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8" r:id="rId1"/>
  </p:sldMasterIdLst>
  <p:notesMasterIdLst>
    <p:notesMasterId r:id="rId55"/>
  </p:notesMasterIdLst>
  <p:handoutMasterIdLst>
    <p:handoutMasterId r:id="rId56"/>
  </p:handoutMasterIdLst>
  <p:sldIdLst>
    <p:sldId id="308" r:id="rId2"/>
    <p:sldId id="312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5" r:id="rId12"/>
    <p:sldId id="326" r:id="rId13"/>
    <p:sldId id="327" r:id="rId14"/>
    <p:sldId id="328" r:id="rId15"/>
    <p:sldId id="336" r:id="rId16"/>
    <p:sldId id="337" r:id="rId17"/>
    <p:sldId id="331" r:id="rId18"/>
    <p:sldId id="332" r:id="rId19"/>
    <p:sldId id="333" r:id="rId20"/>
    <p:sldId id="334" r:id="rId21"/>
    <p:sldId id="335" r:id="rId22"/>
    <p:sldId id="339" r:id="rId23"/>
    <p:sldId id="340" r:id="rId24"/>
    <p:sldId id="341" r:id="rId25"/>
    <p:sldId id="342" r:id="rId26"/>
    <p:sldId id="344" r:id="rId27"/>
    <p:sldId id="345" r:id="rId28"/>
    <p:sldId id="346" r:id="rId29"/>
    <p:sldId id="347" r:id="rId30"/>
    <p:sldId id="354" r:id="rId31"/>
    <p:sldId id="349" r:id="rId32"/>
    <p:sldId id="350" r:id="rId33"/>
    <p:sldId id="351" r:id="rId34"/>
    <p:sldId id="352" r:id="rId35"/>
    <p:sldId id="353" r:id="rId36"/>
    <p:sldId id="355" r:id="rId37"/>
    <p:sldId id="359" r:id="rId38"/>
    <p:sldId id="358" r:id="rId39"/>
    <p:sldId id="357" r:id="rId40"/>
    <p:sldId id="360" r:id="rId41"/>
    <p:sldId id="356" r:id="rId42"/>
    <p:sldId id="361" r:id="rId43"/>
    <p:sldId id="369" r:id="rId44"/>
    <p:sldId id="362" r:id="rId45"/>
    <p:sldId id="363" r:id="rId46"/>
    <p:sldId id="364" r:id="rId47"/>
    <p:sldId id="365" r:id="rId48"/>
    <p:sldId id="366" r:id="rId49"/>
    <p:sldId id="367" r:id="rId50"/>
    <p:sldId id="386" r:id="rId51"/>
    <p:sldId id="368" r:id="rId52"/>
    <p:sldId id="385" r:id="rId53"/>
    <p:sldId id="371" r:id="rId54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DC20B8-BA63-C846-9A1B-A2D59ACE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272E83-5DF8-2246-97CB-F4994E6A1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Remove the elaborate h-b scheme slides, and include more information on this slide.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Put this up and say “converges” several times. Also say “independent” of N.</a:t>
            </a:r>
          </a:p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One slide is enough for this.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 fonts not visible</a:t>
            </a: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[ken] topological awareness, e.g., in a WAN-wide setting or an ad-hoc network with group members spread out over an area.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[rvr]: f-d more than a black-box, but as a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quality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of connection to a process, e.g., weighing of gossip targets.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a pointer to show the 3 states.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ECF8-010E-F041-9C75-EBE094CC6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187-8913-AA4A-BA80-CCFD9EC7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86AC-447E-DE4F-9F67-9B9F5002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25F-FEA6-A345-B991-E0B6B101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C4BC-8F9F-C34F-8C8D-F96A7F38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A2F-3F8B-5248-B873-3EE9ADF3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C1D-FBD0-7540-8D6B-FCDFA15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0569-775A-254F-9BB9-F4C628DA3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350E-F680-3F4D-8B60-6C2B58BE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EDB6-CF0F-904F-8F01-5A09591D2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CC11-11C8-A94E-A103-B53D69BE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BF27-A127-7D4A-B594-33DE91C2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7ED8-D3B3-4B40-B074-4FA3E991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50E59E-0600-B843-B8CB-CEC039F9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Fall </a:t>
            </a:r>
            <a:r>
              <a:rPr lang="en-US" sz="4400" dirty="0" smtClean="0">
                <a:solidFill>
                  <a:schemeClr val="tx2"/>
                </a:solidFill>
              </a:rPr>
              <a:t>2017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71600" y="318135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pPr algn="ctr">
              <a:spcBef>
                <a:spcPct val="20000"/>
              </a:spcBef>
            </a:pPr>
            <a:r>
              <a:rPr lang="en-US" sz="2800" dirty="0"/>
              <a:t>Indranil Gupta (Indy</a:t>
            </a:r>
            <a:r>
              <a:rPr lang="en-US" sz="28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Sep 14, 2017</a:t>
            </a:r>
            <a:endParaRPr lang="en-US" sz="2800" dirty="0"/>
          </a:p>
          <a:p>
            <a:pPr algn="ctr">
              <a:spcBef>
                <a:spcPct val="20000"/>
              </a:spcBef>
            </a:pPr>
            <a:r>
              <a:rPr lang="en-US" sz="2800" i="1" dirty="0"/>
              <a:t>Lecture </a:t>
            </a:r>
            <a:r>
              <a:rPr lang="en-US" sz="2800" i="1" dirty="0" smtClean="0"/>
              <a:t>6: </a:t>
            </a:r>
            <a:r>
              <a:rPr lang="en-US" sz="2800" i="1" dirty="0"/>
              <a:t>Failure Detection and </a:t>
            </a:r>
            <a:r>
              <a:rPr lang="en-US" sz="2800" i="1" dirty="0" smtClean="0"/>
              <a:t>Membership, Grids</a:t>
            </a:r>
            <a:endParaRPr lang="en-US" sz="28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466963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you design a group membership protocol?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3778E2-4817-C644-B24F-09C794DA4D3F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373606-4A57-6946-93C8-7FC9CF9586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I. </a:t>
            </a:r>
            <a:r>
              <a:rPr lang="en-US" i="1">
                <a:latin typeface="Times New Roman" charset="0"/>
              </a:rPr>
              <a:t>pj</a:t>
            </a:r>
            <a:r>
              <a:rPr lang="en-US">
                <a:latin typeface="Times New Roman" charset="0"/>
              </a:rPr>
              <a:t> crashes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Nothing we can do about it! </a:t>
            </a:r>
          </a:p>
          <a:p>
            <a:pPr eaLnBrk="1" hangingPunct="1"/>
            <a:r>
              <a:rPr lang="en-US">
                <a:latin typeface="Times New Roman" charset="0"/>
              </a:rPr>
              <a:t>A frequent occurrence</a:t>
            </a:r>
          </a:p>
          <a:p>
            <a:pPr eaLnBrk="1" hangingPunct="1"/>
            <a:r>
              <a:rPr lang="en-US">
                <a:latin typeface="Times New Roman" charset="0"/>
              </a:rPr>
              <a:t>Common case rather than exception</a:t>
            </a:r>
          </a:p>
          <a:p>
            <a:pPr eaLnBrk="1" hangingPunct="1"/>
            <a:r>
              <a:rPr lang="en-US">
                <a:latin typeface="Times New Roman" charset="0"/>
              </a:rPr>
              <a:t>Frequency goes up linearly with size of datacenter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EFA593-EE3F-5945-8432-F7FCDCB39BF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II. Distributed Failure Detectors: Desirable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3300"/>
                </a:solidFill>
                <a:latin typeface="Times New Roman" charset="0"/>
              </a:rPr>
              <a:t>Completeness</a:t>
            </a:r>
            <a:r>
              <a:rPr lang="en-GB">
                <a:latin typeface="Times New Roman" charset="0"/>
              </a:rPr>
              <a:t> = each failure is detected</a:t>
            </a:r>
          </a:p>
          <a:p>
            <a:pPr eaLnBrk="1" hangingPunct="1"/>
            <a:r>
              <a:rPr lang="en-GB">
                <a:solidFill>
                  <a:srgbClr val="33CC33"/>
                </a:solidFill>
                <a:latin typeface="Times New Roman" charset="0"/>
              </a:rPr>
              <a:t>Accuracy</a:t>
            </a:r>
            <a:r>
              <a:rPr lang="en-GB">
                <a:latin typeface="Times New Roman" charset="0"/>
              </a:rPr>
              <a:t> = there is no mistaken detection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78F84A-63B3-FB47-A9D4-37D4B5300F7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Distributed Failure Detectors: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92250"/>
            <a:ext cx="8229600" cy="2914650"/>
          </a:xfrm>
        </p:spPr>
        <p:txBody>
          <a:bodyPr/>
          <a:lstStyle/>
          <a:p>
            <a:pPr eaLnBrk="1" hangingPunct="1"/>
            <a:r>
              <a:rPr lang="en-GB" sz="280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 sz="2400">
              <a:latin typeface="Times New Roman" charset="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371600"/>
            <a:ext cx="8532821" cy="3416506"/>
            <a:chOff x="0" y="1162"/>
            <a:chExt cx="5375" cy="2870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0" y="1338"/>
              <a:ext cx="2335" cy="8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288" y="1162"/>
              <a:ext cx="2087" cy="28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/>
                <a:t>Impossible together in </a:t>
              </a:r>
            </a:p>
            <a:p>
              <a:pPr eaLnBrk="1" hangingPunct="1"/>
              <a:r>
                <a:rPr lang="en-GB" dirty="0" err="1"/>
                <a:t>lossy</a:t>
              </a:r>
              <a:r>
                <a:rPr lang="en-GB" dirty="0"/>
                <a:t> networks [Chandra</a:t>
              </a:r>
            </a:p>
            <a:p>
              <a:pPr eaLnBrk="1" hangingPunct="1"/>
              <a:r>
                <a:rPr lang="en-GB" dirty="0"/>
                <a:t>and </a:t>
              </a:r>
              <a:r>
                <a:rPr lang="en-GB" dirty="0" err="1"/>
                <a:t>Toueg</a:t>
              </a:r>
              <a:r>
                <a:rPr lang="en-GB" dirty="0"/>
                <a:t>]</a:t>
              </a:r>
            </a:p>
            <a:p>
              <a:pPr eaLnBrk="1" hangingPunct="1"/>
              <a:endParaRPr lang="en-GB" dirty="0"/>
            </a:p>
            <a:p>
              <a:pPr eaLnBrk="1" hangingPunct="1"/>
              <a:r>
                <a:rPr lang="en-GB" dirty="0"/>
                <a:t>If possible, then can </a:t>
              </a:r>
            </a:p>
            <a:p>
              <a:pPr eaLnBrk="1" hangingPunct="1"/>
              <a:r>
                <a:rPr lang="en-GB" dirty="0"/>
                <a:t>solve consensus</a:t>
              </a:r>
              <a:r>
                <a:rPr lang="en-GB" dirty="0" smtClean="0"/>
                <a:t>! (but </a:t>
              </a:r>
            </a:p>
            <a:p>
              <a:pPr eaLnBrk="1" hangingPunct="1"/>
              <a:r>
                <a:rPr lang="en-GB" dirty="0" smtClean="0"/>
                <a:t>consensus is known to be </a:t>
              </a:r>
            </a:p>
            <a:p>
              <a:pPr eaLnBrk="1" hangingPunct="1"/>
              <a:r>
                <a:rPr lang="en-GB" dirty="0"/>
                <a:t>u</a:t>
              </a:r>
              <a:r>
                <a:rPr lang="en-GB" dirty="0" smtClean="0"/>
                <a:t>nsolvable in </a:t>
              </a:r>
            </a:p>
            <a:p>
              <a:pPr eaLnBrk="1" hangingPunct="1"/>
              <a:r>
                <a:rPr lang="en-GB" dirty="0" smtClean="0"/>
                <a:t>asynchronous systems)</a:t>
              </a:r>
              <a:endParaRPr lang="en-GB" dirty="0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336" y="1434"/>
              <a:ext cx="90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B518F7-FF9E-5C41-8E17-E2A964092AB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7E18F6-E4F0-6F4C-9566-A80952B221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5066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1A3622A-A87F-3849-BC91-46C58490779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7114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84825" y="4354513"/>
            <a:ext cx="2873375" cy="83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dirty="0" smtClean="0">
                <a:latin typeface="Times New Roman"/>
              </a:rPr>
              <a:t>No bottlenecks/single </a:t>
            </a:r>
          </a:p>
          <a:p>
            <a:pPr>
              <a:defRPr/>
            </a:pPr>
            <a:r>
              <a:rPr lang="en-GB" dirty="0" smtClean="0">
                <a:latin typeface="Times New Roman"/>
              </a:rPr>
              <a:t>failure point</a:t>
            </a:r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905000" y="3943350"/>
            <a:ext cx="3679825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9A1FAA-CD80-EC4C-BFE8-BBC0F36AB0B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730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818188" y="1219200"/>
            <a:ext cx="2944812" cy="12001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In spite of </a:t>
            </a:r>
          </a:p>
          <a:p>
            <a:pPr eaLnBrk="1" hangingPunct="1"/>
            <a:r>
              <a:rPr lang="en-GB"/>
              <a:t>arbitrary simultaneous </a:t>
            </a:r>
          </a:p>
          <a:p>
            <a:pPr eaLnBrk="1" hangingPunct="1"/>
            <a:r>
              <a:rPr lang="en-GB"/>
              <a:t>process failures</a:t>
            </a:r>
          </a:p>
        </p:txBody>
      </p:sp>
      <p:sp>
        <p:nvSpPr>
          <p:cNvPr id="49157" name="AutoShape 5"/>
          <p:cNvSpPr>
            <a:spLocks/>
          </p:cNvSpPr>
          <p:nvPr/>
        </p:nvSpPr>
        <p:spPr bwMode="auto">
          <a:xfrm rot="-3110286">
            <a:off x="6158706" y="-340518"/>
            <a:ext cx="269875" cy="6564312"/>
          </a:xfrm>
          <a:prstGeom prst="rightBrace">
            <a:avLst>
              <a:gd name="adj1" fmla="val 1520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8F0B5C-CD03-6A4C-9669-D481093217FC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Centralized Heartbeating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121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4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2916238" y="3219450"/>
            <a:ext cx="15113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11"/>
          <p:cNvSpPr>
            <a:spLocks noChangeShapeType="1"/>
          </p:cNvSpPr>
          <p:nvPr/>
        </p:nvSpPr>
        <p:spPr bwMode="auto">
          <a:xfrm>
            <a:off x="3203575" y="2301875"/>
            <a:ext cx="1296988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12"/>
          <p:cNvSpPr>
            <a:spLocks noChangeShapeType="1"/>
          </p:cNvSpPr>
          <p:nvPr/>
        </p:nvSpPr>
        <p:spPr bwMode="auto">
          <a:xfrm flipH="1">
            <a:off x="4572000" y="1870075"/>
            <a:ext cx="71438" cy="232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 rot="1571036">
            <a:off x="5073650" y="29210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4932363" y="365125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 </a:t>
            </a:r>
            <a:endParaRPr lang="en-GB"/>
          </a:p>
        </p:txBody>
      </p:sp>
      <p:sp>
        <p:nvSpPr>
          <p:cNvPr id="51210" name="Oval 15"/>
          <p:cNvSpPr>
            <a:spLocks noChangeArrowheads="1"/>
          </p:cNvSpPr>
          <p:nvPr/>
        </p:nvSpPr>
        <p:spPr bwMode="auto">
          <a:xfrm rot="5400000">
            <a:off x="4555332" y="3075781"/>
            <a:ext cx="150812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6"/>
          <p:cNvSpPr>
            <a:spLocks noChangeArrowheads="1"/>
          </p:cNvSpPr>
          <p:nvPr/>
        </p:nvSpPr>
        <p:spPr bwMode="auto">
          <a:xfrm>
            <a:off x="4356100" y="4246563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7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72088" y="1168400"/>
            <a:ext cx="3871912" cy="647700"/>
            <a:chOff x="3220" y="754"/>
            <a:chExt cx="2439" cy="544"/>
          </a:xfrm>
        </p:grpSpPr>
        <p:sp>
          <p:nvSpPr>
            <p:cNvPr id="51216" name="AutoShape 19"/>
            <p:cNvSpPr>
              <a:spLocks noChangeArrowheads="1"/>
            </p:cNvSpPr>
            <p:nvPr/>
          </p:nvSpPr>
          <p:spPr bwMode="auto">
            <a:xfrm>
              <a:off x="3220" y="754"/>
              <a:ext cx="1747" cy="544"/>
            </a:xfrm>
            <a:prstGeom prst="cloudCallout">
              <a:avLst>
                <a:gd name="adj1" fmla="val 53319"/>
                <a:gd name="adj2" fmla="val 1547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1217" name="Text Box 20"/>
            <p:cNvSpPr txBox="1">
              <a:spLocks noChangeArrowheads="1"/>
            </p:cNvSpPr>
            <p:nvPr/>
          </p:nvSpPr>
          <p:spPr bwMode="auto">
            <a:xfrm>
              <a:off x="3492" y="877"/>
              <a:ext cx="21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>
                  <a:sym typeface="Wingdings" charset="0"/>
                </a:rPr>
                <a:t> </a:t>
              </a:r>
              <a:r>
                <a:rPr lang="en-GB"/>
                <a:t>Hotspot</a:t>
              </a:r>
            </a:p>
          </p:txBody>
        </p:sp>
      </p:grp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3708400" y="413702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5006975" y="4286250"/>
            <a:ext cx="390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Heartbeats sent periodically</a:t>
            </a:r>
          </a:p>
          <a:p>
            <a:pPr eaLnBrk="1" hangingPunct="1">
              <a:buFontTx/>
              <a:buChar char="•"/>
            </a:pPr>
            <a:r>
              <a:rPr lang="en-US" sz="1800"/>
              <a:t>If heartbeat not received from </a:t>
            </a:r>
            <a:r>
              <a:rPr lang="en-US" sz="1800" i="1"/>
              <a:t>pi </a:t>
            </a:r>
            <a:r>
              <a:rPr lang="en-US" sz="1800"/>
              <a:t>within</a:t>
            </a:r>
          </a:p>
          <a:p>
            <a:pPr eaLnBrk="1" hangingPunct="1"/>
            <a:r>
              <a:rPr lang="en-US" sz="1800"/>
              <a:t>timeout, mark </a:t>
            </a:r>
            <a:r>
              <a:rPr lang="en-US" sz="1800" i="1"/>
              <a:t>pi </a:t>
            </a:r>
            <a:r>
              <a:rPr lang="en-US" sz="1800"/>
              <a:t>as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DF235E-3685-9B4B-B654-67EE5DCCD93D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Ring Heartbeating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3269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2" name="Line 9"/>
          <p:cNvSpPr>
            <a:spLocks noChangeShapeType="1"/>
          </p:cNvSpPr>
          <p:nvPr/>
        </p:nvSpPr>
        <p:spPr bwMode="auto">
          <a:xfrm flipV="1">
            <a:off x="2770188" y="2355850"/>
            <a:ext cx="287337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0"/>
          <p:cNvSpPr>
            <a:spLocks noChangeShapeType="1"/>
          </p:cNvSpPr>
          <p:nvPr/>
        </p:nvSpPr>
        <p:spPr bwMode="auto">
          <a:xfrm flipV="1">
            <a:off x="3276600" y="17621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4787900" y="1762125"/>
            <a:ext cx="1223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Oval 12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323850" y="1600200"/>
            <a:ext cx="3097213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3257" name="Oval 14"/>
          <p:cNvSpPr>
            <a:spLocks noChangeArrowheads="1"/>
          </p:cNvSpPr>
          <p:nvPr/>
        </p:nvSpPr>
        <p:spPr bwMode="auto">
          <a:xfrm rot="3732702">
            <a:off x="3693319" y="1902619"/>
            <a:ext cx="355600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2771775" y="3275013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6"/>
          <p:cNvSpPr>
            <a:spLocks noChangeShapeType="1"/>
          </p:cNvSpPr>
          <p:nvPr/>
        </p:nvSpPr>
        <p:spPr bwMode="auto">
          <a:xfrm>
            <a:off x="6227763" y="2463800"/>
            <a:ext cx="21590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 flipH="1">
            <a:off x="6372225" y="3219450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11750" y="896938"/>
            <a:ext cx="4032250" cy="1827212"/>
            <a:chOff x="3152" y="935"/>
            <a:chExt cx="2540" cy="1144"/>
          </a:xfrm>
        </p:grpSpPr>
        <p:sp>
          <p:nvSpPr>
            <p:cNvPr id="53267" name="AutoShape 19"/>
            <p:cNvSpPr>
              <a:spLocks noChangeArrowheads="1"/>
            </p:cNvSpPr>
            <p:nvPr/>
          </p:nvSpPr>
          <p:spPr bwMode="auto">
            <a:xfrm>
              <a:off x="3152" y="935"/>
              <a:ext cx="2540" cy="953"/>
            </a:xfrm>
            <a:prstGeom prst="cloudCallout">
              <a:avLst>
                <a:gd name="adj1" fmla="val 21065"/>
                <a:gd name="adj2" fmla="val 792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424" y="1071"/>
              <a:ext cx="21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>
                  <a:sym typeface="Wingdings" charset="0"/>
                </a:rPr>
                <a:t> </a:t>
              </a:r>
              <a:r>
                <a:rPr lang="en-GB" dirty="0"/>
                <a:t>Unpredictable on</a:t>
              </a:r>
            </a:p>
            <a:p>
              <a:pPr eaLnBrk="1" hangingPunct="1"/>
              <a:r>
                <a:rPr lang="en-GB" dirty="0"/>
                <a:t>simultaneous multiple 	failures</a:t>
              </a:r>
            </a:p>
          </p:txBody>
        </p:sp>
      </p:grpSp>
      <p:sp>
        <p:nvSpPr>
          <p:cNvPr id="53262" name="Text Box 21"/>
          <p:cNvSpPr txBox="1">
            <a:spLocks noChangeArrowheads="1"/>
          </p:cNvSpPr>
          <p:nvPr/>
        </p:nvSpPr>
        <p:spPr bwMode="auto">
          <a:xfrm>
            <a:off x="3779838" y="1382713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3263" name="Oval 22"/>
          <p:cNvSpPr>
            <a:spLocks noChangeArrowheads="1"/>
          </p:cNvSpPr>
          <p:nvPr/>
        </p:nvSpPr>
        <p:spPr bwMode="auto">
          <a:xfrm>
            <a:off x="2916238" y="2085975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 rot="6579069">
            <a:off x="6008688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5" name="Text Box 24"/>
          <p:cNvSpPr txBox="1">
            <a:spLocks noChangeArrowheads="1"/>
          </p:cNvSpPr>
          <p:nvPr/>
        </p:nvSpPr>
        <p:spPr bwMode="auto">
          <a:xfrm rot="4351812">
            <a:off x="2768600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209800" y="222885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1550"/>
            <a:ext cx="7772400" cy="325755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You’</a:t>
            </a:r>
            <a:r>
              <a:rPr lang="en-US" altLang="ja-JP" sz="2400">
                <a:latin typeface="Times New Roman" charset="0"/>
              </a:rPr>
              <a:t>ve been put in charge of a datacenter, and your manager has told you,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altLang="ja-JP" sz="2400">
                <a:latin typeface="Times New Roman" charset="0"/>
              </a:rPr>
              <a:t>Oh no! We don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have any failures in our datacenter!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altLang="ja-JP" sz="2400">
              <a:latin typeface="Times New Roman" charset="0"/>
            </a:endParaRP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Do you believe him/her? 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What would be your first responsibility?</a:t>
            </a:r>
          </a:p>
          <a:p>
            <a:r>
              <a:rPr lang="en-US" sz="2400">
                <a:latin typeface="Times New Roman" charset="0"/>
              </a:rPr>
              <a:t>Build a failure detector</a:t>
            </a:r>
          </a:p>
          <a:p>
            <a:r>
              <a:rPr lang="en-US" sz="2400">
                <a:latin typeface="Times New Roman" charset="0"/>
              </a:rPr>
              <a:t>What are some things that could go wrong if you didn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do this?</a:t>
            </a:r>
            <a:endParaRPr lang="en-US" sz="2400">
              <a:latin typeface="Times New Roman" charset="0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latin typeface="Whitney-BlackSC" charset="0"/>
                <a:cs typeface="Whitney-BlackSC" charset="0"/>
              </a:rPr>
              <a:t>A 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C4702-23DF-6D43-93D1-E6E7F5242D8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5313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0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5306" name="Text Box 15"/>
          <p:cNvSpPr txBox="1">
            <a:spLocks noChangeArrowheads="1"/>
          </p:cNvSpPr>
          <p:nvPr/>
        </p:nvSpPr>
        <p:spPr bwMode="auto">
          <a:xfrm>
            <a:off x="4427538" y="2192338"/>
            <a:ext cx="646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0000" y="666750"/>
            <a:ext cx="4292600" cy="2093592"/>
            <a:chOff x="3243" y="754"/>
            <a:chExt cx="2517" cy="932"/>
          </a:xfrm>
        </p:grpSpPr>
        <p:sp>
          <p:nvSpPr>
            <p:cNvPr id="55311" name="AutoShape 17"/>
            <p:cNvSpPr>
              <a:spLocks noChangeArrowheads="1"/>
            </p:cNvSpPr>
            <p:nvPr/>
          </p:nvSpPr>
          <p:spPr bwMode="auto">
            <a:xfrm>
              <a:off x="3243" y="754"/>
              <a:ext cx="2517" cy="771"/>
            </a:xfrm>
            <a:prstGeom prst="cloudCallout">
              <a:avLst>
                <a:gd name="adj1" fmla="val 20796"/>
                <a:gd name="adj2" fmla="val 129116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3243" y="987"/>
              <a:ext cx="2416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342900" indent="-342900">
                <a:buFont typeface="Wingdings" charset="0"/>
                <a:buChar char="J"/>
                <a:defRPr/>
              </a:pPr>
              <a:r>
                <a:rPr lang="en-GB" dirty="0" smtClean="0">
                  <a:latin typeface="Times New Roman"/>
                </a:rPr>
                <a:t>Equal load per member</a:t>
              </a:r>
            </a:p>
            <a:p>
              <a:pPr>
                <a:defRPr/>
              </a:pPr>
              <a:r>
                <a:rPr lang="en-GB" dirty="0" smtClean="0">
                  <a:latin typeface="Times New Roman"/>
                  <a:sym typeface="Wingdings"/>
                </a:rPr>
                <a:t> Single </a:t>
              </a:r>
              <a:r>
                <a:rPr lang="en-GB" dirty="0" err="1" smtClean="0">
                  <a:latin typeface="Times New Roman"/>
                  <a:sym typeface="Wingdings"/>
                </a:rPr>
                <a:t>hb</a:t>
              </a:r>
              <a:r>
                <a:rPr lang="en-GB" dirty="0" smtClean="0">
                  <a:latin typeface="Times New Roman"/>
                  <a:sym typeface="Wingdings"/>
                </a:rPr>
                <a:t> loss  false 		detection</a:t>
              </a:r>
              <a:endParaRPr lang="en-GB" dirty="0" smtClean="0">
                <a:latin typeface="Times New Roman"/>
              </a:endParaRPr>
            </a:p>
            <a:p>
              <a:pPr>
                <a:defRPr/>
              </a:pPr>
              <a:endParaRPr lang="en-GB" dirty="0" smtClean="0">
                <a:latin typeface="Times New Roman"/>
              </a:endParaRPr>
            </a:p>
          </p:txBody>
        </p:sp>
      </p:grp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2051050" y="316547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we increase the robustness of all-to-all heartbeating?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0A0E5BD-9423-5542-9325-08E2CEC22DD2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06A2266-B375-8A41-8384-5245FA85443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8384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2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085850"/>
            <a:ext cx="4191000" cy="917575"/>
            <a:chOff x="3152" y="935"/>
            <a:chExt cx="2540" cy="771"/>
          </a:xfrm>
        </p:grpSpPr>
        <p:sp>
          <p:nvSpPr>
            <p:cNvPr id="58382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8383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ym typeface="Wingdings" charset="0"/>
                </a:rPr>
                <a:t> </a:t>
              </a:r>
              <a:r>
                <a:rPr lang="en-GB" sz="2000"/>
                <a:t>Good accuracy properties</a:t>
              </a:r>
            </a:p>
          </p:txBody>
        </p:sp>
      </p:grpSp>
      <p:sp>
        <p:nvSpPr>
          <p:cNvPr id="58380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8381" name="Oval 20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B643F4-8896-4046-A9DB-8DF7E1DB0516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038600" y="2228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 flipV="1">
            <a:off x="3352800" y="16573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/>
        </p:nvGraphicFramePr>
        <p:xfrm>
          <a:off x="1676400" y="165735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6324600" y="19431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6019800" y="3371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4495800" y="36576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4572000" y="2171700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343400" y="26289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5029200" y="3600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6400800" y="2343150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49530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 flipV="1">
            <a:off x="4572000" y="25146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AutoShape 37"/>
          <p:cNvSpPr>
            <a:spLocks noChangeArrowheads="1"/>
          </p:cNvSpPr>
          <p:nvPr/>
        </p:nvSpPr>
        <p:spPr bwMode="auto">
          <a:xfrm rot="-497829">
            <a:off x="4338638" y="2081213"/>
            <a:ext cx="2133600" cy="1143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8"/>
          <p:cNvSpPr txBox="1">
            <a:spLocks noChangeArrowheads="1"/>
          </p:cNvSpPr>
          <p:nvPr/>
        </p:nvSpPr>
        <p:spPr bwMode="auto">
          <a:xfrm>
            <a:off x="685800" y="3257550"/>
            <a:ext cx="3581400" cy="1923604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400" b="1" dirty="0">
                <a:ea typeface="굴림" charset="0"/>
                <a:cs typeface="굴림" charset="0"/>
              </a:rPr>
              <a:t>Protocol</a:t>
            </a:r>
            <a:r>
              <a:rPr lang="en-US" altLang="ko-KR" sz="1400" dirty="0">
                <a:ea typeface="굴림" charset="0"/>
                <a:cs typeface="굴림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Nodes periodically gossip their membership </a:t>
            </a:r>
            <a:r>
              <a:rPr lang="en-US" altLang="ko-KR" sz="1400" dirty="0" smtClean="0">
                <a:ea typeface="굴림" charset="0"/>
                <a:cs typeface="굴림" charset="0"/>
              </a:rPr>
              <a:t>list: pick random nodes, send it list</a:t>
            </a:r>
            <a:endParaRPr lang="en-US" altLang="ko-KR" sz="1400" dirty="0"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On receipt, </a:t>
            </a:r>
            <a:r>
              <a:rPr lang="en-US" altLang="ko-KR" sz="1400" dirty="0" smtClean="0">
                <a:ea typeface="굴림" charset="0"/>
                <a:cs typeface="굴림" charset="0"/>
              </a:rPr>
              <a:t>it is </a:t>
            </a:r>
            <a:r>
              <a:rPr lang="en-US" altLang="ko-KR" sz="1400" i="1" dirty="0" smtClean="0">
                <a:ea typeface="굴림" charset="0"/>
                <a:cs typeface="굴림" charset="0"/>
              </a:rPr>
              <a:t>merged</a:t>
            </a:r>
            <a:r>
              <a:rPr lang="en-US" altLang="ko-KR" sz="1400" dirty="0" smtClean="0">
                <a:ea typeface="굴림" charset="0"/>
                <a:cs typeface="굴림" charset="0"/>
              </a:rPr>
              <a:t> with local </a:t>
            </a:r>
            <a:r>
              <a:rPr lang="en-US" altLang="ko-KR" sz="1400" dirty="0">
                <a:ea typeface="굴림" charset="0"/>
                <a:cs typeface="굴림" charset="0"/>
              </a:rPr>
              <a:t>membership </a:t>
            </a:r>
            <a:r>
              <a:rPr lang="en-US" altLang="ko-KR" sz="1400" dirty="0" smtClean="0">
                <a:ea typeface="굴림" charset="0"/>
                <a:cs typeface="굴림" charset="0"/>
              </a:rPr>
              <a:t>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 smtClean="0">
                <a:ea typeface="굴림" charset="0"/>
                <a:cs typeface="굴림" charset="0"/>
              </a:rPr>
              <a:t>When an entry times out, member is marked as failed</a:t>
            </a:r>
            <a:endParaRPr lang="en-US" altLang="ko-KR" sz="1400" dirty="0">
              <a:ea typeface="굴림" charset="0"/>
              <a:cs typeface="굴림" charset="0"/>
            </a:endParaRPr>
          </a:p>
        </p:txBody>
      </p:sp>
      <p:graphicFrame>
        <p:nvGraphicFramePr>
          <p:cNvPr id="195623" name="Group 39"/>
          <p:cNvGraphicFramePr>
            <a:graphicFrameLocks noGrp="1"/>
          </p:cNvGraphicFramePr>
          <p:nvPr/>
        </p:nvGraphicFramePr>
        <p:xfrm>
          <a:off x="7010400" y="11430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6" name="Line 61"/>
          <p:cNvSpPr>
            <a:spLocks noChangeShapeType="1"/>
          </p:cNvSpPr>
          <p:nvPr/>
        </p:nvSpPr>
        <p:spPr bwMode="auto">
          <a:xfrm flipV="1">
            <a:off x="6705600" y="1143000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646" name="Group 62"/>
          <p:cNvGraphicFramePr>
            <a:graphicFrameLocks noGrp="1"/>
          </p:cNvGraphicFramePr>
          <p:nvPr/>
        </p:nvGraphicFramePr>
        <p:xfrm>
          <a:off x="7086600" y="27432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99" name="AutoShape 84"/>
          <p:cNvSpPr>
            <a:spLocks noChangeArrowheads="1"/>
          </p:cNvSpPr>
          <p:nvPr/>
        </p:nvSpPr>
        <p:spPr bwMode="auto">
          <a:xfrm>
            <a:off x="7543800" y="2228850"/>
            <a:ext cx="6858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500" name="Text Box 85"/>
          <p:cNvSpPr txBox="1">
            <a:spLocks noChangeArrowheads="1"/>
          </p:cNvSpPr>
          <p:nvPr/>
        </p:nvSpPr>
        <p:spPr bwMode="auto">
          <a:xfrm>
            <a:off x="6096000" y="394335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70 at node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60501" name="Text Box 86"/>
          <p:cNvSpPr txBox="1">
            <a:spLocks noChangeArrowheads="1"/>
          </p:cNvSpPr>
          <p:nvPr/>
        </p:nvSpPr>
        <p:spPr bwMode="auto">
          <a:xfrm>
            <a:off x="762000" y="2743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60502" name="Line 87"/>
          <p:cNvSpPr>
            <a:spLocks noChangeShapeType="1"/>
          </p:cNvSpPr>
          <p:nvPr/>
        </p:nvSpPr>
        <p:spPr bwMode="auto">
          <a:xfrm flipV="1">
            <a:off x="1371600" y="2571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Text Box 88"/>
          <p:cNvSpPr txBox="1">
            <a:spLocks noChangeArrowheads="1"/>
          </p:cNvSpPr>
          <p:nvPr/>
        </p:nvSpPr>
        <p:spPr bwMode="auto">
          <a:xfrm>
            <a:off x="1143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60504" name="Line 89"/>
          <p:cNvSpPr>
            <a:spLocks noChangeShapeType="1"/>
          </p:cNvSpPr>
          <p:nvPr/>
        </p:nvSpPr>
        <p:spPr bwMode="auto">
          <a:xfrm flipV="1">
            <a:off x="1905000" y="2571750"/>
            <a:ext cx="381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90"/>
          <p:cNvSpPr>
            <a:spLocks noChangeShapeType="1"/>
          </p:cNvSpPr>
          <p:nvPr/>
        </p:nvSpPr>
        <p:spPr bwMode="auto">
          <a:xfrm flipV="1">
            <a:off x="3048000" y="2571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Text Box 91"/>
          <p:cNvSpPr txBox="1">
            <a:spLocks noChangeArrowheads="1"/>
          </p:cNvSpPr>
          <p:nvPr/>
        </p:nvSpPr>
        <p:spPr bwMode="auto">
          <a:xfrm>
            <a:off x="26670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20093-AEAB-594F-B755-FA5D75F92F3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</a:t>
            </a:r>
            <a:br>
              <a:rPr lang="en-US" altLang="ko-KR" dirty="0">
                <a:latin typeface="Times New Roman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And after 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a further </a:t>
            </a:r>
            <a:r>
              <a:rPr lang="en-US" altLang="ko-KR" dirty="0" err="1" smtClean="0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seconds, it will delete the member from the list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Why 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an additional timeout? Why not delete right away?</a:t>
            </a:r>
            <a:endParaRPr lang="en-US" altLang="ko-KR" dirty="0">
              <a:latin typeface="Times New Roman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5BE5FE-ABF5-DF4F-A2D8-0C7F30DBA39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What if an entry pointing to a failed node is deleted right after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 (=24) seconds?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59150" y="3125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2673350" y="25542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686" name="Group 6"/>
          <p:cNvGraphicFramePr>
            <a:graphicFrameLocks noGrp="1"/>
          </p:cNvGraphicFramePr>
          <p:nvPr/>
        </p:nvGraphicFramePr>
        <p:xfrm>
          <a:off x="996950" y="2554288"/>
          <a:ext cx="1676400" cy="946152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645150" y="28400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340350" y="4268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816350" y="45545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V="1">
            <a:off x="3892550" y="3068638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663950" y="352583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4349750" y="4497388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5721350" y="3240088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4273550" y="3182938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 flipV="1">
            <a:off x="3892550" y="3411538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6026150" y="2039938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718" name="Group 38"/>
          <p:cNvGraphicFramePr>
            <a:graphicFrameLocks noGrp="1"/>
          </p:cNvGraphicFramePr>
          <p:nvPr/>
        </p:nvGraphicFramePr>
        <p:xfrm>
          <a:off x="6326188" y="2065338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40" name="AutoShape 60"/>
          <p:cNvSpPr>
            <a:spLocks noChangeArrowheads="1"/>
          </p:cNvSpPr>
          <p:nvPr/>
        </p:nvSpPr>
        <p:spPr bwMode="auto">
          <a:xfrm rot="-2069037">
            <a:off x="5259388" y="2351088"/>
            <a:ext cx="5334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/>
        </p:nvGraphicFramePr>
        <p:xfrm>
          <a:off x="6326188" y="2065338"/>
          <a:ext cx="1676400" cy="70847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59" name="AutoShape 79"/>
          <p:cNvSpPr>
            <a:spLocks noChangeArrowheads="1"/>
          </p:cNvSpPr>
          <p:nvPr/>
        </p:nvSpPr>
        <p:spPr bwMode="auto">
          <a:xfrm rot="-383845">
            <a:off x="3810000" y="2971800"/>
            <a:ext cx="1752600" cy="17145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60" name="Group 80"/>
          <p:cNvGraphicFramePr>
            <a:graphicFrameLocks noGrp="1"/>
          </p:cNvGraphicFramePr>
          <p:nvPr/>
        </p:nvGraphicFramePr>
        <p:xfrm>
          <a:off x="6324600" y="20574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6172200" y="337185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75 at node 2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0" grpId="0" animBg="1"/>
      <p:bldP spid="1997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6E1129-D525-354A-9B7D-A63B98E4D95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Analysis/Discussion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Well-known result: a gossip takes O(log(N)) time to propagate.</a:t>
            </a: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So: Given sufficient bandwidth, a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single heartbeat takes O(log(N)) time to </a:t>
            </a:r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propagate. </a:t>
            </a: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So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: N heartbeats take: 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O(log(N)) time to propagate, if bandwidth allowed per node is allowed to be O(N)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</a:t>
            </a:r>
            <a:r>
              <a:rPr lang="en-US" altLang="ko-KR" sz="1800" dirty="0" err="1">
                <a:latin typeface="Times New Roman" charset="0"/>
                <a:ea typeface="굴림" charset="0"/>
                <a:cs typeface="굴림" charset="0"/>
              </a:rPr>
              <a:t>N.log</a:t>
            </a:r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(N)) time to propagate, if bandwidth allowed per node is only O(1)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What about O(k) bandwidth?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if gossip period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gossip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is decreased? </a:t>
            </a:r>
            <a:endParaRPr lang="en-US" altLang="ko-KR" sz="2000" baseline="-25000" dirty="0">
              <a:latin typeface="Times New Roman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What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happens to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P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mistake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(false positive rate) as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,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is increased? </a:t>
            </a:r>
          </a:p>
          <a:p>
            <a:pPr eaLnBrk="1" hangingPunct="1"/>
            <a:r>
              <a:rPr lang="en-US" altLang="ko-KR" sz="2000" dirty="0">
                <a:solidFill>
                  <a:schemeClr val="accent2"/>
                </a:solidFill>
                <a:latin typeface="Times New Roman" charset="0"/>
                <a:ea typeface="굴림" charset="0"/>
                <a:cs typeface="굴림" charset="0"/>
              </a:rPr>
              <a:t>Tradeoff: False positive rate vs. detection time vs.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So, is this the best we can do? What is the best we can do?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DDFB0-B144-8249-88BA-CB6FFA84C3A9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C9630-62E9-B44C-824F-3E5EC4570684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 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1B466B6-4688-B043-94C0-422103100C7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206375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… not the exception, in datacenters.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Say, the rate of failure of one machine (OS/disk/motherboard/network, etc.) is once every 10 years (120 months) on average.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120 servers in the DC, the </a:t>
            </a:r>
            <a:r>
              <a:rPr lang="en-US" sz="2000" dirty="0">
                <a:solidFill>
                  <a:srgbClr val="038A69"/>
                </a:solidFill>
                <a:latin typeface="Times New Roman" charset="0"/>
              </a:rPr>
              <a:t>mean time to failure (MTTF) </a:t>
            </a:r>
            <a:r>
              <a:rPr lang="en-US" sz="2000" dirty="0">
                <a:latin typeface="Times New Roman" charset="0"/>
              </a:rPr>
              <a:t>of the next machine is 1 month.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12,000 servers in the DC, the MTTF is about once every 7.2 hours</a:t>
            </a:r>
            <a:r>
              <a:rPr lang="en-US" sz="2000" dirty="0" smtClean="0">
                <a:latin typeface="Times New Roman" charset="0"/>
              </a:rPr>
              <a:t>!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latin typeface="Times New Roman" charset="0"/>
              </a:rPr>
              <a:t>Soft crashes and failures are even more frequent!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Failures are the Norm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B02768-C19F-5F4E-8CBE-D25DF1F2B84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717550" y="3935413"/>
            <a:ext cx="5327650" cy="54133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 flipV="1">
            <a:off x="6045200" y="3559175"/>
            <a:ext cx="8651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3995738" y="3160713"/>
            <a:ext cx="4641850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N*L: Compare this across protocols</a:t>
            </a:r>
          </a:p>
        </p:txBody>
      </p:sp>
      <p:sp>
        <p:nvSpPr>
          <p:cNvPr id="75791" name="Rectangle 2"/>
          <p:cNvSpPr txBox="1">
            <a:spLocks noChangeArrowheads="1"/>
          </p:cNvSpPr>
          <p:nvPr/>
        </p:nvSpPr>
        <p:spPr bwMode="auto">
          <a:xfrm>
            <a:off x="-838200" y="206375"/>
            <a:ext cx="87630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3B25E9E-7B35-9C40-A57E-2E6CF7BDFD32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783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77834" name="Text Box 15"/>
          <p:cNvSpPr txBox="1">
            <a:spLocks noChangeArrowheads="1"/>
          </p:cNvSpPr>
          <p:nvPr/>
        </p:nvSpPr>
        <p:spPr bwMode="auto">
          <a:xfrm rot="-273221">
            <a:off x="4208463" y="22193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77835" name="Text Box 16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867400" y="1492250"/>
            <a:ext cx="1903413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</a:t>
            </a:r>
            <a:r>
              <a:rPr lang="en-GB" i="1"/>
              <a:t>T</a:t>
            </a:r>
            <a:r>
              <a:rPr lang="en-GB"/>
              <a:t> units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804025" y="2032000"/>
            <a:ext cx="11017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</a:t>
            </a:r>
            <a:r>
              <a:rPr lang="en-GB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nimBg="1"/>
      <p:bldP spid="1546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A3CE4A-0657-3A42-BB71-01CB780BA97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988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0" y="2800350"/>
            <a:ext cx="2338388" cy="15700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tg units</a:t>
            </a:r>
          </a:p>
          <a:p>
            <a:pPr eaLnBrk="1" hangingPunct="1"/>
            <a:r>
              <a:rPr lang="en-GB"/>
              <a:t>=gossip period,</a:t>
            </a:r>
          </a:p>
          <a:p>
            <a:pPr eaLnBrk="1" hangingPunct="1"/>
            <a:r>
              <a:rPr lang="en-GB"/>
              <a:t>send O(N) gossip</a:t>
            </a:r>
          </a:p>
          <a:p>
            <a:pPr eaLnBrk="1" hangingPunct="1"/>
            <a:r>
              <a:rPr lang="en-GB"/>
              <a:t>message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300788" y="1384300"/>
            <a:ext cx="1749425" cy="4603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</a:t>
            </a:r>
            <a:r>
              <a:rPr lang="en-GB"/>
              <a:t>=logN * tg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6300788" y="1870075"/>
            <a:ext cx="25876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L=N/tg=N*logN/</a:t>
            </a:r>
            <a:r>
              <a:rPr lang="en-GB" i="1"/>
              <a:t>T</a:t>
            </a:r>
          </a:p>
        </p:txBody>
      </p:sp>
      <p:sp>
        <p:nvSpPr>
          <p:cNvPr id="79886" name="Oval 19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nimBg="1" autoUpdateAnimBg="0"/>
      <p:bldP spid="156689" grpId="0" animBg="1" autoUpdateAnimBg="0"/>
      <p:bldP spid="15669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838200" y="3638550"/>
            <a:ext cx="316865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900"/>
            <a:ext cx="8147050" cy="3354388"/>
          </a:xfrm>
        </p:spPr>
        <p:txBody>
          <a:bodyPr/>
          <a:lstStyle/>
          <a:p>
            <a:pPr eaLnBrk="1" hangingPunct="1"/>
            <a:r>
              <a:rPr lang="en-GB" sz="2800" i="1" dirty="0">
                <a:latin typeface="Times New Roman" charset="0"/>
              </a:rPr>
              <a:t>Worst case</a:t>
            </a:r>
            <a:r>
              <a:rPr lang="en-GB" sz="2800" dirty="0">
                <a:latin typeface="Times New Roman" charset="0"/>
              </a:rPr>
              <a:t> load L* </a:t>
            </a:r>
            <a:r>
              <a:rPr lang="en-GB" sz="2800" dirty="0" smtClean="0">
                <a:solidFill>
                  <a:srgbClr val="FF0000"/>
                </a:solidFill>
                <a:latin typeface="Times New Roman" charset="0"/>
              </a:rPr>
              <a:t>per member</a:t>
            </a:r>
            <a:r>
              <a:rPr lang="en-GB" sz="2800" dirty="0" smtClean="0">
                <a:latin typeface="Times New Roman" charset="0"/>
              </a:rPr>
              <a:t> in the group (messages per second)</a:t>
            </a:r>
            <a:endParaRPr lang="en-GB" sz="2800" dirty="0">
              <a:latin typeface="Times New Roman" charset="0"/>
            </a:endParaRPr>
          </a:p>
          <a:p>
            <a:pPr lvl="1" eaLnBrk="1" hangingPunct="1"/>
            <a:r>
              <a:rPr lang="en-GB" sz="2400" dirty="0">
                <a:latin typeface="Times New Roman" charset="0"/>
              </a:rPr>
              <a:t>as a function of </a:t>
            </a:r>
            <a:r>
              <a:rPr lang="en-GB" sz="2400" i="1" dirty="0">
                <a:latin typeface="Times New Roman" charset="0"/>
              </a:rPr>
              <a:t>T</a:t>
            </a:r>
            <a:r>
              <a:rPr lang="en-GB" sz="2400" dirty="0">
                <a:latin typeface="Times New Roman" charset="0"/>
              </a:rPr>
              <a:t>, </a:t>
            </a:r>
            <a:r>
              <a:rPr lang="en-GB" sz="2400" i="1" dirty="0">
                <a:latin typeface="Times New Roman" charset="0"/>
              </a:rPr>
              <a:t>PM(T)</a:t>
            </a:r>
            <a:r>
              <a:rPr lang="en-GB" sz="2400" dirty="0">
                <a:latin typeface="Times New Roman" charset="0"/>
              </a:rPr>
              <a:t>, N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Independent Message Loss probability </a:t>
            </a:r>
            <a:r>
              <a:rPr lang="en-GB" sz="2400" i="1" dirty="0" err="1">
                <a:latin typeface="Times New Roman" charset="0"/>
              </a:rPr>
              <a:t>p</a:t>
            </a:r>
            <a:r>
              <a:rPr lang="en-GB" sz="2400" i="1" baseline="-25000" dirty="0" err="1">
                <a:latin typeface="Times New Roman" charset="0"/>
              </a:rPr>
              <a:t>ml</a:t>
            </a:r>
            <a:endParaRPr lang="en-GB" sz="2400" i="1" baseline="-25000" dirty="0">
              <a:latin typeface="Times New Roman" charset="0"/>
            </a:endParaRPr>
          </a:p>
          <a:p>
            <a:pPr eaLnBrk="1" hangingPunct="1"/>
            <a:endParaRPr lang="en-GB" sz="2800" i="1" dirty="0">
              <a:latin typeface="Times New Roman" charset="0"/>
            </a:endParaRPr>
          </a:p>
          <a:p>
            <a:pPr eaLnBrk="1" hangingPunct="1"/>
            <a:r>
              <a:rPr lang="en-GB" sz="2800" dirty="0">
                <a:latin typeface="Times New Roman" charset="0"/>
              </a:rPr>
              <a:t>                           </a:t>
            </a:r>
            <a:endParaRPr lang="en-GB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endParaRPr lang="en-GB" sz="2800" dirty="0" smtClean="0">
              <a:latin typeface="Times New Roman" charset="0"/>
            </a:endParaRPr>
          </a:p>
          <a:p>
            <a:pPr eaLnBrk="1" hangingPunct="1"/>
            <a:endParaRPr lang="en-GB" sz="28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GB" sz="2400" i="1" dirty="0">
              <a:latin typeface="Times New Roman" charset="0"/>
            </a:endParaRPr>
          </a:p>
        </p:txBody>
      </p:sp>
      <p:sp>
        <p:nvSpPr>
          <p:cNvPr id="819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6A27AF-D2A7-194A-BEF7-40CF519CF4DD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What’s the Best/Optimal we can do?</a:t>
            </a: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96908"/>
              </p:ext>
            </p:extLst>
          </p:nvPr>
        </p:nvGraphicFramePr>
        <p:xfrm>
          <a:off x="1143000" y="379095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0" name="Equation" r:id="rId4" imgW="1307532" imgH="482391" progId="Equation.3">
                  <p:embed/>
                </p:oleObj>
              </mc:Choice>
              <mc:Fallback>
                <p:oleObj name="Equation" r:id="rId4" imgW="1307532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9095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CCF070-1A81-AA4A-B5C6-6BCCEB8BFA49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Heartbeating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686800" cy="240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Optimal L is independent of N (!)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All-to-all and gossip-based: sub-optimal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L=O(N/T)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try to achieve simultaneous detection at </a:t>
            </a:r>
            <a:r>
              <a:rPr lang="en-GB" b="1" i="1" dirty="0">
                <a:latin typeface="Times New Roman" charset="0"/>
              </a:rPr>
              <a:t>all</a:t>
            </a:r>
            <a:r>
              <a:rPr lang="en-GB" dirty="0">
                <a:latin typeface="Times New Roman" charset="0"/>
              </a:rPr>
              <a:t>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fail to distinguish </a:t>
            </a:r>
            <a:r>
              <a:rPr lang="en-GB" i="1" dirty="0">
                <a:latin typeface="Times New Roman" charset="0"/>
              </a:rPr>
              <a:t>Failure Detection</a:t>
            </a:r>
            <a:r>
              <a:rPr lang="en-GB" dirty="0">
                <a:latin typeface="Times New Roman" charset="0"/>
              </a:rPr>
              <a:t> and </a:t>
            </a:r>
            <a:r>
              <a:rPr lang="en-GB" i="1" dirty="0">
                <a:latin typeface="Times New Roman" charset="0"/>
              </a:rPr>
              <a:t>Dissemination</a:t>
            </a:r>
            <a:r>
              <a:rPr lang="en-GB" dirty="0">
                <a:latin typeface="Times New Roman" charset="0"/>
              </a:rPr>
              <a:t> components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GB" dirty="0">
              <a:latin typeface="Times New Roman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3333750"/>
            <a:ext cx="7314823" cy="213596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 smtClean="0">
                <a:latin typeface="Arial Narrow" charset="0"/>
              </a:rPr>
              <a:t>Can we reach this bound?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 smtClean="0">
                <a:latin typeface="Arial Narrow" charset="0"/>
              </a:rPr>
              <a:t>Key</a:t>
            </a:r>
            <a:r>
              <a:rPr lang="en-GB" sz="2800" dirty="0">
                <a:latin typeface="Arial Narrow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Separate the two components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Use a non heartbeat-based Failure Detection Component</a:t>
            </a:r>
            <a:endParaRPr lang="en-US" dirty="0">
              <a:solidFill>
                <a:schemeClr val="tx2"/>
              </a:solidFill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Is there a better failure detector?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E51F6-CD6D-1946-B5D0-4EA2F21BFAC7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A8177-FD0C-8945-A4DB-E0DCC33BB5C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SWIM Failure Detector Protocol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92088" y="685800"/>
            <a:ext cx="8431212" cy="4171950"/>
            <a:chOff x="121" y="576"/>
            <a:chExt cx="5311" cy="3504"/>
          </a:xfrm>
        </p:grpSpPr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</a:t>
              </a:r>
              <a:r>
                <a:rPr lang="ja-JP" altLang="en-US"/>
                <a:t>’</a:t>
              </a:r>
              <a:r>
                <a:rPr lang="en-US" altLang="ja-JP"/>
                <a:t> time units</a:t>
              </a:r>
              <a:endParaRPr lang="en-US"/>
            </a:p>
          </p:txBody>
        </p:sp>
        <p:sp>
          <p:nvSpPr>
            <p:cNvPr id="8704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4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705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7059" name="Text Box 16"/>
            <p:cNvSpPr txBox="1">
              <a:spLocks noChangeArrowheads="1"/>
            </p:cNvSpPr>
            <p:nvPr/>
          </p:nvSpPr>
          <p:spPr bwMode="auto">
            <a:xfrm>
              <a:off x="4537" y="1152"/>
              <a:ext cx="895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K random</a:t>
              </a:r>
            </a:p>
            <a:p>
              <a:pPr eaLnBrk="1" hangingPunct="1"/>
              <a:r>
                <a:rPr lang="en-US"/>
                <a:t>processes</a:t>
              </a:r>
            </a:p>
          </p:txBody>
        </p:sp>
        <p:sp>
          <p:nvSpPr>
            <p:cNvPr id="87060" name="Text Box 17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7061" name="Line 18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2" name="Line 19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3" name="Line 20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4" name="Line 21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5" name="Text Box 22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87066" name="Text Box 23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7" name="Text Box 24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87068" name="Text Box 25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87070" name="Text Box 27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87071" name="Text Box 28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72" name="Text Box 29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87073" name="Text Box 30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87044" name="Line 31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5" name="Line 32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6" name="Text Box 33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E8AEE5-3515-D040-8E7B-B79F641247A4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78025"/>
            <a:ext cx="8291512" cy="2268538"/>
          </a:xfrm>
        </p:spPr>
        <p:txBody>
          <a:bodyPr/>
          <a:lstStyle/>
          <a:p>
            <a:pPr eaLnBrk="1" hangingPunct="1"/>
            <a:r>
              <a:rPr lang="en-GB" sz="2400">
                <a:latin typeface="Times New Roman" charset="0"/>
              </a:rPr>
              <a:t>Prob. of being pinged in T’=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E[</a:t>
            </a:r>
            <a:r>
              <a:rPr lang="en-GB" sz="2400" i="1">
                <a:latin typeface="Times New Roman" charset="0"/>
              </a:rPr>
              <a:t>T </a:t>
            </a:r>
            <a:r>
              <a:rPr lang="en-GB" sz="2400">
                <a:latin typeface="Times New Roman" charset="0"/>
              </a:rPr>
              <a:t>] = 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Completeness:</a:t>
            </a:r>
            <a:r>
              <a:rPr lang="en-GB" sz="2400" i="1">
                <a:latin typeface="Times New Roman" charset="0"/>
              </a:rPr>
              <a:t> Any </a:t>
            </a:r>
            <a:r>
              <a:rPr lang="en-GB" sz="2400">
                <a:latin typeface="Times New Roman" charset="0"/>
              </a:rPr>
              <a:t>alive member detects failure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Eventually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By using a trick: within worst case </a:t>
            </a:r>
            <a:r>
              <a:rPr lang="en-GB" sz="2000" i="1">
                <a:latin typeface="Times New Roman" charset="0"/>
              </a:rPr>
              <a:t>O(N) </a:t>
            </a:r>
            <a:r>
              <a:rPr lang="en-GB" sz="2000">
                <a:latin typeface="Times New Roman" charset="0"/>
              </a:rPr>
              <a:t>protocol periods</a:t>
            </a:r>
          </a:p>
          <a:p>
            <a:pPr lvl="1" eaLnBrk="1" hangingPunct="1"/>
            <a:endParaRPr lang="en-GB" sz="2000">
              <a:latin typeface="Times New Roman" charset="0"/>
            </a:endParaRPr>
          </a:p>
          <a:p>
            <a:pPr eaLnBrk="1" hangingPunct="1"/>
            <a:endParaRPr lang="en-GB" sz="2400" i="1">
              <a:latin typeface="Times New Roman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Detection Time</a:t>
            </a:r>
          </a:p>
        </p:txBody>
      </p:sp>
      <p:graphicFrame>
        <p:nvGraphicFramePr>
          <p:cNvPr id="9523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647950"/>
          <a:ext cx="122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8" name="Equation" r:id="rId4" imgW="482391" imgH="393529" progId="Equation.3">
                  <p:embed/>
                </p:oleObj>
              </mc:Choice>
              <mc:Fallback>
                <p:oleObj name="Equation" r:id="rId4" imgW="48239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47950"/>
                        <a:ext cx="122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800600" y="1733550"/>
          <a:ext cx="2914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9" name="Equation" r:id="rId6" imgW="1333500" imgH="393700" progId="Equation.3">
                  <p:embed/>
                </p:oleObj>
              </mc:Choice>
              <mc:Fallback>
                <p:oleObj name="Equation" r:id="rId6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33550"/>
                        <a:ext cx="29146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96D0D6-6331-6E45-989B-CA4AFE5CAFA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Accuracy, Load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84300"/>
            <a:ext cx="8291513" cy="3016250"/>
          </a:xfrm>
        </p:spPr>
        <p:txBody>
          <a:bodyPr/>
          <a:lstStyle/>
          <a:p>
            <a:pPr eaLnBrk="1" hangingPunct="1"/>
            <a:endParaRPr lang="en-GB" sz="2800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PM(T) </a:t>
            </a:r>
            <a:r>
              <a:rPr lang="en-GB" sz="2800">
                <a:latin typeface="Times New Roman" charset="0"/>
              </a:rPr>
              <a:t>is exponential in -</a:t>
            </a:r>
            <a:r>
              <a:rPr lang="en-GB" sz="2800" i="1">
                <a:latin typeface="Times New Roman" charset="0"/>
              </a:rPr>
              <a:t>K.</a:t>
            </a:r>
            <a:r>
              <a:rPr lang="en-GB" sz="2800">
                <a:latin typeface="Times New Roman" charset="0"/>
              </a:rPr>
              <a:t> Also depends on </a:t>
            </a:r>
            <a:r>
              <a:rPr lang="en-GB" sz="2800" i="1">
                <a:latin typeface="Times New Roman" charset="0"/>
              </a:rPr>
              <a:t>pml</a:t>
            </a:r>
            <a:r>
              <a:rPr lang="en-GB" sz="2800">
                <a:latin typeface="Times New Roman" charset="0"/>
              </a:rPr>
              <a:t> (and </a:t>
            </a:r>
            <a:r>
              <a:rPr lang="en-GB" sz="2800" i="1">
                <a:latin typeface="Times New Roman" charset="0"/>
              </a:rPr>
              <a:t>pf</a:t>
            </a:r>
            <a:r>
              <a:rPr lang="en-GB" sz="2800">
                <a:latin typeface="Times New Roman" charset="0"/>
              </a:rPr>
              <a:t> )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See paper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                                       </a:t>
            </a:r>
            <a:r>
              <a:rPr lang="en-GB" sz="2800">
                <a:latin typeface="Times New Roman" charset="0"/>
              </a:rPr>
              <a:t>for up to 15 % loss rates</a:t>
            </a:r>
            <a:r>
              <a:rPr lang="en-GB" sz="2800" i="1">
                <a:latin typeface="Times New Roman" charset="0"/>
              </a:rPr>
              <a:t> 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>
              <a:latin typeface="Times New Roman" charset="0"/>
            </a:endParaRPr>
          </a:p>
        </p:txBody>
      </p:sp>
      <p:graphicFrame>
        <p:nvGraphicFramePr>
          <p:cNvPr id="93188" name="Object 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484998"/>
              </p:ext>
            </p:extLst>
          </p:nvPr>
        </p:nvGraphicFramePr>
        <p:xfrm>
          <a:off x="971550" y="3970338"/>
          <a:ext cx="12874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0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70338"/>
                        <a:ext cx="1287463" cy="811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40448"/>
              </p:ext>
            </p:extLst>
          </p:nvPr>
        </p:nvGraphicFramePr>
        <p:xfrm>
          <a:off x="2590800" y="4019550"/>
          <a:ext cx="13779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1" name="Equation" r:id="rId6" imgW="583947" imgH="393529" progId="Equation.3">
                  <p:embed/>
                </p:oleObj>
              </mc:Choice>
              <mc:Fallback>
                <p:oleObj name="Equation" r:id="rId6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19550"/>
                        <a:ext cx="137795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2951F5-F0C4-7449-B4F8-7AF709E22578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86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Failure Detector</a:t>
            </a:r>
          </a:p>
        </p:txBody>
      </p:sp>
      <p:graphicFrame>
        <p:nvGraphicFramePr>
          <p:cNvPr id="81947" name="Group 27"/>
          <p:cNvGraphicFramePr>
            <a:graphicFrameLocks noGrp="1"/>
          </p:cNvGraphicFramePr>
          <p:nvPr/>
        </p:nvGraphicFramePr>
        <p:xfrm>
          <a:off x="1295400" y="1031875"/>
          <a:ext cx="6477000" cy="4003675"/>
        </p:xfrm>
        <a:graphic>
          <a:graphicData uri="http://schemas.openxmlformats.org/drawingml/2006/table">
            <a:tbl>
              <a:tblPr/>
              <a:tblGrid>
                <a:gridCol w="2438400"/>
                <a:gridCol w="4038600"/>
              </a:tblGrid>
              <a:tr h="626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Parameter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SWIM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First Detection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Expected                    periods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Constant (independent of group size)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Process Load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Constant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per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&lt; 8 L* for 15% loss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False Positive Rate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Tunable (via 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Falls exponentially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as load is scaled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Completeness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Deterministic time-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bounded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Within O(log(N)) periods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w.h.p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59" name="Object 2"/>
          <p:cNvGraphicFramePr>
            <a:graphicFrameLocks noChangeAspect="1"/>
          </p:cNvGraphicFramePr>
          <p:nvPr/>
        </p:nvGraphicFramePr>
        <p:xfrm>
          <a:off x="4724400" y="1581150"/>
          <a:ext cx="925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94" name="Equation" r:id="rId4" imgW="431800" imgH="406400" progId="Equation.3">
                  <p:embed/>
                </p:oleObj>
              </mc:Choice>
              <mc:Fallback>
                <p:oleObj name="Equation" r:id="rId4" imgW="4318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81150"/>
                        <a:ext cx="925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latin typeface="Times New Roman" charset="0"/>
              </a:rPr>
              <a:t>You have a few options</a:t>
            </a:r>
          </a:p>
          <a:p>
            <a:endParaRPr lang="en-US" sz="24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1. Hire 1000 people, each to monitor one machine in the datacenter and report to you when it fails.</a:t>
            </a: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2. Write a failure detector program (distributed) that automatically detects failures and reports to your workstation.</a:t>
            </a:r>
          </a:p>
          <a:p>
            <a:pPr lvl="1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Which is more preferable, and why?</a:t>
            </a:r>
          </a:p>
          <a:p>
            <a:pPr lvl="1"/>
            <a:endParaRPr lang="en-US" sz="2000" dirty="0">
              <a:latin typeface="Times New Roman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To build a failure detector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34CAAC-B677-774B-982F-9B8DF4329D31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Time-bounded Completeness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382000" cy="30861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Key: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select each membership element once as a ping target in a traversal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Round-robin pinging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Random permutation of list after each traversal</a:t>
            </a:r>
          </a:p>
          <a:p>
            <a:pPr eaLnBrk="1" hangingPunct="1"/>
            <a:r>
              <a:rPr lang="en-US">
                <a:latin typeface="Times New Roman" charset="0"/>
              </a:rPr>
              <a:t>Each failure is detected in worst case 2N-1 (local) protocol periods</a:t>
            </a:r>
          </a:p>
          <a:p>
            <a:pPr eaLnBrk="1" hangingPunct="1"/>
            <a:r>
              <a:rPr lang="en-US">
                <a:latin typeface="Times New Roman" charset="0"/>
              </a:rPr>
              <a:t>Preserves FD properties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0E566E-8363-C04E-A058-B36782EE65A7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versus Heartbeating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362200" y="131445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rot="-5400000">
            <a:off x="4952206" y="991394"/>
            <a:ext cx="1588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259263" y="3886200"/>
            <a:ext cx="1838325" cy="461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Process Load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313" y="2284413"/>
            <a:ext cx="2020887" cy="830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First Detection</a:t>
            </a:r>
          </a:p>
          <a:p>
            <a:pPr algn="ctr" eaLnBrk="1" hangingPunct="1"/>
            <a:r>
              <a:rPr lang="en-US"/>
              <a:t>Time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004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9342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rot="-5396103">
            <a:off x="2333625" y="15144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 rot="-5396103">
            <a:off x="2333625" y="31146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651125" y="40005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66775" y="32004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553200" y="40005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304925" y="16002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429000" y="28575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SWIM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7175" y="4057650"/>
            <a:ext cx="234791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For Fixed :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False Positive Rate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Message Loss Rate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057400" y="3886200"/>
            <a:ext cx="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0480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3048000" y="16002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3352800" y="12573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7056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934200" y="28575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failure detectors fit into the big picture of a group membership protocol? </a:t>
            </a:r>
          </a:p>
          <a:p>
            <a:r>
              <a:rPr lang="en-US">
                <a:latin typeface="Times New Roman" charset="0"/>
              </a:rPr>
              <a:t>What are the missing blocks?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F521C4-B298-2742-BA48-3B4590F8D5A5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31C194-3AF6-BC4E-917B-7196141ABF0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100414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10035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10035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100411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2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100408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100405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7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100402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100399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100396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7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036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100395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100391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3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100389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100390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367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100383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100386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7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100388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84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100385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00368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100375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100378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79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0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1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2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76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100377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10036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Fail-stop </a:t>
            </a:r>
            <a:r>
              <a:rPr lang="en-US" sz="1800" dirty="0"/>
              <a:t>Failures only</a:t>
            </a:r>
          </a:p>
        </p:txBody>
      </p:sp>
      <p:sp>
        <p:nvSpPr>
          <p:cNvPr id="100370" name="Text Box 47"/>
          <p:cNvSpPr txBox="1">
            <a:spLocks noChangeArrowheads="1"/>
          </p:cNvSpPr>
          <p:nvPr/>
        </p:nvSpPr>
        <p:spPr bwMode="auto">
          <a:xfrm>
            <a:off x="466725" y="58420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1" name="Text Box 47"/>
          <p:cNvSpPr txBox="1">
            <a:spLocks noChangeArrowheads="1"/>
          </p:cNvSpPr>
          <p:nvPr/>
        </p:nvSpPr>
        <p:spPr bwMode="auto">
          <a:xfrm>
            <a:off x="619125" y="59944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2" name="Text Box 47"/>
          <p:cNvSpPr txBox="1">
            <a:spLocks noChangeArrowheads="1"/>
          </p:cNvSpPr>
          <p:nvPr/>
        </p:nvSpPr>
        <p:spPr bwMode="auto">
          <a:xfrm>
            <a:off x="771525" y="61468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3" name="Text Box 47"/>
          <p:cNvSpPr txBox="1">
            <a:spLocks noChangeArrowheads="1"/>
          </p:cNvSpPr>
          <p:nvPr/>
        </p:nvSpPr>
        <p:spPr bwMode="auto">
          <a:xfrm>
            <a:off x="923925" y="62992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64" name="AutoShape 15" descr="Green marble"/>
          <p:cNvSpPr>
            <a:spLocks noChangeArrowheads="1"/>
          </p:cNvSpPr>
          <p:nvPr/>
        </p:nvSpPr>
        <p:spPr bwMode="auto">
          <a:xfrm rot="2816484">
            <a:off x="455613" y="1595437"/>
            <a:ext cx="3149600" cy="4283075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C1A9FE-BE83-CF4D-91CE-DB9CA3AAFB3A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Dissemination Options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Multicast (Hardware / 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multiple simultaneous multicasts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Point-to-point (TCP / UDP)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expensive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Zero extra messages: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Piggyback on Failure Detector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Infection-style Dissemination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4561B4-E448-2E49-BEED-00FF31B99E54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Infection-style Dissemination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92088" y="685800"/>
            <a:ext cx="8305800" cy="4171950"/>
            <a:chOff x="121" y="576"/>
            <a:chExt cx="5232" cy="3504"/>
          </a:xfrm>
        </p:grpSpPr>
        <p:sp>
          <p:nvSpPr>
            <p:cNvPr id="10446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 time units</a:t>
              </a:r>
            </a:p>
          </p:txBody>
        </p:sp>
        <p:sp>
          <p:nvSpPr>
            <p:cNvPr id="10446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6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4479" name="Text Box 16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104480" name="Line 17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1" name="Line 18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2" name="Line 19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3" name="Line 20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4" name="Text Box 21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104485" name="Text Box 22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6" name="Text Box 23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104487" name="Text Box 24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8" name="Text Box 25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104489" name="Text Box 26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04490" name="Text Box 27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91" name="Text Box 28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104492" name="Text Box 29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104452" name="Line 30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3" name="Line 31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4" name="Text Box 32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  <p:sp>
        <p:nvSpPr>
          <p:cNvPr id="104455" name="Rectangle 33"/>
          <p:cNvSpPr>
            <a:spLocks noChangeArrowheads="1"/>
          </p:cNvSpPr>
          <p:nvPr/>
        </p:nvSpPr>
        <p:spPr bwMode="auto">
          <a:xfrm>
            <a:off x="3733800" y="165735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34"/>
          <p:cNvSpPr>
            <a:spLocks noChangeArrowheads="1"/>
          </p:cNvSpPr>
          <p:nvPr/>
        </p:nvSpPr>
        <p:spPr bwMode="auto">
          <a:xfrm>
            <a:off x="3733800" y="20574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35"/>
          <p:cNvSpPr>
            <a:spLocks noChangeArrowheads="1"/>
          </p:cNvSpPr>
          <p:nvPr/>
        </p:nvSpPr>
        <p:spPr bwMode="auto">
          <a:xfrm>
            <a:off x="3810000" y="42291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36"/>
          <p:cNvGrpSpPr>
            <a:grpSpLocks/>
          </p:cNvGrpSpPr>
          <p:nvPr/>
        </p:nvGrpSpPr>
        <p:grpSpPr bwMode="auto">
          <a:xfrm>
            <a:off x="5257800" y="2686050"/>
            <a:ext cx="381000" cy="1257300"/>
            <a:chOff x="3168" y="2256"/>
            <a:chExt cx="240" cy="1056"/>
          </a:xfrm>
        </p:grpSpPr>
        <p:sp>
          <p:nvSpPr>
            <p:cNvPr id="104463" name="Rectangle 37"/>
            <p:cNvSpPr>
              <a:spLocks noChangeArrowheads="1"/>
            </p:cNvSpPr>
            <p:nvPr/>
          </p:nvSpPr>
          <p:spPr bwMode="auto">
            <a:xfrm>
              <a:off x="3168" y="225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Rectangle 38"/>
            <p:cNvSpPr>
              <a:spLocks noChangeArrowheads="1"/>
            </p:cNvSpPr>
            <p:nvPr/>
          </p:nvSpPr>
          <p:spPr bwMode="auto">
            <a:xfrm>
              <a:off x="3168" y="2592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39"/>
            <p:cNvSpPr>
              <a:spLocks noChangeArrowheads="1"/>
            </p:cNvSpPr>
            <p:nvPr/>
          </p:nvSpPr>
          <p:spPr bwMode="auto">
            <a:xfrm>
              <a:off x="3168" y="2880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Rectangle 40"/>
            <p:cNvSpPr>
              <a:spLocks noChangeArrowheads="1"/>
            </p:cNvSpPr>
            <p:nvPr/>
          </p:nvSpPr>
          <p:spPr bwMode="auto">
            <a:xfrm>
              <a:off x="3168" y="3168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9" name="Group 41"/>
          <p:cNvGrpSpPr>
            <a:grpSpLocks/>
          </p:cNvGrpSpPr>
          <p:nvPr/>
        </p:nvGrpSpPr>
        <p:grpSpPr bwMode="auto">
          <a:xfrm>
            <a:off x="7110413" y="3543300"/>
            <a:ext cx="1774825" cy="1371600"/>
            <a:chOff x="4623" y="2976"/>
            <a:chExt cx="1118" cy="1152"/>
          </a:xfrm>
        </p:grpSpPr>
        <p:sp>
          <p:nvSpPr>
            <p:cNvPr id="104461" name="Rectangle 42"/>
            <p:cNvSpPr>
              <a:spLocks noChangeArrowheads="1"/>
            </p:cNvSpPr>
            <p:nvPr/>
          </p:nvSpPr>
          <p:spPr bwMode="auto">
            <a:xfrm>
              <a:off x="4992" y="297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43"/>
            <p:cNvSpPr txBox="1">
              <a:spLocks noChangeArrowheads="1"/>
            </p:cNvSpPr>
            <p:nvPr/>
          </p:nvSpPr>
          <p:spPr bwMode="auto">
            <a:xfrm>
              <a:off x="4623" y="3120"/>
              <a:ext cx="111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Piggybacked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membership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information</a:t>
              </a:r>
            </a:p>
          </p:txBody>
        </p:sp>
      </p:grpSp>
      <p:sp>
        <p:nvSpPr>
          <p:cNvPr id="104460" name="Text Box 44"/>
          <p:cNvSpPr txBox="1">
            <a:spLocks noChangeArrowheads="1"/>
          </p:cNvSpPr>
          <p:nvPr/>
        </p:nvSpPr>
        <p:spPr bwMode="auto">
          <a:xfrm>
            <a:off x="7202488" y="1371600"/>
            <a:ext cx="14208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 random</a:t>
            </a:r>
          </a:p>
          <a:p>
            <a:pPr eaLnBrk="1" hangingPunct="1"/>
            <a:r>
              <a:rPr lang="en-US"/>
              <a:t>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7064796-5A36-F348-A63F-831DB86F730C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Infection-style Dissemination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10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charset="0"/>
              </a:rPr>
              <a:t>Epidemic/Gossip </a:t>
            </a:r>
            <a:r>
              <a:rPr lang="en-US" sz="2800" dirty="0">
                <a:latin typeface="Times New Roman" charset="0"/>
              </a:rPr>
              <a:t>style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  		  protocol periods, 		processes would not have heard about an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Maintain a buffer of recently joined/evicted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Piggyback from this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Prefer recent updates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Buffer elements are garbage collected after a while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		    protocol </a:t>
            </a:r>
            <a:r>
              <a:rPr lang="en-US" sz="2400" dirty="0" smtClean="0">
                <a:latin typeface="Times New Roman" charset="0"/>
              </a:rPr>
              <a:t>periods, i.e., once they’ve propagated through the system; </a:t>
            </a:r>
            <a:r>
              <a:rPr lang="en-US" sz="2400" dirty="0">
                <a:latin typeface="Times New Roman" charset="0"/>
              </a:rPr>
              <a:t>this defines weak consistency</a:t>
            </a: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971675" y="4075113"/>
          <a:ext cx="923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69" name="Equation" r:id="rId4" imgW="609336" imgH="203112" progId="Equation.3">
                  <p:embed/>
                </p:oleObj>
              </mc:Choice>
              <mc:Fallback>
                <p:oleObj name="Equation" r:id="rId4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075113"/>
                        <a:ext cx="923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3"/>
          <p:cNvGraphicFramePr>
            <a:graphicFrameLocks noChangeAspect="1"/>
          </p:cNvGraphicFramePr>
          <p:nvPr/>
        </p:nvGraphicFramePr>
        <p:xfrm>
          <a:off x="1828800" y="158115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70" name="Equation" r:id="rId6" imgW="609336" imgH="203112" progId="Equation.3">
                  <p:embed/>
                </p:oleObj>
              </mc:Choice>
              <mc:Fallback>
                <p:oleObj name="Equation" r:id="rId6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8115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4"/>
          <p:cNvGraphicFramePr>
            <a:graphicFrameLocks noChangeAspect="1"/>
          </p:cNvGraphicFramePr>
          <p:nvPr/>
        </p:nvGraphicFramePr>
        <p:xfrm>
          <a:off x="4953000" y="150495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71" name="Equation" r:id="rId7" imgW="533400" imgH="241300" progId="Equation.3">
                  <p:embed/>
                </p:oleObj>
              </mc:Choice>
              <mc:Fallback>
                <p:oleObj name="Equation" r:id="rId7" imgW="533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495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527A6B-02F6-364A-AE2A-F4D8FFA0C277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30861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False detections, due to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Perturbed processes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Packet losses, e.g., from congestion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Indirect pinging may not solve the problem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Key</a:t>
            </a:r>
            <a:r>
              <a:rPr lang="en-US" dirty="0">
                <a:latin typeface="Times New Roman" charset="0"/>
              </a:rPr>
              <a:t>: </a:t>
            </a:r>
            <a:r>
              <a:rPr lang="en-US" i="1" dirty="0">
                <a:solidFill>
                  <a:srgbClr val="FF3300"/>
                </a:solidFill>
                <a:latin typeface="Times New Roman" charset="0"/>
              </a:rPr>
              <a:t>suspect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a process before 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declaring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it as failed in the group</a:t>
            </a:r>
          </a:p>
          <a:p>
            <a:pPr eaLnBrk="1" hangingPunct="1"/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019800" y="1719263"/>
            <a:ext cx="2133600" cy="274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91253F-30D5-2B40-B011-C55F877EFCEC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8229600" cy="57150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grpSp>
        <p:nvGrpSpPr>
          <p:cNvPr id="110595" name="Group 23"/>
          <p:cNvGrpSpPr>
            <a:grpSpLocks/>
          </p:cNvGrpSpPr>
          <p:nvPr/>
        </p:nvGrpSpPr>
        <p:grpSpPr bwMode="auto">
          <a:xfrm>
            <a:off x="7010400" y="342900"/>
            <a:ext cx="1752600" cy="2114550"/>
            <a:chOff x="4512" y="288"/>
            <a:chExt cx="1104" cy="1776"/>
          </a:xfrm>
        </p:grpSpPr>
        <p:grpSp>
          <p:nvGrpSpPr>
            <p:cNvPr id="110615" name="Group 24"/>
            <p:cNvGrpSpPr>
              <a:grpSpLocks/>
            </p:cNvGrpSpPr>
            <p:nvPr/>
          </p:nvGrpSpPr>
          <p:grpSpPr bwMode="auto">
            <a:xfrm>
              <a:off x="4559" y="623"/>
              <a:ext cx="1010" cy="1297"/>
              <a:chOff x="4559" y="623"/>
              <a:chExt cx="1010" cy="1297"/>
            </a:xfrm>
          </p:grpSpPr>
          <p:grpSp>
            <p:nvGrpSpPr>
              <p:cNvPr id="110618" name="Group 25"/>
              <p:cNvGrpSpPr>
                <a:grpSpLocks/>
              </p:cNvGrpSpPr>
              <p:nvPr/>
            </p:nvGrpSpPr>
            <p:grpSpPr bwMode="auto">
              <a:xfrm>
                <a:off x="4785" y="864"/>
                <a:ext cx="784" cy="484"/>
                <a:chOff x="4158" y="1920"/>
                <a:chExt cx="1506" cy="484"/>
              </a:xfrm>
            </p:grpSpPr>
            <p:sp>
              <p:nvSpPr>
                <p:cNvPr id="110624" name="AutoShape 26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58" y="2016"/>
                  <a:ext cx="140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Dissmn</a:t>
                  </a:r>
                </a:p>
              </p:txBody>
            </p:sp>
          </p:grpSp>
          <p:grpSp>
            <p:nvGrpSpPr>
              <p:cNvPr id="110619" name="Group 28"/>
              <p:cNvGrpSpPr>
                <a:grpSpLocks/>
              </p:cNvGrpSpPr>
              <p:nvPr/>
            </p:nvGrpSpPr>
            <p:grpSpPr bwMode="auto">
              <a:xfrm>
                <a:off x="4560" y="1248"/>
                <a:ext cx="816" cy="484"/>
                <a:chOff x="3792" y="2304"/>
                <a:chExt cx="1488" cy="484"/>
              </a:xfrm>
            </p:grpSpPr>
            <p:sp>
              <p:nvSpPr>
                <p:cNvPr id="110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792" y="2304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34" y="2400"/>
                  <a:ext cx="683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FD</a:t>
                  </a:r>
                </a:p>
              </p:txBody>
            </p:sp>
          </p:grpSp>
          <p:sp>
            <p:nvSpPr>
              <p:cNvPr id="110620" name="AutoShape 31"/>
              <p:cNvSpPr>
                <a:spLocks noChangeArrowheads="1"/>
              </p:cNvSpPr>
              <p:nvPr/>
            </p:nvSpPr>
            <p:spPr bwMode="auto">
              <a:xfrm rot="5397037">
                <a:off x="4967" y="215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AutoShape 32"/>
              <p:cNvSpPr>
                <a:spLocks noChangeArrowheads="1"/>
              </p:cNvSpPr>
              <p:nvPr/>
            </p:nvSpPr>
            <p:spPr bwMode="auto">
              <a:xfrm rot="5397037">
                <a:off x="4968" y="1320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16" name="Rectangle 33"/>
            <p:cNvSpPr>
              <a:spLocks noChangeArrowheads="1"/>
            </p:cNvSpPr>
            <p:nvPr/>
          </p:nvSpPr>
          <p:spPr bwMode="auto">
            <a:xfrm>
              <a:off x="4512" y="288"/>
              <a:ext cx="1104" cy="1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Text Box 34"/>
            <p:cNvSpPr txBox="1">
              <a:spLocks noChangeArrowheads="1"/>
            </p:cNvSpPr>
            <p:nvPr/>
          </p:nvSpPr>
          <p:spPr bwMode="auto">
            <a:xfrm>
              <a:off x="4598" y="336"/>
              <a:ext cx="3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/>
                <a:t>pi</a:t>
              </a:r>
            </a:p>
          </p:txBody>
        </p:sp>
      </p:grp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838200" y="3409950"/>
            <a:ext cx="1447800" cy="6858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4"/>
          <p:cNvSpPr txBox="1">
            <a:spLocks noChangeArrowheads="1"/>
          </p:cNvSpPr>
          <p:nvPr/>
        </p:nvSpPr>
        <p:spPr bwMode="auto">
          <a:xfrm>
            <a:off x="1143000" y="34861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66FF33"/>
                </a:solidFill>
              </a:rPr>
              <a:t>Alive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3352800" y="1962150"/>
            <a:ext cx="1447800" cy="68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3352800" y="2038350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Suspected</a:t>
            </a:r>
          </a:p>
        </p:txBody>
      </p:sp>
      <p:sp>
        <p:nvSpPr>
          <p:cNvPr id="110600" name="Oval 7"/>
          <p:cNvSpPr>
            <a:spLocks noChangeArrowheads="1"/>
          </p:cNvSpPr>
          <p:nvPr/>
        </p:nvSpPr>
        <p:spPr bwMode="auto">
          <a:xfrm>
            <a:off x="6096000" y="340995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8"/>
          <p:cNvSpPr txBox="1">
            <a:spLocks noChangeArrowheads="1"/>
          </p:cNvSpPr>
          <p:nvPr/>
        </p:nvSpPr>
        <p:spPr bwMode="auto">
          <a:xfrm>
            <a:off x="6324600" y="348615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Failed</a:t>
            </a:r>
          </a:p>
        </p:txBody>
      </p:sp>
      <p:sp>
        <p:nvSpPr>
          <p:cNvPr id="110602" name="Text Box 9"/>
          <p:cNvSpPr txBox="1">
            <a:spLocks noChangeArrowheads="1"/>
          </p:cNvSpPr>
          <p:nvPr/>
        </p:nvSpPr>
        <p:spPr bwMode="auto">
          <a:xfrm>
            <a:off x="2971800" y="1276350"/>
            <a:ext cx="273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381000" y="4171950"/>
            <a:ext cx="246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4" name="Text Box 11"/>
          <p:cNvSpPr txBox="1">
            <a:spLocks noChangeArrowheads="1"/>
          </p:cNvSpPr>
          <p:nvPr/>
        </p:nvSpPr>
        <p:spPr bwMode="auto">
          <a:xfrm>
            <a:off x="5761038" y="4171950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(Failed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600200" y="241935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2286000" y="2647950"/>
            <a:ext cx="16764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24400" y="249555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 rot="-1787256">
            <a:off x="609600" y="2130425"/>
            <a:ext cx="2747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 </a:t>
            </a:r>
            <a:r>
              <a:rPr lang="en-US" i="1"/>
              <a:t>pi </a:t>
            </a:r>
            <a:r>
              <a:rPr lang="en-US"/>
              <a:t>ping</a:t>
            </a:r>
            <a:r>
              <a:rPr lang="en-US" i="1"/>
              <a:t> </a:t>
            </a:r>
            <a:r>
              <a:rPr lang="en-US"/>
              <a:t>failed</a:t>
            </a:r>
            <a:endParaRPr lang="en-US" i="1"/>
          </a:p>
          <a:p>
            <a:pPr eaLnBrk="1" hangingPunct="1"/>
            <a:r>
              <a:rPr lang="en-US"/>
              <a:t>Dissmn::(Suspect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 rot="2018906">
            <a:off x="4953000" y="2495550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out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657600" y="2952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 rot="-1893817">
            <a:off x="2365375" y="3044825"/>
            <a:ext cx="2587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</a:t>
            </a:r>
            <a:r>
              <a:rPr lang="en-US" i="1"/>
              <a:t>pi </a:t>
            </a:r>
            <a:r>
              <a:rPr lang="en-US"/>
              <a:t>ping success</a:t>
            </a:r>
          </a:p>
          <a:p>
            <a:pPr eaLnBrk="1" hangingPunct="1"/>
            <a:r>
              <a:rPr lang="en-US"/>
              <a:t>Dissmn::(Alive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1524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858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 flipV="1">
            <a:off x="4038600" y="1276350"/>
            <a:ext cx="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Distinguish multiple suspicions of a process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Per-process </a:t>
            </a:r>
            <a:r>
              <a:rPr lang="en-US" sz="2400" i="1" dirty="0">
                <a:latin typeface="Times New Roman" charset="0"/>
              </a:rPr>
              <a:t>incarnation number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Inc</a:t>
            </a:r>
            <a:r>
              <a:rPr lang="en-US" sz="2400" i="1" dirty="0">
                <a:latin typeface="Times New Roman" charset="0"/>
              </a:rPr>
              <a:t> #</a:t>
            </a:r>
            <a:r>
              <a:rPr lang="en-US" sz="2400" dirty="0">
                <a:latin typeface="Times New Roman" charset="0"/>
              </a:rPr>
              <a:t> for </a:t>
            </a:r>
            <a:r>
              <a:rPr lang="en-US" sz="2400" i="1" dirty="0">
                <a:latin typeface="Times New Roman" charset="0"/>
              </a:rPr>
              <a:t>pi </a:t>
            </a:r>
            <a:r>
              <a:rPr lang="en-US" sz="2400" dirty="0">
                <a:latin typeface="Times New Roman" charset="0"/>
              </a:rPr>
              <a:t>can be incremented only by </a:t>
            </a:r>
            <a:r>
              <a:rPr lang="en-US" sz="2400" i="1" dirty="0">
                <a:latin typeface="Times New Roman" charset="0"/>
              </a:rPr>
              <a:t>pi</a:t>
            </a:r>
          </a:p>
          <a:p>
            <a:pPr lvl="2" eaLnBrk="1" hangingPunct="1"/>
            <a:r>
              <a:rPr lang="en-US" sz="2000" dirty="0">
                <a:latin typeface="Times New Roman" charset="0"/>
              </a:rPr>
              <a:t>e.g., when it receives a (Suspect, </a:t>
            </a:r>
            <a:r>
              <a:rPr lang="en-US" sz="2000" i="1" dirty="0">
                <a:latin typeface="Times New Roman" charset="0"/>
              </a:rPr>
              <a:t>pi</a:t>
            </a:r>
            <a:r>
              <a:rPr lang="en-US" sz="2000" dirty="0">
                <a:latin typeface="Times New Roman" charset="0"/>
              </a:rPr>
              <a:t>) message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Somewhat similar to </a:t>
            </a:r>
            <a:r>
              <a:rPr lang="en-US" sz="2400" dirty="0" smtClean="0">
                <a:latin typeface="Times New Roman" charset="0"/>
              </a:rPr>
              <a:t>DSDV (routing protocol in ad-hoc nets)</a:t>
            </a:r>
            <a:endParaRPr lang="en-US" sz="2400" dirty="0">
              <a:latin typeface="Times New Roman" charset="0"/>
            </a:endParaRPr>
          </a:p>
          <a:p>
            <a:pPr eaLnBrk="1" hangingPunct="1"/>
            <a:r>
              <a:rPr lang="en-US" sz="2800" dirty="0">
                <a:latin typeface="Times New Roman" charset="0"/>
              </a:rPr>
              <a:t>Higher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 notifications over-ride lower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s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Within an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#: (Suspect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&gt; (Alive,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(Failed,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overrides everything else</a:t>
            </a:r>
          </a:p>
          <a:p>
            <a:pPr eaLnBrk="1" hangingPunct="1"/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D8D3B9D-AD42-694A-BD25-156D8E2C2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Target Settings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860675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Process </a:t>
            </a:r>
            <a:r>
              <a:rPr lang="ja-JP" altLang="en-US" dirty="0">
                <a:latin typeface="Times New Roman" charset="0"/>
              </a:rPr>
              <a:t>‘</a:t>
            </a:r>
            <a:r>
              <a:rPr lang="en-US" altLang="ja-JP" dirty="0">
                <a:latin typeface="Times New Roman" charset="0"/>
              </a:rPr>
              <a:t>group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altLang="ja-JP" dirty="0">
                <a:latin typeface="Times New Roman" charset="0"/>
              </a:rPr>
              <a:t>-based systems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Clouds/Datacenters 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Replicated servers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Distributed databases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Fail-stop (crash) </a:t>
            </a:r>
            <a:r>
              <a:rPr lang="en-US" dirty="0">
                <a:latin typeface="Times New Roman" charset="0"/>
              </a:rPr>
              <a:t>process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Whitney-BlackSC" charset="0"/>
                <a:cs typeface="Whitney-BlackSC" charset="0"/>
              </a:rPr>
              <a:t>Swim In Industry</a:t>
            </a:r>
            <a:endParaRPr lang="en-US" dirty="0">
              <a:latin typeface="Whitney-BlackSC" charset="0"/>
              <a:cs typeface="Whitney-BlackSC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charset="0"/>
              </a:rPr>
              <a:t>First used in Oasis/</a:t>
            </a:r>
            <a:r>
              <a:rPr lang="en-US" sz="2800" dirty="0" err="1" smtClean="0">
                <a:latin typeface="Times New Roman" charset="0"/>
              </a:rPr>
              <a:t>CoralCDN</a:t>
            </a:r>
            <a:r>
              <a:rPr lang="en-US" sz="2800" dirty="0" smtClean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800" dirty="0" smtClean="0">
                <a:latin typeface="Times New Roman" charset="0"/>
              </a:rPr>
              <a:t>Implemented open-source by </a:t>
            </a:r>
            <a:r>
              <a:rPr lang="en-US" sz="2800" dirty="0" err="1" smtClean="0">
                <a:latin typeface="Times New Roman" charset="0"/>
              </a:rPr>
              <a:t>Hashicorp</a:t>
            </a:r>
            <a:r>
              <a:rPr lang="en-US" sz="2800" dirty="0" smtClean="0">
                <a:latin typeface="Times New Roman" charset="0"/>
              </a:rPr>
              <a:t> Inc.</a:t>
            </a:r>
          </a:p>
          <a:p>
            <a:pPr lvl="1" eaLnBrk="1" hangingPunct="1"/>
            <a:r>
              <a:rPr lang="en-US" sz="2400" dirty="0" smtClean="0">
                <a:latin typeface="Times New Roman" charset="0"/>
              </a:rPr>
              <a:t>Called “Serf”</a:t>
            </a:r>
          </a:p>
          <a:p>
            <a:pPr eaLnBrk="1" hangingPunct="1"/>
            <a:r>
              <a:rPr lang="en-US" sz="2800" dirty="0" smtClean="0">
                <a:latin typeface="Times New Roman" charset="0"/>
              </a:rPr>
              <a:t>Today: Uber implemented it, uses it for failure detection in their infrastructure</a:t>
            </a:r>
          </a:p>
          <a:p>
            <a:pPr lvl="1" eaLnBrk="1" hangingPunct="1"/>
            <a:r>
              <a:rPr lang="en-US" sz="2400" dirty="0" smtClean="0">
                <a:latin typeface="Times New Roman" charset="0"/>
              </a:rPr>
              <a:t>See “</a:t>
            </a:r>
            <a:r>
              <a:rPr lang="en-US" sz="2400" dirty="0" err="1" smtClean="0">
                <a:latin typeface="Times New Roman" charset="0"/>
              </a:rPr>
              <a:t>ringpop</a:t>
            </a:r>
            <a:r>
              <a:rPr lang="en-US" sz="2400" smtClean="0">
                <a:latin typeface="Times New Roman" charset="0"/>
              </a:rPr>
              <a:t>” system</a:t>
            </a:r>
            <a:endParaRPr lang="en-US" sz="24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16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682B2D-EAC2-E247-9E5A-26CDB7E7E7C2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146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Wrap Up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Failures the norm, not the exception in datacenters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Every distributed system uses a failure detector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Many distributed systems use a membership service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Ring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IBM SP2 and many other similar clusters/machines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Gossip</a:t>
            </a:r>
            <a:r>
              <a:rPr lang="en-US" sz="2800" dirty="0"/>
              <a:t>-style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Amazon EC2/S3 (rumored!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188595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 smtClean="0">
                <a:latin typeface="Whitney-BlackSC" charset="0"/>
                <a:cs typeface="Whitney-BlackSC" charset="0"/>
              </a:rPr>
              <a:t>Grid Computing</a:t>
            </a:r>
            <a:endParaRPr lang="en-US" sz="4400" dirty="0">
              <a:latin typeface="Whitney-BlackSC" charset="0"/>
              <a:cs typeface="Whitney-BlackS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Please view two video lectures linked from Lectures </a:t>
            </a:r>
            <a:r>
              <a:rPr lang="en-US" dirty="0" smtClean="0">
                <a:cs typeface="Times New Roman"/>
              </a:rPr>
              <a:t>S</a:t>
            </a:r>
            <a:r>
              <a:rPr lang="en-US" dirty="0" smtClean="0">
                <a:cs typeface="Times New Roman"/>
              </a:rPr>
              <a:t>chedule page</a:t>
            </a:r>
          </a:p>
          <a:p>
            <a:pPr lvl="1"/>
            <a:r>
              <a:rPr lang="en-US" dirty="0" smtClean="0">
                <a:cs typeface="Times New Roman"/>
              </a:rPr>
              <a:t>Part of syllabus! (will appear on exams)</a:t>
            </a:r>
          </a:p>
          <a:p>
            <a:pPr lvl="1"/>
            <a:r>
              <a:rPr lang="en-US" dirty="0" smtClean="0">
                <a:cs typeface="Times New Roman"/>
              </a:rPr>
              <a:t>Slides also on webpage</a:t>
            </a:r>
            <a:endParaRPr lang="en-US" dirty="0"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63D2FE-20AC-B043-80B9-A1EB6950EFA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Service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943600" y="2628900"/>
            <a:ext cx="2362200" cy="796925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Text Box 5" descr="White marble"/>
          <p:cNvSpPr txBox="1">
            <a:spLocks noChangeArrowheads="1"/>
          </p:cNvSpPr>
          <p:nvPr/>
        </p:nvSpPr>
        <p:spPr bwMode="auto">
          <a:xfrm>
            <a:off x="1676400" y="857250"/>
            <a:ext cx="3276600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Application Queries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e.g., gossip, overlays, 	DHT</a:t>
            </a:r>
            <a:r>
              <a:rPr lang="ja-JP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’</a:t>
            </a:r>
            <a:r>
              <a:rPr lang="en-US" altLang="ja-JP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s, etc.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27763" y="2800350"/>
            <a:ext cx="157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Membership</a:t>
            </a:r>
          </a:p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Protocol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600200" y="2514600"/>
            <a:ext cx="1290638" cy="625475"/>
          </a:xfrm>
          <a:prstGeom prst="flowChartMultidocument">
            <a:avLst/>
          </a:prstGeom>
          <a:gradFill rotWithShape="0">
            <a:gsLst>
              <a:gs pos="0">
                <a:srgbClr val="CC3300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89025" y="3259138"/>
            <a:ext cx="237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Group </a:t>
            </a:r>
          </a:p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Membership List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14663" y="2114550"/>
            <a:ext cx="2965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 joins, leaves, failures</a:t>
            </a:r>
          </a:p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of members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4321175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200400" y="2743200"/>
            <a:ext cx="2590800" cy="193675"/>
          </a:xfrm>
          <a:prstGeom prst="leftArrow">
            <a:avLst>
              <a:gd name="adj1" fmla="val 50000"/>
              <a:gd name="adj2" fmla="val 25082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276600" y="2971800"/>
            <a:ext cx="2514600" cy="17145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781800" y="3486150"/>
            <a:ext cx="304800" cy="13716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 descr="Green marble"/>
          <p:cNvSpPr>
            <a:spLocks noChangeArrowheads="1"/>
          </p:cNvSpPr>
          <p:nvPr/>
        </p:nvSpPr>
        <p:spPr bwMode="auto">
          <a:xfrm rot="2816484">
            <a:off x="5621338" y="936625"/>
            <a:ext cx="3149600" cy="4283075"/>
          </a:xfrm>
          <a:prstGeom prst="irregularSeal2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362200" y="1485900"/>
            <a:ext cx="0" cy="97155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13388" y="857250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43000" y="3200400"/>
            <a:ext cx="230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Membership 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1B985A-F3BE-7549-B20F-D7B1D1247A78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Two sub-protocols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099050" y="2514600"/>
            <a:ext cx="3054350" cy="1033463"/>
            <a:chOff x="3740" y="1920"/>
            <a:chExt cx="1924" cy="868"/>
          </a:xfrm>
        </p:grpSpPr>
        <p:grpSp>
          <p:nvGrpSpPr>
            <p:cNvPr id="29717" name="Group 4"/>
            <p:cNvGrpSpPr>
              <a:grpSpLocks/>
            </p:cNvGrpSpPr>
            <p:nvPr/>
          </p:nvGrpSpPr>
          <p:grpSpPr bwMode="auto">
            <a:xfrm>
              <a:off x="4176" y="1920"/>
              <a:ext cx="1488" cy="484"/>
              <a:chOff x="4176" y="1920"/>
              <a:chExt cx="1488" cy="484"/>
            </a:xfrm>
          </p:grpSpPr>
          <p:sp>
            <p:nvSpPr>
              <p:cNvPr id="29721" name="AutoShape 5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Text Box 6"/>
              <p:cNvSpPr txBox="1">
                <a:spLocks noChangeArrowheads="1"/>
              </p:cNvSpPr>
              <p:nvPr/>
            </p:nvSpPr>
            <p:spPr bwMode="auto">
              <a:xfrm>
                <a:off x="4211" y="2016"/>
                <a:ext cx="129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Dissemination</a:t>
                </a:r>
              </a:p>
            </p:txBody>
          </p:sp>
        </p:grpSp>
        <p:grpSp>
          <p:nvGrpSpPr>
            <p:cNvPr id="29718" name="Group 7"/>
            <p:cNvGrpSpPr>
              <a:grpSpLocks/>
            </p:cNvGrpSpPr>
            <p:nvPr/>
          </p:nvGrpSpPr>
          <p:grpSpPr bwMode="auto">
            <a:xfrm>
              <a:off x="3740" y="2304"/>
              <a:ext cx="1540" cy="484"/>
              <a:chOff x="3740" y="2304"/>
              <a:chExt cx="1540" cy="484"/>
            </a:xfrm>
          </p:grpSpPr>
          <p:sp>
            <p:nvSpPr>
              <p:cNvPr id="29719" name="AutoShape 8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9"/>
              <p:cNvSpPr txBox="1">
                <a:spLocks noChangeArrowheads="1"/>
              </p:cNvSpPr>
              <p:nvPr/>
            </p:nvSpPr>
            <p:spPr bwMode="auto">
              <a:xfrm>
                <a:off x="3740" y="2400"/>
                <a:ext cx="147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Failure Detector</a:t>
                </a:r>
              </a:p>
            </p:txBody>
          </p:sp>
        </p:grpSp>
      </p:grp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667000" y="857250"/>
            <a:ext cx="324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9701" name="AutoShape 18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19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20"/>
          <p:cNvSpPr txBox="1">
            <a:spLocks noChangeArrowheads="1"/>
          </p:cNvSpPr>
          <p:nvPr/>
        </p:nvSpPr>
        <p:spPr bwMode="auto">
          <a:xfrm>
            <a:off x="914400" y="1200150"/>
            <a:ext cx="2379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/>
              <a:t>Group </a:t>
            </a:r>
          </a:p>
          <a:p>
            <a:pPr algn="ctr" eaLnBrk="1" hangingPunct="1"/>
            <a:r>
              <a:rPr lang="en-GB" i="1"/>
              <a:t>Membership List</a:t>
            </a:r>
            <a:endParaRPr lang="en-US" i="1"/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4343400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-82550" y="2800350"/>
            <a:ext cx="4789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 i="1"/>
              <a:t>Complete list all the time </a:t>
            </a:r>
            <a:r>
              <a:rPr lang="en-US" sz="1800" b="1"/>
              <a:t>(Strongly consistent)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Virtual synchrony</a:t>
            </a:r>
            <a:endParaRPr lang="en-US" sz="1800" b="1" i="1"/>
          </a:p>
          <a:p>
            <a:pPr eaLnBrk="1" hangingPunct="1">
              <a:buFontTx/>
              <a:buChar char="•"/>
            </a:pPr>
            <a:r>
              <a:rPr lang="en-US" sz="1800" b="1" i="1">
                <a:solidFill>
                  <a:srgbClr val="FF6600"/>
                </a:solidFill>
              </a:rPr>
              <a:t>Almost-Complete </a:t>
            </a:r>
            <a:r>
              <a:rPr lang="en-US" sz="1800" b="1">
                <a:solidFill>
                  <a:srgbClr val="FF6600"/>
                </a:solidFill>
              </a:rPr>
              <a:t>list (Weakly consistent)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FF6600"/>
                </a:solidFill>
              </a:rPr>
              <a:t>Gossip-style, SWIM, …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Or </a:t>
            </a:r>
            <a:r>
              <a:rPr lang="en-US" sz="1800" b="1" i="1"/>
              <a:t>Partial-random</a:t>
            </a:r>
            <a:r>
              <a:rPr lang="en-US" sz="1800" b="1"/>
              <a:t> list (other systems)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SCAMP, T-MAN, Cyclon,…</a:t>
            </a:r>
          </a:p>
        </p:txBody>
      </p:sp>
      <p:sp>
        <p:nvSpPr>
          <p:cNvPr id="29706" name="AutoShape 24"/>
          <p:cNvSpPr>
            <a:spLocks/>
          </p:cNvSpPr>
          <p:nvPr/>
        </p:nvSpPr>
        <p:spPr bwMode="auto">
          <a:xfrm>
            <a:off x="4191000" y="2038350"/>
            <a:ext cx="152400" cy="685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flipH="1">
            <a:off x="609600" y="2628900"/>
            <a:ext cx="36576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3657600"/>
            <a:ext cx="3101975" cy="1674813"/>
            <a:chOff x="914447" y="4876800"/>
            <a:chExt cx="3101726" cy="2233467"/>
          </a:xfrm>
        </p:grpSpPr>
        <p:sp>
          <p:nvSpPr>
            <p:cNvPr id="29715" name="TextBox 1"/>
            <p:cNvSpPr txBox="1">
              <a:spLocks noChangeArrowheads="1"/>
            </p:cNvSpPr>
            <p:nvPr/>
          </p:nvSpPr>
          <p:spPr bwMode="auto">
            <a:xfrm>
              <a:off x="914447" y="6248399"/>
              <a:ext cx="3101726" cy="861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6600"/>
                  </a:solidFill>
                </a:rPr>
                <a:t>Focus of this series of lecture</a:t>
              </a:r>
            </a:p>
            <a:p>
              <a:pPr eaLnBrk="1" hangingPunct="1"/>
              <a:endParaRPr lang="en-US" sz="1800" b="1">
                <a:solidFill>
                  <a:srgbClr val="FF6600"/>
                </a:solidFill>
              </a:endParaRPr>
            </a:p>
          </p:txBody>
        </p:sp>
        <p:cxnSp>
          <p:nvCxnSpPr>
            <p:cNvPr id="29716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2895600" y="4876800"/>
              <a:ext cx="609600" cy="1371600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9709" name="Group 1"/>
          <p:cNvGrpSpPr>
            <a:grpSpLocks/>
          </p:cNvGrpSpPr>
          <p:nvPr/>
        </p:nvGrpSpPr>
        <p:grpSpPr bwMode="auto">
          <a:xfrm>
            <a:off x="609600" y="2114550"/>
            <a:ext cx="3455988" cy="465138"/>
            <a:chOff x="609600" y="2114550"/>
            <a:chExt cx="3455988" cy="465138"/>
          </a:xfrm>
        </p:grpSpPr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609600" y="2114550"/>
              <a:ext cx="345598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/>
                <a:t>                 pj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V="1">
              <a:off x="10668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15240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19812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5146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B3B0A04-1F95-214A-B734-CD348D3F050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Large Group: Scalability A Goal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4163" y="819150"/>
            <a:ext cx="2268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/>
              <a:t>this is us (</a:t>
            </a:r>
            <a:r>
              <a:rPr lang="en-US" sz="3200" b="1" i="1"/>
              <a:t>pi</a:t>
            </a:r>
            <a:r>
              <a:rPr lang="en-US" sz="2800" b="1" i="1"/>
              <a:t>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1780" name="AutoShape 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1777" name="AutoShape 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1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1774" name="AutoShape 13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15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1771" name="AutoShape 17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18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19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Line 20"/>
          <p:cNvSpPr>
            <a:spLocks noChangeShapeType="1"/>
          </p:cNvSpPr>
          <p:nvPr/>
        </p:nvSpPr>
        <p:spPr bwMode="auto">
          <a:xfrm>
            <a:off x="609600" y="1428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53" name="Group 21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2230" name="Text Box 22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177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4" name="Group 24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2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28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1763" name="AutoShape 2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3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3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32"/>
          <p:cNvSpPr txBox="1">
            <a:spLocks noChangeArrowheads="1"/>
          </p:cNvSpPr>
          <p:nvPr/>
        </p:nvSpPr>
        <p:spPr bwMode="auto">
          <a:xfrm>
            <a:off x="3679825" y="3227388"/>
            <a:ext cx="2527300" cy="461962"/>
          </a:xfrm>
          <a:prstGeom prst="rect">
            <a:avLst/>
          </a:prstGeom>
          <a:noFill/>
          <a:ln w="22225">
            <a:solidFill>
              <a:schemeClr val="tx2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  <a:latin typeface="Arial Narrow" charset="0"/>
              </a:rPr>
              <a:t>1000</a:t>
            </a:r>
            <a:r>
              <a:rPr lang="ja-JP" altLang="en-US">
                <a:solidFill>
                  <a:schemeClr val="tx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tx2"/>
                </a:solidFill>
                <a:latin typeface="Arial Narrow" charset="0"/>
              </a:rPr>
              <a:t>s of processes</a:t>
            </a:r>
            <a:endParaRPr lang="en-US">
              <a:solidFill>
                <a:schemeClr val="tx2"/>
              </a:solidFill>
              <a:latin typeface="Arial Narrow" charset="0"/>
            </a:endParaRPr>
          </a:p>
        </p:txBody>
      </p:sp>
      <p:grpSp>
        <p:nvGrpSpPr>
          <p:cNvPr id="31757" name="Group 33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1760" name="AutoShape 3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3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3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Text Box 37"/>
          <p:cNvSpPr txBox="1">
            <a:spLocks noChangeArrowheads="1"/>
          </p:cNvSpPr>
          <p:nvPr/>
        </p:nvSpPr>
        <p:spPr bwMode="auto">
          <a:xfrm>
            <a:off x="6621463" y="857250"/>
            <a:ext cx="1992312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Process Group</a:t>
            </a:r>
          </a:p>
        </p:txBody>
      </p:sp>
      <p:sp>
        <p:nvSpPr>
          <p:cNvPr id="31759" name="Text Box 38"/>
          <p:cNvSpPr txBox="1">
            <a:spLocks noChangeArrowheads="1"/>
          </p:cNvSpPr>
          <p:nvPr/>
        </p:nvSpPr>
        <p:spPr bwMode="auto">
          <a:xfrm>
            <a:off x="7126288" y="1235075"/>
            <a:ext cx="1671637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“Members”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0CD8B8-A442-4C45-B3B2-B70CED43346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33849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3379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3379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3846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3843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3840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3837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3834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3831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383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3826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33824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33825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33818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33821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33823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9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33820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33810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33813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6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33812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3380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Fail-stop </a:t>
            </a:r>
            <a:r>
              <a:rPr lang="en-US" sz="1800" dirty="0"/>
              <a:t>Failures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</TotalTime>
  <Words>2202</Words>
  <Application>Microsoft Macintosh PowerPoint</Application>
  <PresentationFormat>On-screen Show (16:9)</PresentationFormat>
  <Paragraphs>653</Paragraphs>
  <Slides>53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Arial Narrow</vt:lpstr>
      <vt:lpstr>Calibri</vt:lpstr>
      <vt:lpstr>Courier New</vt:lpstr>
      <vt:lpstr>ＭＳ Ｐゴシック</vt:lpstr>
      <vt:lpstr>Times New Roman</vt:lpstr>
      <vt:lpstr>Whitney-BlackSC</vt:lpstr>
      <vt:lpstr>Wingdings</vt:lpstr>
      <vt:lpstr>굴림</vt:lpstr>
      <vt:lpstr>Arial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Target Settings</vt:lpstr>
      <vt:lpstr>Group Membership Service</vt:lpstr>
      <vt:lpstr>Two sub-protocols</vt:lpstr>
      <vt:lpstr>Large Group: Scalability A Goal</vt:lpstr>
      <vt:lpstr>Group Membership Protocol</vt:lpstr>
      <vt:lpstr>Next</vt:lpstr>
      <vt:lpstr>I. pj crashes </vt:lpstr>
      <vt:lpstr>II. Distributed Failure Detectors: Desirable Properties</vt:lpstr>
      <vt:lpstr>Distributed Failure Detectors: Properties</vt:lpstr>
      <vt:lpstr>What Real Failure Detectors Prefer</vt:lpstr>
      <vt:lpstr>What Real Failure Detectors Prefer</vt:lpstr>
      <vt:lpstr>What Real Failure Detectors Prefer</vt:lpstr>
      <vt:lpstr>Failure Detector Properties</vt:lpstr>
      <vt:lpstr>Centralized Heartbeating</vt:lpstr>
      <vt:lpstr>Ring Heartbeating</vt:lpstr>
      <vt:lpstr>All-to-All Heartbeating</vt:lpstr>
      <vt:lpstr>Next</vt:lpstr>
      <vt:lpstr>Gossip-style Heartbeating</vt:lpstr>
      <vt:lpstr>Gossip-Style Failure Detection</vt:lpstr>
      <vt:lpstr>Gossip-Style Failure Detection</vt:lpstr>
      <vt:lpstr>Gossip-Style Failure Detection</vt:lpstr>
      <vt:lpstr>Analysis/Discussion</vt:lpstr>
      <vt:lpstr>Next</vt:lpstr>
      <vt:lpstr>Failure Detector Properties …</vt:lpstr>
      <vt:lpstr>…Are application-defined Requirements</vt:lpstr>
      <vt:lpstr>PowerPoint Presentation</vt:lpstr>
      <vt:lpstr>All-to-All Heartbeating</vt:lpstr>
      <vt:lpstr>Gossip-style Heartbeating</vt:lpstr>
      <vt:lpstr>What’s the Best/Optimal we can do?</vt:lpstr>
      <vt:lpstr>Heartbeating</vt:lpstr>
      <vt:lpstr>Next</vt:lpstr>
      <vt:lpstr>SWIM Failure Detector Protocol</vt:lpstr>
      <vt:lpstr>Detection Time</vt:lpstr>
      <vt:lpstr>Accuracy, Load</vt:lpstr>
      <vt:lpstr>SWIM Failure Detector</vt:lpstr>
      <vt:lpstr>Time-bounded Completeness</vt:lpstr>
      <vt:lpstr>SWIM versus Heartbeating</vt:lpstr>
      <vt:lpstr>Next</vt:lpstr>
      <vt:lpstr>Group Membership Protocol</vt:lpstr>
      <vt:lpstr>Dissemination Options</vt:lpstr>
      <vt:lpstr>Infection-style Dissemination</vt:lpstr>
      <vt:lpstr>Infection-style Dissemination</vt:lpstr>
      <vt:lpstr>Suspicion Mechanism</vt:lpstr>
      <vt:lpstr>Suspicion Mechanism</vt:lpstr>
      <vt:lpstr>Suspicion Mechanism</vt:lpstr>
      <vt:lpstr>Swim In Industry</vt:lpstr>
      <vt:lpstr>Wrap Up</vt:lpstr>
      <vt:lpstr>PowerPoint Presentation</vt:lpstr>
      <vt:lpstr>PowerPoint Presentation</vt:lpstr>
    </vt:vector>
  </TitlesOfParts>
  <Company>CUCS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Gupta, Indranil</cp:lastModifiedBy>
  <cp:revision>1232</cp:revision>
  <dcterms:created xsi:type="dcterms:W3CDTF">2011-01-15T17:00:17Z</dcterms:created>
  <dcterms:modified xsi:type="dcterms:W3CDTF">2017-09-19T16:46:01Z</dcterms:modified>
</cp:coreProperties>
</file>