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85" r:id="rId24"/>
    <p:sldId id="274" r:id="rId25"/>
    <p:sldId id="275" r:id="rId26"/>
    <p:sldId id="276" r:id="rId27"/>
    <p:sldId id="277" r:id="rId28"/>
    <p:sldId id="278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320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image" Target="../media/image7.t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8" Type="http://schemas.openxmlformats.org/officeDocument/2006/relationships/image" Target="../media/image7.t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ti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0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</a:t>
            </a:r>
            <a:r>
              <a:rPr lang="en-US" sz="4400" dirty="0" smtClean="0">
                <a:solidFill>
                  <a:schemeClr val="tx2"/>
                </a:solidFill>
              </a:rPr>
              <a:t>2016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</a:t>
            </a:r>
            <a:r>
              <a:rPr lang="en-US" sz="28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Sep </a:t>
            </a:r>
            <a:r>
              <a:rPr lang="en-US" sz="2800" dirty="0"/>
              <a:t>6</a:t>
            </a:r>
            <a:r>
              <a:rPr lang="en-US" sz="2800" dirty="0" smtClean="0"/>
              <a:t>, 2016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</a:t>
            </a:r>
            <a:r>
              <a:rPr lang="en-US" sz="2800" i="1" dirty="0" smtClean="0"/>
              <a:t>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vs.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that was “Push” gossip</a:t>
            </a:r>
          </a:p>
          <a:p>
            <a:pPr lvl="1"/>
            <a:r>
              <a:rPr lang="en-US" dirty="0" smtClean="0"/>
              <a:t>Once you have a multicast message, you start gossiping about it</a:t>
            </a:r>
          </a:p>
          <a:p>
            <a:pPr lvl="1"/>
            <a:r>
              <a:rPr lang="en-US" dirty="0" smtClean="0"/>
              <a:t>Multiple messages? Gossip a random subset of them, or recently-received ones, or higher priority ones</a:t>
            </a:r>
          </a:p>
          <a:p>
            <a:r>
              <a:rPr lang="en-US" dirty="0" smtClean="0"/>
              <a:t>There’s also “Pull” gossip</a:t>
            </a:r>
          </a:p>
          <a:p>
            <a:pPr lvl="1"/>
            <a:r>
              <a:rPr lang="en-US" dirty="0" smtClean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 smtClean="0"/>
              <a:t>Get those messages</a:t>
            </a:r>
          </a:p>
          <a:p>
            <a:r>
              <a:rPr lang="en-US" dirty="0" smtClean="0"/>
              <a:t>Hybrid variant: Push-Pull</a:t>
            </a:r>
          </a:p>
          <a:p>
            <a:pPr lvl="1"/>
            <a:r>
              <a:rPr lang="en-US" dirty="0" smtClean="0"/>
              <a:t>As the </a:t>
            </a:r>
            <a:r>
              <a:rPr lang="en-US" smtClean="0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Claim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/>
              <a:t>simple </a:t>
            </a:r>
            <a:r>
              <a:rPr lang="en-US" dirty="0" smtClean="0"/>
              <a:t>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</a:t>
            </a:r>
            <a:r>
              <a:rPr lang="en-US" dirty="0" smtClean="0"/>
              <a:t>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" name="Equation" r:id="rId4" imgW="152268" imgH="203024" progId="Equation.3">
                  <p:embed/>
                </p:oleObj>
              </mc:Choice>
              <mc:Fallback>
                <p:oleObj name="Equation" r:id="rId4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" name="Equation" r:id="rId6" imgW="812447" imgH="228501" progId="Equation.3">
                  <p:embed/>
                </p:oleObj>
              </mc:Choice>
              <mc:Fallback>
                <p:oleObj name="Equation" r:id="rId6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8" imgW="761669" imgH="203112" progId="Equation.3">
                  <p:embed/>
                </p:oleObj>
              </mc:Choice>
              <mc:Fallback>
                <p:oleObj name="Equation" r:id="rId8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</a:t>
            </a:r>
            <a:r>
              <a:rPr lang="en-US" sz="2200" dirty="0" smtClean="0">
                <a:latin typeface="Times New Roman"/>
              </a:rPr>
              <a:t>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 smtClean="0">
                <a:latin typeface="Times New Roman"/>
              </a:rPr>
              <a:t>						  			</a:t>
            </a:r>
            <a:endParaRPr lang="en-US" sz="22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 smtClean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			</a:t>
            </a:r>
            <a:r>
              <a:rPr lang="en-US" altLang="en-US" sz="22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6" imgW="1968500" imgH="393700" progId="Equation.3">
                  <p:embed/>
                </p:oleObj>
              </mc:Choice>
              <mc:Fallback>
                <p:oleObj name="Equation" r:id="rId6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(can </a:t>
            </a:r>
            <a:r>
              <a:rPr lang="en-US" altLang="en-US" dirty="0">
                <a:latin typeface="Times New Roman"/>
              </a:rPr>
              <a:t>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6" imgW="1104900" imgH="393700" progId="Equation.3">
                  <p:embed/>
                </p:oleObj>
              </mc:Choice>
              <mc:Fallback>
                <p:oleObj name="Equation" r:id="rId6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</a:t>
            </a:r>
            <a:r>
              <a:rPr lang="en-US" altLang="en-US" dirty="0" smtClean="0">
                <a:latin typeface="Times New Roman"/>
              </a:rPr>
              <a:t>the number of </a:t>
            </a:r>
            <a:r>
              <a:rPr lang="en-US" altLang="en-US" dirty="0">
                <a:latin typeface="Times New Roman"/>
              </a:rPr>
              <a:t>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</a:t>
            </a:r>
            <a:r>
              <a:rPr lang="en-US" altLang="en-US" dirty="0" smtClean="0">
                <a:latin typeface="Times New Roman"/>
              </a:rPr>
              <a:t>?)</a:t>
            </a:r>
            <a:endParaRPr lang="en-US" altLang="en-US" dirty="0">
              <a:latin typeface="Times New Roman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Set </a:t>
            </a:r>
            <a:r>
              <a:rPr lang="en-US" altLang="en-US" i="1" dirty="0" err="1" smtClean="0"/>
              <a:t>c,b</a:t>
            </a:r>
            <a:r>
              <a:rPr lang="en-US" altLang="en-US" dirty="0" smtClean="0"/>
              <a:t> to be small numbers independent of </a:t>
            </a:r>
            <a:r>
              <a:rPr lang="en-US" altLang="en-US" i="1" dirty="0" smtClean="0"/>
              <a:t>n</a:t>
            </a:r>
            <a:endParaRPr lang="en-US" altLang="en-US" dirty="0" smtClean="0"/>
          </a:p>
          <a:p>
            <a:r>
              <a:rPr lang="en-US" altLang="en-US" dirty="0" smtClean="0"/>
              <a:t>Within </a:t>
            </a:r>
            <a:r>
              <a:rPr lang="en-US" altLang="en-US" i="1" dirty="0" smtClean="0"/>
              <a:t>clog(n) </a:t>
            </a:r>
            <a:r>
              <a:rPr lang="en-US" altLang="en-US" dirty="0" smtClean="0"/>
              <a:t>rounds, [</a:t>
            </a:r>
            <a:r>
              <a:rPr lang="en-US" altLang="en-US" b="1" dirty="0" smtClean="0"/>
              <a:t>low latency</a:t>
            </a:r>
            <a:r>
              <a:rPr lang="en-US" altLang="en-US" dirty="0" smtClean="0"/>
              <a:t>]</a:t>
            </a:r>
          </a:p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 smtClean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			 [</a:t>
            </a:r>
            <a:r>
              <a:rPr lang="en-US" altLang="en-US" b="1" dirty="0" smtClean="0"/>
              <a:t>reliability</a:t>
            </a:r>
            <a:r>
              <a:rPr lang="en-US" altLang="en-US" dirty="0" smtClean="0"/>
              <a:t>]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each node has transmitted no more than</a:t>
            </a:r>
            <a:r>
              <a:rPr lang="en-US" altLang="en-US" dirty="0"/>
              <a:t> </a:t>
            </a:r>
            <a:r>
              <a:rPr lang="en-US" altLang="en-US" i="1" dirty="0" err="1" smtClean="0"/>
              <a:t>cblog</a:t>
            </a:r>
            <a:r>
              <a:rPr lang="en-US" altLang="en-US" i="1" dirty="0" smtClean="0"/>
              <a:t>(n)</a:t>
            </a:r>
            <a:r>
              <a:rPr lang="en-US" altLang="en-US" dirty="0" smtClean="0"/>
              <a:t>gossip messages [</a:t>
            </a:r>
            <a:r>
              <a:rPr lang="en-US" altLang="en-US" b="1" dirty="0" smtClean="0"/>
              <a:t>lightweight</a:t>
            </a:r>
            <a:r>
              <a:rPr lang="en-US" altLang="en-US" dirty="0" smtClean="0"/>
              <a:t>]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4" imgW="355292" imgH="393359" progId="Equation.3">
                  <p:embed/>
                </p:oleObj>
              </mc:Choice>
              <mc:Fallback>
                <p:oleObj name="Equation" r:id="rId4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smtClean="0"/>
              <a:t>log(</a:t>
            </a:r>
            <a:r>
              <a:rPr lang="en-US" dirty="0"/>
              <a:t>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og</a:t>
            </a:r>
            <a:r>
              <a:rPr lang="en-US" dirty="0">
                <a:ea typeface="ＭＳ Ｐゴシック" charset="0"/>
                <a:cs typeface="ＭＳ Ｐゴシック" charset="0"/>
              </a:rPr>
              <a:t>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 smtClean="0">
                <a:ea typeface="ＭＳ Ｐゴシック" charset="0"/>
              </a:rPr>
              <a:t>log</a:t>
            </a:r>
            <a:r>
              <a:rPr lang="en-US" dirty="0">
                <a:ea typeface="ＭＳ Ｐゴシック" charset="0"/>
              </a:rPr>
              <a:t>(1000) ~ 10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(1M) ~ 20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 </a:t>
            </a:r>
            <a:r>
              <a:rPr lang="en-US" dirty="0">
                <a:ea typeface="ＭＳ Ｐゴシック" charset="0"/>
              </a:rPr>
              <a:t>(1B) ~ 30</a:t>
            </a:r>
          </a:p>
          <a:p>
            <a:pPr lvl="1"/>
            <a:r>
              <a:rPr lang="en-US" dirty="0">
                <a:ea typeface="ＭＳ Ｐゴシック" charset="0"/>
              </a:rPr>
              <a:t>l</a:t>
            </a:r>
            <a:r>
              <a:rPr lang="en-US" dirty="0" smtClean="0">
                <a:ea typeface="ＭＳ Ｐゴシック" charset="0"/>
              </a:rPr>
              <a:t>og</a:t>
            </a:r>
            <a:r>
              <a:rPr lang="en-US" dirty="0">
                <a:ea typeface="ＭＳ Ｐゴシック" charset="0"/>
              </a:rPr>
              <a:t>(all IPv4 address) = 32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Gossip: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all forms of gossip, it takes O(log(N)) rounds before about N/2 processes get the gossip</a:t>
            </a:r>
          </a:p>
          <a:p>
            <a:pPr lvl="1"/>
            <a:r>
              <a:rPr lang="en-US" dirty="0" smtClean="0"/>
              <a:t>Why? Because that’s the fastest you can spread a message – a spanning tree with </a:t>
            </a:r>
            <a:r>
              <a:rPr lang="en-US" dirty="0" err="1" smtClean="0"/>
              <a:t>fanout</a:t>
            </a:r>
            <a:r>
              <a:rPr lang="en-US" dirty="0" smtClean="0"/>
              <a:t> (degree) of constant degree has O(log(N)) total nodes</a:t>
            </a:r>
          </a:p>
          <a:p>
            <a:r>
              <a:rPr lang="en-US" dirty="0" smtClean="0"/>
              <a:t>Thereafter, pull gossip is faster than push gossip</a:t>
            </a:r>
          </a:p>
          <a:p>
            <a:r>
              <a:rPr lang="en-US" dirty="0" smtClean="0"/>
              <a:t>After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, round let        be the fraction of non-infected processes. Let each round have </a:t>
            </a:r>
            <a:r>
              <a:rPr lang="en-US" i="1" dirty="0" smtClean="0"/>
              <a:t>k</a:t>
            </a:r>
            <a:r>
              <a:rPr lang="en-US" dirty="0" smtClean="0"/>
              <a:t> pulls. Then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super-exponential</a:t>
            </a:r>
          </a:p>
          <a:p>
            <a:r>
              <a:rPr lang="en-US" dirty="0" smtClean="0"/>
              <a:t>Second half of pull gossip finishes in time O(log(log(N)) 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4" imgW="850680" imgH="330120" progId="Equation.3">
                  <p:embed/>
                </p:oleObj>
              </mc:Choice>
              <mc:Fallback>
                <p:oleObj name="Equation" r:id="rId4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6" imgW="215900" imgH="292100" progId="Equation.3">
                  <p:embed/>
                </p:oleObj>
              </mc:Choice>
              <mc:Fallback>
                <p:oleObj name="Equation" r:id="rId6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Topology-Aware Gossip</a:t>
            </a: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</a:t>
            </a:r>
            <a:r>
              <a:rPr lang="en-US" altLang="ko-KR" sz="1600" dirty="0" smtClean="0">
                <a:ea typeface="굴림" charset="0"/>
                <a:cs typeface="굴림" charset="0"/>
              </a:rPr>
              <a:t>In subnet </a:t>
            </a:r>
            <a:r>
              <a:rPr lang="en-US" altLang="ko-KR" sz="1600" i="1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</a:t>
            </a:r>
            <a:r>
              <a:rPr lang="en-US" altLang="ko-KR" sz="1600" dirty="0" smtClean="0"/>
              <a:t>, pick gossip target in your subnet with </a:t>
            </a:r>
            <a:r>
              <a:rPr lang="en-US" altLang="ko-KR" sz="1600" dirty="0" smtClean="0">
                <a:ea typeface="굴림" charset="0"/>
                <a:cs typeface="굴림" charset="0"/>
              </a:rPr>
              <a:t>probability (1-1</a:t>
            </a:r>
            <a:r>
              <a:rPr lang="en-US" altLang="ko-KR" sz="1600" dirty="0">
                <a:ea typeface="굴림" charset="0"/>
                <a:cs typeface="굴림" charset="0"/>
              </a:rPr>
              <a:t>/</a:t>
            </a:r>
            <a:r>
              <a:rPr lang="en-US" altLang="ko-KR" sz="1600" dirty="0" err="1" smtClean="0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 smtClean="0">
                <a:ea typeface="굴림" charset="0"/>
                <a:cs typeface="굴림" charset="0"/>
              </a:rPr>
              <a:t>i</a:t>
            </a:r>
            <a:r>
              <a:rPr lang="en-US" altLang="ko-KR" sz="1600" dirty="0" smtClean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</a:t>
            </a:r>
            <a:r>
              <a:rPr lang="en-US" dirty="0" smtClean="0"/>
              <a:t>– Push Analysis </a:t>
            </a:r>
            <a:r>
              <a:rPr lang="en-US" dirty="0"/>
              <a:t>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Equation" r:id="rId8" imgW="1930400" imgH="584200" progId="Equation.3">
                  <p:embed/>
                </p:oleObj>
              </mc:Choice>
              <mc:Fallback>
                <p:oleObj name="Equation" r:id="rId8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tion" r:id="rId10" imgW="1117115" imgH="393529" progId="Equation.3">
                  <p:embed/>
                </p:oleObj>
              </mc:Choice>
              <mc:Fallback>
                <p:oleObj name="Equation" r:id="rId10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tion" r:id="rId12" imgW="977476" imgH="393529" progId="Equation.3">
                  <p:embed/>
                </p:oleObj>
              </mc:Choice>
              <mc:Fallback>
                <p:oleObj name="Equation" r:id="rId12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Times New Roman"/>
              </a:rPr>
              <a:t>Using:</a:t>
            </a:r>
            <a:endParaRPr lang="en-US" altLang="en-US" dirty="0">
              <a:latin typeface="Times New Roman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02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00s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]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 smtClean="0">
                <a:latin typeface="Times New Roman"/>
              </a:rPr>
              <a:t> Each </a:t>
            </a:r>
            <a:r>
              <a:rPr lang="en-US" altLang="en-US" dirty="0">
                <a:latin typeface="Times New Roman"/>
              </a:rPr>
              <a:t>client uploads and downloads news </a:t>
            </a:r>
            <a:r>
              <a:rPr lang="en-US" altLang="en-US" dirty="0" smtClean="0">
                <a:latin typeface="Times New Roman"/>
              </a:rPr>
              <a:t>posts from </a:t>
            </a:r>
            <a:r>
              <a:rPr lang="en-US" altLang="en-US" dirty="0">
                <a:latin typeface="Times New Roman"/>
              </a:rPr>
              <a:t>a </a:t>
            </a:r>
            <a:r>
              <a:rPr lang="en-US" altLang="en-US" dirty="0" smtClean="0">
                <a:latin typeface="Times New Roman"/>
              </a:rPr>
              <a:t>news server</a:t>
            </a:r>
            <a:endParaRPr lang="en-US" alt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</a:rPr>
              <a:t>2.</a:t>
            </a:r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</a:t>
            </a:r>
            <a:r>
              <a:rPr lang="en-US" altLang="en-US" dirty="0" smtClean="0">
                <a:latin typeface="Times New Roman"/>
              </a:rPr>
              <a:t>while,</a:t>
            </a:r>
          </a:p>
          <a:p>
            <a:r>
              <a:rPr lang="en-US" altLang="en-US" dirty="0">
                <a:latin typeface="Times New Roman"/>
              </a:rPr>
              <a:t>	</a:t>
            </a:r>
            <a:r>
              <a:rPr lang="en-US" altLang="en-US" dirty="0" smtClean="0">
                <a:latin typeface="Times New Roman"/>
              </a:rPr>
              <a:t>transmits </a:t>
            </a:r>
            <a:r>
              <a:rPr lang="en-US" altLang="en-US" dirty="0">
                <a:latin typeface="Times New Roman"/>
              </a:rPr>
              <a:t>them </a:t>
            </a:r>
            <a:r>
              <a:rPr lang="en-US" altLang="en-US" dirty="0" smtClean="0">
                <a:latin typeface="Times New Roman"/>
              </a:rPr>
              <a:t>lazily, deletes </a:t>
            </a:r>
            <a:r>
              <a:rPr lang="en-US" altLang="en-US" dirty="0">
                <a:latin typeface="Times New Roman"/>
              </a:rPr>
              <a:t>them after a </a:t>
            </a:r>
            <a:r>
              <a:rPr lang="en-US" altLang="en-US" dirty="0" smtClean="0">
                <a:latin typeface="Times New Roman"/>
              </a:rPr>
              <a:t>while.</a:t>
            </a:r>
            <a:endParaRPr lang="en-US" alt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Downstream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&lt;Message IDs&gt;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238 {Give me!}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TAKETHIS &lt;Message&gt;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239 OK</a:t>
            </a:r>
            <a:endParaRPr lang="en-US" sz="1400" dirty="0"/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problem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Tree-based multicast protocols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epidemics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Multicast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a spanning tree among the processes of the multicast group</a:t>
            </a:r>
          </a:p>
          <a:p>
            <a:r>
              <a:rPr lang="en-US" dirty="0" smtClean="0"/>
              <a:t>Use spanning tree to disseminate multicasts</a:t>
            </a:r>
          </a:p>
          <a:p>
            <a:r>
              <a:rPr lang="en-US" dirty="0" smtClean="0"/>
              <a:t>Use either acknowledgments (ACKs) or negative acknowledgements (NAKs) to repair multicasts not received</a:t>
            </a:r>
          </a:p>
          <a:p>
            <a:r>
              <a:rPr lang="en-US" dirty="0" smtClean="0"/>
              <a:t>SRM (Scalable Reliable Multicast)</a:t>
            </a:r>
          </a:p>
          <a:p>
            <a:pPr lvl="1"/>
            <a:r>
              <a:rPr lang="en-US" dirty="0" smtClean="0"/>
              <a:t>Uses NAKs</a:t>
            </a:r>
          </a:p>
          <a:p>
            <a:pPr lvl="1"/>
            <a:r>
              <a:rPr lang="en-US" dirty="0" smtClean="0"/>
              <a:t>But adds random delays, and uses exponential </a:t>
            </a:r>
            <a:r>
              <a:rPr lang="en-US" dirty="0" err="1" smtClean="0"/>
              <a:t>backoff</a:t>
            </a:r>
            <a:r>
              <a:rPr lang="en-US" dirty="0" smtClean="0"/>
              <a:t> to avoid NAK storms</a:t>
            </a:r>
          </a:p>
          <a:p>
            <a:r>
              <a:rPr lang="en-US" dirty="0" smtClean="0"/>
              <a:t>RMTP (Reliable Multicast Transport Protocol)</a:t>
            </a:r>
          </a:p>
          <a:p>
            <a:pPr lvl="1"/>
            <a:r>
              <a:rPr lang="en-US" dirty="0" smtClean="0"/>
              <a:t>Uses ACKs</a:t>
            </a:r>
          </a:p>
          <a:p>
            <a:pPr lvl="1"/>
            <a:r>
              <a:rPr lang="en-US" dirty="0" smtClean="0"/>
              <a:t>But ACKs only sent to designated receivers,</a:t>
            </a:r>
            <a:r>
              <a:rPr lang="en-US" dirty="0"/>
              <a:t> </a:t>
            </a:r>
            <a:r>
              <a:rPr lang="en-US" dirty="0" smtClean="0"/>
              <a:t>which then re-transmit missing multicasts</a:t>
            </a:r>
          </a:p>
          <a:p>
            <a:r>
              <a:rPr lang="en-US" dirty="0" smtClean="0"/>
              <a:t>These protocols still cause an O(N) ACK/NAK overhead [Birman99]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1081</Words>
  <Application>Microsoft Macintosh PowerPoint</Application>
  <PresentationFormat>On-screen Show (16:9)</PresentationFormat>
  <Paragraphs>209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HPP-template</vt:lpstr>
      <vt:lpstr>Equation</vt:lpstr>
      <vt:lpstr>PowerPoint Presentation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87</cp:revision>
  <dcterms:created xsi:type="dcterms:W3CDTF">2012-12-19T21:49:48Z</dcterms:created>
  <dcterms:modified xsi:type="dcterms:W3CDTF">2016-09-01T18:28:32Z</dcterms:modified>
</cp:coreProperties>
</file>