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</p:sldMasterIdLst>
  <p:notesMasterIdLst>
    <p:notesMasterId r:id="rId35"/>
  </p:notesMasterIdLst>
  <p:handoutMasterIdLst>
    <p:handoutMasterId r:id="rId36"/>
  </p:handoutMasterIdLst>
  <p:sldIdLst>
    <p:sldId id="1032" r:id="rId2"/>
    <p:sldId id="980" r:id="rId3"/>
    <p:sldId id="981" r:id="rId4"/>
    <p:sldId id="1006" r:id="rId5"/>
    <p:sldId id="1007" r:id="rId6"/>
    <p:sldId id="982" r:id="rId7"/>
    <p:sldId id="1026" r:id="rId8"/>
    <p:sldId id="1027" r:id="rId9"/>
    <p:sldId id="1028" r:id="rId10"/>
    <p:sldId id="1009" r:id="rId11"/>
    <p:sldId id="1010" r:id="rId12"/>
    <p:sldId id="1011" r:id="rId13"/>
    <p:sldId id="1012" r:id="rId14"/>
    <p:sldId id="1029" r:id="rId15"/>
    <p:sldId id="1013" r:id="rId16"/>
    <p:sldId id="1033" r:id="rId17"/>
    <p:sldId id="1036" r:id="rId18"/>
    <p:sldId id="1014" r:id="rId19"/>
    <p:sldId id="992" r:id="rId20"/>
    <p:sldId id="1016" r:id="rId21"/>
    <p:sldId id="1017" r:id="rId22"/>
    <p:sldId id="1031" r:id="rId23"/>
    <p:sldId id="997" r:id="rId24"/>
    <p:sldId id="1037" r:id="rId25"/>
    <p:sldId id="1038" r:id="rId26"/>
    <p:sldId id="995" r:id="rId27"/>
    <p:sldId id="996" r:id="rId28"/>
    <p:sldId id="1021" r:id="rId29"/>
    <p:sldId id="999" r:id="rId30"/>
    <p:sldId id="1000" r:id="rId31"/>
    <p:sldId id="1024" r:id="rId32"/>
    <p:sldId id="1002" r:id="rId33"/>
    <p:sldId id="1003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CC66"/>
    <a:srgbClr val="FF66FF"/>
    <a:srgbClr val="FF00FF"/>
    <a:srgbClr val="FF6FCF"/>
    <a:srgbClr val="FF0080"/>
    <a:srgbClr val="663300"/>
    <a:srgbClr val="3366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208"/>
        <p:guide pos="288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E8502170-E24A-4E99-A2D4-0E167938C8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4998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ADE18CBC-2841-44AA-88A1-B129CD7F4E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7532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D7648B4-CB40-40FB-AC3B-98F421E2381D}" type="slidenum">
              <a:rPr lang="en-US" sz="1200">
                <a:latin typeface="Times New Roman" pitchFamily="18" charset="0"/>
              </a:rPr>
              <a:pPr/>
              <a:t>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2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B01C3FF-29B1-40E1-A2B9-CFB9968C0473}" type="slidenum">
              <a:rPr lang="en-US" sz="1200">
                <a:latin typeface="Times New Roman" pitchFamily="18" charset="0"/>
              </a:rPr>
              <a:pPr/>
              <a:t>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3233F765-9391-423A-AB98-1E22F8478F8D}" type="slidenum">
              <a:rPr lang="en-US" sz="1200">
                <a:latin typeface="Times New Roman" pitchFamily="18" charset="0"/>
              </a:rPr>
              <a:pPr/>
              <a:t>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6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7EFA802-FDA4-4F6D-9DEE-E1CDFC2C93BD}" type="slidenum">
              <a:rPr lang="en-US" sz="1200">
                <a:latin typeface="Times New Roman" pitchFamily="18" charset="0"/>
              </a:rPr>
              <a:pPr/>
              <a:t>19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8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EE9BFAC-542D-425C-B6F8-C943E7176327}" type="slidenum">
              <a:rPr lang="en-US" sz="1200">
                <a:latin typeface="Times New Roman" pitchFamily="18" charset="0"/>
              </a:rPr>
              <a:pPr/>
              <a:t>23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EE9BFAC-542D-425C-B6F8-C943E7176327}" type="slidenum">
              <a:rPr lang="en-US" sz="1200">
                <a:latin typeface="Times New Roman" pitchFamily="18" charset="0"/>
              </a:rPr>
              <a:pPr/>
              <a:t>24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EE9BFAC-542D-425C-B6F8-C943E7176327}" type="slidenum">
              <a:rPr lang="en-US" sz="1200">
                <a:latin typeface="Times New Roman" pitchFamily="18" charset="0"/>
              </a:rPr>
              <a:pPr/>
              <a:t>25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CF9F3B5-6646-4DAF-93F8-D7EC70B965EF}" type="slidenum">
              <a:rPr lang="en-US" sz="1200">
                <a:latin typeface="Times New Roman" pitchFamily="18" charset="0"/>
              </a:rPr>
              <a:pPr/>
              <a:t>26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6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1066216-5853-419C-86BA-5100B48DA20C}" type="slidenum">
              <a:rPr lang="en-US" sz="1200">
                <a:latin typeface="Times New Roman" pitchFamily="18" charset="0"/>
              </a:rPr>
              <a:pPr/>
              <a:t>27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7596FE7-CC7E-42BE-B96F-0708D0EA9E28}" type="slidenum">
              <a:rPr lang="en-US" sz="1200">
                <a:latin typeface="Times New Roman" pitchFamily="18" charset="0"/>
              </a:rPr>
              <a:pPr/>
              <a:t>29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6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86D2C49D-0841-4CAD-8140-ED74EEC4CA0A}" type="slidenum">
              <a:rPr lang="en-US" sz="1200">
                <a:latin typeface="Times New Roman" pitchFamily="18" charset="0"/>
              </a:rPr>
              <a:pPr/>
              <a:t>30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638EC42-7481-46CC-B56C-1647BCDE9271}" type="slidenum">
              <a:rPr lang="en-US" sz="1200">
                <a:latin typeface="Times New Roman" pitchFamily="18" charset="0"/>
              </a:rPr>
              <a:pPr/>
              <a:t>32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6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424483EF-6ECB-4C72-BD91-1F06805369A5}" type="slidenum">
              <a:rPr lang="en-US" sz="1200">
                <a:latin typeface="Times New Roman" pitchFamily="18" charset="0"/>
              </a:rPr>
              <a:pPr/>
              <a:t>33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6324" name="Text Box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3524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3524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046163" y="3303588"/>
            <a:ext cx="7575550" cy="1752600"/>
          </a:xfrm>
        </p:spPr>
        <p:txBody>
          <a:bodyPr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95B73B8-2C41-42FE-8914-13B6950AF380}" type="datetime1">
              <a:rPr lang="en-US"/>
              <a:pPr/>
              <a:t>7/19/2013</a:t>
            </a:fld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87983A7-ACD2-4772-8A16-A660184222F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33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55DEAF-720F-4F78-8B59-E3616357BD5E}" type="datetime1">
              <a:rPr lang="en-US"/>
              <a:pPr/>
              <a:t>7/19/2013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FE850C-AC03-485C-BA8B-654D22686B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995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DEEED2-0C6B-4069-A6D3-2FD034A2EE40}" type="datetime1">
              <a:rPr lang="en-US"/>
              <a:pPr/>
              <a:t>7/19/2013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E77BE4-A9E1-45DC-AE1B-36C3957DF5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36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248150" cy="4913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0" y="1219200"/>
            <a:ext cx="4249738" cy="49133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DDF53-5522-48F9-B5E0-AFFDD651E265}" type="datetime1">
              <a:rPr lang="en-US"/>
              <a:pPr/>
              <a:t>7/19/2013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183431-8707-4CA9-84F8-E4AD358FAD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85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8DF55A-01D3-4E2D-9AA8-E71518D2B201}" type="datetime1">
              <a:rPr lang="en-US"/>
              <a:pPr/>
              <a:t>7/19/2013</a:t>
            </a:fld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C602A4-8DFC-456A-AFB7-69EABC56903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34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F626BF-0CF0-4F01-B47C-8DCBFBBD071E}" type="datetime1">
              <a:rPr lang="en-US"/>
              <a:pPr/>
              <a:t>7/19/2013</a:t>
            </a:fld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3E8D40-608F-4DF2-9075-EB474C301C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51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80BBF2-C44E-4B33-BBEC-CC14960B7279}" type="datetime1">
              <a:rPr lang="en-US"/>
              <a:pPr/>
              <a:t>7/19/2013</a:t>
            </a:fld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5C398E-8ECC-4529-BA55-D70CCBB1FAF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919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A6E959-C424-4183-B5AC-9A1FB02A76CF}" type="datetime1">
              <a:rPr lang="en-US"/>
              <a:pPr/>
              <a:t>7/19/2013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5182E1-1B9D-4A32-B458-89797C181D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826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4C77FB-23B9-4AEF-A55F-2BA8726301A6}" type="datetime1">
              <a:rPr lang="en-US"/>
              <a:pPr/>
              <a:t>7/19/2013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FF7084-DDE1-4917-A608-A1EE9C40997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37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B0DCFE-4C7A-4C13-86FE-73F11A9FC35D}" type="datetime1">
              <a:rPr lang="en-US"/>
              <a:pPr/>
              <a:t>7/19/2013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054A8-A826-441E-B16F-C8CDA5E8AE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360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92913" y="160338"/>
            <a:ext cx="2162175" cy="5972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60338"/>
            <a:ext cx="6335713" cy="5972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74A26E-8251-4E5D-AFFD-58DB12047FF3}" type="datetime1">
              <a:rPr lang="en-US"/>
              <a:pPr/>
              <a:t>7/19/2013</a:t>
            </a:fld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8FC985-6917-4D24-BA36-432AC0B330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229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2603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2603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6826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6826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6096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1524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9429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sz="2400"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160338"/>
            <a:ext cx="7793037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650288" cy="491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421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5438" y="63119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</a:defRPr>
            </a:lvl1pPr>
          </a:lstStyle>
          <a:p>
            <a:fld id="{16B04E36-26CD-4894-B745-F2318DD245B6}" type="datetime1">
              <a:rPr lang="en-US"/>
              <a:pPr/>
              <a:t>7/19/2013</a:t>
            </a:fld>
            <a:endParaRPr lang="en-US"/>
          </a:p>
        </p:txBody>
      </p:sp>
      <p:sp>
        <p:nvSpPr>
          <p:cNvPr id="73422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73422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ahoma" pitchFamily="34" charset="0"/>
              </a:defRPr>
            </a:lvl1pPr>
          </a:lstStyle>
          <a:p>
            <a:fld id="{9C0A7F73-5152-4A6F-BF8B-7EB919068ED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courses.engr.illinois.edu/cs421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4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C422BC8-642E-40CF-8C67-DBF6CE54F779}" type="datetime1">
              <a:rPr lang="en-US" sz="1400">
                <a:solidFill>
                  <a:schemeClr val="bg2"/>
                </a:solidFill>
                <a:latin typeface="Tahoma" pitchFamily="34" charset="0"/>
              </a:rPr>
              <a:pPr/>
              <a:t>7/19/2013</a:t>
            </a:fld>
            <a:endParaRPr lang="en-US" sz="140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3075" name="Rectangle 1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6D69FAD-38F6-477A-9F15-CE42CD7216A1}" type="slidenum">
              <a:rPr lang="en-US" sz="1400">
                <a:solidFill>
                  <a:schemeClr val="bg2"/>
                </a:solidFill>
                <a:latin typeface="Tahoma" pitchFamily="34" charset="0"/>
              </a:rPr>
              <a:pPr/>
              <a:t>1</a:t>
            </a:fld>
            <a:endParaRPr lang="en-US" sz="140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1905000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Programming Languages and Compilers (CS 421)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352800"/>
            <a:ext cx="7315200" cy="1676400"/>
          </a:xfrm>
        </p:spPr>
        <p:txBody>
          <a:bodyPr/>
          <a:lstStyle/>
          <a:p>
            <a:pPr algn="l" eaLnBrk="1" hangingPunct="1">
              <a:buFont typeface="Wingdings" pitchFamily="2" charset="2"/>
              <a:buNone/>
            </a:pPr>
            <a:r>
              <a:rPr lang="en-US" smtClean="0">
                <a:latin typeface="Arial" pitchFamily="34" charset="0"/>
                <a:ea typeface="ＭＳ Ｐゴシック" pitchFamily="34" charset="-128"/>
              </a:rPr>
              <a:t>William Mansky</a:t>
            </a:r>
          </a:p>
          <a:p>
            <a:pPr algn="l" eaLnBrk="1" hangingPunct="1">
              <a:buFont typeface="Wingdings" pitchFamily="2" charset="2"/>
              <a:buNone/>
            </a:pPr>
            <a:endParaRPr lang="en-US" smtClean="0">
              <a:latin typeface="Arial" pitchFamily="34" charset="0"/>
              <a:ea typeface="ＭＳ Ｐゴシック" pitchFamily="34" charset="-128"/>
            </a:endParaRPr>
          </a:p>
          <a:p>
            <a:pPr algn="l" eaLnBrk="1" hangingPunct="1">
              <a:buFont typeface="Wingdings" pitchFamily="2" charset="2"/>
              <a:buNone/>
            </a:pPr>
            <a:r>
              <a:rPr lang="en-US" sz="330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hlinkClick r:id="rId2"/>
              </a:rPr>
              <a:t>http://courses.engr.illinois.edu/cs421/</a:t>
            </a:r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078" name="Text Box 4"/>
          <p:cNvSpPr txBox="1">
            <a:spLocks noChangeArrowheads="1"/>
          </p:cNvSpPr>
          <p:nvPr/>
        </p:nvSpPr>
        <p:spPr bwMode="auto">
          <a:xfrm>
            <a:off x="457200" y="5257800"/>
            <a:ext cx="8153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/>
              <a:t>Based in part on slides by Mattox Beckman, as updated by Vikram Adve, Gul Agha, Elsa Gunter, and Dennis Griffith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2184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 err="1" smtClean="0">
                <a:ea typeface="ＭＳ Ｐゴシック" pitchFamily="34" charset="-128"/>
              </a:rPr>
              <a:t>Untyped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-Calculus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8138" indent="-338138" defTabSz="457200" eaLnBrk="1" hangingPunct="1">
              <a:lnSpc>
                <a:spcPct val="93000"/>
              </a:lnSpc>
              <a:spcBef>
                <a:spcPts val="10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4000" dirty="0" smtClean="0">
                <a:ea typeface="ＭＳ Ｐゴシック" pitchFamily="34" charset="-128"/>
              </a:rPr>
              <a:t>Only three kinds of expressions:</a:t>
            </a:r>
          </a:p>
          <a:p>
            <a:pPr marL="738188" lvl="1" indent="-280988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Variables: x, y, z, w, …</a:t>
            </a:r>
          </a:p>
          <a:p>
            <a:pPr marL="738188" lvl="1" indent="-280988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Abstraction:  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x. e   </a:t>
            </a:r>
            <a:endParaRPr lang="en-GB" sz="3600" dirty="0" smtClean="0">
              <a:ea typeface="ＭＳ Ｐゴシック" pitchFamily="34" charset="-128"/>
            </a:endParaRPr>
          </a:p>
          <a:p>
            <a:pPr marL="738188" lvl="1" indent="-280988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Application:  e</a:t>
            </a:r>
            <a:r>
              <a:rPr lang="en-GB" sz="3600" baseline="-25000" dirty="0" smtClean="0">
                <a:ea typeface="ＭＳ Ｐゴシック" pitchFamily="34" charset="-128"/>
              </a:rPr>
              <a:t>1</a:t>
            </a:r>
            <a:r>
              <a:rPr lang="en-GB" sz="3600" dirty="0" smtClean="0">
                <a:ea typeface="ＭＳ Ｐゴシック" pitchFamily="34" charset="-128"/>
              </a:rPr>
              <a:t> e</a:t>
            </a:r>
            <a:r>
              <a:rPr lang="en-GB" sz="3600" baseline="-25000" dirty="0" smtClean="0">
                <a:ea typeface="ＭＳ Ｐゴシック" pitchFamily="34" charset="-128"/>
              </a:rPr>
              <a:t>2</a:t>
            </a:r>
          </a:p>
          <a:p>
            <a:pPr marL="738188" lvl="1" indent="-280988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3600" dirty="0">
              <a:ea typeface="ＭＳ Ｐゴシック" pitchFamily="34" charset="-128"/>
            </a:endParaRPr>
          </a:p>
          <a:p>
            <a:pPr marL="738188" lvl="1" indent="-280988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What if we want something more complicated? bools? </a:t>
            </a:r>
            <a:r>
              <a:rPr lang="en-GB" sz="3600" dirty="0" err="1" smtClean="0">
                <a:ea typeface="ＭＳ Ｐゴシック" pitchFamily="34" charset="-128"/>
              </a:rPr>
              <a:t>ints</a:t>
            </a:r>
            <a:r>
              <a:rPr lang="en-GB" sz="3600" dirty="0" smtClean="0">
                <a:ea typeface="ＭＳ Ｐゴシック" pitchFamily="34" charset="-128"/>
              </a:rPr>
              <a:t>? ADTs?</a:t>
            </a:r>
            <a:endParaRPr lang="en-GB" sz="3600" dirty="0">
              <a:ea typeface="ＭＳ Ｐゴシック" pitchFamily="34" charset="-128"/>
            </a:endParaRPr>
          </a:p>
        </p:txBody>
      </p:sp>
      <p:sp>
        <p:nvSpPr>
          <p:cNvPr id="16385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035D266-B53F-4996-997C-2B0CCC3E9312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090C324-C543-40FF-BD9D-F962EC636A68}" type="slidenum">
              <a:rPr lang="en-US" sz="1400">
                <a:latin typeface="Tahoma" pitchFamily="34" charset="0"/>
              </a:rPr>
              <a:pPr/>
              <a:t>2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200" dirty="0" smtClean="0">
                <a:ea typeface="ＭＳ Ｐゴシック" pitchFamily="34" charset="-128"/>
              </a:rPr>
              <a:t>Representing Data Structures (</a:t>
            </a:r>
            <a:r>
              <a:rPr lang="en-GB" sz="3200" dirty="0" err="1" smtClean="0">
                <a:ea typeface="ＭＳ Ｐゴシック" pitchFamily="34" charset="-128"/>
              </a:rPr>
              <a:t>Enums</a:t>
            </a:r>
            <a:r>
              <a:rPr lang="en-GB" sz="3200" dirty="0" smtClean="0">
                <a:ea typeface="ＭＳ Ｐゴシック" pitchFamily="34" charset="-128"/>
              </a:rPr>
              <a:t>)</a:t>
            </a:r>
            <a:endParaRPr lang="en-GB" dirty="0" smtClean="0">
              <a:ea typeface="ＭＳ Ｐゴシック" pitchFamily="34" charset="-128"/>
            </a:endParaRPr>
          </a:p>
        </p:txBody>
      </p:sp>
      <p:sp>
        <p:nvSpPr>
          <p:cNvPr id="18436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8138" indent="-338138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Suppose </a:t>
            </a:r>
            <a:r>
              <a:rPr lang="en-GB" dirty="0" smtClean="0">
                <a:solidFill>
                  <a:schemeClr val="folHlink"/>
                </a:solidFill>
                <a:latin typeface="Symbol" pitchFamily="18" charset="2"/>
                <a:ea typeface="ＭＳ Ｐゴシック" pitchFamily="34" charset="-128"/>
              </a:rPr>
              <a:t></a:t>
            </a:r>
            <a:r>
              <a:rPr lang="en-GB" dirty="0" smtClean="0">
                <a:ea typeface="ＭＳ Ｐゴシック" pitchFamily="34" charset="-128"/>
              </a:rPr>
              <a:t> is </a:t>
            </a:r>
            <a:r>
              <a:rPr lang="en-GB" dirty="0" smtClean="0">
                <a:ea typeface="ＭＳ Ｐゴシック" pitchFamily="34" charset="-128"/>
              </a:rPr>
              <a:t>an enumeration </a:t>
            </a:r>
            <a:r>
              <a:rPr lang="en-GB" dirty="0" smtClean="0">
                <a:ea typeface="ＭＳ Ｐゴシック" pitchFamily="34" charset="-128"/>
              </a:rPr>
              <a:t>type with </a:t>
            </a:r>
            <a:r>
              <a:rPr lang="en-GB" i="1" dirty="0" smtClean="0">
                <a:ea typeface="ＭＳ Ｐゴシック" pitchFamily="34" charset="-128"/>
              </a:rPr>
              <a:t>n</a:t>
            </a:r>
            <a:r>
              <a:rPr lang="en-GB" dirty="0" smtClean="0">
                <a:ea typeface="ＭＳ Ｐゴシック" pitchFamily="34" charset="-128"/>
              </a:rPr>
              <a:t> constructors:    </a:t>
            </a:r>
            <a:r>
              <a:rPr lang="en-GB" i="1" dirty="0" smtClean="0">
                <a:solidFill>
                  <a:schemeClr val="folHlink"/>
                </a:solidFill>
                <a:ea typeface="ＭＳ Ｐゴシック" pitchFamily="34" charset="-128"/>
              </a:rPr>
              <a:t>C</a:t>
            </a:r>
            <a:r>
              <a:rPr lang="en-GB" baseline="-25000" dirty="0" smtClean="0">
                <a:solidFill>
                  <a:schemeClr val="folHlink"/>
                </a:solidFill>
                <a:ea typeface="ＭＳ Ｐゴシック" pitchFamily="34" charset="-128"/>
              </a:rPr>
              <a:t>1</a:t>
            </a: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, …, </a:t>
            </a:r>
            <a:r>
              <a:rPr lang="en-GB" i="1" dirty="0" err="1" smtClean="0">
                <a:solidFill>
                  <a:schemeClr val="folHlink"/>
                </a:solidFill>
                <a:ea typeface="ＭＳ Ｐゴシック" pitchFamily="34" charset="-128"/>
              </a:rPr>
              <a:t>C</a:t>
            </a:r>
            <a:r>
              <a:rPr lang="en-GB" baseline="-25000" dirty="0" err="1" smtClean="0">
                <a:solidFill>
                  <a:schemeClr val="folHlink"/>
                </a:solidFill>
                <a:ea typeface="ＭＳ Ｐゴシック" pitchFamily="34" charset="-128"/>
              </a:rPr>
              <a:t>n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ea typeface="ＭＳ Ｐゴシック" pitchFamily="34" charset="-128"/>
              </a:rPr>
              <a:t>   (</a:t>
            </a:r>
            <a:r>
              <a:rPr lang="en-GB" dirty="0" smtClean="0">
                <a:ea typeface="ＭＳ Ｐゴシック" pitchFamily="34" charset="-128"/>
              </a:rPr>
              <a:t>no arguments)</a:t>
            </a: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Represent each term as an abstraction:</a:t>
            </a:r>
          </a:p>
          <a:p>
            <a:pPr marL="0" indent="0" defTabSz="457200" eaLnBrk="1" hangingPunct="1">
              <a:lnSpc>
                <a:spcPct val="90000"/>
              </a:lnSpc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i="1" dirty="0" smtClean="0">
                <a:ea typeface="ＭＳ Ｐゴシック" pitchFamily="34" charset="-128"/>
              </a:rPr>
              <a:t>  </a:t>
            </a:r>
            <a:r>
              <a:rPr lang="en-GB" i="1" dirty="0" err="1" smtClean="0">
                <a:solidFill>
                  <a:schemeClr val="folHlink"/>
                </a:solidFill>
                <a:ea typeface="ＭＳ Ｐゴシック" pitchFamily="34" charset="-128"/>
              </a:rPr>
              <a:t>C</a:t>
            </a:r>
            <a:r>
              <a:rPr lang="en-GB" baseline="-25000" dirty="0" err="1" smtClean="0">
                <a:solidFill>
                  <a:schemeClr val="folHlink"/>
                </a:solidFill>
                <a:ea typeface="ＭＳ Ｐゴシック" pitchFamily="34" charset="-128"/>
              </a:rPr>
              <a:t>i</a:t>
            </a: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 </a:t>
            </a: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GB" i="1" dirty="0" smtClean="0">
                <a:solidFill>
                  <a:schemeClr val="folHlink"/>
                </a:solidFill>
                <a:ea typeface="ＭＳ Ｐゴシック" pitchFamily="34" charset="-128"/>
              </a:rPr>
              <a:t> </a:t>
            </a:r>
            <a:r>
              <a:rPr lang="en-GB" dirty="0" smtClean="0">
                <a:solidFill>
                  <a:schemeClr val="folHlink"/>
                </a:solidFill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 x</a:t>
            </a:r>
            <a:r>
              <a:rPr lang="en-GB" baseline="-25000" dirty="0" smtClean="0">
                <a:solidFill>
                  <a:schemeClr val="folHlink"/>
                </a:solidFill>
                <a:ea typeface="ＭＳ Ｐゴシック" pitchFamily="34" charset="-128"/>
              </a:rPr>
              <a:t>1</a:t>
            </a: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 … </a:t>
            </a:r>
            <a:r>
              <a:rPr lang="en-GB" dirty="0" err="1" smtClean="0">
                <a:solidFill>
                  <a:schemeClr val="folHlink"/>
                </a:solidFill>
                <a:ea typeface="ＭＳ Ｐゴシック" pitchFamily="34" charset="-128"/>
              </a:rPr>
              <a:t>x</a:t>
            </a:r>
            <a:r>
              <a:rPr lang="en-GB" baseline="-25000" dirty="0" err="1" smtClean="0">
                <a:solidFill>
                  <a:schemeClr val="folHlink"/>
                </a:solidFill>
                <a:ea typeface="ＭＳ Ｐゴシック" pitchFamily="34" charset="-128"/>
              </a:rPr>
              <a:t>n</a:t>
            </a: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. x</a:t>
            </a:r>
            <a:r>
              <a:rPr lang="en-GB" baseline="-25000" dirty="0" smtClean="0">
                <a:solidFill>
                  <a:schemeClr val="folHlink"/>
                </a:solidFill>
                <a:ea typeface="ＭＳ Ｐゴシック" pitchFamily="34" charset="-128"/>
              </a:rPr>
              <a:t>i</a:t>
            </a:r>
            <a:r>
              <a:rPr lang="en-GB" dirty="0" smtClean="0">
                <a:ea typeface="ＭＳ Ｐゴシック" pitchFamily="34" charset="-128"/>
              </a:rPr>
              <a:t> </a:t>
            </a: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1800" dirty="0" smtClean="0">
              <a:ea typeface="ＭＳ Ｐゴシック" pitchFamily="34" charset="-128"/>
            </a:endParaRP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Idea: </a:t>
            </a:r>
            <a:r>
              <a:rPr lang="en-GB" dirty="0" smtClean="0">
                <a:ea typeface="ＭＳ Ｐゴシック" pitchFamily="34" charset="-128"/>
              </a:rPr>
              <a:t>take as arguments what </a:t>
            </a:r>
            <a:r>
              <a:rPr lang="en-GB" dirty="0" smtClean="0">
                <a:ea typeface="ＭＳ Ｐゴシック" pitchFamily="34" charset="-128"/>
              </a:rPr>
              <a:t>to return in each case (as in match statement</a:t>
            </a:r>
            <a:r>
              <a:rPr lang="en-GB" dirty="0" smtClean="0">
                <a:ea typeface="ＭＳ Ｐゴシック" pitchFamily="34" charset="-128"/>
              </a:rPr>
              <a:t>), </a:t>
            </a:r>
            <a:r>
              <a:rPr lang="en-GB" dirty="0" smtClean="0">
                <a:ea typeface="ＭＳ Ｐゴシック" pitchFamily="34" charset="-128"/>
              </a:rPr>
              <a:t>and </a:t>
            </a:r>
            <a:r>
              <a:rPr lang="en-GB" dirty="0" smtClean="0">
                <a:ea typeface="ＭＳ Ｐゴシック" pitchFamily="34" charset="-128"/>
              </a:rPr>
              <a:t>return </a:t>
            </a:r>
            <a:r>
              <a:rPr lang="en-GB" dirty="0" smtClean="0">
                <a:ea typeface="ＭＳ Ｐゴシック" pitchFamily="34" charset="-128"/>
              </a:rPr>
              <a:t>the case for the </a:t>
            </a:r>
            <a:r>
              <a:rPr lang="en-GB" i="1" dirty="0" err="1" smtClean="0">
                <a:ea typeface="ＭＳ Ｐゴシック" pitchFamily="34" charset="-128"/>
              </a:rPr>
              <a:t>i'</a:t>
            </a:r>
            <a:r>
              <a:rPr lang="en-GB" dirty="0" err="1" smtClean="0">
                <a:ea typeface="ＭＳ Ｐゴシック" pitchFamily="34" charset="-128"/>
              </a:rPr>
              <a:t>th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ea typeface="ＭＳ Ｐゴシック" pitchFamily="34" charset="-128"/>
              </a:rPr>
              <a:t>constructor</a:t>
            </a: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Functional (“extensional”) description of the enumeration</a:t>
            </a:r>
            <a:endParaRPr lang="en-GB" dirty="0" smtClean="0">
              <a:ea typeface="ＭＳ Ｐゴシック" pitchFamily="34" charset="-128"/>
            </a:endParaRPr>
          </a:p>
        </p:txBody>
      </p:sp>
      <p:sp>
        <p:nvSpPr>
          <p:cNvPr id="18433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18308B2-DE8A-45EA-961C-A17911FB1E56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9548C5A-24A3-4534-B12E-C1B7DD4C76C1}" type="slidenum">
              <a:rPr lang="en-US" sz="1400">
                <a:latin typeface="Tahoma" pitchFamily="34" charset="0"/>
              </a:rPr>
              <a:pPr/>
              <a:t>3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How to Represent Booleans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err="1" smtClean="0">
                <a:ea typeface="ＭＳ Ｐゴシック" pitchFamily="34" charset="-128"/>
              </a:rPr>
              <a:t>b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= True | False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rue 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. 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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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 x.  y. x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F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alse 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. x</a:t>
            </a:r>
            <a:r>
              <a:rPr lang="en-GB" baseline="-25000" dirty="0" smtClean="0">
                <a:ea typeface="ＭＳ Ｐゴシック" pitchFamily="34" charset="-128"/>
              </a:rPr>
              <a:t>2   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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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 x.  y. y</a:t>
            </a:r>
          </a:p>
          <a:p>
            <a:pPr eaLnBrk="1" hangingPunct="1">
              <a:lnSpc>
                <a:spcPct val="90000"/>
              </a:lnSpc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Notes: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  </a:t>
            </a: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 x</a:t>
            </a:r>
            <a:r>
              <a:rPr lang="en-US" sz="32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 … </a:t>
            </a:r>
            <a:r>
              <a:rPr lang="en-US" sz="3200" dirty="0" err="1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sz="3200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. e </a:t>
            </a: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means </a:t>
            </a: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 x</a:t>
            </a:r>
            <a:r>
              <a:rPr lang="en-US" sz="32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. … </a:t>
            </a:r>
            <a:r>
              <a:rPr lang="en-US" sz="3200" dirty="0" err="1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sz="3200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. e</a:t>
            </a:r>
          </a:p>
          <a:p>
            <a:pPr lvl="1"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application is left-associative</a:t>
            </a:r>
            <a:endParaRPr lang="en-US" sz="3200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20481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77B3404-E00C-43CC-98CF-5F93D2F70F3B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45232987-71A7-4FB7-AE85-F807CFAF179B}" type="slidenum">
              <a:rPr lang="en-US" sz="1400">
                <a:latin typeface="Tahoma" pitchFamily="34" charset="0"/>
              </a:rPr>
              <a:pPr/>
              <a:t>4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ea typeface="ＭＳ Ｐゴシック" pitchFamily="34" charset="-128"/>
                <a:sym typeface="Symbol" pitchFamily="18" charset="2"/>
              </a:rPr>
              <a:t>Functions over Enumeration Types</a:t>
            </a:r>
            <a:endParaRPr lang="en-US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2150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W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rite a “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match” function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m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atch e with 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C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-&gt; x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    | …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    | </a:t>
            </a:r>
            <a:r>
              <a:rPr lang="en-US" i="1" dirty="0" err="1" smtClean="0">
                <a:ea typeface="ＭＳ Ｐゴシック" pitchFamily="34" charset="-128"/>
                <a:sym typeface="Symbol" pitchFamily="18" charset="2"/>
              </a:rPr>
              <a:t>C</a:t>
            </a:r>
            <a:r>
              <a:rPr lang="en-US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  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 x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…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e. e x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…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Idea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: </a:t>
            </a:r>
            <a:r>
              <a:rPr lang="en-GB" dirty="0">
                <a:ea typeface="ＭＳ Ｐゴシック" pitchFamily="34" charset="-128"/>
              </a:rPr>
              <a:t>take as arguments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what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to do in each case and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a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case, and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return the result of 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applying 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that case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21505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42B0A3FB-ECD4-48E3-A30E-5E3612378216}" type="datetime1">
              <a:rPr lang="en-US" sz="1400">
                <a:latin typeface="Tahoma" pitchFamily="34" charset="0"/>
              </a:rPr>
              <a:pPr/>
              <a:t>7/21/2013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3BCC113-8FFC-4365-8111-438E06BA0FB0}" type="slidenum">
              <a:rPr lang="en-US" sz="1400">
                <a:latin typeface="Tahoma" pitchFamily="34" charset="0"/>
              </a:rPr>
              <a:pPr/>
              <a:t>5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ea typeface="ＭＳ Ｐゴシック" pitchFamily="34" charset="-128"/>
              </a:rPr>
              <a:t>Functions over Enumeration Types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type</a:t>
            </a:r>
            <a:r>
              <a:rPr lang="en-GB" i="1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GB" dirty="0" smtClean="0">
                <a:ea typeface="ＭＳ Ｐゴシック" pitchFamily="34" charset="-128"/>
              </a:rPr>
              <a:t> =</a:t>
            </a:r>
            <a:r>
              <a:rPr lang="en-GB" i="1" dirty="0" smtClean="0">
                <a:ea typeface="ＭＳ Ｐゴシック" pitchFamily="34" charset="-128"/>
              </a:rPr>
              <a:t> C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i="1" baseline="-25000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ea typeface="ＭＳ Ｐゴシック" pitchFamily="34" charset="-128"/>
              </a:rPr>
              <a:t>| … | </a:t>
            </a:r>
            <a:r>
              <a:rPr lang="en-GB" i="1" dirty="0" err="1" smtClean="0">
                <a:ea typeface="ＭＳ Ｐゴシック" pitchFamily="34" charset="-128"/>
              </a:rPr>
              <a:t>C</a:t>
            </a:r>
            <a:r>
              <a:rPr lang="en-GB" baseline="-25000" dirty="0" err="1" smtClean="0">
                <a:ea typeface="ＭＳ Ｐゴシック" pitchFamily="34" charset="-128"/>
              </a:rPr>
              <a:t>n</a:t>
            </a:r>
            <a:endParaRPr lang="en-GB" dirty="0" smtClean="0">
              <a:ea typeface="ＭＳ Ｐゴシック" pitchFamily="34" charset="-128"/>
            </a:endParaRP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match e with </a:t>
            </a:r>
            <a:r>
              <a:rPr lang="en-GB" i="1" dirty="0" smtClean="0">
                <a:ea typeface="ＭＳ Ｐゴシック" pitchFamily="34" charset="-128"/>
              </a:rPr>
              <a:t>C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-&gt; 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</a:p>
          <a:p>
            <a:pPr marL="338138" indent="-338138" defTabSz="457200" eaLnBrk="1" hangingPunct="1">
              <a:lnSpc>
                <a:spcPct val="90000"/>
              </a:lnSpc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                      | …</a:t>
            </a:r>
          </a:p>
          <a:p>
            <a:pPr marL="338138" indent="-338138" defTabSz="457200" eaLnBrk="1" hangingPunct="1">
              <a:lnSpc>
                <a:spcPct val="90000"/>
              </a:lnSpc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                      | </a:t>
            </a:r>
            <a:r>
              <a:rPr lang="en-GB" i="1" dirty="0" err="1" smtClean="0">
                <a:ea typeface="ＭＳ Ｐゴシック" pitchFamily="34" charset="-128"/>
              </a:rPr>
              <a:t>C</a:t>
            </a:r>
            <a:r>
              <a:rPr lang="en-GB" baseline="-25000" dirty="0" err="1" smtClean="0">
                <a:ea typeface="ＭＳ Ｐゴシック" pitchFamily="34" charset="-128"/>
              </a:rPr>
              <a:t>n</a:t>
            </a:r>
            <a:r>
              <a:rPr lang="en-GB" dirty="0" smtClean="0">
                <a:ea typeface="ＭＳ Ｐゴシック" pitchFamily="34" charset="-128"/>
              </a:rPr>
              <a:t> -&gt; </a:t>
            </a:r>
            <a:r>
              <a:rPr lang="en-GB" dirty="0" err="1" smtClean="0">
                <a:ea typeface="ＭＳ Ｐゴシック" pitchFamily="34" charset="-128"/>
              </a:rPr>
              <a:t>x</a:t>
            </a:r>
            <a:r>
              <a:rPr lang="en-GB" baseline="-25000" dirty="0" err="1" smtClean="0">
                <a:ea typeface="ＭＳ Ｐゴシック" pitchFamily="34" charset="-128"/>
              </a:rPr>
              <a:t>n</a:t>
            </a:r>
            <a:endParaRPr lang="en-GB" baseline="-25000" dirty="0" smtClean="0">
              <a:ea typeface="ＭＳ Ｐゴシック" pitchFamily="34" charset="-128"/>
            </a:endParaRPr>
          </a:p>
          <a:p>
            <a:pPr marL="338138" indent="-338138" defTabSz="457200" eaLnBrk="1" hangingPunct="1">
              <a:lnSpc>
                <a:spcPct val="90000"/>
              </a:lnSpc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baseline="-25000" dirty="0" smtClean="0">
              <a:ea typeface="ＭＳ Ｐゴシック" pitchFamily="34" charset="-128"/>
            </a:endParaRP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match</a:t>
            </a:r>
            <a:r>
              <a:rPr lang="en-GB" baseline="-25000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GB" i="1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= </a:t>
            </a:r>
            <a:r>
              <a:rPr lang="en-GB" dirty="0" smtClean="0">
                <a:solidFill>
                  <a:schemeClr val="folHlink"/>
                </a:solidFill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 x</a:t>
            </a:r>
            <a:r>
              <a:rPr lang="en-GB" baseline="-25000" dirty="0" smtClean="0">
                <a:solidFill>
                  <a:schemeClr val="folHlink"/>
                </a:solidFill>
                <a:ea typeface="ＭＳ Ｐゴシック" pitchFamily="34" charset="-128"/>
              </a:rPr>
              <a:t>1</a:t>
            </a: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 … </a:t>
            </a:r>
            <a:r>
              <a:rPr lang="en-GB" dirty="0" err="1" smtClean="0">
                <a:solidFill>
                  <a:schemeClr val="folHlink"/>
                </a:solidFill>
                <a:ea typeface="ＭＳ Ｐゴシック" pitchFamily="34" charset="-128"/>
              </a:rPr>
              <a:t>x</a:t>
            </a:r>
            <a:r>
              <a:rPr lang="en-GB" baseline="-25000" dirty="0" err="1" smtClean="0">
                <a:solidFill>
                  <a:schemeClr val="folHlink"/>
                </a:solidFill>
                <a:ea typeface="ＭＳ Ｐゴシック" pitchFamily="34" charset="-128"/>
              </a:rPr>
              <a:t>n</a:t>
            </a:r>
            <a:r>
              <a:rPr lang="en-GB" baseline="-25000" dirty="0" smtClean="0">
                <a:solidFill>
                  <a:schemeClr val="folHlink"/>
                </a:solidFill>
                <a:ea typeface="ＭＳ Ｐゴシック" pitchFamily="34" charset="-128"/>
              </a:rPr>
              <a:t> </a:t>
            </a: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e. e x</a:t>
            </a:r>
            <a:r>
              <a:rPr lang="en-GB" baseline="-25000" dirty="0" smtClean="0">
                <a:solidFill>
                  <a:schemeClr val="folHlink"/>
                </a:solidFill>
                <a:ea typeface="ＭＳ Ｐゴシック" pitchFamily="34" charset="-128"/>
              </a:rPr>
              <a:t>1</a:t>
            </a: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…</a:t>
            </a:r>
            <a:r>
              <a:rPr lang="en-GB" dirty="0" err="1" smtClean="0">
                <a:solidFill>
                  <a:schemeClr val="folHlink"/>
                </a:solidFill>
                <a:ea typeface="ＭＳ Ｐゴシック" pitchFamily="34" charset="-128"/>
              </a:rPr>
              <a:t>x</a:t>
            </a:r>
            <a:r>
              <a:rPr lang="en-GB" baseline="-25000" dirty="0" err="1" smtClean="0">
                <a:solidFill>
                  <a:schemeClr val="folHlink"/>
                </a:solidFill>
                <a:ea typeface="ＭＳ Ｐゴシック" pitchFamily="34" charset="-128"/>
              </a:rPr>
              <a:t>n</a:t>
            </a:r>
            <a:endParaRPr lang="en-GB" dirty="0" smtClean="0">
              <a:solidFill>
                <a:schemeClr val="folHlink"/>
              </a:solidFill>
              <a:ea typeface="ＭＳ Ｐゴシック" pitchFamily="34" charset="-128"/>
            </a:endParaRP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1800" dirty="0" smtClean="0">
              <a:ea typeface="ＭＳ Ｐゴシック" pitchFamily="34" charset="-128"/>
            </a:endParaRP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e = expression (single constructor)</a:t>
            </a:r>
          </a:p>
          <a:p>
            <a:pPr marL="338138" indent="-338138" defTabSz="457200" eaLnBrk="1" hangingPunct="1">
              <a:lnSpc>
                <a:spcPct val="90000"/>
              </a:lnSpc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   x</a:t>
            </a:r>
            <a:r>
              <a:rPr lang="en-GB" baseline="-25000" dirty="0" smtClean="0">
                <a:ea typeface="ＭＳ Ｐゴシック" pitchFamily="34" charset="-128"/>
              </a:rPr>
              <a:t>i</a:t>
            </a:r>
            <a:r>
              <a:rPr lang="en-GB" dirty="0" smtClean="0">
                <a:ea typeface="ＭＳ Ｐゴシック" pitchFamily="34" charset="-128"/>
              </a:rPr>
              <a:t> is returned if e = </a:t>
            </a:r>
            <a:r>
              <a:rPr lang="en-GB" dirty="0" err="1" smtClean="0">
                <a:ea typeface="ＭＳ Ｐゴシック" pitchFamily="34" charset="-128"/>
              </a:rPr>
              <a:t>C</a:t>
            </a:r>
            <a:r>
              <a:rPr lang="en-GB" baseline="-25000" dirty="0" err="1" smtClean="0">
                <a:ea typeface="ＭＳ Ｐゴシック" pitchFamily="34" charset="-128"/>
              </a:rPr>
              <a:t>i</a:t>
            </a:r>
            <a:endParaRPr lang="en-GB" baseline="-25000" dirty="0" smtClean="0">
              <a:ea typeface="ＭＳ Ｐゴシック" pitchFamily="34" charset="-128"/>
            </a:endParaRPr>
          </a:p>
        </p:txBody>
      </p:sp>
      <p:sp>
        <p:nvSpPr>
          <p:cNvPr id="22529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CC2618D-FB4C-4E54-B291-5E86CB907687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4D863D30-ED01-4E4C-8217-3490D02E4016}" type="slidenum">
              <a:rPr lang="en-US" sz="1400">
                <a:latin typeface="Tahoma" pitchFamily="34" charset="0"/>
              </a:rPr>
              <a:pPr/>
              <a:t>6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match for Booleans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600" dirty="0" err="1" smtClean="0">
                <a:ea typeface="ＭＳ Ｐゴシック" pitchFamily="34" charset="-128"/>
              </a:rPr>
              <a:t>b</a:t>
            </a:r>
            <a:r>
              <a:rPr lang="en-US" sz="3600" dirty="0" err="1" smtClean="0">
                <a:ea typeface="ＭＳ Ｐゴシック" pitchFamily="34" charset="-128"/>
                <a:sym typeface="Symbol" pitchFamily="18" charset="2"/>
              </a:rPr>
              <a:t>ool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= True | False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dirty="0" smtClean="0">
                <a:ea typeface="ＭＳ Ｐゴシック" pitchFamily="34" charset="-128"/>
              </a:rPr>
              <a:t>T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rue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x</a:t>
            </a:r>
            <a:r>
              <a:rPr lang="en-GB" sz="3600" baseline="-25000" dirty="0" smtClean="0">
                <a:ea typeface="ＭＳ Ｐゴシック" pitchFamily="34" charset="-128"/>
              </a:rPr>
              <a:t>1 </a:t>
            </a:r>
            <a:r>
              <a:rPr lang="en-GB" sz="3600" dirty="0" smtClean="0">
                <a:ea typeface="ＭＳ Ｐゴシック" pitchFamily="34" charset="-128"/>
              </a:rPr>
              <a:t>x</a:t>
            </a:r>
            <a:r>
              <a:rPr lang="en-GB" sz="3600" baseline="-25000" dirty="0" smtClean="0">
                <a:ea typeface="ＭＳ Ｐゴシック" pitchFamily="34" charset="-128"/>
              </a:rPr>
              <a:t>2</a:t>
            </a:r>
            <a:r>
              <a:rPr lang="en-GB" sz="3600" dirty="0" smtClean="0">
                <a:ea typeface="ＭＳ Ｐゴシック" pitchFamily="34" charset="-128"/>
              </a:rPr>
              <a:t>. x</a:t>
            </a:r>
            <a:r>
              <a:rPr lang="en-GB" sz="3600" baseline="-25000" dirty="0" smtClean="0">
                <a:ea typeface="ＭＳ Ｐゴシック" pitchFamily="34" charset="-128"/>
              </a:rPr>
              <a:t>1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  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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  x y. x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dirty="0" smtClean="0">
                <a:ea typeface="ＭＳ Ｐゴシック" pitchFamily="34" charset="-128"/>
              </a:rPr>
              <a:t>F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alse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x</a:t>
            </a:r>
            <a:r>
              <a:rPr lang="en-GB" sz="3600" baseline="-25000" dirty="0" smtClean="0">
                <a:ea typeface="ＭＳ Ｐゴシック" pitchFamily="34" charset="-128"/>
              </a:rPr>
              <a:t>1 </a:t>
            </a:r>
            <a:r>
              <a:rPr lang="en-GB" sz="3600" dirty="0" smtClean="0">
                <a:ea typeface="ＭＳ Ｐゴシック" pitchFamily="34" charset="-128"/>
              </a:rPr>
              <a:t>x</a:t>
            </a:r>
            <a:r>
              <a:rPr lang="en-GB" sz="3600" baseline="-25000" dirty="0" smtClean="0">
                <a:ea typeface="ＭＳ Ｐゴシック" pitchFamily="34" charset="-128"/>
              </a:rPr>
              <a:t>2</a:t>
            </a:r>
            <a:r>
              <a:rPr lang="en-GB" sz="3600" dirty="0" smtClean="0">
                <a:ea typeface="ＭＳ Ｐゴシック" pitchFamily="34" charset="-128"/>
              </a:rPr>
              <a:t>. x</a:t>
            </a:r>
            <a:r>
              <a:rPr lang="en-GB" sz="3600" baseline="-25000" dirty="0" smtClean="0">
                <a:ea typeface="ＭＳ Ｐゴシック" pitchFamily="34" charset="-128"/>
              </a:rPr>
              <a:t>2   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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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   x y. 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36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3600" dirty="0" err="1" smtClean="0">
                <a:ea typeface="ＭＳ Ｐゴシック" pitchFamily="34" charset="-128"/>
              </a:rPr>
              <a:t>match</a:t>
            </a:r>
            <a:r>
              <a:rPr lang="en-US" sz="3600" baseline="-25000" dirty="0" err="1" smtClean="0">
                <a:ea typeface="ＭＳ Ｐゴシック" pitchFamily="34" charset="-128"/>
              </a:rPr>
              <a:t>bool</a:t>
            </a:r>
            <a:r>
              <a:rPr lang="en-US" sz="3600" baseline="-250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= ?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24577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2440639-C2F0-4554-8902-A8E8C291851E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53553FF-25AD-4807-9337-8510BFE3EC23}" type="slidenum">
              <a:rPr lang="en-US" sz="1400">
                <a:latin typeface="Tahoma" pitchFamily="34" charset="0"/>
              </a:rPr>
              <a:pPr/>
              <a:t>7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match for Booleans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600" dirty="0" err="1" smtClean="0">
                <a:ea typeface="ＭＳ Ｐゴシック" pitchFamily="34" charset="-128"/>
              </a:rPr>
              <a:t>b</a:t>
            </a:r>
            <a:r>
              <a:rPr lang="en-US" sz="3600" dirty="0" err="1" smtClean="0">
                <a:ea typeface="ＭＳ Ｐゴシック" pitchFamily="34" charset="-128"/>
                <a:sym typeface="Symbol" pitchFamily="18" charset="2"/>
              </a:rPr>
              <a:t>ool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= True | False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dirty="0" smtClean="0">
                <a:ea typeface="ＭＳ Ｐゴシック" pitchFamily="34" charset="-128"/>
              </a:rPr>
              <a:t>T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rue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x</a:t>
            </a:r>
            <a:r>
              <a:rPr lang="en-GB" sz="3600" baseline="-25000" dirty="0" smtClean="0">
                <a:ea typeface="ＭＳ Ｐゴシック" pitchFamily="34" charset="-128"/>
              </a:rPr>
              <a:t>1 </a:t>
            </a:r>
            <a:r>
              <a:rPr lang="en-GB" sz="3600" dirty="0" smtClean="0">
                <a:ea typeface="ＭＳ Ｐゴシック" pitchFamily="34" charset="-128"/>
              </a:rPr>
              <a:t>x</a:t>
            </a:r>
            <a:r>
              <a:rPr lang="en-GB" sz="3600" baseline="-25000" dirty="0" smtClean="0">
                <a:ea typeface="ＭＳ Ｐゴシック" pitchFamily="34" charset="-128"/>
              </a:rPr>
              <a:t>2</a:t>
            </a:r>
            <a:r>
              <a:rPr lang="en-GB" sz="3600" dirty="0" smtClean="0">
                <a:ea typeface="ＭＳ Ｐゴシック" pitchFamily="34" charset="-128"/>
              </a:rPr>
              <a:t>. x</a:t>
            </a:r>
            <a:r>
              <a:rPr lang="en-GB" sz="3600" baseline="-25000" dirty="0" smtClean="0">
                <a:ea typeface="ＭＳ Ｐゴシック" pitchFamily="34" charset="-128"/>
              </a:rPr>
              <a:t>1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  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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  x y. x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dirty="0" smtClean="0">
                <a:ea typeface="ＭＳ Ｐゴシック" pitchFamily="34" charset="-128"/>
              </a:rPr>
              <a:t>F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alse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x</a:t>
            </a:r>
            <a:r>
              <a:rPr lang="en-GB" sz="3600" baseline="-25000" dirty="0" smtClean="0">
                <a:ea typeface="ＭＳ Ｐゴシック" pitchFamily="34" charset="-128"/>
              </a:rPr>
              <a:t>1 </a:t>
            </a:r>
            <a:r>
              <a:rPr lang="en-GB" sz="3600" dirty="0" smtClean="0">
                <a:ea typeface="ＭＳ Ｐゴシック" pitchFamily="34" charset="-128"/>
              </a:rPr>
              <a:t>x</a:t>
            </a:r>
            <a:r>
              <a:rPr lang="en-GB" sz="3600" baseline="-25000" dirty="0" smtClean="0">
                <a:ea typeface="ＭＳ Ｐゴシック" pitchFamily="34" charset="-128"/>
              </a:rPr>
              <a:t>2</a:t>
            </a:r>
            <a:r>
              <a:rPr lang="en-GB" sz="3600" dirty="0" smtClean="0">
                <a:ea typeface="ＭＳ Ｐゴシック" pitchFamily="34" charset="-128"/>
              </a:rPr>
              <a:t>. x</a:t>
            </a:r>
            <a:r>
              <a:rPr lang="en-GB" sz="3600" baseline="-25000" dirty="0" smtClean="0">
                <a:ea typeface="ＭＳ Ｐゴシック" pitchFamily="34" charset="-128"/>
              </a:rPr>
              <a:t>2   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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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   x y. 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36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3600" dirty="0" err="1" smtClean="0">
                <a:ea typeface="ＭＳ Ｐゴシック" pitchFamily="34" charset="-128"/>
              </a:rPr>
              <a:t>match</a:t>
            </a:r>
            <a:r>
              <a:rPr lang="en-US" sz="3600" baseline="-25000" dirty="0" err="1" smtClean="0">
                <a:ea typeface="ＭＳ Ｐゴシック" pitchFamily="34" charset="-128"/>
              </a:rPr>
              <a:t>bool</a:t>
            </a:r>
            <a:r>
              <a:rPr lang="en-US" sz="3600" i="1" baseline="-250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</a:rPr>
              <a:t>= 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x</a:t>
            </a:r>
            <a:r>
              <a:rPr lang="en-GB" sz="3600" baseline="-25000" dirty="0" smtClean="0">
                <a:ea typeface="ＭＳ Ｐゴシック" pitchFamily="34" charset="-128"/>
              </a:rPr>
              <a:t>1</a:t>
            </a:r>
            <a:r>
              <a:rPr lang="en-GB" sz="3600" dirty="0" smtClean="0">
                <a:ea typeface="ＭＳ Ｐゴシック" pitchFamily="34" charset="-128"/>
              </a:rPr>
              <a:t> x</a:t>
            </a:r>
            <a:r>
              <a:rPr lang="en-GB" sz="3600" baseline="-25000" dirty="0" smtClean="0">
                <a:ea typeface="ＭＳ Ｐゴシック" pitchFamily="34" charset="-128"/>
              </a:rPr>
              <a:t>2 </a:t>
            </a:r>
            <a:r>
              <a:rPr lang="en-GB" sz="3600" dirty="0" smtClean="0">
                <a:ea typeface="ＭＳ Ｐゴシック" pitchFamily="34" charset="-128"/>
              </a:rPr>
              <a:t>e. e x</a:t>
            </a:r>
            <a:r>
              <a:rPr lang="en-GB" sz="3600" baseline="-25000" dirty="0" smtClean="0">
                <a:ea typeface="ＭＳ Ｐゴシック" pitchFamily="34" charset="-128"/>
              </a:rPr>
              <a:t>1</a:t>
            </a:r>
            <a:r>
              <a:rPr lang="en-GB" sz="3600" dirty="0" smtClean="0">
                <a:ea typeface="ＭＳ Ｐゴシック" pitchFamily="34" charset="-128"/>
              </a:rPr>
              <a:t> x</a:t>
            </a:r>
            <a:r>
              <a:rPr lang="en-GB" sz="3600" baseline="-25000" dirty="0" smtClean="0">
                <a:ea typeface="ＭＳ Ｐゴシック" pitchFamily="34" charset="-128"/>
              </a:rPr>
              <a:t>2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			  </a:t>
            </a:r>
            <a:r>
              <a:rPr lang="en-US" sz="3600" baseline="-25000" dirty="0" smtClean="0">
                <a:ea typeface="ＭＳ Ｐゴシック" pitchFamily="34" charset="-128"/>
                <a:sym typeface="Symbol" pitchFamily="18" charset="2"/>
              </a:rPr>
              <a:t>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   x y b. b x y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25601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A5579F5-B6B1-4F76-A97F-4AB2DF9B2CF4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F51198B-D7C3-49E9-BB0E-314C57247346}" type="slidenum">
              <a:rPr lang="en-US" sz="1400">
                <a:latin typeface="Tahoma" pitchFamily="34" charset="0"/>
              </a:rPr>
              <a:pPr/>
              <a:t>8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ea typeface="ＭＳ Ｐゴシック" pitchFamily="34" charset="-128"/>
                <a:sym typeface="Symbol" pitchFamily="18" charset="2"/>
              </a:rPr>
              <a:t>How to Write Functions over Booleans</a:t>
            </a:r>
            <a:endParaRPr lang="en-US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2765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if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b then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else x</a:t>
            </a:r>
            <a:r>
              <a:rPr lang="en-GB" baseline="-25000" dirty="0" smtClean="0">
                <a:ea typeface="ＭＳ Ｐゴシック" pitchFamily="34" charset="-128"/>
              </a:rPr>
              <a:t>2 </a:t>
            </a:r>
            <a:r>
              <a:rPr lang="en-GB" dirty="0" smtClean="0">
                <a:ea typeface="ＭＳ Ｐゴシック" pitchFamily="34" charset="-128"/>
              </a:rPr>
              <a:t>=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dirty="0" smtClean="0">
                <a:ea typeface="ＭＳ Ｐゴシック" pitchFamily="34" charset="-128"/>
              </a:rPr>
              <a:t>    match b with True  -&gt; 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| False -&gt; x</a:t>
            </a:r>
            <a:r>
              <a:rPr lang="en-GB" baseline="-25000" dirty="0" smtClean="0">
                <a:ea typeface="ＭＳ Ｐゴシック" pitchFamily="34" charset="-128"/>
              </a:rPr>
              <a:t>2 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</a:t>
            </a:r>
            <a:endParaRPr lang="en-GB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dirty="0" smtClean="0">
                <a:ea typeface="ＭＳ Ｐゴシック" pitchFamily="34" charset="-128"/>
              </a:rPr>
              <a:t>   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match</a:t>
            </a:r>
            <a:r>
              <a:rPr lang="en-US" baseline="-25000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x</a:t>
            </a:r>
            <a:r>
              <a:rPr lang="en-GB" baseline="-25000" dirty="0" smtClean="0">
                <a:ea typeface="ＭＳ Ｐゴシック" pitchFamily="34" charset="-128"/>
              </a:rPr>
              <a:t>2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b =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</a:t>
            </a:r>
            <a:r>
              <a:rPr lang="en-GB" dirty="0" smtClean="0">
                <a:ea typeface="ＭＳ Ｐゴシック" pitchFamily="34" charset="-128"/>
              </a:rPr>
              <a:t>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x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b . b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x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 ) 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x</a:t>
            </a:r>
            <a:r>
              <a:rPr lang="en-GB" baseline="-25000" dirty="0" smtClean="0">
                <a:ea typeface="ＭＳ Ｐゴシック" pitchFamily="34" charset="-128"/>
              </a:rPr>
              <a:t>2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b = b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x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 </a:t>
            </a:r>
            <a:endParaRPr lang="en-GB" baseline="-25000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if_then_else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  b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x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. (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match</a:t>
            </a:r>
            <a:r>
              <a:rPr lang="en-US" baseline="-25000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x</a:t>
            </a:r>
            <a:r>
              <a:rPr lang="en-GB" baseline="-25000" dirty="0" smtClean="0">
                <a:ea typeface="ＭＳ Ｐゴシック" pitchFamily="34" charset="-128"/>
              </a:rPr>
              <a:t>2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b)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=  b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x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. 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x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b . b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x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 ) 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x</a:t>
            </a:r>
            <a:r>
              <a:rPr lang="en-GB" baseline="-25000" dirty="0" smtClean="0">
                <a:ea typeface="ＭＳ Ｐゴシック" pitchFamily="34" charset="-128"/>
              </a:rPr>
              <a:t>2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b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=  b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x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.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b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x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 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27649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14B1C09-2559-4A16-8940-831FB32C059D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1449E11-3862-454A-9818-6B689C780669}" type="slidenum">
              <a:rPr lang="en-US" sz="1400">
                <a:latin typeface="Tahoma" pitchFamily="34" charset="0"/>
              </a:rPr>
              <a:pPr/>
              <a:t>9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Encoded Boolean Function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not b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= match b with True -&gt; False | False -&gt; True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 </a:t>
            </a:r>
            <a:r>
              <a:rPr lang="en-GB" dirty="0" smtClean="0">
                <a:ea typeface="ＭＳ Ｐゴシック" pitchFamily="34" charset="-128"/>
              </a:rPr>
              <a:t>(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match</a:t>
            </a:r>
            <a:r>
              <a:rPr lang="en-US" baseline="-25000" dirty="0" err="1" smtClean="0">
                <a:ea typeface="ＭＳ Ｐゴシック" pitchFamily="34" charset="-128"/>
                <a:sym typeface="Symbol" pitchFamily="18" charset="2"/>
              </a:rPr>
              <a:t>bool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) False True b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= </a:t>
            </a:r>
            <a:r>
              <a:rPr lang="en-GB" dirty="0" smtClean="0">
                <a:ea typeface="ＭＳ Ｐゴシック" pitchFamily="34" charset="-128"/>
              </a:rPr>
              <a:t>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x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b . b </a:t>
            </a:r>
            <a:r>
              <a:rPr lang="en-GB" dirty="0" smtClean="0">
                <a:ea typeface="ＭＳ Ｐゴシック" pitchFamily="34" charset="-128"/>
              </a:rPr>
              <a:t>x</a:t>
            </a:r>
            <a:r>
              <a:rPr lang="en-GB" baseline="-25000" dirty="0" smtClean="0">
                <a:ea typeface="ＭＳ Ｐゴシック" pitchFamily="34" charset="-128"/>
              </a:rPr>
              <a:t>1</a:t>
            </a:r>
            <a:r>
              <a:rPr lang="en-GB" dirty="0" smtClean="0">
                <a:ea typeface="ＭＳ Ｐゴシック" pitchFamily="34" charset="-128"/>
              </a:rPr>
              <a:t> x</a:t>
            </a:r>
            <a:r>
              <a:rPr lang="en-GB" baseline="-25000" dirty="0" smtClean="0">
                <a:ea typeface="ＭＳ Ｐゴシック" pitchFamily="34" charset="-128"/>
              </a:rPr>
              <a:t>2</a:t>
            </a:r>
            <a:r>
              <a:rPr lang="en-GB" dirty="0" smtClean="0">
                <a:ea typeface="ＭＳ Ｐゴシック" pitchFamily="34" charset="-128"/>
              </a:rPr>
              <a:t>)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( x y. y) ( x y. x) b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= b ( x y. y) ( x y. x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)        (“b False True”)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GB" dirty="0" smtClean="0">
                <a:ea typeface="ＭＳ Ｐゴシック" pitchFamily="34" charset="-128"/>
              </a:rPr>
              <a:t>not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  b. b ( x y. y) ( x y. x)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How about and, or?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28673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F72EC25-48FD-4325-9BB6-E74DBB9E19DC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1CB9717-34EA-475D-88A2-810EA0E6A58D}" type="slidenum">
              <a:rPr lang="en-US" sz="1400">
                <a:latin typeface="Tahoma" pitchFamily="34" charset="0"/>
              </a:rPr>
              <a:pPr/>
              <a:t>10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      and                   or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697" name="Date Placeholder 1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8CB55F1-AE62-4514-9294-022CE4CFD163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296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AE2A131-81B9-411F-8BE6-220AA1FA41E8}" type="slidenum">
              <a:rPr lang="en-US" sz="1400">
                <a:latin typeface="Tahoma" pitchFamily="34" charset="0"/>
              </a:rPr>
              <a:pPr/>
              <a:t>11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Representing Data Structures (Unions)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3072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Suppose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 is a type with 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constructors:   </a:t>
            </a:r>
            <a:r>
              <a:rPr lang="en-GB" dirty="0" smtClean="0">
                <a:ea typeface="ＭＳ Ｐゴシック" pitchFamily="34" charset="-128"/>
              </a:rPr>
              <a:t>type</a:t>
            </a:r>
            <a:r>
              <a:rPr lang="en-GB" i="1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GB" dirty="0" smtClean="0">
                <a:ea typeface="ＭＳ Ｐゴシック" pitchFamily="34" charset="-128"/>
              </a:rPr>
              <a:t> =</a:t>
            </a:r>
            <a:r>
              <a:rPr lang="en-GB" i="1" dirty="0" smtClean="0">
                <a:ea typeface="ＭＳ Ｐゴシック" pitchFamily="34" charset="-128"/>
              </a:rPr>
              <a:t> 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C</a:t>
            </a:r>
            <a:r>
              <a:rPr lang="en-US" i="1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 t</a:t>
            </a:r>
            <a:r>
              <a:rPr lang="en-US" i="1" baseline="-25000" dirty="0" smtClean="0">
                <a:ea typeface="ＭＳ Ｐゴシック" pitchFamily="34" charset="-128"/>
                <a:sym typeface="Symbol" pitchFamily="18" charset="2"/>
              </a:rPr>
              <a:t>11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 … t</a:t>
            </a:r>
            <a:r>
              <a:rPr lang="en-US" i="1" baseline="-25000" dirty="0" smtClean="0">
                <a:ea typeface="ＭＳ Ｐゴシック" pitchFamily="34" charset="-128"/>
                <a:sym typeface="Symbol" pitchFamily="18" charset="2"/>
              </a:rPr>
              <a:t>1k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|</a:t>
            </a:r>
            <a:r>
              <a:rPr lang="en-US" i="1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… | </a:t>
            </a:r>
            <a:r>
              <a:rPr lang="en-US" i="1" dirty="0" err="1" smtClean="0">
                <a:ea typeface="ＭＳ Ｐゴシック" pitchFamily="34" charset="-128"/>
                <a:sym typeface="Symbol" pitchFamily="18" charset="2"/>
              </a:rPr>
              <a:t>C</a:t>
            </a:r>
            <a:r>
              <a:rPr lang="en-US" i="1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i="1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i="1" baseline="-25000" dirty="0" smtClean="0">
                <a:ea typeface="ＭＳ Ｐゴシック" pitchFamily="34" charset="-128"/>
                <a:sym typeface="Symbol" pitchFamily="18" charset="2"/>
              </a:rPr>
              <a:t>n1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 … </a:t>
            </a:r>
            <a:r>
              <a:rPr lang="en-US" i="1" dirty="0" err="1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i="1" baseline="-25000" dirty="0" err="1" smtClean="0">
                <a:ea typeface="ＭＳ Ｐゴシック" pitchFamily="34" charset="-128"/>
                <a:sym typeface="Symbol" pitchFamily="18" charset="2"/>
              </a:rPr>
              <a:t>nm</a:t>
            </a:r>
            <a:endParaRPr lang="en-US" baseline="-250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Represent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each term as an abstraction:</a:t>
            </a:r>
          </a:p>
          <a:p>
            <a:pPr eaLnBrk="1" hangingPunct="1">
              <a:lnSpc>
                <a:spcPct val="140000"/>
              </a:lnSpc>
            </a:pP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US" i="1" dirty="0" err="1" smtClean="0">
                <a:ea typeface="ＭＳ Ｐゴシック" pitchFamily="34" charset="-128"/>
                <a:sym typeface="Symbol" pitchFamily="18" charset="2"/>
              </a:rPr>
              <a:t>C</a:t>
            </a:r>
            <a:r>
              <a:rPr lang="en-US" i="1" baseline="-25000" dirty="0" err="1" smtClean="0">
                <a:ea typeface="ＭＳ Ｐゴシック" pitchFamily="34" charset="-128"/>
                <a:sym typeface="Symbol" pitchFamily="18" charset="2"/>
              </a:rPr>
              <a:t>i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 t</a:t>
            </a:r>
            <a:r>
              <a:rPr lang="en-US" i="1" baseline="-25000" dirty="0" smtClean="0">
                <a:ea typeface="ＭＳ Ｐゴシック" pitchFamily="34" charset="-128"/>
                <a:sym typeface="Symbol" pitchFamily="18" charset="2"/>
              </a:rPr>
              <a:t>i1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 … </a:t>
            </a:r>
            <a:r>
              <a:rPr lang="en-US" i="1" dirty="0" err="1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i="1" baseline="-25000" dirty="0" err="1" smtClean="0">
                <a:ea typeface="ＭＳ Ｐゴシック" pitchFamily="34" charset="-128"/>
                <a:sym typeface="Symbol" pitchFamily="18" charset="2"/>
              </a:rPr>
              <a:t>ij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  x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1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…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. x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i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i="1" baseline="-25000" dirty="0" smtClean="0">
                <a:ea typeface="ＭＳ Ｐゴシック" pitchFamily="34" charset="-128"/>
                <a:sym typeface="Symbol" pitchFamily="18" charset="2"/>
              </a:rPr>
              <a:t>i1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 … </a:t>
            </a:r>
            <a:r>
              <a:rPr lang="en-US" i="1" dirty="0" err="1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i="1" baseline="-25000" dirty="0" err="1" smtClean="0">
                <a:ea typeface="ＭＳ Ｐゴシック" pitchFamily="34" charset="-128"/>
                <a:sym typeface="Symbol" pitchFamily="18" charset="2"/>
              </a:rPr>
              <a:t>ij</a:t>
            </a:r>
            <a:endParaRPr lang="en-US" i="1" baseline="-250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lnSpc>
                <a:spcPct val="140000"/>
              </a:lnSpc>
            </a:pP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US" i="1" dirty="0" err="1" smtClean="0">
                <a:ea typeface="ＭＳ Ｐゴシック" pitchFamily="34" charset="-128"/>
                <a:sym typeface="Symbol" pitchFamily="18" charset="2"/>
              </a:rPr>
              <a:t>C</a:t>
            </a:r>
            <a:r>
              <a:rPr lang="en-US" i="1" baseline="-25000" dirty="0" err="1" smtClean="0">
                <a:ea typeface="ＭＳ Ｐゴシック" pitchFamily="34" charset="-128"/>
                <a:sym typeface="Symbol" pitchFamily="18" charset="2"/>
              </a:rPr>
              <a:t>i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  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i="1" baseline="-25000" dirty="0" smtClean="0">
                <a:ea typeface="ＭＳ Ｐゴシック" pitchFamily="34" charset="-128"/>
                <a:sym typeface="Symbol" pitchFamily="18" charset="2"/>
              </a:rPr>
              <a:t>i1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 … </a:t>
            </a:r>
            <a:r>
              <a:rPr lang="en-US" i="1" dirty="0" err="1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i="1" baseline="-25000" dirty="0" err="1" smtClean="0">
                <a:ea typeface="ＭＳ Ｐゴシック" pitchFamily="34" charset="-128"/>
                <a:sym typeface="Symbol" pitchFamily="18" charset="2"/>
              </a:rPr>
              <a:t>ij</a:t>
            </a:r>
            <a:r>
              <a:rPr lang="en-US" i="1" baseline="-25000" dirty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1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…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. x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i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i="1" baseline="-25000" dirty="0" smtClean="0">
                <a:ea typeface="ＭＳ Ｐゴシック" pitchFamily="34" charset="-128"/>
                <a:sym typeface="Symbol" pitchFamily="18" charset="2"/>
              </a:rPr>
              <a:t>i1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 … </a:t>
            </a:r>
            <a:r>
              <a:rPr lang="en-US" i="1" dirty="0" err="1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i="1" baseline="-25000" dirty="0" err="1" smtClean="0">
                <a:ea typeface="ＭＳ Ｐゴシック" pitchFamily="34" charset="-128"/>
                <a:sym typeface="Symbol" pitchFamily="18" charset="2"/>
              </a:rPr>
              <a:t>ij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GB" dirty="0" smtClean="0">
                <a:ea typeface="ＭＳ Ｐゴシック" pitchFamily="34" charset="-128"/>
                <a:sym typeface="Symbol" pitchFamily="18" charset="2"/>
              </a:rPr>
              <a:t>Idea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: you need to give each constructor its arguments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first; then it acts like an enumeration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30721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55C31CF-8769-42BC-9F36-DD7A42369CED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45E7C00-7B9C-4609-AC9F-628EB58020EF}" type="slidenum">
              <a:rPr lang="en-US" sz="1400">
                <a:latin typeface="Tahoma" pitchFamily="34" charset="0"/>
              </a:rPr>
              <a:pPr/>
              <a:t>12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How to Represent Pairs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ea typeface="ＭＳ Ｐゴシック" pitchFamily="34" charset="-128"/>
              </a:rPr>
              <a:t>P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air has one constructor (comma) that takes two arguments</a:t>
            </a:r>
          </a:p>
          <a:p>
            <a:pPr eaLnBrk="1" hangingPunct="1"/>
            <a:r>
              <a:rPr lang="en-GB" dirty="0" smtClean="0">
                <a:ea typeface="ＭＳ Ｐゴシック" pitchFamily="34" charset="-128"/>
              </a:rPr>
              <a:t> type (</a:t>
            </a:r>
            <a:r>
              <a:rPr lang="en-GB" dirty="0" smtClean="0">
                <a:ea typeface="ＭＳ Ｐゴシック" pitchFamily="34" charset="-128"/>
                <a:sym typeface="Symbol" pitchFamily="18" charset="2"/>
              </a:rPr>
              <a:t>,)</a:t>
            </a:r>
            <a:r>
              <a:rPr lang="en-GB" dirty="0" smtClean="0">
                <a:ea typeface="ＭＳ Ｐゴシック" pitchFamily="34" charset="-128"/>
              </a:rPr>
              <a:t>p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air = (,) </a:t>
            </a:r>
            <a:r>
              <a:rPr lang="en-GB" dirty="0" smtClean="0">
                <a:ea typeface="ＭＳ Ｐゴシック" pitchFamily="34" charset="-128"/>
                <a:sym typeface="Symbol" pitchFamily="18" charset="2"/>
              </a:rPr>
              <a:t> 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GB" dirty="0" smtClean="0">
                <a:ea typeface="ＭＳ Ｐゴシック" pitchFamily="34" charset="-128"/>
              </a:rPr>
              <a:t>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a , b)  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x.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x a b</a:t>
            </a:r>
          </a:p>
          <a:p>
            <a:pPr eaLnBrk="1" hangingPunct="1"/>
            <a:r>
              <a:rPr lang="en-GB" dirty="0" smtClean="0">
                <a:ea typeface="ＭＳ Ｐゴシック" pitchFamily="34" charset="-128"/>
              </a:rPr>
              <a:t>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,)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  a b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</a:rPr>
              <a:t>x. </a:t>
            </a:r>
            <a:r>
              <a:rPr lang="en-US" dirty="0" smtClean="0">
                <a:ea typeface="ＭＳ Ｐゴシック" pitchFamily="34" charset="-128"/>
              </a:rPr>
              <a:t>x a b</a:t>
            </a:r>
          </a:p>
        </p:txBody>
      </p:sp>
      <p:sp>
        <p:nvSpPr>
          <p:cNvPr id="31745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A585DE7-2FFE-4470-9D67-88B410E01581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8D23674-5AD0-4B99-92F7-9456BB39E3D1}" type="slidenum">
              <a:rPr lang="en-US" sz="1400">
                <a:latin typeface="Tahoma" pitchFamily="34" charset="0"/>
              </a:rPr>
              <a:pPr/>
              <a:t>13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ea typeface="ＭＳ Ｐゴシック" pitchFamily="34" charset="-128"/>
                <a:sym typeface="Symbol" pitchFamily="18" charset="2"/>
              </a:rPr>
              <a:t>Functions over Union Types</a:t>
            </a:r>
            <a:endParaRPr lang="en-US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3277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W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rite a 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“match” function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m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atch e with </a:t>
            </a:r>
            <a:r>
              <a:rPr lang="en-US" i="1" dirty="0" smtClean="0">
                <a:ea typeface="ＭＳ Ｐゴシック" pitchFamily="34" charset="-128"/>
                <a:sym typeface="Symbol" pitchFamily="18" charset="2"/>
              </a:rPr>
              <a:t>C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y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… y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m1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-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&gt; f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1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y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… y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m1</a:t>
            </a:r>
            <a:endParaRPr lang="en-US" baseline="-250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    | …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                     | </a:t>
            </a:r>
            <a:r>
              <a:rPr lang="en-US" i="1" dirty="0" err="1" smtClean="0">
                <a:ea typeface="ＭＳ Ｐゴシック" pitchFamily="34" charset="-128"/>
                <a:sym typeface="Symbol" pitchFamily="18" charset="2"/>
              </a:rPr>
              <a:t>C</a:t>
            </a:r>
            <a:r>
              <a:rPr lang="en-US" i="1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y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… </a:t>
            </a:r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y</a:t>
            </a:r>
            <a:r>
              <a:rPr lang="en-US" sz="2800" baseline="-25000" dirty="0" err="1" smtClean="0">
                <a:ea typeface="ＭＳ Ｐゴシック" pitchFamily="34" charset="-128"/>
                <a:sym typeface="Symbol" pitchFamily="18" charset="2"/>
              </a:rPr>
              <a:t>mn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-&gt;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f</a:t>
            </a:r>
            <a:r>
              <a:rPr lang="en-US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y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… </a:t>
            </a:r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y</a:t>
            </a:r>
            <a:r>
              <a:rPr lang="en-US" sz="2800" baseline="-25000" dirty="0" err="1" smtClean="0">
                <a:ea typeface="ＭＳ Ｐゴシック" pitchFamily="34" charset="-128"/>
                <a:sym typeface="Symbol" pitchFamily="18" charset="2"/>
              </a:rPr>
              <a:t>mn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</a:rPr>
              <a:t>match</a:t>
            </a:r>
            <a:r>
              <a:rPr lang="en-GB" baseline="-25000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GB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US" i="1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 f</a:t>
            </a:r>
            <a:r>
              <a:rPr lang="en-US" baseline="-25000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 … </a:t>
            </a:r>
            <a:r>
              <a:rPr lang="en-US" dirty="0" err="1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f</a:t>
            </a:r>
            <a:r>
              <a:rPr lang="en-US" baseline="-25000" dirty="0" err="1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baseline="-25000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e. e f</a:t>
            </a:r>
            <a:r>
              <a:rPr lang="en-US" baseline="-25000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…</a:t>
            </a:r>
            <a:r>
              <a:rPr lang="en-US" dirty="0" err="1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f</a:t>
            </a:r>
            <a:r>
              <a:rPr lang="en-US" baseline="-25000" dirty="0" err="1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4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Idea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: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take as arguments a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function for each case and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a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case, and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return the result of 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applying 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that case, 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i.e., applying the appropriate function to </a:t>
            </a:r>
            <a:r>
              <a:rPr lang="en-US" altLang="ja-JP" dirty="0" smtClean="0">
                <a:ea typeface="ＭＳ Ｐゴシック" pitchFamily="34" charset="-128"/>
                <a:sym typeface="Symbol" pitchFamily="18" charset="2"/>
              </a:rPr>
              <a:t>the data of the case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32769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2F88EEC-FBDA-44C4-911B-5975F6CE9D8F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E051DD0-9319-4484-9691-CFC62F26FA20}" type="slidenum">
              <a:rPr lang="en-US" sz="1400">
                <a:latin typeface="Tahoma" pitchFamily="34" charset="0"/>
              </a:rPr>
              <a:pPr/>
              <a:t>14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Functions over Pairs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z="2800" dirty="0" err="1" smtClean="0">
                <a:ea typeface="ＭＳ Ｐゴシック" pitchFamily="34" charset="-128"/>
              </a:rPr>
              <a:t>match</a:t>
            </a:r>
            <a:r>
              <a:rPr lang="en-GB" sz="2800" baseline="-25000" dirty="0" err="1" smtClean="0">
                <a:ea typeface="ＭＳ Ｐゴシック" pitchFamily="34" charset="-128"/>
                <a:sym typeface="Symbol" pitchFamily="18" charset="2"/>
              </a:rPr>
              <a:t>pair</a:t>
            </a:r>
            <a:r>
              <a:rPr lang="en-GB" sz="2800" baseline="-25000" dirty="0" smtClean="0">
                <a:ea typeface="ＭＳ Ｐゴシック" pitchFamily="34" charset="-128"/>
                <a:sym typeface="Symbol" pitchFamily="18" charset="2"/>
              </a:rPr>
              <a:t> =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 f p. p f</a:t>
            </a:r>
          </a:p>
          <a:p>
            <a:pPr eaLnBrk="1" hangingPunct="1"/>
            <a:endParaRPr lang="en-US" sz="28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US" sz="2800" dirty="0" err="1" smtClean="0">
                <a:ea typeface="ＭＳ Ｐゴシック" pitchFamily="34" charset="-128"/>
              </a:rPr>
              <a:t>fst</a:t>
            </a:r>
            <a:r>
              <a:rPr lang="en-US" sz="2800" dirty="0" smtClean="0">
                <a:ea typeface="ＭＳ Ｐゴシック" pitchFamily="34" charset="-128"/>
              </a:rPr>
              <a:t> p =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match p with (</a:t>
            </a:r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x,y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) -&gt; x</a:t>
            </a:r>
          </a:p>
          <a:p>
            <a:pPr eaLnBrk="1" hangingPunct="1"/>
            <a:r>
              <a:rPr lang="en-US" sz="2800" dirty="0" err="1" smtClean="0">
                <a:ea typeface="ＭＳ Ｐゴシック" pitchFamily="34" charset="-128"/>
              </a:rPr>
              <a:t>fst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 p. match</a:t>
            </a:r>
            <a:r>
              <a:rPr lang="en-GB" sz="2800" baseline="-25000" dirty="0" smtClean="0">
                <a:ea typeface="ＭＳ Ｐゴシック" pitchFamily="34" charset="-128"/>
                <a:sym typeface="Symbol" pitchFamily="18" charset="2"/>
              </a:rPr>
              <a:t>pair</a:t>
            </a:r>
            <a:r>
              <a:rPr lang="en-GB" sz="2800" dirty="0" smtClean="0">
                <a:ea typeface="ＭＳ Ｐゴシック" pitchFamily="34" charset="-128"/>
                <a:sym typeface="Symbol" pitchFamily="18" charset="2"/>
              </a:rPr>
              <a:t> 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 x y. x)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</a:rPr>
              <a:t>   = (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 f p. p f) </a:t>
            </a:r>
            <a:r>
              <a:rPr lang="en-GB" dirty="0" smtClean="0">
                <a:ea typeface="ＭＳ Ｐゴシック" pitchFamily="34" charset="-128"/>
              </a:rPr>
              <a:t>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US" dirty="0" smtClean="0">
                <a:ea typeface="ＭＳ Ｐゴシック" pitchFamily="34" charset="-128"/>
              </a:rPr>
              <a:t> x y. x) =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 p. p ( x y. x)</a:t>
            </a:r>
            <a:endParaRPr lang="en-US" sz="2800" dirty="0" smtClean="0">
              <a:ea typeface="ＭＳ Ｐゴシック" pitchFamily="34" charset="-128"/>
            </a:endParaRPr>
          </a:p>
          <a:p>
            <a:pPr eaLnBrk="1" hangingPunct="1"/>
            <a:endParaRPr lang="en-US" sz="2800" dirty="0" smtClean="0">
              <a:ea typeface="ＭＳ Ｐゴシック" pitchFamily="34" charset="-128"/>
            </a:endParaRPr>
          </a:p>
          <a:p>
            <a:pPr eaLnBrk="1" hangingPunct="1"/>
            <a:r>
              <a:rPr lang="en-US" sz="2800" dirty="0" err="1" smtClean="0">
                <a:ea typeface="ＭＳ Ｐゴシック" pitchFamily="34" charset="-128"/>
              </a:rPr>
              <a:t>snd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 p. p ( x y. y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)</a:t>
            </a:r>
          </a:p>
          <a:p>
            <a:pPr eaLnBrk="1" hangingPunct="1"/>
            <a:endParaRPr lang="en-US" sz="2800" dirty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fst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(a, b</a:t>
            </a: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) 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?</a:t>
            </a:r>
            <a:endParaRPr lang="en-US" sz="2800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33793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3ADFC8A-28E6-44B6-8587-6E77FB9053F6}" type="datetime1">
              <a:rPr lang="en-US" sz="1400">
                <a:latin typeface="Tahoma" pitchFamily="34" charset="0"/>
              </a:rPr>
              <a:pPr/>
              <a:t>7/21/2013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8360AD1-D944-4181-9BAC-7574B9DA8A88}" type="slidenum">
              <a:rPr lang="en-US" sz="1400">
                <a:latin typeface="Tahoma" pitchFamily="34" charset="0"/>
              </a:rPr>
              <a:pPr/>
              <a:t>15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Functions over Pairs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z="2800" dirty="0" err="1" smtClean="0">
                <a:ea typeface="ＭＳ Ｐゴシック" pitchFamily="34" charset="-128"/>
              </a:rPr>
              <a:t>match</a:t>
            </a:r>
            <a:r>
              <a:rPr lang="en-GB" sz="2800" baseline="-25000" dirty="0" err="1" smtClean="0">
                <a:ea typeface="ＭＳ Ｐゴシック" pitchFamily="34" charset="-128"/>
                <a:sym typeface="Symbol" pitchFamily="18" charset="2"/>
              </a:rPr>
              <a:t>pair</a:t>
            </a:r>
            <a:r>
              <a:rPr lang="en-GB" sz="2800" baseline="-25000" dirty="0" smtClean="0">
                <a:ea typeface="ＭＳ Ｐゴシック" pitchFamily="34" charset="-128"/>
                <a:sym typeface="Symbol" pitchFamily="18" charset="2"/>
              </a:rPr>
              <a:t> =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 f p. p f</a:t>
            </a:r>
          </a:p>
          <a:p>
            <a:pPr eaLnBrk="1" hangingPunct="1"/>
            <a:endParaRPr lang="en-US" sz="28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US" sz="2800" dirty="0" err="1" smtClean="0">
                <a:ea typeface="ＭＳ Ｐゴシック" pitchFamily="34" charset="-128"/>
              </a:rPr>
              <a:t>fst</a:t>
            </a:r>
            <a:r>
              <a:rPr lang="en-US" sz="2800" dirty="0" smtClean="0">
                <a:ea typeface="ＭＳ Ｐゴシック" pitchFamily="34" charset="-128"/>
              </a:rPr>
              <a:t> p =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match p with (</a:t>
            </a:r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x,y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) -&gt; x</a:t>
            </a:r>
          </a:p>
          <a:p>
            <a:pPr eaLnBrk="1" hangingPunct="1"/>
            <a:r>
              <a:rPr lang="en-US" sz="2800" dirty="0" err="1" smtClean="0">
                <a:ea typeface="ＭＳ Ｐゴシック" pitchFamily="34" charset="-128"/>
              </a:rPr>
              <a:t>fst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 p. match</a:t>
            </a:r>
            <a:r>
              <a:rPr lang="en-GB" sz="2800" baseline="-25000" dirty="0" smtClean="0">
                <a:ea typeface="ＭＳ Ｐゴシック" pitchFamily="34" charset="-128"/>
                <a:sym typeface="Symbol" pitchFamily="18" charset="2"/>
              </a:rPr>
              <a:t>pair</a:t>
            </a:r>
            <a:r>
              <a:rPr lang="en-GB" sz="2800" dirty="0" smtClean="0">
                <a:ea typeface="ＭＳ Ｐゴシック" pitchFamily="34" charset="-128"/>
                <a:sym typeface="Symbol" pitchFamily="18" charset="2"/>
              </a:rPr>
              <a:t> 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 x y. x)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</a:rPr>
              <a:t>   = (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 f p. p f) </a:t>
            </a:r>
            <a:r>
              <a:rPr lang="en-GB" dirty="0" smtClean="0">
                <a:ea typeface="ＭＳ Ｐゴシック" pitchFamily="34" charset="-128"/>
              </a:rPr>
              <a:t>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US" dirty="0" smtClean="0">
                <a:ea typeface="ＭＳ Ｐゴシック" pitchFamily="34" charset="-128"/>
              </a:rPr>
              <a:t> x y. x) =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 p. p ( x y. x)</a:t>
            </a:r>
            <a:endParaRPr lang="en-US" sz="2800" dirty="0" smtClean="0">
              <a:ea typeface="ＭＳ Ｐゴシック" pitchFamily="34" charset="-128"/>
            </a:endParaRPr>
          </a:p>
          <a:p>
            <a:pPr eaLnBrk="1" hangingPunct="1"/>
            <a:endParaRPr lang="en-US" sz="2800" dirty="0" smtClean="0">
              <a:ea typeface="ＭＳ Ｐゴシック" pitchFamily="34" charset="-128"/>
            </a:endParaRPr>
          </a:p>
          <a:p>
            <a:pPr eaLnBrk="1" hangingPunct="1"/>
            <a:r>
              <a:rPr lang="en-US" sz="2800" dirty="0" err="1" smtClean="0">
                <a:ea typeface="ＭＳ Ｐゴシック" pitchFamily="34" charset="-128"/>
              </a:rPr>
              <a:t>snd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 p. p ( x y. y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)</a:t>
            </a:r>
          </a:p>
          <a:p>
            <a:pPr eaLnBrk="1" hangingPunct="1"/>
            <a:endParaRPr lang="en-US" sz="2800" dirty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fst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(a, b</a:t>
            </a: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) 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(</a:t>
            </a: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 p. p ( x y. x)) ( x. x a b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)</a:t>
            </a:r>
            <a:endParaRPr lang="en-US" sz="2800" dirty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endParaRPr lang="en-US" sz="2800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33793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3ADFC8A-28E6-44B6-8587-6E77FB9053F6}" type="datetime1">
              <a:rPr lang="en-US" sz="1400">
                <a:latin typeface="Tahoma" pitchFamily="34" charset="0"/>
              </a:rPr>
              <a:pPr/>
              <a:t>7/21/2013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8360AD1-D944-4181-9BAC-7574B9DA8A88}" type="slidenum">
              <a:rPr lang="en-US" sz="1400">
                <a:latin typeface="Tahoma" pitchFamily="34" charset="0"/>
              </a:rPr>
              <a:pPr/>
              <a:t>16</a:t>
            </a:fld>
            <a:endParaRPr lang="en-US" sz="14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32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Functions over Pairs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z="2800" dirty="0" err="1" smtClean="0">
                <a:ea typeface="ＭＳ Ｐゴシック" pitchFamily="34" charset="-128"/>
              </a:rPr>
              <a:t>match</a:t>
            </a:r>
            <a:r>
              <a:rPr lang="en-GB" sz="2800" baseline="-25000" dirty="0" err="1" smtClean="0">
                <a:ea typeface="ＭＳ Ｐゴシック" pitchFamily="34" charset="-128"/>
                <a:sym typeface="Symbol" pitchFamily="18" charset="2"/>
              </a:rPr>
              <a:t>pair</a:t>
            </a:r>
            <a:r>
              <a:rPr lang="en-GB" sz="2800" baseline="-25000" dirty="0" smtClean="0">
                <a:ea typeface="ＭＳ Ｐゴシック" pitchFamily="34" charset="-128"/>
                <a:sym typeface="Symbol" pitchFamily="18" charset="2"/>
              </a:rPr>
              <a:t> =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 f p. p f</a:t>
            </a:r>
          </a:p>
          <a:p>
            <a:pPr eaLnBrk="1" hangingPunct="1"/>
            <a:endParaRPr lang="en-US" sz="28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US" sz="2800" dirty="0" err="1" smtClean="0">
                <a:ea typeface="ＭＳ Ｐゴシック" pitchFamily="34" charset="-128"/>
              </a:rPr>
              <a:t>fst</a:t>
            </a:r>
            <a:r>
              <a:rPr lang="en-US" sz="2800" dirty="0" smtClean="0">
                <a:ea typeface="ＭＳ Ｐゴシック" pitchFamily="34" charset="-128"/>
              </a:rPr>
              <a:t> p =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match p with (</a:t>
            </a:r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x,y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) -&gt; x</a:t>
            </a:r>
          </a:p>
          <a:p>
            <a:pPr eaLnBrk="1" hangingPunct="1"/>
            <a:r>
              <a:rPr lang="en-US" sz="2800" dirty="0" err="1" smtClean="0">
                <a:ea typeface="ＭＳ Ｐゴシック" pitchFamily="34" charset="-128"/>
              </a:rPr>
              <a:t>fst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 p. match</a:t>
            </a:r>
            <a:r>
              <a:rPr lang="en-GB" sz="2800" baseline="-25000" dirty="0" smtClean="0">
                <a:ea typeface="ＭＳ Ｐゴシック" pitchFamily="34" charset="-128"/>
                <a:sym typeface="Symbol" pitchFamily="18" charset="2"/>
              </a:rPr>
              <a:t>pair</a:t>
            </a:r>
            <a:r>
              <a:rPr lang="en-GB" sz="2800" dirty="0" smtClean="0">
                <a:ea typeface="ＭＳ Ｐゴシック" pitchFamily="34" charset="-128"/>
                <a:sym typeface="Symbol" pitchFamily="18" charset="2"/>
              </a:rPr>
              <a:t> 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 x y. x)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</a:rPr>
              <a:t>   = (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 f p. p f) </a:t>
            </a:r>
            <a:r>
              <a:rPr lang="en-GB" dirty="0" smtClean="0">
                <a:ea typeface="ＭＳ Ｐゴシック" pitchFamily="34" charset="-128"/>
              </a:rPr>
              <a:t>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US" dirty="0" smtClean="0">
                <a:ea typeface="ＭＳ Ｐゴシック" pitchFamily="34" charset="-128"/>
              </a:rPr>
              <a:t> x y. x) =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 p. p ( x y. x)</a:t>
            </a:r>
            <a:endParaRPr lang="en-US" sz="2800" dirty="0" smtClean="0">
              <a:ea typeface="ＭＳ Ｐゴシック" pitchFamily="34" charset="-128"/>
            </a:endParaRPr>
          </a:p>
          <a:p>
            <a:pPr eaLnBrk="1" hangingPunct="1"/>
            <a:endParaRPr lang="en-US" sz="2800" dirty="0" smtClean="0">
              <a:ea typeface="ＭＳ Ｐゴシック" pitchFamily="34" charset="-128"/>
            </a:endParaRPr>
          </a:p>
          <a:p>
            <a:pPr eaLnBrk="1" hangingPunct="1"/>
            <a:r>
              <a:rPr lang="en-US" sz="2800" dirty="0" err="1" smtClean="0">
                <a:ea typeface="ＭＳ Ｐゴシック" pitchFamily="34" charset="-128"/>
              </a:rPr>
              <a:t>snd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 p. p ( x y. y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)</a:t>
            </a:r>
          </a:p>
          <a:p>
            <a:pPr eaLnBrk="1" hangingPunct="1"/>
            <a:endParaRPr lang="en-US" sz="2800" dirty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fst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(a, b</a:t>
            </a: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) 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(</a:t>
            </a: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 p. p ( x y. x)) ( x. x a b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) = </a:t>
            </a:r>
          </a:p>
          <a:p>
            <a:pPr marL="0" indent="0" eaLnBrk="1" hangingPunct="1">
              <a:buNone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( x. x a b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) </a:t>
            </a: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( x y. x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) = </a:t>
            </a: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( x y. x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) a b = a</a:t>
            </a:r>
            <a:endParaRPr lang="en-US" sz="2800" dirty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endParaRPr lang="en-US" sz="2800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33793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3ADFC8A-28E6-44B6-8587-6E77FB9053F6}" type="datetime1">
              <a:rPr lang="en-US" sz="1400">
                <a:latin typeface="Tahoma" pitchFamily="34" charset="0"/>
              </a:rPr>
              <a:pPr/>
              <a:t>7/21/2013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8360AD1-D944-4181-9BAC-7574B9DA8A88}" type="slidenum">
              <a:rPr lang="en-US" sz="1400">
                <a:latin typeface="Tahoma" pitchFamily="34" charset="0"/>
              </a:rPr>
              <a:pPr/>
              <a:t>17</a:t>
            </a:fld>
            <a:endParaRPr lang="en-US" sz="14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15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>
                <a:ea typeface="ＭＳ Ｐゴシック" pitchFamily="34" charset="-128"/>
                <a:sym typeface="Symbol" pitchFamily="18" charset="2"/>
              </a:rPr>
              <a:t>Representing Data Structures (Recursion)</a:t>
            </a:r>
            <a:endParaRPr lang="en-US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3482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ea typeface="ＭＳ Ｐゴシック" pitchFamily="34" charset="-128"/>
              </a:rPr>
              <a:t>Suppose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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is a type with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constructors: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800" dirty="0" smtClean="0">
                <a:ea typeface="ＭＳ Ｐゴシック" pitchFamily="34" charset="-128"/>
              </a:rPr>
              <a:t>   type</a:t>
            </a:r>
            <a:r>
              <a:rPr lang="en-GB" sz="2800" i="1" dirty="0" smtClean="0">
                <a:ea typeface="ＭＳ Ｐゴシック" pitchFamily="34" charset="-128"/>
              </a:rPr>
              <a:t> </a:t>
            </a:r>
            <a:r>
              <a:rPr lang="en-GB" sz="2800" dirty="0" smtClean="0"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GB" sz="2800" i="1" dirty="0" smtClean="0">
                <a:ea typeface="ＭＳ Ｐゴシック" pitchFamily="34" charset="-128"/>
              </a:rPr>
              <a:t> </a:t>
            </a:r>
            <a:r>
              <a:rPr lang="en-GB" sz="2800" dirty="0" smtClean="0">
                <a:ea typeface="ＭＳ Ｐゴシック" pitchFamily="34" charset="-128"/>
              </a:rPr>
              <a:t>=</a:t>
            </a:r>
            <a:r>
              <a:rPr lang="en-GB" sz="2800" i="1" dirty="0" smtClean="0">
                <a:ea typeface="ＭＳ Ｐゴシック" pitchFamily="34" charset="-128"/>
              </a:rPr>
              <a:t>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C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1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11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 … t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1k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|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… | </a:t>
            </a:r>
            <a:r>
              <a:rPr lang="en-US" sz="2800" i="1" dirty="0" err="1" smtClean="0">
                <a:ea typeface="ＭＳ Ｐゴシック" pitchFamily="34" charset="-128"/>
                <a:sym typeface="Symbol" pitchFamily="18" charset="2"/>
              </a:rPr>
              <a:t>C</a:t>
            </a:r>
            <a:r>
              <a:rPr lang="en-US" sz="2800" i="1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n1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 … </a:t>
            </a:r>
            <a:r>
              <a:rPr lang="en-US" sz="2800" i="1" dirty="0" err="1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sz="2800" i="1" baseline="-25000" dirty="0" err="1" smtClean="0">
                <a:ea typeface="ＭＳ Ｐゴシック" pitchFamily="34" charset="-128"/>
                <a:sym typeface="Symbol" pitchFamily="18" charset="2"/>
              </a:rPr>
              <a:t>nm</a:t>
            </a:r>
            <a:endParaRPr lang="en-US" sz="2800" i="1" baseline="-250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r>
              <a:rPr lang="en-US" sz="2800" dirty="0" smtClean="0">
                <a:ea typeface="ＭＳ Ｐゴシック" pitchFamily="34" charset="-128"/>
              </a:rPr>
              <a:t>Suppose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i="1" dirty="0" err="1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sz="2800" i="1" baseline="-25000" dirty="0" err="1" smtClean="0">
                <a:ea typeface="ＭＳ Ｐゴシック" pitchFamily="34" charset="-128"/>
                <a:sym typeface="Symbol" pitchFamily="18" charset="2"/>
              </a:rPr>
              <a:t>ih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=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   (i.e. is recursive)</a:t>
            </a:r>
          </a:p>
          <a:p>
            <a:pPr eaLnBrk="1" hangingPunct="1"/>
            <a:r>
              <a:rPr lang="en-GB" sz="2800" dirty="0" smtClean="0">
                <a:ea typeface="ＭＳ Ｐゴシック" pitchFamily="34" charset="-128"/>
              </a:rPr>
              <a:t>I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n place of a value </a:t>
            </a:r>
            <a:r>
              <a:rPr lang="en-US" sz="2800" i="1" dirty="0" err="1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sz="2800" i="1" baseline="-25000" dirty="0" err="1" smtClean="0">
                <a:ea typeface="ＭＳ Ｐゴシック" pitchFamily="34" charset="-128"/>
                <a:sym typeface="Symbol" pitchFamily="18" charset="2"/>
              </a:rPr>
              <a:t>ih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have a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function to compute the recursive value </a:t>
            </a:r>
            <a:r>
              <a:rPr lang="en-US" sz="2800" i="1" dirty="0" err="1" smtClean="0">
                <a:ea typeface="ＭＳ Ｐゴシック" pitchFamily="34" charset="-128"/>
                <a:sym typeface="Symbol" pitchFamily="18" charset="2"/>
              </a:rPr>
              <a:t>r</a:t>
            </a:r>
            <a:r>
              <a:rPr lang="en-US" sz="2800" i="1" baseline="-25000" dirty="0" err="1" smtClean="0">
                <a:ea typeface="ＭＳ Ｐゴシック" pitchFamily="34" charset="-128"/>
                <a:sym typeface="Symbol" pitchFamily="18" charset="2"/>
              </a:rPr>
              <a:t>ih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1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… </a:t>
            </a:r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sz="2800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endParaRPr lang="en-US" sz="28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lnSpc>
                <a:spcPct val="130000"/>
              </a:lnSpc>
            </a:pPr>
            <a:r>
              <a:rPr lang="en-GB" sz="2800" i="1" dirty="0" smtClean="0">
                <a:ea typeface="ＭＳ Ｐゴシック" pitchFamily="34" charset="-128"/>
              </a:rPr>
              <a:t>C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i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i1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 … </a:t>
            </a:r>
            <a:r>
              <a:rPr lang="en-US" sz="2800" i="1" dirty="0" err="1" smtClean="0">
                <a:ea typeface="ＭＳ Ｐゴシック" pitchFamily="34" charset="-128"/>
                <a:sym typeface="Symbol" pitchFamily="18" charset="2"/>
              </a:rPr>
              <a:t>r</a:t>
            </a:r>
            <a:r>
              <a:rPr lang="en-US" sz="2800" i="1" baseline="-25000" dirty="0" err="1" smtClean="0">
                <a:ea typeface="ＭＳ Ｐゴシック" pitchFamily="34" charset="-128"/>
                <a:sym typeface="Symbol" pitchFamily="18" charset="2"/>
              </a:rPr>
              <a:t>ih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…</a:t>
            </a:r>
            <a:r>
              <a:rPr lang="en-US" sz="2800" i="1" dirty="0" err="1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sz="2800" i="1" baseline="-25000" dirty="0" err="1" smtClean="0">
                <a:ea typeface="ＭＳ Ｐゴシック" pitchFamily="34" charset="-128"/>
                <a:sym typeface="Symbol" pitchFamily="18" charset="2"/>
              </a:rPr>
              <a:t>ij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1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… </a:t>
            </a:r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sz="2800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. x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i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i1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 … (</a:t>
            </a:r>
            <a:r>
              <a:rPr lang="en-US" sz="2800" i="1" dirty="0" err="1" smtClean="0">
                <a:ea typeface="ＭＳ Ｐゴシック" pitchFamily="34" charset="-128"/>
                <a:sym typeface="Symbol" pitchFamily="18" charset="2"/>
              </a:rPr>
              <a:t>r</a:t>
            </a:r>
            <a:r>
              <a:rPr lang="en-US" sz="2800" i="1" baseline="-25000" dirty="0" err="1" smtClean="0">
                <a:ea typeface="ＭＳ Ｐゴシック" pitchFamily="34" charset="-128"/>
                <a:sym typeface="Symbol" pitchFamily="18" charset="2"/>
              </a:rPr>
              <a:t>ih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1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… </a:t>
            </a:r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sz="2800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)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… </a:t>
            </a:r>
            <a:r>
              <a:rPr lang="en-US" sz="2800" i="1" dirty="0" err="1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sz="2800" i="1" baseline="-25000" dirty="0" err="1" smtClean="0">
                <a:ea typeface="ＭＳ Ｐゴシック" pitchFamily="34" charset="-128"/>
                <a:sym typeface="Symbol" pitchFamily="18" charset="2"/>
              </a:rPr>
              <a:t>ij</a:t>
            </a:r>
            <a:r>
              <a:rPr lang="en-GB" sz="2800" i="1" dirty="0" smtClean="0">
                <a:ea typeface="ＭＳ Ｐゴシック" pitchFamily="34" charset="-128"/>
              </a:rPr>
              <a:t> </a:t>
            </a:r>
          </a:p>
          <a:p>
            <a:pPr eaLnBrk="1" hangingPunct="1">
              <a:lnSpc>
                <a:spcPct val="130000"/>
              </a:lnSpc>
            </a:pPr>
            <a:r>
              <a:rPr lang="en-GB" sz="2800" i="1" dirty="0" smtClean="0">
                <a:ea typeface="ＭＳ Ｐゴシック" pitchFamily="34" charset="-128"/>
              </a:rPr>
              <a:t>C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i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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i1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 … </a:t>
            </a:r>
            <a:r>
              <a:rPr lang="en-US" sz="2800" i="1" dirty="0" err="1" smtClean="0">
                <a:ea typeface="ＭＳ Ｐゴシック" pitchFamily="34" charset="-128"/>
                <a:sym typeface="Symbol" pitchFamily="18" charset="2"/>
              </a:rPr>
              <a:t>r</a:t>
            </a:r>
            <a:r>
              <a:rPr lang="en-US" sz="2800" i="1" baseline="-25000" dirty="0" err="1" smtClean="0">
                <a:ea typeface="ＭＳ Ｐゴシック" pitchFamily="34" charset="-128"/>
                <a:sym typeface="Symbol" pitchFamily="18" charset="2"/>
              </a:rPr>
              <a:t>ih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…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i="1" dirty="0" err="1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sz="2800" i="1" baseline="-25000" dirty="0" err="1" smtClean="0">
                <a:ea typeface="ＭＳ Ｐゴシック" pitchFamily="34" charset="-128"/>
                <a:sym typeface="Symbol" pitchFamily="18" charset="2"/>
              </a:rPr>
              <a:t>ij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 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1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… </a:t>
            </a:r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sz="2800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. x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i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i1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 …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(</a:t>
            </a:r>
            <a:r>
              <a:rPr lang="en-US" sz="2800" i="1" dirty="0" err="1" smtClean="0">
                <a:ea typeface="ＭＳ Ｐゴシック" pitchFamily="34" charset="-128"/>
                <a:sym typeface="Symbol" pitchFamily="18" charset="2"/>
              </a:rPr>
              <a:t>r</a:t>
            </a:r>
            <a:r>
              <a:rPr lang="en-US" sz="2800" i="1" baseline="-25000" dirty="0" err="1" smtClean="0">
                <a:ea typeface="ＭＳ Ｐゴシック" pitchFamily="34" charset="-128"/>
                <a:sym typeface="Symbol" pitchFamily="18" charset="2"/>
              </a:rPr>
              <a:t>ih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1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… </a:t>
            </a:r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x</a:t>
            </a:r>
            <a:r>
              <a:rPr lang="en-US" sz="2800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)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… </a:t>
            </a:r>
            <a:r>
              <a:rPr lang="en-US" sz="2800" i="1" dirty="0" err="1" smtClean="0">
                <a:ea typeface="ＭＳ Ｐゴシック" pitchFamily="34" charset="-128"/>
                <a:sym typeface="Symbol" pitchFamily="18" charset="2"/>
              </a:rPr>
              <a:t>t</a:t>
            </a:r>
            <a:r>
              <a:rPr lang="en-US" sz="2800" i="1" baseline="-25000" dirty="0" err="1" smtClean="0">
                <a:ea typeface="ＭＳ Ｐゴシック" pitchFamily="34" charset="-128"/>
                <a:sym typeface="Symbol" pitchFamily="18" charset="2"/>
              </a:rPr>
              <a:t>ij</a:t>
            </a:r>
            <a:endParaRPr lang="en-US" sz="28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endParaRPr lang="en-US" sz="2800" dirty="0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34817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39002A72-3214-44C3-9934-D3687946F01D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6445DC5-C921-40FA-A0C3-C6CCFB8AC9D4}" type="slidenum">
              <a:rPr lang="en-US" sz="1400">
                <a:latin typeface="Tahoma" pitchFamily="34" charset="0"/>
              </a:rPr>
              <a:pPr/>
              <a:t>18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ea typeface="ＭＳ Ｐゴシック" pitchFamily="34" charset="-128"/>
              </a:rPr>
              <a:t>How to Represent Natural Numbers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8138" indent="-338138" defTabSz="457200" eaLnBrk="1" hangingPunct="1">
              <a:lnSpc>
                <a:spcPct val="93000"/>
              </a:lnSpc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err="1" smtClean="0">
                <a:ea typeface="ＭＳ Ｐゴシック" pitchFamily="34" charset="-128"/>
              </a:rPr>
              <a:t>nat</a:t>
            </a:r>
            <a:r>
              <a:rPr lang="en-GB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GB" sz="3600" dirty="0" smtClean="0">
                <a:ea typeface="ＭＳ Ｐゴシック" pitchFamily="34" charset="-128"/>
              </a:rPr>
              <a:t> </a:t>
            </a:r>
            <a:r>
              <a:rPr lang="en-GB" sz="3600" dirty="0" err="1" smtClean="0">
                <a:ea typeface="ＭＳ Ｐゴシック" pitchFamily="34" charset="-128"/>
              </a:rPr>
              <a:t>Suc</a:t>
            </a:r>
            <a:r>
              <a:rPr lang="en-GB" sz="3600" dirty="0" smtClean="0">
                <a:ea typeface="ＭＳ Ｐゴシック" pitchFamily="34" charset="-128"/>
              </a:rPr>
              <a:t> </a:t>
            </a:r>
            <a:r>
              <a:rPr lang="en-GB" sz="3600" dirty="0" err="1" smtClean="0">
                <a:ea typeface="ＭＳ Ｐゴシック" pitchFamily="34" charset="-128"/>
              </a:rPr>
              <a:t>nat</a:t>
            </a:r>
            <a:r>
              <a:rPr lang="en-GB" sz="3600" dirty="0" smtClean="0">
                <a:ea typeface="ＭＳ Ｐゴシック" pitchFamily="34" charset="-128"/>
              </a:rPr>
              <a:t> | 0</a:t>
            </a:r>
          </a:p>
          <a:p>
            <a:pPr marL="338138" indent="-338138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err="1" smtClean="0">
                <a:ea typeface="ＭＳ Ｐゴシック" pitchFamily="34" charset="-128"/>
              </a:rPr>
              <a:t>Suc</a:t>
            </a:r>
            <a:r>
              <a:rPr lang="en-GB" sz="3600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GB" sz="3600" dirty="0" smtClean="0">
                <a:ea typeface="ＭＳ Ｐゴシック" pitchFamily="34" charset="-128"/>
              </a:rPr>
              <a:t> 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n f x. f (n f x)</a:t>
            </a:r>
          </a:p>
          <a:p>
            <a:pPr marL="338138" indent="-338138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err="1" smtClean="0">
                <a:ea typeface="ＭＳ Ｐゴシック" pitchFamily="34" charset="-128"/>
              </a:rPr>
              <a:t>Suc</a:t>
            </a:r>
            <a:r>
              <a:rPr lang="en-GB" sz="3600" dirty="0" smtClean="0">
                <a:ea typeface="ＭＳ Ｐゴシック" pitchFamily="34" charset="-128"/>
              </a:rPr>
              <a:t> n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GB" sz="3600" dirty="0" smtClean="0">
                <a:ea typeface="ＭＳ Ｐゴシック" pitchFamily="34" charset="-128"/>
              </a:rPr>
              <a:t> 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f x. f (n f x)</a:t>
            </a:r>
          </a:p>
          <a:p>
            <a:pPr marL="338138" indent="-338138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0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GB" sz="3600" dirty="0" smtClean="0">
                <a:ea typeface="ＭＳ Ｐゴシック" pitchFamily="34" charset="-128"/>
              </a:rPr>
              <a:t> </a:t>
            </a:r>
            <a:r>
              <a:rPr lang="en-GB" sz="3600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sz="3600" dirty="0" smtClean="0">
                <a:ea typeface="ＭＳ Ｐゴシック" pitchFamily="34" charset="-128"/>
              </a:rPr>
              <a:t> f x. x</a:t>
            </a:r>
          </a:p>
          <a:p>
            <a:pPr marL="338138" indent="-338138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3600" dirty="0" smtClean="0">
              <a:ea typeface="ＭＳ Ｐゴシック" pitchFamily="34" charset="-128"/>
            </a:endParaRPr>
          </a:p>
          <a:p>
            <a:pPr marL="338138" indent="-338138" defTabSz="457200" eaLnBrk="1" hangingPunct="1">
              <a:spcBef>
                <a:spcPts val="9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3600" dirty="0" smtClean="0">
                <a:ea typeface="ＭＳ Ｐゴシック" pitchFamily="34" charset="-128"/>
              </a:rPr>
              <a:t>This representation is called        </a:t>
            </a:r>
            <a:r>
              <a:rPr lang="en-GB" sz="3600" i="1" dirty="0" smtClean="0">
                <a:solidFill>
                  <a:schemeClr val="folHlink"/>
                </a:solidFill>
                <a:ea typeface="ＭＳ Ｐゴシック" pitchFamily="34" charset="-128"/>
              </a:rPr>
              <a:t>Church Numerals</a:t>
            </a:r>
          </a:p>
        </p:txBody>
      </p:sp>
      <p:sp>
        <p:nvSpPr>
          <p:cNvPr id="35841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22E067D-3B5C-4405-B93D-82654F245B59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29A6586-75D7-488B-B3B5-DF3A65BA3D2E}" type="slidenum">
              <a:rPr lang="en-US" sz="1400">
                <a:latin typeface="Tahoma" pitchFamily="34" charset="0"/>
              </a:rPr>
              <a:pPr/>
              <a:t>19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Some Church Numerals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892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eaLnBrk="1" hangingPunct="1"/>
                <a:r>
                  <a:rPr lang="en-GB" dirty="0" smtClean="0">
                    <a:ea typeface="ＭＳ Ｐゴシック" pitchFamily="34" charset="-128"/>
                  </a:rPr>
                  <a:t>Suc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 0  ( n f x. f (n f x)) ( f x. x) </a:t>
                </a:r>
              </a:p>
              <a:p>
                <a:pPr marL="0" indent="0" eaLnBrk="1" hangingPunct="1">
                  <a:buNone/>
                </a:pP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i="1" smtClean="0">
                            <a:latin typeface="Cambria Math"/>
                            <a:ea typeface="ＭＳ Ｐゴシック" pitchFamily="34" charset="-128"/>
                            <a:sym typeface="Symbol" pitchFamily="18" charset="2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 </a:t>
                </a:r>
                <a:r>
                  <a:rPr lang="en-US" dirty="0" smtClean="0">
                    <a:ea typeface="ＭＳ Ｐゴシック" pitchFamily="34" charset="-128"/>
                  </a:rPr>
                  <a:t> f x. f ((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</a:t>
                </a:r>
                <a:r>
                  <a:rPr lang="en-US" dirty="0" smtClean="0">
                    <a:ea typeface="ＭＳ Ｐゴシック" pitchFamily="34" charset="-128"/>
                  </a:rPr>
                  <a:t> f x. x) f x) </a:t>
                </a:r>
              </a:p>
              <a:p>
                <a:pPr marL="0" indent="0" eaLnBrk="1" hangingPunct="1">
                  <a:buNone/>
                </a:pP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i="1" smtClean="0">
                            <a:latin typeface="Cambria Math"/>
                            <a:ea typeface="ＭＳ Ｐゴシック" pitchFamily="34" charset="-128"/>
                            <a:sym typeface="Symbol" pitchFamily="18" charset="2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US" dirty="0" smtClean="0">
                    <a:ea typeface="ＭＳ Ｐゴシック" pitchFamily="34" charset="-128"/>
                  </a:rPr>
                  <a:t> 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</a:t>
                </a:r>
                <a:r>
                  <a:rPr lang="en-US" dirty="0" smtClean="0">
                    <a:ea typeface="ＭＳ Ｐゴシック" pitchFamily="34" charset="-128"/>
                  </a:rPr>
                  <a:t> f x. f ((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</a:t>
                </a:r>
                <a:r>
                  <a:rPr lang="en-US" dirty="0" smtClean="0">
                    <a:ea typeface="ＭＳ Ｐゴシック" pitchFamily="34" charset="-128"/>
                  </a:rPr>
                  <a:t> x. x) x)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i="1" smtClean="0">
                            <a:latin typeface="Cambria Math"/>
                            <a:ea typeface="ＭＳ Ｐゴシック" pitchFamily="34" charset="-128"/>
                            <a:sym typeface="Symbol" pitchFamily="18" charset="2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US" dirty="0" smtClean="0">
                    <a:ea typeface="ＭＳ Ｐゴシック" pitchFamily="34" charset="-128"/>
                  </a:rPr>
                  <a:t> 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</a:t>
                </a:r>
                <a:r>
                  <a:rPr lang="en-US" dirty="0" smtClean="0">
                    <a:ea typeface="ＭＳ Ｐゴシック" pitchFamily="34" charset="-128"/>
                  </a:rPr>
                  <a:t> f x. f x</a:t>
                </a:r>
              </a:p>
              <a:p>
                <a:pPr eaLnBrk="1" hangingPunct="1">
                  <a:buFont typeface="Wingdings" pitchFamily="2" charset="2"/>
                  <a:buNone/>
                </a:pPr>
                <a:endParaRPr lang="en-US" dirty="0" smtClean="0">
                  <a:ea typeface="ＭＳ Ｐゴシック" pitchFamily="34" charset="-128"/>
                </a:endParaRPr>
              </a:p>
              <a:p>
                <a:pPr eaLnBrk="1" hangingPunct="1">
                  <a:buFont typeface="Wingdings" pitchFamily="2" charset="2"/>
                  <a:buNone/>
                </a:pPr>
                <a:r>
                  <a:rPr lang="en-US" dirty="0" smtClean="0">
                    <a:ea typeface="ＭＳ Ｐゴシック" pitchFamily="34" charset="-128"/>
                  </a:rPr>
                  <a:t>Apply a function to its argument once</a:t>
                </a:r>
              </a:p>
            </p:txBody>
          </p:sp>
        </mc:Choice>
        <mc:Fallback xmlns="">
          <p:sp>
            <p:nvSpPr>
              <p:cNvPr id="37892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62" t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889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DA10DF4-01D8-4563-AB49-C73281E46349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8F90122-631B-46AF-ACBB-008098513873}" type="slidenum">
              <a:rPr lang="en-US" sz="1400">
                <a:latin typeface="Tahoma" pitchFamily="34" charset="0"/>
              </a:rPr>
              <a:pPr/>
              <a:t>20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Some Church Numerals</a:t>
            </a:r>
            <a:endParaRPr lang="en-US" smtClean="0">
              <a:ea typeface="ＭＳ Ｐゴシック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16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eaLnBrk="1" hangingPunct="1">
                  <a:lnSpc>
                    <a:spcPct val="90000"/>
                  </a:lnSpc>
                </a:pPr>
                <a:r>
                  <a:rPr lang="en-US" dirty="0" smtClean="0">
                    <a:ea typeface="ＭＳ Ｐゴシック" pitchFamily="34" charset="-128"/>
                  </a:rPr>
                  <a:t>Suc (</a:t>
                </a:r>
                <a:r>
                  <a:rPr lang="en-US" dirty="0" err="1" smtClean="0">
                    <a:ea typeface="ＭＳ Ｐゴシック" pitchFamily="34" charset="-128"/>
                  </a:rPr>
                  <a:t>Suc</a:t>
                </a:r>
                <a:r>
                  <a:rPr lang="en-US" dirty="0" smtClean="0">
                    <a:ea typeface="ＭＳ Ｐゴシック" pitchFamily="34" charset="-128"/>
                  </a:rPr>
                  <a:t> 0) 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</a:t>
                </a:r>
                <a:r>
                  <a:rPr lang="en-US" dirty="0" smtClean="0">
                    <a:ea typeface="ＭＳ Ｐゴシック" pitchFamily="34" charset="-128"/>
                  </a:rPr>
                  <a:t> 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( n f x. f (n f x)) (</a:t>
                </a:r>
                <a:r>
                  <a:rPr lang="en-US" dirty="0" err="1" smtClean="0">
                    <a:ea typeface="ＭＳ Ｐゴシック" pitchFamily="34" charset="-128"/>
                    <a:sym typeface="Symbol" pitchFamily="18" charset="2"/>
                  </a:rPr>
                  <a:t>Suc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 0) 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=</a:t>
                </a:r>
                <a:r>
                  <a:rPr lang="en-US" dirty="0">
                    <a:ea typeface="ＭＳ Ｐゴシック" pitchFamily="34" charset="-128"/>
                    <a:sym typeface="Symbol" pitchFamily="18" charset="2"/>
                  </a:rPr>
                  <a:t> 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( n f x. f (n f x)) (</a:t>
                </a:r>
                <a:r>
                  <a:rPr lang="en-US" dirty="0" smtClean="0">
                    <a:ea typeface="ＭＳ Ｐゴシック" pitchFamily="34" charset="-128"/>
                  </a:rPr>
                  <a:t> f x. f x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) </a:t>
                </a:r>
                <a:endParaRPr lang="en-US" dirty="0">
                  <a:ea typeface="ＭＳ Ｐゴシック" pitchFamily="34" charset="-128"/>
                  <a:sym typeface="Symbol" pitchFamily="18" charset="2"/>
                </a:endParaRP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i="1" smtClean="0">
                            <a:latin typeface="Cambria Math"/>
                            <a:ea typeface="ＭＳ Ｐゴシック" pitchFamily="34" charset="-128"/>
                            <a:sym typeface="Symbol" pitchFamily="18" charset="2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  f x. f ((</a:t>
                </a:r>
                <a:r>
                  <a:rPr lang="en-US" dirty="0" smtClean="0">
                    <a:ea typeface="ＭＳ Ｐゴシック" pitchFamily="34" charset="-128"/>
                  </a:rPr>
                  <a:t> f x. f x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) f x)) 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i="1" smtClean="0">
                            <a:latin typeface="Cambria Math"/>
                            <a:ea typeface="ＭＳ Ｐゴシック" pitchFamily="34" charset="-128"/>
                            <a:sym typeface="Symbol" pitchFamily="18" charset="2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  f x. f ((</a:t>
                </a:r>
                <a:r>
                  <a:rPr lang="en-US" dirty="0" smtClean="0">
                    <a:ea typeface="ＭＳ Ｐゴシック" pitchFamily="34" charset="-128"/>
                  </a:rPr>
                  <a:t> x. f x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) x)) </a:t>
                </a:r>
              </a:p>
              <a:p>
                <a:pPr marL="0" indent="0" eaLnBrk="1" hangingPunct="1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i="1" smtClean="0">
                            <a:latin typeface="Cambria Math"/>
                            <a:ea typeface="ＭＳ Ｐゴシック" pitchFamily="34" charset="-128"/>
                            <a:sym typeface="Symbol" pitchFamily="18" charset="2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  f x. f (f x) 		apply a function twice</a:t>
                </a:r>
              </a:p>
              <a:p>
                <a:pPr eaLnBrk="1" hangingPunct="1">
                  <a:lnSpc>
                    <a:spcPct val="90000"/>
                  </a:lnSpc>
                  <a:buFont typeface="Wingdings" pitchFamily="2" charset="2"/>
                  <a:buNone/>
                </a:pPr>
                <a:endParaRPr lang="en-US" dirty="0" smtClean="0">
                  <a:ea typeface="ＭＳ Ｐゴシック" pitchFamily="34" charset="-128"/>
                  <a:sym typeface="Symbol" pitchFamily="18" charset="2"/>
                </a:endParaRPr>
              </a:p>
              <a:p>
                <a:pPr eaLnBrk="1" hangingPunct="1">
                  <a:lnSpc>
                    <a:spcPct val="90000"/>
                  </a:lnSpc>
                  <a:buFont typeface="Wingdings" pitchFamily="2" charset="2"/>
                  <a:buNone/>
                </a:pP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In general n =  f x. f ( … (f x)…) with n applications of f</a:t>
                </a:r>
                <a:endParaRPr lang="en-US" sz="2800" dirty="0" smtClean="0">
                  <a:ea typeface="ＭＳ Ｐゴシック" pitchFamily="34" charset="-128"/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3891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62" t="-2605" b="-2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913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8FE0C0E-EFD1-4A81-827F-9B399504839B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1A4E44B-ED02-40D5-AC2F-7C5F75D545DB}" type="slidenum">
              <a:rPr lang="en-US" sz="1400">
                <a:latin typeface="Tahoma" pitchFamily="34" charset="0"/>
              </a:rPr>
              <a:pPr/>
              <a:t>21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ea typeface="ＭＳ Ｐゴシック" pitchFamily="34" charset="-128"/>
              </a:rPr>
              <a:t>Primitive Recursive Functions</a:t>
            </a:r>
            <a:endParaRPr lang="en-US" smtClean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3994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34" charset="-128"/>
              </a:rPr>
              <a:t>W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rite a </a:t>
            </a:r>
            <a:r>
              <a:rPr lang="en-US" altLang="ja-JP" sz="2800" dirty="0" smtClean="0">
                <a:ea typeface="ＭＳ Ｐゴシック" pitchFamily="34" charset="-128"/>
                <a:sym typeface="Symbol" pitchFamily="18" charset="2"/>
              </a:rPr>
              <a:t>“fold” function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34" charset="-128"/>
              </a:rPr>
              <a:t>fold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f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2800" dirty="0" smtClean="0">
                <a:ea typeface="ＭＳ Ｐゴシック" pitchFamily="34" charset="-128"/>
              </a:rPr>
              <a:t> … </a:t>
            </a:r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f</a:t>
            </a:r>
            <a:r>
              <a:rPr lang="en-US" sz="2800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z="2800" dirty="0" smtClean="0">
                <a:ea typeface="ＭＳ Ｐゴシック" pitchFamily="34" charset="-128"/>
              </a:rPr>
              <a:t> = m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atch 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  with </a:t>
            </a:r>
            <a:r>
              <a:rPr lang="en-US" sz="2800" i="1" dirty="0" smtClean="0">
                <a:ea typeface="ＭＳ Ｐゴシック" pitchFamily="34" charset="-128"/>
                <a:sym typeface="Symbol" pitchFamily="18" charset="2"/>
              </a:rPr>
              <a:t>C</a:t>
            </a:r>
            <a:r>
              <a:rPr lang="en-US" sz="2800" i="1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y</a:t>
            </a:r>
            <a:r>
              <a:rPr lang="en-US" sz="24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 … y</a:t>
            </a:r>
            <a:r>
              <a:rPr lang="en-US" sz="2400" baseline="-25000" dirty="0" smtClean="0">
                <a:ea typeface="ＭＳ Ｐゴシック" pitchFamily="34" charset="-128"/>
                <a:sym typeface="Symbol" pitchFamily="18" charset="2"/>
              </a:rPr>
              <a:t>m1</a:t>
            </a:r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 -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&gt; f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1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y</a:t>
            </a:r>
            <a:r>
              <a:rPr lang="en-US" sz="24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 … y</a:t>
            </a:r>
            <a:r>
              <a:rPr lang="en-US" sz="2400" baseline="-25000" dirty="0" smtClean="0">
                <a:ea typeface="ＭＳ Ｐゴシック" pitchFamily="34" charset="-128"/>
                <a:sym typeface="Symbol" pitchFamily="18" charset="2"/>
              </a:rPr>
              <a:t>m1</a:t>
            </a:r>
            <a:endParaRPr lang="en-US" sz="2800" baseline="-250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     | …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</a:rPr>
              <a:t>      | </a:t>
            </a:r>
            <a:r>
              <a:rPr lang="en-US" sz="2800" i="1" dirty="0" err="1" smtClean="0">
                <a:ea typeface="ＭＳ Ｐゴシック" pitchFamily="34" charset="-128"/>
              </a:rPr>
              <a:t>C</a:t>
            </a:r>
            <a:r>
              <a:rPr lang="en-US" sz="2800" i="1" baseline="-25000" dirty="0" err="1" smtClean="0">
                <a:ea typeface="ＭＳ Ｐゴシック" pitchFamily="34" charset="-128"/>
              </a:rPr>
              <a:t>i</a:t>
            </a:r>
            <a:r>
              <a:rPr lang="en-US" sz="2800" dirty="0" smtClean="0">
                <a:ea typeface="ＭＳ Ｐゴシック" pitchFamily="34" charset="-128"/>
              </a:rPr>
              <a:t> y</a:t>
            </a:r>
            <a:r>
              <a:rPr lang="en-US" sz="2800" baseline="-25000" dirty="0" smtClean="0">
                <a:ea typeface="ＭＳ Ｐゴシック" pitchFamily="34" charset="-128"/>
              </a:rPr>
              <a:t>1</a:t>
            </a:r>
            <a:r>
              <a:rPr lang="en-US" sz="2800" dirty="0" smtClean="0">
                <a:ea typeface="ＭＳ Ｐゴシック" pitchFamily="34" charset="-128"/>
              </a:rPr>
              <a:t> … </a:t>
            </a:r>
            <a:r>
              <a:rPr lang="en-US" sz="2800" dirty="0" err="1" smtClean="0">
                <a:ea typeface="ＭＳ Ｐゴシック" pitchFamily="34" charset="-128"/>
              </a:rPr>
              <a:t>r</a:t>
            </a:r>
            <a:r>
              <a:rPr lang="en-US" sz="2800" baseline="-25000" dirty="0" err="1" smtClean="0">
                <a:ea typeface="ＭＳ Ｐゴシック" pitchFamily="34" charset="-128"/>
              </a:rPr>
              <a:t>ij</a:t>
            </a:r>
            <a:r>
              <a:rPr lang="en-US" sz="2800" dirty="0" smtClean="0">
                <a:ea typeface="ＭＳ Ｐゴシック" pitchFamily="34" charset="-128"/>
              </a:rPr>
              <a:t> …y</a:t>
            </a:r>
            <a:r>
              <a:rPr lang="en-US" sz="2800" baseline="-25000" dirty="0" smtClean="0">
                <a:ea typeface="ＭＳ Ｐゴシック" pitchFamily="34" charset="-128"/>
              </a:rPr>
              <a:t>in</a:t>
            </a:r>
            <a:r>
              <a:rPr lang="en-US" sz="2800" dirty="0" smtClean="0">
                <a:ea typeface="ＭＳ Ｐゴシック" pitchFamily="34" charset="-128"/>
              </a:rPr>
              <a:t> -&gt; </a:t>
            </a:r>
            <a:r>
              <a:rPr lang="en-US" sz="2800" dirty="0" err="1" smtClean="0">
                <a:ea typeface="ＭＳ Ｐゴシック" pitchFamily="34" charset="-128"/>
              </a:rPr>
              <a:t>f</a:t>
            </a:r>
            <a:r>
              <a:rPr lang="en-US" sz="2800" baseline="-25000" dirty="0" err="1" smtClean="0">
                <a:ea typeface="ＭＳ Ｐゴシック" pitchFamily="34" charset="-128"/>
              </a:rPr>
              <a:t>n</a:t>
            </a:r>
            <a:r>
              <a:rPr lang="en-US" sz="2800" baseline="-25000" dirty="0" smtClean="0">
                <a:ea typeface="ＭＳ Ｐゴシック" pitchFamily="34" charset="-128"/>
              </a:rPr>
              <a:t> </a:t>
            </a:r>
            <a:r>
              <a:rPr lang="en-US" sz="2800" dirty="0" smtClean="0">
                <a:ea typeface="ＭＳ Ｐゴシック" pitchFamily="34" charset="-128"/>
              </a:rPr>
              <a:t>y</a:t>
            </a:r>
            <a:r>
              <a:rPr lang="en-US" sz="2800" baseline="-25000" dirty="0" smtClean="0">
                <a:ea typeface="ＭＳ Ｐゴシック" pitchFamily="34" charset="-128"/>
              </a:rPr>
              <a:t>1</a:t>
            </a:r>
            <a:r>
              <a:rPr lang="en-US" sz="2800" dirty="0" smtClean="0">
                <a:ea typeface="ＭＳ Ｐゴシック" pitchFamily="34" charset="-128"/>
              </a:rPr>
              <a:t> … (fold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f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2800" dirty="0" smtClean="0">
                <a:ea typeface="ＭＳ Ｐゴシック" pitchFamily="34" charset="-128"/>
              </a:rPr>
              <a:t> … </a:t>
            </a:r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f</a:t>
            </a:r>
            <a:r>
              <a:rPr lang="en-US" sz="2800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r</a:t>
            </a:r>
            <a:r>
              <a:rPr lang="en-US" sz="2800" baseline="-25000" dirty="0" err="1" smtClean="0">
                <a:ea typeface="ＭＳ Ｐゴシック" pitchFamily="34" charset="-128"/>
              </a:rPr>
              <a:t>ij</a:t>
            </a:r>
            <a:r>
              <a:rPr lang="en-US" sz="2800" dirty="0" smtClean="0">
                <a:ea typeface="ＭＳ Ｐゴシック" pitchFamily="34" charset="-128"/>
              </a:rPr>
              <a:t>) … </a:t>
            </a:r>
            <a:r>
              <a:rPr lang="en-US" sz="2800" dirty="0" err="1" smtClean="0">
                <a:ea typeface="ＭＳ Ｐゴシック" pitchFamily="34" charset="-128"/>
              </a:rPr>
              <a:t>y</a:t>
            </a:r>
            <a:r>
              <a:rPr lang="en-US" sz="2800" baseline="-25000" dirty="0" err="1" smtClean="0">
                <a:ea typeface="ＭＳ Ｐゴシック" pitchFamily="34" charset="-128"/>
              </a:rPr>
              <a:t>mn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endParaRPr lang="en-US" sz="28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</a:rPr>
              <a:t>      | …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     | </a:t>
            </a:r>
            <a:r>
              <a:rPr lang="en-US" sz="2800" i="1" dirty="0" err="1" smtClean="0">
                <a:ea typeface="ＭＳ Ｐゴシック" pitchFamily="34" charset="-128"/>
                <a:sym typeface="Symbol" pitchFamily="18" charset="2"/>
              </a:rPr>
              <a:t>C</a:t>
            </a:r>
            <a:r>
              <a:rPr lang="en-US" sz="2800" i="1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 y</a:t>
            </a:r>
            <a:r>
              <a:rPr lang="en-US" sz="24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 … </a:t>
            </a:r>
            <a:r>
              <a:rPr lang="en-US" sz="2400" dirty="0" err="1" smtClean="0">
                <a:ea typeface="ＭＳ Ｐゴシック" pitchFamily="34" charset="-128"/>
                <a:sym typeface="Symbol" pitchFamily="18" charset="2"/>
              </a:rPr>
              <a:t>y</a:t>
            </a:r>
            <a:r>
              <a:rPr lang="en-US" sz="2400" baseline="-25000" dirty="0" err="1" smtClean="0">
                <a:ea typeface="ＭＳ Ｐゴシック" pitchFamily="34" charset="-128"/>
                <a:sym typeface="Symbol" pitchFamily="18" charset="2"/>
              </a:rPr>
              <a:t>mn</a:t>
            </a:r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-&gt; </a:t>
            </a:r>
            <a:r>
              <a:rPr lang="en-US" sz="2800" dirty="0" err="1" smtClean="0">
                <a:ea typeface="ＭＳ Ｐゴシック" pitchFamily="34" charset="-128"/>
                <a:sym typeface="Symbol" pitchFamily="18" charset="2"/>
              </a:rPr>
              <a:t>f</a:t>
            </a:r>
            <a:r>
              <a:rPr lang="en-US" sz="2800" baseline="-25000" dirty="0" err="1" smtClean="0"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y</a:t>
            </a:r>
            <a:r>
              <a:rPr lang="en-US" sz="2400" baseline="-25000" dirty="0" smtClean="0"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 … </a:t>
            </a:r>
            <a:r>
              <a:rPr lang="en-US" sz="2400" dirty="0" err="1" smtClean="0">
                <a:ea typeface="ＭＳ Ｐゴシック" pitchFamily="34" charset="-128"/>
                <a:sym typeface="Symbol" pitchFamily="18" charset="2"/>
              </a:rPr>
              <a:t>y</a:t>
            </a:r>
            <a:r>
              <a:rPr lang="en-US" sz="2400" baseline="-25000" dirty="0" err="1" smtClean="0">
                <a:ea typeface="ＭＳ Ｐゴシック" pitchFamily="34" charset="-128"/>
                <a:sym typeface="Symbol" pitchFamily="18" charset="2"/>
              </a:rPr>
              <a:t>mn</a:t>
            </a:r>
            <a:r>
              <a:rPr lang="en-US" sz="2400" dirty="0" smtClean="0">
                <a:ea typeface="ＭＳ Ｐゴシック" pitchFamily="34" charset="-128"/>
                <a:sym typeface="Symbol" pitchFamily="18" charset="2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6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dirty="0" smtClean="0">
                <a:solidFill>
                  <a:schemeClr val="folHlink"/>
                </a:solidFill>
                <a:ea typeface="ＭＳ Ｐゴシック" pitchFamily="34" charset="-128"/>
              </a:rPr>
              <a:t>fold</a:t>
            </a:r>
            <a:r>
              <a:rPr lang="en-GB" sz="2800" baseline="-25000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</a:t>
            </a:r>
            <a:r>
              <a:rPr lang="en-GB" sz="2800" i="1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US" sz="2800" i="1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 f</a:t>
            </a:r>
            <a:r>
              <a:rPr lang="en-US" sz="2800" baseline="-25000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z="2800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 … </a:t>
            </a:r>
            <a:r>
              <a:rPr lang="en-US" sz="2800" dirty="0" err="1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f</a:t>
            </a:r>
            <a:r>
              <a:rPr lang="en-US" sz="2800" baseline="-25000" dirty="0" err="1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z="2800" baseline="-25000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e. e </a:t>
            </a:r>
            <a:r>
              <a:rPr lang="en-US" sz="2800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f</a:t>
            </a:r>
            <a:r>
              <a:rPr lang="en-US" sz="2800" baseline="-25000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1 </a:t>
            </a:r>
            <a:r>
              <a:rPr lang="en-US" sz="2800" dirty="0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… </a:t>
            </a:r>
            <a:r>
              <a:rPr lang="en-US" sz="2800" dirty="0" err="1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f</a:t>
            </a:r>
            <a:r>
              <a:rPr lang="en-US" sz="2800" baseline="-25000" dirty="0" err="1" smtClean="0">
                <a:solidFill>
                  <a:schemeClr val="folHlink"/>
                </a:solidFill>
                <a:ea typeface="ＭＳ Ｐゴシック" pitchFamily="34" charset="-128"/>
                <a:sym typeface="Symbol" pitchFamily="18" charset="2"/>
              </a:rPr>
              <a:t>n</a:t>
            </a:r>
            <a:r>
              <a:rPr lang="en-US" sz="2800" baseline="-25000" dirty="0" smtClean="0">
                <a:ea typeface="ＭＳ Ｐゴシック" pitchFamily="34" charset="-128"/>
                <a:sym typeface="Symbol" pitchFamily="18" charset="2"/>
              </a:rPr>
              <a:t> </a:t>
            </a:r>
            <a:endParaRPr lang="en-US" sz="2800" baseline="-25000" dirty="0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34" charset="-128"/>
              </a:rPr>
              <a:t>m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atch in non-recursive case a simple version of fold</a:t>
            </a:r>
          </a:p>
        </p:txBody>
      </p:sp>
      <p:sp>
        <p:nvSpPr>
          <p:cNvPr id="39937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0D61E49-0E08-4582-8DAB-1B74DBE4C860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399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3E274FBF-76EC-4AF4-AA9A-C52C31F8D5BF}" type="slidenum">
              <a:rPr lang="en-US" sz="1400">
                <a:latin typeface="Tahoma" pitchFamily="34" charset="0"/>
              </a:rPr>
              <a:pPr/>
              <a:t>22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ea typeface="ＭＳ Ｐゴシック" pitchFamily="34" charset="-128"/>
              </a:rPr>
              <a:t>Primitive Recursion over Nat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8138" indent="-338138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fold f z n =</a:t>
            </a:r>
          </a:p>
          <a:p>
            <a:pPr marL="338138" indent="-338138" defTabSz="457200" eaLnBrk="1" hangingPunct="1">
              <a:lnSpc>
                <a:spcPct val="90000"/>
              </a:lnSpc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   match n with 0 -&gt; z</a:t>
            </a:r>
          </a:p>
          <a:p>
            <a:pPr marL="338138" indent="-338138" defTabSz="457200" eaLnBrk="1" hangingPunct="1">
              <a:lnSpc>
                <a:spcPct val="90000"/>
              </a:lnSpc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          | </a:t>
            </a:r>
            <a:r>
              <a:rPr lang="en-GB" dirty="0" err="1" smtClean="0">
                <a:ea typeface="ＭＳ Ｐゴシック" pitchFamily="34" charset="-128"/>
              </a:rPr>
              <a:t>Suc</a:t>
            </a:r>
            <a:r>
              <a:rPr lang="en-GB" dirty="0" smtClean="0">
                <a:ea typeface="ＭＳ Ｐゴシック" pitchFamily="34" charset="-128"/>
              </a:rPr>
              <a:t> m -&gt; f (fold f z m)</a:t>
            </a:r>
          </a:p>
          <a:p>
            <a:pPr marL="338138" indent="-338138" defTabSz="457200" eaLnBrk="1" hangingPunct="1">
              <a:lnSpc>
                <a:spcPct val="90000"/>
              </a:lnSpc>
              <a:spcBef>
                <a:spcPts val="300"/>
              </a:spcBef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1200" dirty="0" smtClean="0">
              <a:ea typeface="ＭＳ Ｐゴシック" pitchFamily="34" charset="-128"/>
            </a:endParaRP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fold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f z n. n f z</a:t>
            </a:r>
          </a:p>
          <a:p>
            <a:pPr marL="338138" indent="-338138" defTabSz="457200" eaLnBrk="1" hangingPunct="1">
              <a:lnSpc>
                <a:spcPct val="90000"/>
              </a:lnSpc>
              <a:spcBef>
                <a:spcPts val="300"/>
              </a:spcBef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z="1200" dirty="0" smtClean="0">
              <a:ea typeface="ＭＳ Ｐゴシック" pitchFamily="34" charset="-128"/>
            </a:endParaRP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err="1" smtClean="0">
                <a:ea typeface="ＭＳ Ｐゴシック" pitchFamily="34" charset="-128"/>
              </a:rPr>
              <a:t>is_zero</a:t>
            </a:r>
            <a:r>
              <a:rPr lang="en-GB" dirty="0" smtClean="0">
                <a:ea typeface="ＭＳ Ｐゴシック" pitchFamily="34" charset="-128"/>
              </a:rPr>
              <a:t> n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GB" dirty="0" smtClean="0">
                <a:ea typeface="ＭＳ Ｐゴシック" pitchFamily="34" charset="-128"/>
              </a:rPr>
              <a:t> fold (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r. False) True n</a:t>
            </a:r>
          </a:p>
          <a:p>
            <a:pPr marL="338138" indent="-338138" defTabSz="457200" eaLnBrk="1" hangingPunct="1">
              <a:lnSpc>
                <a:spcPct val="90000"/>
              </a:lnSpc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 </a:t>
            </a:r>
          </a:p>
        </p:txBody>
      </p:sp>
      <p:sp>
        <p:nvSpPr>
          <p:cNvPr id="40961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BF444E2-AECA-40C4-B2A9-1ECDA98400DF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8F94DAF-1D71-4A0B-900A-256A954A1373}" type="slidenum">
              <a:rPr lang="en-US" sz="1400">
                <a:latin typeface="Tahoma" pitchFamily="34" charset="0"/>
              </a:rPr>
              <a:pPr/>
              <a:t>23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ea typeface="ＭＳ Ｐゴシック" pitchFamily="34" charset="-128"/>
              </a:rPr>
              <a:t>Primitive Recursion over Nat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965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 lIns="90000" tIns="46800" rIns="90000" bIns="46800"/>
              <a:lstStyle/>
              <a:p>
                <a:pPr marL="338138" indent="-338138" defTabSz="457200" eaLnBrk="1" hangingPunct="1">
                  <a:lnSpc>
                    <a:spcPct val="93000"/>
                  </a:lnSpc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fold f z n =</a:t>
                </a:r>
              </a:p>
              <a:p>
                <a:pPr marL="338138" indent="-338138" defTabSz="457200" eaLnBrk="1" hangingPunct="1">
                  <a:lnSpc>
                    <a:spcPct val="90000"/>
                  </a:lnSpc>
                  <a:buFont typeface="Wingdings" pitchFamily="2" charset="2"/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   match n with 0 -&gt; z</a:t>
                </a:r>
              </a:p>
              <a:p>
                <a:pPr marL="338138" indent="-338138" defTabSz="457200" eaLnBrk="1" hangingPunct="1">
                  <a:lnSpc>
                    <a:spcPct val="90000"/>
                  </a:lnSpc>
                  <a:buFont typeface="Wingdings" pitchFamily="2" charset="2"/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          | </a:t>
                </a:r>
                <a:r>
                  <a:rPr lang="en-GB" dirty="0" err="1" smtClean="0">
                    <a:ea typeface="ＭＳ Ｐゴシック" pitchFamily="34" charset="-128"/>
                  </a:rPr>
                  <a:t>Suc</a:t>
                </a:r>
                <a:r>
                  <a:rPr lang="en-GB" dirty="0" smtClean="0">
                    <a:ea typeface="ＭＳ Ｐゴシック" pitchFamily="34" charset="-128"/>
                  </a:rPr>
                  <a:t> m -&gt; f (fold f z m)</a:t>
                </a:r>
              </a:p>
              <a:p>
                <a:pPr marL="338138" indent="-338138" defTabSz="457200" eaLnBrk="1" hangingPunct="1">
                  <a:lnSpc>
                    <a:spcPct val="90000"/>
                  </a:lnSpc>
                  <a:spcBef>
                    <a:spcPts val="300"/>
                  </a:spcBef>
                  <a:buFont typeface="Wingdings" pitchFamily="2" charset="2"/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endParaRPr lang="en-GB" sz="1200" dirty="0" smtClean="0">
                  <a:ea typeface="ＭＳ Ｐゴシック" pitchFamily="34" charset="-128"/>
                </a:endParaRPr>
              </a:p>
              <a:p>
                <a:pPr marL="338138" indent="-338138" defTabSz="457200" eaLnBrk="1" hangingPunct="1">
                  <a:lnSpc>
                    <a:spcPct val="90000"/>
                  </a:lnSpc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fold 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</a:t>
                </a:r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f z n. n f z</a:t>
                </a:r>
              </a:p>
              <a:p>
                <a:pPr marL="338138" indent="-338138" defTabSz="457200" eaLnBrk="1" hangingPunct="1">
                  <a:lnSpc>
                    <a:spcPct val="90000"/>
                  </a:lnSpc>
                  <a:spcBef>
                    <a:spcPts val="300"/>
                  </a:spcBef>
                  <a:buFont typeface="Wingdings" pitchFamily="2" charset="2"/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endParaRPr lang="en-GB" sz="1200" dirty="0" smtClean="0">
                  <a:ea typeface="ＭＳ Ｐゴシック" pitchFamily="34" charset="-128"/>
                </a:endParaRPr>
              </a:p>
              <a:p>
                <a:pPr marL="338138" indent="-338138" defTabSz="457200" eaLnBrk="1" hangingPunct="1">
                  <a:lnSpc>
                    <a:spcPct val="90000"/>
                  </a:lnSpc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err="1" smtClean="0">
                    <a:ea typeface="ＭＳ Ｐゴシック" pitchFamily="34" charset="-128"/>
                  </a:rPr>
                  <a:t>is_zero</a:t>
                </a:r>
                <a:r>
                  <a:rPr lang="en-GB" dirty="0" smtClean="0">
                    <a:ea typeface="ＭＳ Ｐゴシック" pitchFamily="34" charset="-128"/>
                  </a:rPr>
                  <a:t> n 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</a:t>
                </a:r>
                <a:r>
                  <a:rPr lang="en-GB" dirty="0" smtClean="0">
                    <a:ea typeface="ＭＳ Ｐゴシック" pitchFamily="34" charset="-128"/>
                  </a:rPr>
                  <a:t> fold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r. False) True n</a:t>
                </a:r>
              </a:p>
              <a:p>
                <a:pPr marL="338138" indent="-338138" defTabSz="457200" eaLnBrk="1" hangingPunct="1">
                  <a:lnSpc>
                    <a:spcPct val="90000"/>
                  </a:lnSpc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i="1" smtClean="0">
                            <a:latin typeface="Cambria Math"/>
                            <a:ea typeface="ＭＳ Ｐゴシック" pitchFamily="34" charset="-128"/>
                            <a:sym typeface="Symbol" pitchFamily="18" charset="2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f x. </a:t>
                </a:r>
                <a:r>
                  <a:rPr lang="en-GB" dirty="0" err="1" smtClean="0">
                    <a:ea typeface="ＭＳ Ｐゴシック" pitchFamily="34" charset="-128"/>
                  </a:rPr>
                  <a:t>f</a:t>
                </a:r>
                <a:r>
                  <a:rPr lang="en-GB" baseline="30000" dirty="0" err="1" smtClean="0">
                    <a:ea typeface="ＭＳ Ｐゴシック" pitchFamily="34" charset="-128"/>
                  </a:rPr>
                  <a:t>n</a:t>
                </a:r>
                <a:r>
                  <a:rPr lang="en-GB" dirty="0" smtClean="0">
                    <a:ea typeface="ＭＳ Ｐゴシック" pitchFamily="34" charset="-128"/>
                  </a:rPr>
                  <a:t> x)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r. False) True</a:t>
                </a:r>
              </a:p>
              <a:p>
                <a:pPr marL="338138" indent="-338138" defTabSz="457200" eaLnBrk="1" hangingPunct="1">
                  <a:lnSpc>
                    <a:spcPct val="90000"/>
                  </a:lnSpc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i="1" smtClean="0">
                            <a:latin typeface="Cambria Math"/>
                            <a:ea typeface="ＭＳ Ｐゴシック" pitchFamily="34" charset="-128"/>
                            <a:sym typeface="Symbol" pitchFamily="18" charset="2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((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r. </a:t>
                </a:r>
                <a:r>
                  <a:rPr lang="en-GB" dirty="0" smtClean="0">
                    <a:ea typeface="ＭＳ Ｐゴシック" pitchFamily="34" charset="-128"/>
                  </a:rPr>
                  <a:t>False)</a:t>
                </a:r>
                <a:r>
                  <a:rPr lang="en-GB" baseline="30000" dirty="0" smtClean="0">
                    <a:ea typeface="ＭＳ Ｐゴシック" pitchFamily="34" charset="-128"/>
                  </a:rPr>
                  <a:t>n</a:t>
                </a:r>
                <a:r>
                  <a:rPr lang="en-GB" dirty="0" smtClean="0">
                    <a:ea typeface="ＭＳ Ｐゴシック" pitchFamily="34" charset="-128"/>
                  </a:rPr>
                  <a:t>) </a:t>
                </a:r>
                <a:r>
                  <a:rPr lang="en-GB" dirty="0" smtClean="0">
                    <a:ea typeface="ＭＳ Ｐゴシック" pitchFamily="34" charset="-128"/>
                  </a:rPr>
                  <a:t>True</a:t>
                </a:r>
              </a:p>
              <a:p>
                <a:pPr marL="338138" indent="-338138" defTabSz="457200" eaLnBrk="1" hangingPunct="1">
                  <a:lnSpc>
                    <a:spcPct val="90000"/>
                  </a:lnSpc>
                  <a:buFont typeface="Wingdings" pitchFamily="2" charset="2"/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  <a:sym typeface="Symbol" pitchFamily="18" charset="2"/>
                  </a:rPr>
                  <a:t> </a:t>
                </a:r>
                <a:endParaRPr lang="en-GB" dirty="0" smtClean="0">
                  <a:ea typeface="ＭＳ Ｐゴシック" pitchFamily="34" charset="-128"/>
                </a:endParaRPr>
              </a:p>
            </p:txBody>
          </p:sp>
        </mc:Choice>
        <mc:Fallback>
          <p:sp>
            <p:nvSpPr>
              <p:cNvPr id="4096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64" t="-2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961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BF444E2-AECA-40C4-B2A9-1ECDA98400DF}" type="datetime1">
              <a:rPr lang="en-US" sz="1400">
                <a:latin typeface="Tahoma" pitchFamily="34" charset="0"/>
              </a:rPr>
              <a:pPr/>
              <a:t>7/21/2013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8F94DAF-1D71-4A0B-900A-256A954A1373}" type="slidenum">
              <a:rPr lang="en-US" sz="1400">
                <a:latin typeface="Tahoma" pitchFamily="34" charset="0"/>
              </a:rPr>
              <a:pPr/>
              <a:t>24</a:t>
            </a:fld>
            <a:endParaRPr lang="en-US" sz="14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4483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ea typeface="ＭＳ Ｐゴシック" pitchFamily="34" charset="-128"/>
              </a:rPr>
              <a:t>Primitive Recursion over Nat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965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 lIns="90000" tIns="46800" rIns="90000" bIns="46800"/>
              <a:lstStyle/>
              <a:p>
                <a:pPr marL="338138" indent="-338138" defTabSz="457200" eaLnBrk="1" hangingPunct="1">
                  <a:lnSpc>
                    <a:spcPct val="93000"/>
                  </a:lnSpc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fold f z n =</a:t>
                </a:r>
              </a:p>
              <a:p>
                <a:pPr marL="338138" indent="-338138" defTabSz="457200" eaLnBrk="1" hangingPunct="1">
                  <a:lnSpc>
                    <a:spcPct val="90000"/>
                  </a:lnSpc>
                  <a:buFont typeface="Wingdings" pitchFamily="2" charset="2"/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   match n with 0 -&gt; z</a:t>
                </a:r>
              </a:p>
              <a:p>
                <a:pPr marL="338138" indent="-338138" defTabSz="457200" eaLnBrk="1" hangingPunct="1">
                  <a:lnSpc>
                    <a:spcPct val="90000"/>
                  </a:lnSpc>
                  <a:buFont typeface="Wingdings" pitchFamily="2" charset="2"/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          | </a:t>
                </a:r>
                <a:r>
                  <a:rPr lang="en-GB" dirty="0" err="1" smtClean="0">
                    <a:ea typeface="ＭＳ Ｐゴシック" pitchFamily="34" charset="-128"/>
                  </a:rPr>
                  <a:t>Suc</a:t>
                </a:r>
                <a:r>
                  <a:rPr lang="en-GB" dirty="0" smtClean="0">
                    <a:ea typeface="ＭＳ Ｐゴシック" pitchFamily="34" charset="-128"/>
                  </a:rPr>
                  <a:t> m -&gt; f (fold f z m)</a:t>
                </a:r>
              </a:p>
              <a:p>
                <a:pPr marL="338138" indent="-338138" defTabSz="457200" eaLnBrk="1" hangingPunct="1">
                  <a:lnSpc>
                    <a:spcPct val="90000"/>
                  </a:lnSpc>
                  <a:spcBef>
                    <a:spcPts val="300"/>
                  </a:spcBef>
                  <a:buFont typeface="Wingdings" pitchFamily="2" charset="2"/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endParaRPr lang="en-GB" sz="1200" dirty="0" smtClean="0">
                  <a:ea typeface="ＭＳ Ｐゴシック" pitchFamily="34" charset="-128"/>
                </a:endParaRPr>
              </a:p>
              <a:p>
                <a:pPr marL="338138" indent="-338138" defTabSz="457200" eaLnBrk="1" hangingPunct="1">
                  <a:lnSpc>
                    <a:spcPct val="90000"/>
                  </a:lnSpc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fold 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</a:t>
                </a:r>
                <a:r>
                  <a:rPr lang="en-GB" dirty="0" smtClean="0">
                    <a:ea typeface="ＭＳ Ｐゴシック" pitchFamily="34" charset="-128"/>
                  </a:rPr>
                  <a:t> 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f z n. n f z</a:t>
                </a:r>
              </a:p>
              <a:p>
                <a:pPr marL="338138" indent="-338138" defTabSz="457200" eaLnBrk="1" hangingPunct="1">
                  <a:lnSpc>
                    <a:spcPct val="90000"/>
                  </a:lnSpc>
                  <a:spcBef>
                    <a:spcPts val="300"/>
                  </a:spcBef>
                  <a:buFont typeface="Wingdings" pitchFamily="2" charset="2"/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endParaRPr lang="en-GB" sz="1200" dirty="0" smtClean="0">
                  <a:ea typeface="ＭＳ Ｐゴシック" pitchFamily="34" charset="-128"/>
                </a:endParaRPr>
              </a:p>
              <a:p>
                <a:pPr marL="338138" indent="-338138" defTabSz="457200" eaLnBrk="1" hangingPunct="1">
                  <a:lnSpc>
                    <a:spcPct val="90000"/>
                  </a:lnSpc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err="1" smtClean="0">
                    <a:ea typeface="ＭＳ Ｐゴシック" pitchFamily="34" charset="-128"/>
                  </a:rPr>
                  <a:t>is_zero</a:t>
                </a:r>
                <a:r>
                  <a:rPr lang="en-GB" dirty="0" smtClean="0">
                    <a:ea typeface="ＭＳ Ｐゴシック" pitchFamily="34" charset="-128"/>
                  </a:rPr>
                  <a:t> n </a:t>
                </a:r>
                <a:r>
                  <a:rPr lang="en-US" dirty="0" smtClean="0">
                    <a:ea typeface="ＭＳ Ｐゴシック" pitchFamily="34" charset="-128"/>
                    <a:sym typeface="Symbol" pitchFamily="18" charset="2"/>
                  </a:rPr>
                  <a:t></a:t>
                </a:r>
                <a:r>
                  <a:rPr lang="en-GB" dirty="0" smtClean="0">
                    <a:ea typeface="ＭＳ Ｐゴシック" pitchFamily="34" charset="-128"/>
                  </a:rPr>
                  <a:t> fold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r. False) True n</a:t>
                </a:r>
              </a:p>
              <a:p>
                <a:pPr marL="338138" indent="-338138" defTabSz="457200" eaLnBrk="1" hangingPunct="1">
                  <a:lnSpc>
                    <a:spcPct val="90000"/>
                  </a:lnSpc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i="1" smtClean="0">
                            <a:latin typeface="Cambria Math"/>
                            <a:ea typeface="ＭＳ Ｐゴシック" pitchFamily="34" charset="-128"/>
                            <a:sym typeface="Symbol" pitchFamily="18" charset="2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f x. </a:t>
                </a:r>
                <a:r>
                  <a:rPr lang="en-GB" dirty="0" err="1" smtClean="0">
                    <a:ea typeface="ＭＳ Ｐゴシック" pitchFamily="34" charset="-128"/>
                  </a:rPr>
                  <a:t>f</a:t>
                </a:r>
                <a:r>
                  <a:rPr lang="en-GB" baseline="30000" dirty="0" err="1" smtClean="0">
                    <a:ea typeface="ＭＳ Ｐゴシック" pitchFamily="34" charset="-128"/>
                  </a:rPr>
                  <a:t>n</a:t>
                </a:r>
                <a:r>
                  <a:rPr lang="en-GB" dirty="0" smtClean="0">
                    <a:ea typeface="ＭＳ Ｐゴシック" pitchFamily="34" charset="-128"/>
                  </a:rPr>
                  <a:t> x) 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r. False) True</a:t>
                </a:r>
              </a:p>
              <a:p>
                <a:pPr marL="338138" indent="-338138" defTabSz="457200" eaLnBrk="1" hangingPunct="1">
                  <a:lnSpc>
                    <a:spcPct val="90000"/>
                  </a:lnSpc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n-US" i="1" smtClean="0">
                            <a:latin typeface="Cambria Math"/>
                            <a:ea typeface="ＭＳ Ｐゴシック" pitchFamily="34" charset="-128"/>
                            <a:sym typeface="Symbol" pitchFamily="18" charset="2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𝛽</m:t>
                        </m:r>
                      </m:e>
                    </m:groupChr>
                  </m:oMath>
                </a14:m>
                <a:r>
                  <a:rPr lang="en-GB" dirty="0" smtClean="0">
                    <a:ea typeface="ＭＳ Ｐゴシック" pitchFamily="34" charset="-128"/>
                  </a:rPr>
                  <a:t> ((</a:t>
                </a:r>
                <a:r>
                  <a:rPr lang="en-GB" dirty="0" smtClean="0">
                    <a:latin typeface="Symbol" pitchFamily="18" charset="2"/>
                    <a:ea typeface="ＭＳ Ｐゴシック" pitchFamily="34" charset="-128"/>
                  </a:rPr>
                  <a:t></a:t>
                </a:r>
                <a:r>
                  <a:rPr lang="en-GB" dirty="0" smtClean="0">
                    <a:ea typeface="ＭＳ Ｐゴシック" pitchFamily="34" charset="-128"/>
                  </a:rPr>
                  <a:t> r. </a:t>
                </a:r>
                <a:r>
                  <a:rPr lang="en-GB" dirty="0" smtClean="0">
                    <a:ea typeface="ＭＳ Ｐゴシック" pitchFamily="34" charset="-128"/>
                  </a:rPr>
                  <a:t>False)</a:t>
                </a:r>
                <a:r>
                  <a:rPr lang="en-GB" baseline="30000" dirty="0" smtClean="0">
                    <a:ea typeface="ＭＳ Ｐゴシック" pitchFamily="34" charset="-128"/>
                  </a:rPr>
                  <a:t>n</a:t>
                </a:r>
                <a:r>
                  <a:rPr lang="en-GB" dirty="0" smtClean="0">
                    <a:ea typeface="ＭＳ Ｐゴシック" pitchFamily="34" charset="-128"/>
                  </a:rPr>
                  <a:t>) </a:t>
                </a:r>
                <a:r>
                  <a:rPr lang="en-GB" dirty="0" smtClean="0">
                    <a:ea typeface="ＭＳ Ｐゴシック" pitchFamily="34" charset="-128"/>
                  </a:rPr>
                  <a:t>True</a:t>
                </a:r>
              </a:p>
              <a:p>
                <a:pPr marL="338138" indent="-338138" defTabSz="457200" eaLnBrk="1" hangingPunct="1">
                  <a:lnSpc>
                    <a:spcPct val="90000"/>
                  </a:lnSpc>
                  <a:buFont typeface="Wingdings" pitchFamily="2" charset="2"/>
                  <a:buNone/>
                  <a:tabLst>
                    <a:tab pos="454025" algn="l"/>
                    <a:tab pos="911225" algn="l"/>
                    <a:tab pos="1368425" algn="l"/>
                    <a:tab pos="1825625" algn="l"/>
                    <a:tab pos="2282825" algn="l"/>
                    <a:tab pos="2740025" algn="l"/>
                    <a:tab pos="3197225" algn="l"/>
                    <a:tab pos="3654425" algn="l"/>
                    <a:tab pos="4111625" algn="l"/>
                    <a:tab pos="4568825" algn="l"/>
                    <a:tab pos="5026025" algn="l"/>
                    <a:tab pos="5483225" algn="l"/>
                    <a:tab pos="5940425" algn="l"/>
                    <a:tab pos="6397625" algn="l"/>
                    <a:tab pos="6854825" algn="l"/>
                    <a:tab pos="7312025" algn="l"/>
                    <a:tab pos="7769225" algn="l"/>
                    <a:tab pos="8226425" algn="l"/>
                    <a:tab pos="8683625" algn="l"/>
                    <a:tab pos="9140825" algn="l"/>
                  </a:tabLst>
                </a:pPr>
                <a:r>
                  <a:rPr lang="en-GB" dirty="0" smtClean="0">
                    <a:ea typeface="ＭＳ Ｐゴシック" pitchFamily="34" charset="-128"/>
                    <a:sym typeface="Symbol" pitchFamily="18" charset="2"/>
                  </a:rPr>
                  <a:t> </a:t>
                </a:r>
                <a:r>
                  <a:rPr lang="en-GB" dirty="0" smtClean="0">
                    <a:ea typeface="ＭＳ Ｐゴシック" pitchFamily="34" charset="-128"/>
                  </a:rPr>
                  <a:t> if n = 0 then True else False</a:t>
                </a:r>
              </a:p>
            </p:txBody>
          </p:sp>
        </mc:Choice>
        <mc:Fallback>
          <p:sp>
            <p:nvSpPr>
              <p:cNvPr id="4096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64" t="-2233" b="-8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961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BF444E2-AECA-40C4-B2A9-1ECDA98400DF}" type="datetime1">
              <a:rPr lang="en-US" sz="1400">
                <a:latin typeface="Tahoma" pitchFamily="34" charset="0"/>
              </a:rPr>
              <a:pPr/>
              <a:t>7/21/2013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8F94DAF-1D71-4A0B-900A-256A954A1373}" type="slidenum">
              <a:rPr lang="en-US" sz="1400">
                <a:latin typeface="Tahoma" pitchFamily="34" charset="0"/>
              </a:rPr>
              <a:pPr/>
              <a:t>25</a:t>
            </a:fld>
            <a:endParaRPr lang="en-US" sz="14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0442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ea typeface="ＭＳ Ｐゴシック" pitchFamily="34" charset="-128"/>
              </a:rPr>
              <a:t>Adding Church Numerals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8138" indent="-338138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n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GB" sz="3600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f x. </a:t>
            </a:r>
            <a:r>
              <a:rPr lang="en-GB" dirty="0" err="1" smtClean="0">
                <a:ea typeface="ＭＳ Ｐゴシック" pitchFamily="34" charset="-128"/>
              </a:rPr>
              <a:t>f</a:t>
            </a:r>
            <a:r>
              <a:rPr lang="en-GB" baseline="30000" dirty="0" err="1" smtClean="0">
                <a:ea typeface="ＭＳ Ｐゴシック" pitchFamily="34" charset="-128"/>
              </a:rPr>
              <a:t>n</a:t>
            </a:r>
            <a:r>
              <a:rPr lang="en-GB" dirty="0" smtClean="0">
                <a:ea typeface="ＭＳ Ｐゴシック" pitchFamily="34" charset="-128"/>
              </a:rPr>
              <a:t> x    and  m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GB" sz="3600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f x. </a:t>
            </a:r>
            <a:r>
              <a:rPr lang="en-GB" dirty="0" err="1" smtClean="0">
                <a:ea typeface="ＭＳ Ｐゴシック" pitchFamily="34" charset="-128"/>
              </a:rPr>
              <a:t>f</a:t>
            </a:r>
            <a:r>
              <a:rPr lang="en-GB" baseline="30000" dirty="0" err="1" smtClean="0">
                <a:ea typeface="ＭＳ Ｐゴシック" pitchFamily="34" charset="-128"/>
              </a:rPr>
              <a:t>m</a:t>
            </a:r>
            <a:r>
              <a:rPr lang="en-GB" dirty="0" smtClean="0">
                <a:ea typeface="ＭＳ Ｐゴシック" pitchFamily="34" charset="-128"/>
              </a:rPr>
              <a:t> x </a:t>
            </a:r>
          </a:p>
          <a:p>
            <a:pPr marL="338138" indent="-338138" defTabSz="457200" eaLnBrk="1" hangingPunct="1">
              <a:lnSpc>
                <a:spcPct val="90000"/>
              </a:lnSpc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 smtClean="0">
              <a:ea typeface="ＭＳ Ｐゴシック" pitchFamily="34" charset="-128"/>
            </a:endParaRP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n + m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f x. f </a:t>
            </a:r>
            <a:r>
              <a:rPr lang="en-GB" baseline="30000" dirty="0" smtClean="0">
                <a:ea typeface="ＭＳ Ｐゴシック" pitchFamily="34" charset="-128"/>
              </a:rPr>
              <a:t>(</a:t>
            </a:r>
            <a:r>
              <a:rPr lang="en-GB" baseline="30000" dirty="0" err="1" smtClean="0">
                <a:ea typeface="ＭＳ Ｐゴシック" pitchFamily="34" charset="-128"/>
              </a:rPr>
              <a:t>n+m</a:t>
            </a:r>
            <a:r>
              <a:rPr lang="en-GB" baseline="30000" dirty="0" smtClean="0">
                <a:ea typeface="ＭＳ Ｐゴシック" pitchFamily="34" charset="-128"/>
              </a:rPr>
              <a:t>)</a:t>
            </a:r>
            <a:r>
              <a:rPr lang="en-GB" dirty="0" smtClean="0">
                <a:ea typeface="ＭＳ Ｐゴシック" pitchFamily="34" charset="-128"/>
              </a:rPr>
              <a:t> x  </a:t>
            </a:r>
          </a:p>
          <a:p>
            <a:pPr marL="338138" indent="-338138" defTabSz="457200" eaLnBrk="1" hangingPunct="1">
              <a:lnSpc>
                <a:spcPct val="90000"/>
              </a:lnSpc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  =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f x. </a:t>
            </a:r>
            <a:r>
              <a:rPr lang="en-GB" dirty="0" err="1" smtClean="0">
                <a:ea typeface="ＭＳ Ｐゴシック" pitchFamily="34" charset="-128"/>
              </a:rPr>
              <a:t>f</a:t>
            </a:r>
            <a:r>
              <a:rPr lang="en-GB" baseline="30000" dirty="0" err="1" smtClean="0">
                <a:ea typeface="ＭＳ Ｐゴシック" pitchFamily="34" charset="-128"/>
              </a:rPr>
              <a:t>n</a:t>
            </a:r>
            <a:r>
              <a:rPr lang="en-GB" dirty="0" smtClean="0">
                <a:ea typeface="ＭＳ Ｐゴシック" pitchFamily="34" charset="-128"/>
              </a:rPr>
              <a:t> (</a:t>
            </a:r>
            <a:r>
              <a:rPr lang="en-GB" dirty="0" err="1" smtClean="0">
                <a:ea typeface="ＭＳ Ｐゴシック" pitchFamily="34" charset="-128"/>
              </a:rPr>
              <a:t>f</a:t>
            </a:r>
            <a:r>
              <a:rPr lang="en-GB" baseline="30000" dirty="0" err="1" smtClean="0">
                <a:ea typeface="ＭＳ Ｐゴシック" pitchFamily="34" charset="-128"/>
              </a:rPr>
              <a:t>m</a:t>
            </a:r>
            <a:r>
              <a:rPr lang="en-GB" dirty="0" smtClean="0">
                <a:ea typeface="ＭＳ Ｐゴシック" pitchFamily="34" charset="-128"/>
              </a:rPr>
              <a:t> x) =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f x. n f (m f x)</a:t>
            </a:r>
          </a:p>
          <a:p>
            <a:pPr marL="338138" indent="-338138" defTabSz="457200" eaLnBrk="1" hangingPunct="1">
              <a:lnSpc>
                <a:spcPct val="90000"/>
              </a:lnSpc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 smtClean="0">
              <a:ea typeface="ＭＳ Ｐゴシック" pitchFamily="34" charset="-128"/>
            </a:endParaRP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+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GB" sz="3600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n m f x. n f (m f x)</a:t>
            </a:r>
          </a:p>
          <a:p>
            <a:pPr marL="338138" indent="-338138" defTabSz="457200" eaLnBrk="1" hangingPunct="1">
              <a:lnSpc>
                <a:spcPct val="90000"/>
              </a:lnSpc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 smtClean="0">
              <a:ea typeface="ＭＳ Ｐゴシック" pitchFamily="34" charset="-128"/>
            </a:endParaRP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Subtraction is harder</a:t>
            </a:r>
          </a:p>
        </p:txBody>
      </p:sp>
      <p:sp>
        <p:nvSpPr>
          <p:cNvPr id="43009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B39537F-1ACC-4919-82D8-DA7384D4CC36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F4FD2B9-B27A-4783-92C5-8445B82E5708}" type="slidenum">
              <a:rPr lang="en-US" sz="1400">
                <a:latin typeface="Tahoma" pitchFamily="34" charset="0"/>
              </a:rPr>
              <a:pPr/>
              <a:t>26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ea typeface="ＭＳ Ｐゴシック" pitchFamily="34" charset="-128"/>
              </a:rPr>
              <a:t>Multiplying Church Numerals</a:t>
            </a:r>
          </a:p>
        </p:txBody>
      </p:sp>
      <p:sp>
        <p:nvSpPr>
          <p:cNvPr id="45060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8138" indent="-338138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n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GB" sz="3600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f x. </a:t>
            </a:r>
            <a:r>
              <a:rPr lang="en-GB" dirty="0" err="1" smtClean="0">
                <a:ea typeface="ＭＳ Ｐゴシック" pitchFamily="34" charset="-128"/>
              </a:rPr>
              <a:t>f</a:t>
            </a:r>
            <a:r>
              <a:rPr lang="en-GB" baseline="30000" dirty="0" err="1" smtClean="0">
                <a:ea typeface="ＭＳ Ｐゴシック" pitchFamily="34" charset="-128"/>
              </a:rPr>
              <a:t>n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ea typeface="ＭＳ Ｐゴシック" pitchFamily="34" charset="-128"/>
              </a:rPr>
              <a:t>x    and  m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GB" sz="3600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f x. </a:t>
            </a:r>
            <a:r>
              <a:rPr lang="en-GB" dirty="0" err="1" smtClean="0">
                <a:ea typeface="ＭＳ Ｐゴシック" pitchFamily="34" charset="-128"/>
              </a:rPr>
              <a:t>f</a:t>
            </a:r>
            <a:r>
              <a:rPr lang="en-GB" baseline="30000" dirty="0" err="1" smtClean="0">
                <a:ea typeface="ＭＳ Ｐゴシック" pitchFamily="34" charset="-128"/>
              </a:rPr>
              <a:t>m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ea typeface="ＭＳ Ｐゴシック" pitchFamily="34" charset="-128"/>
              </a:rPr>
              <a:t>x </a:t>
            </a:r>
          </a:p>
          <a:p>
            <a:pPr marL="338138" indent="-338138" defTabSz="457200" eaLnBrk="1" hangingPunct="1">
              <a:lnSpc>
                <a:spcPct val="90000"/>
              </a:lnSpc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 smtClean="0">
              <a:ea typeface="ＭＳ Ｐゴシック" pitchFamily="34" charset="-128"/>
            </a:endParaRP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n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</a:t>
            </a:r>
            <a:r>
              <a:rPr lang="en-GB" dirty="0" smtClean="0">
                <a:ea typeface="ＭＳ Ｐゴシック" pitchFamily="34" charset="-128"/>
              </a:rPr>
              <a:t> m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f x. (</a:t>
            </a:r>
            <a:r>
              <a:rPr lang="en-GB" dirty="0" err="1" smtClean="0">
                <a:ea typeface="ＭＳ Ｐゴシック" pitchFamily="34" charset="-128"/>
              </a:rPr>
              <a:t>f</a:t>
            </a:r>
            <a:r>
              <a:rPr lang="en-GB" baseline="30000" dirty="0" err="1" smtClean="0">
                <a:ea typeface="ＭＳ Ｐゴシック" pitchFamily="34" charset="-128"/>
              </a:rPr>
              <a:t>n</a:t>
            </a:r>
            <a:r>
              <a:rPr lang="en-GB" baseline="30000" dirty="0" err="1" smtClean="0">
                <a:latin typeface="Symbol" pitchFamily="18" charset="2"/>
                <a:ea typeface="ＭＳ Ｐゴシック" pitchFamily="34" charset="-128"/>
              </a:rPr>
              <a:t></a:t>
            </a:r>
            <a:r>
              <a:rPr lang="en-GB" baseline="30000" dirty="0" err="1" smtClean="0">
                <a:ea typeface="ＭＳ Ｐゴシック" pitchFamily="34" charset="-128"/>
              </a:rPr>
              <a:t>m</a:t>
            </a:r>
            <a:r>
              <a:rPr lang="en-GB" dirty="0" smtClean="0">
                <a:ea typeface="ＭＳ Ｐゴシック" pitchFamily="34" charset="-128"/>
              </a:rPr>
              <a:t>) x  =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f x. (</a:t>
            </a:r>
            <a:r>
              <a:rPr lang="en-GB" dirty="0" err="1" smtClean="0">
                <a:ea typeface="ＭＳ Ｐゴシック" pitchFamily="34" charset="-128"/>
              </a:rPr>
              <a:t>f</a:t>
            </a:r>
            <a:r>
              <a:rPr lang="en-GB" baseline="30000" dirty="0" err="1" smtClean="0">
                <a:ea typeface="ＭＳ Ｐゴシック" pitchFamily="34" charset="-128"/>
              </a:rPr>
              <a:t>m</a:t>
            </a:r>
            <a:r>
              <a:rPr lang="en-GB" dirty="0" smtClean="0">
                <a:ea typeface="ＭＳ Ｐゴシック" pitchFamily="34" charset="-128"/>
              </a:rPr>
              <a:t>)</a:t>
            </a:r>
            <a:r>
              <a:rPr lang="en-GB" baseline="30000" dirty="0" smtClean="0">
                <a:ea typeface="ＭＳ Ｐゴシック" pitchFamily="34" charset="-128"/>
              </a:rPr>
              <a:t>n</a:t>
            </a:r>
            <a:r>
              <a:rPr lang="en-GB" dirty="0" smtClean="0">
                <a:ea typeface="ＭＳ Ｐゴシック" pitchFamily="34" charset="-128"/>
              </a:rPr>
              <a:t> x        =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f x. n (m f) x</a:t>
            </a:r>
          </a:p>
          <a:p>
            <a:pPr marL="338138" indent="-338138" defTabSz="457200" eaLnBrk="1" hangingPunct="1">
              <a:lnSpc>
                <a:spcPct val="90000"/>
              </a:lnSpc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 smtClean="0">
              <a:ea typeface="ＭＳ Ｐゴシック" pitchFamily="34" charset="-128"/>
            </a:endParaRPr>
          </a:p>
          <a:p>
            <a:pPr marL="338138" indent="-338138" defTabSz="457200" eaLnBrk="1" hangingPunct="1">
              <a:lnSpc>
                <a:spcPct val="90000"/>
              </a:lnSpc>
              <a:buFont typeface="Symbol" pitchFamily="18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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US" sz="3600" dirty="0" smtClean="0">
                <a:ea typeface="ＭＳ Ｐゴシック" pitchFamily="34" charset="-128"/>
                <a:sym typeface="Symbol" pitchFamily="18" charset="2"/>
              </a:rPr>
              <a:t></a:t>
            </a:r>
            <a:r>
              <a:rPr lang="en-GB" sz="3600" dirty="0" smtClean="0">
                <a:ea typeface="ＭＳ Ｐゴシック" pitchFamily="34" charset="-128"/>
              </a:rPr>
              <a:t> </a:t>
            </a:r>
            <a:r>
              <a:rPr lang="en-GB" dirty="0" smtClean="0">
                <a:latin typeface="Symbol" pitchFamily="18" charset="2"/>
                <a:ea typeface="ＭＳ Ｐゴシック" pitchFamily="34" charset="-128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n m f x. n (m f) x</a:t>
            </a:r>
          </a:p>
        </p:txBody>
      </p:sp>
      <p:sp>
        <p:nvSpPr>
          <p:cNvPr id="45057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1ECBF6F-F09B-44E4-B60A-DA116BF62D06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50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BFB2162-8452-413B-B3DC-DA73FDAACCEE}" type="slidenum">
              <a:rPr lang="en-US" sz="1400">
                <a:latin typeface="Tahoma" pitchFamily="34" charset="0"/>
              </a:rPr>
              <a:pPr/>
              <a:t>27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Predecessor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let </a:t>
            </a:r>
            <a:r>
              <a:rPr lang="en-US" dirty="0" err="1" smtClean="0">
                <a:ea typeface="ＭＳ Ｐゴシック" pitchFamily="34" charset="-128"/>
              </a:rPr>
              <a:t>pred_aux</a:t>
            </a:r>
            <a:r>
              <a:rPr lang="en-US" dirty="0" smtClean="0">
                <a:ea typeface="ＭＳ Ｐゴシック" pitchFamily="34" charset="-128"/>
              </a:rPr>
              <a:t> n =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match n with 0 -&gt; (0,0)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| </a:t>
            </a:r>
            <a:r>
              <a:rPr lang="en-US" dirty="0" err="1" smtClean="0">
                <a:ea typeface="ＭＳ Ｐゴシック" pitchFamily="34" charset="-128"/>
              </a:rPr>
              <a:t>Suc</a:t>
            </a:r>
            <a:r>
              <a:rPr lang="en-US" dirty="0" smtClean="0">
                <a:ea typeface="ＭＳ Ｐゴシック" pitchFamily="34" charset="-128"/>
              </a:rPr>
              <a:t> m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-&gt; (</a:t>
            </a:r>
            <a:r>
              <a:rPr lang="en-US" dirty="0" err="1" smtClean="0">
                <a:ea typeface="ＭＳ Ｐゴシック" pitchFamily="34" charset="-128"/>
              </a:rPr>
              <a:t>Suc</a:t>
            </a:r>
            <a:r>
              <a:rPr lang="en-US" dirty="0" smtClean="0">
                <a:ea typeface="ＭＳ Ｐゴシック" pitchFamily="34" charset="-128"/>
              </a:rPr>
              <a:t>(</a:t>
            </a:r>
            <a:r>
              <a:rPr lang="en-US" dirty="0" err="1" smtClean="0">
                <a:ea typeface="ＭＳ Ｐゴシック" pitchFamily="34" charset="-128"/>
              </a:rPr>
              <a:t>fst</a:t>
            </a:r>
            <a:r>
              <a:rPr lang="en-US" dirty="0" smtClean="0">
                <a:ea typeface="ＭＳ Ｐゴシック" pitchFamily="34" charset="-128"/>
              </a:rPr>
              <a:t>(</a:t>
            </a:r>
            <a:r>
              <a:rPr lang="en-US" dirty="0" err="1" smtClean="0">
                <a:ea typeface="ＭＳ Ｐゴシック" pitchFamily="34" charset="-128"/>
              </a:rPr>
              <a:t>pred_aux</a:t>
            </a:r>
            <a:r>
              <a:rPr lang="en-US" dirty="0" smtClean="0">
                <a:ea typeface="ＭＳ Ｐゴシック" pitchFamily="34" charset="-128"/>
              </a:rPr>
              <a:t> m)), </a:t>
            </a:r>
            <a:r>
              <a:rPr lang="en-US" dirty="0" err="1" smtClean="0">
                <a:ea typeface="ＭＳ Ｐゴシック" pitchFamily="34" charset="-128"/>
              </a:rPr>
              <a:t>fst</a:t>
            </a:r>
            <a:r>
              <a:rPr lang="en-US" dirty="0" smtClean="0">
                <a:ea typeface="ＭＳ Ｐゴシック" pitchFamily="34" charset="-128"/>
              </a:rPr>
              <a:t>(</a:t>
            </a:r>
            <a:r>
              <a:rPr lang="en-US" dirty="0" err="1" smtClean="0">
                <a:ea typeface="ＭＳ Ｐゴシック" pitchFamily="34" charset="-128"/>
              </a:rPr>
              <a:t>pred_aux</a:t>
            </a:r>
            <a:r>
              <a:rPr lang="en-US" dirty="0" smtClean="0">
                <a:ea typeface="ＭＳ Ｐゴシック" pitchFamily="34" charset="-128"/>
              </a:rPr>
              <a:t> m))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= fold 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 r. (</a:t>
            </a:r>
            <a:r>
              <a:rPr lang="en-US" dirty="0" err="1" smtClean="0">
                <a:ea typeface="ＭＳ Ｐゴシック" pitchFamily="34" charset="-128"/>
              </a:rPr>
              <a:t>Suc</a:t>
            </a:r>
            <a:r>
              <a:rPr lang="en-US" dirty="0" smtClean="0">
                <a:ea typeface="ＭＳ Ｐゴシック" pitchFamily="34" charset="-128"/>
              </a:rPr>
              <a:t>(</a:t>
            </a:r>
            <a:r>
              <a:rPr lang="en-US" dirty="0" err="1" smtClean="0">
                <a:ea typeface="ＭＳ Ｐゴシック" pitchFamily="34" charset="-128"/>
              </a:rPr>
              <a:t>fst</a:t>
            </a:r>
            <a:r>
              <a:rPr lang="en-US" dirty="0" smtClean="0">
                <a:ea typeface="ＭＳ Ｐゴシック" pitchFamily="34" charset="-128"/>
              </a:rPr>
              <a:t> r), </a:t>
            </a:r>
            <a:r>
              <a:rPr lang="en-US" dirty="0" err="1" smtClean="0">
                <a:ea typeface="ＭＳ Ｐゴシック" pitchFamily="34" charset="-128"/>
              </a:rPr>
              <a:t>fst</a:t>
            </a:r>
            <a:r>
              <a:rPr lang="en-US" dirty="0" smtClean="0">
                <a:ea typeface="ＭＳ Ｐゴシック" pitchFamily="34" charset="-128"/>
              </a:rPr>
              <a:t> r)) (0,0) n </a:t>
            </a:r>
          </a:p>
          <a:p>
            <a:pPr eaLnBrk="1" hangingPunct="1">
              <a:lnSpc>
                <a:spcPct val="90000"/>
              </a:lnSpc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err="1" smtClean="0">
                <a:ea typeface="ＭＳ Ｐゴシック" pitchFamily="34" charset="-128"/>
              </a:rPr>
              <a:t>pred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  n.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snd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(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pred_aux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n) =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 n. </a:t>
            </a:r>
            <a:r>
              <a:rPr lang="en-US" dirty="0" err="1" smtClean="0">
                <a:ea typeface="ＭＳ Ｐゴシック" pitchFamily="34" charset="-128"/>
                <a:sym typeface="Symbol" pitchFamily="18" charset="2"/>
              </a:rPr>
              <a:t>snd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 (</a:t>
            </a:r>
            <a:r>
              <a:rPr lang="en-US" dirty="0" smtClean="0">
                <a:ea typeface="ＭＳ Ｐゴシック" pitchFamily="34" charset="-128"/>
              </a:rPr>
              <a:t>fold 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 r.(</a:t>
            </a:r>
            <a:r>
              <a:rPr lang="en-US" dirty="0" err="1" smtClean="0">
                <a:ea typeface="ＭＳ Ｐゴシック" pitchFamily="34" charset="-128"/>
              </a:rPr>
              <a:t>Suc</a:t>
            </a:r>
            <a:r>
              <a:rPr lang="en-US" dirty="0" smtClean="0">
                <a:ea typeface="ＭＳ Ｐゴシック" pitchFamily="34" charset="-128"/>
              </a:rPr>
              <a:t>(</a:t>
            </a:r>
            <a:r>
              <a:rPr lang="en-US" dirty="0" err="1" smtClean="0">
                <a:ea typeface="ＭＳ Ｐゴシック" pitchFamily="34" charset="-128"/>
              </a:rPr>
              <a:t>fst</a:t>
            </a:r>
            <a:r>
              <a:rPr lang="en-US" dirty="0" smtClean="0">
                <a:ea typeface="ＭＳ Ｐゴシック" pitchFamily="34" charset="-128"/>
              </a:rPr>
              <a:t> r), </a:t>
            </a:r>
            <a:r>
              <a:rPr lang="en-US" dirty="0" err="1" smtClean="0">
                <a:ea typeface="ＭＳ Ｐゴシック" pitchFamily="34" charset="-128"/>
              </a:rPr>
              <a:t>fst</a:t>
            </a:r>
            <a:r>
              <a:rPr lang="en-US" dirty="0" smtClean="0">
                <a:ea typeface="ＭＳ Ｐゴシック" pitchFamily="34" charset="-128"/>
              </a:rPr>
              <a:t> r)) (0,0) n)</a:t>
            </a:r>
          </a:p>
        </p:txBody>
      </p:sp>
      <p:sp>
        <p:nvSpPr>
          <p:cNvPr id="47105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C986284-BDCD-43BB-AC06-62A297D203B1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4D97A84-1EBA-4E1F-A885-372CB1EE9909}" type="slidenum">
              <a:rPr lang="en-US" sz="1400">
                <a:latin typeface="Tahoma" pitchFamily="34" charset="0"/>
              </a:rPr>
              <a:pPr/>
              <a:t>28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ea typeface="ＭＳ Ｐゴシック" pitchFamily="34" charset="-128"/>
              </a:rPr>
              <a:t>Recursion</a:t>
            </a:r>
          </a:p>
        </p:txBody>
      </p:sp>
      <p:sp>
        <p:nvSpPr>
          <p:cNvPr id="1633283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8138" indent="-338138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Want a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-term Y such that for all </a:t>
            </a:r>
            <a:r>
              <a:rPr lang="en-GB" dirty="0" smtClean="0">
                <a:ea typeface="ＭＳ Ｐゴシック" pitchFamily="34" charset="-128"/>
              </a:rPr>
              <a:t>terms </a:t>
            </a:r>
            <a:r>
              <a:rPr lang="en-GB" dirty="0" smtClean="0">
                <a:ea typeface="ＭＳ Ｐゴシック" pitchFamily="34" charset="-128"/>
              </a:rPr>
              <a:t>R we </a:t>
            </a:r>
            <a:r>
              <a:rPr lang="en-GB" dirty="0" smtClean="0">
                <a:ea typeface="ＭＳ Ｐゴシック" pitchFamily="34" charset="-128"/>
              </a:rPr>
              <a:t>have Y </a:t>
            </a:r>
            <a:r>
              <a:rPr lang="en-GB" dirty="0" smtClean="0">
                <a:ea typeface="ＭＳ Ｐゴシック" pitchFamily="34" charset="-128"/>
              </a:rPr>
              <a:t>R = R (Y R)</a:t>
            </a: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Y needs to have replication to </a:t>
            </a:r>
            <a:r>
              <a:rPr lang="en-GB" altLang="en-US" dirty="0" smtClean="0">
                <a:ea typeface="ＭＳ Ｐゴシック" pitchFamily="34" charset="-128"/>
              </a:rPr>
              <a:t>“</a:t>
            </a:r>
            <a:r>
              <a:rPr lang="en-GB" dirty="0" smtClean="0">
                <a:ea typeface="ＭＳ Ｐゴシック" pitchFamily="34" charset="-128"/>
              </a:rPr>
              <a:t>remember</a:t>
            </a:r>
            <a:r>
              <a:rPr lang="en-GB" altLang="en-US" dirty="0" smtClean="0">
                <a:ea typeface="ＭＳ Ｐゴシック" pitchFamily="34" charset="-128"/>
              </a:rPr>
              <a:t>”</a:t>
            </a:r>
            <a:r>
              <a:rPr lang="en-GB" dirty="0" smtClean="0">
                <a:ea typeface="ＭＳ Ｐゴシック" pitchFamily="34" charset="-128"/>
              </a:rPr>
              <a:t> a copy of R</a:t>
            </a:r>
            <a:endParaRPr lang="en-GB" dirty="0" smtClean="0">
              <a:ea typeface="ＭＳ Ｐゴシック" pitchFamily="34" charset="-128"/>
            </a:endParaRP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Y </a:t>
            </a:r>
            <a:r>
              <a:rPr lang="en-GB" dirty="0" smtClean="0">
                <a:ea typeface="ＭＳ Ｐゴシック" pitchFamily="34" charset="-128"/>
              </a:rPr>
              <a:t>=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 </a:t>
            </a:r>
            <a:r>
              <a:rPr lang="en-GB" dirty="0" smtClean="0">
                <a:ea typeface="ＭＳ Ｐゴシック" pitchFamily="34" charset="-128"/>
              </a:rPr>
              <a:t>y. 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x. y(x x)) 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x. y(x x)) </a:t>
            </a: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Y R = 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x. R(x x)) 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x. R(x x))</a:t>
            </a:r>
          </a:p>
          <a:p>
            <a:pPr marL="338138" indent="-338138" defTabSz="457200" eaLnBrk="1" hangingPunct="1">
              <a:lnSpc>
                <a:spcPct val="90000"/>
              </a:lnSpc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        = R ((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x. R(x x)) (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GB" dirty="0" smtClean="0">
                <a:ea typeface="ＭＳ Ｐゴシック" pitchFamily="34" charset="-128"/>
              </a:rPr>
              <a:t> x. R(x x)))</a:t>
            </a: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dirty="0" smtClean="0">
              <a:ea typeface="ＭＳ Ｐゴシック" pitchFamily="34" charset="-128"/>
            </a:endParaRP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Note</a:t>
            </a:r>
            <a:r>
              <a:rPr lang="en-GB" dirty="0" smtClean="0">
                <a:ea typeface="ＭＳ Ｐゴシック" pitchFamily="34" charset="-128"/>
              </a:rPr>
              <a:t>: requires lazy evaluation</a:t>
            </a:r>
          </a:p>
          <a:p>
            <a:pPr marL="338138" indent="-338138" defTabSz="457200" eaLnBrk="1" hangingPunct="1">
              <a:lnSpc>
                <a:spcPct val="90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>
                <a:ea typeface="ＭＳ Ｐゴシック" pitchFamily="34" charset="-128"/>
              </a:rPr>
              <a:t>Called the </a:t>
            </a:r>
            <a:r>
              <a:rPr lang="en-GB" i="1" dirty="0" smtClean="0">
                <a:ea typeface="ＭＳ Ｐゴシック" pitchFamily="34" charset="-128"/>
              </a:rPr>
              <a:t>Y-</a:t>
            </a:r>
            <a:r>
              <a:rPr lang="en-GB" i="1" dirty="0" err="1" smtClean="0">
                <a:ea typeface="ＭＳ Ｐゴシック" pitchFamily="34" charset="-128"/>
              </a:rPr>
              <a:t>combinator</a:t>
            </a:r>
            <a:endParaRPr lang="en-GB" dirty="0" smtClean="0">
              <a:ea typeface="ＭＳ Ｐゴシック" pitchFamily="34" charset="-128"/>
            </a:endParaRPr>
          </a:p>
        </p:txBody>
      </p:sp>
      <p:sp>
        <p:nvSpPr>
          <p:cNvPr id="48129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648F3E5-657F-4554-BBC9-F431BF4522AF}" type="datetime1">
              <a:rPr lang="en-US" sz="1400">
                <a:latin typeface="Tahoma" pitchFamily="34" charset="0"/>
              </a:rPr>
              <a:pPr/>
              <a:t>7/25/2013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A20D7109-03F9-4A70-AEC3-DC2F26549986}" type="slidenum">
              <a:rPr lang="en-US" sz="1400">
                <a:latin typeface="Tahoma" pitchFamily="34" charset="0"/>
              </a:rPr>
              <a:pPr/>
              <a:t>29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3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3283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ea typeface="ＭＳ Ｐゴシック" pitchFamily="34" charset="-128"/>
              </a:rPr>
              <a:t>Factorial</a:t>
            </a:r>
          </a:p>
        </p:txBody>
      </p:sp>
      <p:sp>
        <p:nvSpPr>
          <p:cNvPr id="1635331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8138" indent="-338138" defTabSz="457200" eaLnBrk="1" hangingPunct="1">
              <a:lnSpc>
                <a:spcPct val="93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800" dirty="0" smtClean="0">
                <a:ea typeface="ＭＳ Ｐゴシック" pitchFamily="34" charset="-128"/>
              </a:rPr>
              <a:t>Let F = </a:t>
            </a:r>
            <a:r>
              <a:rPr lang="en-US" sz="2800" dirty="0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GB" sz="2800" dirty="0" smtClean="0">
                <a:ea typeface="ＭＳ Ｐゴシック" pitchFamily="34" charset="-128"/>
              </a:rPr>
              <a:t> f n. if n = 0 then 1 else n * f (n </a:t>
            </a:r>
            <a:r>
              <a:rPr lang="en-GB" sz="2800" dirty="0">
                <a:ea typeface="ＭＳ Ｐゴシック" pitchFamily="34" charset="-128"/>
              </a:rPr>
              <a:t>– </a:t>
            </a:r>
            <a:r>
              <a:rPr lang="en-GB" sz="2800" dirty="0" smtClean="0">
                <a:ea typeface="ＭＳ Ｐゴシック" pitchFamily="34" charset="-128"/>
              </a:rPr>
              <a:t>1)</a:t>
            </a:r>
          </a:p>
          <a:p>
            <a:pPr marL="338138" indent="-338138" defTabSz="457200" eaLnBrk="1" hangingPunct="1">
              <a:spcBef>
                <a:spcPts val="700"/>
              </a:spcBef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800" dirty="0" smtClean="0">
                <a:ea typeface="ＭＳ Ｐゴシック" pitchFamily="34" charset="-128"/>
              </a:rPr>
              <a:t>Y F 3 = F (Y F) 3 </a:t>
            </a:r>
          </a:p>
          <a:p>
            <a:pPr marL="338138" indent="-338138" defTabSz="457200" eaLnBrk="1" hangingPunct="1">
              <a:spcBef>
                <a:spcPts val="700"/>
              </a:spcBef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800" dirty="0" smtClean="0">
                <a:ea typeface="ＭＳ Ｐゴシック" pitchFamily="34" charset="-128"/>
              </a:rPr>
              <a:t>= if 3 = 0 then 1 else 3 * ((Y F)(3 </a:t>
            </a:r>
            <a:r>
              <a:rPr lang="en-GB" sz="2800" dirty="0">
                <a:ea typeface="ＭＳ Ｐゴシック" pitchFamily="34" charset="-128"/>
              </a:rPr>
              <a:t>– </a:t>
            </a:r>
            <a:r>
              <a:rPr lang="en-GB" sz="2800" dirty="0" smtClean="0">
                <a:ea typeface="ＭＳ Ｐゴシック" pitchFamily="34" charset="-128"/>
              </a:rPr>
              <a:t>1))</a:t>
            </a:r>
          </a:p>
          <a:p>
            <a:pPr marL="338138" indent="-338138" defTabSz="457200" eaLnBrk="1" hangingPunct="1">
              <a:spcBef>
                <a:spcPts val="700"/>
              </a:spcBef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800" dirty="0" smtClean="0">
                <a:ea typeface="ＭＳ Ｐゴシック" pitchFamily="34" charset="-128"/>
              </a:rPr>
              <a:t>= 3 * (Y F) 2 = 3 * (F(Y F) 2)</a:t>
            </a:r>
          </a:p>
          <a:p>
            <a:pPr marL="338138" indent="-338138" defTabSz="457200" eaLnBrk="1" hangingPunct="1">
              <a:spcBef>
                <a:spcPts val="700"/>
              </a:spcBef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800" dirty="0" smtClean="0">
                <a:ea typeface="ＭＳ Ｐゴシック" pitchFamily="34" charset="-128"/>
              </a:rPr>
              <a:t>= 3 * (if 2 = 0 then 1 else 2 * (Y F)(2 </a:t>
            </a:r>
            <a:r>
              <a:rPr lang="en-GB" sz="2800" dirty="0">
                <a:ea typeface="ＭＳ Ｐゴシック" pitchFamily="34" charset="-128"/>
              </a:rPr>
              <a:t>– </a:t>
            </a:r>
            <a:r>
              <a:rPr lang="en-GB" sz="2800" dirty="0" smtClean="0">
                <a:ea typeface="ＭＳ Ｐゴシック" pitchFamily="34" charset="-128"/>
              </a:rPr>
              <a:t>1))</a:t>
            </a:r>
          </a:p>
          <a:p>
            <a:pPr marL="338138" indent="-338138" defTabSz="457200" eaLnBrk="1" hangingPunct="1">
              <a:spcBef>
                <a:spcPts val="700"/>
              </a:spcBef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800" dirty="0" smtClean="0">
                <a:ea typeface="ＭＳ Ｐゴシック" pitchFamily="34" charset="-128"/>
              </a:rPr>
              <a:t>= 3 * (2 * (Y F)(1)) = 3 * (2 * (F(Y F) 1)) </a:t>
            </a:r>
            <a:r>
              <a:rPr lang="en-GB" sz="2800" dirty="0" smtClean="0">
                <a:ea typeface="ＭＳ Ｐゴシック" pitchFamily="34" charset="-128"/>
              </a:rPr>
              <a:t>= … </a:t>
            </a:r>
            <a:endParaRPr lang="en-GB" sz="2800" dirty="0" smtClean="0">
              <a:ea typeface="ＭＳ Ｐゴシック" pitchFamily="34" charset="-128"/>
            </a:endParaRPr>
          </a:p>
          <a:p>
            <a:pPr marL="338138" indent="-338138" defTabSz="457200" eaLnBrk="1" hangingPunct="1">
              <a:spcBef>
                <a:spcPts val="700"/>
              </a:spcBef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800" dirty="0" smtClean="0">
                <a:ea typeface="ＭＳ Ｐゴシック" pitchFamily="34" charset="-128"/>
              </a:rPr>
              <a:t>= 3 * 2 * 1 * (if 0 = 0 then 1 else </a:t>
            </a:r>
            <a:r>
              <a:rPr lang="en-GB" sz="2800" dirty="0" smtClean="0">
                <a:ea typeface="ＭＳ Ｐゴシック" pitchFamily="34" charset="-128"/>
              </a:rPr>
              <a:t>0 * (</a:t>
            </a:r>
            <a:r>
              <a:rPr lang="en-GB" sz="2800" dirty="0" smtClean="0">
                <a:ea typeface="ＭＳ Ｐゴシック" pitchFamily="34" charset="-128"/>
              </a:rPr>
              <a:t>Y F)(0 </a:t>
            </a:r>
            <a:r>
              <a:rPr lang="en-GB" sz="2800" dirty="0" smtClean="0">
                <a:ea typeface="ＭＳ Ｐゴシック" pitchFamily="34" charset="-128"/>
              </a:rPr>
              <a:t>– 1</a:t>
            </a:r>
            <a:r>
              <a:rPr lang="en-GB" sz="2800" dirty="0" smtClean="0">
                <a:ea typeface="ＭＳ Ｐゴシック" pitchFamily="34" charset="-128"/>
              </a:rPr>
              <a:t>))</a:t>
            </a:r>
          </a:p>
          <a:p>
            <a:pPr marL="338138" indent="-338138" defTabSz="457200" eaLnBrk="1" hangingPunct="1">
              <a:spcBef>
                <a:spcPts val="700"/>
              </a:spcBef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800" dirty="0" smtClean="0">
                <a:ea typeface="ＭＳ Ｐゴシック" pitchFamily="34" charset="-128"/>
              </a:rPr>
              <a:t>= 3 * 2 * 1 * 1 = 6</a:t>
            </a:r>
          </a:p>
        </p:txBody>
      </p:sp>
      <p:sp>
        <p:nvSpPr>
          <p:cNvPr id="50177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8C94E51-0765-430C-A3F8-131CDD8C3B18}" type="datetime1">
              <a:rPr lang="en-US" sz="1400">
                <a:latin typeface="Tahoma" pitchFamily="34" charset="0"/>
              </a:rPr>
              <a:pPr/>
              <a:t>7/21/2013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01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56DF2BD-1B62-4921-9ACA-0172894004B7}" type="slidenum">
              <a:rPr lang="en-US" sz="1400">
                <a:latin typeface="Tahoma" pitchFamily="34" charset="0"/>
              </a:rPr>
              <a:pPr/>
              <a:t>30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5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5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5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5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5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5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5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5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5331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Y in OCaml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34" charset="-128"/>
              </a:rPr>
              <a:t>Y is type-incorrect, but we can define its behavior using let rec: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# </a:t>
            </a:r>
            <a:r>
              <a:rPr lang="en-US" dirty="0" smtClean="0">
                <a:ea typeface="ＭＳ Ｐゴシック" pitchFamily="34" charset="-128"/>
              </a:rPr>
              <a:t>let rec y f = f (y f);;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err="1" smtClean="0">
                <a:ea typeface="ＭＳ Ｐゴシック" pitchFamily="34" charset="-128"/>
              </a:rPr>
              <a:t>val</a:t>
            </a:r>
            <a:r>
              <a:rPr lang="en-US" dirty="0" smtClean="0">
                <a:ea typeface="ＭＳ Ｐゴシック" pitchFamily="34" charset="-128"/>
              </a:rPr>
              <a:t> y : ('a -&gt; 'a) -&gt; 'a = &lt;fun&gt;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# let </a:t>
            </a:r>
            <a:r>
              <a:rPr lang="en-US" dirty="0" err="1" smtClean="0">
                <a:ea typeface="ＭＳ Ｐゴシック" pitchFamily="34" charset="-128"/>
              </a:rPr>
              <a:t>mk_fact</a:t>
            </a:r>
            <a:r>
              <a:rPr lang="en-US" dirty="0" smtClean="0">
                <a:ea typeface="ＭＳ Ｐゴシック" pitchFamily="34" charset="-128"/>
              </a:rPr>
              <a:t> =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   fun f n -&gt; if n = 0 then 1 else n * f(n-1);;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err="1" smtClean="0">
                <a:ea typeface="ＭＳ Ｐゴシック" pitchFamily="34" charset="-128"/>
              </a:rPr>
              <a:t>val</a:t>
            </a:r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dirty="0" err="1" smtClean="0">
                <a:ea typeface="ＭＳ Ｐゴシック" pitchFamily="34" charset="-128"/>
              </a:rPr>
              <a:t>mk_fact</a:t>
            </a:r>
            <a:r>
              <a:rPr lang="en-US" dirty="0" smtClean="0">
                <a:ea typeface="ＭＳ Ｐゴシック" pitchFamily="34" charset="-128"/>
              </a:rPr>
              <a:t> : (</a:t>
            </a:r>
            <a:r>
              <a:rPr lang="en-US" dirty="0" err="1" smtClean="0">
                <a:ea typeface="ＭＳ Ｐゴシック" pitchFamily="34" charset="-128"/>
              </a:rPr>
              <a:t>int</a:t>
            </a:r>
            <a:r>
              <a:rPr lang="en-US" dirty="0" smtClean="0">
                <a:ea typeface="ＭＳ Ｐゴシック" pitchFamily="34" charset="-128"/>
              </a:rPr>
              <a:t> -&gt; </a:t>
            </a:r>
            <a:r>
              <a:rPr lang="en-US" dirty="0" err="1" smtClean="0">
                <a:ea typeface="ＭＳ Ｐゴシック" pitchFamily="34" charset="-128"/>
              </a:rPr>
              <a:t>int</a:t>
            </a:r>
            <a:r>
              <a:rPr lang="en-US" dirty="0" smtClean="0">
                <a:ea typeface="ＭＳ Ｐゴシック" pitchFamily="34" charset="-128"/>
              </a:rPr>
              <a:t>) -&gt; </a:t>
            </a:r>
            <a:r>
              <a:rPr lang="en-US" dirty="0" err="1" smtClean="0">
                <a:ea typeface="ＭＳ Ｐゴシック" pitchFamily="34" charset="-128"/>
              </a:rPr>
              <a:t>int</a:t>
            </a:r>
            <a:r>
              <a:rPr lang="en-US" dirty="0" smtClean="0">
                <a:ea typeface="ＭＳ Ｐゴシック" pitchFamily="34" charset="-128"/>
              </a:rPr>
              <a:t> -&gt; </a:t>
            </a:r>
            <a:r>
              <a:rPr lang="en-US" dirty="0" err="1" smtClean="0">
                <a:ea typeface="ＭＳ Ｐゴシック" pitchFamily="34" charset="-128"/>
              </a:rPr>
              <a:t>int</a:t>
            </a:r>
            <a:r>
              <a:rPr lang="en-US" dirty="0" smtClean="0">
                <a:ea typeface="ＭＳ Ｐゴシック" pitchFamily="34" charset="-128"/>
              </a:rPr>
              <a:t> = &lt;fun&gt;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# y </a:t>
            </a:r>
            <a:r>
              <a:rPr lang="en-US" dirty="0" err="1" smtClean="0">
                <a:ea typeface="ＭＳ Ｐゴシック" pitchFamily="34" charset="-128"/>
              </a:rPr>
              <a:t>mk_fact</a:t>
            </a:r>
            <a:r>
              <a:rPr lang="en-US" dirty="0" smtClean="0">
                <a:ea typeface="ＭＳ Ｐゴシック" pitchFamily="34" charset="-128"/>
              </a:rPr>
              <a:t>;;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ea typeface="ＭＳ Ｐゴシック" pitchFamily="34" charset="-128"/>
              </a:rPr>
              <a:t>Stack overflow during evaluation (looping recursion?).</a:t>
            </a:r>
          </a:p>
        </p:txBody>
      </p:sp>
      <p:sp>
        <p:nvSpPr>
          <p:cNvPr id="52225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D61B963-4A63-4AB8-BE0E-646F63094C48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22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4AAEF313-75E2-46A2-9DB0-AFCF303CF2AE}" type="slidenum">
              <a:rPr lang="en-US" sz="1400">
                <a:latin typeface="Tahoma" pitchFamily="34" charset="0"/>
              </a:rPr>
              <a:pPr/>
              <a:t>31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ea typeface="ＭＳ Ｐゴシック" pitchFamily="34" charset="-128"/>
              </a:rPr>
              <a:t>Eager Eval Y in Ocaml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8138" indent="-338138" defTabSz="457200" eaLnBrk="1" hangingPunct="1">
              <a:lnSpc>
                <a:spcPct val="93000"/>
              </a:lnSpc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ea typeface="ＭＳ Ｐゴシック" pitchFamily="34" charset="-128"/>
              </a:rPr>
              <a:t># let rec y f x = f (y f) x;;</a:t>
            </a:r>
          </a:p>
          <a:p>
            <a:pPr marL="338138" indent="-338138" defTabSz="457200" eaLnBrk="1" hangingPunct="1"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ea typeface="ＭＳ Ｐゴシック" pitchFamily="34" charset="-128"/>
              </a:rPr>
              <a:t>val y : (('a -&gt; 'b) -&gt; 'a -&gt; 'b) -&gt; 'a -&gt; 'b = &lt;fun&gt;</a:t>
            </a:r>
          </a:p>
          <a:p>
            <a:pPr marL="338138" indent="-338138" defTabSz="457200" eaLnBrk="1" hangingPunct="1"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ea typeface="ＭＳ Ｐゴシック" pitchFamily="34" charset="-128"/>
              </a:rPr>
              <a:t># y mk_fact;;</a:t>
            </a:r>
          </a:p>
          <a:p>
            <a:pPr marL="338138" indent="-338138" defTabSz="457200" eaLnBrk="1" hangingPunct="1"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ea typeface="ＭＳ Ｐゴシック" pitchFamily="34" charset="-128"/>
              </a:rPr>
              <a:t>- : int -&gt; int = &lt;fun&gt;</a:t>
            </a:r>
          </a:p>
          <a:p>
            <a:pPr marL="338138" indent="-338138" defTabSz="457200" eaLnBrk="1" hangingPunct="1"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ea typeface="ＭＳ Ｐゴシック" pitchFamily="34" charset="-128"/>
              </a:rPr>
              <a:t># y mk_fact 5;;</a:t>
            </a:r>
          </a:p>
          <a:p>
            <a:pPr marL="338138" indent="-338138" defTabSz="457200" eaLnBrk="1" hangingPunct="1"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ea typeface="ＭＳ Ｐゴシック" pitchFamily="34" charset="-128"/>
              </a:rPr>
              <a:t>- : int = 120</a:t>
            </a:r>
          </a:p>
          <a:p>
            <a:pPr marL="338138" indent="-338138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ea typeface="ＭＳ Ｐゴシック" pitchFamily="34" charset="-128"/>
              </a:rPr>
              <a:t>Use recursion to get recursion</a:t>
            </a:r>
          </a:p>
        </p:txBody>
      </p:sp>
      <p:sp>
        <p:nvSpPr>
          <p:cNvPr id="53249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7DE7D99-A7F4-46BA-948C-7E0FA61C0336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32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64FE098-2269-4641-808B-7767C75BC3F9}" type="slidenum">
              <a:rPr lang="en-US" sz="1400">
                <a:latin typeface="Tahoma" pitchFamily="34" charset="0"/>
              </a:rPr>
              <a:pPr/>
              <a:t>32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000" tIns="46800" rIns="90000" bIns="46800" anchor="ctr"/>
          <a:lstStyle/>
          <a:p>
            <a:pPr defTabSz="457200" eaLnBrk="1" hangingPunct="1"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mtClean="0">
                <a:ea typeface="ＭＳ Ｐゴシック" pitchFamily="34" charset="-128"/>
              </a:rPr>
              <a:t>Some Other Combinators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idx="1"/>
          </p:nvPr>
        </p:nvSpPr>
        <p:spPr/>
        <p:txBody>
          <a:bodyPr lIns="90000" tIns="46800" rIns="90000" bIns="46800"/>
          <a:lstStyle/>
          <a:p>
            <a:pPr marL="338138" indent="-338138" defTabSz="457200" eaLnBrk="1" hangingPunct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ea typeface="ＭＳ Ｐゴシック" pitchFamily="34" charset="-128"/>
              </a:rPr>
              <a:t>For your general exposure</a:t>
            </a:r>
          </a:p>
          <a:p>
            <a:pPr marL="338138" indent="-338138" defTabSz="457200" eaLnBrk="1" hangingPunct="1">
              <a:buFont typeface="Wingdings" pitchFamily="2" charset="2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smtClean="0">
              <a:ea typeface="ＭＳ Ｐゴシック" pitchFamily="34" charset="-128"/>
            </a:endParaRPr>
          </a:p>
          <a:p>
            <a:pPr marL="338138" indent="-338138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ea typeface="ＭＳ Ｐゴシック" pitchFamily="34" charset="-128"/>
              </a:rPr>
              <a:t>I = 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GB" smtClean="0">
                <a:ea typeface="ＭＳ Ｐゴシック" pitchFamily="34" charset="-128"/>
              </a:rPr>
              <a:t> x . x</a:t>
            </a:r>
          </a:p>
          <a:p>
            <a:pPr marL="338138" indent="-338138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ea typeface="ＭＳ Ｐゴシック" pitchFamily="34" charset="-128"/>
              </a:rPr>
              <a:t>K = 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GB" smtClean="0">
                <a:ea typeface="ＭＳ Ｐゴシック" pitchFamily="34" charset="-128"/>
              </a:rPr>
              <a:t> x. 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GB" smtClean="0">
                <a:ea typeface="ＭＳ Ｐゴシック" pitchFamily="34" charset="-128"/>
              </a:rPr>
              <a:t> y. x</a:t>
            </a:r>
          </a:p>
          <a:p>
            <a:pPr marL="338138" indent="-338138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ea typeface="ＭＳ Ｐゴシック" pitchFamily="34" charset="-128"/>
              </a:rPr>
              <a:t>K</a:t>
            </a:r>
            <a:r>
              <a:rPr lang="en-GB" sz="4800" baseline="-25000" smtClean="0">
                <a:ea typeface="ＭＳ Ｐゴシック" pitchFamily="34" charset="-128"/>
              </a:rPr>
              <a:t>*</a:t>
            </a:r>
            <a:r>
              <a:rPr lang="en-GB" smtClean="0">
                <a:ea typeface="ＭＳ Ｐゴシック" pitchFamily="34" charset="-128"/>
              </a:rPr>
              <a:t> = 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GB" smtClean="0">
                <a:ea typeface="ＭＳ Ｐゴシック" pitchFamily="34" charset="-128"/>
              </a:rPr>
              <a:t> x. 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GB" smtClean="0">
                <a:ea typeface="ＭＳ Ｐゴシック" pitchFamily="34" charset="-128"/>
              </a:rPr>
              <a:t> y. y</a:t>
            </a:r>
          </a:p>
          <a:p>
            <a:pPr marL="338138" indent="-338138" defTabSz="457200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mtClean="0">
                <a:ea typeface="ＭＳ Ｐゴシック" pitchFamily="34" charset="-128"/>
              </a:rPr>
              <a:t>S = 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GB" smtClean="0">
                <a:ea typeface="ＭＳ Ｐゴシック" pitchFamily="34" charset="-128"/>
              </a:rPr>
              <a:t> x. 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GB" smtClean="0">
                <a:ea typeface="ＭＳ Ｐゴシック" pitchFamily="34" charset="-128"/>
              </a:rPr>
              <a:t> y. 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</a:t>
            </a:r>
            <a:r>
              <a:rPr lang="en-GB" smtClean="0">
                <a:ea typeface="ＭＳ Ｐゴシック" pitchFamily="34" charset="-128"/>
              </a:rPr>
              <a:t> z. x z (y z)</a:t>
            </a:r>
          </a:p>
        </p:txBody>
      </p:sp>
      <p:sp>
        <p:nvSpPr>
          <p:cNvPr id="55297" name="Date Placeholder 3"/>
          <p:cNvSpPr>
            <a:spLocks noGrp="1"/>
          </p:cNvSpPr>
          <p:nvPr>
            <p:ph type="dt" sz="half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741C762-B5DA-4CE0-830D-BA0281B67FF2}" type="datetime1">
              <a:rPr lang="en-US" sz="1400">
                <a:latin typeface="Tahoma" pitchFamily="34" charset="0"/>
              </a:rPr>
              <a:pPr/>
              <a:t>7/19/2013</a:t>
            </a:fld>
            <a:endParaRPr lang="en-US" sz="1400">
              <a:latin typeface="Tahoma" pitchFamily="34" charset="0"/>
            </a:endParaRPr>
          </a:p>
        </p:txBody>
      </p:sp>
      <p:sp>
        <p:nvSpPr>
          <p:cNvPr id="552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5CEF897-CBDE-4940-97C4-6F3D80E222EF}" type="slidenum">
              <a:rPr lang="en-US" sz="1400">
                <a:latin typeface="Tahoma" pitchFamily="34" charset="0"/>
              </a:rPr>
              <a:pPr/>
              <a:t>33</a:t>
            </a:fld>
            <a:endParaRPr lang="en-US" sz="1400">
              <a:latin typeface="Tahom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yellow-red-blue">
  <a:themeElements>
    <a:clrScheme name="yellow-red-blue 8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6633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B8AD"/>
      </a:accent5>
      <a:accent6>
        <a:srgbClr val="E7BB01"/>
      </a:accent6>
      <a:hlink>
        <a:srgbClr val="FF0000"/>
      </a:hlink>
      <a:folHlink>
        <a:srgbClr val="3333CC"/>
      </a:folHlink>
    </a:clrScheme>
    <a:fontScheme name="yellow-red-blu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yellow-red-blu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ellow-red-blu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yellow-red-blu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ellow-red-blue 8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6633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B8AD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X:Templates:My Templates:yellow-red-blue.pot</Template>
  <TotalTime>50611</TotalTime>
  <Words>2532</Words>
  <Application>Microsoft Office PowerPoint</Application>
  <PresentationFormat>On-screen Show (4:3)</PresentationFormat>
  <Paragraphs>343</Paragraphs>
  <Slides>33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yellow-red-blue</vt:lpstr>
      <vt:lpstr>Programming Languages and Compilers (CS 421)</vt:lpstr>
      <vt:lpstr>Untyped -Calculus</vt:lpstr>
      <vt:lpstr>Representing Data Structures (Enums)</vt:lpstr>
      <vt:lpstr>How to Represent Booleans</vt:lpstr>
      <vt:lpstr>Functions over Enumeration Types</vt:lpstr>
      <vt:lpstr>Functions over Enumeration Types</vt:lpstr>
      <vt:lpstr>match for Booleans</vt:lpstr>
      <vt:lpstr>match for Booleans</vt:lpstr>
      <vt:lpstr>How to Write Functions over Booleans</vt:lpstr>
      <vt:lpstr>Encoded Boolean Function</vt:lpstr>
      <vt:lpstr>      and                   or</vt:lpstr>
      <vt:lpstr>Representing Data Structures (Unions)</vt:lpstr>
      <vt:lpstr>How to Represent Pairs</vt:lpstr>
      <vt:lpstr>Functions over Union Types</vt:lpstr>
      <vt:lpstr>Functions over Pairs</vt:lpstr>
      <vt:lpstr>Functions over Pairs</vt:lpstr>
      <vt:lpstr>Functions over Pairs</vt:lpstr>
      <vt:lpstr>Representing Data Structures (Recursion)</vt:lpstr>
      <vt:lpstr>How to Represent Natural Numbers</vt:lpstr>
      <vt:lpstr>Some Church Numerals</vt:lpstr>
      <vt:lpstr>Some Church Numerals</vt:lpstr>
      <vt:lpstr>Primitive Recursive Functions</vt:lpstr>
      <vt:lpstr>Primitive Recursion over Nat</vt:lpstr>
      <vt:lpstr>Primitive Recursion over Nat</vt:lpstr>
      <vt:lpstr>Primitive Recursion over Nat</vt:lpstr>
      <vt:lpstr>Adding Church Numerals</vt:lpstr>
      <vt:lpstr>Multiplying Church Numerals</vt:lpstr>
      <vt:lpstr>Predecessor</vt:lpstr>
      <vt:lpstr>Recursion</vt:lpstr>
      <vt:lpstr>Factorial</vt:lpstr>
      <vt:lpstr>Y in OCaml</vt:lpstr>
      <vt:lpstr>Eager Eval Y in Ocaml</vt:lpstr>
      <vt:lpstr>Some Other Combinators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Languages and Compilers  (CS 421)</dc:title>
  <dc:creator>me</dc:creator>
  <cp:lastModifiedBy>William</cp:lastModifiedBy>
  <cp:revision>219</cp:revision>
  <cp:lastPrinted>2012-07-16T15:50:28Z</cp:lastPrinted>
  <dcterms:created xsi:type="dcterms:W3CDTF">2000-08-31T18:37:53Z</dcterms:created>
  <dcterms:modified xsi:type="dcterms:W3CDTF">2013-07-25T16:21:25Z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true</vt:bool>
  </property>
  <property fmtid="{D5CDD505-2E9C-101B-9397-08002B2CF9AE}" pid="12" name="UseBrowserColor">
    <vt:bool>true</vt:bool>
  </property>
  <property fmtid="{D5CDD505-2E9C-101B-9397-08002B2CF9AE}" pid="13" name="BackColor">
    <vt:i4>16384</vt:i4>
  </property>
  <property fmtid="{D5CDD505-2E9C-101B-9397-08002B2CF9AE}" pid="14" name="TextColor">
    <vt:i4>65535</vt:i4>
  </property>
  <property fmtid="{D5CDD505-2E9C-101B-9397-08002B2CF9AE}" pid="15" name="LinkColor">
    <vt:i4>16777215</vt:i4>
  </property>
  <property fmtid="{D5CDD505-2E9C-101B-9397-08002B2CF9AE}" pid="16" name="VisitedColor">
    <vt:i4>16711808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true</vt:bool>
  </property>
  <property fmtid="{D5CDD505-2E9C-101B-9397-08002B2CF9AE}" pid="20" name="NavBtnPos">
    <vt:i4>1</vt:i4>
  </property>
  <property fmtid="{D5CDD505-2E9C-101B-9397-08002B2CF9AE}" pid="21" name="OutputDir">
    <vt:lpwstr>C:\My Documents</vt:lpwstr>
  </property>
</Properties>
</file>