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2" r:id="rId1"/>
  </p:sldMasterIdLst>
  <p:notesMasterIdLst>
    <p:notesMasterId r:id="rId38"/>
  </p:notesMasterIdLst>
  <p:handoutMasterIdLst>
    <p:handoutMasterId r:id="rId39"/>
  </p:handoutMasterIdLst>
  <p:sldIdLst>
    <p:sldId id="934" r:id="rId2"/>
    <p:sldId id="891" r:id="rId3"/>
    <p:sldId id="901" r:id="rId4"/>
    <p:sldId id="893" r:id="rId5"/>
    <p:sldId id="894" r:id="rId6"/>
    <p:sldId id="896" r:id="rId7"/>
    <p:sldId id="933" r:id="rId8"/>
    <p:sldId id="895" r:id="rId9"/>
    <p:sldId id="897" r:id="rId10"/>
    <p:sldId id="938" r:id="rId11"/>
    <p:sldId id="902" r:id="rId12"/>
    <p:sldId id="903" r:id="rId13"/>
    <p:sldId id="904" r:id="rId14"/>
    <p:sldId id="905" r:id="rId15"/>
    <p:sldId id="906" r:id="rId16"/>
    <p:sldId id="953" r:id="rId17"/>
    <p:sldId id="910" r:id="rId18"/>
    <p:sldId id="935" r:id="rId19"/>
    <p:sldId id="936" r:id="rId20"/>
    <p:sldId id="911" r:id="rId21"/>
    <p:sldId id="937" r:id="rId22"/>
    <p:sldId id="912" r:id="rId23"/>
    <p:sldId id="913" r:id="rId24"/>
    <p:sldId id="914" r:id="rId25"/>
    <p:sldId id="915" r:id="rId26"/>
    <p:sldId id="916" r:id="rId27"/>
    <p:sldId id="917" r:id="rId28"/>
    <p:sldId id="943" r:id="rId29"/>
    <p:sldId id="918" r:id="rId30"/>
    <p:sldId id="944" r:id="rId31"/>
    <p:sldId id="945" r:id="rId32"/>
    <p:sldId id="946" r:id="rId33"/>
    <p:sldId id="942" r:id="rId34"/>
    <p:sldId id="907" r:id="rId35"/>
    <p:sldId id="940" r:id="rId36"/>
    <p:sldId id="941" r:id="rId3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  <a:srgbClr val="FF66FF"/>
    <a:srgbClr val="FF00FF"/>
    <a:srgbClr val="FF6FCF"/>
    <a:srgbClr val="FF0080"/>
    <a:srgbClr val="663300"/>
    <a:srgbClr val="336600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74" y="-66"/>
      </p:cViewPr>
      <p:guideLst>
        <p:guide orient="horz" pos="2208"/>
        <p:guide pos="2784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10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CA8DB08C-8874-4F90-BE82-2522A02EAD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8747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E17702D4-4BDA-45FD-AF0F-9A0061E3FC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2372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B8E8094A-EA0D-4578-AF5B-AFD40523D5A0}" type="slidenum">
              <a:rPr lang="en-US" sz="1200">
                <a:latin typeface="Times New Roman" pitchFamily="18" charset="0"/>
              </a:rPr>
              <a:pPr/>
              <a:t>2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9156" name="Text Box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262B8E52-D641-4BAB-A038-795FB627CE8D}" type="slidenum">
              <a:rPr lang="en-US" sz="1200">
                <a:latin typeface="Times New Roman" pitchFamily="18" charset="0"/>
              </a:rPr>
              <a:pPr/>
              <a:t>3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7348" name="Text Box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F16E7296-42A5-4C50-A89A-DB01F94DC697}" type="slidenum">
              <a:rPr lang="en-US" sz="1200">
                <a:latin typeface="Times New Roman" pitchFamily="18" charset="0"/>
              </a:rPr>
              <a:pPr/>
              <a:t>4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04" name="Text Box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E1367597-7EC7-4517-A706-4EC8FA48BB6E}" type="slidenum">
              <a:rPr lang="en-US" sz="1200">
                <a:latin typeface="Times New Roman" pitchFamily="18" charset="0"/>
              </a:rPr>
              <a:pPr/>
              <a:t>5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2228" name="Text Box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EB6DE25-8427-47A4-9280-F2592518F411}" type="slidenum">
              <a:rPr lang="en-US" sz="1200">
                <a:latin typeface="Times New Roman" pitchFamily="18" charset="0"/>
              </a:rPr>
              <a:pPr/>
              <a:t>8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3252" name="Text Box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64527320-7487-4B4B-96EF-3C5BE5805D9E}" type="slidenum">
              <a:rPr lang="en-US" sz="1200">
                <a:latin typeface="Times New Roman" pitchFamily="18" charset="0"/>
              </a:rPr>
              <a:pPr/>
              <a:t>9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4276" name="Text Box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9E3E3AF2-EBE4-4A41-A830-29A44EE460EF}" type="slidenum">
              <a:rPr lang="en-US" sz="1200">
                <a:latin typeface="Times New Roman" pitchFamily="18" charset="0"/>
              </a:rPr>
              <a:pPr/>
              <a:t>11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8372" name="Text Box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65B4C582-F21B-4548-97BB-175CC8C79306}" type="slidenum">
              <a:rPr lang="en-US" sz="1200">
                <a:latin typeface="Times New Roman" pitchFamily="18" charset="0"/>
              </a:rPr>
              <a:pPr/>
              <a:t>12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9396" name="Text Box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46F5A92C-34CB-4E95-8D76-97BC0F1F1C67}" type="slidenum">
              <a:rPr lang="en-US" sz="1200">
                <a:latin typeface="Times New Roman" pitchFamily="18" charset="0"/>
              </a:rPr>
              <a:pPr/>
              <a:t>13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0420" name="Text Box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2689E25B-0135-4B08-B393-C51C33868A7D}" type="slidenum">
              <a:rPr lang="en-US" sz="1200">
                <a:latin typeface="Times New Roman" pitchFamily="18" charset="0"/>
              </a:rPr>
              <a:pPr/>
              <a:t>14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1444" name="Text Box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A17183DB-760D-4FB0-989E-C0981B57F6CA}" type="slidenum">
              <a:rPr lang="en-US" sz="1200">
                <a:latin typeface="Times New Roman" pitchFamily="18" charset="0"/>
              </a:rPr>
              <a:pPr/>
              <a:t>15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2468" name="Text Box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641A7D0C-8338-4127-8CFF-B5D6A83CF459}" type="slidenum">
              <a:rPr lang="en-US" sz="1200">
                <a:latin typeface="Times New Roman" pitchFamily="18" charset="0"/>
              </a:rPr>
              <a:pPr/>
              <a:t>17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5540" name="Text Box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641A7D0C-8338-4127-8CFF-B5D6A83CF459}" type="slidenum">
              <a:rPr lang="en-US" sz="1200">
                <a:latin typeface="Times New Roman" pitchFamily="18" charset="0"/>
              </a:rPr>
              <a:pPr/>
              <a:t>18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5540" name="Text Box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641A7D0C-8338-4127-8CFF-B5D6A83CF459}" type="slidenum">
              <a:rPr lang="en-US" sz="1200">
                <a:latin typeface="Times New Roman" pitchFamily="18" charset="0"/>
              </a:rPr>
              <a:pPr/>
              <a:t>19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5540" name="Text Box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2D601892-286C-4C3F-8CE4-A5052B084071}" type="slidenum">
              <a:rPr lang="en-US" sz="1200">
                <a:latin typeface="Times New Roman" pitchFamily="18" charset="0"/>
              </a:rPr>
              <a:pPr/>
              <a:t>20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6564" name="Text Box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2D601892-286C-4C3F-8CE4-A5052B084071}" type="slidenum">
              <a:rPr lang="en-US" sz="1200">
                <a:latin typeface="Times New Roman" pitchFamily="18" charset="0"/>
              </a:rPr>
              <a:pPr/>
              <a:t>21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6564" name="Text Box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8A0472D8-257B-4700-8A7E-91147747C0D3}" type="slidenum">
              <a:rPr lang="en-US" sz="1200">
                <a:latin typeface="Times New Roman" pitchFamily="18" charset="0"/>
              </a:rPr>
              <a:pPr/>
              <a:t>22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7588" name="Text Box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DD0313F6-8E54-49E8-85C2-6C2BDE15953C}" type="slidenum">
              <a:rPr lang="en-US" sz="1200">
                <a:latin typeface="Times New Roman" pitchFamily="18" charset="0"/>
              </a:rPr>
              <a:pPr/>
              <a:t>23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8612" name="Text Box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C84D13E6-40D5-4223-929D-EFD4A17E6CE3}" type="slidenum">
              <a:rPr lang="en-US" sz="1200">
                <a:latin typeface="Times New Roman" pitchFamily="18" charset="0"/>
              </a:rPr>
              <a:pPr/>
              <a:t>24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9636" name="Text Box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902CBE90-9310-4C05-AE3E-AB78BA450A9E}" type="slidenum">
              <a:rPr lang="en-US" sz="1200">
                <a:latin typeface="Times New Roman" pitchFamily="18" charset="0"/>
              </a:rPr>
              <a:pPr/>
              <a:t>25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0660" name="Text Box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D97BD35A-5695-43AF-A2BB-AC23AEB4FA27}" type="slidenum">
              <a:rPr lang="en-US" sz="1200">
                <a:latin typeface="Times New Roman" pitchFamily="18" charset="0"/>
              </a:rPr>
              <a:pPr/>
              <a:t>26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684" name="Text Box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E172CB6F-194E-4CA0-9F73-36990C12A9C6}" type="slidenum">
              <a:rPr lang="en-US" sz="1200">
                <a:latin typeface="Times New Roman" pitchFamily="18" charset="0"/>
              </a:rPr>
              <a:pPr/>
              <a:t>27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2708" name="Text Box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E172CB6F-194E-4CA0-9F73-36990C12A9C6}" type="slidenum">
              <a:rPr lang="en-US" sz="1200">
                <a:latin typeface="Times New Roman" pitchFamily="18" charset="0"/>
              </a:rPr>
              <a:pPr/>
              <a:t>28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2708" name="Text Box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D3E80D08-707C-4137-967D-72D18C5A93F7}" type="slidenum">
              <a:rPr lang="en-US" sz="1200">
                <a:latin typeface="Times New Roman" pitchFamily="18" charset="0"/>
              </a:rPr>
              <a:pPr/>
              <a:t>29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3732" name="Text Box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E172CB6F-194E-4CA0-9F73-36990C12A9C6}" type="slidenum">
              <a:rPr lang="en-US" sz="1200">
                <a:latin typeface="Times New Roman" pitchFamily="18" charset="0"/>
              </a:rPr>
              <a:pPr/>
              <a:t>30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2708" name="Text Box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E172CB6F-194E-4CA0-9F73-36990C12A9C6}" type="slidenum">
              <a:rPr lang="en-US" sz="1200">
                <a:latin typeface="Times New Roman" pitchFamily="18" charset="0"/>
              </a:rPr>
              <a:pPr/>
              <a:t>31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2708" name="Text Box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E172CB6F-194E-4CA0-9F73-36990C12A9C6}" type="slidenum">
              <a:rPr lang="en-US" sz="1200">
                <a:latin typeface="Times New Roman" pitchFamily="18" charset="0"/>
              </a:rPr>
              <a:pPr/>
              <a:t>32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2708" name="Text Box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FABD8C1-D06A-4320-AA16-86E43AC90749}" type="slidenum">
              <a:rPr lang="en-US" sz="1200">
                <a:latin typeface="Times New Roman" pitchFamily="18" charset="0"/>
              </a:rPr>
              <a:pPr/>
              <a:t>34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9092" name="Text Box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A5A53A2-B292-4171-8A37-3E2CF39FFAC5}" type="slidenum">
              <a:rPr lang="en-US" sz="1200">
                <a:latin typeface="Times New Roman" pitchFamily="18" charset="0"/>
              </a:rPr>
              <a:pPr/>
              <a:t>35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5300" name="Text Box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128DB4AC-3CC3-4DB4-9434-63737A371431}" type="slidenum">
              <a:rPr lang="en-US" sz="1200">
                <a:latin typeface="Times New Roman" pitchFamily="18" charset="0"/>
              </a:rPr>
              <a:pPr/>
              <a:t>36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6324" name="Text Box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3524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3524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046163" y="3303588"/>
            <a:ext cx="7575550" cy="1752600"/>
          </a:xfrm>
        </p:spPr>
        <p:txBody>
          <a:bodyPr/>
          <a:lstStyle>
            <a:lvl1pPr marL="0" indent="0" algn="ctr">
              <a:buFont typeface="Wingdings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18388BCA-93A5-4465-B7C4-2A8D71341636}" type="datetime1">
              <a:rPr lang="en-US"/>
              <a:pPr>
                <a:defRPr/>
              </a:pPr>
              <a:t>7/22/2013</a:t>
            </a:fld>
            <a:endParaRPr 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F40BAE95-88C0-4EFE-B597-88983FD5AF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634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2099CD-801B-436C-A959-A6BA57D928BD}" type="datetime1">
              <a:rPr lang="en-US"/>
              <a:pPr>
                <a:defRPr/>
              </a:pPr>
              <a:t>7/22/2013</a:t>
            </a:fld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7D7EB1-2A88-4771-A707-0699645A8C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30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DA448A-FE3C-4915-BC34-81DDBD0A3E1E}" type="datetime1">
              <a:rPr lang="en-US"/>
              <a:pPr>
                <a:defRPr/>
              </a:pPr>
              <a:t>7/22/2013</a:t>
            </a:fld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6FE665-F31E-4FE6-88F5-ED6E9C15AF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094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19200"/>
            <a:ext cx="4248150" cy="49133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5350" y="1219200"/>
            <a:ext cx="4249738" cy="49133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5894EC-F5BE-4577-8405-CC178DE4DD6B}" type="datetime1">
              <a:rPr lang="en-US"/>
              <a:pPr>
                <a:defRPr/>
              </a:pPr>
              <a:t>7/22/2013</a:t>
            </a:fld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332839-CE79-4F43-ACED-003A3EB9EB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440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37088C-CFF3-4610-A70B-39BA6A9AF8FF}" type="datetime1">
              <a:rPr lang="en-US"/>
              <a:pPr>
                <a:defRPr/>
              </a:pPr>
              <a:t>7/22/2013</a:t>
            </a:fld>
            <a:endParaRPr lang="en-US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D7F619-44D7-4654-B424-3B94526BA3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050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A29819-EFBB-4BA0-8D27-2E2A530F1CFB}" type="datetime1">
              <a:rPr lang="en-US"/>
              <a:pPr>
                <a:defRPr/>
              </a:pPr>
              <a:t>7/22/2013</a:t>
            </a:fld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560374-1E03-4569-8D99-C84A5D1082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973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291A50-85B2-4417-9212-F51724F98A65}" type="datetime1">
              <a:rPr lang="en-US"/>
              <a:pPr>
                <a:defRPr/>
              </a:pPr>
              <a:t>7/22/2013</a:t>
            </a:fld>
            <a:endParaRPr lang="en-U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4121C4-46A8-46F2-906E-269C60B772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566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5B437D-5C64-462A-AAE0-C0C5821865CC}" type="datetime1">
              <a:rPr lang="en-US"/>
              <a:pPr>
                <a:defRPr/>
              </a:pPr>
              <a:t>7/22/2013</a:t>
            </a:fld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08D846-0959-4C0B-B039-E7958C2739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949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730532-CD44-4D4B-8701-945199D82784}" type="datetime1">
              <a:rPr lang="en-US"/>
              <a:pPr>
                <a:defRPr/>
              </a:pPr>
              <a:t>7/22/2013</a:t>
            </a:fld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285E17-B97C-4279-8C32-005C103108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193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3386C6-8587-452E-8E57-7F5F53DD9D64}" type="datetime1">
              <a:rPr lang="en-US"/>
              <a:pPr>
                <a:defRPr/>
              </a:pPr>
              <a:t>7/22/2013</a:t>
            </a:fld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023020-2495-47F0-B2DF-F2A0DB7CE8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96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92913" y="160338"/>
            <a:ext cx="2162175" cy="59721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60338"/>
            <a:ext cx="6335713" cy="59721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34C18B-1372-43CF-A953-F4DE9040AEAE}" type="datetime1">
              <a:rPr lang="en-US"/>
              <a:pPr>
                <a:defRPr/>
              </a:pPr>
              <a:t>7/22/2013</a:t>
            </a:fld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CB6629-6627-4839-BAA0-C86DC4DF0E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212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2603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endParaRPr kumimoji="1" lang="en-US" sz="2400">
              <a:latin typeface="Tahoma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2603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endParaRPr kumimoji="1" lang="en-US" sz="2400">
              <a:latin typeface="Tahoma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6826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endParaRPr kumimoji="1" lang="en-US" sz="2400">
              <a:latin typeface="Tahoma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6826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endParaRPr kumimoji="1" lang="en-US" sz="2400">
              <a:latin typeface="Tahoma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6096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endParaRPr kumimoji="1" lang="en-US" sz="2400">
              <a:latin typeface="Tahoma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1524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endParaRPr kumimoji="1" lang="en-US" sz="2400">
              <a:latin typeface="Tahoma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9429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endParaRPr kumimoji="1" lang="en-US" sz="2400">
              <a:latin typeface="Tahoma" pitchFamily="34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160338"/>
            <a:ext cx="7793037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219200"/>
            <a:ext cx="8650288" cy="491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34219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25438" y="63119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 smtClean="0">
                <a:latin typeface="Tahoma" pitchFamily="34" charset="0"/>
              </a:defRPr>
            </a:lvl1pPr>
          </a:lstStyle>
          <a:p>
            <a:pPr>
              <a:defRPr/>
            </a:pPr>
            <a:fld id="{1FDA231B-4896-4515-B626-B49AB630FE43}" type="datetime1">
              <a:rPr lang="en-US"/>
              <a:pPr>
                <a:defRPr/>
              </a:pPr>
              <a:t>7/22/2013</a:t>
            </a:fld>
            <a:endParaRPr lang="en-US"/>
          </a:p>
        </p:txBody>
      </p:sp>
      <p:sp>
        <p:nvSpPr>
          <p:cNvPr id="734220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324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34221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latin typeface="Tahoma" pitchFamily="34" charset="0"/>
              </a:defRPr>
            </a:lvl1pPr>
          </a:lstStyle>
          <a:p>
            <a:pPr>
              <a:defRPr/>
            </a:pPr>
            <a:fld id="{8836C3DF-FF4E-4974-950A-D834AAB052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2"/>
        <a:buChar char="n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2"/>
        <a:buChar char="n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2"/>
        <a:buChar char="n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2"/>
        <a:buChar char="n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courses.engr.illinois.edu/cs421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4"/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CC422BC8-642E-40CF-8C67-DBF6CE54F779}" type="datetime1">
              <a:rPr lang="en-US" sz="1400">
                <a:solidFill>
                  <a:schemeClr val="bg2"/>
                </a:solidFill>
                <a:latin typeface="Tahoma" pitchFamily="34" charset="0"/>
              </a:rPr>
              <a:pPr/>
              <a:t>7/22/2013</a:t>
            </a:fld>
            <a:endParaRPr lang="en-US" sz="1400">
              <a:solidFill>
                <a:schemeClr val="bg2"/>
              </a:solidFill>
              <a:latin typeface="Tahoma" pitchFamily="34" charset="0"/>
            </a:endParaRPr>
          </a:p>
        </p:txBody>
      </p:sp>
      <p:sp>
        <p:nvSpPr>
          <p:cNvPr id="3075" name="Rectangle 1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26D69FAD-38F6-477A-9F15-CE42CD7216A1}" type="slidenum">
              <a:rPr lang="en-US" sz="1400">
                <a:solidFill>
                  <a:schemeClr val="bg2"/>
                </a:solidFill>
                <a:latin typeface="Tahoma" pitchFamily="34" charset="0"/>
              </a:rPr>
              <a:pPr/>
              <a:t>1</a:t>
            </a:fld>
            <a:endParaRPr lang="en-US" sz="1400">
              <a:solidFill>
                <a:schemeClr val="bg2"/>
              </a:solidFill>
              <a:latin typeface="Tahoma" pitchFamily="34" charset="0"/>
            </a:endParaRPr>
          </a:p>
        </p:txBody>
      </p:sp>
      <p:sp>
        <p:nvSpPr>
          <p:cNvPr id="307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1905000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Programming Languages and Compilers (CS 421)</a:t>
            </a:r>
          </a:p>
        </p:txBody>
      </p:sp>
      <p:sp>
        <p:nvSpPr>
          <p:cNvPr id="307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3352800"/>
            <a:ext cx="7315200" cy="1676400"/>
          </a:xfrm>
        </p:spPr>
        <p:txBody>
          <a:bodyPr/>
          <a:lstStyle/>
          <a:p>
            <a:pPr algn="l" eaLnBrk="1" hangingPunct="1">
              <a:buFont typeface="Wingdings" pitchFamily="2" charset="2"/>
              <a:buNone/>
            </a:pPr>
            <a:r>
              <a:rPr lang="en-US" smtClean="0">
                <a:latin typeface="Arial" pitchFamily="34" charset="0"/>
                <a:ea typeface="ＭＳ Ｐゴシック" pitchFamily="34" charset="-128"/>
              </a:rPr>
              <a:t>William Mansky</a:t>
            </a:r>
          </a:p>
          <a:p>
            <a:pPr algn="l" eaLnBrk="1" hangingPunct="1">
              <a:buFont typeface="Wingdings" pitchFamily="2" charset="2"/>
              <a:buNone/>
            </a:pPr>
            <a:endParaRPr lang="en-US" smtClean="0">
              <a:latin typeface="Arial" pitchFamily="34" charset="0"/>
              <a:ea typeface="ＭＳ Ｐゴシック" pitchFamily="34" charset="-128"/>
            </a:endParaRPr>
          </a:p>
          <a:p>
            <a:pPr algn="l" eaLnBrk="1" hangingPunct="1">
              <a:buFont typeface="Wingdings" pitchFamily="2" charset="2"/>
              <a:buNone/>
            </a:pPr>
            <a:r>
              <a:rPr lang="en-US" sz="3300" smtClean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hlinkClick r:id="rId2"/>
              </a:rPr>
              <a:t>http://courses.engr.illinois.edu/cs421/</a:t>
            </a:r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3078" name="Text Box 4"/>
          <p:cNvSpPr txBox="1">
            <a:spLocks noChangeArrowheads="1"/>
          </p:cNvSpPr>
          <p:nvPr/>
        </p:nvSpPr>
        <p:spPr bwMode="auto">
          <a:xfrm>
            <a:off x="457200" y="5257800"/>
            <a:ext cx="8153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/>
              <a:t>Based in part on slides by Mattox Beckman, as updated by Vikram Adve, Gul Agha, Elsa Gunter, and Dennis Griffith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000" tIns="46800" rIns="90000" bIns="46800" anchor="ctr"/>
          <a:lstStyle/>
          <a:p>
            <a:pPr defTabSz="457200" eaLnBrk="1" hangingPunct="1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dirty="0" smtClean="0">
                <a:ea typeface="ＭＳ Ｐゴシック" pitchFamily="34" charset="-128"/>
              </a:rPr>
              <a:t>Lambda Calculus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idx="1"/>
          </p:nvPr>
        </p:nvSpPr>
        <p:spPr/>
        <p:txBody>
          <a:bodyPr lIns="90000" tIns="46800" rIns="90000" bIns="46800"/>
          <a:lstStyle/>
          <a:p>
            <a:pPr marL="334963" indent="-334963" defTabSz="457200" eaLnBrk="1" hangingPunct="1">
              <a:lnSpc>
                <a:spcPct val="93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/>
            </a:pPr>
            <a:r>
              <a:rPr lang="en-GB" dirty="0" smtClean="0">
                <a:ea typeface="ＭＳ Ｐゴシック" pitchFamily="34" charset="-128"/>
              </a:rPr>
              <a:t>Aims to capture the essence of functions, function applications, and evaluation</a:t>
            </a:r>
          </a:p>
          <a:p>
            <a:pPr marL="334963" indent="-334963" defTabSz="457200" eaLnBrk="1" hangingPunct="1">
              <a:lnSpc>
                <a:spcPct val="98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/>
            </a:pP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dirty="0" smtClean="0">
                <a:latin typeface="+mj-lt"/>
                <a:ea typeface="ＭＳ Ｐゴシック" pitchFamily="34" charset="-128"/>
              </a:rPr>
              <a:t>-</a:t>
            </a:r>
            <a:r>
              <a:rPr lang="en-GB" dirty="0" smtClean="0">
                <a:ea typeface="ＭＳ Ｐゴシック" pitchFamily="34" charset="-128"/>
              </a:rPr>
              <a:t>calculus is a theory of computation</a:t>
            </a:r>
          </a:p>
          <a:p>
            <a:pPr marL="334963" indent="-334963" defTabSz="457200" eaLnBrk="1" hangingPunct="1">
              <a:lnSpc>
                <a:spcPct val="93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Programs may be viewed</a:t>
            </a:r>
            <a:r>
              <a:rPr lang="en-GB" i="1" dirty="0" smtClean="0">
                <a:ea typeface="ＭＳ Ｐゴシック" pitchFamily="34" charset="-128"/>
              </a:rPr>
              <a:t> </a:t>
            </a:r>
            <a:r>
              <a:rPr lang="en-GB" dirty="0" smtClean="0">
                <a:ea typeface="ＭＳ Ｐゴシック" pitchFamily="34" charset="-128"/>
              </a:rPr>
              <a:t>as functions from input (initial state and input values) to output (resulting state and output values)</a:t>
            </a:r>
            <a:endParaRPr lang="en-GB" sz="2000" dirty="0" smtClean="0">
              <a:ea typeface="ＭＳ Ｐゴシック" pitchFamily="34" charset="-128"/>
            </a:endParaRPr>
          </a:p>
          <a:p>
            <a:pPr marL="334963" indent="-334963" defTabSz="457200" eaLnBrk="1" hangingPunct="1">
              <a:lnSpc>
                <a:spcPct val="98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dirty="0" smtClean="0">
                <a:ea typeface="ＭＳ Ｐゴシック" pitchFamily="34" charset="-128"/>
              </a:rPr>
              <a:t>-calculus makes this precise, and provides rules for working with functions in general</a:t>
            </a:r>
            <a:endParaRPr lang="en-GB" sz="2000" dirty="0" smtClean="0">
              <a:ea typeface="ＭＳ Ｐゴシック" pitchFamily="34" charset="-128"/>
            </a:endParaRPr>
          </a:p>
          <a:p>
            <a:pPr marL="334963" indent="-334963" defTabSz="457200" eaLnBrk="1" hangingPunct="1">
              <a:lnSpc>
                <a:spcPct val="9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Can be typed or </a:t>
            </a:r>
            <a:r>
              <a:rPr lang="en-GB" dirty="0" err="1" smtClean="0">
                <a:ea typeface="ＭＳ Ｐゴシック" pitchFamily="34" charset="-128"/>
              </a:rPr>
              <a:t>untyped</a:t>
            </a:r>
            <a:r>
              <a:rPr lang="en-GB" dirty="0" smtClean="0">
                <a:ea typeface="ＭＳ Ｐゴシック" pitchFamily="34" charset="-128"/>
              </a:rPr>
              <a:t>, but we’ll focus on </a:t>
            </a:r>
            <a:r>
              <a:rPr lang="en-GB" dirty="0" err="1" smtClean="0">
                <a:ea typeface="ＭＳ Ｐゴシック" pitchFamily="34" charset="-128"/>
              </a:rPr>
              <a:t>untyped</a:t>
            </a:r>
            <a:endParaRPr lang="en-GB" sz="2400" dirty="0" smtClean="0">
              <a:ea typeface="ＭＳ Ｐゴシック" pitchFamily="34" charset="-128"/>
            </a:endParaRPr>
          </a:p>
          <a:p>
            <a:pPr marL="334963" indent="-334963" defTabSz="457200" eaLnBrk="1" hangingPunct="1">
              <a:lnSpc>
                <a:spcPct val="98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/>
            </a:pPr>
            <a:endParaRPr lang="en-GB" dirty="0" smtClean="0">
              <a:ea typeface="ＭＳ Ｐゴシック" pitchFamily="34" charset="-128"/>
            </a:endParaRPr>
          </a:p>
        </p:txBody>
      </p:sp>
      <p:sp>
        <p:nvSpPr>
          <p:cNvPr id="4098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E3D53097-2B25-439E-9398-3CE701DD6D1B}" type="datetime1">
              <a:rPr lang="en-US" sz="1400">
                <a:latin typeface="Tahoma" pitchFamily="34" charset="0"/>
              </a:rPr>
              <a:pPr/>
              <a:t>7/22/2013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279C2F08-23B5-4B39-A3BA-D6A44B06CF3C}" type="slidenum">
              <a:rPr lang="en-US" sz="1400">
                <a:latin typeface="Tahoma" pitchFamily="34" charset="0"/>
              </a:rPr>
              <a:pPr/>
              <a:t>2</a:t>
            </a:fld>
            <a:endParaRPr lang="en-US" sz="1400">
              <a:latin typeface="Tahoma" pitchFamily="34" charset="0"/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000" tIns="46800" rIns="90000" bIns="46800" anchor="ctr"/>
          <a:lstStyle/>
          <a:p>
            <a:pPr defTabSz="457200" eaLnBrk="1" hangingPunct="1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dirty="0" smtClean="0">
                <a:ea typeface="ＭＳ Ｐゴシック" pitchFamily="34" charset="-128"/>
              </a:rPr>
              <a:t>Lambda Calculus: Motivation</a:t>
            </a:r>
          </a:p>
        </p:txBody>
      </p:sp>
      <p:sp>
        <p:nvSpPr>
          <p:cNvPr id="15365" name="Rectangle 3"/>
          <p:cNvSpPr>
            <a:spLocks noGrp="1" noChangeArrowheads="1"/>
          </p:cNvSpPr>
          <p:nvPr>
            <p:ph idx="1"/>
          </p:nvPr>
        </p:nvSpPr>
        <p:spPr/>
        <p:txBody>
          <a:bodyPr lIns="90000" tIns="46800" rIns="90000" bIns="46800"/>
          <a:lstStyle/>
          <a:p>
            <a:pPr marL="334963" indent="-334963" defTabSz="457200" eaLnBrk="1" hangingPunct="1">
              <a:lnSpc>
                <a:spcPct val="93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Typed and </a:t>
            </a:r>
            <a:r>
              <a:rPr lang="en-GB" dirty="0" err="1" smtClean="0">
                <a:ea typeface="ＭＳ Ｐゴシック" pitchFamily="34" charset="-128"/>
              </a:rPr>
              <a:t>untyped</a:t>
            </a:r>
            <a:r>
              <a:rPr lang="en-GB" dirty="0" smtClean="0">
                <a:ea typeface="ＭＳ Ｐゴシック" pitchFamily="34" charset="-128"/>
              </a:rPr>
              <a:t> 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dirty="0" smtClean="0">
                <a:ea typeface="ＭＳ Ｐゴシック" pitchFamily="34" charset="-128"/>
              </a:rPr>
              <a:t>-calculus used for theoretical study of (sequential) programming languages</a:t>
            </a:r>
          </a:p>
          <a:p>
            <a:pPr marL="334963" indent="-334963" defTabSz="457200" eaLnBrk="1" hangingPunct="1">
              <a:lnSpc>
                <a:spcPct val="9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Programming languages can be thought of as 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dirty="0" smtClean="0">
                <a:ea typeface="ＭＳ Ｐゴシック" pitchFamily="34" charset="-128"/>
              </a:rPr>
              <a:t>-calculus + predefined constructs, constants, types, syntactic sugar (</a:t>
            </a:r>
            <a:r>
              <a:rPr lang="en-GB" dirty="0" err="1" smtClean="0">
                <a:ea typeface="ＭＳ Ｐゴシック" pitchFamily="34" charset="-128"/>
              </a:rPr>
              <a:t>denotational</a:t>
            </a:r>
            <a:r>
              <a:rPr lang="en-GB" dirty="0" smtClean="0">
                <a:ea typeface="ＭＳ Ｐゴシック" pitchFamily="34" charset="-128"/>
              </a:rPr>
              <a:t> semantics)</a:t>
            </a:r>
          </a:p>
          <a:p>
            <a:pPr marL="334963" indent="-334963" defTabSz="457200" eaLnBrk="1" hangingPunct="1">
              <a:lnSpc>
                <a:spcPct val="9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err="1" smtClean="0">
                <a:ea typeface="ＭＳ Ｐゴシック" pitchFamily="34" charset="-128"/>
              </a:rPr>
              <a:t>OCaml</a:t>
            </a:r>
            <a:r>
              <a:rPr lang="en-GB" dirty="0" smtClean="0">
                <a:ea typeface="ＭＳ Ｐゴシック" pitchFamily="34" charset="-128"/>
              </a:rPr>
              <a:t> is close to the 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dirty="0" smtClean="0">
                <a:ea typeface="ＭＳ Ｐゴシック" pitchFamily="34" charset="-128"/>
              </a:rPr>
              <a:t>-calculus:</a:t>
            </a:r>
          </a:p>
          <a:p>
            <a:pPr marL="334963" indent="-334963" algn="ctr" defTabSz="457200" eaLnBrk="1" hangingPunct="1">
              <a:lnSpc>
                <a:spcPct val="90000"/>
              </a:lnSpc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   fun x -&gt; </a:t>
            </a:r>
            <a:r>
              <a:rPr lang="en-GB" dirty="0" err="1" smtClean="0">
                <a:ea typeface="ＭＳ Ｐゴシック" pitchFamily="34" charset="-128"/>
              </a:rPr>
              <a:t>exp</a:t>
            </a:r>
            <a:r>
              <a:rPr lang="en-GB" dirty="0" smtClean="0">
                <a:ea typeface="ＭＳ Ｐゴシック" pitchFamily="34" charset="-128"/>
              </a:rPr>
              <a:t> ≡ 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dirty="0" smtClean="0">
                <a:ea typeface="ＭＳ Ｐゴシック" pitchFamily="34" charset="-128"/>
              </a:rPr>
              <a:t> x. </a:t>
            </a:r>
            <a:r>
              <a:rPr lang="en-GB" dirty="0" err="1" smtClean="0">
                <a:ea typeface="ＭＳ Ｐゴシック" pitchFamily="34" charset="-128"/>
              </a:rPr>
              <a:t>exp</a:t>
            </a:r>
            <a:endParaRPr lang="en-GB" dirty="0" smtClean="0">
              <a:ea typeface="ＭＳ Ｐゴシック" pitchFamily="34" charset="-128"/>
            </a:endParaRPr>
          </a:p>
          <a:p>
            <a:pPr marL="334963" indent="-334963" algn="ctr" defTabSz="457200" eaLnBrk="1" hangingPunct="1">
              <a:lnSpc>
                <a:spcPct val="90000"/>
              </a:lnSpc>
              <a:buFont typeface="Wingdings" pitchFamily="2" charset="2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let x = e</a:t>
            </a:r>
            <a:r>
              <a:rPr lang="en-GB" baseline="-25000" dirty="0" smtClean="0">
                <a:ea typeface="ＭＳ Ｐゴシック" pitchFamily="34" charset="-128"/>
              </a:rPr>
              <a:t>1</a:t>
            </a:r>
            <a:r>
              <a:rPr lang="en-GB" dirty="0" smtClean="0">
                <a:ea typeface="ＭＳ Ｐゴシック" pitchFamily="34" charset="-128"/>
              </a:rPr>
              <a:t> in e</a:t>
            </a:r>
            <a:r>
              <a:rPr lang="en-GB" baseline="-25000" dirty="0" smtClean="0">
                <a:ea typeface="ＭＳ Ｐゴシック" pitchFamily="34" charset="-128"/>
              </a:rPr>
              <a:t>2</a:t>
            </a:r>
            <a:r>
              <a:rPr lang="en-GB" dirty="0" smtClean="0">
                <a:ea typeface="ＭＳ Ｐゴシック" pitchFamily="34" charset="-128"/>
              </a:rPr>
              <a:t> ≡ (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dirty="0" smtClean="0">
                <a:ea typeface="ＭＳ Ｐゴシック" pitchFamily="34" charset="-128"/>
              </a:rPr>
              <a:t> x. e</a:t>
            </a:r>
            <a:r>
              <a:rPr lang="en-GB" baseline="-25000" dirty="0" smtClean="0">
                <a:ea typeface="ＭＳ Ｐゴシック" pitchFamily="34" charset="-128"/>
              </a:rPr>
              <a:t>2</a:t>
            </a:r>
            <a:r>
              <a:rPr lang="en-GB" dirty="0" smtClean="0">
                <a:ea typeface="ＭＳ Ｐゴシック" pitchFamily="34" charset="-128"/>
              </a:rPr>
              <a:t>) e</a:t>
            </a:r>
            <a:r>
              <a:rPr lang="en-GB" baseline="-25000" dirty="0" smtClean="0">
                <a:ea typeface="ＭＳ Ｐゴシック" pitchFamily="34" charset="-128"/>
              </a:rPr>
              <a:t>1</a:t>
            </a:r>
          </a:p>
        </p:txBody>
      </p:sp>
      <p:sp>
        <p:nvSpPr>
          <p:cNvPr id="15362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082A1B5B-87E9-4D26-A106-ABD601F0A765}" type="datetime1">
              <a:rPr lang="en-US" sz="1400">
                <a:latin typeface="Tahoma" pitchFamily="34" charset="0"/>
              </a:rPr>
              <a:pPr/>
              <a:t>7/22/2013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1536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7AC93876-C330-4CCB-B53F-186FC4F864A9}" type="slidenum">
              <a:rPr lang="en-US" sz="1400">
                <a:latin typeface="Tahoma" pitchFamily="34" charset="0"/>
              </a:rPr>
              <a:pPr/>
              <a:t>3</a:t>
            </a:fld>
            <a:endParaRPr lang="en-US" sz="1400">
              <a:latin typeface="Tahoma" pitchFamily="34" charset="0"/>
            </a:endParaRP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000" tIns="46800" rIns="90000" bIns="46800" anchor="ctr"/>
          <a:lstStyle/>
          <a:p>
            <a:pPr defTabSz="457200" eaLnBrk="1" hangingPunct="1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dirty="0" err="1" smtClean="0">
                <a:ea typeface="ＭＳ Ｐゴシック" pitchFamily="34" charset="-128"/>
              </a:rPr>
              <a:t>Untyped</a:t>
            </a:r>
            <a:r>
              <a:rPr lang="en-GB" dirty="0" smtClean="0">
                <a:ea typeface="ＭＳ Ｐゴシック" pitchFamily="34" charset="-128"/>
              </a:rPr>
              <a:t> 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dirty="0" smtClean="0">
                <a:ea typeface="ＭＳ Ｐゴシック" pitchFamily="34" charset="-128"/>
              </a:rPr>
              <a:t>-calculus</a:t>
            </a:r>
          </a:p>
        </p:txBody>
      </p:sp>
      <p:sp>
        <p:nvSpPr>
          <p:cNvPr id="6149" name="Rectangle 3"/>
          <p:cNvSpPr>
            <a:spLocks noGrp="1" noChangeArrowheads="1"/>
          </p:cNvSpPr>
          <p:nvPr>
            <p:ph idx="1"/>
          </p:nvPr>
        </p:nvSpPr>
        <p:spPr/>
        <p:txBody>
          <a:bodyPr lIns="90000" tIns="46800" rIns="90000" bIns="46800"/>
          <a:lstStyle/>
          <a:p>
            <a:pPr marL="334963" indent="-334963" defTabSz="457200" eaLnBrk="1" hangingPunct="1">
              <a:lnSpc>
                <a:spcPct val="93000"/>
              </a:lnSpc>
              <a:spcBef>
                <a:spcPts val="10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4400" dirty="0" smtClean="0">
                <a:ea typeface="ＭＳ Ｐゴシック" pitchFamily="34" charset="-128"/>
              </a:rPr>
              <a:t>Only three kinds of expressions:</a:t>
            </a:r>
          </a:p>
          <a:p>
            <a:pPr marL="735013" lvl="1" indent="-277813" defTabSz="457200" eaLnBrk="1" hangingPunct="1">
              <a:spcBef>
                <a:spcPts val="9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4000" dirty="0" smtClean="0">
                <a:ea typeface="ＭＳ Ｐゴシック" pitchFamily="34" charset="-128"/>
              </a:rPr>
              <a:t>Variables: x, y, z, w, …</a:t>
            </a:r>
          </a:p>
          <a:p>
            <a:pPr marL="735013" lvl="1" indent="-277813" defTabSz="457200" eaLnBrk="1" hangingPunct="1">
              <a:spcBef>
                <a:spcPts val="9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4000" dirty="0" smtClean="0">
                <a:ea typeface="ＭＳ Ｐゴシック" pitchFamily="34" charset="-128"/>
              </a:rPr>
              <a:t>Abstraction:  </a:t>
            </a:r>
            <a:r>
              <a:rPr lang="en-GB" sz="4000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sz="4000" dirty="0" smtClean="0">
                <a:ea typeface="ＭＳ Ｐゴシック" pitchFamily="34" charset="-128"/>
              </a:rPr>
              <a:t> x. e   </a:t>
            </a:r>
          </a:p>
          <a:p>
            <a:pPr marL="735013" lvl="1" indent="-277813" defTabSz="457200" eaLnBrk="1" hangingPunct="1">
              <a:spcBef>
                <a:spcPts val="900"/>
              </a:spcBef>
              <a:buFont typeface="Wingdings" pitchFamily="2" charset="2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3200" dirty="0" smtClean="0">
                <a:ea typeface="ＭＳ Ｐゴシック" pitchFamily="34" charset="-128"/>
              </a:rPr>
              <a:t>   (Function creation, as fun x -&gt; e)</a:t>
            </a:r>
            <a:endParaRPr lang="en-GB" sz="4000" dirty="0" smtClean="0">
              <a:ea typeface="ＭＳ Ｐゴシック" pitchFamily="34" charset="-128"/>
            </a:endParaRPr>
          </a:p>
          <a:p>
            <a:pPr marL="735013" lvl="1" indent="-277813" defTabSz="457200" eaLnBrk="1" hangingPunct="1">
              <a:spcBef>
                <a:spcPts val="9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4000" dirty="0" smtClean="0">
                <a:ea typeface="ＭＳ Ｐゴシック" pitchFamily="34" charset="-128"/>
              </a:rPr>
              <a:t>Application:  e</a:t>
            </a:r>
            <a:r>
              <a:rPr lang="en-GB" sz="4000" baseline="-25000" dirty="0" smtClean="0">
                <a:ea typeface="ＭＳ Ｐゴシック" pitchFamily="34" charset="-128"/>
              </a:rPr>
              <a:t>1</a:t>
            </a:r>
            <a:r>
              <a:rPr lang="en-GB" sz="4000" dirty="0" smtClean="0">
                <a:ea typeface="ＭＳ Ｐゴシック" pitchFamily="34" charset="-128"/>
              </a:rPr>
              <a:t> e</a:t>
            </a:r>
            <a:r>
              <a:rPr lang="en-GB" sz="4000" baseline="-25000" dirty="0" smtClean="0">
                <a:ea typeface="ＭＳ Ｐゴシック" pitchFamily="34" charset="-128"/>
              </a:rPr>
              <a:t>2</a:t>
            </a:r>
            <a:endParaRPr lang="en-GB" sz="3600" baseline="-25000" dirty="0" smtClean="0">
              <a:ea typeface="ＭＳ Ｐゴシック" pitchFamily="34" charset="-128"/>
            </a:endParaRPr>
          </a:p>
        </p:txBody>
      </p:sp>
      <p:sp>
        <p:nvSpPr>
          <p:cNvPr id="6146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43FDA287-62EA-4030-8DBD-A6A71B686D00}" type="datetime1">
              <a:rPr lang="en-US" sz="1400">
                <a:latin typeface="Tahoma" pitchFamily="34" charset="0"/>
              </a:rPr>
              <a:pPr/>
              <a:t>7/22/2013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614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7BC3F24F-96E3-462F-9A40-FD65EA1448A6}" type="slidenum">
              <a:rPr lang="en-US" sz="1400">
                <a:latin typeface="Tahoma" pitchFamily="34" charset="0"/>
              </a:rPr>
              <a:pPr/>
              <a:t>4</a:t>
            </a:fld>
            <a:endParaRPr lang="en-US" sz="1400">
              <a:latin typeface="Tahoma" pitchFamily="34" charset="0"/>
            </a:endParaRP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000" tIns="46800" rIns="90000" bIns="46800" anchor="ctr"/>
          <a:lstStyle/>
          <a:p>
            <a:pPr defTabSz="457200" eaLnBrk="1" hangingPunct="1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dirty="0" err="1" smtClean="0">
                <a:ea typeface="ＭＳ Ｐゴシック" pitchFamily="34" charset="-128"/>
              </a:rPr>
              <a:t>Untyped</a:t>
            </a:r>
            <a:r>
              <a:rPr lang="en-GB" dirty="0" smtClean="0">
                <a:ea typeface="ＭＳ Ｐゴシック" pitchFamily="34" charset="-128"/>
              </a:rPr>
              <a:t> 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dirty="0" smtClean="0">
                <a:ea typeface="ＭＳ Ｐゴシック" pitchFamily="34" charset="-128"/>
              </a:rPr>
              <a:t>-calculus Grammar</a:t>
            </a:r>
          </a:p>
        </p:txBody>
      </p:sp>
      <p:sp>
        <p:nvSpPr>
          <p:cNvPr id="7173" name="Rectangle 3"/>
          <p:cNvSpPr>
            <a:spLocks noGrp="1" noChangeArrowheads="1"/>
          </p:cNvSpPr>
          <p:nvPr>
            <p:ph idx="1"/>
          </p:nvPr>
        </p:nvSpPr>
        <p:spPr/>
        <p:txBody>
          <a:bodyPr lIns="90000" tIns="46800" rIns="90000" bIns="46800"/>
          <a:lstStyle/>
          <a:p>
            <a:pPr marL="334963" indent="-334963" defTabSz="457200" eaLnBrk="1" hangingPunct="1">
              <a:lnSpc>
                <a:spcPct val="93000"/>
              </a:lnSpc>
              <a:spcBef>
                <a:spcPts val="9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Formal BNF Grammar:</a:t>
            </a:r>
          </a:p>
          <a:p>
            <a:pPr marL="735013" lvl="1" indent="-277813" defTabSz="457200" eaLnBrk="1" hangingPunct="1">
              <a:lnSpc>
                <a:spcPct val="80000"/>
              </a:lnSpc>
              <a:spcBef>
                <a:spcPts val="8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3200" dirty="0" smtClean="0">
                <a:ea typeface="ＭＳ Ｐゴシック" pitchFamily="34" charset="-128"/>
              </a:rPr>
              <a:t>&lt;expression&gt; </a:t>
            </a:r>
            <a:r>
              <a:rPr lang="en-GB" sz="3200" dirty="0" smtClean="0">
                <a:latin typeface="Symbol" pitchFamily="18" charset="2"/>
                <a:ea typeface="ＭＳ Ｐゴシック" pitchFamily="34" charset="-128"/>
              </a:rPr>
              <a:t>::=</a:t>
            </a:r>
            <a:r>
              <a:rPr lang="en-GB" sz="3200" dirty="0" smtClean="0">
                <a:ea typeface="ＭＳ Ｐゴシック" pitchFamily="34" charset="-128"/>
              </a:rPr>
              <a:t> &lt;variable&gt;</a:t>
            </a:r>
          </a:p>
          <a:p>
            <a:pPr marL="735013" lvl="1" indent="-277813" defTabSz="457200" eaLnBrk="1" hangingPunct="1">
              <a:lnSpc>
                <a:spcPct val="80000"/>
              </a:lnSpc>
              <a:spcBef>
                <a:spcPts val="800"/>
              </a:spcBef>
              <a:buFont typeface="Wingdings" pitchFamily="2" charset="2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3200" dirty="0" smtClean="0">
                <a:ea typeface="ＭＳ Ｐゴシック" pitchFamily="34" charset="-128"/>
              </a:rPr>
              <a:t>                           | &lt;abstraction&gt; </a:t>
            </a:r>
          </a:p>
          <a:p>
            <a:pPr marL="735013" lvl="1" indent="-277813" defTabSz="457200" eaLnBrk="1" hangingPunct="1">
              <a:lnSpc>
                <a:spcPct val="80000"/>
              </a:lnSpc>
              <a:spcBef>
                <a:spcPts val="800"/>
              </a:spcBef>
              <a:buFont typeface="Wingdings" pitchFamily="2" charset="2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3200" dirty="0" smtClean="0">
                <a:ea typeface="ＭＳ Ｐゴシック" pitchFamily="34" charset="-128"/>
              </a:rPr>
              <a:t>                           | &lt;application&gt;</a:t>
            </a:r>
          </a:p>
          <a:p>
            <a:pPr marL="735013" lvl="1" indent="-277813" defTabSz="457200" eaLnBrk="1" hangingPunct="1">
              <a:lnSpc>
                <a:spcPct val="80000"/>
              </a:lnSpc>
              <a:spcBef>
                <a:spcPts val="800"/>
              </a:spcBef>
              <a:buFont typeface="Wingdings" pitchFamily="2" charset="2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3200" dirty="0" smtClean="0">
                <a:ea typeface="ＭＳ Ｐゴシック" pitchFamily="34" charset="-128"/>
              </a:rPr>
              <a:t>                           | (&lt;expression&gt;)</a:t>
            </a:r>
          </a:p>
          <a:p>
            <a:pPr marL="735013" lvl="1" indent="-277813" defTabSz="457200" eaLnBrk="1" hangingPunct="1">
              <a:lnSpc>
                <a:spcPct val="80000"/>
              </a:lnSpc>
              <a:spcBef>
                <a:spcPts val="8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3200" dirty="0" smtClean="0">
                <a:ea typeface="ＭＳ Ｐゴシック" pitchFamily="34" charset="-128"/>
              </a:rPr>
              <a:t>&lt;abstraction&gt; </a:t>
            </a:r>
          </a:p>
          <a:p>
            <a:pPr marL="735013" lvl="1" indent="-277813" defTabSz="457200" eaLnBrk="1" hangingPunct="1">
              <a:lnSpc>
                <a:spcPct val="80000"/>
              </a:lnSpc>
              <a:spcBef>
                <a:spcPts val="800"/>
              </a:spcBef>
              <a:buFont typeface="Wingdings" pitchFamily="2" charset="2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3200" dirty="0" smtClean="0">
                <a:latin typeface="Symbol" pitchFamily="18" charset="2"/>
                <a:ea typeface="ＭＳ Ｐゴシック" pitchFamily="34" charset="-128"/>
              </a:rPr>
              <a:t>                       ::=</a:t>
            </a:r>
            <a:r>
              <a:rPr lang="en-GB" sz="3200" dirty="0" smtClean="0">
                <a:ea typeface="ＭＳ Ｐゴシック" pitchFamily="34" charset="-128"/>
              </a:rPr>
              <a:t> </a:t>
            </a:r>
            <a:r>
              <a:rPr lang="en-GB" sz="3200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sz="3200" dirty="0" smtClean="0">
                <a:ea typeface="ＭＳ Ｐゴシック" pitchFamily="34" charset="-128"/>
              </a:rPr>
              <a:t>&lt;variable&gt;</a:t>
            </a:r>
            <a:r>
              <a:rPr lang="en-GB" sz="4000" dirty="0" smtClean="0">
                <a:ea typeface="ＭＳ Ｐゴシック" pitchFamily="34" charset="-128"/>
              </a:rPr>
              <a:t>.</a:t>
            </a:r>
            <a:r>
              <a:rPr lang="en-GB" sz="3200" dirty="0" smtClean="0">
                <a:ea typeface="ＭＳ Ｐゴシック" pitchFamily="34" charset="-128"/>
              </a:rPr>
              <a:t>&lt;expression&gt; </a:t>
            </a:r>
          </a:p>
          <a:p>
            <a:pPr marL="735013" lvl="1" indent="-277813" defTabSz="457200" eaLnBrk="1" hangingPunct="1">
              <a:lnSpc>
                <a:spcPct val="80000"/>
              </a:lnSpc>
              <a:spcBef>
                <a:spcPts val="8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3200" dirty="0" smtClean="0">
                <a:ea typeface="ＭＳ Ｐゴシック" pitchFamily="34" charset="-128"/>
              </a:rPr>
              <a:t>&lt;application&gt; </a:t>
            </a:r>
          </a:p>
          <a:p>
            <a:pPr marL="735013" lvl="1" indent="-277813" defTabSz="457200" eaLnBrk="1" hangingPunct="1">
              <a:lnSpc>
                <a:spcPct val="80000"/>
              </a:lnSpc>
              <a:spcBef>
                <a:spcPts val="800"/>
              </a:spcBef>
              <a:buFont typeface="Wingdings" pitchFamily="2" charset="2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3200" dirty="0" smtClean="0">
                <a:ea typeface="ＭＳ Ｐゴシック" pitchFamily="34" charset="-128"/>
              </a:rPr>
              <a:t>                  </a:t>
            </a:r>
            <a:r>
              <a:rPr lang="en-GB" sz="3200" dirty="0" smtClean="0">
                <a:latin typeface="Symbol" pitchFamily="18" charset="2"/>
                <a:ea typeface="ＭＳ Ｐゴシック" pitchFamily="34" charset="-128"/>
              </a:rPr>
              <a:t>::=</a:t>
            </a:r>
            <a:r>
              <a:rPr lang="en-GB" sz="3200" dirty="0" smtClean="0">
                <a:ea typeface="ＭＳ Ｐゴシック" pitchFamily="34" charset="-128"/>
              </a:rPr>
              <a:t> &lt;expression&gt; &lt;expression&gt;</a:t>
            </a:r>
            <a:endParaRPr lang="en-GB" dirty="0" smtClean="0">
              <a:ea typeface="ＭＳ Ｐゴシック" pitchFamily="34" charset="-128"/>
            </a:endParaRPr>
          </a:p>
        </p:txBody>
      </p:sp>
      <p:sp>
        <p:nvSpPr>
          <p:cNvPr id="7170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902A861E-6653-4C90-987C-9076502CA1D0}" type="datetime1">
              <a:rPr lang="en-US" sz="1400">
                <a:latin typeface="Tahoma" pitchFamily="34" charset="0"/>
              </a:rPr>
              <a:pPr/>
              <a:t>7/22/2013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717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9A179399-F426-4A4F-99C7-48DB2586C8EC}" type="slidenum">
              <a:rPr lang="en-US" sz="1400">
                <a:latin typeface="Tahoma" pitchFamily="34" charset="0"/>
              </a:rPr>
              <a:pPr/>
              <a:t>5</a:t>
            </a:fld>
            <a:endParaRPr lang="en-US" sz="1400">
              <a:latin typeface="Tahoma" pitchFamily="34" charset="0"/>
            </a:endParaRP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Example</a:t>
            </a:r>
          </a:p>
        </p:txBody>
      </p:sp>
      <p:sp>
        <p:nvSpPr>
          <p:cNvPr id="922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34" charset="-128"/>
              </a:rPr>
              <a:t>Which variables are which?</a:t>
            </a:r>
          </a:p>
          <a:p>
            <a:pPr eaLnBrk="1" hangingPunct="1"/>
            <a:endParaRPr lang="en-US" dirty="0" smtClean="0">
              <a:ea typeface="ＭＳ Ｐゴシック" pitchFamily="34" charset="-128"/>
            </a:endParaRPr>
          </a:p>
          <a:p>
            <a:pPr eaLnBrk="1" hangingPunct="1"/>
            <a:endParaRPr lang="en-US" dirty="0" smtClean="0">
              <a:ea typeface="ＭＳ Ｐゴシック" pitchFamily="34" charset="-128"/>
            </a:endParaRPr>
          </a:p>
          <a:p>
            <a:pPr algn="ctr" eaLnBrk="1" hangingPunct="1">
              <a:buFont typeface="Wingdings" pitchFamily="2" charset="2"/>
              <a:buNone/>
            </a:pPr>
            <a:r>
              <a:rPr lang="en-GB" sz="4000" dirty="0" smtClean="0">
                <a:ea typeface="ＭＳ Ｐゴシック" pitchFamily="34" charset="-128"/>
              </a:rPr>
              <a:t>(</a:t>
            </a:r>
            <a:r>
              <a:rPr lang="en-GB" sz="4000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sz="4000" dirty="0" smtClean="0">
                <a:ea typeface="ＭＳ Ｐゴシック" pitchFamily="34" charset="-128"/>
              </a:rPr>
              <a:t> x. </a:t>
            </a:r>
            <a:r>
              <a:rPr lang="en-GB" sz="4000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sz="4000" dirty="0" smtClean="0">
                <a:ea typeface="ＭＳ Ｐゴシック" pitchFamily="34" charset="-128"/>
              </a:rPr>
              <a:t> y. y (</a:t>
            </a:r>
            <a:r>
              <a:rPr lang="en-GB" sz="4000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sz="4000" dirty="0" smtClean="0">
                <a:ea typeface="ＭＳ Ｐゴシック" pitchFamily="34" charset="-128"/>
              </a:rPr>
              <a:t> x. x y) x) x</a:t>
            </a:r>
            <a:endParaRPr lang="en-US" sz="4000" baseline="-25000" dirty="0" smtClean="0">
              <a:ea typeface="ＭＳ Ｐゴシック" pitchFamily="34" charset="-128"/>
            </a:endParaRPr>
          </a:p>
        </p:txBody>
      </p:sp>
      <p:sp>
        <p:nvSpPr>
          <p:cNvPr id="9218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E90A2EA0-7958-4F87-BA30-E4BD7C5E0369}" type="datetime1">
              <a:rPr lang="en-US" sz="1400">
                <a:latin typeface="Tahoma" pitchFamily="34" charset="0"/>
              </a:rPr>
              <a:pPr/>
              <a:t>7/22/2013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921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BC7DD315-34D5-472E-844F-4E92C796B650}" type="slidenum">
              <a:rPr lang="en-US" sz="1400">
                <a:latin typeface="Tahoma" pitchFamily="34" charset="0"/>
              </a:rPr>
              <a:pPr/>
              <a:t>6</a:t>
            </a:fld>
            <a:endParaRPr lang="en-US" sz="1400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Example</a:t>
            </a:r>
          </a:p>
        </p:txBody>
      </p:sp>
      <p:sp>
        <p:nvSpPr>
          <p:cNvPr id="1024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34" charset="-128"/>
              </a:rPr>
              <a:t>Which variables are which?</a:t>
            </a:r>
          </a:p>
          <a:p>
            <a:pPr eaLnBrk="1" hangingPunct="1"/>
            <a:endParaRPr lang="en-US" dirty="0" smtClean="0">
              <a:ea typeface="ＭＳ Ｐゴシック" pitchFamily="34" charset="-128"/>
            </a:endParaRPr>
          </a:p>
          <a:p>
            <a:pPr eaLnBrk="1" hangingPunct="1"/>
            <a:endParaRPr lang="en-US" dirty="0" smtClean="0">
              <a:ea typeface="ＭＳ Ｐゴシック" pitchFamily="34" charset="-128"/>
            </a:endParaRPr>
          </a:p>
          <a:p>
            <a:pPr algn="ctr" eaLnBrk="1" hangingPunct="1">
              <a:buFont typeface="Wingdings" pitchFamily="2" charset="2"/>
              <a:buNone/>
            </a:pPr>
            <a:r>
              <a:rPr lang="en-GB" sz="4000" dirty="0" smtClean="0">
                <a:ea typeface="ＭＳ Ｐゴシック" pitchFamily="34" charset="-128"/>
              </a:rPr>
              <a:t>(</a:t>
            </a:r>
            <a:r>
              <a:rPr lang="en-GB" sz="4000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sz="4000" dirty="0" smtClean="0">
                <a:ea typeface="ＭＳ Ｐゴシック" pitchFamily="34" charset="-128"/>
              </a:rPr>
              <a:t> </a:t>
            </a:r>
            <a:r>
              <a:rPr lang="en-GB" sz="4000" dirty="0" smtClean="0">
                <a:solidFill>
                  <a:schemeClr val="hlink"/>
                </a:solidFill>
                <a:ea typeface="ＭＳ Ｐゴシック" pitchFamily="34" charset="-128"/>
              </a:rPr>
              <a:t>x</a:t>
            </a:r>
            <a:r>
              <a:rPr lang="en-GB" sz="4000" dirty="0" smtClean="0">
                <a:ea typeface="ＭＳ Ｐゴシック" pitchFamily="34" charset="-128"/>
              </a:rPr>
              <a:t>. y </a:t>
            </a:r>
            <a:r>
              <a:rPr lang="en-GB" sz="4000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sz="4000" dirty="0" smtClean="0">
                <a:ea typeface="ＭＳ Ｐゴシック" pitchFamily="34" charset="-128"/>
              </a:rPr>
              <a:t> </a:t>
            </a:r>
            <a:r>
              <a:rPr lang="en-GB" sz="4000" dirty="0" smtClean="0">
                <a:solidFill>
                  <a:schemeClr val="folHlink"/>
                </a:solidFill>
                <a:ea typeface="ＭＳ Ｐゴシック" pitchFamily="34" charset="-128"/>
              </a:rPr>
              <a:t>y</a:t>
            </a:r>
            <a:r>
              <a:rPr lang="en-GB" sz="4000" dirty="0" smtClean="0">
                <a:ea typeface="ＭＳ Ｐゴシック" pitchFamily="34" charset="-128"/>
              </a:rPr>
              <a:t>. </a:t>
            </a:r>
            <a:r>
              <a:rPr lang="en-GB" sz="4000" dirty="0" smtClean="0">
                <a:solidFill>
                  <a:schemeClr val="folHlink"/>
                </a:solidFill>
                <a:ea typeface="ＭＳ Ｐゴシック" pitchFamily="34" charset="-128"/>
              </a:rPr>
              <a:t>y</a:t>
            </a:r>
            <a:r>
              <a:rPr lang="en-GB" sz="4000" dirty="0" smtClean="0">
                <a:ea typeface="ＭＳ Ｐゴシック" pitchFamily="34" charset="-128"/>
              </a:rPr>
              <a:t> (</a:t>
            </a:r>
            <a:r>
              <a:rPr lang="en-GB" sz="4000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sz="4000" dirty="0" smtClean="0">
                <a:ea typeface="ＭＳ Ｐゴシック" pitchFamily="34" charset="-128"/>
              </a:rPr>
              <a:t> </a:t>
            </a:r>
            <a:r>
              <a:rPr lang="en-GB" sz="4000" dirty="0" smtClean="0">
                <a:solidFill>
                  <a:srgbClr val="00B050"/>
                </a:solidFill>
                <a:ea typeface="ＭＳ Ｐゴシック" pitchFamily="34" charset="-128"/>
              </a:rPr>
              <a:t>x</a:t>
            </a:r>
            <a:r>
              <a:rPr lang="en-GB" sz="4000" dirty="0" smtClean="0">
                <a:ea typeface="ＭＳ Ｐゴシック" pitchFamily="34" charset="-128"/>
              </a:rPr>
              <a:t>. </a:t>
            </a:r>
            <a:r>
              <a:rPr lang="en-GB" sz="4000" dirty="0">
                <a:solidFill>
                  <a:srgbClr val="00B050"/>
                </a:solidFill>
                <a:ea typeface="ＭＳ Ｐゴシック" pitchFamily="34" charset="-128"/>
              </a:rPr>
              <a:t>x</a:t>
            </a:r>
            <a:r>
              <a:rPr lang="en-GB" sz="4000" dirty="0" smtClean="0">
                <a:ea typeface="ＭＳ Ｐゴシック" pitchFamily="34" charset="-128"/>
              </a:rPr>
              <a:t> </a:t>
            </a:r>
            <a:r>
              <a:rPr lang="en-GB" sz="4000" dirty="0" smtClean="0">
                <a:solidFill>
                  <a:schemeClr val="folHlink"/>
                </a:solidFill>
                <a:ea typeface="ＭＳ Ｐゴシック" pitchFamily="34" charset="-128"/>
              </a:rPr>
              <a:t>y</a:t>
            </a:r>
            <a:r>
              <a:rPr lang="en-GB" sz="4000" dirty="0" smtClean="0">
                <a:ea typeface="ＭＳ Ｐゴシック" pitchFamily="34" charset="-128"/>
              </a:rPr>
              <a:t>) </a:t>
            </a:r>
            <a:r>
              <a:rPr lang="en-GB" sz="4000" dirty="0" smtClean="0">
                <a:solidFill>
                  <a:schemeClr val="hlink"/>
                </a:solidFill>
                <a:ea typeface="ＭＳ Ｐゴシック" pitchFamily="34" charset="-128"/>
              </a:rPr>
              <a:t>x</a:t>
            </a:r>
            <a:r>
              <a:rPr lang="en-GB" sz="4000" dirty="0" smtClean="0">
                <a:ea typeface="ＭＳ Ｐゴシック" pitchFamily="34" charset="-128"/>
              </a:rPr>
              <a:t>) x</a:t>
            </a:r>
            <a:endParaRPr lang="en-US" sz="4000" baseline="-25000" dirty="0" smtClean="0">
              <a:ea typeface="ＭＳ Ｐゴシック" pitchFamily="34" charset="-128"/>
            </a:endParaRPr>
          </a:p>
        </p:txBody>
      </p:sp>
      <p:sp>
        <p:nvSpPr>
          <p:cNvPr id="10242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1F5D2A12-EA57-4351-BCA2-13E6A8F2DD24}" type="datetime1">
              <a:rPr lang="en-US" sz="1400">
                <a:latin typeface="Tahoma" pitchFamily="34" charset="0"/>
              </a:rPr>
              <a:pPr/>
              <a:t>7/22/2013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1024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D643C15C-F88A-493D-BFA5-9D60B4629AC9}" type="slidenum">
              <a:rPr lang="en-US" sz="1400">
                <a:latin typeface="Tahoma" pitchFamily="34" charset="0"/>
              </a:rPr>
              <a:pPr/>
              <a:t>7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10246" name="Freeform 4"/>
          <p:cNvSpPr>
            <a:spLocks/>
          </p:cNvSpPr>
          <p:nvPr/>
        </p:nvSpPr>
        <p:spPr bwMode="auto">
          <a:xfrm>
            <a:off x="2362200" y="3505200"/>
            <a:ext cx="4495800" cy="1003300"/>
          </a:xfrm>
          <a:custGeom>
            <a:avLst/>
            <a:gdLst>
              <a:gd name="T0" fmla="*/ 0 w 2832"/>
              <a:gd name="T1" fmla="*/ 0 h 632"/>
              <a:gd name="T2" fmla="*/ 2147483647 w 2832"/>
              <a:gd name="T3" fmla="*/ 2147483647 h 632"/>
              <a:gd name="T4" fmla="*/ 2147483647 w 2832"/>
              <a:gd name="T5" fmla="*/ 2147483647 h 632"/>
              <a:gd name="T6" fmla="*/ 0 60000 65536"/>
              <a:gd name="T7" fmla="*/ 0 60000 65536"/>
              <a:gd name="T8" fmla="*/ 0 60000 65536"/>
              <a:gd name="T9" fmla="*/ 0 w 2832"/>
              <a:gd name="T10" fmla="*/ 0 h 632"/>
              <a:gd name="T11" fmla="*/ 2832 w 2832"/>
              <a:gd name="T12" fmla="*/ 632 h 63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32" h="632">
                <a:moveTo>
                  <a:pt x="0" y="0"/>
                </a:moveTo>
                <a:cubicBezTo>
                  <a:pt x="484" y="308"/>
                  <a:pt x="968" y="616"/>
                  <a:pt x="1440" y="624"/>
                </a:cubicBezTo>
                <a:cubicBezTo>
                  <a:pt x="1912" y="632"/>
                  <a:pt x="2372" y="340"/>
                  <a:pt x="2832" y="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47" name="Freeform 5"/>
          <p:cNvSpPr>
            <a:spLocks/>
          </p:cNvSpPr>
          <p:nvPr/>
        </p:nvSpPr>
        <p:spPr bwMode="auto">
          <a:xfrm>
            <a:off x="3810000" y="2438400"/>
            <a:ext cx="2514600" cy="762000"/>
          </a:xfrm>
          <a:custGeom>
            <a:avLst/>
            <a:gdLst>
              <a:gd name="T0" fmla="*/ 2147483647 w 1584"/>
              <a:gd name="T1" fmla="*/ 2147483647 h 480"/>
              <a:gd name="T2" fmla="*/ 2147483647 w 1584"/>
              <a:gd name="T3" fmla="*/ 0 h 480"/>
              <a:gd name="T4" fmla="*/ 0 w 1584"/>
              <a:gd name="T5" fmla="*/ 2147483647 h 480"/>
              <a:gd name="T6" fmla="*/ 0 60000 65536"/>
              <a:gd name="T7" fmla="*/ 0 60000 65536"/>
              <a:gd name="T8" fmla="*/ 0 60000 65536"/>
              <a:gd name="T9" fmla="*/ 0 w 1584"/>
              <a:gd name="T10" fmla="*/ 0 h 480"/>
              <a:gd name="T11" fmla="*/ 1584 w 1584"/>
              <a:gd name="T12" fmla="*/ 480 h 48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4" h="480">
                <a:moveTo>
                  <a:pt x="1584" y="480"/>
                </a:moveTo>
                <a:cubicBezTo>
                  <a:pt x="1260" y="240"/>
                  <a:pt x="936" y="0"/>
                  <a:pt x="672" y="0"/>
                </a:cubicBezTo>
                <a:cubicBezTo>
                  <a:pt x="408" y="0"/>
                  <a:pt x="204" y="240"/>
                  <a:pt x="0" y="48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48" name="Freeform 7"/>
          <p:cNvSpPr>
            <a:spLocks/>
          </p:cNvSpPr>
          <p:nvPr/>
        </p:nvSpPr>
        <p:spPr bwMode="auto">
          <a:xfrm>
            <a:off x="3898900" y="2986088"/>
            <a:ext cx="368300" cy="214312"/>
          </a:xfrm>
          <a:custGeom>
            <a:avLst/>
            <a:gdLst>
              <a:gd name="T0" fmla="*/ 2147483647 w 232"/>
              <a:gd name="T1" fmla="*/ 2147483647 h 135"/>
              <a:gd name="T2" fmla="*/ 2147483647 w 232"/>
              <a:gd name="T3" fmla="*/ 2147483647 h 135"/>
              <a:gd name="T4" fmla="*/ 0 w 232"/>
              <a:gd name="T5" fmla="*/ 2147483647 h 135"/>
              <a:gd name="T6" fmla="*/ 0 60000 65536"/>
              <a:gd name="T7" fmla="*/ 0 60000 65536"/>
              <a:gd name="T8" fmla="*/ 0 60000 65536"/>
              <a:gd name="T9" fmla="*/ 0 w 232"/>
              <a:gd name="T10" fmla="*/ 0 h 135"/>
              <a:gd name="T11" fmla="*/ 232 w 232"/>
              <a:gd name="T12" fmla="*/ 135 h 13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32" h="135">
                <a:moveTo>
                  <a:pt x="232" y="135"/>
                </a:moveTo>
                <a:cubicBezTo>
                  <a:pt x="213" y="114"/>
                  <a:pt x="159" y="14"/>
                  <a:pt x="120" y="7"/>
                </a:cubicBezTo>
                <a:cubicBezTo>
                  <a:pt x="81" y="0"/>
                  <a:pt x="25" y="77"/>
                  <a:pt x="0" y="95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49" name="Freeform 8"/>
          <p:cNvSpPr>
            <a:spLocks/>
          </p:cNvSpPr>
          <p:nvPr/>
        </p:nvSpPr>
        <p:spPr bwMode="auto">
          <a:xfrm>
            <a:off x="5410200" y="2895600"/>
            <a:ext cx="533400" cy="304800"/>
          </a:xfrm>
          <a:custGeom>
            <a:avLst/>
            <a:gdLst>
              <a:gd name="T0" fmla="*/ 2147483647 w 336"/>
              <a:gd name="T1" fmla="*/ 2147483647 h 192"/>
              <a:gd name="T2" fmla="*/ 2147483647 w 336"/>
              <a:gd name="T3" fmla="*/ 0 h 192"/>
              <a:gd name="T4" fmla="*/ 0 w 336"/>
              <a:gd name="T5" fmla="*/ 2147483647 h 192"/>
              <a:gd name="T6" fmla="*/ 0 60000 65536"/>
              <a:gd name="T7" fmla="*/ 0 60000 65536"/>
              <a:gd name="T8" fmla="*/ 0 60000 65536"/>
              <a:gd name="T9" fmla="*/ 0 w 336"/>
              <a:gd name="T10" fmla="*/ 0 h 192"/>
              <a:gd name="T11" fmla="*/ 336 w 336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36" h="192">
                <a:moveTo>
                  <a:pt x="336" y="192"/>
                </a:moveTo>
                <a:cubicBezTo>
                  <a:pt x="268" y="96"/>
                  <a:pt x="200" y="0"/>
                  <a:pt x="144" y="0"/>
                </a:cubicBezTo>
                <a:cubicBezTo>
                  <a:pt x="88" y="0"/>
                  <a:pt x="44" y="96"/>
                  <a:pt x="0" y="19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000" tIns="46800" rIns="90000" bIns="46800" anchor="ctr"/>
          <a:lstStyle/>
          <a:p>
            <a:pPr defTabSz="457200" eaLnBrk="1" hangingPunct="1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dirty="0" smtClean="0">
                <a:ea typeface="ＭＳ Ｐゴシック" pitchFamily="34" charset="-128"/>
              </a:rPr>
              <a:t>Working with Variables</a:t>
            </a:r>
            <a:endParaRPr lang="en-GB" sz="4000" dirty="0" smtClean="0">
              <a:ea typeface="ＭＳ Ｐゴシック" pitchFamily="34" charset="-128"/>
            </a:endParaRPr>
          </a:p>
        </p:txBody>
      </p:sp>
      <p:sp>
        <p:nvSpPr>
          <p:cNvPr id="8197" name="Rectangle 3"/>
          <p:cNvSpPr>
            <a:spLocks noGrp="1" noChangeArrowheads="1"/>
          </p:cNvSpPr>
          <p:nvPr>
            <p:ph idx="1"/>
          </p:nvPr>
        </p:nvSpPr>
        <p:spPr/>
        <p:txBody>
          <a:bodyPr lIns="90000" tIns="46800" rIns="90000" bIns="46800"/>
          <a:lstStyle/>
          <a:p>
            <a:pPr marL="334963" indent="-334963" defTabSz="457200" eaLnBrk="1" hangingPunct="1">
              <a:lnSpc>
                <a:spcPct val="80000"/>
              </a:lnSpc>
              <a:spcBef>
                <a:spcPts val="4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solidFill>
                  <a:schemeClr val="folHlink"/>
                </a:solidFill>
                <a:ea typeface="ＭＳ Ｐゴシック" pitchFamily="34" charset="-128"/>
              </a:rPr>
              <a:t>Occurrence</a:t>
            </a:r>
            <a:r>
              <a:rPr lang="en-GB" dirty="0" smtClean="0">
                <a:ea typeface="ＭＳ Ｐゴシック" pitchFamily="34" charset="-128"/>
              </a:rPr>
              <a:t>: a location of a </a:t>
            </a:r>
            <a:r>
              <a:rPr lang="en-GB" dirty="0" err="1" smtClean="0">
                <a:ea typeface="ＭＳ Ｐゴシック" pitchFamily="34" charset="-128"/>
              </a:rPr>
              <a:t>subterm</a:t>
            </a:r>
            <a:r>
              <a:rPr lang="en-GB" dirty="0" smtClean="0">
                <a:ea typeface="ＭＳ Ｐゴシック" pitchFamily="34" charset="-128"/>
              </a:rPr>
              <a:t> (variable or complex term) in a term</a:t>
            </a:r>
          </a:p>
          <a:p>
            <a:pPr marL="334963" indent="-334963" defTabSz="457200" eaLnBrk="1" hangingPunct="1">
              <a:lnSpc>
                <a:spcPct val="80000"/>
              </a:lnSpc>
              <a:spcBef>
                <a:spcPts val="4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solidFill>
                  <a:schemeClr val="folHlink"/>
                </a:solidFill>
                <a:ea typeface="ＭＳ Ｐゴシック" pitchFamily="34" charset="-128"/>
              </a:rPr>
              <a:t>Variable binding</a:t>
            </a:r>
            <a:r>
              <a:rPr lang="en-GB" dirty="0" smtClean="0">
                <a:ea typeface="ＭＳ Ｐゴシック" pitchFamily="34" charset="-128"/>
              </a:rPr>
              <a:t>: 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dirty="0" smtClean="0">
                <a:ea typeface="ＭＳ Ｐゴシック" pitchFamily="34" charset="-128"/>
              </a:rPr>
              <a:t> x. e is a binding of x to e</a:t>
            </a:r>
          </a:p>
          <a:p>
            <a:pPr marL="334963" indent="-334963" defTabSz="457200" eaLnBrk="1" hangingPunct="1">
              <a:lnSpc>
                <a:spcPct val="80000"/>
              </a:lnSpc>
              <a:spcBef>
                <a:spcPts val="4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solidFill>
                  <a:schemeClr val="folHlink"/>
                </a:solidFill>
                <a:ea typeface="ＭＳ Ｐゴシック" pitchFamily="34" charset="-128"/>
              </a:rPr>
              <a:t>Bound occurrence</a:t>
            </a:r>
            <a:r>
              <a:rPr lang="en-GB" dirty="0" smtClean="0">
                <a:ea typeface="ＭＳ Ｐゴシック" pitchFamily="34" charset="-128"/>
              </a:rPr>
              <a:t>: all occurrences of x in    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dirty="0" smtClean="0">
                <a:ea typeface="ＭＳ Ｐゴシック" pitchFamily="34" charset="-128"/>
              </a:rPr>
              <a:t> x. e </a:t>
            </a:r>
          </a:p>
          <a:p>
            <a:pPr marL="334963" indent="-334963" defTabSz="457200" eaLnBrk="1" hangingPunct="1">
              <a:lnSpc>
                <a:spcPct val="80000"/>
              </a:lnSpc>
              <a:spcBef>
                <a:spcPts val="4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solidFill>
                  <a:schemeClr val="folHlink"/>
                </a:solidFill>
                <a:ea typeface="ＭＳ Ｐゴシック" pitchFamily="34" charset="-128"/>
              </a:rPr>
              <a:t>Free occurrence</a:t>
            </a:r>
            <a:r>
              <a:rPr lang="en-GB" dirty="0" smtClean="0">
                <a:ea typeface="ＭＳ Ｐゴシック" pitchFamily="34" charset="-128"/>
              </a:rPr>
              <a:t>: one that is not bound</a:t>
            </a:r>
          </a:p>
          <a:p>
            <a:pPr marL="334963" indent="-334963" defTabSz="457200" eaLnBrk="1" hangingPunct="1">
              <a:lnSpc>
                <a:spcPct val="80000"/>
              </a:lnSpc>
              <a:spcBef>
                <a:spcPts val="4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solidFill>
                  <a:schemeClr val="folHlink"/>
                </a:solidFill>
                <a:ea typeface="ＭＳ Ｐゴシック" pitchFamily="34" charset="-128"/>
              </a:rPr>
              <a:t>Scope of binding</a:t>
            </a:r>
            <a:r>
              <a:rPr lang="en-GB" dirty="0" smtClean="0">
                <a:ea typeface="ＭＳ Ｐゴシック" pitchFamily="34" charset="-128"/>
              </a:rPr>
              <a:t>: in 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dirty="0" smtClean="0">
                <a:ea typeface="ＭＳ Ｐゴシック" pitchFamily="34" charset="-128"/>
              </a:rPr>
              <a:t> x. e, all occurrences in e not in a </a:t>
            </a:r>
            <a:r>
              <a:rPr lang="en-GB" dirty="0" err="1" smtClean="0">
                <a:ea typeface="ＭＳ Ｐゴシック" pitchFamily="34" charset="-128"/>
              </a:rPr>
              <a:t>subterm</a:t>
            </a:r>
            <a:r>
              <a:rPr lang="en-GB" dirty="0" smtClean="0">
                <a:ea typeface="ＭＳ Ｐゴシック" pitchFamily="34" charset="-128"/>
              </a:rPr>
              <a:t> of the form 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dirty="0" smtClean="0">
                <a:ea typeface="ＭＳ Ｐゴシック" pitchFamily="34" charset="-128"/>
              </a:rPr>
              <a:t> x. e</a:t>
            </a:r>
            <a:r>
              <a:rPr lang="en-GB" altLang="en-US" dirty="0" smtClean="0">
                <a:ea typeface="ＭＳ Ｐゴシック" pitchFamily="34" charset="-128"/>
              </a:rPr>
              <a:t>’</a:t>
            </a:r>
            <a:r>
              <a:rPr lang="en-GB" dirty="0" smtClean="0">
                <a:ea typeface="ＭＳ Ｐゴシック" pitchFamily="34" charset="-128"/>
              </a:rPr>
              <a:t> (same x) are in scope of that binding of x</a:t>
            </a:r>
          </a:p>
          <a:p>
            <a:pPr marL="334963" indent="-334963" defTabSz="457200" eaLnBrk="1" hangingPunct="1">
              <a:lnSpc>
                <a:spcPct val="80000"/>
              </a:lnSpc>
              <a:spcBef>
                <a:spcPts val="4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solidFill>
                  <a:schemeClr val="folHlink"/>
                </a:solidFill>
                <a:ea typeface="ＭＳ Ｐゴシック" pitchFamily="34" charset="-128"/>
              </a:rPr>
              <a:t>Free variables</a:t>
            </a:r>
            <a:r>
              <a:rPr lang="en-GB" dirty="0" smtClean="0">
                <a:ea typeface="ＭＳ Ｐゴシック" pitchFamily="34" charset="-128"/>
              </a:rPr>
              <a:t>: all variables with free occurrences in a term</a:t>
            </a:r>
          </a:p>
        </p:txBody>
      </p:sp>
      <p:sp>
        <p:nvSpPr>
          <p:cNvPr id="8194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9B7BA7DD-083E-4098-B8A0-A2789572567A}" type="datetime1">
              <a:rPr lang="en-US" sz="1400">
                <a:latin typeface="Tahoma" pitchFamily="34" charset="0"/>
              </a:rPr>
              <a:pPr/>
              <a:t>7/22/2013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81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E039FCCC-9B6B-4913-B411-0AD05FEF7731}" type="slidenum">
              <a:rPr lang="en-US" sz="1400">
                <a:latin typeface="Tahoma" pitchFamily="34" charset="0"/>
              </a:rPr>
              <a:pPr/>
              <a:t>8</a:t>
            </a:fld>
            <a:endParaRPr lang="en-US" sz="1400">
              <a:latin typeface="Tahoma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000" tIns="46800" rIns="90000" bIns="46800" anchor="ctr"/>
          <a:lstStyle/>
          <a:p>
            <a:pPr defTabSz="457200" eaLnBrk="1" hangingPunct="1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dirty="0" err="1" smtClean="0">
                <a:ea typeface="ＭＳ Ｐゴシック" pitchFamily="34" charset="-128"/>
              </a:rPr>
              <a:t>Untyped</a:t>
            </a:r>
            <a:r>
              <a:rPr lang="en-GB" dirty="0" smtClean="0">
                <a:ea typeface="ＭＳ Ｐゴシック" pitchFamily="34" charset="-128"/>
              </a:rPr>
              <a:t> 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dirty="0" smtClean="0">
                <a:ea typeface="ＭＳ Ｐゴシック" pitchFamily="34" charset="-128"/>
              </a:rPr>
              <a:t>-calculus</a:t>
            </a:r>
          </a:p>
        </p:txBody>
      </p:sp>
      <p:sp>
        <p:nvSpPr>
          <p:cNvPr id="28676" name="Rectangle 3"/>
          <p:cNvSpPr>
            <a:spLocks noGrp="1" noChangeArrowheads="1"/>
          </p:cNvSpPr>
          <p:nvPr>
            <p:ph idx="1"/>
          </p:nvPr>
        </p:nvSpPr>
        <p:spPr/>
        <p:txBody>
          <a:bodyPr lIns="90000" tIns="46800" rIns="90000" bIns="46800"/>
          <a:lstStyle/>
          <a:p>
            <a:pPr marL="334963" indent="-334963" defTabSz="457200" eaLnBrk="1" hangingPunct="1">
              <a:lnSpc>
                <a:spcPct val="93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/>
            </a:pPr>
            <a:r>
              <a:rPr lang="en-GB" dirty="0" smtClean="0">
                <a:ea typeface="ＭＳ Ｐゴシック" pitchFamily="34" charset="-128"/>
              </a:rPr>
              <a:t>How do you compute with the 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dirty="0" smtClean="0">
                <a:ea typeface="ＭＳ Ｐゴシック" pitchFamily="34" charset="-128"/>
              </a:rPr>
              <a:t>-calculus?</a:t>
            </a:r>
          </a:p>
          <a:p>
            <a:pPr marL="334963" indent="-334963" defTabSz="457200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/>
            </a:pPr>
            <a:r>
              <a:rPr lang="en-GB" dirty="0" smtClean="0">
                <a:ea typeface="ＭＳ Ｐゴシック" pitchFamily="34" charset="-128"/>
              </a:rPr>
              <a:t>Roughly speaking, by substitution:</a:t>
            </a:r>
          </a:p>
          <a:p>
            <a:pPr marL="0" indent="0" defTabSz="457200" eaLnBrk="1" hangingPunct="1">
              <a:buFont typeface="Wingdings" pitchFamily="2" charset="2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/>
            </a:pPr>
            <a:r>
              <a:rPr lang="en-GB" dirty="0" smtClean="0">
                <a:ea typeface="ＭＳ Ｐゴシック" pitchFamily="34" charset="-128"/>
              </a:rPr>
              <a:t>(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dirty="0" smtClean="0">
                <a:ea typeface="ＭＳ Ｐゴシック" pitchFamily="34" charset="-128"/>
              </a:rPr>
              <a:t> x. e</a:t>
            </a:r>
            <a:r>
              <a:rPr lang="en-GB" baseline="-25000" dirty="0" smtClean="0">
                <a:ea typeface="ＭＳ Ｐゴシック" pitchFamily="34" charset="-128"/>
              </a:rPr>
              <a:t>1</a:t>
            </a:r>
            <a:r>
              <a:rPr lang="en-GB" dirty="0" smtClean="0">
                <a:ea typeface="ＭＳ Ｐゴシック" pitchFamily="34" charset="-128"/>
              </a:rPr>
              <a:t>) e</a:t>
            </a:r>
            <a:r>
              <a:rPr lang="en-GB" baseline="-25000" dirty="0" smtClean="0">
                <a:ea typeface="ＭＳ Ｐゴシック" pitchFamily="34" charset="-128"/>
              </a:rPr>
              <a:t>2 </a:t>
            </a:r>
            <a:r>
              <a:rPr lang="en-GB" dirty="0" smtClean="0">
                <a:ea typeface="ＭＳ Ｐゴシック" pitchFamily="34" charset="-128"/>
              </a:rPr>
              <a:t> 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</a:t>
            </a:r>
            <a:r>
              <a:rPr lang="en-GB" dirty="0" smtClean="0">
                <a:ea typeface="ＭＳ Ｐゴシック" pitchFamily="34" charset="-128"/>
              </a:rPr>
              <a:t> e</a:t>
            </a:r>
            <a:r>
              <a:rPr lang="en-GB" baseline="-25000" dirty="0" smtClean="0">
                <a:ea typeface="ＭＳ Ｐゴシック" pitchFamily="34" charset="-128"/>
              </a:rPr>
              <a:t>1 </a:t>
            </a:r>
            <a:r>
              <a:rPr lang="en-GB" dirty="0" smtClean="0">
                <a:ea typeface="ＭＳ Ｐゴシック" pitchFamily="34" charset="-128"/>
              </a:rPr>
              <a:t>[e</a:t>
            </a:r>
            <a:r>
              <a:rPr lang="en-GB" baseline="-25000" dirty="0" smtClean="0">
                <a:ea typeface="ＭＳ Ｐゴシック" pitchFamily="34" charset="-128"/>
              </a:rPr>
              <a:t>2 </a:t>
            </a:r>
            <a:r>
              <a:rPr lang="en-GB" dirty="0" smtClean="0">
                <a:ea typeface="ＭＳ Ｐゴシック" pitchFamily="34" charset="-128"/>
              </a:rPr>
              <a:t>/ x]</a:t>
            </a:r>
          </a:p>
          <a:p>
            <a:pPr marL="334963" indent="-334963" defTabSz="457200" eaLnBrk="1" hangingPunct="1">
              <a:buFont typeface="Wingdings" pitchFamily="2" charset="2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/>
            </a:pPr>
            <a:endParaRPr lang="en-GB" dirty="0" smtClean="0">
              <a:ea typeface="ＭＳ Ｐゴシック" pitchFamily="34" charset="-128"/>
            </a:endParaRPr>
          </a:p>
          <a:p>
            <a:pPr marL="334963" indent="-334963" defTabSz="457200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/>
            </a:pPr>
            <a:r>
              <a:rPr lang="en-GB" dirty="0" smtClean="0">
                <a:ea typeface="ＭＳ Ｐゴシック" pitchFamily="34" charset="-128"/>
              </a:rPr>
              <a:t>Modulo subtleties to avoid free variable capture</a:t>
            </a:r>
          </a:p>
        </p:txBody>
      </p:sp>
      <p:sp>
        <p:nvSpPr>
          <p:cNvPr id="11266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357769FC-3877-41CE-AEAE-548F04BBEAB2}" type="datetime1">
              <a:rPr lang="en-US" sz="1400">
                <a:latin typeface="Tahoma" pitchFamily="34" charset="0"/>
              </a:rPr>
              <a:pPr/>
              <a:t>7/22/2013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1126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69F43C41-DC90-4EF9-8C55-B63943922E61}" type="slidenum">
              <a:rPr lang="en-US" sz="1400">
                <a:latin typeface="Tahoma" pitchFamily="34" charset="0"/>
              </a:rPr>
              <a:pPr/>
              <a:t>9</a:t>
            </a:fld>
            <a:endParaRPr lang="en-US" sz="1400">
              <a:latin typeface="Tahoma" pitchFamily="34" charset="0"/>
            </a:endParaRP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Semantics of Substitution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4963" indent="-334963" defTabSz="457200" eaLnBrk="1" hangingPunct="1">
              <a:lnSpc>
                <a:spcPct val="93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x [e / x] = e</a:t>
            </a:r>
          </a:p>
          <a:p>
            <a:pPr marL="334963" indent="-334963" defTabSz="457200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y [e / x] = y if y 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</a:t>
            </a:r>
            <a:r>
              <a:rPr lang="en-GB" dirty="0" smtClean="0">
                <a:ea typeface="ＭＳ Ｐゴシック" pitchFamily="34" charset="-128"/>
              </a:rPr>
              <a:t> x</a:t>
            </a:r>
          </a:p>
          <a:p>
            <a:pPr marL="334963" indent="-334963" defTabSz="457200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dirty="0" smtClean="0">
              <a:ea typeface="ＭＳ Ｐゴシック" pitchFamily="34" charset="-128"/>
            </a:endParaRPr>
          </a:p>
          <a:p>
            <a:pPr marL="334963" indent="-334963" defTabSz="457200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(e</a:t>
            </a:r>
            <a:r>
              <a:rPr lang="en-GB" baseline="-25000" dirty="0" smtClean="0">
                <a:ea typeface="ＭＳ Ｐゴシック" pitchFamily="34" charset="-128"/>
              </a:rPr>
              <a:t>1</a:t>
            </a:r>
            <a:r>
              <a:rPr lang="en-GB" dirty="0" smtClean="0">
                <a:ea typeface="ＭＳ Ｐゴシック" pitchFamily="34" charset="-128"/>
              </a:rPr>
              <a:t> e</a:t>
            </a:r>
            <a:r>
              <a:rPr lang="en-GB" baseline="-25000" dirty="0" smtClean="0">
                <a:ea typeface="ＭＳ Ｐゴシック" pitchFamily="34" charset="-128"/>
              </a:rPr>
              <a:t>2</a:t>
            </a:r>
            <a:r>
              <a:rPr lang="en-GB" dirty="0" smtClean="0">
                <a:ea typeface="ＭＳ Ｐゴシック" pitchFamily="34" charset="-128"/>
              </a:rPr>
              <a:t>) [e / x] = ((e</a:t>
            </a:r>
            <a:r>
              <a:rPr lang="en-GB" baseline="-25000" dirty="0" smtClean="0">
                <a:ea typeface="ＭＳ Ｐゴシック" pitchFamily="34" charset="-128"/>
              </a:rPr>
              <a:t>1 </a:t>
            </a:r>
            <a:r>
              <a:rPr lang="en-GB" dirty="0" smtClean="0">
                <a:ea typeface="ＭＳ Ｐゴシック" pitchFamily="34" charset="-128"/>
              </a:rPr>
              <a:t>[e / x] ) (e</a:t>
            </a:r>
            <a:r>
              <a:rPr lang="en-GB" baseline="-25000" dirty="0" smtClean="0">
                <a:ea typeface="ＭＳ Ｐゴシック" pitchFamily="34" charset="-128"/>
              </a:rPr>
              <a:t>2 </a:t>
            </a:r>
            <a:r>
              <a:rPr lang="en-GB" dirty="0" smtClean="0">
                <a:ea typeface="ＭＳ Ｐゴシック" pitchFamily="34" charset="-128"/>
              </a:rPr>
              <a:t>[e / x] ))</a:t>
            </a:r>
          </a:p>
          <a:p>
            <a:pPr marL="334963" indent="-334963" defTabSz="457200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dirty="0" smtClean="0">
              <a:ea typeface="ＭＳ Ｐゴシック" pitchFamily="34" charset="-128"/>
            </a:endParaRPr>
          </a:p>
          <a:p>
            <a:pPr marL="334963" indent="-334963" defTabSz="457200" eaLnBrk="1" hangingPunct="1">
              <a:spcBef>
                <a:spcPts val="9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(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dirty="0" smtClean="0">
                <a:ea typeface="ＭＳ Ｐゴシック" pitchFamily="34" charset="-128"/>
              </a:rPr>
              <a:t> x. f) [e / x] = (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dirty="0" smtClean="0">
                <a:ea typeface="ＭＳ Ｐゴシック" pitchFamily="34" charset="-128"/>
              </a:rPr>
              <a:t> x. f) </a:t>
            </a:r>
          </a:p>
          <a:p>
            <a:pPr marL="334963" indent="-334963" defTabSz="457200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(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dirty="0" smtClean="0">
                <a:ea typeface="ＭＳ Ｐゴシック" pitchFamily="34" charset="-128"/>
              </a:rPr>
              <a:t> y. f) [e / x] = 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dirty="0" smtClean="0">
                <a:ea typeface="ＭＳ Ｐゴシック" pitchFamily="34" charset="-128"/>
              </a:rPr>
              <a:t> y. (</a:t>
            </a:r>
            <a:r>
              <a:rPr lang="en-GB" dirty="0">
                <a:ea typeface="ＭＳ Ｐゴシック" pitchFamily="34" charset="-128"/>
              </a:rPr>
              <a:t>f</a:t>
            </a:r>
            <a:r>
              <a:rPr lang="en-GB" dirty="0" smtClean="0">
                <a:ea typeface="ＭＳ Ｐゴシック" pitchFamily="34" charset="-128"/>
              </a:rPr>
              <a:t> [e / x] ) </a:t>
            </a:r>
          </a:p>
          <a:p>
            <a:pPr marL="0" indent="0" defTabSz="457200" eaLnBrk="1" hangingPunct="1"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if y 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</a:t>
            </a:r>
            <a:r>
              <a:rPr lang="en-GB" dirty="0" smtClean="0">
                <a:ea typeface="ＭＳ Ｐゴシック" pitchFamily="34" charset="-128"/>
              </a:rPr>
              <a:t> x and y is not a free variable in e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F2099CD-801B-436C-A959-A6BA57D928BD}" type="datetime1">
              <a:rPr lang="en-US" smtClean="0"/>
              <a:pPr>
                <a:defRPr/>
              </a:pPr>
              <a:t>7/22/2013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7D7EB1-2A88-4771-A707-0699645A8CF4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2311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000" tIns="46800" rIns="90000" bIns="46800" anchor="ctr"/>
          <a:lstStyle/>
          <a:p>
            <a:pPr defTabSz="457200" eaLnBrk="1" hangingPunct="1">
              <a:buFont typeface="Symbol" pitchFamily="18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dirty="0" smtClean="0">
                <a:ea typeface="ＭＳ Ｐゴシック" pitchFamily="34" charset="-128"/>
              </a:rPr>
              <a:t>Changing Names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389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 lIns="90000" tIns="46800" rIns="90000" bIns="46800"/>
              <a:lstStyle/>
              <a:p>
                <a:pPr marL="601663" indent="-601663" defTabSz="457200" eaLnBrk="1" hangingPunct="1">
                  <a:lnSpc>
                    <a:spcPct val="93000"/>
                  </a:lnSpc>
                  <a:tabLst>
                    <a:tab pos="720725" algn="l"/>
                    <a:tab pos="1177925" algn="l"/>
                    <a:tab pos="1635125" algn="l"/>
                    <a:tab pos="2092325" algn="l"/>
                    <a:tab pos="2549525" algn="l"/>
                    <a:tab pos="3006725" algn="l"/>
                    <a:tab pos="3463925" algn="l"/>
                    <a:tab pos="3921125" algn="l"/>
                    <a:tab pos="4378325" algn="l"/>
                    <a:tab pos="4835525" algn="l"/>
                    <a:tab pos="5292725" algn="l"/>
                    <a:tab pos="5749925" algn="l"/>
                    <a:tab pos="6207125" algn="l"/>
                    <a:tab pos="6664325" algn="l"/>
                    <a:tab pos="7121525" algn="l"/>
                    <a:tab pos="7578725" algn="l"/>
                    <a:tab pos="8035925" algn="l"/>
                    <a:tab pos="8493125" algn="l"/>
                    <a:tab pos="8950325" algn="l"/>
                    <a:tab pos="9407525" algn="l"/>
                  </a:tabLst>
                </a:pPr>
                <a:r>
                  <a:rPr lang="en-GB" dirty="0" smtClean="0">
                    <a:ea typeface="ＭＳ Ｐゴシック" pitchFamily="34" charset="-128"/>
                  </a:rPr>
                  <a:t> </a:t>
                </a: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</a:t>
                </a:r>
                <a:r>
                  <a:rPr lang="en-GB" sz="3600" dirty="0" smtClean="0">
                    <a:ea typeface="ＭＳ Ｐゴシック" pitchFamily="34" charset="-128"/>
                  </a:rPr>
                  <a:t>-conversion:</a:t>
                </a:r>
              </a:p>
              <a:p>
                <a:pPr marL="601663" indent="-601663" algn="ctr" defTabSz="457200" eaLnBrk="1" hangingPunct="1">
                  <a:buFont typeface="Symbol" pitchFamily="18" charset="2"/>
                  <a:buNone/>
                  <a:tabLst>
                    <a:tab pos="720725" algn="l"/>
                    <a:tab pos="1177925" algn="l"/>
                    <a:tab pos="1635125" algn="l"/>
                    <a:tab pos="2092325" algn="l"/>
                    <a:tab pos="2549525" algn="l"/>
                    <a:tab pos="3006725" algn="l"/>
                    <a:tab pos="3463925" algn="l"/>
                    <a:tab pos="3921125" algn="l"/>
                    <a:tab pos="4378325" algn="l"/>
                    <a:tab pos="4835525" algn="l"/>
                    <a:tab pos="5292725" algn="l"/>
                    <a:tab pos="5749925" algn="l"/>
                    <a:tab pos="6207125" algn="l"/>
                    <a:tab pos="6664325" algn="l"/>
                    <a:tab pos="7121525" algn="l"/>
                    <a:tab pos="7578725" algn="l"/>
                    <a:tab pos="8035925" algn="l"/>
                    <a:tab pos="8493125" algn="l"/>
                    <a:tab pos="8950325" algn="l"/>
                    <a:tab pos="9407525" algn="l"/>
                  </a:tabLst>
                </a:pP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sz="3600" dirty="0" smtClean="0">
                    <a:ea typeface="ＭＳ Ｐゴシック" pitchFamily="34" charset="-128"/>
                  </a:rPr>
                  <a:t> x. e </a:t>
                </a: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en-GB" sz="3600" i="1" dirty="0" smtClean="0">
                            <a:latin typeface="Cambria Math"/>
                            <a:ea typeface="Cambria Math"/>
                          </a:rPr>
                        </m:ctrlPr>
                      </m:groupChrPr>
                      <m:e>
                        <m:r>
                          <a:rPr lang="en-US" sz="3600" b="0" i="1" dirty="0" smtClean="0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</m:groupChr>
                  </m:oMath>
                </a14:m>
                <a:r>
                  <a:rPr lang="en-GB" sz="3600" dirty="0" smtClean="0">
                    <a:ea typeface="ＭＳ Ｐゴシック" pitchFamily="34" charset="-128"/>
                  </a:rPr>
                  <a:t> </a:t>
                </a: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sz="3600" dirty="0" smtClean="0">
                    <a:ea typeface="ＭＳ Ｐゴシック" pitchFamily="34" charset="-128"/>
                  </a:rPr>
                  <a:t> y. (e [y/x])</a:t>
                </a:r>
              </a:p>
              <a:p>
                <a:pPr marL="601663" indent="-601663" defTabSz="457200" eaLnBrk="1" hangingPunct="1">
                  <a:tabLst>
                    <a:tab pos="720725" algn="l"/>
                    <a:tab pos="1177925" algn="l"/>
                    <a:tab pos="1635125" algn="l"/>
                    <a:tab pos="2092325" algn="l"/>
                    <a:tab pos="2549525" algn="l"/>
                    <a:tab pos="3006725" algn="l"/>
                    <a:tab pos="3463925" algn="l"/>
                    <a:tab pos="3921125" algn="l"/>
                    <a:tab pos="4378325" algn="l"/>
                    <a:tab pos="4835525" algn="l"/>
                    <a:tab pos="5292725" algn="l"/>
                    <a:tab pos="5749925" algn="l"/>
                    <a:tab pos="6207125" algn="l"/>
                    <a:tab pos="6664325" algn="l"/>
                    <a:tab pos="7121525" algn="l"/>
                    <a:tab pos="7578725" algn="l"/>
                    <a:tab pos="8035925" algn="l"/>
                    <a:tab pos="8493125" algn="l"/>
                    <a:tab pos="8950325" algn="l"/>
                    <a:tab pos="9407525" algn="l"/>
                  </a:tabLst>
                </a:pPr>
                <a:r>
                  <a:rPr lang="en-GB" sz="3600" dirty="0" smtClean="0">
                    <a:ea typeface="ＭＳ Ｐゴシック" pitchFamily="34" charset="-128"/>
                  </a:rPr>
                  <a:t>Provided that</a:t>
                </a:r>
              </a:p>
              <a:p>
                <a:pPr marL="457200" lvl="1" indent="0" defTabSz="457200" eaLnBrk="1" hangingPunct="1">
                  <a:spcBef>
                    <a:spcPts val="800"/>
                  </a:spcBef>
                  <a:buSzPct val="100000"/>
                  <a:buNone/>
                  <a:tabLst>
                    <a:tab pos="720725" algn="l"/>
                    <a:tab pos="1177925" algn="l"/>
                    <a:tab pos="1635125" algn="l"/>
                    <a:tab pos="2092325" algn="l"/>
                    <a:tab pos="2549525" algn="l"/>
                    <a:tab pos="3006725" algn="l"/>
                    <a:tab pos="3463925" algn="l"/>
                    <a:tab pos="3921125" algn="l"/>
                    <a:tab pos="4378325" algn="l"/>
                    <a:tab pos="4835525" algn="l"/>
                    <a:tab pos="5292725" algn="l"/>
                    <a:tab pos="5749925" algn="l"/>
                    <a:tab pos="6207125" algn="l"/>
                    <a:tab pos="6664325" algn="l"/>
                    <a:tab pos="7121525" algn="l"/>
                    <a:tab pos="7578725" algn="l"/>
                    <a:tab pos="8035925" algn="l"/>
                    <a:tab pos="8493125" algn="l"/>
                    <a:tab pos="8950325" algn="l"/>
                    <a:tab pos="9407525" algn="l"/>
                  </a:tabLst>
                </a:pPr>
                <a:r>
                  <a:rPr lang="en-GB" sz="3600" dirty="0" smtClean="0">
                    <a:ea typeface="ＭＳ Ｐゴシック" pitchFamily="34" charset="-128"/>
                  </a:rPr>
                  <a:t>1. y is not free in e</a:t>
                </a:r>
              </a:p>
              <a:p>
                <a:pPr marL="457200" lvl="1" indent="0" defTabSz="457200" eaLnBrk="1" hangingPunct="1">
                  <a:spcBef>
                    <a:spcPts val="800"/>
                  </a:spcBef>
                  <a:buNone/>
                  <a:tabLst>
                    <a:tab pos="720725" algn="l"/>
                    <a:tab pos="1177925" algn="l"/>
                    <a:tab pos="1635125" algn="l"/>
                    <a:tab pos="2092325" algn="l"/>
                    <a:tab pos="2549525" algn="l"/>
                    <a:tab pos="3006725" algn="l"/>
                    <a:tab pos="3463925" algn="l"/>
                    <a:tab pos="3921125" algn="l"/>
                    <a:tab pos="4378325" algn="l"/>
                    <a:tab pos="4835525" algn="l"/>
                    <a:tab pos="5292725" algn="l"/>
                    <a:tab pos="5749925" algn="l"/>
                    <a:tab pos="6207125" algn="l"/>
                    <a:tab pos="6664325" algn="l"/>
                    <a:tab pos="7121525" algn="l"/>
                    <a:tab pos="7578725" algn="l"/>
                    <a:tab pos="8035925" algn="l"/>
                    <a:tab pos="8493125" algn="l"/>
                    <a:tab pos="8950325" algn="l"/>
                    <a:tab pos="9407525" algn="l"/>
                  </a:tabLst>
                </a:pPr>
                <a:r>
                  <a:rPr lang="en-GB" sz="3600" dirty="0" smtClean="0">
                    <a:ea typeface="ＭＳ Ｐゴシック" pitchFamily="34" charset="-128"/>
                  </a:rPr>
                  <a:t>2. No free occurrence of x in e  becomes bound when replaced by y</a:t>
                </a:r>
                <a:endParaRPr lang="en-GB" sz="3200" dirty="0" smtClean="0">
                  <a:ea typeface="ＭＳ Ｐゴシック" pitchFamily="34" charset="-128"/>
                </a:endParaRPr>
              </a:p>
            </p:txBody>
          </p:sp>
        </mc:Choice>
        <mc:Fallback xmlns="">
          <p:sp>
            <p:nvSpPr>
              <p:cNvPr id="1638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705" t="-2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386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A8143AB7-5BD5-40D2-8068-904588A9D32F}" type="datetime1">
              <a:rPr lang="en-US" sz="1400">
                <a:latin typeface="Tahoma" pitchFamily="34" charset="0"/>
              </a:rPr>
              <a:pPr/>
              <a:t>7/22/2013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1638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7EA84D82-ACF6-432F-975F-73A0A3EE2105}" type="slidenum">
              <a:rPr lang="en-US" sz="1400">
                <a:latin typeface="Tahoma" pitchFamily="34" charset="0"/>
              </a:rPr>
              <a:pPr/>
              <a:t>11</a:t>
            </a:fld>
            <a:endParaRPr lang="en-US" sz="1400">
              <a:latin typeface="Tahoma" pitchFamily="34" charset="0"/>
            </a:endParaRP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000" tIns="46800" rIns="90000" bIns="46800" anchor="ctr"/>
          <a:lstStyle/>
          <a:p>
            <a:pPr defTabSz="457200" eaLnBrk="1" hangingPunct="1">
              <a:buFont typeface="Symbol" pitchFamily="18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</a:t>
            </a:r>
            <a:r>
              <a:rPr lang="en-GB" dirty="0" smtClean="0">
                <a:ea typeface="ＭＳ Ｐゴシック" pitchFamily="34" charset="-128"/>
              </a:rPr>
              <a:t>-conversion Failure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413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 lIns="90000" tIns="46800" rIns="90000" bIns="46800"/>
              <a:lstStyle/>
              <a:p>
                <a:pPr marL="601663" indent="-601663" defTabSz="457200" eaLnBrk="1" hangingPunct="1">
                  <a:lnSpc>
                    <a:spcPct val="93000"/>
                  </a:lnSpc>
                  <a:buClr>
                    <a:schemeClr val="tx1"/>
                  </a:buClr>
                  <a:buFont typeface="Wingdings" pitchFamily="2" charset="2"/>
                  <a:buNone/>
                  <a:tabLst>
                    <a:tab pos="720725" algn="l"/>
                    <a:tab pos="1177925" algn="l"/>
                    <a:tab pos="1635125" algn="l"/>
                    <a:tab pos="2092325" algn="l"/>
                    <a:tab pos="2549525" algn="l"/>
                    <a:tab pos="3006725" algn="l"/>
                    <a:tab pos="3463925" algn="l"/>
                    <a:tab pos="3921125" algn="l"/>
                    <a:tab pos="4378325" algn="l"/>
                    <a:tab pos="4835525" algn="l"/>
                    <a:tab pos="5292725" algn="l"/>
                    <a:tab pos="5749925" algn="l"/>
                    <a:tab pos="6207125" algn="l"/>
                    <a:tab pos="6664325" algn="l"/>
                    <a:tab pos="7121525" algn="l"/>
                    <a:tab pos="7578725" algn="l"/>
                    <a:tab pos="8035925" algn="l"/>
                    <a:tab pos="8493125" algn="l"/>
                    <a:tab pos="8950325" algn="l"/>
                    <a:tab pos="9407525" algn="l"/>
                  </a:tabLst>
                </a:pPr>
                <a:r>
                  <a:rPr lang="en-GB" dirty="0" smtClean="0">
                    <a:ea typeface="ＭＳ Ｐゴシック" pitchFamily="34" charset="-128"/>
                  </a:rPr>
                  <a:t>1. Error: y is free in term</a:t>
                </a:r>
              </a:p>
              <a:p>
                <a:pPr marL="601663" indent="-601663" algn="ctr" defTabSz="457200" eaLnBrk="1" hangingPunct="1">
                  <a:lnSpc>
                    <a:spcPct val="90000"/>
                  </a:lnSpc>
                  <a:buFont typeface="Times" charset="0"/>
                  <a:buNone/>
                  <a:tabLst>
                    <a:tab pos="720725" algn="l"/>
                    <a:tab pos="1177925" algn="l"/>
                    <a:tab pos="1635125" algn="l"/>
                    <a:tab pos="2092325" algn="l"/>
                    <a:tab pos="2549525" algn="l"/>
                    <a:tab pos="3006725" algn="l"/>
                    <a:tab pos="3463925" algn="l"/>
                    <a:tab pos="3921125" algn="l"/>
                    <a:tab pos="4378325" algn="l"/>
                    <a:tab pos="4835525" algn="l"/>
                    <a:tab pos="5292725" algn="l"/>
                    <a:tab pos="5749925" algn="l"/>
                    <a:tab pos="6207125" algn="l"/>
                    <a:tab pos="6664325" algn="l"/>
                    <a:tab pos="7121525" algn="l"/>
                    <a:tab pos="7578725" algn="l"/>
                    <a:tab pos="8035925" algn="l"/>
                    <a:tab pos="8493125" algn="l"/>
                    <a:tab pos="8950325" algn="l"/>
                    <a:tab pos="9407525" algn="l"/>
                  </a:tabLst>
                </a:pPr>
                <a:r>
                  <a:rPr lang="en-GB" dirty="0" smtClean="0">
                    <a:ea typeface="ＭＳ Ｐゴシック" pitchFamily="34" charset="-128"/>
                  </a:rPr>
                  <a:t>  </a:t>
                </a: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dirty="0" smtClean="0">
                    <a:ea typeface="ＭＳ Ｐゴシック" pitchFamily="34" charset="-128"/>
                  </a:rPr>
                  <a:t> x. x y </a:t>
                </a: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en-GB" i="1" dirty="0" smtClean="0">
                            <a:latin typeface="Cambria Math"/>
                            <a:ea typeface="Cambria Math"/>
                          </a:rPr>
                        </m:ctrlPr>
                      </m:groupChrPr>
                      <m:e>
                        <m:r>
                          <a:rPr lang="en-US" b="0" i="1" dirty="0" smtClean="0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</m:groupChr>
                  </m:oMath>
                </a14:m>
                <a:r>
                  <a:rPr lang="en-GB" dirty="0" smtClean="0">
                    <a:ea typeface="ＭＳ Ｐゴシック" pitchFamily="34" charset="-128"/>
                  </a:rPr>
                  <a:t> </a:t>
                </a: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dirty="0" smtClean="0">
                    <a:ea typeface="ＭＳ Ｐゴシック" pitchFamily="34" charset="-128"/>
                  </a:rPr>
                  <a:t> y. y </a:t>
                </a:r>
                <a:r>
                  <a:rPr lang="en-GB" dirty="0" err="1" smtClean="0">
                    <a:ea typeface="ＭＳ Ｐゴシック" pitchFamily="34" charset="-128"/>
                  </a:rPr>
                  <a:t>y</a:t>
                </a:r>
                <a:endParaRPr lang="en-GB" dirty="0" smtClean="0">
                  <a:ea typeface="ＭＳ Ｐゴシック" pitchFamily="34" charset="-128"/>
                </a:endParaRPr>
              </a:p>
              <a:p>
                <a:pPr marL="601663" indent="-601663" defTabSz="457200" eaLnBrk="1" hangingPunct="1">
                  <a:lnSpc>
                    <a:spcPct val="90000"/>
                  </a:lnSpc>
                  <a:buFont typeface="Times" charset="0"/>
                  <a:buNone/>
                  <a:tabLst>
                    <a:tab pos="720725" algn="l"/>
                    <a:tab pos="1177925" algn="l"/>
                    <a:tab pos="1635125" algn="l"/>
                    <a:tab pos="2092325" algn="l"/>
                    <a:tab pos="2549525" algn="l"/>
                    <a:tab pos="3006725" algn="l"/>
                    <a:tab pos="3463925" algn="l"/>
                    <a:tab pos="3921125" algn="l"/>
                    <a:tab pos="4378325" algn="l"/>
                    <a:tab pos="4835525" algn="l"/>
                    <a:tab pos="5292725" algn="l"/>
                    <a:tab pos="5749925" algn="l"/>
                    <a:tab pos="6207125" algn="l"/>
                    <a:tab pos="6664325" algn="l"/>
                    <a:tab pos="7121525" algn="l"/>
                    <a:tab pos="7578725" algn="l"/>
                    <a:tab pos="8035925" algn="l"/>
                    <a:tab pos="8493125" algn="l"/>
                    <a:tab pos="8950325" algn="l"/>
                    <a:tab pos="9407525" algn="l"/>
                  </a:tabLst>
                </a:pPr>
                <a:r>
                  <a:rPr lang="en-GB" dirty="0" smtClean="0">
                    <a:ea typeface="ＭＳ Ｐゴシック" pitchFamily="34" charset="-128"/>
                  </a:rPr>
                  <a:t>2. Error: free occurrence of x becomes bound in wrong way when replaced by y</a:t>
                </a:r>
              </a:p>
              <a:p>
                <a:pPr marL="601663" indent="-601663" algn="ctr" defTabSz="457200" eaLnBrk="1" hangingPunct="1">
                  <a:lnSpc>
                    <a:spcPct val="90000"/>
                  </a:lnSpc>
                  <a:buFont typeface="Times" charset="0"/>
                  <a:buNone/>
                  <a:tabLst>
                    <a:tab pos="720725" algn="l"/>
                    <a:tab pos="1177925" algn="l"/>
                    <a:tab pos="1635125" algn="l"/>
                    <a:tab pos="2092325" algn="l"/>
                    <a:tab pos="2549525" algn="l"/>
                    <a:tab pos="3006725" algn="l"/>
                    <a:tab pos="3463925" algn="l"/>
                    <a:tab pos="3921125" algn="l"/>
                    <a:tab pos="4378325" algn="l"/>
                    <a:tab pos="4835525" algn="l"/>
                    <a:tab pos="5292725" algn="l"/>
                    <a:tab pos="5749925" algn="l"/>
                    <a:tab pos="6207125" algn="l"/>
                    <a:tab pos="6664325" algn="l"/>
                    <a:tab pos="7121525" algn="l"/>
                    <a:tab pos="7578725" algn="l"/>
                    <a:tab pos="8035925" algn="l"/>
                    <a:tab pos="8493125" algn="l"/>
                    <a:tab pos="8950325" algn="l"/>
                    <a:tab pos="9407525" algn="l"/>
                  </a:tabLst>
                </a:pPr>
                <a:r>
                  <a:rPr lang="en-GB" dirty="0" smtClean="0">
                    <a:ea typeface="ＭＳ Ｐゴシック" pitchFamily="34" charset="-128"/>
                  </a:rPr>
                  <a:t> </a:t>
                </a: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dirty="0" smtClean="0">
                    <a:ea typeface="ＭＳ Ｐゴシック" pitchFamily="34" charset="-128"/>
                  </a:rPr>
                  <a:t> x. </a:t>
                </a: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dirty="0" smtClean="0">
                    <a:ea typeface="ＭＳ Ｐゴシック" pitchFamily="34" charset="-128"/>
                  </a:rPr>
                  <a:t> y. x</a:t>
                </a:r>
                <a14:m>
                  <m:oMath xmlns:m="http://schemas.openxmlformats.org/officeDocument/2006/math">
                    <m:r>
                      <a:rPr lang="en-US" b="0" i="0" dirty="0" smtClean="0">
                        <a:latin typeface="Cambria Math"/>
                        <a:ea typeface="Cambria Math"/>
                      </a:rPr>
                      <m:t> </m:t>
                    </m:r>
                    <m:groupChr>
                      <m:groupChrPr>
                        <m:chr m:val="→"/>
                        <m:vertJc m:val="bot"/>
                        <m:ctrlPr>
                          <a:rPr lang="en-GB" i="1" dirty="0" smtClean="0">
                            <a:latin typeface="Cambria Math"/>
                            <a:ea typeface="Cambria Math"/>
                          </a:rPr>
                        </m:ctrlPr>
                      </m:groupChrPr>
                      <m:e>
                        <m:r>
                          <a:rPr lang="en-US" b="0" i="1" dirty="0" smtClean="0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</m:groupChr>
                  </m:oMath>
                </a14:m>
                <a:r>
                  <a:rPr lang="en-GB" dirty="0" smtClean="0">
                    <a:ea typeface="ＭＳ Ｐゴシック" pitchFamily="34" charset="-128"/>
                  </a:rPr>
                  <a:t> </a:t>
                </a: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dirty="0" smtClean="0">
                    <a:ea typeface="ＭＳ Ｐゴシック" pitchFamily="34" charset="-128"/>
                  </a:rPr>
                  <a:t> y. </a:t>
                </a: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dirty="0" smtClean="0">
                    <a:ea typeface="ＭＳ Ｐゴシック" pitchFamily="34" charset="-128"/>
                  </a:rPr>
                  <a:t> y. y</a:t>
                </a:r>
              </a:p>
              <a:p>
                <a:pPr marL="601663" indent="-601663" algn="ctr" defTabSz="457200" eaLnBrk="1" hangingPunct="1">
                  <a:lnSpc>
                    <a:spcPct val="90000"/>
                  </a:lnSpc>
                  <a:buFont typeface="Times" charset="0"/>
                  <a:buNone/>
                  <a:tabLst>
                    <a:tab pos="720725" algn="l"/>
                    <a:tab pos="1177925" algn="l"/>
                    <a:tab pos="1635125" algn="l"/>
                    <a:tab pos="2092325" algn="l"/>
                    <a:tab pos="2549525" algn="l"/>
                    <a:tab pos="3006725" algn="l"/>
                    <a:tab pos="3463925" algn="l"/>
                    <a:tab pos="3921125" algn="l"/>
                    <a:tab pos="4378325" algn="l"/>
                    <a:tab pos="4835525" algn="l"/>
                    <a:tab pos="5292725" algn="l"/>
                    <a:tab pos="5749925" algn="l"/>
                    <a:tab pos="6207125" algn="l"/>
                    <a:tab pos="6664325" algn="l"/>
                    <a:tab pos="7121525" algn="l"/>
                    <a:tab pos="7578725" algn="l"/>
                    <a:tab pos="8035925" algn="l"/>
                    <a:tab pos="8493125" algn="l"/>
                    <a:tab pos="8950325" algn="l"/>
                    <a:tab pos="9407525" algn="l"/>
                  </a:tabLst>
                </a:pPr>
                <a:r>
                  <a:rPr lang="en-GB" dirty="0" smtClean="0">
                    <a:ea typeface="ＭＳ Ｐゴシック" pitchFamily="34" charset="-128"/>
                  </a:rPr>
                  <a:t>                                   </a:t>
                </a:r>
              </a:p>
              <a:p>
                <a:pPr marL="601663" indent="-601663" defTabSz="457200" eaLnBrk="1" hangingPunct="1">
                  <a:lnSpc>
                    <a:spcPct val="90000"/>
                  </a:lnSpc>
                  <a:buFont typeface="Times" charset="0"/>
                  <a:buNone/>
                  <a:tabLst>
                    <a:tab pos="720725" algn="l"/>
                    <a:tab pos="1177925" algn="l"/>
                    <a:tab pos="1635125" algn="l"/>
                    <a:tab pos="2092325" algn="l"/>
                    <a:tab pos="2549525" algn="l"/>
                    <a:tab pos="3006725" algn="l"/>
                    <a:tab pos="3463925" algn="l"/>
                    <a:tab pos="3921125" algn="l"/>
                    <a:tab pos="4378325" algn="l"/>
                    <a:tab pos="4835525" algn="l"/>
                    <a:tab pos="5292725" algn="l"/>
                    <a:tab pos="5749925" algn="l"/>
                    <a:tab pos="6207125" algn="l"/>
                    <a:tab pos="6664325" algn="l"/>
                    <a:tab pos="7121525" algn="l"/>
                    <a:tab pos="7578725" algn="l"/>
                    <a:tab pos="8035925" algn="l"/>
                    <a:tab pos="8493125" algn="l"/>
                    <a:tab pos="8950325" algn="l"/>
                    <a:tab pos="9407525" algn="l"/>
                  </a:tabLst>
                </a:pPr>
                <a:r>
                  <a:rPr lang="en-GB" dirty="0" smtClean="0">
                    <a:ea typeface="ＭＳ Ｐゴシック" pitchFamily="34" charset="-128"/>
                  </a:rPr>
                  <a:t>But  </a:t>
                </a: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dirty="0" smtClean="0">
                    <a:ea typeface="ＭＳ Ｐゴシック" pitchFamily="34" charset="-128"/>
                  </a:rPr>
                  <a:t> x. (</a:t>
                </a: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dirty="0" smtClean="0">
                    <a:ea typeface="ＭＳ Ｐゴシック" pitchFamily="34" charset="-128"/>
                  </a:rPr>
                  <a:t> y. y) x </a:t>
                </a: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en-GB" i="1" dirty="0" smtClean="0">
                            <a:latin typeface="Cambria Math"/>
                            <a:ea typeface="Cambria Math"/>
                          </a:rPr>
                        </m:ctrlPr>
                      </m:groupChrPr>
                      <m:e>
                        <m:r>
                          <a:rPr lang="en-US" b="0" i="1" dirty="0" smtClean="0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</m:groupChr>
                  </m:oMath>
                </a14:m>
                <a:r>
                  <a:rPr lang="en-GB" dirty="0" smtClean="0">
                    <a:ea typeface="ＭＳ Ｐゴシック" pitchFamily="34" charset="-128"/>
                  </a:rPr>
                  <a:t> </a:t>
                </a: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dirty="0" smtClean="0">
                    <a:ea typeface="ＭＳ Ｐゴシック" pitchFamily="34" charset="-128"/>
                  </a:rPr>
                  <a:t> y. (</a:t>
                </a: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dirty="0" smtClean="0">
                    <a:ea typeface="ＭＳ Ｐゴシック" pitchFamily="34" charset="-128"/>
                  </a:rPr>
                  <a:t> y. y) y</a:t>
                </a:r>
              </a:p>
              <a:p>
                <a:pPr marL="601663" indent="-601663" defTabSz="457200" eaLnBrk="1" hangingPunct="1">
                  <a:lnSpc>
                    <a:spcPct val="90000"/>
                  </a:lnSpc>
                  <a:buFont typeface="Times" charset="0"/>
                  <a:buNone/>
                  <a:tabLst>
                    <a:tab pos="720725" algn="l"/>
                    <a:tab pos="1177925" algn="l"/>
                    <a:tab pos="1635125" algn="l"/>
                    <a:tab pos="2092325" algn="l"/>
                    <a:tab pos="2549525" algn="l"/>
                    <a:tab pos="3006725" algn="l"/>
                    <a:tab pos="3463925" algn="l"/>
                    <a:tab pos="3921125" algn="l"/>
                    <a:tab pos="4378325" algn="l"/>
                    <a:tab pos="4835525" algn="l"/>
                    <a:tab pos="5292725" algn="l"/>
                    <a:tab pos="5749925" algn="l"/>
                    <a:tab pos="6207125" algn="l"/>
                    <a:tab pos="6664325" algn="l"/>
                    <a:tab pos="7121525" algn="l"/>
                    <a:tab pos="7578725" algn="l"/>
                    <a:tab pos="8035925" algn="l"/>
                    <a:tab pos="8493125" algn="l"/>
                    <a:tab pos="8950325" algn="l"/>
                    <a:tab pos="9407525" algn="l"/>
                  </a:tabLst>
                </a:pPr>
                <a:r>
                  <a:rPr lang="en-GB" dirty="0" smtClean="0">
                    <a:ea typeface="ＭＳ Ｐゴシック" pitchFamily="34" charset="-128"/>
                  </a:rPr>
                  <a:t>and </a:t>
                </a: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dirty="0" smtClean="0">
                    <a:ea typeface="ＭＳ Ｐゴシック" pitchFamily="34" charset="-128"/>
                  </a:rPr>
                  <a:t> y. (</a:t>
                </a: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dirty="0" smtClean="0">
                    <a:ea typeface="ＭＳ Ｐゴシック" pitchFamily="34" charset="-128"/>
                  </a:rPr>
                  <a:t> y. y) y </a:t>
                </a: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en-GB" i="1" dirty="0" smtClean="0">
                            <a:latin typeface="Cambria Math"/>
                            <a:ea typeface="Cambria Math"/>
                          </a:rPr>
                        </m:ctrlPr>
                      </m:groupChrPr>
                      <m:e>
                        <m:r>
                          <a:rPr lang="en-US" b="0" i="1" dirty="0" smtClean="0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</m:groupChr>
                  </m:oMath>
                </a14:m>
                <a:r>
                  <a:rPr lang="en-GB" dirty="0" smtClean="0">
                    <a:ea typeface="ＭＳ Ｐゴシック" pitchFamily="34" charset="-128"/>
                  </a:rPr>
                  <a:t> </a:t>
                </a: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dirty="0" smtClean="0">
                    <a:ea typeface="ＭＳ Ｐゴシック" pitchFamily="34" charset="-128"/>
                  </a:rPr>
                  <a:t> x. (</a:t>
                </a: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dirty="0" smtClean="0">
                    <a:ea typeface="ＭＳ Ｐゴシック" pitchFamily="34" charset="-128"/>
                  </a:rPr>
                  <a:t> y. y) x    are okay</a:t>
                </a:r>
              </a:p>
              <a:p>
                <a:pPr marL="601663" indent="-601663" defTabSz="457200" eaLnBrk="1" hangingPunct="1">
                  <a:lnSpc>
                    <a:spcPct val="90000"/>
                  </a:lnSpc>
                  <a:buFont typeface="Times" charset="0"/>
                  <a:buNone/>
                  <a:tabLst>
                    <a:tab pos="720725" algn="l"/>
                    <a:tab pos="1177925" algn="l"/>
                    <a:tab pos="1635125" algn="l"/>
                    <a:tab pos="2092325" algn="l"/>
                    <a:tab pos="2549525" algn="l"/>
                    <a:tab pos="3006725" algn="l"/>
                    <a:tab pos="3463925" algn="l"/>
                    <a:tab pos="3921125" algn="l"/>
                    <a:tab pos="4378325" algn="l"/>
                    <a:tab pos="4835525" algn="l"/>
                    <a:tab pos="5292725" algn="l"/>
                    <a:tab pos="5749925" algn="l"/>
                    <a:tab pos="6207125" algn="l"/>
                    <a:tab pos="6664325" algn="l"/>
                    <a:tab pos="7121525" algn="l"/>
                    <a:tab pos="7578725" algn="l"/>
                    <a:tab pos="8035925" algn="l"/>
                    <a:tab pos="8493125" algn="l"/>
                    <a:tab pos="8950325" algn="l"/>
                    <a:tab pos="9407525" algn="l"/>
                  </a:tabLst>
                </a:pPr>
                <a:endParaRPr lang="en-GB" dirty="0" smtClean="0">
                  <a:ea typeface="ＭＳ Ｐゴシック" pitchFamily="34" charset="-128"/>
                </a:endParaRPr>
              </a:p>
            </p:txBody>
          </p:sp>
        </mc:Choice>
        <mc:Fallback xmlns="">
          <p:sp>
            <p:nvSpPr>
              <p:cNvPr id="17413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832" t="-2233" r="-211" b="-11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410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2C6346EB-339A-4819-B84A-BBAFEF7F36F9}" type="datetime1">
              <a:rPr lang="en-US" sz="1400">
                <a:latin typeface="Tahoma" pitchFamily="34" charset="0"/>
              </a:rPr>
              <a:pPr/>
              <a:t>7/22/2013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1741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C1361FEF-8E42-4A2C-B751-7F35C31837AA}" type="slidenum">
              <a:rPr lang="en-US" sz="1400">
                <a:latin typeface="Tahoma" pitchFamily="34" charset="0"/>
              </a:rPr>
              <a:pPr/>
              <a:t>12</a:t>
            </a:fld>
            <a:endParaRPr lang="en-US" sz="1400">
              <a:latin typeface="Tahoma" pitchFamily="34" charset="0"/>
            </a:endParaRP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000" tIns="46800" rIns="90000" bIns="46800" anchor="ctr"/>
          <a:lstStyle/>
          <a:p>
            <a:pPr defTabSz="457200" eaLnBrk="1" hangingPunct="1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mtClean="0">
                <a:ea typeface="ＭＳ Ｐゴシック" pitchFamily="34" charset="-128"/>
              </a:rPr>
              <a:t>Congruence</a:t>
            </a:r>
          </a:p>
        </p:txBody>
      </p:sp>
      <p:sp>
        <p:nvSpPr>
          <p:cNvPr id="18437" name="Rectangle 3"/>
          <p:cNvSpPr>
            <a:spLocks noGrp="1" noChangeArrowheads="1"/>
          </p:cNvSpPr>
          <p:nvPr>
            <p:ph idx="1"/>
          </p:nvPr>
        </p:nvSpPr>
        <p:spPr/>
        <p:txBody>
          <a:bodyPr lIns="90000" tIns="46800" rIns="90000" bIns="46800"/>
          <a:lstStyle/>
          <a:p>
            <a:pPr marL="334963" indent="-334963" defTabSz="457200" eaLnBrk="1" hangingPunct="1">
              <a:lnSpc>
                <a:spcPct val="93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3600" dirty="0" smtClean="0">
                <a:ea typeface="ＭＳ Ｐゴシック" pitchFamily="34" charset="-128"/>
              </a:rPr>
              <a:t>Let ~ be a relation on lambda terms.   ~ is a </a:t>
            </a:r>
            <a:r>
              <a:rPr lang="en-GB" sz="3600" dirty="0" smtClean="0">
                <a:solidFill>
                  <a:schemeClr val="folHlink"/>
                </a:solidFill>
                <a:ea typeface="ＭＳ Ｐゴシック" pitchFamily="34" charset="-128"/>
              </a:rPr>
              <a:t>congruence</a:t>
            </a:r>
            <a:r>
              <a:rPr lang="en-GB" sz="3600" dirty="0" smtClean="0">
                <a:ea typeface="ＭＳ Ｐゴシック" pitchFamily="34" charset="-128"/>
              </a:rPr>
              <a:t> if </a:t>
            </a:r>
          </a:p>
          <a:p>
            <a:pPr marL="334963" indent="-334963" defTabSz="457200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3600" dirty="0" smtClean="0">
                <a:ea typeface="ＭＳ Ｐゴシック" pitchFamily="34" charset="-128"/>
              </a:rPr>
              <a:t>~ is an equivalence relation (reflexive, symmetric, transitive)</a:t>
            </a:r>
          </a:p>
          <a:p>
            <a:pPr marL="334963" indent="-334963" defTabSz="457200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3600" dirty="0" smtClean="0">
                <a:ea typeface="ＭＳ Ｐゴシック" pitchFamily="34" charset="-128"/>
              </a:rPr>
              <a:t>If e</a:t>
            </a:r>
            <a:r>
              <a:rPr lang="en-GB" sz="3600" baseline="-25000" dirty="0" smtClean="0">
                <a:ea typeface="ＭＳ Ｐゴシック" pitchFamily="34" charset="-128"/>
              </a:rPr>
              <a:t>1</a:t>
            </a:r>
            <a:r>
              <a:rPr lang="en-GB" sz="3600" dirty="0" smtClean="0">
                <a:ea typeface="ＭＳ Ｐゴシック" pitchFamily="34" charset="-128"/>
              </a:rPr>
              <a:t> ~ e</a:t>
            </a:r>
            <a:r>
              <a:rPr lang="en-GB" sz="3600" baseline="-25000" dirty="0" smtClean="0">
                <a:ea typeface="ＭＳ Ｐゴシック" pitchFamily="34" charset="-128"/>
              </a:rPr>
              <a:t>2</a:t>
            </a:r>
            <a:r>
              <a:rPr lang="en-GB" sz="3600" dirty="0" smtClean="0">
                <a:ea typeface="ＭＳ Ｐゴシック" pitchFamily="34" charset="-128"/>
              </a:rPr>
              <a:t> then</a:t>
            </a:r>
          </a:p>
          <a:p>
            <a:pPr marL="735013" lvl="1" indent="-277813" defTabSz="457200" eaLnBrk="1" hangingPunct="1">
              <a:spcBef>
                <a:spcPts val="8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3600" dirty="0" smtClean="0">
                <a:ea typeface="ＭＳ Ｐゴシック" pitchFamily="34" charset="-128"/>
              </a:rPr>
              <a:t> (e e</a:t>
            </a:r>
            <a:r>
              <a:rPr lang="en-GB" sz="3600" baseline="-25000" dirty="0" smtClean="0">
                <a:ea typeface="ＭＳ Ｐゴシック" pitchFamily="34" charset="-128"/>
              </a:rPr>
              <a:t>1</a:t>
            </a:r>
            <a:r>
              <a:rPr lang="en-GB" sz="3600" dirty="0" smtClean="0">
                <a:ea typeface="ＭＳ Ｐゴシック" pitchFamily="34" charset="-128"/>
              </a:rPr>
              <a:t>) ~ (e e</a:t>
            </a:r>
            <a:r>
              <a:rPr lang="en-GB" sz="3600" baseline="-25000" dirty="0" smtClean="0">
                <a:ea typeface="ＭＳ Ｐゴシック" pitchFamily="34" charset="-128"/>
              </a:rPr>
              <a:t>2</a:t>
            </a:r>
            <a:r>
              <a:rPr lang="en-GB" sz="3600" dirty="0" smtClean="0">
                <a:ea typeface="ＭＳ Ｐゴシック" pitchFamily="34" charset="-128"/>
              </a:rPr>
              <a:t>) and (e</a:t>
            </a:r>
            <a:r>
              <a:rPr lang="en-GB" sz="3600" baseline="-25000" dirty="0" smtClean="0">
                <a:ea typeface="ＭＳ Ｐゴシック" pitchFamily="34" charset="-128"/>
              </a:rPr>
              <a:t>1</a:t>
            </a:r>
            <a:r>
              <a:rPr lang="en-GB" sz="3600" dirty="0" smtClean="0">
                <a:ea typeface="ＭＳ Ｐゴシック" pitchFamily="34" charset="-128"/>
              </a:rPr>
              <a:t> e) ~ (e</a:t>
            </a:r>
            <a:r>
              <a:rPr lang="en-GB" sz="3600" baseline="-25000" dirty="0" smtClean="0">
                <a:ea typeface="ＭＳ Ｐゴシック" pitchFamily="34" charset="-128"/>
              </a:rPr>
              <a:t>2</a:t>
            </a:r>
            <a:r>
              <a:rPr lang="en-GB" sz="3600" dirty="0" smtClean="0">
                <a:ea typeface="ＭＳ Ｐゴシック" pitchFamily="34" charset="-128"/>
              </a:rPr>
              <a:t> e)</a:t>
            </a:r>
          </a:p>
          <a:p>
            <a:pPr marL="735013" lvl="1" indent="-277813" defTabSz="457200" eaLnBrk="1" hangingPunct="1">
              <a:spcBef>
                <a:spcPts val="8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3600" dirty="0" smtClean="0">
                <a:ea typeface="ＭＳ Ｐゴシック" pitchFamily="34" charset="-128"/>
              </a:rPr>
              <a:t> </a:t>
            </a:r>
            <a:r>
              <a:rPr lang="en-GB" sz="3600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sz="3600" dirty="0" smtClean="0">
                <a:ea typeface="ＭＳ Ｐゴシック" pitchFamily="34" charset="-128"/>
              </a:rPr>
              <a:t> x. e</a:t>
            </a:r>
            <a:r>
              <a:rPr lang="en-GB" sz="3600" baseline="-25000" dirty="0" smtClean="0">
                <a:ea typeface="ＭＳ Ｐゴシック" pitchFamily="34" charset="-128"/>
              </a:rPr>
              <a:t>1</a:t>
            </a:r>
            <a:r>
              <a:rPr lang="en-GB" sz="3600" dirty="0" smtClean="0">
                <a:ea typeface="ＭＳ Ｐゴシック" pitchFamily="34" charset="-128"/>
              </a:rPr>
              <a:t> ~ </a:t>
            </a:r>
            <a:r>
              <a:rPr lang="en-GB" sz="3600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sz="3600" dirty="0" smtClean="0">
                <a:ea typeface="ＭＳ Ｐゴシック" pitchFamily="34" charset="-128"/>
              </a:rPr>
              <a:t> x. e</a:t>
            </a:r>
            <a:r>
              <a:rPr lang="en-GB" sz="3600" baseline="-25000" dirty="0" smtClean="0">
                <a:ea typeface="ＭＳ Ｐゴシック" pitchFamily="34" charset="-128"/>
              </a:rPr>
              <a:t>2</a:t>
            </a:r>
          </a:p>
          <a:p>
            <a:pPr marL="334963" indent="-277813" defTabSz="457200" eaLnBrk="1" hangingPunct="1">
              <a:spcBef>
                <a:spcPts val="8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3600" dirty="0" smtClean="0">
                <a:ea typeface="ＭＳ Ｐゴシック" pitchFamily="34" charset="-128"/>
              </a:rPr>
              <a:t>Congruent terms are “functionally the same” in some way</a:t>
            </a:r>
          </a:p>
        </p:txBody>
      </p:sp>
      <p:sp>
        <p:nvSpPr>
          <p:cNvPr id="18434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F28C8221-A017-45FF-B1CB-35795DBF2777}" type="datetime1">
              <a:rPr lang="en-US" sz="1400">
                <a:latin typeface="Tahoma" pitchFamily="34" charset="0"/>
              </a:rPr>
              <a:pPr/>
              <a:t>7/22/2013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1843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80336A03-6C13-400F-8ED4-8D50590589C3}" type="slidenum">
              <a:rPr lang="en-US" sz="1400">
                <a:latin typeface="Tahoma" pitchFamily="34" charset="0"/>
              </a:rPr>
              <a:pPr/>
              <a:t>13</a:t>
            </a:fld>
            <a:endParaRPr lang="en-US" sz="1400">
              <a:latin typeface="Tahoma" pitchFamily="34" charset="0"/>
            </a:endParaRP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000" tIns="46800" rIns="90000" bIns="46800" anchor="ctr"/>
          <a:lstStyle/>
          <a:p>
            <a:pPr defTabSz="457200" eaLnBrk="1" hangingPunct="1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dirty="0" smtClean="0">
                <a:ea typeface="ＭＳ Ｐゴシック" pitchFamily="34" charset="-128"/>
              </a:rPr>
              <a:t> 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</a:t>
            </a:r>
            <a:r>
              <a:rPr lang="en-GB" dirty="0" smtClean="0">
                <a:ea typeface="ＭＳ Ｐゴシック" pitchFamily="34" charset="-128"/>
              </a:rPr>
              <a:t>-equivalence</a:t>
            </a:r>
          </a:p>
        </p:txBody>
      </p:sp>
      <p:sp>
        <p:nvSpPr>
          <p:cNvPr id="19461" name="Rectangle 3"/>
          <p:cNvSpPr>
            <a:spLocks noGrp="1" noChangeArrowheads="1"/>
          </p:cNvSpPr>
          <p:nvPr>
            <p:ph idx="1"/>
          </p:nvPr>
        </p:nvSpPr>
        <p:spPr/>
        <p:txBody>
          <a:bodyPr lIns="90000" tIns="46800" rIns="90000" bIns="46800"/>
          <a:lstStyle/>
          <a:p>
            <a:pPr marL="334963" indent="-334963" defTabSz="457200" eaLnBrk="1" hangingPunct="1">
              <a:lnSpc>
                <a:spcPct val="93000"/>
              </a:lnSpc>
              <a:spcBef>
                <a:spcPts val="10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4000" dirty="0" smtClean="0">
                <a:latin typeface="Symbol" pitchFamily="18" charset="2"/>
                <a:ea typeface="ＭＳ Ｐゴシック" pitchFamily="34" charset="-128"/>
              </a:rPr>
              <a:t></a:t>
            </a:r>
            <a:r>
              <a:rPr lang="en-GB" sz="4000" dirty="0" smtClean="0">
                <a:ea typeface="ＭＳ Ｐゴシック" pitchFamily="34" charset="-128"/>
              </a:rPr>
              <a:t>-equivalence is the smallest congruence containing </a:t>
            </a:r>
            <a:r>
              <a:rPr lang="en-GB" sz="4000" dirty="0" smtClean="0">
                <a:latin typeface="Symbol" pitchFamily="18" charset="2"/>
                <a:ea typeface="ＭＳ Ｐゴシック" pitchFamily="34" charset="-128"/>
              </a:rPr>
              <a:t></a:t>
            </a:r>
            <a:r>
              <a:rPr lang="en-GB" sz="4000" dirty="0">
                <a:ea typeface="ＭＳ Ｐゴシック" pitchFamily="34" charset="-128"/>
              </a:rPr>
              <a:t>-</a:t>
            </a:r>
            <a:r>
              <a:rPr lang="en-GB" sz="4000" dirty="0" smtClean="0">
                <a:ea typeface="ＭＳ Ｐゴシック" pitchFamily="34" charset="-128"/>
              </a:rPr>
              <a:t>conversion</a:t>
            </a:r>
          </a:p>
          <a:p>
            <a:pPr marL="735013" lvl="1" indent="-334963" defTabSz="457200" eaLnBrk="1" hangingPunct="1">
              <a:lnSpc>
                <a:spcPct val="93000"/>
              </a:lnSpc>
              <a:spcBef>
                <a:spcPts val="10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3600" dirty="0" smtClean="0">
                <a:ea typeface="ＭＳ Ｐゴシック" pitchFamily="34" charset="-128"/>
              </a:rPr>
              <a:t>i.e., two terms are </a:t>
            </a:r>
            <a:r>
              <a:rPr lang="en-GB" sz="3600" dirty="0" smtClean="0">
                <a:latin typeface="Symbol" pitchFamily="18" charset="2"/>
                <a:ea typeface="ＭＳ Ｐゴシック" pitchFamily="34" charset="-128"/>
              </a:rPr>
              <a:t></a:t>
            </a:r>
            <a:r>
              <a:rPr lang="en-GB" sz="3600" dirty="0" smtClean="0">
                <a:ea typeface="ＭＳ Ｐゴシック" pitchFamily="34" charset="-128"/>
              </a:rPr>
              <a:t>-equivalent if they can be </a:t>
            </a:r>
            <a:r>
              <a:rPr lang="en-GB" sz="3600" dirty="0" smtClean="0">
                <a:latin typeface="Symbol" pitchFamily="18" charset="2"/>
                <a:ea typeface="ＭＳ Ｐゴシック" pitchFamily="34" charset="-128"/>
              </a:rPr>
              <a:t></a:t>
            </a:r>
            <a:r>
              <a:rPr lang="en-GB" sz="3600" dirty="0" smtClean="0">
                <a:ea typeface="ＭＳ Ｐゴシック" pitchFamily="34" charset="-128"/>
              </a:rPr>
              <a:t>-converted into the same term</a:t>
            </a:r>
          </a:p>
          <a:p>
            <a:pPr marL="334963" indent="-334963" defTabSz="457200" eaLnBrk="1" hangingPunct="1">
              <a:spcBef>
                <a:spcPts val="10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4000" dirty="0" smtClean="0">
                <a:ea typeface="ＭＳ Ｐゴシック" pitchFamily="34" charset="-128"/>
              </a:rPr>
              <a:t>We usually treat</a:t>
            </a:r>
            <a:r>
              <a:rPr lang="en-GB" dirty="0" smtClean="0">
                <a:ea typeface="ＭＳ Ｐゴシック" pitchFamily="34" charset="-128"/>
              </a:rPr>
              <a:t> </a:t>
            </a:r>
            <a:r>
              <a:rPr lang="en-GB" sz="4000" dirty="0" smtClean="0">
                <a:latin typeface="Symbol" pitchFamily="18" charset="2"/>
                <a:ea typeface="ＭＳ Ｐゴシック" pitchFamily="34" charset="-128"/>
              </a:rPr>
              <a:t></a:t>
            </a:r>
            <a:r>
              <a:rPr lang="en-GB" sz="4000" dirty="0" smtClean="0">
                <a:ea typeface="ＭＳ Ｐゴシック" pitchFamily="34" charset="-128"/>
              </a:rPr>
              <a:t>-equivalent terms as </a:t>
            </a:r>
            <a:r>
              <a:rPr lang="en-GB" sz="4000" i="1" dirty="0" smtClean="0">
                <a:ea typeface="ＭＳ Ｐゴシック" pitchFamily="34" charset="-128"/>
              </a:rPr>
              <a:t>equal</a:t>
            </a:r>
          </a:p>
        </p:txBody>
      </p:sp>
      <p:sp>
        <p:nvSpPr>
          <p:cNvPr id="19458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63F5BEE2-7B73-49B7-817C-E52E93F4538D}" type="datetime1">
              <a:rPr lang="en-US" sz="1400">
                <a:latin typeface="Tahoma" pitchFamily="34" charset="0"/>
              </a:rPr>
              <a:pPr/>
              <a:t>7/22/2013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1945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370F9AA0-A622-497D-B990-5DFC88F6FFD0}" type="slidenum">
              <a:rPr lang="en-US" sz="1400">
                <a:latin typeface="Tahoma" pitchFamily="34" charset="0"/>
              </a:rPr>
              <a:pPr/>
              <a:t>14</a:t>
            </a:fld>
            <a:endParaRPr lang="en-US" sz="1400">
              <a:latin typeface="Tahoma" pitchFamily="34" charset="0"/>
            </a:endParaRP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000" tIns="46800" rIns="90000" bIns="46800" anchor="ctr"/>
          <a:lstStyle/>
          <a:p>
            <a:pPr defTabSz="457200" eaLnBrk="1" hangingPunct="1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dirty="0" smtClean="0">
                <a:ea typeface="ＭＳ Ｐゴシック" pitchFamily="34" charset="-128"/>
              </a:rPr>
              <a:t>Proving  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</a:t>
            </a:r>
            <a:r>
              <a:rPr lang="en-GB" dirty="0" smtClean="0">
                <a:ea typeface="ＭＳ Ｐゴシック" pitchFamily="34" charset="-128"/>
              </a:rPr>
              <a:t>-equivalence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485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 lIns="90000" tIns="46800" rIns="90000" bIns="46800"/>
              <a:lstStyle/>
              <a:p>
                <a:pPr marL="334963" indent="-334963" defTabSz="457200" eaLnBrk="1" hangingPunct="1">
                  <a:lnSpc>
                    <a:spcPct val="93000"/>
                  </a:lnSpc>
                  <a:buNone/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r>
                  <a:rPr lang="en-GB" dirty="0" smtClean="0">
                    <a:ea typeface="ＭＳ Ｐゴシック" pitchFamily="34" charset="-128"/>
                  </a:rPr>
                  <a:t>Show: </a:t>
                </a: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dirty="0" smtClean="0">
                    <a:ea typeface="ＭＳ Ｐゴシック" pitchFamily="34" charset="-128"/>
                  </a:rPr>
                  <a:t> x. (</a:t>
                </a: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dirty="0" smtClean="0">
                    <a:ea typeface="ＭＳ Ｐゴシック" pitchFamily="34" charset="-128"/>
                  </a:rPr>
                  <a:t> y. y x) x =</a:t>
                </a:r>
                <a:r>
                  <a:rPr lang="en-GB" baseline="-25000" dirty="0" smtClean="0">
                    <a:latin typeface="Symbol" pitchFamily="18" charset="2"/>
                    <a:ea typeface="ＭＳ Ｐゴシック" pitchFamily="34" charset="-128"/>
                  </a:rPr>
                  <a:t></a:t>
                </a:r>
                <a:r>
                  <a:rPr lang="en-GB" dirty="0" smtClean="0">
                    <a:ea typeface="ＭＳ Ｐゴシック" pitchFamily="34" charset="-128"/>
                  </a:rPr>
                  <a:t> </a:t>
                </a: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dirty="0" smtClean="0">
                    <a:ea typeface="ＭＳ Ｐゴシック" pitchFamily="34" charset="-128"/>
                  </a:rPr>
                  <a:t> y. (</a:t>
                </a: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dirty="0" smtClean="0">
                    <a:ea typeface="ＭＳ Ｐゴシック" pitchFamily="34" charset="-128"/>
                  </a:rPr>
                  <a:t> x. x y) y</a:t>
                </a:r>
              </a:p>
              <a:p>
                <a:pPr marL="334963" indent="-334963" defTabSz="457200" eaLnBrk="1" hangingPunct="1">
                  <a:lnSpc>
                    <a:spcPct val="102000"/>
                  </a:lnSpc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dirty="0" smtClean="0">
                    <a:ea typeface="ＭＳ Ｐゴシック" pitchFamily="34" charset="-128"/>
                  </a:rPr>
                  <a:t> x. (</a:t>
                </a: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dirty="0" smtClean="0">
                    <a:ea typeface="ＭＳ Ｐゴシック" pitchFamily="34" charset="-128"/>
                  </a:rPr>
                  <a:t> y. y x) x </a:t>
                </a: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en-GB" i="1" dirty="0" smtClean="0">
                            <a:latin typeface="Cambria Math"/>
                            <a:ea typeface="Cambria Math"/>
                          </a:rPr>
                        </m:ctrlPr>
                      </m:groupChrPr>
                      <m:e>
                        <m:r>
                          <a:rPr lang="en-US" b="0" i="1" dirty="0" smtClean="0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</m:groupChr>
                  </m:oMath>
                </a14:m>
                <a:r>
                  <a:rPr lang="en-GB" dirty="0" smtClean="0">
                    <a:ea typeface="ＭＳ Ｐゴシック" pitchFamily="34" charset="-128"/>
                  </a:rPr>
                  <a:t> </a:t>
                </a: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dirty="0" smtClean="0">
                    <a:ea typeface="ＭＳ Ｐゴシック" pitchFamily="34" charset="-128"/>
                  </a:rPr>
                  <a:t> z. (</a:t>
                </a: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dirty="0" smtClean="0">
                    <a:ea typeface="ＭＳ Ｐゴシック" pitchFamily="34" charset="-128"/>
                  </a:rPr>
                  <a:t> y. y z) z,  so   </a:t>
                </a:r>
              </a:p>
              <a:p>
                <a:pPr marL="0" indent="0" defTabSz="457200" eaLnBrk="1" hangingPunct="1">
                  <a:lnSpc>
                    <a:spcPct val="102000"/>
                  </a:lnSpc>
                  <a:buNone/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r>
                  <a:rPr lang="en-GB" dirty="0">
                    <a:latin typeface="Symbol" pitchFamily="18" charset="2"/>
                    <a:ea typeface="ＭＳ Ｐゴシック" pitchFamily="34" charset="-128"/>
                  </a:rPr>
                  <a:t> </a:t>
                </a: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  </a:t>
                </a:r>
                <a:r>
                  <a:rPr lang="en-GB" dirty="0" smtClean="0">
                    <a:ea typeface="ＭＳ Ｐゴシック" pitchFamily="34" charset="-128"/>
                  </a:rPr>
                  <a:t> x. (</a:t>
                </a: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dirty="0" smtClean="0">
                    <a:ea typeface="ＭＳ Ｐゴシック" pitchFamily="34" charset="-128"/>
                  </a:rPr>
                  <a:t> y. y x) x =</a:t>
                </a:r>
                <a:r>
                  <a:rPr lang="en-GB" baseline="-25000" dirty="0" smtClean="0">
                    <a:latin typeface="Symbol" pitchFamily="18" charset="2"/>
                    <a:ea typeface="ＭＳ Ｐゴシック" pitchFamily="34" charset="-128"/>
                  </a:rPr>
                  <a:t></a:t>
                </a:r>
                <a:r>
                  <a:rPr lang="en-GB" dirty="0" smtClean="0">
                    <a:ea typeface="ＭＳ Ｐゴシック" pitchFamily="34" charset="-128"/>
                  </a:rPr>
                  <a:t> </a:t>
                </a: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dirty="0" smtClean="0">
                    <a:ea typeface="ＭＳ Ｐゴシック" pitchFamily="34" charset="-128"/>
                  </a:rPr>
                  <a:t> z. (</a:t>
                </a: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dirty="0" smtClean="0">
                    <a:ea typeface="ＭＳ Ｐゴシック" pitchFamily="34" charset="-128"/>
                  </a:rPr>
                  <a:t> y. y z) z</a:t>
                </a:r>
              </a:p>
              <a:p>
                <a:pPr marL="334963" indent="-334963" defTabSz="457200" eaLnBrk="1" hangingPunct="1"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r>
                  <a:rPr lang="en-GB" dirty="0" smtClean="0">
                    <a:ea typeface="ＭＳ Ｐゴシック" pitchFamily="34" charset="-128"/>
                  </a:rPr>
                  <a:t>(</a:t>
                </a: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dirty="0" smtClean="0">
                    <a:ea typeface="ＭＳ Ｐゴシック" pitchFamily="34" charset="-128"/>
                  </a:rPr>
                  <a:t> y. y z) </a:t>
                </a: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en-GB" i="1" dirty="0" smtClean="0">
                            <a:latin typeface="Cambria Math"/>
                            <a:ea typeface="Cambria Math"/>
                          </a:rPr>
                        </m:ctrlPr>
                      </m:groupChrPr>
                      <m:e>
                        <m:r>
                          <a:rPr lang="en-US" b="0" i="1" dirty="0" smtClean="0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</m:groupChr>
                  </m:oMath>
                </a14:m>
                <a:r>
                  <a:rPr lang="en-GB" dirty="0" smtClean="0">
                    <a:ea typeface="ＭＳ Ｐゴシック" pitchFamily="34" charset="-128"/>
                  </a:rPr>
                  <a:t> (</a:t>
                </a: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dirty="0" smtClean="0">
                    <a:ea typeface="ＭＳ Ｐゴシック" pitchFamily="34" charset="-128"/>
                  </a:rPr>
                  <a:t> x. x z),  so                         </a:t>
                </a:r>
              </a:p>
              <a:p>
                <a:pPr marL="0" indent="0" defTabSz="457200" eaLnBrk="1" hangingPunct="1">
                  <a:buNone/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r>
                  <a:rPr lang="en-GB" dirty="0" smtClean="0">
                    <a:ea typeface="ＭＳ Ｐゴシック" pitchFamily="34" charset="-128"/>
                  </a:rPr>
                  <a:t>   (</a:t>
                </a: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dirty="0" smtClean="0">
                    <a:ea typeface="ＭＳ Ｐゴシック" pitchFamily="34" charset="-128"/>
                  </a:rPr>
                  <a:t> y. y z) =</a:t>
                </a:r>
                <a:r>
                  <a:rPr lang="en-GB" baseline="-25000" dirty="0" smtClean="0">
                    <a:latin typeface="Symbol" pitchFamily="18" charset="2"/>
                    <a:ea typeface="ＭＳ Ｐゴシック" pitchFamily="34" charset="-128"/>
                  </a:rPr>
                  <a:t></a:t>
                </a:r>
                <a:r>
                  <a:rPr lang="en-GB" dirty="0" smtClean="0">
                    <a:ea typeface="ＭＳ Ｐゴシック" pitchFamily="34" charset="-128"/>
                  </a:rPr>
                  <a:t> (</a:t>
                </a: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dirty="0" smtClean="0">
                    <a:ea typeface="ＭＳ Ｐゴシック" pitchFamily="34" charset="-128"/>
                  </a:rPr>
                  <a:t> x. x z) and </a:t>
                </a:r>
              </a:p>
              <a:p>
                <a:pPr marL="0" indent="0" defTabSz="457200" eaLnBrk="1" hangingPunct="1">
                  <a:buNone/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r>
                  <a:rPr lang="en-GB" dirty="0">
                    <a:latin typeface="Symbol" pitchFamily="18" charset="2"/>
                    <a:ea typeface="ＭＳ Ｐゴシック" pitchFamily="34" charset="-128"/>
                  </a:rPr>
                  <a:t> </a:t>
                </a: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   </a:t>
                </a:r>
                <a:r>
                  <a:rPr lang="en-GB" dirty="0" smtClean="0">
                    <a:ea typeface="ＭＳ Ｐゴシック" pitchFamily="34" charset="-128"/>
                  </a:rPr>
                  <a:t> z. (</a:t>
                </a: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dirty="0" smtClean="0">
                    <a:ea typeface="ＭＳ Ｐゴシック" pitchFamily="34" charset="-128"/>
                  </a:rPr>
                  <a:t> y. y z) z =</a:t>
                </a:r>
                <a:r>
                  <a:rPr lang="en-GB" baseline="-25000" dirty="0" smtClean="0">
                    <a:latin typeface="Symbol" pitchFamily="18" charset="2"/>
                    <a:ea typeface="ＭＳ Ｐゴシック" pitchFamily="34" charset="-128"/>
                  </a:rPr>
                  <a:t></a:t>
                </a:r>
                <a:r>
                  <a:rPr lang="en-GB" dirty="0" smtClean="0">
                    <a:ea typeface="ＭＳ Ｐゴシック" pitchFamily="34" charset="-128"/>
                  </a:rPr>
                  <a:t> </a:t>
                </a: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 </a:t>
                </a:r>
                <a:r>
                  <a:rPr lang="en-GB" dirty="0" smtClean="0">
                    <a:ea typeface="ＭＳ Ｐゴシック" pitchFamily="34" charset="-128"/>
                  </a:rPr>
                  <a:t>z. (</a:t>
                </a: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dirty="0" smtClean="0">
                    <a:ea typeface="ＭＳ Ｐゴシック" pitchFamily="34" charset="-128"/>
                  </a:rPr>
                  <a:t> x. x z) z</a:t>
                </a:r>
              </a:p>
              <a:p>
                <a:pPr marL="334963" indent="-334963" defTabSz="457200" eaLnBrk="1" hangingPunct="1">
                  <a:lnSpc>
                    <a:spcPct val="109000"/>
                  </a:lnSpc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dirty="0" smtClean="0">
                    <a:ea typeface="ＭＳ Ｐゴシック" pitchFamily="34" charset="-128"/>
                  </a:rPr>
                  <a:t> z. (</a:t>
                </a: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dirty="0" smtClean="0">
                    <a:ea typeface="ＭＳ Ｐゴシック" pitchFamily="34" charset="-128"/>
                  </a:rPr>
                  <a:t> x. x z) z </a:t>
                </a: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en-GB" i="1" dirty="0" smtClean="0">
                            <a:latin typeface="Cambria Math"/>
                            <a:ea typeface="Cambria Math"/>
                          </a:rPr>
                        </m:ctrlPr>
                      </m:groupChrPr>
                      <m:e>
                        <m:r>
                          <a:rPr lang="en-US" b="0" i="1" dirty="0" smtClean="0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</m:groupChr>
                  </m:oMath>
                </a14:m>
                <a:r>
                  <a:rPr lang="en-GB" dirty="0" smtClean="0">
                    <a:ea typeface="ＭＳ Ｐゴシック" pitchFamily="34" charset="-128"/>
                  </a:rPr>
                  <a:t> </a:t>
                </a: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dirty="0" smtClean="0">
                    <a:ea typeface="ＭＳ Ｐゴシック" pitchFamily="34" charset="-128"/>
                  </a:rPr>
                  <a:t> y. (</a:t>
                </a: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dirty="0" smtClean="0">
                    <a:ea typeface="ＭＳ Ｐゴシック" pitchFamily="34" charset="-128"/>
                  </a:rPr>
                  <a:t> x. x y) y,  so </a:t>
                </a:r>
              </a:p>
              <a:p>
                <a:pPr marL="0" indent="0" defTabSz="457200" eaLnBrk="1" hangingPunct="1">
                  <a:lnSpc>
                    <a:spcPct val="109000"/>
                  </a:lnSpc>
                  <a:buNone/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    </a:t>
                </a:r>
                <a:r>
                  <a:rPr lang="en-GB" dirty="0" smtClean="0">
                    <a:ea typeface="ＭＳ Ｐゴシック" pitchFamily="34" charset="-128"/>
                  </a:rPr>
                  <a:t> z. (</a:t>
                </a: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dirty="0" smtClean="0">
                    <a:ea typeface="ＭＳ Ｐゴシック" pitchFamily="34" charset="-128"/>
                  </a:rPr>
                  <a:t> x. x z) z =</a:t>
                </a:r>
                <a:r>
                  <a:rPr lang="en-GB" baseline="-25000" dirty="0" smtClean="0">
                    <a:latin typeface="Symbol" pitchFamily="18" charset="2"/>
                    <a:ea typeface="ＭＳ Ｐゴシック" pitchFamily="34" charset="-128"/>
                  </a:rPr>
                  <a:t></a:t>
                </a:r>
                <a:r>
                  <a:rPr lang="en-GB" dirty="0" smtClean="0">
                    <a:ea typeface="ＭＳ Ｐゴシック" pitchFamily="34" charset="-128"/>
                  </a:rPr>
                  <a:t> </a:t>
                </a: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dirty="0" smtClean="0">
                    <a:ea typeface="ＭＳ Ｐゴシック" pitchFamily="34" charset="-128"/>
                  </a:rPr>
                  <a:t> y. (</a:t>
                </a: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dirty="0" smtClean="0">
                    <a:ea typeface="ＭＳ Ｐゴシック" pitchFamily="34" charset="-128"/>
                  </a:rPr>
                  <a:t> x. x y) y</a:t>
                </a:r>
              </a:p>
            </p:txBody>
          </p:sp>
        </mc:Choice>
        <mc:Fallback xmlns="">
          <p:sp>
            <p:nvSpPr>
              <p:cNvPr id="2048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832" t="-2357" b="-95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482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378CDF86-07DD-420B-9CA7-5D4FA45EA8AF}" type="datetime1">
              <a:rPr lang="en-US" sz="1400">
                <a:latin typeface="Tahoma" pitchFamily="34" charset="0"/>
              </a:rPr>
              <a:pPr/>
              <a:t>7/22/2013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048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62E41EE6-8DFF-46EE-AB74-BC6E21166B56}" type="slidenum">
              <a:rPr lang="en-US" sz="1400">
                <a:latin typeface="Tahoma" pitchFamily="34" charset="0"/>
              </a:rPr>
              <a:pPr/>
              <a:t>15</a:t>
            </a:fld>
            <a:endParaRPr lang="en-US" sz="1400">
              <a:latin typeface="Tahoma" pitchFamily="34" charset="0"/>
            </a:endParaRP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Semantics of Substitution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4963" indent="-334963" defTabSz="457200" eaLnBrk="1" hangingPunct="1">
              <a:lnSpc>
                <a:spcPct val="93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x [e / x] = e</a:t>
            </a:r>
          </a:p>
          <a:p>
            <a:pPr marL="334963" indent="-334963" defTabSz="457200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y [e / x] = y if y 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</a:t>
            </a:r>
            <a:r>
              <a:rPr lang="en-GB" dirty="0" smtClean="0">
                <a:ea typeface="ＭＳ Ｐゴシック" pitchFamily="34" charset="-128"/>
              </a:rPr>
              <a:t> x</a:t>
            </a:r>
          </a:p>
          <a:p>
            <a:pPr marL="334963" indent="-334963" defTabSz="457200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dirty="0" smtClean="0">
              <a:ea typeface="ＭＳ Ｐゴシック" pitchFamily="34" charset="-128"/>
            </a:endParaRPr>
          </a:p>
          <a:p>
            <a:pPr marL="334963" indent="-334963" defTabSz="457200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(e</a:t>
            </a:r>
            <a:r>
              <a:rPr lang="en-GB" baseline="-25000" dirty="0" smtClean="0">
                <a:ea typeface="ＭＳ Ｐゴシック" pitchFamily="34" charset="-128"/>
              </a:rPr>
              <a:t>1</a:t>
            </a:r>
            <a:r>
              <a:rPr lang="en-GB" dirty="0" smtClean="0">
                <a:ea typeface="ＭＳ Ｐゴシック" pitchFamily="34" charset="-128"/>
              </a:rPr>
              <a:t> e</a:t>
            </a:r>
            <a:r>
              <a:rPr lang="en-GB" baseline="-25000" dirty="0" smtClean="0">
                <a:ea typeface="ＭＳ Ｐゴシック" pitchFamily="34" charset="-128"/>
              </a:rPr>
              <a:t>2</a:t>
            </a:r>
            <a:r>
              <a:rPr lang="en-GB" dirty="0" smtClean="0">
                <a:ea typeface="ＭＳ Ｐゴシック" pitchFamily="34" charset="-128"/>
              </a:rPr>
              <a:t>) [e / x] = ((e</a:t>
            </a:r>
            <a:r>
              <a:rPr lang="en-GB" baseline="-25000" dirty="0" smtClean="0">
                <a:ea typeface="ＭＳ Ｐゴシック" pitchFamily="34" charset="-128"/>
              </a:rPr>
              <a:t>1 </a:t>
            </a:r>
            <a:r>
              <a:rPr lang="en-GB" dirty="0" smtClean="0">
                <a:ea typeface="ＭＳ Ｐゴシック" pitchFamily="34" charset="-128"/>
              </a:rPr>
              <a:t>[e / x] ) (e</a:t>
            </a:r>
            <a:r>
              <a:rPr lang="en-GB" baseline="-25000" dirty="0" smtClean="0">
                <a:ea typeface="ＭＳ Ｐゴシック" pitchFamily="34" charset="-128"/>
              </a:rPr>
              <a:t>2 </a:t>
            </a:r>
            <a:r>
              <a:rPr lang="en-GB" dirty="0" smtClean="0">
                <a:ea typeface="ＭＳ Ｐゴシック" pitchFamily="34" charset="-128"/>
              </a:rPr>
              <a:t>[e / x] ))</a:t>
            </a:r>
          </a:p>
          <a:p>
            <a:pPr marL="334963" indent="-334963" defTabSz="457200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dirty="0" smtClean="0">
              <a:ea typeface="ＭＳ Ｐゴシック" pitchFamily="34" charset="-128"/>
            </a:endParaRPr>
          </a:p>
          <a:p>
            <a:pPr marL="334963" indent="-334963" defTabSz="457200" eaLnBrk="1" hangingPunct="1">
              <a:spcBef>
                <a:spcPts val="9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(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dirty="0" smtClean="0">
                <a:ea typeface="ＭＳ Ｐゴシック" pitchFamily="34" charset="-128"/>
              </a:rPr>
              <a:t> x. f) [e / x] = (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dirty="0" smtClean="0">
                <a:ea typeface="ＭＳ Ｐゴシック" pitchFamily="34" charset="-128"/>
              </a:rPr>
              <a:t> x. f) </a:t>
            </a:r>
          </a:p>
          <a:p>
            <a:pPr marL="334963" indent="-334963" defTabSz="457200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(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dirty="0" smtClean="0">
                <a:ea typeface="ＭＳ Ｐゴシック" pitchFamily="34" charset="-128"/>
              </a:rPr>
              <a:t> y. f) [e / x] = 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dirty="0" smtClean="0">
                <a:ea typeface="ＭＳ Ｐゴシック" pitchFamily="34" charset="-128"/>
              </a:rPr>
              <a:t> y. (</a:t>
            </a:r>
            <a:r>
              <a:rPr lang="en-GB" dirty="0">
                <a:ea typeface="ＭＳ Ｐゴシック" pitchFamily="34" charset="-128"/>
              </a:rPr>
              <a:t>f</a:t>
            </a:r>
            <a:r>
              <a:rPr lang="en-GB" dirty="0" smtClean="0">
                <a:ea typeface="ＭＳ Ｐゴシック" pitchFamily="34" charset="-128"/>
              </a:rPr>
              <a:t> [e / x] ) </a:t>
            </a:r>
          </a:p>
          <a:p>
            <a:pPr marL="0" indent="0" defTabSz="457200" eaLnBrk="1" hangingPunct="1"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if y 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</a:t>
            </a:r>
            <a:r>
              <a:rPr lang="en-GB" dirty="0" smtClean="0">
                <a:ea typeface="ＭＳ Ｐゴシック" pitchFamily="34" charset="-128"/>
              </a:rPr>
              <a:t> x and y is not a free variable in e</a:t>
            </a:r>
          </a:p>
          <a:p>
            <a:pPr marL="0" indent="0" defTabSz="457200" eaLnBrk="1" hangingPunct="1"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 </a:t>
            </a:r>
            <a:r>
              <a:rPr lang="en-GB" dirty="0" smtClean="0">
                <a:ea typeface="ＭＳ Ｐゴシック" pitchFamily="34" charset="-128"/>
              </a:rPr>
              <a:t>-convert here if necessary!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F2099CD-801B-436C-A959-A6BA57D928BD}" type="datetime1">
              <a:rPr lang="en-US" smtClean="0"/>
              <a:pPr>
                <a:defRPr/>
              </a:pPr>
              <a:t>7/22/2013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7D7EB1-2A88-4771-A707-0699645A8CF4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6335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000" tIns="46800" rIns="90000" bIns="46800" anchor="ctr"/>
          <a:lstStyle/>
          <a:p>
            <a:pPr defTabSz="457200" eaLnBrk="1" hangingPunct="1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dirty="0" smtClean="0">
                <a:ea typeface="ＭＳ Ｐゴシック" pitchFamily="34" charset="-128"/>
              </a:rPr>
              <a:t>Substitution Example</a:t>
            </a:r>
          </a:p>
        </p:txBody>
      </p:sp>
      <p:sp>
        <p:nvSpPr>
          <p:cNvPr id="23557" name="Rectangle 3"/>
          <p:cNvSpPr>
            <a:spLocks noGrp="1" noChangeArrowheads="1"/>
          </p:cNvSpPr>
          <p:nvPr>
            <p:ph idx="1"/>
          </p:nvPr>
        </p:nvSpPr>
        <p:spPr/>
        <p:txBody>
          <a:bodyPr lIns="90000" tIns="46800" rIns="90000" bIns="46800"/>
          <a:lstStyle/>
          <a:p>
            <a:pPr marL="334963" indent="-334963" algn="ctr" defTabSz="457200" eaLnBrk="1" hangingPunct="1">
              <a:lnSpc>
                <a:spcPct val="93000"/>
              </a:lnSpc>
              <a:spcBef>
                <a:spcPts val="900"/>
              </a:spcBef>
              <a:buFont typeface="Wingdings" pitchFamily="2" charset="2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3600" dirty="0" smtClean="0">
                <a:ea typeface="ＭＳ Ｐゴシック" pitchFamily="34" charset="-128"/>
              </a:rPr>
              <a:t>(</a:t>
            </a:r>
            <a:r>
              <a:rPr lang="en-GB" sz="3600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sz="3600" dirty="0" smtClean="0">
                <a:ea typeface="ＭＳ Ｐゴシック" pitchFamily="34" charset="-128"/>
              </a:rPr>
              <a:t> y. y z) </a:t>
            </a:r>
            <a:r>
              <a:rPr lang="en-GB" dirty="0" smtClean="0">
                <a:ea typeface="ＭＳ Ｐゴシック" pitchFamily="34" charset="-128"/>
              </a:rPr>
              <a:t>[</a:t>
            </a:r>
            <a:r>
              <a:rPr lang="en-GB" sz="3600" dirty="0" smtClean="0">
                <a:ea typeface="ＭＳ Ｐゴシック" pitchFamily="34" charset="-128"/>
              </a:rPr>
              <a:t>(</a:t>
            </a:r>
            <a:r>
              <a:rPr lang="en-GB" sz="3600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sz="3600" dirty="0" smtClean="0">
                <a:ea typeface="ＭＳ Ｐゴシック" pitchFamily="34" charset="-128"/>
              </a:rPr>
              <a:t> x. x y) / z] = ?</a:t>
            </a:r>
          </a:p>
        </p:txBody>
      </p:sp>
      <p:sp>
        <p:nvSpPr>
          <p:cNvPr id="23554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488158E-8C5E-4B53-868A-9BAC2AB73E45}" type="datetime1">
              <a:rPr lang="en-US" sz="1400">
                <a:latin typeface="Tahoma" pitchFamily="34" charset="0"/>
              </a:rPr>
              <a:pPr/>
              <a:t>7/22/2013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355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8A84C442-99AF-4241-BB44-F68B806DDDD7}" type="slidenum">
              <a:rPr lang="en-US" sz="1400">
                <a:latin typeface="Tahoma" pitchFamily="34" charset="0"/>
              </a:rPr>
              <a:pPr/>
              <a:t>17</a:t>
            </a:fld>
            <a:endParaRPr lang="en-US" sz="1400">
              <a:latin typeface="Tahoma" pitchFamily="34" charset="0"/>
            </a:endParaRP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000" tIns="46800" rIns="90000" bIns="46800" anchor="ctr"/>
          <a:lstStyle/>
          <a:p>
            <a:pPr defTabSz="457200" eaLnBrk="1" hangingPunct="1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dirty="0" smtClean="0">
                <a:ea typeface="ＭＳ Ｐゴシック" pitchFamily="34" charset="-128"/>
              </a:rPr>
              <a:t>Substitution Example</a:t>
            </a:r>
          </a:p>
        </p:txBody>
      </p:sp>
      <p:sp>
        <p:nvSpPr>
          <p:cNvPr id="23557" name="Rectangle 3"/>
          <p:cNvSpPr>
            <a:spLocks noGrp="1" noChangeArrowheads="1"/>
          </p:cNvSpPr>
          <p:nvPr>
            <p:ph idx="1"/>
          </p:nvPr>
        </p:nvSpPr>
        <p:spPr/>
        <p:txBody>
          <a:bodyPr lIns="90000" tIns="46800" rIns="90000" bIns="46800"/>
          <a:lstStyle/>
          <a:p>
            <a:pPr marL="334963" indent="-334963" algn="ctr" defTabSz="457200" eaLnBrk="1" hangingPunct="1">
              <a:lnSpc>
                <a:spcPct val="93000"/>
              </a:lnSpc>
              <a:spcBef>
                <a:spcPts val="900"/>
              </a:spcBef>
              <a:buFont typeface="Wingdings" pitchFamily="2" charset="2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3600" dirty="0" smtClean="0">
                <a:ea typeface="ＭＳ Ｐゴシック" pitchFamily="34" charset="-128"/>
              </a:rPr>
              <a:t>(</a:t>
            </a:r>
            <a:r>
              <a:rPr lang="en-GB" sz="3600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sz="3600" dirty="0" smtClean="0">
                <a:ea typeface="ＭＳ Ｐゴシック" pitchFamily="34" charset="-128"/>
              </a:rPr>
              <a:t> y. y z) </a:t>
            </a:r>
            <a:r>
              <a:rPr lang="en-GB" dirty="0" smtClean="0">
                <a:ea typeface="ＭＳ Ｐゴシック" pitchFamily="34" charset="-128"/>
              </a:rPr>
              <a:t>[</a:t>
            </a:r>
            <a:r>
              <a:rPr lang="en-GB" sz="3600" dirty="0" smtClean="0">
                <a:ea typeface="ＭＳ Ｐゴシック" pitchFamily="34" charset="-128"/>
              </a:rPr>
              <a:t>(</a:t>
            </a:r>
            <a:r>
              <a:rPr lang="en-GB" sz="3600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sz="3600" dirty="0" smtClean="0">
                <a:ea typeface="ＭＳ Ｐゴシック" pitchFamily="34" charset="-128"/>
              </a:rPr>
              <a:t> x. x y) / z] = ?</a:t>
            </a:r>
          </a:p>
          <a:p>
            <a:pPr marL="334963" indent="-334963" defTabSz="457200" eaLnBrk="1" hangingPunct="1">
              <a:spcBef>
                <a:spcPts val="9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3600" dirty="0" smtClean="0">
                <a:ea typeface="ＭＳ Ｐゴシック" pitchFamily="34" charset="-128"/>
              </a:rPr>
              <a:t>Problems? </a:t>
            </a:r>
          </a:p>
          <a:p>
            <a:pPr marL="735013" lvl="1" indent="-277813" defTabSz="457200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3200" dirty="0" smtClean="0">
                <a:ea typeface="ＭＳ Ｐゴシック" pitchFamily="34" charset="-128"/>
              </a:rPr>
              <a:t>y free in the residue</a:t>
            </a:r>
          </a:p>
          <a:p>
            <a:pPr marL="0" indent="0" defTabSz="457200" eaLnBrk="1" hangingPunct="1">
              <a:spcBef>
                <a:spcPts val="900"/>
              </a:spcBef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sz="3600" dirty="0" smtClean="0">
              <a:ea typeface="ＭＳ Ｐゴシック" pitchFamily="34" charset="-128"/>
            </a:endParaRPr>
          </a:p>
        </p:txBody>
      </p:sp>
      <p:sp>
        <p:nvSpPr>
          <p:cNvPr id="23554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488158E-8C5E-4B53-868A-9BAC2AB73E45}" type="datetime1">
              <a:rPr lang="en-US" sz="1400">
                <a:latin typeface="Tahoma" pitchFamily="34" charset="0"/>
              </a:rPr>
              <a:pPr/>
              <a:t>7/22/2013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355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8A84C442-99AF-4241-BB44-F68B806DDDD7}" type="slidenum">
              <a:rPr lang="en-US" sz="1400">
                <a:latin typeface="Tahoma" pitchFamily="34" charset="0"/>
              </a:rPr>
              <a:pPr/>
              <a:t>18</a:t>
            </a:fld>
            <a:endParaRPr lang="en-US" sz="140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278783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000" tIns="46800" rIns="90000" bIns="46800" anchor="ctr"/>
          <a:lstStyle/>
          <a:p>
            <a:pPr defTabSz="457200" eaLnBrk="1" hangingPunct="1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dirty="0" smtClean="0">
                <a:ea typeface="ＭＳ Ｐゴシック" pitchFamily="34" charset="-128"/>
              </a:rPr>
              <a:t>Substitution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557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 lIns="90000" tIns="46800" rIns="90000" bIns="46800"/>
              <a:lstStyle/>
              <a:p>
                <a:pPr marL="334963" indent="-334963" algn="ctr" defTabSz="457200" eaLnBrk="1" hangingPunct="1">
                  <a:lnSpc>
                    <a:spcPct val="93000"/>
                  </a:lnSpc>
                  <a:spcBef>
                    <a:spcPts val="900"/>
                  </a:spcBef>
                  <a:buFont typeface="Wingdings" pitchFamily="2" charset="2"/>
                  <a:buNone/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r>
                  <a:rPr lang="en-GB" sz="3600" dirty="0" smtClean="0">
                    <a:ea typeface="ＭＳ Ｐゴシック" pitchFamily="34" charset="-128"/>
                  </a:rPr>
                  <a:t>(</a:t>
                </a: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sz="3600" dirty="0" smtClean="0">
                    <a:ea typeface="ＭＳ Ｐゴシック" pitchFamily="34" charset="-128"/>
                  </a:rPr>
                  <a:t> y. y z) </a:t>
                </a:r>
                <a:r>
                  <a:rPr lang="en-GB" dirty="0" smtClean="0">
                    <a:ea typeface="ＭＳ Ｐゴシック" pitchFamily="34" charset="-128"/>
                  </a:rPr>
                  <a:t>[</a:t>
                </a:r>
                <a:r>
                  <a:rPr lang="en-GB" sz="3600" dirty="0" smtClean="0">
                    <a:ea typeface="ＭＳ Ｐゴシック" pitchFamily="34" charset="-128"/>
                  </a:rPr>
                  <a:t>(</a:t>
                </a: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sz="3600" dirty="0" smtClean="0">
                    <a:ea typeface="ＭＳ Ｐゴシック" pitchFamily="34" charset="-128"/>
                  </a:rPr>
                  <a:t> x. x y) / z] = ?</a:t>
                </a:r>
              </a:p>
              <a:p>
                <a:pPr marL="334963" indent="-334963" defTabSz="457200" eaLnBrk="1" hangingPunct="1">
                  <a:spcBef>
                    <a:spcPts val="900"/>
                  </a:spcBef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r>
                  <a:rPr lang="en-GB" sz="3600" dirty="0" smtClean="0">
                    <a:ea typeface="ＭＳ Ｐゴシック" pitchFamily="34" charset="-128"/>
                  </a:rPr>
                  <a:t>Problems? </a:t>
                </a:r>
              </a:p>
              <a:p>
                <a:pPr marL="735013" lvl="1" indent="-277813" defTabSz="457200" eaLnBrk="1" hangingPunct="1"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r>
                  <a:rPr lang="en-GB" sz="3200" dirty="0" smtClean="0">
                    <a:ea typeface="ＭＳ Ｐゴシック" pitchFamily="34" charset="-128"/>
                  </a:rPr>
                  <a:t>y free in the residue</a:t>
                </a:r>
              </a:p>
              <a:p>
                <a:pPr marL="334963" indent="-334963" defTabSz="457200" eaLnBrk="1" hangingPunct="1">
                  <a:spcBef>
                    <a:spcPts val="900"/>
                  </a:spcBef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r>
                  <a:rPr lang="en-GB" sz="3600" dirty="0" smtClean="0">
                    <a:ea typeface="ＭＳ Ｐゴシック" pitchFamily="34" charset="-128"/>
                  </a:rPr>
                  <a:t> (</a:t>
                </a: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sz="3600" dirty="0" smtClean="0">
                    <a:ea typeface="ＭＳ Ｐゴシック" pitchFamily="34" charset="-128"/>
                  </a:rPr>
                  <a:t> y. y z) </a:t>
                </a:r>
                <a:r>
                  <a:rPr lang="en-GB" dirty="0" smtClean="0">
                    <a:ea typeface="ＭＳ Ｐゴシック" pitchFamily="34" charset="-128"/>
                  </a:rPr>
                  <a:t>[</a:t>
                </a:r>
                <a:r>
                  <a:rPr lang="en-GB" sz="3600" dirty="0" smtClean="0">
                    <a:ea typeface="ＭＳ Ｐゴシック" pitchFamily="34" charset="-128"/>
                  </a:rPr>
                  <a:t>(</a:t>
                </a: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sz="3600" dirty="0" smtClean="0">
                    <a:ea typeface="ＭＳ Ｐゴシック" pitchFamily="34" charset="-128"/>
                  </a:rPr>
                  <a:t> x. x y) / z] </a:t>
                </a:r>
              </a:p>
              <a:p>
                <a:pPr marL="0" indent="0" defTabSz="457200" eaLnBrk="1" hangingPunct="1">
                  <a:spcBef>
                    <a:spcPts val="900"/>
                  </a:spcBef>
                  <a:buNone/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en-GB" sz="3600" i="1" dirty="0" smtClean="0">
                            <a:latin typeface="Cambria Math"/>
                            <a:ea typeface="Cambria Math"/>
                          </a:rPr>
                        </m:ctrlPr>
                      </m:groupChrPr>
                      <m:e>
                        <m:r>
                          <a:rPr lang="en-US" sz="3600" b="0" i="1" dirty="0" smtClean="0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</m:groupChr>
                  </m:oMath>
                </a14:m>
                <a:r>
                  <a:rPr lang="en-GB" sz="3600" dirty="0" smtClean="0">
                    <a:ea typeface="ＭＳ Ｐゴシック" pitchFamily="34" charset="-128"/>
                  </a:rPr>
                  <a:t> (</a:t>
                </a: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sz="3600" dirty="0" smtClean="0">
                    <a:ea typeface="ＭＳ Ｐゴシック" pitchFamily="34" charset="-128"/>
                  </a:rPr>
                  <a:t> w. w z) </a:t>
                </a:r>
                <a:r>
                  <a:rPr lang="en-GB" dirty="0" smtClean="0">
                    <a:ea typeface="ＭＳ Ｐゴシック" pitchFamily="34" charset="-128"/>
                  </a:rPr>
                  <a:t>[</a:t>
                </a:r>
                <a:r>
                  <a:rPr lang="en-GB" sz="3600" dirty="0" smtClean="0">
                    <a:ea typeface="ＭＳ Ｐゴシック" pitchFamily="34" charset="-128"/>
                  </a:rPr>
                  <a:t>(</a:t>
                </a: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sz="3600" dirty="0" smtClean="0">
                    <a:ea typeface="ＭＳ Ｐゴシック" pitchFamily="34" charset="-128"/>
                  </a:rPr>
                  <a:t> x. x y) / z] </a:t>
                </a:r>
              </a:p>
              <a:p>
                <a:pPr marL="0" indent="0" defTabSz="457200" eaLnBrk="1" hangingPunct="1">
                  <a:spcBef>
                    <a:spcPts val="900"/>
                  </a:spcBef>
                  <a:buNone/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r>
                  <a:rPr lang="en-GB" sz="3600" dirty="0" smtClean="0">
                    <a:ea typeface="ＭＳ Ｐゴシック" pitchFamily="34" charset="-128"/>
                  </a:rPr>
                  <a:t>= </a:t>
                </a: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sz="3600" dirty="0" smtClean="0">
                    <a:ea typeface="ＭＳ Ｐゴシック" pitchFamily="34" charset="-128"/>
                  </a:rPr>
                  <a:t> w. w (</a:t>
                </a: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sz="3600" dirty="0" smtClean="0">
                    <a:ea typeface="ＭＳ Ｐゴシック" pitchFamily="34" charset="-128"/>
                  </a:rPr>
                  <a:t> x. x y) </a:t>
                </a:r>
              </a:p>
            </p:txBody>
          </p:sp>
        </mc:Choice>
        <mc:Fallback xmlns="">
          <p:sp>
            <p:nvSpPr>
              <p:cNvPr id="2355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2185" t="-2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554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488158E-8C5E-4B53-868A-9BAC2AB73E45}" type="datetime1">
              <a:rPr lang="en-US" sz="1400">
                <a:latin typeface="Tahoma" pitchFamily="34" charset="0"/>
              </a:rPr>
              <a:pPr/>
              <a:t>7/22/2013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355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8A84C442-99AF-4241-BB44-F68B806DDDD7}" type="slidenum">
              <a:rPr lang="en-US" sz="1400">
                <a:latin typeface="Tahoma" pitchFamily="34" charset="0"/>
              </a:rPr>
              <a:pPr/>
              <a:t>19</a:t>
            </a:fld>
            <a:endParaRPr lang="en-US" sz="140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7716420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000" tIns="46800" rIns="90000" bIns="46800" anchor="ctr"/>
          <a:lstStyle/>
          <a:p>
            <a:pPr defTabSz="457200" eaLnBrk="1" hangingPunct="1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4000" dirty="0" smtClean="0">
                <a:ea typeface="ＭＳ Ｐゴシック" pitchFamily="34" charset="-128"/>
              </a:rPr>
              <a:t>Substitution Example</a:t>
            </a:r>
          </a:p>
        </p:txBody>
      </p:sp>
      <p:sp>
        <p:nvSpPr>
          <p:cNvPr id="24581" name="Rectangle 3"/>
          <p:cNvSpPr>
            <a:spLocks noGrp="1" noChangeArrowheads="1"/>
          </p:cNvSpPr>
          <p:nvPr>
            <p:ph idx="1"/>
          </p:nvPr>
        </p:nvSpPr>
        <p:spPr/>
        <p:txBody>
          <a:bodyPr lIns="90000" tIns="46800" rIns="90000" bIns="46800"/>
          <a:lstStyle/>
          <a:p>
            <a:pPr marL="334963" indent="-334963" defTabSz="457200" eaLnBrk="1" hangingPunct="1">
              <a:lnSpc>
                <a:spcPct val="93000"/>
              </a:lnSpc>
              <a:spcBef>
                <a:spcPts val="9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3600" dirty="0" smtClean="0">
                <a:ea typeface="ＭＳ Ｐゴシック" pitchFamily="34" charset="-128"/>
              </a:rPr>
              <a:t>Only replace free occurrences</a:t>
            </a:r>
          </a:p>
          <a:p>
            <a:pPr marL="334963" indent="-334963" defTabSz="457200" eaLnBrk="1" hangingPunct="1">
              <a:spcBef>
                <a:spcPts val="9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3600" dirty="0" smtClean="0">
                <a:ea typeface="ＭＳ Ｐゴシック" pitchFamily="34" charset="-128"/>
              </a:rPr>
              <a:t>(</a:t>
            </a:r>
            <a:r>
              <a:rPr lang="en-GB" sz="3600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sz="3600" dirty="0" smtClean="0">
                <a:ea typeface="ＭＳ Ｐゴシック" pitchFamily="34" charset="-128"/>
              </a:rPr>
              <a:t> y. y z (</a:t>
            </a:r>
            <a:r>
              <a:rPr lang="en-GB" sz="3600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sz="3600" dirty="0" smtClean="0">
                <a:ea typeface="ＭＳ Ｐゴシック" pitchFamily="34" charset="-128"/>
              </a:rPr>
              <a:t> z. z)) [(</a:t>
            </a:r>
            <a:r>
              <a:rPr lang="en-GB" sz="3600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sz="3600" dirty="0" smtClean="0">
                <a:ea typeface="ＭＳ Ｐゴシック" pitchFamily="34" charset="-128"/>
              </a:rPr>
              <a:t> x. x) / z] = ?</a:t>
            </a:r>
          </a:p>
        </p:txBody>
      </p:sp>
      <p:sp>
        <p:nvSpPr>
          <p:cNvPr id="24578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D9F687DF-0703-4561-8195-1E9CE373A6B8}" type="datetime1">
              <a:rPr lang="en-US" sz="1400">
                <a:latin typeface="Tahoma" pitchFamily="34" charset="0"/>
              </a:rPr>
              <a:pPr/>
              <a:t>7/22/2013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457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014D00F2-AA12-4A76-8E3B-DC58EDDAC3FB}" type="slidenum">
              <a:rPr lang="en-US" sz="1400">
                <a:latin typeface="Tahoma" pitchFamily="34" charset="0"/>
              </a:rPr>
              <a:pPr/>
              <a:t>20</a:t>
            </a:fld>
            <a:endParaRPr lang="en-US" sz="1400">
              <a:latin typeface="Tahoma" pitchFamily="34" charset="0"/>
            </a:endParaRP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000" tIns="46800" rIns="90000" bIns="46800" anchor="ctr"/>
          <a:lstStyle/>
          <a:p>
            <a:pPr defTabSz="457200" eaLnBrk="1" hangingPunct="1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4000" dirty="0" smtClean="0">
                <a:ea typeface="ＭＳ Ｐゴシック" pitchFamily="34" charset="-128"/>
              </a:rPr>
              <a:t>Substitution Example</a:t>
            </a:r>
          </a:p>
        </p:txBody>
      </p:sp>
      <p:sp>
        <p:nvSpPr>
          <p:cNvPr id="24581" name="Rectangle 3"/>
          <p:cNvSpPr>
            <a:spLocks noGrp="1" noChangeArrowheads="1"/>
          </p:cNvSpPr>
          <p:nvPr>
            <p:ph idx="1"/>
          </p:nvPr>
        </p:nvSpPr>
        <p:spPr/>
        <p:txBody>
          <a:bodyPr lIns="90000" tIns="46800" rIns="90000" bIns="46800"/>
          <a:lstStyle/>
          <a:p>
            <a:pPr marL="334963" indent="-334963" defTabSz="457200" eaLnBrk="1" hangingPunct="1">
              <a:lnSpc>
                <a:spcPct val="93000"/>
              </a:lnSpc>
              <a:spcBef>
                <a:spcPts val="9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3600" smtClean="0">
                <a:ea typeface="ＭＳ Ｐゴシック" pitchFamily="34" charset="-128"/>
              </a:rPr>
              <a:t>Only replace free occurrences</a:t>
            </a:r>
          </a:p>
          <a:p>
            <a:pPr marL="334963" indent="-334963" defTabSz="457200" eaLnBrk="1" hangingPunct="1">
              <a:spcBef>
                <a:spcPts val="9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3600" smtClean="0">
                <a:ea typeface="ＭＳ Ｐゴシック" pitchFamily="34" charset="-128"/>
              </a:rPr>
              <a:t>(</a:t>
            </a:r>
            <a:r>
              <a:rPr lang="en-GB" sz="360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sz="3600" smtClean="0">
                <a:ea typeface="ＭＳ Ｐゴシック" pitchFamily="34" charset="-128"/>
              </a:rPr>
              <a:t> y. y z (</a:t>
            </a:r>
            <a:r>
              <a:rPr lang="en-GB" sz="360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sz="3600" smtClean="0">
                <a:ea typeface="ＭＳ Ｐゴシック" pitchFamily="34" charset="-128"/>
              </a:rPr>
              <a:t> z. z)) [(</a:t>
            </a:r>
            <a:r>
              <a:rPr lang="en-GB" sz="360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sz="3600" smtClean="0">
                <a:ea typeface="ＭＳ Ｐゴシック" pitchFamily="34" charset="-128"/>
              </a:rPr>
              <a:t> x. x) / z] =</a:t>
            </a:r>
          </a:p>
          <a:p>
            <a:pPr marL="334963" indent="-334963" algn="ctr" defTabSz="457200" eaLnBrk="1" hangingPunct="1">
              <a:spcBef>
                <a:spcPts val="900"/>
              </a:spcBef>
              <a:buFont typeface="Symbol" pitchFamily="18" charset="2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360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sz="3600" smtClean="0">
                <a:ea typeface="ＭＳ Ｐゴシック" pitchFamily="34" charset="-128"/>
              </a:rPr>
              <a:t> y. y (</a:t>
            </a:r>
            <a:r>
              <a:rPr lang="en-GB" sz="360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sz="3600" smtClean="0">
                <a:ea typeface="ＭＳ Ｐゴシック" pitchFamily="34" charset="-128"/>
              </a:rPr>
              <a:t> x. x) (</a:t>
            </a:r>
            <a:r>
              <a:rPr lang="en-GB" sz="360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sz="3600" smtClean="0">
                <a:ea typeface="ＭＳ Ｐゴシック" pitchFamily="34" charset="-128"/>
              </a:rPr>
              <a:t> z. z)</a:t>
            </a:r>
          </a:p>
          <a:p>
            <a:pPr marL="334963" indent="-334963" defTabSz="457200" eaLnBrk="1" hangingPunct="1">
              <a:spcBef>
                <a:spcPts val="900"/>
              </a:spcBef>
              <a:buFont typeface="Wingdings" pitchFamily="2" charset="2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3600" smtClean="0">
                <a:ea typeface="ＭＳ Ｐゴシック" pitchFamily="34" charset="-128"/>
              </a:rPr>
              <a:t>Not</a:t>
            </a:r>
          </a:p>
          <a:p>
            <a:pPr marL="334963" indent="-334963" algn="ctr" defTabSz="457200" eaLnBrk="1" hangingPunct="1">
              <a:spcBef>
                <a:spcPts val="900"/>
              </a:spcBef>
              <a:buFont typeface="Symbol" pitchFamily="18" charset="2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360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sz="3600" smtClean="0">
                <a:ea typeface="ＭＳ Ｐゴシック" pitchFamily="34" charset="-128"/>
              </a:rPr>
              <a:t> y. y (</a:t>
            </a:r>
            <a:r>
              <a:rPr lang="en-GB" sz="360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sz="3600" smtClean="0">
                <a:ea typeface="ＭＳ Ｐゴシック" pitchFamily="34" charset="-128"/>
              </a:rPr>
              <a:t> x. x) (</a:t>
            </a:r>
            <a:r>
              <a:rPr lang="en-GB" sz="360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sz="3600" smtClean="0">
                <a:ea typeface="ＭＳ Ｐゴシック" pitchFamily="34" charset="-128"/>
              </a:rPr>
              <a:t> z. (</a:t>
            </a:r>
            <a:r>
              <a:rPr lang="en-GB" sz="360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sz="3600" smtClean="0">
                <a:ea typeface="ＭＳ Ｐゴシック" pitchFamily="34" charset="-128"/>
              </a:rPr>
              <a:t> x. x))</a:t>
            </a:r>
          </a:p>
        </p:txBody>
      </p:sp>
      <p:sp>
        <p:nvSpPr>
          <p:cNvPr id="24578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D9F687DF-0703-4561-8195-1E9CE373A6B8}" type="datetime1">
              <a:rPr lang="en-US" sz="1400">
                <a:latin typeface="Tahoma" pitchFamily="34" charset="0"/>
              </a:rPr>
              <a:pPr/>
              <a:t>7/22/2013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457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014D00F2-AA12-4A76-8E3B-DC58EDDAC3FB}" type="slidenum">
              <a:rPr lang="en-US" sz="1400">
                <a:latin typeface="Tahoma" pitchFamily="34" charset="0"/>
              </a:rPr>
              <a:pPr/>
              <a:t>21</a:t>
            </a:fld>
            <a:endParaRPr lang="en-US" sz="140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472810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000" tIns="46800" rIns="90000" bIns="46800" anchor="ctr"/>
          <a:lstStyle/>
          <a:p>
            <a:pPr defTabSz="457200" eaLnBrk="1" hangingPunct="1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mtClean="0">
                <a:ea typeface="ＭＳ Ｐゴシック" pitchFamily="34" charset="-128"/>
              </a:rPr>
              <a:t> </a:t>
            </a:r>
            <a:r>
              <a:rPr lang="en-GB" smtClean="0">
                <a:latin typeface="Symbol" pitchFamily="18" charset="2"/>
                <a:ea typeface="ＭＳ Ｐゴシック" pitchFamily="34" charset="-128"/>
              </a:rPr>
              <a:t></a:t>
            </a:r>
            <a:r>
              <a:rPr lang="en-GB" smtClean="0">
                <a:ea typeface="ＭＳ Ｐゴシック" pitchFamily="34" charset="-128"/>
              </a:rPr>
              <a:t> reduction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605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 lIns="90000" tIns="46800" rIns="90000" bIns="46800"/>
              <a:lstStyle/>
              <a:p>
                <a:pPr marL="334963" indent="-334963" defTabSz="457200" eaLnBrk="1" hangingPunct="1">
                  <a:lnSpc>
                    <a:spcPct val="93000"/>
                  </a:lnSpc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r>
                  <a:rPr lang="en-GB" dirty="0" smtClean="0">
                    <a:ea typeface="ＭＳ Ｐゴシック" pitchFamily="34" charset="-128"/>
                  </a:rPr>
                  <a:t> </a:t>
                </a: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</a:t>
                </a:r>
                <a:r>
                  <a:rPr lang="en-GB" dirty="0" smtClean="0">
                    <a:ea typeface="ＭＳ Ｐゴシック" pitchFamily="34" charset="-128"/>
                  </a:rPr>
                  <a:t> Rule:  (</a:t>
                </a: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sz="3600" dirty="0" smtClean="0">
                    <a:ea typeface="ＭＳ Ｐゴシック" pitchFamily="34" charset="-128"/>
                  </a:rPr>
                  <a:t> x. P) N </a:t>
                </a: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en-GB" sz="3600" i="1" dirty="0" smtClean="0">
                            <a:latin typeface="Cambria Math"/>
                            <a:ea typeface="ＭＳ Ｐゴシック" pitchFamily="34" charset="-128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GB" sz="3600" i="1" dirty="0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</m:groupChr>
                  </m:oMath>
                </a14:m>
                <a:r>
                  <a:rPr lang="en-GB" dirty="0" smtClean="0">
                    <a:ea typeface="ＭＳ Ｐゴシック" pitchFamily="34" charset="-128"/>
                  </a:rPr>
                  <a:t> P [N /x]</a:t>
                </a:r>
              </a:p>
              <a:p>
                <a:pPr marL="334963" indent="-334963" defTabSz="457200" eaLnBrk="1" hangingPunct="1">
                  <a:buFont typeface="Wingdings" pitchFamily="2" charset="2"/>
                  <a:buNone/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endParaRPr lang="en-GB" dirty="0" smtClean="0">
                  <a:ea typeface="ＭＳ Ｐゴシック" pitchFamily="34" charset="-128"/>
                </a:endParaRPr>
              </a:p>
              <a:p>
                <a:pPr marL="334963" indent="-334963" defTabSz="457200" eaLnBrk="1" hangingPunct="1"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r>
                  <a:rPr lang="en-GB" dirty="0" smtClean="0">
                    <a:ea typeface="ＭＳ Ｐゴシック" pitchFamily="34" charset="-128"/>
                  </a:rPr>
                  <a:t>Essence of computation in the lambda calculus</a:t>
                </a:r>
              </a:p>
            </p:txBody>
          </p:sp>
        </mc:Choice>
        <mc:Fallback xmlns="">
          <p:sp>
            <p:nvSpPr>
              <p:cNvPr id="2560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602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CEBD49C1-D0B9-469C-9555-5DD5271E0F0F}" type="datetime1">
              <a:rPr lang="en-US" sz="1400">
                <a:latin typeface="Tahoma" pitchFamily="34" charset="0"/>
              </a:rPr>
              <a:pPr/>
              <a:t>7/22/2013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560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C28FDEC1-BA8C-4C71-9325-D26C85762E3C}" type="slidenum">
              <a:rPr lang="en-US" sz="1400">
                <a:latin typeface="Tahoma" pitchFamily="34" charset="0"/>
              </a:rPr>
              <a:pPr/>
              <a:t>22</a:t>
            </a:fld>
            <a:endParaRPr lang="en-US" sz="1400">
              <a:latin typeface="Tahoma" pitchFamily="34" charset="0"/>
            </a:endParaRP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000" tIns="46800" rIns="90000" bIns="46800" anchor="ctr"/>
          <a:lstStyle/>
          <a:p>
            <a:pPr defTabSz="457200" eaLnBrk="1" hangingPunct="1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mtClean="0">
                <a:ea typeface="ＭＳ Ｐゴシック" pitchFamily="34" charset="-128"/>
              </a:rPr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629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 lIns="90000" tIns="46800" rIns="90000" bIns="46800"/>
              <a:lstStyle/>
              <a:p>
                <a:pPr marL="334963" indent="-334963" defTabSz="457200" eaLnBrk="1" hangingPunct="1">
                  <a:lnSpc>
                    <a:spcPct val="93000"/>
                  </a:lnSpc>
                  <a:spcBef>
                    <a:spcPts val="900"/>
                  </a:spcBef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r>
                  <a:rPr lang="en-GB" dirty="0" smtClean="0">
                    <a:ea typeface="ＭＳ Ｐゴシック" pitchFamily="34" charset="-128"/>
                  </a:rPr>
                  <a:t>(</a:t>
                </a: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sz="3600" dirty="0" smtClean="0">
                    <a:ea typeface="ＭＳ Ｐゴシック" pitchFamily="34" charset="-128"/>
                  </a:rPr>
                  <a:t> z. (</a:t>
                </a: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sz="3600" dirty="0" smtClean="0">
                    <a:ea typeface="ＭＳ Ｐゴシック" pitchFamily="34" charset="-128"/>
                  </a:rPr>
                  <a:t> x. x y) z) (</a:t>
                </a: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sz="3600" dirty="0" smtClean="0">
                    <a:ea typeface="ＭＳ Ｐゴシック" pitchFamily="34" charset="-128"/>
                  </a:rPr>
                  <a:t> y. y z)</a:t>
                </a:r>
              </a:p>
              <a:p>
                <a:pPr marL="334963" indent="-334963" defTabSz="457200" eaLnBrk="1" hangingPunct="1">
                  <a:spcBef>
                    <a:spcPts val="900"/>
                  </a:spcBef>
                  <a:buNone/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r>
                  <a:rPr lang="en-GB" sz="3600" dirty="0" smtClean="0">
                    <a:ea typeface="ＭＳ Ｐゴシック" pitchFamily="34" charset="-128"/>
                  </a:rPr>
                  <a:t> </a:t>
                </a: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en-GB" sz="3600" i="1" dirty="0" smtClean="0">
                            <a:latin typeface="Cambria Math"/>
                            <a:ea typeface="ＭＳ Ｐゴシック" pitchFamily="34" charset="-128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GB" sz="3600" i="1" dirty="0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</m:groupChr>
                  </m:oMath>
                </a14:m>
                <a:r>
                  <a:rPr lang="en-GB" dirty="0" smtClean="0">
                    <a:ea typeface="ＭＳ Ｐゴシック" pitchFamily="34" charset="-128"/>
                  </a:rPr>
                  <a:t> </a:t>
                </a:r>
                <a:r>
                  <a:rPr lang="en-GB" sz="3600" dirty="0" smtClean="0">
                    <a:ea typeface="ＭＳ Ｐゴシック" pitchFamily="34" charset="-128"/>
                  </a:rPr>
                  <a:t>(</a:t>
                </a: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sz="3600" dirty="0" smtClean="0">
                    <a:ea typeface="ＭＳ Ｐゴシック" pitchFamily="34" charset="-128"/>
                  </a:rPr>
                  <a:t> x. x y) (</a:t>
                </a: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sz="3600" dirty="0" smtClean="0">
                    <a:ea typeface="ＭＳ Ｐゴシック" pitchFamily="34" charset="-128"/>
                  </a:rPr>
                  <a:t> y. y z)</a:t>
                </a:r>
              </a:p>
              <a:p>
                <a:pPr marL="334963" indent="-334963" defTabSz="457200" eaLnBrk="1" hangingPunct="1">
                  <a:buNone/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r>
                  <a:rPr lang="en-GB" sz="3600" dirty="0" smtClean="0">
                    <a:ea typeface="ＭＳ Ｐゴシック" pitchFamily="34" charset="-128"/>
                  </a:rPr>
                  <a:t> </a:t>
                </a: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en-GB" sz="3600" i="1" dirty="0" smtClean="0">
                            <a:latin typeface="Cambria Math"/>
                            <a:ea typeface="ＭＳ Ｐゴシック" pitchFamily="34" charset="-128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GB" sz="3600" i="1" dirty="0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</m:groupChr>
                  </m:oMath>
                </a14:m>
                <a:r>
                  <a:rPr lang="en-GB" dirty="0" smtClean="0">
                    <a:ea typeface="ＭＳ Ｐゴシック" pitchFamily="34" charset="-128"/>
                  </a:rPr>
                  <a:t> </a:t>
                </a:r>
                <a:r>
                  <a:rPr lang="en-GB" sz="3600" dirty="0" smtClean="0">
                    <a:ea typeface="ＭＳ Ｐゴシック" pitchFamily="34" charset="-128"/>
                  </a:rPr>
                  <a:t>(</a:t>
                </a: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sz="3600" dirty="0" smtClean="0">
                    <a:ea typeface="ＭＳ Ｐゴシック" pitchFamily="34" charset="-128"/>
                  </a:rPr>
                  <a:t> y. y z) y </a:t>
                </a: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en-GB" sz="3600" i="1" dirty="0" smtClean="0">
                            <a:latin typeface="Cambria Math"/>
                            <a:ea typeface="ＭＳ Ｐゴシック" pitchFamily="34" charset="-128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GB" sz="3600" i="1" dirty="0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</m:groupChr>
                  </m:oMath>
                </a14:m>
                <a:r>
                  <a:rPr lang="en-GB" dirty="0" smtClean="0">
                    <a:ea typeface="ＭＳ Ｐゴシック" pitchFamily="34" charset="-128"/>
                  </a:rPr>
                  <a:t> y z</a:t>
                </a:r>
              </a:p>
              <a:p>
                <a:pPr marL="334963" indent="-334963" defTabSz="457200" eaLnBrk="1" hangingPunct="1">
                  <a:spcBef>
                    <a:spcPts val="900"/>
                  </a:spcBef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endParaRPr lang="en-GB" sz="2000" dirty="0" smtClean="0">
                  <a:ea typeface="ＭＳ Ｐゴシック" pitchFamily="34" charset="-128"/>
                </a:endParaRPr>
              </a:p>
              <a:p>
                <a:pPr marL="334963" indent="-334963" defTabSz="457200" eaLnBrk="1" hangingPunct="1">
                  <a:spcBef>
                    <a:spcPts val="900"/>
                  </a:spcBef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r>
                  <a:rPr lang="en-GB" sz="3600" dirty="0" smtClean="0">
                    <a:ea typeface="ＭＳ Ｐゴシック" pitchFamily="34" charset="-128"/>
                  </a:rPr>
                  <a:t>(</a:t>
                </a: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sz="3600" dirty="0" smtClean="0">
                    <a:ea typeface="ＭＳ Ｐゴシック" pitchFamily="34" charset="-128"/>
                  </a:rPr>
                  <a:t> x. x x) </a:t>
                </a:r>
                <a:r>
                  <a:rPr lang="en-GB" dirty="0" smtClean="0">
                    <a:ea typeface="ＭＳ Ｐゴシック" pitchFamily="34" charset="-128"/>
                  </a:rPr>
                  <a:t>(</a:t>
                </a: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dirty="0" smtClean="0">
                    <a:ea typeface="ＭＳ Ｐゴシック" pitchFamily="34" charset="-128"/>
                  </a:rPr>
                  <a:t> x. x x)</a:t>
                </a:r>
                <a:r>
                  <a:rPr lang="en-GB" sz="3600" dirty="0" smtClean="0">
                    <a:ea typeface="ＭＳ Ｐゴシック" pitchFamily="34" charset="-128"/>
                  </a:rPr>
                  <a:t> </a:t>
                </a:r>
              </a:p>
              <a:p>
                <a:pPr marL="334963" indent="-334963" defTabSz="457200" eaLnBrk="1" hangingPunct="1">
                  <a:buNone/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r>
                  <a:rPr lang="en-GB" sz="3600" dirty="0" smtClean="0">
                    <a:ea typeface="ＭＳ Ｐゴシック" pitchFamily="34" charset="-128"/>
                  </a:rPr>
                  <a:t> </a:t>
                </a: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en-GB" sz="3600" i="1" dirty="0" smtClean="0">
                            <a:latin typeface="Cambria Math"/>
                            <a:ea typeface="ＭＳ Ｐゴシック" pitchFamily="34" charset="-128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GB" sz="3600" i="1" dirty="0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</m:groupChr>
                  </m:oMath>
                </a14:m>
                <a:r>
                  <a:rPr lang="en-GB" dirty="0" smtClean="0">
                    <a:ea typeface="ＭＳ Ｐゴシック" pitchFamily="34" charset="-128"/>
                  </a:rPr>
                  <a:t> </a:t>
                </a:r>
                <a:r>
                  <a:rPr lang="en-GB" sz="3600" dirty="0" smtClean="0">
                    <a:ea typeface="ＭＳ Ｐゴシック" pitchFamily="34" charset="-128"/>
                  </a:rPr>
                  <a:t>(</a:t>
                </a: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sz="3600" dirty="0" smtClean="0">
                    <a:ea typeface="ＭＳ Ｐゴシック" pitchFamily="34" charset="-128"/>
                  </a:rPr>
                  <a:t> x. x x) </a:t>
                </a:r>
                <a:r>
                  <a:rPr lang="en-GB" dirty="0" smtClean="0">
                    <a:ea typeface="ＭＳ Ｐゴシック" pitchFamily="34" charset="-128"/>
                  </a:rPr>
                  <a:t>(</a:t>
                </a: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dirty="0" smtClean="0">
                    <a:ea typeface="ＭＳ Ｐゴシック" pitchFamily="34" charset="-128"/>
                  </a:rPr>
                  <a:t> x. x x) </a:t>
                </a:r>
              </a:p>
              <a:p>
                <a:pPr marL="334963" indent="-334963" defTabSz="457200" eaLnBrk="1" hangingPunct="1">
                  <a:buNone/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r>
                  <a:rPr lang="en-GB" sz="3600" dirty="0" smtClean="0">
                    <a:ea typeface="ＭＳ Ｐゴシック" pitchFamily="34" charset="-128"/>
                  </a:rPr>
                  <a:t> </a:t>
                </a: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en-GB" sz="3600" i="1" dirty="0" smtClean="0">
                            <a:latin typeface="Cambria Math"/>
                            <a:ea typeface="ＭＳ Ｐゴシック" pitchFamily="34" charset="-128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GB" sz="3600" i="1" dirty="0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</m:groupChr>
                  </m:oMath>
                </a14:m>
                <a:r>
                  <a:rPr lang="en-GB" dirty="0" smtClean="0">
                    <a:ea typeface="ＭＳ Ｐゴシック" pitchFamily="34" charset="-128"/>
                  </a:rPr>
                  <a:t> </a:t>
                </a:r>
                <a:r>
                  <a:rPr lang="en-GB" sz="3600" dirty="0" smtClean="0">
                    <a:ea typeface="ＭＳ Ｐゴシック" pitchFamily="34" charset="-128"/>
                  </a:rPr>
                  <a:t>(</a:t>
                </a: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sz="3600" dirty="0" smtClean="0">
                    <a:ea typeface="ＭＳ Ｐゴシック" pitchFamily="34" charset="-128"/>
                  </a:rPr>
                  <a:t> x. x x) </a:t>
                </a:r>
                <a:r>
                  <a:rPr lang="en-GB" dirty="0" smtClean="0">
                    <a:ea typeface="ＭＳ Ｐゴシック" pitchFamily="34" charset="-128"/>
                  </a:rPr>
                  <a:t>(</a:t>
                </a: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dirty="0" smtClean="0">
                    <a:ea typeface="ＭＳ Ｐゴシック" pitchFamily="34" charset="-128"/>
                  </a:rPr>
                  <a:t> x. x x)</a:t>
                </a:r>
                <a:r>
                  <a:rPr lang="en-GB" sz="3600" dirty="0" smtClean="0">
                    <a:ea typeface="ＭＳ Ｐゴシック" pitchFamily="34" charset="-128"/>
                  </a:rPr>
                  <a:t> </a:t>
                </a: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en-GB" sz="3600" i="1" dirty="0" smtClean="0">
                            <a:latin typeface="Cambria Math"/>
                            <a:ea typeface="ＭＳ Ｐゴシック" pitchFamily="34" charset="-128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GB" sz="3600" i="1" dirty="0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</m:groupChr>
                  </m:oMath>
                </a14:m>
                <a:r>
                  <a:rPr lang="en-GB" dirty="0" smtClean="0">
                    <a:ea typeface="ＭＳ Ｐゴシック" pitchFamily="34" charset="-128"/>
                  </a:rPr>
                  <a:t> …</a:t>
                </a:r>
              </a:p>
            </p:txBody>
          </p:sp>
        </mc:Choice>
        <mc:Fallback xmlns="">
          <p:sp>
            <p:nvSpPr>
              <p:cNvPr id="2662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705" t="-2730" b="-127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626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C9DC1DBE-61F7-4335-BA3B-B8430E0312A3}" type="datetime1">
              <a:rPr lang="en-US" sz="1400">
                <a:latin typeface="Tahoma" pitchFamily="34" charset="0"/>
              </a:rPr>
              <a:pPr/>
              <a:t>7/22/2013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662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FD918A7B-789B-4BBE-8FF2-5C7A47A3C15C}" type="slidenum">
              <a:rPr lang="en-US" sz="1400">
                <a:latin typeface="Tahoma" pitchFamily="34" charset="0"/>
              </a:rPr>
              <a:pPr/>
              <a:t>23</a:t>
            </a:fld>
            <a:endParaRPr lang="en-US" sz="1400">
              <a:latin typeface="Tahoma" pitchFamily="34" charset="0"/>
            </a:endParaRP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000" tIns="46800" rIns="90000" bIns="46800" anchor="ctr"/>
          <a:lstStyle/>
          <a:p>
            <a:pPr defTabSz="457200" eaLnBrk="1" hangingPunct="1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dirty="0" smtClean="0">
                <a:ea typeface="ＭＳ Ｐゴシック" pitchFamily="34" charset="-128"/>
              </a:rPr>
              <a:t> </a:t>
            </a:r>
            <a:r>
              <a:rPr lang="en-GB" sz="4000" dirty="0" smtClean="0">
                <a:latin typeface="Symbol" pitchFamily="18" charset="2"/>
                <a:ea typeface="ＭＳ Ｐゴシック" pitchFamily="34" charset="-128"/>
              </a:rPr>
              <a:t>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</a:t>
            </a:r>
            <a:r>
              <a:rPr lang="en-GB" dirty="0" smtClean="0">
                <a:ea typeface="ＭＳ Ｐゴシック" pitchFamily="34" charset="-128"/>
              </a:rPr>
              <a:t>-equivalence</a:t>
            </a:r>
          </a:p>
        </p:txBody>
      </p:sp>
      <p:sp>
        <p:nvSpPr>
          <p:cNvPr id="27653" name="Rectangle 3"/>
          <p:cNvSpPr>
            <a:spLocks noGrp="1" noChangeArrowheads="1"/>
          </p:cNvSpPr>
          <p:nvPr>
            <p:ph idx="1"/>
          </p:nvPr>
        </p:nvSpPr>
        <p:spPr/>
        <p:txBody>
          <a:bodyPr lIns="90000" tIns="46800" rIns="90000" bIns="46800"/>
          <a:lstStyle/>
          <a:p>
            <a:pPr marL="334963" indent="-334963" defTabSz="457200" eaLnBrk="1" hangingPunct="1">
              <a:lnSpc>
                <a:spcPts val="3638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3600" dirty="0" smtClean="0">
                <a:latin typeface="Symbol" pitchFamily="18" charset="2"/>
                <a:ea typeface="ＭＳ Ｐゴシック" pitchFamily="34" charset="-128"/>
              </a:rPr>
              <a:t>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</a:t>
            </a:r>
            <a:r>
              <a:rPr lang="en-GB" dirty="0" smtClean="0">
                <a:ea typeface="ＭＳ Ｐゴシック" pitchFamily="34" charset="-128"/>
              </a:rPr>
              <a:t>-equivalence is the smallest congruence containing </a:t>
            </a:r>
            <a:r>
              <a:rPr lang="en-GB" sz="3600" dirty="0" smtClean="0">
                <a:latin typeface="Symbol" pitchFamily="18" charset="2"/>
                <a:ea typeface="ＭＳ Ｐゴシック" pitchFamily="34" charset="-128"/>
              </a:rPr>
              <a:t></a:t>
            </a:r>
            <a:r>
              <a:rPr lang="en-GB" dirty="0" smtClean="0">
                <a:ea typeface="ＭＳ Ｐゴシック" pitchFamily="34" charset="-128"/>
              </a:rPr>
              <a:t>-equivalence and 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</a:t>
            </a:r>
            <a:r>
              <a:rPr lang="en-GB" dirty="0">
                <a:ea typeface="ＭＳ Ｐゴシック" pitchFamily="34" charset="-128"/>
              </a:rPr>
              <a:t>-</a:t>
            </a:r>
            <a:r>
              <a:rPr lang="en-GB" dirty="0" smtClean="0">
                <a:ea typeface="ＭＳ Ｐゴシック" pitchFamily="34" charset="-128"/>
              </a:rPr>
              <a:t>reduction </a:t>
            </a:r>
          </a:p>
          <a:p>
            <a:pPr marL="334963" indent="-334963" defTabSz="457200" eaLnBrk="1" hangingPunct="1">
              <a:lnSpc>
                <a:spcPct val="9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A term is in </a:t>
            </a:r>
            <a:r>
              <a:rPr lang="en-GB" i="1" dirty="0" smtClean="0">
                <a:solidFill>
                  <a:schemeClr val="folHlink"/>
                </a:solidFill>
                <a:ea typeface="ＭＳ Ｐゴシック" pitchFamily="34" charset="-128"/>
              </a:rPr>
              <a:t>normal form</a:t>
            </a:r>
            <a:r>
              <a:rPr lang="en-GB" dirty="0" smtClean="0">
                <a:solidFill>
                  <a:srgbClr val="CCCCFF"/>
                </a:solidFill>
                <a:ea typeface="ＭＳ Ｐゴシック" pitchFamily="34" charset="-128"/>
              </a:rPr>
              <a:t> </a:t>
            </a:r>
            <a:r>
              <a:rPr lang="en-GB" dirty="0" smtClean="0">
                <a:ea typeface="ＭＳ Ｐゴシック" pitchFamily="34" charset="-128"/>
              </a:rPr>
              <a:t>if no </a:t>
            </a:r>
            <a:r>
              <a:rPr lang="en-GB" dirty="0" err="1" smtClean="0">
                <a:ea typeface="ＭＳ Ｐゴシック" pitchFamily="34" charset="-128"/>
              </a:rPr>
              <a:t>subterm</a:t>
            </a:r>
            <a:r>
              <a:rPr lang="en-GB" dirty="0" smtClean="0">
                <a:ea typeface="ＭＳ Ｐゴシック" pitchFamily="34" charset="-128"/>
              </a:rPr>
              <a:t> is </a:t>
            </a:r>
            <a:r>
              <a:rPr lang="en-GB" sz="3600" dirty="0" smtClean="0">
                <a:latin typeface="Symbol" pitchFamily="18" charset="2"/>
                <a:ea typeface="ＭＳ Ｐゴシック" pitchFamily="34" charset="-128"/>
              </a:rPr>
              <a:t></a:t>
            </a:r>
            <a:r>
              <a:rPr lang="en-GB" dirty="0" smtClean="0">
                <a:ea typeface="ＭＳ Ｐゴシック" pitchFamily="34" charset="-128"/>
              </a:rPr>
              <a:t>-equivalent to a term that can be 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</a:t>
            </a:r>
            <a:r>
              <a:rPr lang="en-GB" dirty="0" smtClean="0">
                <a:ea typeface="ＭＳ Ｐゴシック" pitchFamily="34" charset="-128"/>
              </a:rPr>
              <a:t>-reduced</a:t>
            </a:r>
          </a:p>
          <a:p>
            <a:pPr marL="334963" indent="-334963" defTabSz="457200" eaLnBrk="1" hangingPunct="1">
              <a:lnSpc>
                <a:spcPct val="9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Theorem (Church-Rosser): if e</a:t>
            </a:r>
            <a:r>
              <a:rPr lang="en-GB" baseline="-25000" dirty="0" smtClean="0">
                <a:ea typeface="ＭＳ Ｐゴシック" pitchFamily="34" charset="-128"/>
              </a:rPr>
              <a:t>1</a:t>
            </a:r>
            <a:r>
              <a:rPr lang="en-GB" dirty="0" smtClean="0">
                <a:ea typeface="ＭＳ Ｐゴシック" pitchFamily="34" charset="-128"/>
              </a:rPr>
              <a:t> and e</a:t>
            </a:r>
            <a:r>
              <a:rPr lang="en-GB" baseline="-25000" dirty="0" smtClean="0">
                <a:ea typeface="ＭＳ Ｐゴシック" pitchFamily="34" charset="-128"/>
              </a:rPr>
              <a:t>2</a:t>
            </a:r>
            <a:r>
              <a:rPr lang="en-GB" dirty="0" smtClean="0">
                <a:ea typeface="ＭＳ Ｐゴシック" pitchFamily="34" charset="-128"/>
              </a:rPr>
              <a:t> are </a:t>
            </a:r>
            <a:r>
              <a:rPr lang="en-GB" sz="3600" dirty="0" smtClean="0">
                <a:latin typeface="Symbol" pitchFamily="18" charset="2"/>
                <a:ea typeface="ＭＳ Ｐゴシック" pitchFamily="34" charset="-128"/>
              </a:rPr>
              <a:t>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</a:t>
            </a:r>
            <a:r>
              <a:rPr lang="en-GB" dirty="0" smtClean="0">
                <a:ea typeface="ＭＳ Ｐゴシック" pitchFamily="34" charset="-128"/>
              </a:rPr>
              <a:t>-equivalent and both are normal forms, then they are </a:t>
            </a:r>
            <a:r>
              <a:rPr lang="en-GB" sz="3600" dirty="0" smtClean="0">
                <a:latin typeface="Symbol" pitchFamily="18" charset="2"/>
                <a:ea typeface="ＭＳ Ｐゴシック" pitchFamily="34" charset="-128"/>
              </a:rPr>
              <a:t></a:t>
            </a:r>
            <a:r>
              <a:rPr lang="en-GB" dirty="0" smtClean="0">
                <a:ea typeface="ＭＳ Ｐゴシック" pitchFamily="34" charset="-128"/>
              </a:rPr>
              <a:t>-equivalent</a:t>
            </a:r>
          </a:p>
          <a:p>
            <a:pPr marL="735013" lvl="1" indent="-334963" defTabSz="457200" eaLnBrk="1" hangingPunct="1">
              <a:lnSpc>
                <a:spcPct val="9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So each term has a unique fully reduced form, up to </a:t>
            </a:r>
            <a:r>
              <a:rPr lang="en-GB" sz="3200" dirty="0" smtClean="0">
                <a:latin typeface="Symbol" pitchFamily="18" charset="2"/>
                <a:ea typeface="ＭＳ Ｐゴシック" pitchFamily="34" charset="-128"/>
              </a:rPr>
              <a:t></a:t>
            </a:r>
            <a:r>
              <a:rPr lang="en-GB" dirty="0" smtClean="0">
                <a:ea typeface="ＭＳ Ｐゴシック" pitchFamily="34" charset="-128"/>
              </a:rPr>
              <a:t>-equivalence</a:t>
            </a:r>
          </a:p>
        </p:txBody>
      </p:sp>
      <p:sp>
        <p:nvSpPr>
          <p:cNvPr id="27650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2479E0B9-CDE1-4202-94EB-37FE97F521E6}" type="datetime1">
              <a:rPr lang="en-US" sz="1400">
                <a:latin typeface="Tahoma" pitchFamily="34" charset="0"/>
              </a:rPr>
              <a:pPr/>
              <a:t>7/22/2013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765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F331FD6-66F0-4EF2-A6F4-A0E556CF7F8E}" type="slidenum">
              <a:rPr lang="en-US" sz="1400">
                <a:latin typeface="Tahoma" pitchFamily="34" charset="0"/>
              </a:rPr>
              <a:pPr/>
              <a:t>24</a:t>
            </a:fld>
            <a:endParaRPr lang="en-US" sz="1400">
              <a:latin typeface="Tahoma" pitchFamily="34" charset="0"/>
            </a:endParaRP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000" tIns="46800" rIns="90000" bIns="46800" anchor="ctr"/>
          <a:lstStyle/>
          <a:p>
            <a:pPr defTabSz="457200" eaLnBrk="1" hangingPunct="1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dirty="0" smtClean="0">
                <a:ea typeface="ＭＳ Ｐゴシック" pitchFamily="34" charset="-128"/>
              </a:rPr>
              <a:t>Order of Evaluation</a:t>
            </a:r>
          </a:p>
        </p:txBody>
      </p:sp>
      <p:sp>
        <p:nvSpPr>
          <p:cNvPr id="28677" name="Rectangle 3"/>
          <p:cNvSpPr>
            <a:spLocks noGrp="1" noChangeArrowheads="1"/>
          </p:cNvSpPr>
          <p:nvPr>
            <p:ph idx="1"/>
          </p:nvPr>
        </p:nvSpPr>
        <p:spPr/>
        <p:txBody>
          <a:bodyPr lIns="90000" tIns="46800" rIns="90000" bIns="46800"/>
          <a:lstStyle/>
          <a:p>
            <a:pPr marL="334963" indent="-334963" defTabSz="457200" eaLnBrk="1" hangingPunct="1">
              <a:lnSpc>
                <a:spcPct val="93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Order of evaluation matters!</a:t>
            </a:r>
            <a:endParaRPr lang="en-GB" dirty="0">
              <a:ea typeface="ＭＳ Ｐゴシック" pitchFamily="34" charset="-128"/>
            </a:endParaRPr>
          </a:p>
          <a:p>
            <a:pPr marL="735013" lvl="1" indent="-334963" defTabSz="457200" eaLnBrk="1" hangingPunct="1">
              <a:lnSpc>
                <a:spcPct val="93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Not all terms reduce to normal forms</a:t>
            </a:r>
          </a:p>
          <a:p>
            <a:pPr marL="735013" lvl="1" indent="-334963" defTabSz="457200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Not all reduction strategies will produce a normal form if one exists</a:t>
            </a:r>
          </a:p>
          <a:p>
            <a:pPr marL="334963" indent="-334963" defTabSz="457200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Two main strategies: eager and lazy</a:t>
            </a:r>
          </a:p>
          <a:p>
            <a:pPr marL="334963" indent="-334963" defTabSz="457200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Reflected in functional languages (</a:t>
            </a:r>
            <a:r>
              <a:rPr lang="en-GB" dirty="0" err="1" smtClean="0">
                <a:ea typeface="ＭＳ Ｐゴシック" pitchFamily="34" charset="-128"/>
              </a:rPr>
              <a:t>OCaml</a:t>
            </a:r>
            <a:r>
              <a:rPr lang="en-GB" dirty="0" smtClean="0">
                <a:ea typeface="ＭＳ Ｐゴシック" pitchFamily="34" charset="-128"/>
              </a:rPr>
              <a:t> is eager, Haskell is lazy)</a:t>
            </a:r>
          </a:p>
        </p:txBody>
      </p:sp>
      <p:sp>
        <p:nvSpPr>
          <p:cNvPr id="28674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A53A526B-2A71-4C6C-8964-E58AAF5AFE09}" type="datetime1">
              <a:rPr lang="en-US" sz="1400">
                <a:latin typeface="Tahoma" pitchFamily="34" charset="0"/>
              </a:rPr>
              <a:pPr/>
              <a:t>7/22/2013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86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8DCD5393-546A-4343-99DE-9F2B6344BC7A}" type="slidenum">
              <a:rPr lang="en-US" sz="1400">
                <a:latin typeface="Tahoma" pitchFamily="34" charset="0"/>
              </a:rPr>
              <a:pPr/>
              <a:t>25</a:t>
            </a:fld>
            <a:endParaRPr lang="en-US" sz="1400">
              <a:latin typeface="Tahoma" pitchFamily="34" charset="0"/>
            </a:endParaRP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000" tIns="46800" rIns="90000" bIns="46800" anchor="ctr"/>
          <a:lstStyle/>
          <a:p>
            <a:pPr defTabSz="457200" eaLnBrk="1" hangingPunct="1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dirty="0" smtClean="0">
                <a:ea typeface="ＭＳ Ｐゴシック" pitchFamily="34" charset="-128"/>
              </a:rPr>
              <a:t>Lazy Evaluation</a:t>
            </a:r>
          </a:p>
        </p:txBody>
      </p:sp>
      <p:sp>
        <p:nvSpPr>
          <p:cNvPr id="29701" name="Rectangle 3"/>
          <p:cNvSpPr>
            <a:spLocks noGrp="1" noChangeArrowheads="1"/>
          </p:cNvSpPr>
          <p:nvPr>
            <p:ph idx="1"/>
          </p:nvPr>
        </p:nvSpPr>
        <p:spPr/>
        <p:txBody>
          <a:bodyPr lIns="90000" tIns="46800" rIns="90000" bIns="46800"/>
          <a:lstStyle/>
          <a:p>
            <a:pPr marL="334963" indent="-334963" defTabSz="457200" eaLnBrk="1" hangingPunct="1">
              <a:lnSpc>
                <a:spcPct val="93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3600" dirty="0" smtClean="0">
                <a:ea typeface="ＭＳ Ｐゴシック" pitchFamily="34" charset="-128"/>
              </a:rPr>
              <a:t>Reduce the left side of an application first</a:t>
            </a:r>
          </a:p>
          <a:p>
            <a:pPr marL="334963" indent="-334963" defTabSz="457200" eaLnBrk="1" hangingPunct="1">
              <a:lnSpc>
                <a:spcPct val="93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3600" dirty="0" smtClean="0">
                <a:latin typeface="Symbol" pitchFamily="18" charset="2"/>
                <a:ea typeface="ＭＳ Ｐゴシック" pitchFamily="34" charset="-128"/>
              </a:rPr>
              <a:t></a:t>
            </a:r>
            <a:r>
              <a:rPr lang="en-GB" sz="3600" dirty="0" smtClean="0">
                <a:ea typeface="ＭＳ Ｐゴシック" pitchFamily="34" charset="-128"/>
              </a:rPr>
              <a:t>-reduce when left side is an abstraction (function)</a:t>
            </a:r>
          </a:p>
          <a:p>
            <a:pPr marL="334963" indent="-334963" defTabSz="457200" eaLnBrk="1" hangingPunct="1">
              <a:lnSpc>
                <a:spcPct val="93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3600" dirty="0" smtClean="0">
                <a:ea typeface="ＭＳ Ｐゴシック" pitchFamily="34" charset="-128"/>
              </a:rPr>
              <a:t>Don’t evaluate the right side unless we have to!</a:t>
            </a:r>
          </a:p>
          <a:p>
            <a:pPr marL="334963" indent="-334963" defTabSz="457200" eaLnBrk="1" hangingPunct="1">
              <a:lnSpc>
                <a:spcPct val="93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3600" dirty="0" smtClean="0">
                <a:ea typeface="ＭＳ Ｐゴシック" pitchFamily="34" charset="-128"/>
              </a:rPr>
              <a:t>When there are multiple applications, go top-down and left-to-right</a:t>
            </a:r>
          </a:p>
        </p:txBody>
      </p:sp>
      <p:sp>
        <p:nvSpPr>
          <p:cNvPr id="29698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1A4A1C88-DC93-4B01-8089-CBAA97B83AFA}" type="datetime1">
              <a:rPr lang="en-US" sz="1400">
                <a:latin typeface="Tahoma" pitchFamily="34" charset="0"/>
              </a:rPr>
              <a:pPr/>
              <a:t>7/22/2013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96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D465B0AD-3FFE-4743-959A-4C594F94CE2D}" type="slidenum">
              <a:rPr lang="en-US" sz="1400">
                <a:latin typeface="Tahoma" pitchFamily="34" charset="0"/>
              </a:rPr>
              <a:pPr/>
              <a:t>26</a:t>
            </a:fld>
            <a:endParaRPr lang="en-US" sz="1400">
              <a:latin typeface="Tahoma" pitchFamily="34" charset="0"/>
            </a:endParaRP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000" tIns="46800" rIns="90000" bIns="46800" anchor="ctr"/>
          <a:lstStyle/>
          <a:p>
            <a:pPr defTabSz="457200" eaLnBrk="1" hangingPunct="1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dirty="0" smtClean="0">
                <a:ea typeface="ＭＳ Ｐゴシック" pitchFamily="34" charset="-128"/>
              </a:rPr>
              <a:t>Lazy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725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 lIns="90000" tIns="46800" rIns="90000" bIns="46800"/>
              <a:lstStyle/>
              <a:p>
                <a:pPr marL="334963" indent="-334963" defTabSz="457200" eaLnBrk="1" hangingPunct="1">
                  <a:lnSpc>
                    <a:spcPct val="93000"/>
                  </a:lnSpc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r>
                  <a:rPr lang="en-GB" sz="3600" dirty="0" smtClean="0">
                    <a:ea typeface="ＭＳ Ｐゴシック" pitchFamily="34" charset="-128"/>
                  </a:rPr>
                  <a:t>(</a:t>
                </a: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sz="3600" dirty="0" smtClean="0">
                    <a:ea typeface="ＭＳ Ｐゴシック" pitchFamily="34" charset="-128"/>
                  </a:rPr>
                  <a:t> z. (</a:t>
                </a: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sz="3600" dirty="0" smtClean="0">
                    <a:ea typeface="ＭＳ Ｐゴシック" pitchFamily="34" charset="-128"/>
                  </a:rPr>
                  <a:t> x. x)) ((</a:t>
                </a: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sz="3600" dirty="0" smtClean="0">
                    <a:ea typeface="ＭＳ Ｐゴシック" pitchFamily="34" charset="-128"/>
                  </a:rPr>
                  <a:t> y. y y) (</a:t>
                </a: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sz="3600" dirty="0" smtClean="0">
                    <a:ea typeface="ＭＳ Ｐゴシック" pitchFamily="34" charset="-128"/>
                  </a:rPr>
                  <a:t> y. y y)) </a:t>
                </a: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en-GB" sz="3600" i="1" smtClean="0">
                            <a:latin typeface="Cambria Math"/>
                            <a:ea typeface="ＭＳ Ｐゴシック" pitchFamily="34" charset="-128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GB" sz="3600" i="1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</m:groupChr>
                  </m:oMath>
                </a14:m>
                <a:r>
                  <a:rPr lang="en-GB" sz="3600" dirty="0" smtClean="0">
                    <a:ea typeface="ＭＳ Ｐゴシック" pitchFamily="34" charset="-128"/>
                  </a:rPr>
                  <a:t> ?</a:t>
                </a:r>
              </a:p>
              <a:p>
                <a:pPr marL="334963" indent="-334963" defTabSz="457200" eaLnBrk="1" hangingPunct="1">
                  <a:spcBef>
                    <a:spcPts val="900"/>
                  </a:spcBef>
                  <a:buFont typeface="Wingdings" pitchFamily="2" charset="2"/>
                  <a:buNone/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endParaRPr lang="en-GB" sz="3600" dirty="0" smtClean="0">
                  <a:ea typeface="ＭＳ Ｐゴシック" pitchFamily="34" charset="-128"/>
                </a:endParaRPr>
              </a:p>
            </p:txBody>
          </p:sp>
        </mc:Choice>
        <mc:Fallback xmlns="">
          <p:sp>
            <p:nvSpPr>
              <p:cNvPr id="3072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22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D5EA4BB4-D795-40F1-81D9-18E0FF6E2179}" type="datetime1">
              <a:rPr lang="en-US" sz="1400">
                <a:latin typeface="Tahoma" pitchFamily="34" charset="0"/>
              </a:rPr>
              <a:pPr/>
              <a:t>7/22/2013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307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FD970879-E837-4733-94EE-7305280011C4}" type="slidenum">
              <a:rPr lang="en-US" sz="1400">
                <a:latin typeface="Tahoma" pitchFamily="34" charset="0"/>
              </a:rPr>
              <a:pPr/>
              <a:t>27</a:t>
            </a:fld>
            <a:endParaRPr lang="en-US" sz="1400">
              <a:latin typeface="Tahoma" pitchFamily="34" charset="0"/>
            </a:endParaRPr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000" tIns="46800" rIns="90000" bIns="46800" anchor="ctr"/>
          <a:lstStyle/>
          <a:p>
            <a:pPr defTabSz="457200" eaLnBrk="1" hangingPunct="1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dirty="0" smtClean="0">
                <a:ea typeface="ＭＳ Ｐゴシック" pitchFamily="34" charset="-128"/>
              </a:rPr>
              <a:t>Lazy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725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 lIns="90000" tIns="46800" rIns="90000" bIns="46800"/>
              <a:lstStyle/>
              <a:p>
                <a:pPr marL="334963" indent="-334963" defTabSz="457200" eaLnBrk="1" hangingPunct="1">
                  <a:lnSpc>
                    <a:spcPct val="93000"/>
                  </a:lnSpc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r>
                  <a:rPr lang="en-GB" sz="3600" dirty="0" smtClean="0">
                    <a:ea typeface="ＭＳ Ｐゴシック" pitchFamily="34" charset="-128"/>
                  </a:rPr>
                  <a:t>(</a:t>
                </a: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sz="3600" dirty="0" smtClean="0">
                    <a:ea typeface="ＭＳ Ｐゴシック" pitchFamily="34" charset="-128"/>
                  </a:rPr>
                  <a:t> z. (</a:t>
                </a: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sz="3600" dirty="0" smtClean="0">
                    <a:ea typeface="ＭＳ Ｐゴシック" pitchFamily="34" charset="-128"/>
                  </a:rPr>
                  <a:t> x. x)) ((</a:t>
                </a: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sz="3600" dirty="0" smtClean="0">
                    <a:ea typeface="ＭＳ Ｐゴシック" pitchFamily="34" charset="-128"/>
                  </a:rPr>
                  <a:t> y. y y) (</a:t>
                </a: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sz="3600" dirty="0" smtClean="0">
                    <a:ea typeface="ＭＳ Ｐゴシック" pitchFamily="34" charset="-128"/>
                  </a:rPr>
                  <a:t> y. y y)) </a:t>
                </a:r>
              </a:p>
              <a:p>
                <a:pPr marL="0" indent="0" defTabSz="457200" eaLnBrk="1" hangingPunct="1">
                  <a:lnSpc>
                    <a:spcPct val="93000"/>
                  </a:lnSpc>
                  <a:buNone/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en-GB" sz="3600" i="1" smtClean="0">
                            <a:latin typeface="Cambria Math"/>
                            <a:ea typeface="ＭＳ Ｐゴシック" pitchFamily="34" charset="-128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GB" sz="3600" i="1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</m:groupChr>
                  </m:oMath>
                </a14:m>
                <a:r>
                  <a:rPr lang="en-GB" sz="3600" dirty="0" smtClean="0">
                    <a:ea typeface="ＭＳ Ｐゴシック" pitchFamily="34" charset="-128"/>
                  </a:rPr>
                  <a:t> (</a:t>
                </a: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sz="3600" dirty="0" smtClean="0">
                    <a:ea typeface="ＭＳ Ｐゴシック" pitchFamily="34" charset="-128"/>
                  </a:rPr>
                  <a:t> x. x)</a:t>
                </a:r>
              </a:p>
              <a:p>
                <a:pPr marL="334963" indent="-334963" defTabSz="457200" eaLnBrk="1" hangingPunct="1">
                  <a:spcBef>
                    <a:spcPts val="900"/>
                  </a:spcBef>
                  <a:buNone/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r>
                  <a:rPr lang="en-GB" sz="3600" dirty="0" smtClean="0">
                    <a:ea typeface="ＭＳ Ｐゴシック" pitchFamily="34" charset="-128"/>
                  </a:rPr>
                  <a:t>Done!</a:t>
                </a:r>
              </a:p>
            </p:txBody>
          </p:sp>
        </mc:Choice>
        <mc:Fallback xmlns="">
          <p:sp>
            <p:nvSpPr>
              <p:cNvPr id="3072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2185" t="-2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22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D5EA4BB4-D795-40F1-81D9-18E0FF6E2179}" type="datetime1">
              <a:rPr lang="en-US" sz="1400">
                <a:latin typeface="Tahoma" pitchFamily="34" charset="0"/>
              </a:rPr>
              <a:pPr/>
              <a:t>7/22/2013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307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FD970879-E837-4733-94EE-7305280011C4}" type="slidenum">
              <a:rPr lang="en-US" sz="1400">
                <a:latin typeface="Tahoma" pitchFamily="34" charset="0"/>
              </a:rPr>
              <a:pPr/>
              <a:t>28</a:t>
            </a:fld>
            <a:endParaRPr lang="en-US" sz="140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944668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000" tIns="46800" rIns="90000" bIns="46800" anchor="ctr"/>
          <a:lstStyle/>
          <a:p>
            <a:pPr defTabSz="457200" eaLnBrk="1" hangingPunct="1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dirty="0" smtClean="0">
                <a:ea typeface="ＭＳ Ｐゴシック" pitchFamily="34" charset="-128"/>
              </a:rPr>
              <a:t>Eager Evaluation</a:t>
            </a:r>
          </a:p>
        </p:txBody>
      </p:sp>
      <p:sp>
        <p:nvSpPr>
          <p:cNvPr id="31749" name="Rectangle 3"/>
          <p:cNvSpPr>
            <a:spLocks noGrp="1" noChangeArrowheads="1"/>
          </p:cNvSpPr>
          <p:nvPr>
            <p:ph idx="1"/>
          </p:nvPr>
        </p:nvSpPr>
        <p:spPr/>
        <p:txBody>
          <a:bodyPr lIns="90000" tIns="46800" rIns="90000" bIns="46800"/>
          <a:lstStyle/>
          <a:p>
            <a:pPr marL="334963" indent="-334963" defTabSz="457200" eaLnBrk="1" hangingPunct="1">
              <a:lnSpc>
                <a:spcPct val="93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Reduce the left side of an application first</a:t>
            </a:r>
          </a:p>
          <a:p>
            <a:pPr marL="334963" indent="-334963" defTabSz="457200" eaLnBrk="1" hangingPunct="1">
              <a:lnSpc>
                <a:spcPct val="93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Then reduce the right side</a:t>
            </a:r>
          </a:p>
          <a:p>
            <a:pPr marL="334963" indent="-334963" defTabSz="457200" eaLnBrk="1" hangingPunct="1">
              <a:lnSpc>
                <a:spcPct val="93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</a:t>
            </a:r>
            <a:r>
              <a:rPr lang="en-GB" dirty="0" smtClean="0">
                <a:ea typeface="ＭＳ Ｐゴシック" pitchFamily="34" charset="-128"/>
              </a:rPr>
              <a:t>-reduce when left side is an abstraction (function) and right side cannot be reduced (eagerly) any further</a:t>
            </a:r>
          </a:p>
          <a:p>
            <a:pPr marL="735013" lvl="1" indent="-334963" defTabSz="457200" eaLnBrk="1" hangingPunct="1">
              <a:lnSpc>
                <a:spcPct val="93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3000" dirty="0" smtClean="0">
                <a:ea typeface="ＭＳ Ｐゴシック" pitchFamily="34" charset="-128"/>
              </a:rPr>
              <a:t>Might not be a normal form!</a:t>
            </a:r>
          </a:p>
          <a:p>
            <a:pPr marL="334963" indent="-334963" defTabSz="457200" eaLnBrk="1" hangingPunct="1">
              <a:lnSpc>
                <a:spcPct val="93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When there are multiple applications, go top-down and left-to-right</a:t>
            </a:r>
          </a:p>
          <a:p>
            <a:pPr marL="334963" indent="-334963" defTabSz="457200" eaLnBrk="1" hangingPunct="1">
              <a:lnSpc>
                <a:spcPct val="93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Evaluate everything we can</a:t>
            </a:r>
          </a:p>
          <a:p>
            <a:pPr marL="0" indent="0" defTabSz="457200" eaLnBrk="1" hangingPunct="1">
              <a:lnSpc>
                <a:spcPct val="93000"/>
              </a:lnSpc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dirty="0" smtClean="0">
              <a:ea typeface="ＭＳ Ｐゴシック" pitchFamily="34" charset="-128"/>
            </a:endParaRPr>
          </a:p>
        </p:txBody>
      </p:sp>
      <p:sp>
        <p:nvSpPr>
          <p:cNvPr id="31746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FC7EBFFA-7F29-4B7F-9385-3BE817F178FC}" type="datetime1">
              <a:rPr lang="en-US" sz="1400">
                <a:latin typeface="Tahoma" pitchFamily="34" charset="0"/>
              </a:rPr>
              <a:pPr/>
              <a:t>7/22/2013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3174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E85183AD-B8A4-423B-86BB-A5C73A7C335F}" type="slidenum">
              <a:rPr lang="en-US" sz="1400">
                <a:latin typeface="Tahoma" pitchFamily="34" charset="0"/>
              </a:rPr>
              <a:pPr/>
              <a:t>29</a:t>
            </a:fld>
            <a:endParaRPr lang="en-US" sz="1400">
              <a:latin typeface="Tahoma" pitchFamily="34" charset="0"/>
            </a:endParaRPr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000" tIns="46800" rIns="90000" bIns="46800" anchor="ctr"/>
          <a:lstStyle/>
          <a:p>
            <a:pPr defTabSz="457200" eaLnBrk="1" hangingPunct="1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dirty="0" smtClean="0">
                <a:ea typeface="ＭＳ Ｐゴシック" pitchFamily="34" charset="-128"/>
              </a:rPr>
              <a:t>Eager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725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 lIns="90000" tIns="46800" rIns="90000" bIns="46800"/>
              <a:lstStyle/>
              <a:p>
                <a:pPr marL="334963" indent="-334963" defTabSz="457200" eaLnBrk="1" hangingPunct="1">
                  <a:lnSpc>
                    <a:spcPct val="93000"/>
                  </a:lnSpc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r>
                  <a:rPr lang="en-GB" sz="3600" dirty="0" smtClean="0">
                    <a:ea typeface="ＭＳ Ｐゴシック" pitchFamily="34" charset="-128"/>
                  </a:rPr>
                  <a:t>(</a:t>
                </a: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sz="3600" dirty="0" smtClean="0">
                    <a:ea typeface="ＭＳ Ｐゴシック" pitchFamily="34" charset="-128"/>
                  </a:rPr>
                  <a:t> z. (</a:t>
                </a: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sz="3600" dirty="0" smtClean="0">
                    <a:ea typeface="ＭＳ Ｐゴシック" pitchFamily="34" charset="-128"/>
                  </a:rPr>
                  <a:t> x. x)) ((</a:t>
                </a: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sz="3600" dirty="0" smtClean="0">
                    <a:ea typeface="ＭＳ Ｐゴシック" pitchFamily="34" charset="-128"/>
                  </a:rPr>
                  <a:t> y. y y) (</a:t>
                </a: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sz="3600" dirty="0" smtClean="0">
                    <a:ea typeface="ＭＳ Ｐゴシック" pitchFamily="34" charset="-128"/>
                  </a:rPr>
                  <a:t> y. y y)) </a:t>
                </a: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en-GB" sz="3600" i="1" smtClean="0">
                            <a:latin typeface="Cambria Math"/>
                            <a:ea typeface="ＭＳ Ｐゴシック" pitchFamily="34" charset="-128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GB" sz="3600" i="1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</m:groupChr>
                  </m:oMath>
                </a14:m>
                <a:r>
                  <a:rPr lang="en-GB" sz="3600" dirty="0" smtClean="0">
                    <a:ea typeface="ＭＳ Ｐゴシック" pitchFamily="34" charset="-128"/>
                  </a:rPr>
                  <a:t> ?</a:t>
                </a:r>
              </a:p>
              <a:p>
                <a:pPr marL="334963" indent="-334963" defTabSz="457200" eaLnBrk="1" hangingPunct="1">
                  <a:spcBef>
                    <a:spcPts val="900"/>
                  </a:spcBef>
                  <a:buFont typeface="Wingdings" pitchFamily="2" charset="2"/>
                  <a:buNone/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endParaRPr lang="en-GB" sz="3600" dirty="0" smtClean="0">
                  <a:ea typeface="ＭＳ Ｐゴシック" pitchFamily="34" charset="-128"/>
                </a:endParaRPr>
              </a:p>
            </p:txBody>
          </p:sp>
        </mc:Choice>
        <mc:Fallback xmlns="">
          <p:sp>
            <p:nvSpPr>
              <p:cNvPr id="3072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22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D5EA4BB4-D795-40F1-81D9-18E0FF6E2179}" type="datetime1">
              <a:rPr lang="en-US" sz="1400">
                <a:latin typeface="Tahoma" pitchFamily="34" charset="0"/>
              </a:rPr>
              <a:pPr/>
              <a:t>7/22/2013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307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FD970879-E837-4733-94EE-7305280011C4}" type="slidenum">
              <a:rPr lang="en-US" sz="1400">
                <a:latin typeface="Tahoma" pitchFamily="34" charset="0"/>
              </a:rPr>
              <a:pPr/>
              <a:t>30</a:t>
            </a:fld>
            <a:endParaRPr lang="en-US" sz="140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8716274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000" tIns="46800" rIns="90000" bIns="46800" anchor="ctr"/>
          <a:lstStyle/>
          <a:p>
            <a:pPr defTabSz="457200" eaLnBrk="1" hangingPunct="1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dirty="0" smtClean="0">
                <a:ea typeface="ＭＳ Ｐゴシック" pitchFamily="34" charset="-128"/>
              </a:rPr>
              <a:t>Eager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725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 lIns="90000" tIns="46800" rIns="90000" bIns="46800"/>
              <a:lstStyle/>
              <a:p>
                <a:pPr marL="334963" indent="-334963" defTabSz="457200" eaLnBrk="1" hangingPunct="1">
                  <a:lnSpc>
                    <a:spcPct val="93000"/>
                  </a:lnSpc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r>
                  <a:rPr lang="en-GB" sz="3600" dirty="0" smtClean="0">
                    <a:ea typeface="ＭＳ Ｐゴシック" pitchFamily="34" charset="-128"/>
                  </a:rPr>
                  <a:t>(</a:t>
                </a: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sz="3600" dirty="0" smtClean="0">
                    <a:ea typeface="ＭＳ Ｐゴシック" pitchFamily="34" charset="-128"/>
                  </a:rPr>
                  <a:t> z. (</a:t>
                </a: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sz="3600" dirty="0" smtClean="0">
                    <a:ea typeface="ＭＳ Ｐゴシック" pitchFamily="34" charset="-128"/>
                  </a:rPr>
                  <a:t> x. x)) ((</a:t>
                </a: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sz="3600" dirty="0" smtClean="0">
                    <a:ea typeface="ＭＳ Ｐゴシック" pitchFamily="34" charset="-128"/>
                  </a:rPr>
                  <a:t> y. y y) (</a:t>
                </a: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sz="3600" dirty="0" smtClean="0">
                    <a:ea typeface="ＭＳ Ｐゴシック" pitchFamily="34" charset="-128"/>
                  </a:rPr>
                  <a:t> y. y y))</a:t>
                </a:r>
              </a:p>
              <a:p>
                <a:pPr marL="334963" indent="-334963" defTabSz="457200" eaLnBrk="1" hangingPunct="1">
                  <a:buNone/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en-GB" sz="3600" i="1" smtClean="0">
                            <a:latin typeface="Cambria Math"/>
                            <a:ea typeface="ＭＳ Ｐゴシック" pitchFamily="34" charset="-128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GB" sz="3600" i="1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</m:groupChr>
                  </m:oMath>
                </a14:m>
                <a:r>
                  <a:rPr lang="en-GB" sz="3600" dirty="0" smtClean="0">
                    <a:ea typeface="ＭＳ Ｐゴシック" pitchFamily="34" charset="-128"/>
                  </a:rPr>
                  <a:t> (</a:t>
                </a: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sz="3600" dirty="0" smtClean="0">
                    <a:ea typeface="ＭＳ Ｐゴシック" pitchFamily="34" charset="-128"/>
                  </a:rPr>
                  <a:t> z. (</a:t>
                </a: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sz="3600" dirty="0" smtClean="0">
                    <a:ea typeface="ＭＳ Ｐゴシック" pitchFamily="34" charset="-128"/>
                  </a:rPr>
                  <a:t> x. x)) ((</a:t>
                </a: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sz="3600" dirty="0" smtClean="0">
                    <a:ea typeface="ＭＳ Ｐゴシック" pitchFamily="34" charset="-128"/>
                  </a:rPr>
                  <a:t> y. y y) (</a:t>
                </a: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sz="3600" dirty="0" smtClean="0">
                    <a:ea typeface="ＭＳ Ｐゴシック" pitchFamily="34" charset="-128"/>
                  </a:rPr>
                  <a:t> y. y y))</a:t>
                </a:r>
              </a:p>
              <a:p>
                <a:pPr marL="334963" indent="-334963" defTabSz="457200" eaLnBrk="1" hangingPunct="1">
                  <a:spcBef>
                    <a:spcPts val="900"/>
                  </a:spcBef>
                  <a:buFont typeface="Wingdings" pitchFamily="2" charset="2"/>
                  <a:buNone/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endParaRPr lang="en-GB" sz="3600" dirty="0" smtClean="0">
                  <a:ea typeface="ＭＳ Ｐゴシック" pitchFamily="34" charset="-128"/>
                </a:endParaRPr>
              </a:p>
            </p:txBody>
          </p:sp>
        </mc:Choice>
        <mc:Fallback xmlns="">
          <p:sp>
            <p:nvSpPr>
              <p:cNvPr id="3072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705" t="-2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22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D5EA4BB4-D795-40F1-81D9-18E0FF6E2179}" type="datetime1">
              <a:rPr lang="en-US" sz="1400">
                <a:latin typeface="Tahoma" pitchFamily="34" charset="0"/>
              </a:rPr>
              <a:pPr/>
              <a:t>7/22/2013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307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FD970879-E837-4733-94EE-7305280011C4}" type="slidenum">
              <a:rPr lang="en-US" sz="1400">
                <a:latin typeface="Tahoma" pitchFamily="34" charset="0"/>
              </a:rPr>
              <a:pPr/>
              <a:t>31</a:t>
            </a:fld>
            <a:endParaRPr lang="en-US" sz="140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864696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000" tIns="46800" rIns="90000" bIns="46800" anchor="ctr"/>
          <a:lstStyle/>
          <a:p>
            <a:pPr defTabSz="457200" eaLnBrk="1" hangingPunct="1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dirty="0" smtClean="0">
                <a:ea typeface="ＭＳ Ｐゴシック" pitchFamily="34" charset="-128"/>
              </a:rPr>
              <a:t>Eager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725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 lIns="90000" tIns="46800" rIns="90000" bIns="46800"/>
              <a:lstStyle/>
              <a:p>
                <a:pPr marL="334963" indent="-334963" defTabSz="457200" eaLnBrk="1" hangingPunct="1">
                  <a:lnSpc>
                    <a:spcPct val="93000"/>
                  </a:lnSpc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r>
                  <a:rPr lang="en-GB" sz="3600" dirty="0" smtClean="0">
                    <a:ea typeface="ＭＳ Ｐゴシック" pitchFamily="34" charset="-128"/>
                  </a:rPr>
                  <a:t>(</a:t>
                </a: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sz="3600" dirty="0" smtClean="0">
                    <a:ea typeface="ＭＳ Ｐゴシック" pitchFamily="34" charset="-128"/>
                  </a:rPr>
                  <a:t> z. (</a:t>
                </a: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sz="3600" dirty="0" smtClean="0">
                    <a:ea typeface="ＭＳ Ｐゴシック" pitchFamily="34" charset="-128"/>
                  </a:rPr>
                  <a:t> x. x)) ((</a:t>
                </a: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sz="3600" dirty="0" smtClean="0">
                    <a:ea typeface="ＭＳ Ｐゴシック" pitchFamily="34" charset="-128"/>
                  </a:rPr>
                  <a:t> y. y y) (</a:t>
                </a: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sz="3600" dirty="0" smtClean="0">
                    <a:ea typeface="ＭＳ Ｐゴシック" pitchFamily="34" charset="-128"/>
                  </a:rPr>
                  <a:t> y. y y))</a:t>
                </a:r>
              </a:p>
              <a:p>
                <a:pPr marL="334963" indent="-334963" defTabSz="457200" eaLnBrk="1" hangingPunct="1">
                  <a:buNone/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en-GB" sz="3600" i="1" smtClean="0">
                            <a:latin typeface="Cambria Math"/>
                            <a:ea typeface="ＭＳ Ｐゴシック" pitchFamily="34" charset="-128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GB" sz="3600" i="1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</m:groupChr>
                  </m:oMath>
                </a14:m>
                <a:r>
                  <a:rPr lang="en-GB" sz="3600" dirty="0" smtClean="0">
                    <a:ea typeface="ＭＳ Ｐゴシック" pitchFamily="34" charset="-128"/>
                  </a:rPr>
                  <a:t> (</a:t>
                </a: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sz="3600" dirty="0" smtClean="0">
                    <a:ea typeface="ＭＳ Ｐゴシック" pitchFamily="34" charset="-128"/>
                  </a:rPr>
                  <a:t> z. (</a:t>
                </a: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sz="3600" dirty="0" smtClean="0">
                    <a:ea typeface="ＭＳ Ｐゴシック" pitchFamily="34" charset="-128"/>
                  </a:rPr>
                  <a:t> x. x)) ((</a:t>
                </a: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sz="3600" dirty="0" smtClean="0">
                    <a:ea typeface="ＭＳ Ｐゴシック" pitchFamily="34" charset="-128"/>
                  </a:rPr>
                  <a:t> y. y y) (</a:t>
                </a: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sz="3600" dirty="0" smtClean="0">
                    <a:ea typeface="ＭＳ Ｐゴシック" pitchFamily="34" charset="-128"/>
                  </a:rPr>
                  <a:t> y. y y))</a:t>
                </a:r>
              </a:p>
              <a:p>
                <a:pPr marL="334963" indent="-334963" defTabSz="457200" eaLnBrk="1" hangingPunct="1">
                  <a:buNone/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en-GB" sz="3600" i="1" smtClean="0">
                            <a:latin typeface="Cambria Math"/>
                            <a:ea typeface="ＭＳ Ｐゴシック" pitchFamily="34" charset="-128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GB" sz="3600" i="1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</m:groupChr>
                  </m:oMath>
                </a14:m>
                <a:r>
                  <a:rPr lang="en-GB" sz="3600" dirty="0" smtClean="0">
                    <a:ea typeface="ＭＳ Ｐゴシック" pitchFamily="34" charset="-128"/>
                  </a:rPr>
                  <a:t> (</a:t>
                </a: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sz="3600" dirty="0" smtClean="0">
                    <a:ea typeface="ＭＳ Ｐゴシック" pitchFamily="34" charset="-128"/>
                  </a:rPr>
                  <a:t> z. (</a:t>
                </a: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sz="3600" dirty="0" smtClean="0">
                    <a:ea typeface="ＭＳ Ｐゴシック" pitchFamily="34" charset="-128"/>
                  </a:rPr>
                  <a:t> x. x)) ((</a:t>
                </a: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sz="3600" dirty="0" smtClean="0">
                    <a:ea typeface="ＭＳ Ｐゴシック" pitchFamily="34" charset="-128"/>
                  </a:rPr>
                  <a:t> y. y y) (</a:t>
                </a: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sz="3600" dirty="0" smtClean="0">
                    <a:ea typeface="ＭＳ Ｐゴシック" pitchFamily="34" charset="-128"/>
                  </a:rPr>
                  <a:t> y. y y))</a:t>
                </a:r>
              </a:p>
              <a:p>
                <a:pPr marL="334963" indent="-334963" defTabSz="457200" eaLnBrk="1" hangingPunct="1">
                  <a:buNone/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en-GB" sz="3600" i="1" smtClean="0">
                            <a:latin typeface="Cambria Math"/>
                            <a:ea typeface="ＭＳ Ｐゴシック" pitchFamily="34" charset="-128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GB" sz="3600" i="1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</m:groupChr>
                  </m:oMath>
                </a14:m>
                <a:r>
                  <a:rPr lang="en-GB" sz="3600" dirty="0" smtClean="0">
                    <a:ea typeface="ＭＳ Ｐゴシック" pitchFamily="34" charset="-128"/>
                  </a:rPr>
                  <a:t> …</a:t>
                </a:r>
              </a:p>
              <a:p>
                <a:pPr marL="334963" indent="-334963" defTabSz="457200" eaLnBrk="1" hangingPunct="1">
                  <a:spcBef>
                    <a:spcPts val="900"/>
                  </a:spcBef>
                  <a:buFont typeface="Wingdings" pitchFamily="2" charset="2"/>
                  <a:buNone/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endParaRPr lang="en-GB" sz="3600" dirty="0" smtClean="0">
                  <a:ea typeface="ＭＳ Ｐゴシック" pitchFamily="34" charset="-128"/>
                </a:endParaRPr>
              </a:p>
            </p:txBody>
          </p:sp>
        </mc:Choice>
        <mc:Fallback xmlns="">
          <p:sp>
            <p:nvSpPr>
              <p:cNvPr id="3072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705" t="-2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22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D5EA4BB4-D795-40F1-81D9-18E0FF6E2179}" type="datetime1">
              <a:rPr lang="en-US" sz="1400">
                <a:latin typeface="Tahoma" pitchFamily="34" charset="0"/>
              </a:rPr>
              <a:pPr/>
              <a:t>7/22/2013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307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FD970879-E837-4733-94EE-7305280011C4}" type="slidenum">
              <a:rPr lang="en-US" sz="1400">
                <a:latin typeface="Tahoma" pitchFamily="34" charset="0"/>
              </a:rPr>
              <a:pPr/>
              <a:t>32</a:t>
            </a:fld>
            <a:endParaRPr lang="en-US" sz="140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0740216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34" charset="-128"/>
              </a:rPr>
              <a:t>Operational Semantics for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-calculus </a:t>
            </a:r>
          </a:p>
        </p:txBody>
      </p:sp>
      <p:sp>
        <p:nvSpPr>
          <p:cNvPr id="1229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i="1" dirty="0" smtClean="0">
                <a:ea typeface="ＭＳ Ｐゴシック" pitchFamily="34" charset="-128"/>
                <a:sym typeface="Symbol" pitchFamily="18" charset="2"/>
              </a:rPr>
              <a:t>E </a:t>
            </a:r>
            <a:r>
              <a:rPr lang="en-US" sz="2800" dirty="0" smtClean="0">
                <a:ea typeface="ＭＳ Ｐゴシック" pitchFamily="34" charset="-128"/>
                <a:sym typeface="Symbol"/>
              </a:rPr>
              <a:t>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sz="2800" i="1" dirty="0" smtClean="0">
                <a:ea typeface="ＭＳ Ｐゴシック" pitchFamily="34" charset="-128"/>
                <a:sym typeface="Symbol" pitchFamily="18" charset="2"/>
              </a:rPr>
              <a:t>E</a:t>
            </a:r>
            <a:r>
              <a:rPr lang="en-US" altLang="en-US" sz="2800" i="1" dirty="0" smtClean="0">
                <a:ea typeface="ＭＳ Ｐゴシック" pitchFamily="34" charset="-128"/>
                <a:sym typeface="Symbol" pitchFamily="18" charset="2"/>
              </a:rPr>
              <a:t>’’</a:t>
            </a:r>
            <a:endParaRPr lang="en-US" altLang="ja-JP" sz="2800" i="1" dirty="0" smtClean="0">
              <a:ea typeface="ＭＳ Ｐゴシック" pitchFamily="34" charset="-128"/>
              <a:sym typeface="Symbol" pitchFamily="18" charset="2"/>
            </a:endParaRPr>
          </a:p>
          <a:p>
            <a:pPr algn="ctr" eaLnBrk="1" hangingPunct="1">
              <a:lnSpc>
                <a:spcPct val="90000"/>
              </a:lnSpc>
              <a:buNone/>
            </a:pPr>
            <a:r>
              <a:rPr lang="en-US" sz="2800" i="1" dirty="0" smtClean="0">
                <a:ea typeface="ＭＳ Ｐゴシック" pitchFamily="34" charset="-128"/>
                <a:sym typeface="Symbol" pitchFamily="18" charset="2"/>
              </a:rPr>
              <a:t>E </a:t>
            </a:r>
            <a:r>
              <a:rPr lang="en-US" sz="2800" i="1" dirty="0" err="1" smtClean="0">
                <a:ea typeface="ＭＳ Ｐゴシック" pitchFamily="34" charset="-128"/>
                <a:sym typeface="Symbol" pitchFamily="18" charset="2"/>
              </a:rPr>
              <a:t>E</a:t>
            </a:r>
            <a:r>
              <a:rPr lang="en-US" altLang="en-US" sz="2800" i="1" dirty="0" smtClean="0">
                <a:ea typeface="ＭＳ Ｐゴシック" pitchFamily="34" charset="-128"/>
                <a:sym typeface="Symbol" pitchFamily="18" charset="2"/>
              </a:rPr>
              <a:t>’</a:t>
            </a:r>
            <a:r>
              <a:rPr lang="en-US" sz="2800" i="1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sz="2800" dirty="0" smtClean="0">
                <a:ea typeface="ＭＳ Ｐゴシック" pitchFamily="34" charset="-128"/>
                <a:sym typeface="Symbol"/>
              </a:rPr>
              <a:t></a:t>
            </a:r>
            <a:r>
              <a:rPr lang="en-US" sz="2800" i="1" dirty="0" smtClean="0">
                <a:ea typeface="ＭＳ Ｐゴシック" pitchFamily="34" charset="-128"/>
                <a:sym typeface="Symbol" pitchFamily="18" charset="2"/>
              </a:rPr>
              <a:t> E</a:t>
            </a:r>
            <a:r>
              <a:rPr lang="en-US" altLang="en-US" sz="2800" i="1" dirty="0" smtClean="0">
                <a:ea typeface="ＭＳ Ｐゴシック" pitchFamily="34" charset="-128"/>
                <a:sym typeface="Symbol" pitchFamily="18" charset="2"/>
              </a:rPr>
              <a:t>’’</a:t>
            </a:r>
            <a:r>
              <a:rPr lang="en-US" sz="2800" i="1" dirty="0" smtClean="0">
                <a:ea typeface="ＭＳ Ｐゴシック" pitchFamily="34" charset="-128"/>
                <a:sym typeface="Symbol" pitchFamily="18" charset="2"/>
              </a:rPr>
              <a:t> E</a:t>
            </a:r>
            <a:r>
              <a:rPr lang="en-US" altLang="en-US" sz="2800" i="1" dirty="0" smtClean="0">
                <a:ea typeface="ＭＳ Ｐゴシック" pitchFamily="34" charset="-128"/>
                <a:sym typeface="Symbol" pitchFamily="18" charset="2"/>
              </a:rPr>
              <a:t>’</a:t>
            </a:r>
          </a:p>
          <a:p>
            <a:pPr algn="ctr" eaLnBrk="1" hangingPunct="1">
              <a:lnSpc>
                <a:spcPct val="90000"/>
              </a:lnSpc>
              <a:buNone/>
            </a:pPr>
            <a:endParaRPr lang="en-US" altLang="ja-JP" sz="2000" dirty="0" smtClean="0">
              <a:ea typeface="ＭＳ Ｐゴシック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ea typeface="ＭＳ Ｐゴシック" pitchFamily="34" charset="-128"/>
              </a:rPr>
              <a:t>Application (version 1 - Lazy Evaluation)</a:t>
            </a:r>
          </a:p>
          <a:p>
            <a:pPr algn="ctr" eaLnBrk="1" hangingPunct="1">
              <a:lnSpc>
                <a:spcPct val="90000"/>
              </a:lnSpc>
              <a:buNone/>
            </a:pP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( </a:t>
            </a:r>
            <a:r>
              <a:rPr lang="en-US" sz="2800" i="1" dirty="0" smtClean="0">
                <a:ea typeface="ＭＳ Ｐゴシック" pitchFamily="34" charset="-128"/>
                <a:sym typeface="Symbol" pitchFamily="18" charset="2"/>
              </a:rPr>
              <a:t>x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 . </a:t>
            </a:r>
            <a:r>
              <a:rPr lang="en-US" sz="2800" i="1" dirty="0" smtClean="0">
                <a:ea typeface="ＭＳ Ｐゴシック" pitchFamily="34" charset="-128"/>
                <a:sym typeface="Symbol" pitchFamily="18" charset="2"/>
              </a:rPr>
              <a:t>E 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) </a:t>
            </a:r>
            <a:r>
              <a:rPr lang="en-US" sz="2800" i="1" dirty="0" smtClean="0">
                <a:ea typeface="ＭＳ Ｐゴシック" pitchFamily="34" charset="-128"/>
                <a:sym typeface="Symbol" pitchFamily="18" charset="2"/>
              </a:rPr>
              <a:t>E</a:t>
            </a:r>
            <a:r>
              <a:rPr lang="en-US" altLang="en-US" sz="2800" i="1" dirty="0" smtClean="0">
                <a:ea typeface="ＭＳ Ｐゴシック" pitchFamily="34" charset="-128"/>
                <a:sym typeface="Symbol" pitchFamily="18" charset="2"/>
              </a:rPr>
              <a:t>’</a:t>
            </a:r>
            <a:r>
              <a:rPr lang="en-US" altLang="ja-JP" sz="2800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sz="2800" dirty="0" smtClean="0">
                <a:ea typeface="ＭＳ Ｐゴシック" pitchFamily="34" charset="-128"/>
                <a:sym typeface="Symbol"/>
              </a:rPr>
              <a:t></a:t>
            </a:r>
            <a:r>
              <a:rPr lang="en-US" altLang="ja-JP" sz="2800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altLang="ja-JP" sz="2800" i="1" dirty="0" smtClean="0">
                <a:ea typeface="ＭＳ Ｐゴシック" pitchFamily="34" charset="-128"/>
                <a:sym typeface="Symbol" pitchFamily="18" charset="2"/>
              </a:rPr>
              <a:t>E </a:t>
            </a:r>
            <a:r>
              <a:rPr lang="en-US" altLang="ja-JP" sz="2800" dirty="0" smtClean="0">
                <a:ea typeface="ＭＳ Ｐゴシック" pitchFamily="34" charset="-128"/>
                <a:sym typeface="Symbol" pitchFamily="18" charset="2"/>
              </a:rPr>
              <a:t>[</a:t>
            </a:r>
            <a:r>
              <a:rPr lang="en-US" altLang="ja-JP" sz="2800" i="1" dirty="0" smtClean="0">
                <a:ea typeface="ＭＳ Ｐゴシック" pitchFamily="34" charset="-128"/>
                <a:sym typeface="Symbol" pitchFamily="18" charset="2"/>
              </a:rPr>
              <a:t>E</a:t>
            </a:r>
            <a:r>
              <a:rPr lang="en-US" altLang="en-US" sz="2800" i="1" dirty="0" smtClean="0">
                <a:ea typeface="ＭＳ Ｐゴシック" pitchFamily="34" charset="-128"/>
                <a:sym typeface="Symbol" pitchFamily="18" charset="2"/>
              </a:rPr>
              <a:t>’ </a:t>
            </a:r>
            <a:r>
              <a:rPr lang="en-US" altLang="ja-JP" sz="2800" i="1" dirty="0" smtClean="0">
                <a:ea typeface="ＭＳ Ｐゴシック" pitchFamily="34" charset="-128"/>
                <a:sym typeface="Symbol" pitchFamily="18" charset="2"/>
              </a:rPr>
              <a:t>/ x</a:t>
            </a:r>
            <a:r>
              <a:rPr lang="en-US" altLang="ja-JP" sz="2800" dirty="0" smtClean="0">
                <a:ea typeface="ＭＳ Ｐゴシック" pitchFamily="34" charset="-128"/>
                <a:sym typeface="Symbol" pitchFamily="18" charset="2"/>
              </a:rPr>
              <a:t>]</a:t>
            </a:r>
          </a:p>
          <a:p>
            <a:pPr eaLnBrk="1" hangingPunct="1">
              <a:lnSpc>
                <a:spcPct val="90000"/>
              </a:lnSpc>
            </a:pPr>
            <a:endParaRPr lang="en-US" sz="2800" dirty="0" smtClean="0">
              <a:ea typeface="ＭＳ Ｐゴシック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ea typeface="ＭＳ Ｐゴシック" pitchFamily="34" charset="-128"/>
              </a:rPr>
              <a:t>A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pplication (version 2 - Eager Evaluation)</a:t>
            </a:r>
          </a:p>
          <a:p>
            <a:pPr algn="ctr" eaLnBrk="1" hangingPunct="1">
              <a:lnSpc>
                <a:spcPct val="90000"/>
              </a:lnSpc>
              <a:buNone/>
            </a:pPr>
            <a:r>
              <a:rPr lang="en-US" sz="2800" i="1" dirty="0" smtClean="0">
                <a:ea typeface="ＭＳ Ｐゴシック" pitchFamily="34" charset="-128"/>
                <a:sym typeface="Symbol" pitchFamily="18" charset="2"/>
              </a:rPr>
              <a:t>E</a:t>
            </a:r>
            <a:r>
              <a:rPr lang="en-US" altLang="en-US" sz="2800" i="1" dirty="0" smtClean="0">
                <a:ea typeface="ＭＳ Ｐゴシック" pitchFamily="34" charset="-128"/>
                <a:sym typeface="Symbol" pitchFamily="18" charset="2"/>
              </a:rPr>
              <a:t>’</a:t>
            </a:r>
            <a:r>
              <a:rPr lang="en-US" altLang="ja-JP" sz="2800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sz="2800" dirty="0" smtClean="0">
                <a:ea typeface="ＭＳ Ｐゴシック" pitchFamily="34" charset="-128"/>
                <a:sym typeface="Symbol"/>
              </a:rPr>
              <a:t></a:t>
            </a:r>
            <a:r>
              <a:rPr lang="en-US" altLang="ja-JP" sz="2800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altLang="ja-JP" sz="2800" i="1" dirty="0" smtClean="0">
                <a:ea typeface="ＭＳ Ｐゴシック" pitchFamily="34" charset="-128"/>
                <a:sym typeface="Symbol" pitchFamily="18" charset="2"/>
              </a:rPr>
              <a:t>E</a:t>
            </a:r>
            <a:r>
              <a:rPr lang="en-US" altLang="en-US" sz="2800" i="1" dirty="0" smtClean="0">
                <a:ea typeface="ＭＳ Ｐゴシック" pitchFamily="34" charset="-128"/>
                <a:sym typeface="Symbol" pitchFamily="18" charset="2"/>
              </a:rPr>
              <a:t>’’</a:t>
            </a:r>
            <a:endParaRPr lang="en-US" altLang="ja-JP" sz="2800" dirty="0" smtClean="0">
              <a:ea typeface="ＭＳ Ｐゴシック" pitchFamily="34" charset="-128"/>
              <a:sym typeface="Symbol" pitchFamily="18" charset="2"/>
            </a:endParaRPr>
          </a:p>
          <a:p>
            <a:pPr algn="ctr" eaLnBrk="1" hangingPunct="1">
              <a:lnSpc>
                <a:spcPct val="90000"/>
              </a:lnSpc>
              <a:buNone/>
            </a:pP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( </a:t>
            </a:r>
            <a:r>
              <a:rPr lang="en-US" sz="2800" i="1" dirty="0" smtClean="0">
                <a:ea typeface="ＭＳ Ｐゴシック" pitchFamily="34" charset="-128"/>
                <a:sym typeface="Symbol" pitchFamily="18" charset="2"/>
              </a:rPr>
              <a:t>x . E 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) </a:t>
            </a:r>
            <a:r>
              <a:rPr lang="en-US" sz="2800" i="1" dirty="0" smtClean="0">
                <a:ea typeface="ＭＳ Ｐゴシック" pitchFamily="34" charset="-128"/>
                <a:sym typeface="Symbol" pitchFamily="18" charset="2"/>
              </a:rPr>
              <a:t>E</a:t>
            </a:r>
            <a:r>
              <a:rPr lang="en-US" altLang="en-US" sz="2800" i="1" dirty="0" smtClean="0">
                <a:ea typeface="ＭＳ Ｐゴシック" pitchFamily="34" charset="-128"/>
                <a:sym typeface="Symbol" pitchFamily="18" charset="2"/>
              </a:rPr>
              <a:t>’</a:t>
            </a:r>
            <a:r>
              <a:rPr lang="en-US" altLang="ja-JP" sz="2800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sz="2800" dirty="0" smtClean="0">
                <a:ea typeface="ＭＳ Ｐゴシック" pitchFamily="34" charset="-128"/>
                <a:sym typeface="Symbol"/>
              </a:rPr>
              <a:t></a:t>
            </a:r>
            <a:r>
              <a:rPr lang="en-US" altLang="ja-JP" sz="2800" dirty="0" smtClean="0">
                <a:ea typeface="ＭＳ Ｐゴシック" pitchFamily="34" charset="-128"/>
                <a:sym typeface="Symbol" pitchFamily="18" charset="2"/>
              </a:rPr>
              <a:t> ( </a:t>
            </a:r>
            <a:r>
              <a:rPr lang="en-US" altLang="ja-JP" sz="2800" i="1" dirty="0" smtClean="0">
                <a:ea typeface="ＭＳ Ｐゴシック" pitchFamily="34" charset="-128"/>
                <a:sym typeface="Symbol" pitchFamily="18" charset="2"/>
              </a:rPr>
              <a:t>x . E </a:t>
            </a:r>
            <a:r>
              <a:rPr lang="en-US" altLang="ja-JP" sz="2800" dirty="0" smtClean="0">
                <a:ea typeface="ＭＳ Ｐゴシック" pitchFamily="34" charset="-128"/>
                <a:sym typeface="Symbol" pitchFamily="18" charset="2"/>
              </a:rPr>
              <a:t>) </a:t>
            </a:r>
            <a:r>
              <a:rPr lang="en-US" altLang="ja-JP" sz="2800" i="1" dirty="0" smtClean="0">
                <a:ea typeface="ＭＳ Ｐゴシック" pitchFamily="34" charset="-128"/>
                <a:sym typeface="Symbol" pitchFamily="18" charset="2"/>
              </a:rPr>
              <a:t>E</a:t>
            </a:r>
            <a:r>
              <a:rPr lang="en-US" altLang="en-US" sz="2800" i="1" dirty="0" smtClean="0">
                <a:ea typeface="ＭＳ Ｐゴシック" pitchFamily="34" charset="-128"/>
                <a:sym typeface="Symbol" pitchFamily="18" charset="2"/>
              </a:rPr>
              <a:t>’’</a:t>
            </a:r>
            <a:endParaRPr lang="en-US" altLang="ja-JP" sz="2800" i="1" dirty="0" smtClean="0">
              <a:ea typeface="ＭＳ Ｐゴシック" pitchFamily="34" charset="-128"/>
              <a:sym typeface="Symbol" pitchFamily="18" charset="2"/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000" dirty="0" smtClean="0">
              <a:ea typeface="ＭＳ Ｐゴシック" pitchFamily="34" charset="-128"/>
              <a:sym typeface="Symbol" pitchFamily="18" charset="2"/>
            </a:endParaRPr>
          </a:p>
          <a:p>
            <a:pPr algn="ctr" eaLnBrk="1" hangingPunct="1">
              <a:lnSpc>
                <a:spcPct val="90000"/>
              </a:lnSpc>
              <a:buNone/>
            </a:pP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( </a:t>
            </a:r>
            <a:r>
              <a:rPr lang="en-US" sz="2800" i="1" dirty="0" smtClean="0">
                <a:ea typeface="ＭＳ Ｐゴシック" pitchFamily="34" charset="-128"/>
                <a:sym typeface="Symbol" pitchFamily="18" charset="2"/>
              </a:rPr>
              <a:t>x . E 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) </a:t>
            </a:r>
            <a:r>
              <a:rPr lang="en-US" sz="2800" i="1" dirty="0" smtClean="0">
                <a:ea typeface="ＭＳ Ｐゴシック" pitchFamily="34" charset="-128"/>
                <a:sym typeface="Symbol" pitchFamily="18" charset="2"/>
              </a:rPr>
              <a:t>V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sz="2800" dirty="0" smtClean="0">
                <a:ea typeface="ＭＳ Ｐゴシック" pitchFamily="34" charset="-128"/>
                <a:sym typeface="Symbol"/>
              </a:rPr>
              <a:t>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sz="2800" i="1" dirty="0" smtClean="0">
                <a:ea typeface="ＭＳ Ｐゴシック" pitchFamily="34" charset="-128"/>
                <a:sym typeface="Symbol" pitchFamily="18" charset="2"/>
              </a:rPr>
              <a:t>E 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[</a:t>
            </a:r>
            <a:r>
              <a:rPr lang="en-US" sz="2800" i="1" dirty="0" smtClean="0">
                <a:ea typeface="ＭＳ Ｐゴシック" pitchFamily="34" charset="-128"/>
                <a:sym typeface="Symbol" pitchFamily="18" charset="2"/>
              </a:rPr>
              <a:t>V / x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]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   where V is a variable or abstraction</a:t>
            </a:r>
          </a:p>
        </p:txBody>
      </p:sp>
      <p:sp>
        <p:nvSpPr>
          <p:cNvPr id="12290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1ADA2424-02A3-48A3-83B4-45C800D866B7}" type="datetime1">
              <a:rPr lang="en-US" sz="1400">
                <a:latin typeface="Tahoma" pitchFamily="34" charset="0"/>
              </a:rPr>
              <a:pPr/>
              <a:t>7/22/2013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1229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BC5B6FDC-2B7B-4A4F-9139-158B317CA5AF}" type="slidenum">
              <a:rPr lang="en-US" sz="1400">
                <a:latin typeface="Tahoma" pitchFamily="34" charset="0"/>
              </a:rPr>
              <a:pPr/>
              <a:t>33</a:t>
            </a:fld>
            <a:endParaRPr lang="en-US" sz="1400" dirty="0">
              <a:latin typeface="Tahoma" pitchFamily="34" charset="0"/>
            </a:endParaRPr>
          </a:p>
        </p:txBody>
      </p:sp>
      <p:sp>
        <p:nvSpPr>
          <p:cNvPr id="12294" name="Line 4"/>
          <p:cNvSpPr>
            <a:spLocks noChangeShapeType="1"/>
          </p:cNvSpPr>
          <p:nvPr/>
        </p:nvSpPr>
        <p:spPr bwMode="auto">
          <a:xfrm>
            <a:off x="2133600" y="4849504"/>
            <a:ext cx="4876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95" name="Line 5"/>
          <p:cNvSpPr>
            <a:spLocks noChangeShapeType="1"/>
          </p:cNvSpPr>
          <p:nvPr/>
        </p:nvSpPr>
        <p:spPr bwMode="auto">
          <a:xfrm>
            <a:off x="3505200" y="1676400"/>
            <a:ext cx="2438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806488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000" tIns="46800" rIns="90000" bIns="46800" anchor="ctr"/>
          <a:lstStyle/>
          <a:p>
            <a:pPr defTabSz="457200" eaLnBrk="1" hangingPunct="1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mtClean="0">
                <a:ea typeface="ＭＳ Ｐゴシック" pitchFamily="34" charset="-128"/>
              </a:rPr>
              <a:t> </a:t>
            </a:r>
            <a:r>
              <a:rPr lang="en-GB" smtClean="0">
                <a:latin typeface="Symbol" pitchFamily="18" charset="2"/>
                <a:ea typeface="ＭＳ Ｐゴシック" pitchFamily="34" charset="-128"/>
              </a:rPr>
              <a:t></a:t>
            </a:r>
            <a:r>
              <a:rPr lang="en-GB" smtClean="0">
                <a:ea typeface="ＭＳ Ｐゴシック" pitchFamily="34" charset="-128"/>
              </a:rPr>
              <a:t> (Eta) Reduction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109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 lIns="90000" tIns="46800" rIns="90000" bIns="46800"/>
              <a:lstStyle/>
              <a:p>
                <a:pPr marL="334963" indent="-334963" defTabSz="457200" eaLnBrk="1" hangingPunct="1">
                  <a:lnSpc>
                    <a:spcPct val="93000"/>
                  </a:lnSpc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r>
                  <a:rPr lang="en-GB" dirty="0" smtClean="0">
                    <a:ea typeface="ＭＳ Ｐゴシック" pitchFamily="34" charset="-128"/>
                  </a:rPr>
                  <a:t> </a:t>
                </a: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</a:t>
                </a:r>
                <a:r>
                  <a:rPr lang="en-GB" dirty="0" smtClean="0">
                    <a:ea typeface="ＭＳ Ｐゴシック" pitchFamily="34" charset="-128"/>
                  </a:rPr>
                  <a:t> Rule: </a:t>
                </a: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sz="3600" dirty="0" smtClean="0">
                    <a:ea typeface="ＭＳ Ｐゴシック" pitchFamily="34" charset="-128"/>
                  </a:rPr>
                  <a:t> x. e x </a:t>
                </a: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en-GB" sz="3600" i="1" dirty="0" smtClean="0">
                            <a:latin typeface="Cambria Math"/>
                            <a:ea typeface="ＭＳ Ｐゴシック" pitchFamily="34" charset="-128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GB" sz="3600" i="1" dirty="0" smtClean="0">
                            <a:latin typeface="Cambria Math"/>
                            <a:ea typeface="ＭＳ Ｐゴシック" pitchFamily="34" charset="-128"/>
                            <a:sym typeface="Symbol"/>
                          </a:rPr>
                          <m:t></m:t>
                        </m:r>
                      </m:e>
                    </m:groupChr>
                  </m:oMath>
                </a14:m>
                <a:r>
                  <a:rPr lang="en-GB" dirty="0" smtClean="0">
                    <a:ea typeface="ＭＳ Ｐゴシック" pitchFamily="34" charset="-128"/>
                  </a:rPr>
                  <a:t> e if x not free in e</a:t>
                </a:r>
              </a:p>
              <a:p>
                <a:pPr marL="735013" lvl="1" indent="-277813" defTabSz="457200" eaLnBrk="1" hangingPunct="1"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r>
                  <a:rPr lang="en-GB" dirty="0" smtClean="0">
                    <a:ea typeface="ＭＳ Ｐゴシック" pitchFamily="34" charset="-128"/>
                  </a:rPr>
                  <a:t>Can be useful in both directions</a:t>
                </a:r>
              </a:p>
              <a:p>
                <a:pPr marL="735013" lvl="1" indent="-277813" defTabSz="457200" eaLnBrk="1" hangingPunct="1"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r>
                  <a:rPr lang="en-GB" dirty="0" smtClean="0">
                    <a:ea typeface="ＭＳ Ｐゴシック" pitchFamily="34" charset="-128"/>
                  </a:rPr>
                  <a:t>Not valid in </a:t>
                </a:r>
                <a:r>
                  <a:rPr lang="en-GB" dirty="0" err="1" smtClean="0">
                    <a:ea typeface="ＭＳ Ｐゴシック" pitchFamily="34" charset="-128"/>
                  </a:rPr>
                  <a:t>OCaml</a:t>
                </a:r>
                <a:r>
                  <a:rPr lang="en-GB" dirty="0" smtClean="0">
                    <a:ea typeface="ＭＳ Ｐゴシック" pitchFamily="34" charset="-128"/>
                  </a:rPr>
                  <a:t> </a:t>
                </a:r>
              </a:p>
              <a:p>
                <a:pPr lvl="2" defTabSz="457200" eaLnBrk="1" hangingPunct="1"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r>
                  <a:rPr lang="en-GB" sz="2800" dirty="0" smtClean="0">
                    <a:ea typeface="ＭＳ Ｐゴシック" pitchFamily="34" charset="-128"/>
                  </a:rPr>
                  <a:t>Recall lambda-lifting and side effects</a:t>
                </a:r>
              </a:p>
              <a:p>
                <a:pPr marL="735013" lvl="1" indent="-277813" defTabSz="457200" eaLnBrk="1" hangingPunct="1"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r>
                  <a:rPr lang="en-GB" dirty="0" smtClean="0">
                    <a:ea typeface="ＭＳ Ｐゴシック" pitchFamily="34" charset="-128"/>
                  </a:rPr>
                  <a:t>Different from (</a:t>
                </a: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dirty="0" smtClean="0">
                    <a:ea typeface="ＭＳ Ｐゴシック" pitchFamily="34" charset="-128"/>
                  </a:rPr>
                  <a:t> x. e) x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GB" dirty="0" smtClean="0">
                    <a:ea typeface="ＭＳ Ｐゴシック" pitchFamily="34" charset="-128"/>
                  </a:rPr>
                  <a:t> e  (</a:t>
                </a: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</a:t>
                </a:r>
                <a:r>
                  <a:rPr lang="en-GB" dirty="0" smtClean="0">
                    <a:ea typeface="ＭＳ Ｐゴシック" pitchFamily="34" charset="-128"/>
                  </a:rPr>
                  <a:t>-reduction)</a:t>
                </a:r>
              </a:p>
              <a:p>
                <a:pPr marL="334963" indent="-334963" defTabSz="457200" eaLnBrk="1" hangingPunct="1">
                  <a:buFont typeface="Wingdings" pitchFamily="2" charset="2"/>
                  <a:buNone/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endParaRPr lang="en-GB" dirty="0" smtClean="0">
                  <a:ea typeface="ＭＳ Ｐゴシック" pitchFamily="34" charset="-128"/>
                </a:endParaRPr>
              </a:p>
              <a:p>
                <a:pPr marL="334963" indent="-334963" defTabSz="457200" eaLnBrk="1" hangingPunct="1">
                  <a:spcBef>
                    <a:spcPts val="900"/>
                  </a:spcBef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r>
                  <a:rPr lang="en-GB" dirty="0" smtClean="0">
                    <a:ea typeface="ＭＳ Ｐゴシック" pitchFamily="34" charset="-128"/>
                  </a:rPr>
                  <a:t>Example: </a:t>
                </a: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sz="3600" dirty="0" smtClean="0">
                    <a:ea typeface="ＭＳ Ｐゴシック" pitchFamily="34" charset="-128"/>
                  </a:rPr>
                  <a:t> x. (</a:t>
                </a: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sz="3600" dirty="0" smtClean="0">
                    <a:ea typeface="ＭＳ Ｐゴシック" pitchFamily="34" charset="-128"/>
                  </a:rPr>
                  <a:t> y. y) x </a:t>
                </a: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en-GB" sz="3600" i="1" dirty="0" smtClean="0">
                            <a:latin typeface="Cambria Math"/>
                            <a:ea typeface="ＭＳ Ｐゴシック" pitchFamily="34" charset="-128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GB" sz="3600" i="1" dirty="0" smtClean="0">
                            <a:latin typeface="Cambria Math"/>
                            <a:ea typeface="ＭＳ Ｐゴシック" pitchFamily="34" charset="-128"/>
                            <a:sym typeface="Symbol"/>
                          </a:rPr>
                          <m:t></m:t>
                        </m:r>
                      </m:e>
                    </m:groupChr>
                  </m:oMath>
                </a14:m>
                <a:r>
                  <a:rPr lang="en-GB" dirty="0" smtClean="0">
                    <a:ea typeface="ＭＳ Ｐゴシック" pitchFamily="34" charset="-128"/>
                  </a:rPr>
                  <a:t> </a:t>
                </a:r>
                <a:r>
                  <a:rPr lang="en-GB" sz="3600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sz="3600" dirty="0" smtClean="0">
                    <a:ea typeface="ＭＳ Ｐゴシック" pitchFamily="34" charset="-128"/>
                  </a:rPr>
                  <a:t> y. y</a:t>
                </a:r>
              </a:p>
            </p:txBody>
          </p:sp>
        </mc:Choice>
        <mc:Fallback xmlns="">
          <p:sp>
            <p:nvSpPr>
              <p:cNvPr id="4710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106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047020C0-B48C-402B-ACD7-F4FCEB2DDA2F}" type="datetime1">
              <a:rPr lang="en-US" sz="1400">
                <a:latin typeface="Tahoma" pitchFamily="34" charset="0"/>
              </a:rPr>
              <a:pPr/>
              <a:t>7/22/2013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4710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26A568A-BAD8-4C86-BB5D-583BF9A0817E}" type="slidenum">
              <a:rPr lang="en-US" sz="1400">
                <a:latin typeface="Tahoma" pitchFamily="34" charset="0"/>
              </a:rPr>
              <a:pPr/>
              <a:t>34</a:t>
            </a:fld>
            <a:endParaRPr lang="en-US" sz="1400">
              <a:latin typeface="Tahoma" pitchFamily="34" charset="0"/>
            </a:endParaRPr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000" tIns="46800" rIns="90000" bIns="46800" anchor="ctr"/>
          <a:lstStyle/>
          <a:p>
            <a:pPr defTabSz="457200" eaLnBrk="1" hangingPunct="1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200" dirty="0" smtClean="0">
                <a:ea typeface="ＭＳ Ｐゴシック" pitchFamily="34" charset="-128"/>
              </a:rPr>
              <a:t>Expressiveness</a:t>
            </a:r>
            <a:endParaRPr lang="en-GB" dirty="0" smtClean="0">
              <a:ea typeface="ＭＳ Ｐゴシック" pitchFamily="34" charset="-128"/>
            </a:endParaRPr>
          </a:p>
        </p:txBody>
      </p:sp>
      <p:sp>
        <p:nvSpPr>
          <p:cNvPr id="13317" name="Rectangle 3"/>
          <p:cNvSpPr>
            <a:spLocks noGrp="1" noChangeArrowheads="1"/>
          </p:cNvSpPr>
          <p:nvPr>
            <p:ph idx="1"/>
          </p:nvPr>
        </p:nvSpPr>
        <p:spPr/>
        <p:txBody>
          <a:bodyPr lIns="90000" tIns="46800" rIns="90000" bIns="46800"/>
          <a:lstStyle/>
          <a:p>
            <a:pPr marL="334963" indent="-334963" defTabSz="457200" eaLnBrk="1" hangingPunct="1">
              <a:lnSpc>
                <a:spcPct val="93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err="1" smtClean="0">
                <a:ea typeface="ＭＳ Ｐゴシック" pitchFamily="34" charset="-128"/>
              </a:rPr>
              <a:t>Untyped</a:t>
            </a:r>
            <a:r>
              <a:rPr lang="en-GB" dirty="0" smtClean="0">
                <a:ea typeface="ＭＳ Ｐゴシック" pitchFamily="34" charset="-128"/>
              </a:rPr>
              <a:t> 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dirty="0" smtClean="0">
                <a:ea typeface="ＭＳ Ｐゴシック" pitchFamily="34" charset="-128"/>
              </a:rPr>
              <a:t>-calculus is Turing Complete</a:t>
            </a:r>
          </a:p>
          <a:p>
            <a:pPr marL="735013" lvl="1" indent="-277813" defTabSz="457200" eaLnBrk="1" hangingPunct="1">
              <a:lnSpc>
                <a:spcPct val="9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Can express any sequential computation</a:t>
            </a:r>
          </a:p>
          <a:p>
            <a:pPr marL="334963" indent="-334963" defTabSz="457200" eaLnBrk="1" hangingPunct="1">
              <a:lnSpc>
                <a:spcPct val="9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Tricky parts: </a:t>
            </a:r>
          </a:p>
          <a:p>
            <a:pPr marL="735013" lvl="1" indent="-277813" defTabSz="457200" eaLnBrk="1" hangingPunct="1">
              <a:lnSpc>
                <a:spcPct val="9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How to express basic data: </a:t>
            </a:r>
            <a:r>
              <a:rPr lang="en-GB" dirty="0" err="1" smtClean="0">
                <a:ea typeface="ＭＳ Ｐゴシック" pitchFamily="34" charset="-128"/>
              </a:rPr>
              <a:t>booleans</a:t>
            </a:r>
            <a:r>
              <a:rPr lang="en-GB" dirty="0" smtClean="0">
                <a:ea typeface="ＭＳ Ｐゴシック" pitchFamily="34" charset="-128"/>
              </a:rPr>
              <a:t>, integers, </a:t>
            </a:r>
            <a:r>
              <a:rPr lang="en-GB" dirty="0" err="1" smtClean="0">
                <a:ea typeface="ＭＳ Ｐゴシック" pitchFamily="34" charset="-128"/>
              </a:rPr>
              <a:t>etc</a:t>
            </a:r>
            <a:r>
              <a:rPr lang="en-GB" dirty="0" smtClean="0">
                <a:ea typeface="ＭＳ Ｐゴシック" pitchFamily="34" charset="-128"/>
              </a:rPr>
              <a:t>?</a:t>
            </a:r>
          </a:p>
          <a:p>
            <a:pPr marL="735013" lvl="1" indent="-277813" defTabSz="457200" eaLnBrk="1" hangingPunct="1">
              <a:lnSpc>
                <a:spcPct val="9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How to express recursion?</a:t>
            </a:r>
          </a:p>
          <a:p>
            <a:pPr marL="735013" lvl="1" indent="-277813" defTabSz="457200" eaLnBrk="1" hangingPunct="1">
              <a:lnSpc>
                <a:spcPct val="9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Constants, </a:t>
            </a:r>
            <a:r>
              <a:rPr lang="en-GB" dirty="0" err="1" smtClean="0">
                <a:ea typeface="ＭＳ Ｐゴシック" pitchFamily="34" charset="-128"/>
              </a:rPr>
              <a:t>if_then_else</a:t>
            </a:r>
            <a:r>
              <a:rPr lang="en-GB" smtClean="0">
                <a:ea typeface="ＭＳ Ｐゴシック" pitchFamily="34" charset="-128"/>
              </a:rPr>
              <a:t>, </a:t>
            </a:r>
            <a:r>
              <a:rPr lang="en-GB" smtClean="0">
                <a:ea typeface="ＭＳ Ｐゴシック" pitchFamily="34" charset="-128"/>
              </a:rPr>
              <a:t>etc., </a:t>
            </a:r>
            <a:r>
              <a:rPr lang="en-GB" dirty="0" smtClean="0">
                <a:ea typeface="ＭＳ Ｐゴシック" pitchFamily="34" charset="-128"/>
              </a:rPr>
              <a:t>are conveniences; can be added as syntactic sugar</a:t>
            </a:r>
          </a:p>
        </p:txBody>
      </p:sp>
      <p:sp>
        <p:nvSpPr>
          <p:cNvPr id="13314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C6C14519-9275-412B-A759-BC06CD736ED4}" type="datetime1">
              <a:rPr lang="en-US" sz="1400">
                <a:latin typeface="Tahoma" pitchFamily="34" charset="0"/>
              </a:rPr>
              <a:pPr/>
              <a:t>7/22/2013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1331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90AEFF0D-78D3-41CB-9BEF-DF361AEA3733}" type="slidenum">
              <a:rPr lang="en-US" sz="1400">
                <a:latin typeface="Tahoma" pitchFamily="34" charset="0"/>
              </a:rPr>
              <a:pPr/>
              <a:t>35</a:t>
            </a:fld>
            <a:endParaRPr lang="en-US" sz="140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6742427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000" tIns="46800" rIns="90000" bIns="46800" anchor="ctr"/>
          <a:lstStyle/>
          <a:p>
            <a:pPr defTabSz="457200" eaLnBrk="1" hangingPunct="1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dirty="0" smtClean="0">
                <a:ea typeface="ＭＳ Ｐゴシック" pitchFamily="34" charset="-128"/>
              </a:rPr>
              <a:t>Typed vs. </a:t>
            </a:r>
            <a:r>
              <a:rPr lang="en-GB" dirty="0" err="1" smtClean="0">
                <a:ea typeface="ＭＳ Ｐゴシック" pitchFamily="34" charset="-128"/>
              </a:rPr>
              <a:t>Untyped</a:t>
            </a:r>
            <a:r>
              <a:rPr lang="en-GB" dirty="0" smtClean="0">
                <a:ea typeface="ＭＳ Ｐゴシック" pitchFamily="34" charset="-128"/>
              </a:rPr>
              <a:t> 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dirty="0" smtClean="0">
                <a:ea typeface="ＭＳ Ｐゴシック" pitchFamily="34" charset="-128"/>
              </a:rPr>
              <a:t>-calculus</a:t>
            </a:r>
          </a:p>
        </p:txBody>
      </p:sp>
      <p:sp>
        <p:nvSpPr>
          <p:cNvPr id="14341" name="Rectangle 3"/>
          <p:cNvSpPr>
            <a:spLocks noGrp="1" noChangeArrowheads="1"/>
          </p:cNvSpPr>
          <p:nvPr>
            <p:ph idx="1"/>
          </p:nvPr>
        </p:nvSpPr>
        <p:spPr/>
        <p:txBody>
          <a:bodyPr lIns="90000" tIns="46800" rIns="90000" bIns="46800"/>
          <a:lstStyle/>
          <a:p>
            <a:pPr marL="334963" indent="-334963" defTabSz="457200" eaLnBrk="1" hangingPunct="1">
              <a:lnSpc>
                <a:spcPct val="93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The </a:t>
            </a:r>
            <a:r>
              <a:rPr lang="en-GB" i="1" dirty="0" smtClean="0">
                <a:ea typeface="ＭＳ Ｐゴシック" pitchFamily="34" charset="-128"/>
              </a:rPr>
              <a:t>pure 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dirty="0" smtClean="0">
                <a:ea typeface="ＭＳ Ｐゴシック" pitchFamily="34" charset="-128"/>
              </a:rPr>
              <a:t>-calculus has no notion of type:   (f f) is a legal expression</a:t>
            </a:r>
          </a:p>
          <a:p>
            <a:pPr marL="334963" indent="-334963" defTabSz="457200" eaLnBrk="1" hangingPunct="1">
              <a:lnSpc>
                <a:spcPct val="9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Types restrict which applications are valid</a:t>
            </a:r>
          </a:p>
          <a:p>
            <a:pPr marL="334963" indent="-334963" defTabSz="457200" eaLnBrk="1" hangingPunct="1">
              <a:lnSpc>
                <a:spcPct val="9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Types are not syntactic sugar! They disallow some terms/executions</a:t>
            </a:r>
          </a:p>
          <a:p>
            <a:pPr marL="334963" indent="-334963" defTabSz="457200" eaLnBrk="1" hangingPunct="1">
              <a:lnSpc>
                <a:spcPct val="9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Simply typed 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dirty="0" smtClean="0">
                <a:ea typeface="ＭＳ Ｐゴシック" pitchFamily="34" charset="-128"/>
              </a:rPr>
              <a:t>-calculus is less powerful than the </a:t>
            </a:r>
            <a:r>
              <a:rPr lang="en-GB" dirty="0" err="1" smtClean="0">
                <a:ea typeface="ＭＳ Ｐゴシック" pitchFamily="34" charset="-128"/>
              </a:rPr>
              <a:t>untyped</a:t>
            </a:r>
            <a:r>
              <a:rPr lang="en-GB" dirty="0" smtClean="0">
                <a:ea typeface="ＭＳ Ｐゴシック" pitchFamily="34" charset="-128"/>
              </a:rPr>
              <a:t> 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dirty="0" smtClean="0">
                <a:ea typeface="ＭＳ Ｐゴシック" pitchFamily="34" charset="-128"/>
              </a:rPr>
              <a:t>-calculus: NOT Turing Complete (no recursion)</a:t>
            </a:r>
          </a:p>
        </p:txBody>
      </p:sp>
      <p:sp>
        <p:nvSpPr>
          <p:cNvPr id="14338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C72AD347-D323-433F-9ED0-91BA861F0B2E}" type="datetime1">
              <a:rPr lang="en-US" sz="1400">
                <a:latin typeface="Tahoma" pitchFamily="34" charset="0"/>
              </a:rPr>
              <a:pPr/>
              <a:t>7/22/2013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1433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6838672B-000C-4EA8-96B6-615F7A9F2F05}" type="slidenum">
              <a:rPr lang="en-US" sz="1400">
                <a:latin typeface="Tahoma" pitchFamily="34" charset="0"/>
              </a:rPr>
              <a:pPr/>
              <a:t>36</a:t>
            </a:fld>
            <a:endParaRPr lang="en-US" sz="140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498801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yellow-red-blue">
  <a:themeElements>
    <a:clrScheme name="yellow-red-blue 8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6633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B8AD"/>
      </a:accent5>
      <a:accent6>
        <a:srgbClr val="E7BB01"/>
      </a:accent6>
      <a:hlink>
        <a:srgbClr val="FF0000"/>
      </a:hlink>
      <a:folHlink>
        <a:srgbClr val="3333CC"/>
      </a:folHlink>
    </a:clrScheme>
    <a:fontScheme name="yellow-red-blu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yellow-red-blu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yellow-red-blue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yellow-red-blue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yellow-red-blue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yellow-red-blu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yellow-red-blu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yellow-red-blue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yellow-red-blue 8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6633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B8AD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X:Templates:My Templates:yellow-red-blue.pot</Template>
  <TotalTime>37407</TotalTime>
  <Words>2367</Words>
  <Application>Microsoft Office PowerPoint</Application>
  <PresentationFormat>On-screen Show (4:3)</PresentationFormat>
  <Paragraphs>317</Paragraphs>
  <Slides>36</Slides>
  <Notes>30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yellow-red-blue</vt:lpstr>
      <vt:lpstr>Programming Languages and Compilers (CS 421)</vt:lpstr>
      <vt:lpstr>Lambda Calculus</vt:lpstr>
      <vt:lpstr>Lambda Calculus: Motivation</vt:lpstr>
      <vt:lpstr>Untyped -calculus</vt:lpstr>
      <vt:lpstr>Untyped -calculus Grammar</vt:lpstr>
      <vt:lpstr>Example</vt:lpstr>
      <vt:lpstr>Example</vt:lpstr>
      <vt:lpstr>Working with Variables</vt:lpstr>
      <vt:lpstr>Untyped -calculus</vt:lpstr>
      <vt:lpstr>Semantics of Substitution</vt:lpstr>
      <vt:lpstr>Changing Names</vt:lpstr>
      <vt:lpstr>-conversion Failure</vt:lpstr>
      <vt:lpstr>Congruence</vt:lpstr>
      <vt:lpstr> -equivalence</vt:lpstr>
      <vt:lpstr>Proving  -equivalence</vt:lpstr>
      <vt:lpstr>Semantics of Substitution</vt:lpstr>
      <vt:lpstr>Substitution Example</vt:lpstr>
      <vt:lpstr>Substitution Example</vt:lpstr>
      <vt:lpstr>Substitution Example</vt:lpstr>
      <vt:lpstr>Substitution Example</vt:lpstr>
      <vt:lpstr>Substitution Example</vt:lpstr>
      <vt:lpstr>  reduction</vt:lpstr>
      <vt:lpstr>Example</vt:lpstr>
      <vt:lpstr> -equivalence</vt:lpstr>
      <vt:lpstr>Order of Evaluation</vt:lpstr>
      <vt:lpstr>Lazy Evaluation</vt:lpstr>
      <vt:lpstr>Lazy Example</vt:lpstr>
      <vt:lpstr>Lazy Example</vt:lpstr>
      <vt:lpstr>Eager Evaluation</vt:lpstr>
      <vt:lpstr>Eager Example</vt:lpstr>
      <vt:lpstr>Eager Example</vt:lpstr>
      <vt:lpstr>Eager Example</vt:lpstr>
      <vt:lpstr>Operational Semantics for -calculus </vt:lpstr>
      <vt:lpstr>  (Eta) Reduction</vt:lpstr>
      <vt:lpstr>Expressiveness</vt:lpstr>
      <vt:lpstr>Typed vs. Untyped -calculus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Languages and Compilers  (CS 421)</dc:title>
  <dc:creator>me</dc:creator>
  <cp:lastModifiedBy>William</cp:lastModifiedBy>
  <cp:revision>314</cp:revision>
  <cp:lastPrinted>2007-09-11T17:31:48Z</cp:lastPrinted>
  <dcterms:created xsi:type="dcterms:W3CDTF">2011-11-08T18:41:21Z</dcterms:created>
  <dcterms:modified xsi:type="dcterms:W3CDTF">2013-07-22T16:02:02Z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1</vt:i4>
  </property>
  <property fmtid="{D5CDD505-2E9C-101B-9397-08002B2CF9AE}" pid="7" name="MailAddress">
    <vt:lpwstr/>
  </property>
  <property fmtid="{D5CDD505-2E9C-101B-9397-08002B2CF9AE}" pid="8" name="HomePage">
    <vt:lpwstr/>
  </property>
  <property fmtid="{D5CDD505-2E9C-101B-9397-08002B2CF9AE}" pid="9" name="Other">
    <vt:lpwstr/>
  </property>
  <property fmtid="{D5CDD505-2E9C-101B-9397-08002B2CF9AE}" pid="10" name="DownloadOriginal">
    <vt:bool>true</vt:bool>
  </property>
  <property fmtid="{D5CDD505-2E9C-101B-9397-08002B2CF9AE}" pid="11" name="DownloadIEButton">
    <vt:bool>true</vt:bool>
  </property>
  <property fmtid="{D5CDD505-2E9C-101B-9397-08002B2CF9AE}" pid="12" name="UseBrowserColor">
    <vt:bool>true</vt:bool>
  </property>
  <property fmtid="{D5CDD505-2E9C-101B-9397-08002B2CF9AE}" pid="13" name="BackColor">
    <vt:i4>16384</vt:i4>
  </property>
  <property fmtid="{D5CDD505-2E9C-101B-9397-08002B2CF9AE}" pid="14" name="TextColor">
    <vt:i4>65535</vt:i4>
  </property>
  <property fmtid="{D5CDD505-2E9C-101B-9397-08002B2CF9AE}" pid="15" name="LinkColor">
    <vt:i4>16777215</vt:i4>
  </property>
  <property fmtid="{D5CDD505-2E9C-101B-9397-08002B2CF9AE}" pid="16" name="VisitedColor">
    <vt:i4>16711808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true</vt:bool>
  </property>
  <property fmtid="{D5CDD505-2E9C-101B-9397-08002B2CF9AE}" pid="20" name="NavBtnPos">
    <vt:i4>1</vt:i4>
  </property>
  <property fmtid="{D5CDD505-2E9C-101B-9397-08002B2CF9AE}" pid="21" name="OutputDir">
    <vt:lpwstr>C:\My Documents</vt:lpwstr>
  </property>
</Properties>
</file>