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40"/>
  </p:notesMasterIdLst>
  <p:handoutMasterIdLst>
    <p:handoutMasterId r:id="rId41"/>
  </p:handoutMasterIdLst>
  <p:sldIdLst>
    <p:sldId id="530" r:id="rId2"/>
    <p:sldId id="548" r:id="rId3"/>
    <p:sldId id="552" r:id="rId4"/>
    <p:sldId id="554" r:id="rId5"/>
    <p:sldId id="583" r:id="rId6"/>
    <p:sldId id="584" r:id="rId7"/>
    <p:sldId id="599" r:id="rId8"/>
    <p:sldId id="600" r:id="rId9"/>
    <p:sldId id="601" r:id="rId10"/>
    <p:sldId id="602" r:id="rId11"/>
    <p:sldId id="633" r:id="rId12"/>
    <p:sldId id="603" r:id="rId13"/>
    <p:sldId id="604" r:id="rId14"/>
    <p:sldId id="607" r:id="rId15"/>
    <p:sldId id="605" r:id="rId16"/>
    <p:sldId id="609" r:id="rId17"/>
    <p:sldId id="608" r:id="rId18"/>
    <p:sldId id="606" r:id="rId19"/>
    <p:sldId id="610" r:id="rId20"/>
    <p:sldId id="611" r:id="rId21"/>
    <p:sldId id="612" r:id="rId22"/>
    <p:sldId id="614" r:id="rId23"/>
    <p:sldId id="615" r:id="rId24"/>
    <p:sldId id="616" r:id="rId25"/>
    <p:sldId id="617" r:id="rId26"/>
    <p:sldId id="618" r:id="rId27"/>
    <p:sldId id="619" r:id="rId28"/>
    <p:sldId id="621" r:id="rId29"/>
    <p:sldId id="622" r:id="rId30"/>
    <p:sldId id="623" r:id="rId31"/>
    <p:sldId id="625" r:id="rId32"/>
    <p:sldId id="626" r:id="rId33"/>
    <p:sldId id="627" r:id="rId34"/>
    <p:sldId id="629" r:id="rId35"/>
    <p:sldId id="630" r:id="rId36"/>
    <p:sldId id="631" r:id="rId37"/>
    <p:sldId id="632" r:id="rId38"/>
    <p:sldId id="634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CC66"/>
    <a:srgbClr val="FF66FF"/>
    <a:srgbClr val="FF00FF"/>
    <a:srgbClr val="FF6FCF"/>
    <a:srgbClr val="FF0080"/>
    <a:srgbClr val="663300"/>
    <a:srgbClr val="33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48" autoAdjust="0"/>
  </p:normalViewPr>
  <p:slideViewPr>
    <p:cSldViewPr>
      <p:cViewPr>
        <p:scale>
          <a:sx n="60" d="100"/>
          <a:sy n="60" d="100"/>
        </p:scale>
        <p:origin x="-1644" y="-276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45824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200" d="100"/>
        <a:sy n="200" d="100"/>
      </p:scale>
      <p:origin x="0" y="13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8A2687A9-436F-49FD-8333-56806851E6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058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653CC5E7-952B-458E-809C-47AFE4DB50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612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CC5E7-952B-458E-809C-47AFE4DB507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59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524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3524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046163" y="3303588"/>
            <a:ext cx="757555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960291B-0491-4C7D-A5C8-3DC7912C480F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2036698-A7FA-4B70-8DA9-934E24486B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3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E0CC38-2D4E-4107-A0CA-06BD8ECE729C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9A54CB-3075-456D-9772-94391ECB6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9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582571-11E6-4F3D-862B-88133FC5799F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BC686E-F18F-42BA-BF27-7805B6EDF5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2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248150" cy="4913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0" y="1219200"/>
            <a:ext cx="4249738" cy="4913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E2481-7A61-435B-8F78-83F6AC54B5AF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C0C37E-74FA-4484-A2A5-B7D9940D71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2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A7F23-0DA7-449F-B970-C3D56620513F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E885BD-AE4F-4BFE-BC48-696F0A4420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89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E3EC3-4B0D-48CF-8432-6B9DE8EC559E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BC8203-13C9-4E70-BA6C-D69D4941C4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99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CFACD-964C-4D01-801D-05923FE6DCD4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5FA82A-3079-4E3E-A931-4938F4FA7E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56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2D046F-A0E2-4E6A-8B7F-C2D8F2FE0B6E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DBEC46-94C1-4FC5-B7A6-484E7F70BC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7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5DE36-8D04-4136-9F31-B09230A76412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E4D11B-1C46-4CCF-B26C-D157A6C407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4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10CF69-BCB5-4301-9C64-647A1770E84B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EBCF69-E4CE-458B-B288-A794AFFAB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72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2913" y="160338"/>
            <a:ext cx="2162175" cy="5972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60338"/>
            <a:ext cx="6335713" cy="5972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B336C-E48B-45BC-8D08-2C0FA2720B34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30AE4-071D-4BAC-A782-4524CE459A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9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2603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2603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6826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6826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609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1524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9429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160338"/>
            <a:ext cx="7793037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650288" cy="49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421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438" y="63119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fld id="{DBA471D8-6922-487C-B508-01282F01D9F3}" type="datetime1">
              <a:rPr lang="en-US"/>
              <a:pPr/>
              <a:t>6/13/2013</a:t>
            </a:fld>
            <a:endParaRPr lang="en-US"/>
          </a:p>
        </p:txBody>
      </p:sp>
      <p:sp>
        <p:nvSpPr>
          <p:cNvPr id="73422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73422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ahoma" pitchFamily="34" charset="0"/>
              </a:defRPr>
            </a:lvl1pPr>
          </a:lstStyle>
          <a:p>
            <a:fld id="{C3FEE1BA-C4AD-4755-82DB-9F78F130D02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ourses.engr.illinois.edu/cs421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F5057BD-5983-4239-85E6-1C9D9E343814}" type="datetime1">
              <a:rPr lang="en-US" sz="1400">
                <a:solidFill>
                  <a:schemeClr val="bg2"/>
                </a:solidFill>
                <a:latin typeface="Tahoma" pitchFamily="34" charset="0"/>
              </a:rPr>
              <a:pPr/>
              <a:t>6/13/2013</a:t>
            </a:fld>
            <a:endParaRPr lang="en-US" sz="14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15362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955D103-66ED-4D73-B59A-9DEC89B9F0C6}" type="slidenum">
              <a:rPr lang="en-US" sz="1400">
                <a:solidFill>
                  <a:schemeClr val="bg2"/>
                </a:solidFill>
                <a:latin typeface="Tahoma" pitchFamily="34" charset="0"/>
              </a:rPr>
              <a:pPr/>
              <a:t>1</a:t>
            </a:fld>
            <a:endParaRPr lang="en-US" sz="14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905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Programming Languages and Compilers (CS 421)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52800"/>
            <a:ext cx="7315200" cy="1676400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ea typeface="ＭＳ Ｐゴシック" pitchFamily="34" charset="-128"/>
              </a:rPr>
              <a:t>William </a:t>
            </a:r>
            <a:r>
              <a:rPr lang="en-US" dirty="0" err="1" smtClean="0">
                <a:latin typeface="Arial" pitchFamily="34" charset="0"/>
                <a:ea typeface="ＭＳ Ｐゴシック" pitchFamily="34" charset="-128"/>
              </a:rPr>
              <a:t>Mansky</a:t>
            </a:r>
            <a:endParaRPr lang="en-US" dirty="0" smtClean="0">
              <a:latin typeface="Arial" pitchFamily="34" charset="0"/>
              <a:ea typeface="ＭＳ Ｐゴシック" pitchFamily="34" charset="-128"/>
            </a:endParaRPr>
          </a:p>
          <a:p>
            <a:pPr algn="l" eaLnBrk="1" hangingPunct="1">
              <a:buFont typeface="Wingdings" pitchFamily="2" charset="2"/>
              <a:buNone/>
            </a:pPr>
            <a:endParaRPr lang="en-US" dirty="0" smtClean="0">
              <a:latin typeface="Arial" pitchFamily="34" charset="0"/>
              <a:ea typeface="ＭＳ Ｐゴシック" pitchFamily="34" charset="-128"/>
            </a:endParaRPr>
          </a:p>
          <a:p>
            <a:pPr algn="l" eaLnBrk="1" hangingPunct="1">
              <a:buFont typeface="Wingdings" pitchFamily="2" charset="2"/>
              <a:buNone/>
            </a:pPr>
            <a:r>
              <a:rPr lang="en-US" sz="3300" dirty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hlinkClick r:id="rId2"/>
              </a:rPr>
              <a:t>http://courses.engr.illinois.edu/cs421/</a:t>
            </a:r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381000" y="5257800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Based in part on slides by Mattox Beckman, as updated by </a:t>
            </a:r>
            <a:r>
              <a:rPr lang="en-US" sz="2400" dirty="0" err="1"/>
              <a:t>Vikram</a:t>
            </a:r>
            <a:r>
              <a:rPr lang="en-US" sz="2400" dirty="0"/>
              <a:t> </a:t>
            </a:r>
            <a:r>
              <a:rPr lang="en-US" sz="2400" dirty="0" err="1"/>
              <a:t>Adve</a:t>
            </a:r>
            <a:r>
              <a:rPr lang="en-US" sz="2400" dirty="0"/>
              <a:t>, </a:t>
            </a:r>
            <a:r>
              <a:rPr lang="en-US" sz="2400" dirty="0" err="1"/>
              <a:t>Gul</a:t>
            </a:r>
            <a:r>
              <a:rPr lang="en-US" sz="2400" dirty="0"/>
              <a:t> Agha, </a:t>
            </a:r>
            <a:r>
              <a:rPr lang="en-US" sz="2400" dirty="0" smtClean="0"/>
              <a:t>Elsa Gunter, and Dennis Griffith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6442DBE-A1DA-4F7E-8C6B-2F64884160C6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44626BB-77C0-45E4-B017-FF25973885D5}" type="slidenum">
              <a:rPr lang="en-US" sz="1400">
                <a:latin typeface="Tahoma" pitchFamily="34" charset="0"/>
              </a:rPr>
              <a:pPr/>
              <a:t>2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638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Format of Type Judgments</a:t>
            </a:r>
          </a:p>
        </p:txBody>
      </p:sp>
      <p:sp>
        <p:nvSpPr>
          <p:cNvPr id="16388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i="1" dirty="0" smtClean="0">
                <a:solidFill>
                  <a:schemeClr val="hlink"/>
                </a:solidFill>
                <a:ea typeface="ＭＳ Ｐゴシック" pitchFamily="34" charset="-128"/>
              </a:rPr>
              <a:t>type judgment</a:t>
            </a:r>
            <a:r>
              <a:rPr lang="en-US" dirty="0" smtClean="0">
                <a:ea typeface="ＭＳ Ｐゴシック" pitchFamily="34" charset="-128"/>
              </a:rPr>
              <a:t>  has the form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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is a typing environment</a:t>
            </a:r>
            <a:endParaRPr lang="en-US" dirty="0" smtClean="0">
              <a:ea typeface="ＭＳ Ｐゴシック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S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upplies the types of variables and functions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is a list of the form [ x :  , . . . ]</a:t>
            </a:r>
            <a:endParaRPr lang="en-US" sz="32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is a program expression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 is a type to be assigned to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pronounced “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turnstile” or “entails”</a:t>
            </a:r>
            <a:endParaRPr lang="en-US" sz="28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94A7DAF-3134-4753-84C4-730E27002B5C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2934F73-962D-4499-9FCE-65DBD983D75F}" type="slidenum">
              <a:rPr lang="en-US" sz="1400">
                <a:latin typeface="Tahoma" pitchFamily="34" charset="0"/>
              </a:rPr>
              <a:pPr/>
              <a:t>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en-US" smtClean="0">
                <a:ea typeface="ＭＳ Ｐゴシック" pitchFamily="34" charset="-128"/>
                <a:sym typeface="Symbol" pitchFamily="18" charset="2"/>
              </a:rPr>
              <a:t>Axioms - Constants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10000"/>
              </a:spcBef>
            </a:pPr>
            <a:endParaRPr lang="en-US" sz="18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spcBef>
                <a:spcPct val="10000"/>
              </a:spcBef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n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(assuming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is an integer constant)</a:t>
            </a:r>
          </a:p>
          <a:p>
            <a:pPr algn="ctr" eaLnBrk="1" hangingPunct="1">
              <a:spcBef>
                <a:spcPct val="10000"/>
              </a:spcBef>
              <a:buFont typeface="Wingdings" pitchFamily="2" charset="2"/>
              <a:buNone/>
            </a:pPr>
            <a:endParaRPr lang="en-US" sz="18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spcBef>
                <a:spcPct val="1000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spcBef>
                <a:spcPct val="10000"/>
              </a:spcBef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 true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Ⱶ false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spcBef>
                <a:spcPct val="1000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spcBef>
                <a:spcPct val="10000"/>
              </a:spcBef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These rules are true with any typing environment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i="1" dirty="0" smtClean="0">
                <a:ea typeface="ＭＳ Ｐゴシック" pitchFamily="34" charset="-128"/>
              </a:rPr>
              <a:t>n</a:t>
            </a:r>
            <a:r>
              <a:rPr lang="en-US" dirty="0" smtClean="0">
                <a:ea typeface="ＭＳ Ｐゴシック" pitchFamily="34" charset="-128"/>
              </a:rPr>
              <a:t> is a meta-variable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17413" name="Line 4"/>
          <p:cNvSpPr>
            <a:spLocks noChangeShapeType="1"/>
          </p:cNvSpPr>
          <p:nvPr/>
        </p:nvSpPr>
        <p:spPr bwMode="auto">
          <a:xfrm>
            <a:off x="457200" y="1524000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5"/>
          <p:cNvSpPr>
            <a:spLocks noChangeShapeType="1"/>
          </p:cNvSpPr>
          <p:nvPr/>
        </p:nvSpPr>
        <p:spPr bwMode="auto">
          <a:xfrm>
            <a:off x="1447800" y="28956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Line 6"/>
          <p:cNvSpPr>
            <a:spLocks noChangeShapeType="1"/>
          </p:cNvSpPr>
          <p:nvPr/>
        </p:nvSpPr>
        <p:spPr bwMode="auto">
          <a:xfrm>
            <a:off x="5257800" y="2895600"/>
            <a:ext cx="2514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DB0E9AD-792F-4C2C-838E-DCB4B1CC4A74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755D7D8-1864-4FB3-A403-D6EB222FC54B}" type="slidenum">
              <a:rPr lang="en-US" sz="1400">
                <a:latin typeface="Tahoma" pitchFamily="34" charset="0"/>
              </a:rPr>
              <a:pPr/>
              <a:t>4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en-US" sz="4000" smtClean="0">
                <a:ea typeface="ＭＳ Ｐゴシック" pitchFamily="34" charset="-128"/>
                <a:sym typeface="Symbol" pitchFamily="18" charset="2"/>
              </a:rPr>
              <a:t>Simple Rules - Arithmetic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10000"/>
              </a:spcBef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Primitive operators ( 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 { +, -, *, …})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:</a:t>
            </a:r>
          </a:p>
          <a:p>
            <a:pPr algn="ctr" eaLnBrk="1" hangingPunct="1">
              <a:spcBef>
                <a:spcPct val="10000"/>
              </a:spcBef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 Ⱶ 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 </a:t>
            </a:r>
            <a:r>
              <a:rPr lang="en-US" sz="3600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    Ⱶ 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 </a:t>
            </a:r>
            <a:r>
              <a:rPr lang="en-US" sz="3600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sz="36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spcBef>
                <a:spcPct val="10000"/>
              </a:spcBef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 Ⱶ 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 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 </a:t>
            </a:r>
            <a:r>
              <a:rPr lang="en-US" sz="3600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sz="36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spcBef>
                <a:spcPct val="10000"/>
              </a:spcBef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Relations ( </a:t>
            </a:r>
            <a:r>
              <a:rPr lang="en-US" sz="8000" baseline="-25000" dirty="0" smtClean="0">
                <a:ea typeface="ＭＳ Ｐゴシック" pitchFamily="34" charset="-128"/>
                <a:sym typeface="Symbol" pitchFamily="18" charset="2"/>
              </a:rPr>
              <a:t>˜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 { &lt; , &gt; , =, &lt;=, &gt;= }):</a:t>
            </a:r>
          </a:p>
          <a:p>
            <a:pPr algn="ctr" eaLnBrk="1" hangingPunct="1">
              <a:spcBef>
                <a:spcPct val="10000"/>
              </a:spcBef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 </a:t>
            </a:r>
            <a:r>
              <a:rPr lang="en-US" sz="3600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    Ⱶ 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 </a:t>
            </a:r>
            <a:r>
              <a:rPr lang="en-US" sz="3600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sz="36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lnSpc>
                <a:spcPct val="65000"/>
              </a:lnSpc>
              <a:spcBef>
                <a:spcPct val="10000"/>
              </a:spcBef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 Ⱶ 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8000" baseline="-25000" dirty="0" smtClean="0">
                <a:ea typeface="ＭＳ Ｐゴシック" pitchFamily="34" charset="-128"/>
                <a:sym typeface="Symbol" pitchFamily="18" charset="2"/>
              </a:rPr>
              <a:t>˜ 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</a:t>
            </a:r>
            <a:r>
              <a:rPr lang="en-US" sz="3600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endParaRPr lang="en-US" sz="3600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2057400" y="2438400"/>
            <a:ext cx="533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5"/>
          <p:cNvSpPr>
            <a:spLocks noChangeShapeType="1"/>
          </p:cNvSpPr>
          <p:nvPr/>
        </p:nvSpPr>
        <p:spPr bwMode="auto">
          <a:xfrm>
            <a:off x="1981200" y="4572000"/>
            <a:ext cx="533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1FE0C44-AA66-4D89-8752-2C1E986F0B2B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B29B815-9B97-4FF6-8087-BBB58DAA1B1C}" type="slidenum">
              <a:rPr lang="en-US" sz="1400">
                <a:latin typeface="Tahoma" pitchFamily="34" charset="0"/>
              </a:rPr>
              <a:pPr/>
              <a:t>5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(Monomorphic) Let and Let Rec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915400" cy="464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34" charset="-128"/>
              </a:rPr>
              <a:t>let rule:</a:t>
            </a:r>
            <a:endParaRPr lang="en-US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 Ⱶ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i="1" baseline="-25000" dirty="0" smtClean="0">
                <a:ea typeface="ＭＳ Ｐゴシック" pitchFamily="34" charset="-128"/>
              </a:rPr>
              <a:t>1</a:t>
            </a:r>
            <a:r>
              <a:rPr lang="en-US" sz="3600" baseline="-25000" dirty="0" smtClean="0">
                <a:ea typeface="ＭＳ Ｐゴシック" pitchFamily="34" charset="-128"/>
              </a:rPr>
              <a:t> 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      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[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 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] +  Ⱶ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endParaRPr lang="en-US" sz="3600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sz="3600" dirty="0" smtClean="0">
                <a:ea typeface="ＭＳ Ｐゴシック" pitchFamily="34" charset="-128"/>
              </a:rPr>
              <a:t>(let x =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in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  <a:r>
              <a:rPr lang="en-US" sz="3600" baseline="-250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</a:p>
          <a:p>
            <a:pPr eaLnBrk="1" hangingPunct="1"/>
            <a:endParaRPr lang="en-US" sz="1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3600" dirty="0" smtClean="0">
                <a:ea typeface="ＭＳ Ｐゴシック" pitchFamily="34" charset="-128"/>
              </a:rPr>
              <a:t>let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rec rule:</a:t>
            </a:r>
            <a:endParaRPr lang="en-US" sz="3600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 [</a:t>
            </a:r>
            <a:r>
              <a:rPr lang="en-US" sz="3600" i="1" dirty="0" smtClean="0">
                <a:ea typeface="ＭＳ Ｐゴシック" pitchFamily="34" charset="-128"/>
              </a:rPr>
              <a:t>x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]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+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i="1" baseline="-25000" dirty="0" smtClean="0">
                <a:ea typeface="ＭＳ Ｐゴシック" pitchFamily="34" charset="-128"/>
              </a:rPr>
              <a:t>1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1  </a:t>
            </a:r>
            <a:r>
              <a:rPr lang="en-US" sz="3600" dirty="0" smtClean="0">
                <a:ea typeface="ＭＳ Ｐゴシック" pitchFamily="34" charset="-128"/>
              </a:rPr>
              <a:t>[</a:t>
            </a:r>
            <a:r>
              <a:rPr lang="en-US" sz="3600" i="1" dirty="0" smtClean="0">
                <a:ea typeface="ＭＳ Ｐゴシック" pitchFamily="34" charset="-128"/>
              </a:rPr>
              <a:t>x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]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+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2</a:t>
            </a:r>
            <a:endParaRPr lang="en-US" sz="3600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sz="3600" dirty="0" smtClean="0">
                <a:ea typeface="ＭＳ Ｐゴシック" pitchFamily="34" charset="-128"/>
              </a:rPr>
              <a:t>(let rec x =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in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  <a:r>
              <a:rPr lang="en-US" sz="3600" baseline="-250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2</a:t>
            </a:r>
          </a:p>
        </p:txBody>
      </p:sp>
      <p:sp>
        <p:nvSpPr>
          <p:cNvPr id="25605" name="Line 4"/>
          <p:cNvSpPr>
            <a:spLocks noChangeShapeType="1"/>
          </p:cNvSpPr>
          <p:nvPr/>
        </p:nvSpPr>
        <p:spPr bwMode="auto">
          <a:xfrm flipH="1">
            <a:off x="914400" y="2819400"/>
            <a:ext cx="7391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Line 5"/>
          <p:cNvSpPr>
            <a:spLocks noChangeShapeType="1"/>
          </p:cNvSpPr>
          <p:nvPr/>
        </p:nvSpPr>
        <p:spPr bwMode="auto">
          <a:xfrm flipH="1">
            <a:off x="609600" y="5181600"/>
            <a:ext cx="830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8681439-12B0-4AC5-816F-5342360CFA00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BEE410A-1694-457F-B75F-AC83326B701C}" type="slidenum">
              <a:rPr lang="en-US" sz="1400">
                <a:latin typeface="Tahoma" pitchFamily="34" charset="0"/>
              </a:rPr>
              <a:pPr/>
              <a:t>6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Remaining Problems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The above system can</a:t>
            </a:r>
            <a:r>
              <a:rPr lang="ja-JP" altLang="en-US" sz="2800" smtClean="0">
                <a:ea typeface="ＭＳ Ｐゴシック" pitchFamily="34" charset="-128"/>
              </a:rPr>
              <a:t>’</a:t>
            </a:r>
            <a:r>
              <a:rPr lang="en-US" altLang="ja-JP" sz="2800" smtClean="0">
                <a:ea typeface="ＭＳ Ｐゴシック" pitchFamily="34" charset="-128"/>
              </a:rPr>
              <a:t>t handle polymorphism as in OCAML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No type variables in type language (only meta-variable in the logic)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Would need: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Object level type variables and some kind of type quantification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>
                <a:ea typeface="ＭＳ Ｐゴシック" pitchFamily="34" charset="-128"/>
              </a:rPr>
              <a:t>let</a:t>
            </a:r>
            <a:r>
              <a:rPr lang="en-US" smtClean="0">
                <a:ea typeface="ＭＳ Ｐゴシック" pitchFamily="34" charset="-128"/>
              </a:rPr>
              <a:t> and </a:t>
            </a:r>
            <a:r>
              <a:rPr lang="en-US" b="1" smtClean="0">
                <a:ea typeface="ＭＳ Ｐゴシック" pitchFamily="34" charset="-128"/>
              </a:rPr>
              <a:t>let rec</a:t>
            </a:r>
            <a:r>
              <a:rPr lang="en-US" smtClean="0">
                <a:ea typeface="ＭＳ Ｐゴシック" pitchFamily="34" charset="-128"/>
              </a:rPr>
              <a:t> rules to introduce polymorphism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Explicit rule to eliminate (instantiate) polymorphism</a:t>
            </a:r>
            <a:endParaRPr lang="en-US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Support for Polymorphic Types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19200"/>
                <a:ext cx="8839200" cy="4913313"/>
              </a:xfrm>
            </p:spPr>
            <p:txBody>
              <a:bodyPr/>
              <a:lstStyle/>
              <a:p>
                <a:r>
                  <a:rPr lang="en-US" dirty="0" err="1" smtClean="0">
                    <a:ea typeface="ＭＳ Ｐゴシック" pitchFamily="34" charset="-128"/>
                  </a:rPr>
                  <a:t>Monomorpic</a:t>
                </a:r>
                <a:r>
                  <a:rPr lang="en-US" dirty="0" smtClean="0">
                    <a:ea typeface="ＭＳ Ｐゴシック" pitchFamily="34" charset="-128"/>
                  </a:rPr>
                  <a:t> Types (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)</a:t>
                </a:r>
                <a:r>
                  <a:rPr lang="en-US" dirty="0" smtClean="0">
                    <a:ea typeface="ＭＳ Ｐゴシック" pitchFamily="34" charset="-128"/>
                  </a:rPr>
                  <a:t>:</a:t>
                </a:r>
              </a:p>
              <a:p>
                <a:pPr lvl="1"/>
                <a:r>
                  <a:rPr lang="en-US" dirty="0" smtClean="0">
                    <a:ea typeface="ＭＳ Ｐゴシック" pitchFamily="34" charset="-128"/>
                  </a:rPr>
                  <a:t>Basic Types: </a:t>
                </a:r>
                <a:r>
                  <a:rPr lang="en-US" dirty="0" err="1" smtClean="0">
                    <a:ea typeface="ＭＳ Ｐゴシック" pitchFamily="34" charset="-128"/>
                  </a:rPr>
                  <a:t>int</a:t>
                </a:r>
                <a:r>
                  <a:rPr lang="en-US" dirty="0" smtClean="0">
                    <a:ea typeface="ＭＳ Ｐゴシック" pitchFamily="34" charset="-128"/>
                  </a:rPr>
                  <a:t>, </a:t>
                </a:r>
                <a:r>
                  <a:rPr lang="en-US" dirty="0" err="1" smtClean="0">
                    <a:ea typeface="ＭＳ Ｐゴシック" pitchFamily="34" charset="-128"/>
                  </a:rPr>
                  <a:t>bool</a:t>
                </a:r>
                <a:r>
                  <a:rPr lang="en-US" dirty="0" smtClean="0">
                    <a:ea typeface="ＭＳ Ｐゴシック" pitchFamily="34" charset="-128"/>
                  </a:rPr>
                  <a:t>, float, string, unit, …</a:t>
                </a:r>
              </a:p>
              <a:p>
                <a:pPr lvl="1"/>
                <a:r>
                  <a:rPr lang="en-US" dirty="0" smtClean="0">
                    <a:ea typeface="ＭＳ Ｐゴシック" pitchFamily="34" charset="-128"/>
                  </a:rPr>
                  <a:t>Type Variables: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, , </a:t>
                </a:r>
                <a:r>
                  <a:rPr lang="en-US" dirty="0" smtClean="0">
                    <a:latin typeface="Symbol" pitchFamily="18" charset="2"/>
                    <a:ea typeface="ＭＳ Ｐゴシック" pitchFamily="34" charset="-128"/>
                    <a:sym typeface="Symbol" pitchFamily="18" charset="2"/>
                  </a:rPr>
                  <a:t>g, d, e</a:t>
                </a:r>
                <a:endParaRPr lang="en-US" dirty="0" smtClean="0">
                  <a:ea typeface="ＭＳ Ｐゴシック" pitchFamily="34" charset="-128"/>
                  <a:sym typeface="Symbol" pitchFamily="18" charset="2"/>
                </a:endParaRPr>
              </a:p>
              <a:p>
                <a:pPr lvl="1"/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Compound Types:   , </a:t>
                </a:r>
                <a:r>
                  <a:rPr lang="en-US" dirty="0" err="1" smtClean="0">
                    <a:ea typeface="ＭＳ Ｐゴシック" pitchFamily="34" charset="-128"/>
                    <a:sym typeface="Symbol" pitchFamily="18" charset="2"/>
                  </a:rPr>
                  <a:t>int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* string, </a:t>
                </a:r>
                <a:r>
                  <a:rPr lang="en-US" dirty="0" err="1" smtClean="0">
                    <a:ea typeface="ＭＳ Ｐゴシック" pitchFamily="34" charset="-128"/>
                    <a:sym typeface="Symbol" pitchFamily="18" charset="2"/>
                  </a:rPr>
                  <a:t>bool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list, …</a:t>
                </a:r>
              </a:p>
              <a:p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Polymorphic Types:</a:t>
                </a:r>
              </a:p>
              <a:p>
                <a:pPr lvl="1"/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Monomorphic types </a:t>
                </a:r>
              </a:p>
              <a:p>
                <a:pPr lvl="1"/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Universally quantified monomorphic types</a:t>
                </a:r>
              </a:p>
              <a:p>
                <a:pPr marL="457200" lvl="1" indent="0">
                  <a:buNone/>
                </a:pPr>
                <a:r>
                  <a:rPr lang="en-US" dirty="0" smtClean="0">
                    <a:latin typeface="Symbol" pitchFamily="18" charset="2"/>
                    <a:ea typeface="ＭＳ Ｐゴシック" pitchFamily="34" charset="-128"/>
                    <a:sym typeface="Symbol" pitchFamily="18" charset="2"/>
                  </a:rPr>
                  <a:t>      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</a:t>
                </a:r>
                <a:r>
                  <a:rPr lang="en-US" baseline="-25000" dirty="0" smtClean="0">
                    <a:ea typeface="ＭＳ Ｐゴシック" pitchFamily="34" charset="-128"/>
                    <a:sym typeface="Symbol" pitchFamily="18" charset="2"/>
                  </a:rPr>
                  <a:t>1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, … , </a:t>
                </a:r>
                <a:r>
                  <a:rPr lang="en-US" baseline="-25000" dirty="0" smtClean="0">
                    <a:ea typeface="ＭＳ Ｐゴシック" pitchFamily="34" charset="-128"/>
                    <a:sym typeface="Symbol" pitchFamily="18" charset="2"/>
                  </a:rPr>
                  <a:t>n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. </a:t>
                </a:r>
              </a:p>
              <a:p>
                <a:pPr lvl="1"/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Can think of  as same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  <a:sym typeface="Symbol" pitchFamily="18" charset="2"/>
                      </a:rPr>
                      <m:t>∀</m:t>
                    </m:r>
                  </m:oMath>
                </a14:m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() . </a:t>
                </a:r>
              </a:p>
            </p:txBody>
          </p:sp>
        </mc:Choice>
        <mc:Fallback xmlns="">
          <p:sp>
            <p:nvSpPr>
              <p:cNvPr id="4198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8839200" cy="4913313"/>
              </a:xfrm>
              <a:blipFill rotWithShape="1">
                <a:blip r:embed="rId2"/>
                <a:stretch>
                  <a:fillRect l="-483" t="-1613" r="-276" b="-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8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D9F4ED1-CA99-4071-9E2A-85525DD5B665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198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88F7B73-2831-463F-ABD1-A958F65D49A5}" type="slidenum">
              <a:rPr lang="en-US" sz="1400">
                <a:latin typeface="Tahoma" pitchFamily="34" charset="0"/>
              </a:rPr>
              <a:pPr/>
              <a:t>7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1989" name="TextBox 5"/>
          <p:cNvSpPr txBox="1">
            <a:spLocks noChangeArrowheads="1"/>
          </p:cNvSpPr>
          <p:nvPr/>
        </p:nvSpPr>
        <p:spPr bwMode="auto">
          <a:xfrm rot="10800000">
            <a:off x="1143000" y="4953000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dirty="0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ea typeface="ＭＳ Ｐゴシック" pitchFamily="34" charset="-128"/>
              </a:rPr>
              <a:t>Support for Polymorphic Types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ea typeface="ＭＳ Ｐゴシック" pitchFamily="34" charset="-128"/>
              </a:rPr>
              <a:t>Typing Environment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 supplies (possibly polymorphic) types for variables</a:t>
            </a:r>
          </a:p>
          <a:p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Free variables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of monomorphic type are type variables that occur in it</a:t>
            </a:r>
          </a:p>
          <a:p>
            <a:pPr lvl="1"/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Write </a:t>
            </a:r>
            <a:r>
              <a:rPr lang="en-US" sz="2400" dirty="0" err="1" smtClean="0">
                <a:ea typeface="ＭＳ Ｐゴシック" pitchFamily="34" charset="-128"/>
                <a:sym typeface="Symbol" pitchFamily="18" charset="2"/>
              </a:rPr>
              <a:t>FreeVars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()</a:t>
            </a:r>
          </a:p>
          <a:p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Free variables of polymorphic type removes variables that are universally quantified</a:t>
            </a:r>
          </a:p>
          <a:p>
            <a:pPr lvl="1"/>
            <a:r>
              <a:rPr lang="en-US" sz="2400" dirty="0" err="1" smtClean="0">
                <a:ea typeface="ＭＳ Ｐゴシック" pitchFamily="34" charset="-128"/>
                <a:sym typeface="Symbol" pitchFamily="18" charset="2"/>
              </a:rPr>
              <a:t>FreeVars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(  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, … , 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. ) = </a:t>
            </a:r>
            <a:r>
              <a:rPr lang="en-US" sz="2400" dirty="0" err="1" smtClean="0">
                <a:ea typeface="ＭＳ Ｐゴシック" pitchFamily="34" charset="-128"/>
                <a:sym typeface="Symbol" pitchFamily="18" charset="2"/>
              </a:rPr>
              <a:t>FreeVars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() – {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, … , 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}</a:t>
            </a:r>
          </a:p>
          <a:p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FreeVars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() = all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FreeVars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of types in range of </a:t>
            </a:r>
          </a:p>
        </p:txBody>
      </p:sp>
      <p:sp>
        <p:nvSpPr>
          <p:cNvPr id="4301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B0F47BE-AE81-4E84-B47A-6C387CD7857F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301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816563A-5C56-4321-BFB7-576DF037189D}" type="slidenum">
              <a:rPr lang="en-US" sz="1400">
                <a:latin typeface="Tahoma" pitchFamily="34" charset="0"/>
              </a:rPr>
              <a:pPr/>
              <a:t>8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3013" name="TextBox 5"/>
          <p:cNvSpPr txBox="1">
            <a:spLocks noChangeArrowheads="1"/>
          </p:cNvSpPr>
          <p:nvPr/>
        </p:nvSpPr>
        <p:spPr bwMode="auto">
          <a:xfrm rot="10800000">
            <a:off x="2286000" y="4419600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dirty="0"/>
              <a:t>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Monomorphic to Polymorphic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Given:</a:t>
            </a:r>
          </a:p>
          <a:p>
            <a:pPr lvl="1"/>
            <a:r>
              <a:rPr lang="en-US" sz="3200" smtClean="0">
                <a:ea typeface="ＭＳ Ｐゴシック" pitchFamily="34" charset="-128"/>
              </a:rPr>
              <a:t>type environment </a:t>
            </a:r>
            <a:r>
              <a:rPr lang="en-US" sz="3200" smtClean="0">
                <a:ea typeface="ＭＳ Ｐゴシック" pitchFamily="34" charset="-128"/>
                <a:sym typeface="Symbol" pitchFamily="18" charset="2"/>
              </a:rPr>
              <a:t></a:t>
            </a:r>
          </a:p>
          <a:p>
            <a:pPr lvl="1"/>
            <a:r>
              <a:rPr lang="en-US" sz="3200" smtClean="0">
                <a:ea typeface="ＭＳ Ｐゴシック" pitchFamily="34" charset="-128"/>
                <a:sym typeface="Symbol" pitchFamily="18" charset="2"/>
              </a:rPr>
              <a:t>monomorphic type </a:t>
            </a:r>
          </a:p>
          <a:p>
            <a:pPr lvl="1"/>
            <a:r>
              <a:rPr lang="en-US" sz="3200" smtClean="0">
                <a:ea typeface="ＭＳ Ｐゴシック" pitchFamily="34" charset="-128"/>
                <a:sym typeface="Symbol" pitchFamily="18" charset="2"/>
              </a:rPr>
              <a:t> shares type variables with 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Want most polymorphic type for  that doesn</a:t>
            </a:r>
            <a:r>
              <a:rPr lang="en-US" altLang="en-US" smtClean="0">
                <a:ea typeface="ＭＳ Ｐゴシック" pitchFamily="34" charset="-128"/>
                <a:sym typeface="Symbol" pitchFamily="18" charset="2"/>
              </a:rPr>
              <a:t>’</a:t>
            </a:r>
            <a:r>
              <a:rPr lang="en-US" altLang="ja-JP" smtClean="0">
                <a:ea typeface="ＭＳ Ｐゴシック" pitchFamily="34" charset="-128"/>
                <a:sym typeface="Symbol" pitchFamily="18" charset="2"/>
              </a:rPr>
              <a:t>t break sharing type variables with </a:t>
            </a:r>
          </a:p>
          <a:p>
            <a:r>
              <a:rPr lang="en-US" altLang="ja-JP" smtClean="0">
                <a:ea typeface="ＭＳ Ｐゴシック" pitchFamily="34" charset="-128"/>
                <a:sym typeface="Symbol" pitchFamily="18" charset="2"/>
              </a:rPr>
              <a:t>Recall ‘a vs. ‘_a</a:t>
            </a:r>
          </a:p>
          <a:p>
            <a:r>
              <a:rPr lang="en-US" smtClean="0">
                <a:ea typeface="ＭＳ Ｐゴシック" pitchFamily="34" charset="-128"/>
                <a:sym typeface="Symbol" pitchFamily="18" charset="2"/>
              </a:rPr>
              <a:t>Gen(, ) =   </a:t>
            </a:r>
            <a:r>
              <a:rPr lang="en-US" baseline="-2500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, … , </a:t>
            </a:r>
            <a:r>
              <a:rPr lang="en-US" baseline="-2500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 .  where </a:t>
            </a:r>
          </a:p>
          <a:p>
            <a:pPr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  <a:sym typeface="Symbol" pitchFamily="18" charset="2"/>
              </a:rPr>
              <a:t>   {</a:t>
            </a:r>
            <a:r>
              <a:rPr lang="en-US" baseline="-2500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, … , </a:t>
            </a:r>
            <a:r>
              <a:rPr lang="en-US" baseline="-2500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} = freeVars() – freeVars()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4403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3BC61A6-F6C3-4A09-B493-21B2F037EF06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403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455145F-E0B7-41C4-A621-EF052A82D3A0}" type="slidenum">
              <a:rPr lang="en-US" sz="1400">
                <a:latin typeface="Tahoma" pitchFamily="34" charset="0"/>
              </a:rPr>
              <a:pPr/>
              <a:t>9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4037" name="TextBox 5"/>
          <p:cNvSpPr txBox="1">
            <a:spLocks noChangeArrowheads="1"/>
          </p:cNvSpPr>
          <p:nvPr/>
        </p:nvSpPr>
        <p:spPr bwMode="auto">
          <a:xfrm rot="10800000">
            <a:off x="2882465" y="5222766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Typing Rules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A </a:t>
            </a:r>
            <a:r>
              <a:rPr lang="en-US" sz="2800" i="1" dirty="0" smtClean="0">
                <a:solidFill>
                  <a:schemeClr val="hlink"/>
                </a:solidFill>
                <a:ea typeface="ＭＳ Ｐゴシック" pitchFamily="34" charset="-128"/>
              </a:rPr>
              <a:t>type judgment</a:t>
            </a:r>
            <a:r>
              <a:rPr lang="en-US" sz="2800" dirty="0" smtClean="0">
                <a:ea typeface="ＭＳ Ｐゴシック" pitchFamily="34" charset="-128"/>
              </a:rPr>
              <a:t>  has the form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exp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: </a:t>
            </a:r>
            <a:endParaRPr lang="en-US" sz="2800" dirty="0" smtClean="0">
              <a:ea typeface="ＭＳ Ｐゴシック" pitchFamily="34" charset="-128"/>
            </a:endParaRP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 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</a:t>
            </a:r>
            <a:r>
              <a:rPr lang="en-US" sz="2400" dirty="0" smtClean="0">
                <a:ea typeface="ＭＳ Ｐゴシック" pitchFamily="34" charset="-128"/>
              </a:rPr>
              <a:t> uses polymorphic types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 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2400" dirty="0" smtClean="0">
                <a:ea typeface="ＭＳ Ｐゴシック" pitchFamily="34" charset="-128"/>
              </a:rPr>
              <a:t> still monomorphic</a:t>
            </a:r>
          </a:p>
          <a:p>
            <a:r>
              <a:rPr lang="en-US" sz="2800" dirty="0" smtClean="0">
                <a:ea typeface="ＭＳ Ｐゴシック" pitchFamily="34" charset="-128"/>
              </a:rPr>
              <a:t>Most rules stay same (except use more general typing environments)</a:t>
            </a:r>
          </a:p>
          <a:p>
            <a:r>
              <a:rPr lang="en-US" sz="2800" dirty="0" smtClean="0">
                <a:ea typeface="ＭＳ Ｐゴシック" pitchFamily="34" charset="-128"/>
              </a:rPr>
              <a:t>Rules that change: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Variables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Let and Let Rec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Allow polymorphic constants</a:t>
            </a:r>
          </a:p>
        </p:txBody>
      </p:sp>
      <p:sp>
        <p:nvSpPr>
          <p:cNvPr id="4505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92C78FA-F7EA-40FD-A69C-3A25C6CD9112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50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EF8A447-A2F1-4B5D-8570-46C2FCCD52F6}" type="slidenum">
              <a:rPr lang="en-US" sz="1400">
                <a:latin typeface="Tahoma" pitchFamily="34" charset="0"/>
              </a:rPr>
              <a:pPr/>
              <a:t>10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1FE0C44-AA66-4D89-8752-2C1E986F0B2B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B29B815-9B97-4FF6-8087-BBB58DAA1B1C}" type="slidenum">
              <a:rPr lang="en-US" sz="1400">
                <a:latin typeface="Tahoma" pitchFamily="34" charset="0"/>
              </a:rPr>
              <a:pPr/>
              <a:t>11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Monomorphic Let and Let Rec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915400" cy="464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34" charset="-128"/>
              </a:rPr>
              <a:t>let rule:</a:t>
            </a:r>
            <a:endParaRPr lang="en-US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 Ⱶ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i="1" baseline="-25000" dirty="0" smtClean="0">
                <a:ea typeface="ＭＳ Ｐゴシック" pitchFamily="34" charset="-128"/>
              </a:rPr>
              <a:t>1</a:t>
            </a:r>
            <a:r>
              <a:rPr lang="en-US" sz="3600" baseline="-25000" dirty="0" smtClean="0">
                <a:ea typeface="ＭＳ Ｐゴシック" pitchFamily="34" charset="-128"/>
              </a:rPr>
              <a:t> 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      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[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 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] +  Ⱶ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endParaRPr lang="en-US" sz="3600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sz="3600" dirty="0" smtClean="0">
                <a:ea typeface="ＭＳ Ｐゴシック" pitchFamily="34" charset="-128"/>
              </a:rPr>
              <a:t>(let x =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in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  <a:r>
              <a:rPr lang="en-US" sz="3600" baseline="-250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</a:p>
          <a:p>
            <a:pPr eaLnBrk="1" hangingPunct="1"/>
            <a:endParaRPr lang="en-US" sz="1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3600" dirty="0" smtClean="0">
                <a:ea typeface="ＭＳ Ｐゴシック" pitchFamily="34" charset="-128"/>
              </a:rPr>
              <a:t>let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rec rule:</a:t>
            </a:r>
            <a:endParaRPr lang="en-US" sz="3600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 [</a:t>
            </a:r>
            <a:r>
              <a:rPr lang="en-US" sz="3600" i="1" dirty="0" smtClean="0">
                <a:ea typeface="ＭＳ Ｐゴシック" pitchFamily="34" charset="-128"/>
              </a:rPr>
              <a:t>x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]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+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i="1" baseline="-25000" dirty="0" smtClean="0">
                <a:ea typeface="ＭＳ Ｐゴシック" pitchFamily="34" charset="-128"/>
              </a:rPr>
              <a:t>1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1  </a:t>
            </a:r>
            <a:r>
              <a:rPr lang="en-US" sz="3600" dirty="0" smtClean="0">
                <a:ea typeface="ＭＳ Ｐゴシック" pitchFamily="34" charset="-128"/>
              </a:rPr>
              <a:t>[</a:t>
            </a:r>
            <a:r>
              <a:rPr lang="en-US" sz="3600" i="1" dirty="0" smtClean="0">
                <a:ea typeface="ＭＳ Ｐゴシック" pitchFamily="34" charset="-128"/>
              </a:rPr>
              <a:t>x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]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+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2</a:t>
            </a:r>
            <a:endParaRPr lang="en-US" sz="3600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sz="3600" dirty="0" smtClean="0">
                <a:ea typeface="ＭＳ Ｐゴシック" pitchFamily="34" charset="-128"/>
              </a:rPr>
              <a:t>(let rec x =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in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  <a:r>
              <a:rPr lang="en-US" sz="3600" baseline="-250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2</a:t>
            </a:r>
          </a:p>
        </p:txBody>
      </p:sp>
      <p:sp>
        <p:nvSpPr>
          <p:cNvPr id="25605" name="Line 4"/>
          <p:cNvSpPr>
            <a:spLocks noChangeShapeType="1"/>
          </p:cNvSpPr>
          <p:nvPr/>
        </p:nvSpPr>
        <p:spPr bwMode="auto">
          <a:xfrm flipH="1">
            <a:off x="914400" y="2819400"/>
            <a:ext cx="7391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Line 5"/>
          <p:cNvSpPr>
            <a:spLocks noChangeShapeType="1"/>
          </p:cNvSpPr>
          <p:nvPr/>
        </p:nvSpPr>
        <p:spPr bwMode="auto">
          <a:xfrm flipH="1">
            <a:off x="609600" y="5181600"/>
            <a:ext cx="830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19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DF4D3CD-8ABF-4303-B94E-C31292605AFB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B0FAAAC-AFEE-47EE-90D6-17D72B6D0EEB}" type="slidenum">
              <a:rPr lang="en-US" sz="1400">
                <a:latin typeface="Tahoma" pitchFamily="34" charset="0"/>
              </a:rPr>
              <a:pPr/>
              <a:t>12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Polymorphic Let and Let Rec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524000"/>
            <a:ext cx="9067800" cy="464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34" charset="-128"/>
              </a:rPr>
              <a:t>let rule:</a:t>
            </a:r>
            <a:endParaRPr lang="en-US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 Ⱶ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i="1" baseline="-25000" dirty="0" smtClean="0">
                <a:ea typeface="ＭＳ Ｐゴシック" pitchFamily="34" charset="-128"/>
              </a:rPr>
              <a:t>1</a:t>
            </a:r>
            <a:r>
              <a:rPr lang="en-US" sz="3600" baseline="-25000" dirty="0" smtClean="0">
                <a:ea typeface="ＭＳ Ｐゴシック" pitchFamily="34" charset="-128"/>
              </a:rPr>
              <a:t> 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   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[</a:t>
            </a:r>
            <a:r>
              <a:rPr lang="en-US" sz="3600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: </a:t>
            </a:r>
            <a:r>
              <a:rPr lang="en-US" sz="3600" dirty="0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Gen(</a:t>
            </a:r>
            <a:r>
              <a:rPr lang="en-US" sz="3600" baseline="-25000" dirty="0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,)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] +  Ⱶ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endParaRPr lang="en-US" sz="3600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sz="3600" dirty="0" smtClean="0">
                <a:ea typeface="ＭＳ Ｐゴシック" pitchFamily="34" charset="-128"/>
              </a:rPr>
              <a:t>(let x =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in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  <a:r>
              <a:rPr lang="en-US" sz="3600" baseline="-250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</a:p>
          <a:p>
            <a:pPr eaLnBrk="1" hangingPunct="1"/>
            <a:endParaRPr lang="en-US" sz="1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3600" dirty="0" smtClean="0">
                <a:ea typeface="ＭＳ Ｐゴシック" pitchFamily="34" charset="-128"/>
              </a:rPr>
              <a:t>let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rec rule:</a:t>
            </a:r>
            <a:endParaRPr lang="en-US" sz="3600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[</a:t>
            </a:r>
            <a:r>
              <a:rPr lang="en-US" i="1" dirty="0" smtClean="0">
                <a:ea typeface="ＭＳ Ｐゴシック" pitchFamily="34" charset="-128"/>
              </a:rPr>
              <a:t>x </a:t>
            </a:r>
            <a:r>
              <a:rPr lang="en-US" dirty="0" smtClean="0">
                <a:ea typeface="ＭＳ Ｐゴシック" pitchFamily="34" charset="-128"/>
              </a:rPr>
              <a:t>: </a:t>
            </a:r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baseline="-25000" dirty="0" smtClean="0">
                <a:solidFill>
                  <a:srgbClr val="FF0000"/>
                </a:solidFill>
                <a:ea typeface="ＭＳ Ｐゴシック" pitchFamily="34" charset="-128"/>
              </a:rPr>
              <a:t>1</a:t>
            </a:r>
            <a:r>
              <a:rPr lang="en-US" dirty="0" smtClean="0">
                <a:ea typeface="ＭＳ Ｐゴシック" pitchFamily="34" charset="-128"/>
              </a:rPr>
              <a:t>]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+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i="1" dirty="0" smtClean="0">
                <a:ea typeface="ＭＳ Ｐゴシック" pitchFamily="34" charset="-128"/>
              </a:rPr>
              <a:t>e</a:t>
            </a:r>
            <a:r>
              <a:rPr lang="en-US" i="1" baseline="-25000" dirty="0" smtClean="0">
                <a:ea typeface="ＭＳ Ｐゴシック" pitchFamily="34" charset="-128"/>
              </a:rPr>
              <a:t>1 </a:t>
            </a:r>
            <a:r>
              <a:rPr lang="en-US" dirty="0" smtClean="0">
                <a:ea typeface="ＭＳ Ｐゴシック" pitchFamily="34" charset="-128"/>
              </a:rPr>
              <a:t>: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baseline="-25000" dirty="0" smtClean="0">
                <a:ea typeface="ＭＳ Ｐゴシック" pitchFamily="34" charset="-128"/>
              </a:rPr>
              <a:t>1  </a:t>
            </a:r>
            <a:r>
              <a:rPr lang="en-US" dirty="0" smtClean="0">
                <a:ea typeface="ＭＳ Ｐゴシック" pitchFamily="34" charset="-128"/>
              </a:rPr>
              <a:t>[</a:t>
            </a:r>
            <a:r>
              <a:rPr lang="en-US" i="1" dirty="0" smtClean="0">
                <a:ea typeface="ＭＳ Ｐゴシック" pitchFamily="34" charset="-128"/>
              </a:rPr>
              <a:t>x </a:t>
            </a:r>
            <a:r>
              <a:rPr lang="en-US" dirty="0" smtClean="0">
                <a:ea typeface="ＭＳ Ｐゴシック" pitchFamily="34" charset="-128"/>
              </a:rPr>
              <a:t>: </a:t>
            </a:r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Gen(</a:t>
            </a:r>
            <a:r>
              <a:rPr lang="en-US" baseline="-25000" dirty="0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,)</a:t>
            </a:r>
            <a:r>
              <a:rPr lang="en-US" dirty="0" smtClean="0">
                <a:ea typeface="ＭＳ Ｐゴシック" pitchFamily="34" charset="-128"/>
              </a:rPr>
              <a:t>]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+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i="1" dirty="0" smtClean="0">
                <a:ea typeface="ＭＳ Ｐゴシック" pitchFamily="34" charset="-128"/>
              </a:rPr>
              <a:t>e</a:t>
            </a:r>
            <a:r>
              <a:rPr lang="en-US" baseline="-25000" dirty="0" smtClean="0">
                <a:ea typeface="ＭＳ Ｐゴシック" pitchFamily="34" charset="-128"/>
              </a:rPr>
              <a:t>2 </a:t>
            </a:r>
            <a:r>
              <a:rPr lang="en-US" dirty="0" smtClean="0">
                <a:ea typeface="ＭＳ Ｐゴシック" pitchFamily="34" charset="-128"/>
              </a:rPr>
              <a:t>: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baseline="-25000" dirty="0" smtClean="0">
                <a:ea typeface="ＭＳ Ｐゴシック" pitchFamily="34" charset="-128"/>
              </a:rPr>
              <a:t>2</a:t>
            </a:r>
            <a:endParaRPr lang="en-US" sz="3600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sz="3600" dirty="0" smtClean="0">
                <a:ea typeface="ＭＳ Ｐゴシック" pitchFamily="34" charset="-128"/>
              </a:rPr>
              <a:t>(let rec x =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</a:rPr>
              <a:t> in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2 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  <a:r>
              <a:rPr lang="en-US" sz="3600" baseline="-250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</a:rPr>
              <a:t>2</a:t>
            </a:r>
          </a:p>
        </p:txBody>
      </p:sp>
      <p:sp>
        <p:nvSpPr>
          <p:cNvPr id="46085" name="Line 4"/>
          <p:cNvSpPr>
            <a:spLocks noChangeShapeType="1"/>
          </p:cNvSpPr>
          <p:nvPr/>
        </p:nvSpPr>
        <p:spPr bwMode="auto">
          <a:xfrm flipH="1">
            <a:off x="685800" y="2819400"/>
            <a:ext cx="800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Line 5"/>
          <p:cNvSpPr>
            <a:spLocks noChangeShapeType="1"/>
          </p:cNvSpPr>
          <p:nvPr/>
        </p:nvSpPr>
        <p:spPr bwMode="auto">
          <a:xfrm flipH="1">
            <a:off x="609600" y="5181600"/>
            <a:ext cx="807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Variables (Identifiers)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1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Variable axiom:</a:t>
            </a:r>
          </a:p>
          <a:p>
            <a:pPr eaLnBrk="1" hangingPunct="1">
              <a:spcBef>
                <a:spcPct val="1000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spcBef>
                <a:spcPct val="10000"/>
              </a:spcBef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Ⱶ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</a:t>
            </a:r>
            <a:r>
              <a:rPr lang="en-US" dirty="0" smtClean="0">
                <a:latin typeface="Symbol" pitchFamily="18" charset="2"/>
                <a:ea typeface="ＭＳ Ｐゴシック" pitchFamily="34" charset="-128"/>
                <a:sym typeface="Symbol" pitchFamily="18" charset="2"/>
              </a:rPr>
              <a:t>j(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)     if (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) =   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… , 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. </a:t>
            </a:r>
          </a:p>
          <a:p>
            <a:pPr algn="ctr" eaLnBrk="1" hangingPunct="1">
              <a:spcBef>
                <a:spcPct val="10000"/>
              </a:spcBef>
              <a:buFont typeface="Wingdings" pitchFamily="2" charset="2"/>
              <a:buNone/>
            </a:pPr>
            <a:endParaRPr lang="en-US" sz="1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spcBef>
                <a:spcPct val="10000"/>
              </a:spcBef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Where </a:t>
            </a:r>
            <a:r>
              <a:rPr lang="en-US" dirty="0" smtClean="0">
                <a:latin typeface="Symbol" pitchFamily="18" charset="2"/>
                <a:ea typeface="ＭＳ Ｐゴシック" pitchFamily="34" charset="-128"/>
                <a:sym typeface="Symbol" pitchFamily="18" charset="2"/>
              </a:rPr>
              <a:t>j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replaces all occurrences of </a:t>
            </a:r>
          </a:p>
          <a:p>
            <a:pPr eaLnBrk="1" hangingPunct="1">
              <a:spcBef>
                <a:spcPct val="100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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… , 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by monotypes 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… , 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n</a:t>
            </a:r>
          </a:p>
          <a:p>
            <a:pPr eaLnBrk="1" hangingPunct="1">
              <a:spcBef>
                <a:spcPct val="10000"/>
              </a:spcBef>
              <a:spcAft>
                <a:spcPts val="1200"/>
              </a:spcAft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Note: Monomorphic rule special case:</a:t>
            </a:r>
          </a:p>
          <a:p>
            <a:pPr algn="ctr" eaLnBrk="1" hangingPunct="1">
              <a:spcBef>
                <a:spcPct val="10000"/>
              </a:spcBef>
              <a:spcAft>
                <a:spcPts val="1200"/>
              </a:spcAft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     if (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) =  </a:t>
            </a:r>
          </a:p>
          <a:p>
            <a:pPr eaLnBrk="1" hangingPunct="1">
              <a:spcBef>
                <a:spcPct val="10000"/>
              </a:spcBef>
              <a:spcAft>
                <a:spcPts val="1200"/>
              </a:spcAft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Constants treated same way</a:t>
            </a:r>
          </a:p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710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2F5CFB4-8C90-4D32-80BE-100D4CEC9D98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710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2BE9266-70A7-4E0B-B797-838F3C9F2E2C}" type="slidenum">
              <a:rPr lang="en-US" sz="1400">
                <a:latin typeface="Tahoma" pitchFamily="34" charset="0"/>
              </a:rPr>
              <a:pPr/>
              <a:t>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7109" name="TextBox 5"/>
          <p:cNvSpPr txBox="1">
            <a:spLocks noChangeArrowheads="1"/>
          </p:cNvSpPr>
          <p:nvPr/>
        </p:nvSpPr>
        <p:spPr bwMode="auto">
          <a:xfrm rot="10800000">
            <a:off x="5454868" y="2314902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47110" name="Straight Connector 7"/>
          <p:cNvCxnSpPr>
            <a:cxnSpLocks noChangeShapeType="1"/>
          </p:cNvCxnSpPr>
          <p:nvPr/>
        </p:nvCxnSpPr>
        <p:spPr bwMode="auto">
          <a:xfrm>
            <a:off x="1143000" y="2362200"/>
            <a:ext cx="21336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1" name="Straight Connector 8"/>
          <p:cNvCxnSpPr>
            <a:cxnSpLocks noChangeShapeType="1"/>
          </p:cNvCxnSpPr>
          <p:nvPr/>
        </p:nvCxnSpPr>
        <p:spPr bwMode="auto">
          <a:xfrm>
            <a:off x="2590800" y="5105400"/>
            <a:ext cx="1676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60F7020-787B-49B1-856D-248982174013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762D071-98FE-42D6-B206-7473597DD090}" type="slidenum">
              <a:rPr lang="en-US" sz="1400">
                <a:latin typeface="Tahoma" pitchFamily="34" charset="0"/>
              </a:rPr>
              <a:pPr/>
              <a:t>14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Fun Rule Stays the Same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fun rule: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algn="ctr" eaLnBrk="1" hangingPunct="1"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[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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] +  Ⱶ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 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endParaRPr lang="en-US" dirty="0" smtClean="0">
              <a:ea typeface="ＭＳ Ｐゴシック" pitchFamily="34" charset="-128"/>
            </a:endParaRPr>
          </a:p>
          <a:p>
            <a:pPr algn="ctr" eaLnBrk="1" hangingPunct="1"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Ⱶ fun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-&gt; </a:t>
            </a:r>
            <a:r>
              <a:rPr lang="en-US" sz="3600" i="1" dirty="0" smtClean="0">
                <a:ea typeface="ＭＳ Ｐゴシック" pitchFamily="34" charset="-128"/>
              </a:rPr>
              <a:t>e</a:t>
            </a:r>
            <a:r>
              <a:rPr lang="en-US" sz="3600" baseline="-25000" dirty="0" smtClean="0">
                <a:ea typeface="ＭＳ Ｐゴシック" pitchFamily="34" charset="-128"/>
              </a:rPr>
              <a:t>  </a:t>
            </a:r>
            <a:r>
              <a:rPr lang="en-US" sz="3600" dirty="0" smtClean="0">
                <a:ea typeface="ＭＳ Ｐゴシック" pitchFamily="34" charset="-128"/>
              </a:rPr>
              <a:t>: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 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</a:p>
          <a:p>
            <a:pPr eaLnBrk="1" hangingPunct="1">
              <a:buFont typeface="Wingdings" pitchFamily="2" charset="2"/>
              <a:buNone/>
            </a:pPr>
            <a:endParaRPr lang="en-US" sz="3600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Types 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,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2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monomorphic </a:t>
            </a:r>
          </a:p>
          <a:p>
            <a:pPr eaLnBrk="1" hangingPunct="1"/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Function argument must always be used at same type in function body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3600" baseline="-25000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48133" name="Line 4"/>
          <p:cNvSpPr>
            <a:spLocks noChangeShapeType="1"/>
          </p:cNvSpPr>
          <p:nvPr/>
        </p:nvSpPr>
        <p:spPr bwMode="auto">
          <a:xfrm>
            <a:off x="2209800" y="2590800"/>
            <a:ext cx="472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Assume additional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constants:</a:t>
            </a:r>
          </a:p>
          <a:p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hd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: 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.  list -&gt; 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err="1" smtClean="0">
                <a:ea typeface="ＭＳ Ｐゴシック" pitchFamily="34" charset="-128"/>
              </a:rPr>
              <a:t>tl</a:t>
            </a:r>
            <a:r>
              <a:rPr lang="en-US" dirty="0" smtClean="0">
                <a:ea typeface="ＭＳ Ｐゴシック" pitchFamily="34" charset="-128"/>
              </a:rPr>
              <a:t>:  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.  list -&gt;  list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err="1" smtClean="0">
                <a:ea typeface="ＭＳ Ｐゴシック" pitchFamily="34" charset="-128"/>
              </a:rPr>
              <a:t>is_empty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:  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.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:: :   .  -&gt;  list -&gt;  list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[] :   .  list</a:t>
            </a:r>
            <a:endParaRPr lang="en-US" sz="1700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4915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7F05054-70DB-4EF2-9625-AB8C5EBCCE1A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915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C8C56B8-6146-4157-AA41-4C0767D32EF3}" type="slidenum">
              <a:rPr lang="en-US" sz="1400">
                <a:latin typeface="Tahoma" pitchFamily="34" charset="0"/>
              </a:rPr>
              <a:pPr/>
              <a:t>15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 rot="10800000">
            <a:off x="1371600" y="18288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sp>
        <p:nvSpPr>
          <p:cNvPr id="49158" name="TextBox 6"/>
          <p:cNvSpPr txBox="1">
            <a:spLocks noChangeArrowheads="1"/>
          </p:cNvSpPr>
          <p:nvPr/>
        </p:nvSpPr>
        <p:spPr bwMode="auto">
          <a:xfrm rot="10800000">
            <a:off x="1143000" y="23876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/>
              <a:t>A</a:t>
            </a:r>
          </a:p>
        </p:txBody>
      </p:sp>
      <p:sp>
        <p:nvSpPr>
          <p:cNvPr id="49159" name="TextBox 7"/>
          <p:cNvSpPr txBox="1">
            <a:spLocks noChangeArrowheads="1"/>
          </p:cNvSpPr>
          <p:nvPr/>
        </p:nvSpPr>
        <p:spPr bwMode="auto">
          <a:xfrm rot="10800000">
            <a:off x="2667000" y="2997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/>
              <a:t>A</a:t>
            </a:r>
          </a:p>
        </p:txBody>
      </p:sp>
      <p:sp>
        <p:nvSpPr>
          <p:cNvPr id="49160" name="TextBox 8"/>
          <p:cNvSpPr txBox="1">
            <a:spLocks noChangeArrowheads="1"/>
          </p:cNvSpPr>
          <p:nvPr/>
        </p:nvSpPr>
        <p:spPr bwMode="auto">
          <a:xfrm rot="10800000">
            <a:off x="1295400" y="36068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/>
              <a:t>A</a:t>
            </a:r>
          </a:p>
        </p:txBody>
      </p:sp>
      <p:sp>
        <p:nvSpPr>
          <p:cNvPr id="49161" name="TextBox 9"/>
          <p:cNvSpPr txBox="1">
            <a:spLocks noChangeArrowheads="1"/>
          </p:cNvSpPr>
          <p:nvPr/>
        </p:nvSpPr>
        <p:spPr bwMode="auto">
          <a:xfrm rot="10800000">
            <a:off x="1342698" y="4169102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?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{} Ⱶ let rec length =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fun l -&gt; if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then 0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else 1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in length ((::) 2 []) + length((::) true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017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55004D3-9511-484B-89DE-0F3CE53E7AA6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01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8CB36C0-92FD-415C-A2BD-2E37C0CE3173}" type="slidenum">
              <a:rPr lang="en-US" sz="1400">
                <a:latin typeface="Tahoma" pitchFamily="34" charset="0"/>
              </a:rPr>
              <a:pPr/>
              <a:t>16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0181" name="Straight Connector 6"/>
          <p:cNvCxnSpPr>
            <a:cxnSpLocks noChangeShapeType="1"/>
          </p:cNvCxnSpPr>
          <p:nvPr/>
        </p:nvCxnSpPr>
        <p:spPr bwMode="auto">
          <a:xfrm>
            <a:off x="304800" y="3579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Let Rec Rule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   (1)                       (2)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{length: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}  {length:  .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 fun l -&gt; …               Ⱶ length ((::) 2 []) + 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length((::) true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{} Ⱶ let rec length =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fun l -&gt; if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then 0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else 1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in length ((::) 2 []) + length((::) true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120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D8D2DF7-ABA0-4908-A114-78DAFD90FE12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12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5DB1E63-FFB5-4DB4-8DFB-D4803F1F392F}" type="slidenum">
              <a:rPr lang="en-US" sz="1400">
                <a:latin typeface="Tahoma" pitchFamily="34" charset="0"/>
              </a:rPr>
              <a:pPr/>
              <a:t>17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1205" name="Straight Connector 6"/>
          <p:cNvCxnSpPr>
            <a:cxnSpLocks noChangeShapeType="1"/>
          </p:cNvCxnSpPr>
          <p:nvPr/>
        </p:nvCxnSpPr>
        <p:spPr bwMode="auto">
          <a:xfrm>
            <a:off x="304800" y="3579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06" name="TextBox 8"/>
          <p:cNvSpPr txBox="1">
            <a:spLocks noChangeArrowheads="1"/>
          </p:cNvSpPr>
          <p:nvPr/>
        </p:nvSpPr>
        <p:spPr bwMode="auto">
          <a:xfrm rot="10800000">
            <a:off x="5867400" y="18288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(1)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Show: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?      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{length: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} Ⱶ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fun l -&gt; if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then 0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else 1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</a:t>
            </a:r>
            <a:r>
              <a:rPr lang="en-US" dirty="0" smtClean="0">
                <a:ea typeface="ＭＳ Ｐゴシック" pitchFamily="34" charset="-128"/>
              </a:rPr>
              <a:t>: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222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10DFE41-B6A8-449D-811F-408623750D34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22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3980BF0-F0DB-4A91-9F95-00D01E1F4D02}" type="slidenum">
              <a:rPr lang="en-US" sz="1400">
                <a:latin typeface="Tahoma" pitchFamily="34" charset="0"/>
              </a:rPr>
              <a:pPr/>
              <a:t>18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2229" name="Straight Connector 5"/>
          <p:cNvCxnSpPr>
            <a:cxnSpLocks noChangeShapeType="1"/>
          </p:cNvCxnSpPr>
          <p:nvPr/>
        </p:nvCxnSpPr>
        <p:spPr bwMode="auto">
          <a:xfrm>
            <a:off x="304800" y="3579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(1): Fun Rule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Show:        (3)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Ⱶ</a:t>
            </a:r>
            <a:endParaRPr lang="en-US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if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then 0</a:t>
            </a:r>
            <a:endParaRPr lang="en-US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else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hd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{length: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} Ⱶ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fun l -&gt; if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then 0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else 1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</a:t>
            </a:r>
            <a:r>
              <a:rPr lang="en-US" dirty="0" smtClean="0">
                <a:ea typeface="ＭＳ Ｐゴシック" pitchFamily="34" charset="-128"/>
              </a:rPr>
              <a:t>: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325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99BB111-1495-49B0-B4D9-C3C1CF078876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325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5370CFC-5365-41A1-BF96-C9BF4CD01F7B}" type="slidenum">
              <a:rPr lang="en-US" sz="1400">
                <a:latin typeface="Tahoma" pitchFamily="34" charset="0"/>
              </a:rPr>
              <a:pPr/>
              <a:t>19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3253" name="Straight Connector 5"/>
          <p:cNvCxnSpPr>
            <a:cxnSpLocks noChangeShapeType="1"/>
          </p:cNvCxnSpPr>
          <p:nvPr/>
        </p:nvCxnSpPr>
        <p:spPr bwMode="auto">
          <a:xfrm>
            <a:off x="304800" y="3579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(3)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          ?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 Ⱶ if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then 0</a:t>
            </a:r>
            <a:endParaRPr lang="en-US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else 1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5427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B59FB14-3920-4341-943D-4E868B6F28DA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427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F70858F-935E-483C-B35D-07489E691CA6}" type="slidenum">
              <a:rPr lang="en-US" sz="1400">
                <a:latin typeface="Tahoma" pitchFamily="34" charset="0"/>
              </a:rPr>
              <a:pPr/>
              <a:t>20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4277" name="Straight Connector 5"/>
          <p:cNvCxnSpPr>
            <a:cxnSpLocks noChangeShapeType="1"/>
          </p:cNvCxnSpPr>
          <p:nvPr/>
        </p:nvCxnSpPr>
        <p:spPr bwMode="auto">
          <a:xfrm>
            <a:off x="304800" y="47990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(3):IfThenElse 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endParaRPr lang="en-US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(4)                (5)        (6)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   Ⱶ 0:int    Ⱶ 1 +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   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 Ⱶ if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then 0</a:t>
            </a:r>
            <a:endParaRPr lang="en-US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else 1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5529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7B93158-8EE2-44D8-98A4-6A9365F751E5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530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E32297D-C513-48DB-9B26-680420FDBE1C}" type="slidenum">
              <a:rPr lang="en-US" sz="1400">
                <a:latin typeface="Tahoma" pitchFamily="34" charset="0"/>
              </a:rPr>
              <a:pPr/>
              <a:t>21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5301" name="Straight Connector 5"/>
          <p:cNvCxnSpPr>
            <a:cxnSpLocks noChangeShapeType="1"/>
          </p:cNvCxnSpPr>
          <p:nvPr/>
        </p:nvCxnSpPr>
        <p:spPr bwMode="auto">
          <a:xfrm>
            <a:off x="304800" y="47990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(4)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pPr>
              <a:buFont typeface="Wingdings" pitchFamily="2" charset="2"/>
              <a:buNone/>
            </a:pPr>
            <a:endParaRPr lang="en-US" sz="1800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sz="2000" dirty="0" smtClean="0">
              <a:ea typeface="ＭＳ Ｐゴシック" pitchFamily="34" charset="-128"/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?</a:t>
            </a:r>
            <a:endParaRPr lang="en-US" dirty="0" smtClean="0">
              <a:ea typeface="ＭＳ Ｐゴシック" pitchFamily="34" charset="-128"/>
            </a:endParaRPr>
          </a:p>
          <a:p>
            <a:pPr algn="ctr"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5632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85E401A-0CC0-48B2-B899-2ADEFE6DD42A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63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72962C8-4A0C-4C2B-BDAE-0F11B52ABF2C}" type="slidenum">
              <a:rPr lang="en-US" sz="1400">
                <a:latin typeface="Tahoma" pitchFamily="34" charset="0"/>
              </a:rPr>
              <a:pPr/>
              <a:t>22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6325" name="Straight Connector 5"/>
          <p:cNvCxnSpPr>
            <a:cxnSpLocks noChangeShapeType="1"/>
          </p:cNvCxnSpPr>
          <p:nvPr/>
        </p:nvCxnSpPr>
        <p:spPr bwMode="auto">
          <a:xfrm>
            <a:off x="304800" y="47990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(4):Application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pPr>
              <a:buFont typeface="Wingdings" pitchFamily="2" charset="2"/>
              <a:buNone/>
            </a:pPr>
            <a:endParaRPr lang="en-US" sz="1800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?                                ?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 Ⱶ l :  list </a:t>
            </a:r>
            <a:endParaRPr lang="en-US" dirty="0" smtClean="0">
              <a:ea typeface="ＭＳ Ｐゴシック" pitchFamily="34" charset="-128"/>
            </a:endParaRPr>
          </a:p>
          <a:p>
            <a:pPr algn="ctr"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5734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66454A0-4F05-40E0-AAFD-688F2A6012DC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734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69F3FEC-D41F-4811-BFCC-8DCCA5521A41}" type="slidenum">
              <a:rPr lang="en-US" sz="1400">
                <a:latin typeface="Tahoma" pitchFamily="34" charset="0"/>
              </a:rPr>
              <a:pPr/>
              <a:t>23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7349" name="Straight Connector 5"/>
          <p:cNvCxnSpPr>
            <a:cxnSpLocks noChangeShapeType="1"/>
          </p:cNvCxnSpPr>
          <p:nvPr/>
        </p:nvCxnSpPr>
        <p:spPr bwMode="auto">
          <a:xfrm>
            <a:off x="304800" y="47990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50" name="Straight Connector 6"/>
          <p:cNvCxnSpPr>
            <a:cxnSpLocks noChangeShapeType="1"/>
          </p:cNvCxnSpPr>
          <p:nvPr/>
        </p:nvCxnSpPr>
        <p:spPr bwMode="auto">
          <a:xfrm>
            <a:off x="457200" y="4265613"/>
            <a:ext cx="49530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51" name="Straight Connector 9"/>
          <p:cNvCxnSpPr>
            <a:cxnSpLocks noChangeShapeType="1"/>
          </p:cNvCxnSpPr>
          <p:nvPr/>
        </p:nvCxnSpPr>
        <p:spPr bwMode="auto">
          <a:xfrm>
            <a:off x="6248400" y="4267200"/>
            <a:ext cx="22860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(4)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pPr>
              <a:buFont typeface="Wingdings" pitchFamily="2" charset="2"/>
              <a:buNone/>
            </a:pPr>
            <a:endParaRPr lang="en-US" sz="1800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By </a:t>
            </a:r>
            <a:r>
              <a:rPr lang="en-US" dirty="0" err="1" smtClean="0">
                <a:ea typeface="ＭＳ Ｐゴシック" pitchFamily="34" charset="-128"/>
              </a:rPr>
              <a:t>Const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is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instance of   .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</a:t>
            </a:r>
          </a:p>
          <a:p>
            <a:pPr>
              <a:buFont typeface="Wingdings" pitchFamily="2" charset="2"/>
              <a:buNone/>
            </a:pPr>
            <a:endParaRPr lang="en-US" sz="2000" dirty="0" smtClean="0">
              <a:ea typeface="ＭＳ Ｐゴシック" pitchFamily="34" charset="-128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 Ⱶ l :  list </a:t>
            </a:r>
            <a:endParaRPr lang="en-US" dirty="0" smtClean="0">
              <a:ea typeface="ＭＳ Ｐゴシック" pitchFamily="34" charset="-128"/>
            </a:endParaRPr>
          </a:p>
          <a:p>
            <a:pPr algn="ctr"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5837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7A1F15A-F356-4997-AFF6-A36E6EF174D2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83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710D62E-C9AD-4952-8244-B8FA742DC548}" type="slidenum">
              <a:rPr lang="en-US" sz="1400">
                <a:latin typeface="Tahoma" pitchFamily="34" charset="0"/>
              </a:rPr>
              <a:pPr/>
              <a:t>24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8373" name="Straight Connector 5"/>
          <p:cNvCxnSpPr>
            <a:cxnSpLocks noChangeShapeType="1"/>
          </p:cNvCxnSpPr>
          <p:nvPr/>
        </p:nvCxnSpPr>
        <p:spPr bwMode="auto">
          <a:xfrm>
            <a:off x="304800" y="47990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374" name="Straight Connector 6"/>
          <p:cNvCxnSpPr>
            <a:cxnSpLocks noChangeShapeType="1"/>
          </p:cNvCxnSpPr>
          <p:nvPr/>
        </p:nvCxnSpPr>
        <p:spPr bwMode="auto">
          <a:xfrm>
            <a:off x="457200" y="4265613"/>
            <a:ext cx="49530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375" name="Straight Connector 9"/>
          <p:cNvCxnSpPr>
            <a:cxnSpLocks noChangeShapeType="1"/>
          </p:cNvCxnSpPr>
          <p:nvPr/>
        </p:nvCxnSpPr>
        <p:spPr bwMode="auto">
          <a:xfrm>
            <a:off x="6248400" y="4267200"/>
            <a:ext cx="22860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376" name="TextBox 8"/>
          <p:cNvSpPr txBox="1">
            <a:spLocks noChangeArrowheads="1"/>
          </p:cNvSpPr>
          <p:nvPr/>
        </p:nvSpPr>
        <p:spPr bwMode="auto">
          <a:xfrm rot="10800000">
            <a:off x="2362200" y="33528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/>
              <a:t>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(4)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pPr>
              <a:buFont typeface="Wingdings" pitchFamily="2" charset="2"/>
              <a:buNone/>
            </a:pPr>
            <a:endParaRPr lang="en-US" sz="1800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By </a:t>
            </a:r>
            <a:r>
              <a:rPr lang="en-US" dirty="0" err="1" smtClean="0">
                <a:ea typeface="ＭＳ Ｐゴシック" pitchFamily="34" charset="-128"/>
              </a:rPr>
              <a:t>Const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is    By Variable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instance of   .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(l) =  list </a:t>
            </a:r>
          </a:p>
          <a:p>
            <a:pPr>
              <a:buFont typeface="Wingdings" pitchFamily="2" charset="2"/>
              <a:buNone/>
            </a:pPr>
            <a:endParaRPr lang="en-US" sz="2000" dirty="0" smtClean="0">
              <a:ea typeface="ＭＳ Ｐゴシック" pitchFamily="34" charset="-128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 Ⱶ l :  list </a:t>
            </a:r>
            <a:endParaRPr lang="en-US" dirty="0" smtClean="0">
              <a:ea typeface="ＭＳ Ｐゴシック" pitchFamily="34" charset="-128"/>
            </a:endParaRPr>
          </a:p>
          <a:p>
            <a:pPr algn="ctr"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This finishes (4)</a:t>
            </a:r>
          </a:p>
        </p:txBody>
      </p:sp>
      <p:sp>
        <p:nvSpPr>
          <p:cNvPr id="5939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67DC0FF-6970-4CB9-83AF-6FF52DC5D8A7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93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F512F9A-EA10-4A00-BDE4-4AA19CDA2978}" type="slidenum">
              <a:rPr lang="en-US" sz="1400">
                <a:latin typeface="Tahoma" pitchFamily="34" charset="0"/>
              </a:rPr>
              <a:pPr/>
              <a:t>25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59397" name="Straight Connector 5"/>
          <p:cNvCxnSpPr>
            <a:cxnSpLocks noChangeShapeType="1"/>
          </p:cNvCxnSpPr>
          <p:nvPr/>
        </p:nvCxnSpPr>
        <p:spPr bwMode="auto">
          <a:xfrm>
            <a:off x="304800" y="47990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398" name="Straight Connector 6"/>
          <p:cNvCxnSpPr>
            <a:cxnSpLocks noChangeShapeType="1"/>
          </p:cNvCxnSpPr>
          <p:nvPr/>
        </p:nvCxnSpPr>
        <p:spPr bwMode="auto">
          <a:xfrm>
            <a:off x="457200" y="4265613"/>
            <a:ext cx="49530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399" name="Straight Connector 9"/>
          <p:cNvCxnSpPr>
            <a:cxnSpLocks noChangeShapeType="1"/>
          </p:cNvCxnSpPr>
          <p:nvPr/>
        </p:nvCxnSpPr>
        <p:spPr bwMode="auto">
          <a:xfrm>
            <a:off x="6248400" y="4267200"/>
            <a:ext cx="22860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00" name="TextBox 8"/>
          <p:cNvSpPr txBox="1">
            <a:spLocks noChangeArrowheads="1"/>
          </p:cNvSpPr>
          <p:nvPr/>
        </p:nvSpPr>
        <p:spPr bwMode="auto">
          <a:xfrm rot="10800000">
            <a:off x="2362200" y="33528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/>
              <a:t>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(5):Const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By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Const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Rule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algn="ctr"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0:int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                </a:t>
            </a:r>
          </a:p>
        </p:txBody>
      </p:sp>
      <p:sp>
        <p:nvSpPr>
          <p:cNvPr id="6041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27A6CF1-DAD0-444E-A401-BB7B8A57079D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04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B91F700-FFEC-40A1-A13B-8EB4841A9C89}" type="slidenum">
              <a:rPr lang="en-US" sz="1400">
                <a:latin typeface="Tahoma" pitchFamily="34" charset="0"/>
              </a:rPr>
              <a:pPr/>
              <a:t>26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0421" name="Straight Connector 6"/>
          <p:cNvCxnSpPr>
            <a:cxnSpLocks noChangeShapeType="1"/>
          </p:cNvCxnSpPr>
          <p:nvPr/>
        </p:nvCxnSpPr>
        <p:spPr bwMode="auto">
          <a:xfrm>
            <a:off x="3657600" y="3579813"/>
            <a:ext cx="22860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(6):Arith Op </a:t>
            </a: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         By Variable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 Ⱶ length                 (7)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By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Const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 Ⱶ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: 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1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 Ⱶ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</a:t>
            </a:r>
            <a:endParaRPr lang="en-US" dirty="0" smtClean="0">
              <a:ea typeface="ＭＳ Ｐゴシック" pitchFamily="34" charset="-128"/>
            </a:endParaRPr>
          </a:p>
          <a:p>
            <a:pPr algn="ctr"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 Ⱶ 1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</p:txBody>
      </p:sp>
      <p:sp>
        <p:nvSpPr>
          <p:cNvPr id="6144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2E70CB7-7FC0-4DDB-9759-78CBE80DAFA0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14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63B7CD9-3F18-4F90-91ED-AFC6C3420DE4}" type="slidenum">
              <a:rPr lang="en-US" sz="1400">
                <a:latin typeface="Tahoma" pitchFamily="34" charset="0"/>
              </a:rPr>
              <a:pPr/>
              <a:t>27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1445" name="Straight Connector 5"/>
          <p:cNvCxnSpPr>
            <a:cxnSpLocks noChangeShapeType="1"/>
          </p:cNvCxnSpPr>
          <p:nvPr/>
        </p:nvCxnSpPr>
        <p:spPr bwMode="auto">
          <a:xfrm>
            <a:off x="304800" y="47990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46" name="Straight Connector 7"/>
          <p:cNvCxnSpPr>
            <a:cxnSpLocks noChangeShapeType="1"/>
          </p:cNvCxnSpPr>
          <p:nvPr/>
        </p:nvCxnSpPr>
        <p:spPr bwMode="auto">
          <a:xfrm>
            <a:off x="2895600" y="4264025"/>
            <a:ext cx="56388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47" name="Straight Connector 10"/>
          <p:cNvCxnSpPr>
            <a:cxnSpLocks noChangeShapeType="1"/>
          </p:cNvCxnSpPr>
          <p:nvPr/>
        </p:nvCxnSpPr>
        <p:spPr bwMode="auto">
          <a:xfrm>
            <a:off x="304800" y="4265613"/>
            <a:ext cx="1752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48" name="Straight Connector 13"/>
          <p:cNvCxnSpPr>
            <a:cxnSpLocks noChangeShapeType="1"/>
          </p:cNvCxnSpPr>
          <p:nvPr/>
        </p:nvCxnSpPr>
        <p:spPr bwMode="auto">
          <a:xfrm>
            <a:off x="2819400" y="3046413"/>
            <a:ext cx="23622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 (7):App Rule</a:t>
            </a:r>
          </a:p>
        </p:txBody>
      </p:sp>
      <p:sp>
        <p:nvSpPr>
          <p:cNvPr id="624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= </a:t>
            </a:r>
            <a:r>
              <a:rPr lang="en-US" dirty="0" smtClean="0">
                <a:ea typeface="ＭＳ Ｐゴシック" pitchFamily="34" charset="-128"/>
              </a:rPr>
              <a:t>{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length: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  l:  list }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Show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By </a:t>
            </a:r>
            <a:r>
              <a:rPr lang="en-US" dirty="0" err="1" smtClean="0">
                <a:ea typeface="ＭＳ Ｐゴシック" pitchFamily="34" charset="-128"/>
              </a:rPr>
              <a:t>Const</a:t>
            </a:r>
            <a:r>
              <a:rPr lang="en-US" dirty="0" smtClean="0">
                <a:ea typeface="ＭＳ Ｐゴシック" pitchFamily="34" charset="-128"/>
              </a:rPr>
              <a:t>                             By Variable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 Ⱶ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 list -&gt;  list                  Ⱶ l : 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 Ⱶ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:  list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By </a:t>
            </a:r>
            <a:r>
              <a:rPr lang="en-US" dirty="0" err="1" smtClean="0">
                <a:ea typeface="ＭＳ Ｐゴシック" pitchFamily="34" charset="-128"/>
              </a:rPr>
              <a:t>Const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 list -&gt;  list is instance of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.  list -&gt;  list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6246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1BFEAB1-410E-4F5C-B769-E9A407039B4F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24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B18928A-2EF0-44E7-9856-CB7157CF2EF7}" type="slidenum">
              <a:rPr lang="en-US" sz="1400">
                <a:latin typeface="Tahoma" pitchFamily="34" charset="0"/>
              </a:rPr>
              <a:pPr/>
              <a:t>28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2469" name="Straight Connector 5"/>
          <p:cNvCxnSpPr>
            <a:cxnSpLocks noChangeShapeType="1"/>
          </p:cNvCxnSpPr>
          <p:nvPr/>
        </p:nvCxnSpPr>
        <p:spPr bwMode="auto">
          <a:xfrm>
            <a:off x="304800" y="3581400"/>
            <a:ext cx="86106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70" name="Straight Connector 7"/>
          <p:cNvCxnSpPr>
            <a:cxnSpLocks noChangeShapeType="1"/>
          </p:cNvCxnSpPr>
          <p:nvPr/>
        </p:nvCxnSpPr>
        <p:spPr bwMode="auto">
          <a:xfrm>
            <a:off x="381000" y="3048000"/>
            <a:ext cx="45720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71" name="Straight Connector 13"/>
          <p:cNvCxnSpPr>
            <a:cxnSpLocks noChangeShapeType="1"/>
          </p:cNvCxnSpPr>
          <p:nvPr/>
        </p:nvCxnSpPr>
        <p:spPr bwMode="auto">
          <a:xfrm>
            <a:off x="6477000" y="3048000"/>
            <a:ext cx="23622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472" name="TextBox 10"/>
          <p:cNvSpPr txBox="1">
            <a:spLocks noChangeArrowheads="1"/>
          </p:cNvSpPr>
          <p:nvPr/>
        </p:nvSpPr>
        <p:spPr bwMode="auto">
          <a:xfrm rot="10800000">
            <a:off x="533400" y="53594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/>
              <a:t>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(2) by ArithOp</a:t>
            </a:r>
          </a:p>
        </p:txBody>
      </p:sp>
      <p:sp>
        <p:nvSpPr>
          <p:cNvPr id="63490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(8)                             (9)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                           ’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 ((::) 2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length((::) true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{length: .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} Ⱶ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 ((::) 2 []) + length((::) true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6349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89EBB14-24F0-446D-A777-A20E66524966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34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BF8ABEF-4921-44AC-B9AF-1D2610BF06DF}" type="slidenum">
              <a:rPr lang="en-US" sz="1400">
                <a:latin typeface="Tahoma" pitchFamily="34" charset="0"/>
              </a:rPr>
              <a:pPr/>
              <a:t>29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3493" name="Straight Connector 6"/>
          <p:cNvCxnSpPr>
            <a:cxnSpLocks noChangeShapeType="1"/>
          </p:cNvCxnSpPr>
          <p:nvPr/>
        </p:nvCxnSpPr>
        <p:spPr bwMode="auto">
          <a:xfrm>
            <a:off x="304800" y="4722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494" name="TextBox 8"/>
          <p:cNvSpPr txBox="1">
            <a:spLocks noChangeArrowheads="1"/>
          </p:cNvSpPr>
          <p:nvPr/>
        </p:nvSpPr>
        <p:spPr bwMode="auto">
          <a:xfrm rot="10800000">
            <a:off x="3689132" y="1228834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(8)AppRule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length: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 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’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((::) 2 []): </a:t>
            </a:r>
            <a:r>
              <a:rPr lang="en-US" altLang="ja-JP" dirty="0" err="1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>
                <a:ea typeface="ＭＳ Ｐゴシック" pitchFamily="34" charset="-128"/>
                <a:sym typeface="Symbol" pitchFamily="18" charset="2"/>
              </a:rPr>
              <a:t> list </a:t>
            </a:r>
            <a:endParaRPr lang="en-US" altLang="ja-JP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length ((::) 2 [])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6451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0DAE1A7-0D47-41DF-936D-06D4E303F08A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45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401A434-860C-488D-A5F2-C034E3590FEC}" type="slidenum">
              <a:rPr lang="en-US" sz="1400">
                <a:latin typeface="Tahoma" pitchFamily="34" charset="0"/>
              </a:rPr>
              <a:pPr/>
              <a:t>30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4517" name="Straight Connector 6"/>
          <p:cNvCxnSpPr>
            <a:cxnSpLocks noChangeShapeType="1"/>
          </p:cNvCxnSpPr>
          <p:nvPr/>
        </p:nvCxnSpPr>
        <p:spPr bwMode="auto">
          <a:xfrm>
            <a:off x="304800" y="4722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18" name="TextBox 8"/>
          <p:cNvSpPr txBox="1">
            <a:spLocks noChangeArrowheads="1"/>
          </p:cNvSpPr>
          <p:nvPr/>
        </p:nvSpPr>
        <p:spPr bwMode="auto">
          <a:xfrm rot="10800000">
            <a:off x="3384332" y="1228834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(8)AppRule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By </a:t>
            </a:r>
            <a:r>
              <a:rPr lang="en-US" dirty="0" err="1" smtClean="0">
                <a:ea typeface="ＭＳ Ｐゴシック" pitchFamily="34" charset="-128"/>
              </a:rPr>
              <a:t>Var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is instance of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.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                         (10)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length: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  ’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((::) 2 []):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length ((::) 2 [])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6553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0D46DD8-4B46-4C43-9DC2-1568560A1C57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554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F9E399F-9E93-4BFA-9635-1EC1704B2D59}" type="slidenum">
              <a:rPr lang="en-US" sz="1400">
                <a:latin typeface="Tahoma" pitchFamily="34" charset="0"/>
              </a:rPr>
              <a:pPr/>
              <a:t>31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5541" name="Straight Connector 6"/>
          <p:cNvCxnSpPr>
            <a:cxnSpLocks noChangeShapeType="1"/>
          </p:cNvCxnSpPr>
          <p:nvPr/>
        </p:nvCxnSpPr>
        <p:spPr bwMode="auto">
          <a:xfrm>
            <a:off x="304800" y="4722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42" name="TextBox 8"/>
          <p:cNvSpPr txBox="1">
            <a:spLocks noChangeArrowheads="1"/>
          </p:cNvSpPr>
          <p:nvPr/>
        </p:nvSpPr>
        <p:spPr bwMode="auto">
          <a:xfrm rot="10800000">
            <a:off x="3505200" y="1228834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65543" name="Straight Connector 7"/>
          <p:cNvCxnSpPr>
            <a:cxnSpLocks noChangeShapeType="1"/>
          </p:cNvCxnSpPr>
          <p:nvPr/>
        </p:nvCxnSpPr>
        <p:spPr bwMode="auto">
          <a:xfrm>
            <a:off x="228600" y="4189413"/>
            <a:ext cx="45720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44" name="TextBox 8"/>
          <p:cNvSpPr txBox="1">
            <a:spLocks noChangeArrowheads="1"/>
          </p:cNvSpPr>
          <p:nvPr/>
        </p:nvSpPr>
        <p:spPr bwMode="auto">
          <a:xfrm rot="10800000">
            <a:off x="412532" y="2984936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(10)AppRule</a:t>
            </a:r>
          </a:p>
        </p:txBody>
      </p:sp>
      <p:sp>
        <p:nvSpPr>
          <p:cNvPr id="66562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pPr marL="0" indent="0">
              <a:buNone/>
            </a:pPr>
            <a:r>
              <a:rPr lang="en-US" dirty="0" smtClean="0">
                <a:ea typeface="ＭＳ Ｐゴシック" pitchFamily="34" charset="-128"/>
              </a:rPr>
              <a:t>                 By </a:t>
            </a:r>
            <a:r>
              <a:rPr lang="en-US" dirty="0" err="1" smtClean="0">
                <a:ea typeface="ＭＳ Ｐゴシック" pitchFamily="34" charset="-128"/>
              </a:rPr>
              <a:t>Const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 is instance of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                         .  list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(11)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 Ⱶ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((::) 2)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  ’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[]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((::) 2 [])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6656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5C97817-8960-4E74-929F-338F311D39A4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656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2772C12-FBCA-44EF-8068-BA3F94EA4D84}" type="slidenum">
              <a:rPr lang="en-US" sz="1400">
                <a:latin typeface="Tahoma" pitchFamily="34" charset="0"/>
              </a:rPr>
              <a:pPr/>
              <a:t>32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6565" name="Straight Connector 6"/>
          <p:cNvCxnSpPr>
            <a:cxnSpLocks noChangeShapeType="1"/>
          </p:cNvCxnSpPr>
          <p:nvPr/>
        </p:nvCxnSpPr>
        <p:spPr bwMode="auto">
          <a:xfrm>
            <a:off x="304800" y="4722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566" name="TextBox 8"/>
          <p:cNvSpPr txBox="1">
            <a:spLocks noChangeArrowheads="1"/>
          </p:cNvSpPr>
          <p:nvPr/>
        </p:nvSpPr>
        <p:spPr bwMode="auto">
          <a:xfrm rot="10800000">
            <a:off x="3689132" y="1228834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66567" name="Straight Connector 7"/>
          <p:cNvCxnSpPr>
            <a:cxnSpLocks noChangeShapeType="1"/>
          </p:cNvCxnSpPr>
          <p:nvPr/>
        </p:nvCxnSpPr>
        <p:spPr bwMode="auto">
          <a:xfrm>
            <a:off x="6019800" y="4191000"/>
            <a:ext cx="2819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568" name="TextBox 8"/>
          <p:cNvSpPr txBox="1">
            <a:spLocks noChangeArrowheads="1"/>
          </p:cNvSpPr>
          <p:nvPr/>
        </p:nvSpPr>
        <p:spPr bwMode="auto">
          <a:xfrm rot="10800000">
            <a:off x="6019800" y="2997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(11)AppRule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r>
              <a:rPr lang="en-US" dirty="0" smtClean="0">
                <a:ea typeface="ＭＳ Ｐゴシック" pitchFamily="34" charset="-128"/>
              </a:rPr>
              <a:t>By </a:t>
            </a:r>
            <a:r>
              <a:rPr lang="en-US" dirty="0" err="1" smtClean="0">
                <a:ea typeface="ＭＳ Ｐゴシック" pitchFamily="34" charset="-128"/>
              </a:rPr>
              <a:t>Const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is instance of  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.  -&gt;  list -&gt;  list                 By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Const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(::)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     ’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2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altLang="ja-JP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((::) 2)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6758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50B8970-F383-4631-B877-3C58F84C48AE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758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94869AF-4823-43A3-986D-68E0D07037D6}" type="slidenum">
              <a:rPr lang="en-US" sz="1400">
                <a:latin typeface="Tahoma" pitchFamily="34" charset="0"/>
              </a:rPr>
              <a:pPr/>
              <a:t>33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7589" name="Straight Connector 6"/>
          <p:cNvCxnSpPr>
            <a:cxnSpLocks noChangeShapeType="1"/>
          </p:cNvCxnSpPr>
          <p:nvPr/>
        </p:nvCxnSpPr>
        <p:spPr bwMode="auto">
          <a:xfrm>
            <a:off x="304800" y="47228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590" name="TextBox 8"/>
          <p:cNvSpPr txBox="1">
            <a:spLocks noChangeArrowheads="1"/>
          </p:cNvSpPr>
          <p:nvPr/>
        </p:nvSpPr>
        <p:spPr bwMode="auto">
          <a:xfrm rot="10800000">
            <a:off x="3686502" y="1228834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67591" name="Straight Connector 7"/>
          <p:cNvCxnSpPr>
            <a:cxnSpLocks noChangeShapeType="1"/>
          </p:cNvCxnSpPr>
          <p:nvPr/>
        </p:nvCxnSpPr>
        <p:spPr bwMode="auto">
          <a:xfrm>
            <a:off x="304800" y="4191000"/>
            <a:ext cx="59436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592" name="TextBox 8"/>
          <p:cNvSpPr txBox="1">
            <a:spLocks noChangeArrowheads="1"/>
          </p:cNvSpPr>
          <p:nvPr/>
        </p:nvSpPr>
        <p:spPr bwMode="auto">
          <a:xfrm rot="10800000">
            <a:off x="685800" y="3565634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67593" name="Straight Connector 9"/>
          <p:cNvCxnSpPr>
            <a:cxnSpLocks noChangeShapeType="1"/>
          </p:cNvCxnSpPr>
          <p:nvPr/>
        </p:nvCxnSpPr>
        <p:spPr bwMode="auto">
          <a:xfrm>
            <a:off x="6934200" y="4191000"/>
            <a:ext cx="2057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(9)AppRule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                             ’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ea typeface="ＭＳ Ｐゴシック" pitchFamily="34" charset="-128"/>
                <a:sym typeface="Symbol" pitchFamily="18" charset="2"/>
              </a:rPr>
              <a:t>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ength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((::) true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length ((::) true [])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6861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8A8976A-9FDE-4D60-B368-CB62EF7B4360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861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EAE1353-78E6-4F61-A7C1-DAE5A992B3FB}" type="slidenum">
              <a:rPr lang="en-US" sz="1400">
                <a:latin typeface="Tahoma" pitchFamily="34" charset="0"/>
              </a:rPr>
              <a:pPr/>
              <a:t>34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8613" name="Straight Connector 6"/>
          <p:cNvCxnSpPr>
            <a:cxnSpLocks noChangeShapeType="1"/>
          </p:cNvCxnSpPr>
          <p:nvPr/>
        </p:nvCxnSpPr>
        <p:spPr bwMode="auto">
          <a:xfrm>
            <a:off x="304800" y="53324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14" name="TextBox 8"/>
          <p:cNvSpPr txBox="1">
            <a:spLocks noChangeArrowheads="1"/>
          </p:cNvSpPr>
          <p:nvPr/>
        </p:nvSpPr>
        <p:spPr bwMode="auto">
          <a:xfrm rot="10800000">
            <a:off x="3689132" y="1228834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(9)AppRule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By </a:t>
            </a:r>
            <a:r>
              <a:rPr lang="en-US" dirty="0" err="1" smtClean="0">
                <a:ea typeface="ＭＳ Ｐゴシック" pitchFamily="34" charset="-128"/>
              </a:rPr>
              <a:t>Var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is instance of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. 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                         (12)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                             ’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endParaRPr lang="en-US" altLang="ja-JP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length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 -&gt;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((::) true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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length ((::) true [])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6963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5236D4A-FC90-4DF0-915D-85937F6EF496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6963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4DF5107-8574-4E34-B7A7-39AB99A5F94E}" type="slidenum">
              <a:rPr lang="en-US" sz="1400">
                <a:latin typeface="Tahoma" pitchFamily="34" charset="0"/>
              </a:rPr>
              <a:pPr/>
              <a:t>35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69637" name="Straight Connector 6"/>
          <p:cNvCxnSpPr>
            <a:cxnSpLocks noChangeShapeType="1"/>
          </p:cNvCxnSpPr>
          <p:nvPr/>
        </p:nvCxnSpPr>
        <p:spPr bwMode="auto">
          <a:xfrm>
            <a:off x="304800" y="53324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38" name="TextBox 8"/>
          <p:cNvSpPr txBox="1">
            <a:spLocks noChangeArrowheads="1"/>
          </p:cNvSpPr>
          <p:nvPr/>
        </p:nvSpPr>
        <p:spPr bwMode="auto">
          <a:xfrm rot="10800000">
            <a:off x="3686502" y="1219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69639" name="Straight Connector 7"/>
          <p:cNvCxnSpPr>
            <a:cxnSpLocks noChangeShapeType="1"/>
          </p:cNvCxnSpPr>
          <p:nvPr/>
        </p:nvCxnSpPr>
        <p:spPr bwMode="auto">
          <a:xfrm>
            <a:off x="381000" y="4189413"/>
            <a:ext cx="3657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0" name="TextBox 8"/>
          <p:cNvSpPr txBox="1">
            <a:spLocks noChangeArrowheads="1"/>
          </p:cNvSpPr>
          <p:nvPr/>
        </p:nvSpPr>
        <p:spPr bwMode="auto">
          <a:xfrm rot="10800000">
            <a:off x="564932" y="2987566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(12)AppRule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pPr marL="0" indent="0"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                By </a:t>
            </a:r>
            <a:r>
              <a:rPr lang="en-US" dirty="0" err="1" smtClean="0">
                <a:ea typeface="ＭＳ Ｐゴシック" pitchFamily="34" charset="-128"/>
              </a:rPr>
              <a:t>Const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 is instance of 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(13)                                           . 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 Ⱶ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((::) true) </a:t>
            </a:r>
          </a:p>
          <a:p>
            <a:pPr>
              <a:buNone/>
            </a:pPr>
            <a:r>
              <a:rPr lang="en-US" altLang="ja-JP" dirty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           ’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[]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((::) true [])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7065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24079B3-94A3-4C93-9963-B00470AA935B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706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B9F5858-2BC3-40C9-8D8F-958908765947}" type="slidenum">
              <a:rPr lang="en-US" sz="1400">
                <a:latin typeface="Tahoma" pitchFamily="34" charset="0"/>
              </a:rPr>
              <a:pPr/>
              <a:t>36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70661" name="Straight Connector 6"/>
          <p:cNvCxnSpPr>
            <a:cxnSpLocks noChangeShapeType="1"/>
          </p:cNvCxnSpPr>
          <p:nvPr/>
        </p:nvCxnSpPr>
        <p:spPr bwMode="auto">
          <a:xfrm>
            <a:off x="304800" y="5332413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62" name="TextBox 8"/>
          <p:cNvSpPr txBox="1">
            <a:spLocks noChangeArrowheads="1"/>
          </p:cNvSpPr>
          <p:nvPr/>
        </p:nvSpPr>
        <p:spPr bwMode="auto">
          <a:xfrm rot="10800000">
            <a:off x="3689132" y="1228834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70663" name="Straight Connector 7"/>
          <p:cNvCxnSpPr>
            <a:cxnSpLocks noChangeShapeType="1"/>
          </p:cNvCxnSpPr>
          <p:nvPr/>
        </p:nvCxnSpPr>
        <p:spPr bwMode="auto">
          <a:xfrm>
            <a:off x="5867400" y="4784834"/>
            <a:ext cx="281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64" name="TextBox 8"/>
          <p:cNvSpPr txBox="1">
            <a:spLocks noChangeArrowheads="1"/>
          </p:cNvSpPr>
          <p:nvPr/>
        </p:nvSpPr>
        <p:spPr bwMode="auto">
          <a:xfrm rot="10800000">
            <a:off x="6629400" y="3552497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Polymorphic Example: (13)AppRule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Let 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= {length:  . 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}         </a:t>
            </a:r>
          </a:p>
          <a:p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Show:</a:t>
            </a:r>
          </a:p>
          <a:p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By </a:t>
            </a:r>
            <a:r>
              <a:rPr lang="en-US" dirty="0" err="1" smtClean="0">
                <a:ea typeface="ＭＳ Ｐゴシック" pitchFamily="34" charset="-128"/>
              </a:rPr>
              <a:t>Const</a:t>
            </a:r>
            <a:r>
              <a:rPr lang="en-US" dirty="0" smtClean="0">
                <a:ea typeface="ＭＳ Ｐゴシック" pitchFamily="34" charset="-128"/>
              </a:rPr>
              <a:t> since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is instance of   .  -&gt;   list -&gt;  list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’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(::)                                       By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Const</a:t>
            </a:r>
            <a:endParaRPr lang="en-US" altLang="ja-JP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list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    ’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Ⱶ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true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</a:t>
            </a:r>
            <a:r>
              <a:rPr lang="ja-JP" altLang="en-US" dirty="0" smtClean="0">
                <a:ea typeface="ＭＳ Ｐゴシック" pitchFamily="34" charset="-128"/>
                <a:sym typeface="Symbol" pitchFamily="18" charset="2"/>
              </a:rPr>
              <a:t>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|- ((::) true) :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 -&gt; </a:t>
            </a:r>
            <a:r>
              <a:rPr lang="en-US" altLang="ja-JP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 list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7168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84767D2-A0D8-41A1-891D-AFD98319FECB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7168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4FBFE6F-3F32-41C3-A731-074C25FE4E6D}" type="slidenum">
              <a:rPr lang="en-US" sz="1400">
                <a:latin typeface="Tahoma" pitchFamily="34" charset="0"/>
              </a:rPr>
              <a:pPr/>
              <a:t>37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71685" name="Straight Connector 6"/>
          <p:cNvCxnSpPr>
            <a:cxnSpLocks noChangeShapeType="1"/>
          </p:cNvCxnSpPr>
          <p:nvPr/>
        </p:nvCxnSpPr>
        <p:spPr bwMode="auto">
          <a:xfrm>
            <a:off x="304800" y="5287745"/>
            <a:ext cx="86106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686" name="TextBox 8"/>
          <p:cNvSpPr txBox="1">
            <a:spLocks noChangeArrowheads="1"/>
          </p:cNvSpPr>
          <p:nvPr/>
        </p:nvSpPr>
        <p:spPr bwMode="auto">
          <a:xfrm rot="10800000">
            <a:off x="3689132" y="1219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71687" name="Straight Connector 7"/>
          <p:cNvCxnSpPr>
            <a:cxnSpLocks noChangeShapeType="1"/>
          </p:cNvCxnSpPr>
          <p:nvPr/>
        </p:nvCxnSpPr>
        <p:spPr bwMode="auto">
          <a:xfrm>
            <a:off x="304800" y="4191000"/>
            <a:ext cx="5486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688" name="TextBox 8"/>
          <p:cNvSpPr txBox="1">
            <a:spLocks noChangeArrowheads="1"/>
          </p:cNvSpPr>
          <p:nvPr/>
        </p:nvSpPr>
        <p:spPr bwMode="auto">
          <a:xfrm rot="10800000">
            <a:off x="2803635" y="35814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3200" dirty="0"/>
              <a:t>A</a:t>
            </a:r>
          </a:p>
        </p:txBody>
      </p:sp>
      <p:cxnSp>
        <p:nvCxnSpPr>
          <p:cNvPr id="71689" name="Straight Connector 9"/>
          <p:cNvCxnSpPr>
            <a:cxnSpLocks noChangeShapeType="1"/>
          </p:cNvCxnSpPr>
          <p:nvPr/>
        </p:nvCxnSpPr>
        <p:spPr bwMode="auto">
          <a:xfrm>
            <a:off x="6248400" y="4754344"/>
            <a:ext cx="26670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Polymorphic Example: QED!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49133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algn="ctr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{} Ⱶ let rec length =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fun l -&gt; if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is_empty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 then 0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else 1 + length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tl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l)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in length ((::) 2 []) + length((::) true []) :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int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017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55004D3-9511-484B-89DE-0F3CE53E7AA6}" type="datetime1">
              <a:rPr lang="en-US" sz="1400">
                <a:latin typeface="Tahoma" pitchFamily="34" charset="0"/>
              </a:rPr>
              <a:pPr/>
              <a:t>6/13/2013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01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8CB36C0-92FD-415C-A2BD-2E37C0CE3173}" type="slidenum">
              <a:rPr lang="en-US" sz="1400">
                <a:latin typeface="Tahoma" pitchFamily="34" charset="0"/>
              </a:rPr>
              <a:pPr/>
              <a:t>38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74080"/>
      </p:ext>
    </p:extLst>
  </p:cSld>
  <p:clrMapOvr>
    <a:masterClrMapping/>
  </p:clrMapOvr>
</p:sld>
</file>

<file path=ppt/theme/theme1.xml><?xml version="1.0" encoding="utf-8"?>
<a:theme xmlns:a="http://schemas.openxmlformats.org/drawingml/2006/main" name="yellow-red-blue">
  <a:themeElements>
    <a:clrScheme name="yellow-red-blue 8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6633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B8AD"/>
      </a:accent5>
      <a:accent6>
        <a:srgbClr val="E7BB01"/>
      </a:accent6>
      <a:hlink>
        <a:srgbClr val="FF0000"/>
      </a:hlink>
      <a:folHlink>
        <a:srgbClr val="3333CC"/>
      </a:folHlink>
    </a:clrScheme>
    <a:fontScheme name="yellow-red-blu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yellow-red-blu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ow-red-blu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ow-red-blu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8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6633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B8AD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X:Templates:My Templates:yellow-red-blue.pot</Template>
  <TotalTime>32143</TotalTime>
  <Words>2499</Words>
  <Application>Microsoft Office PowerPoint</Application>
  <PresentationFormat>On-screen Show (4:3)</PresentationFormat>
  <Paragraphs>424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yellow-red-blue</vt:lpstr>
      <vt:lpstr>Programming Languages and Compilers (CS 421)</vt:lpstr>
      <vt:lpstr>Format of Type Judgments</vt:lpstr>
      <vt:lpstr>Axioms - Constants</vt:lpstr>
      <vt:lpstr>Simple Rules - Arithmetic</vt:lpstr>
      <vt:lpstr>(Monomorphic) Let and Let Rec</vt:lpstr>
      <vt:lpstr>Remaining Problems</vt:lpstr>
      <vt:lpstr>Support for Polymorphic Types</vt:lpstr>
      <vt:lpstr>Support for Polymorphic Types</vt:lpstr>
      <vt:lpstr>Monomorphic to Polymorphic</vt:lpstr>
      <vt:lpstr>Polymorphic Typing Rules</vt:lpstr>
      <vt:lpstr>Monomorphic Let and Let Rec</vt:lpstr>
      <vt:lpstr>Polymorphic Let and Let Rec</vt:lpstr>
      <vt:lpstr>Polymorphic Variables (Identifiers)</vt:lpstr>
      <vt:lpstr>Fun Rule Stays the Same</vt:lpstr>
      <vt:lpstr>Polymorphic Example</vt:lpstr>
      <vt:lpstr>Polymorphic Example</vt:lpstr>
      <vt:lpstr>Polymorphic Example: Let Rec Rule</vt:lpstr>
      <vt:lpstr>Polymorphic Example (1)</vt:lpstr>
      <vt:lpstr>Polymorphic Example (1): Fun Rule</vt:lpstr>
      <vt:lpstr>Polymorphic Example (3)</vt:lpstr>
      <vt:lpstr>Polymorphic Example (3):IfThenElse </vt:lpstr>
      <vt:lpstr>Polymorphic Example (4)</vt:lpstr>
      <vt:lpstr>Polymorphic Example (4):Application</vt:lpstr>
      <vt:lpstr>Polymorphic Example (4)</vt:lpstr>
      <vt:lpstr>Polymorphic Example (4)</vt:lpstr>
      <vt:lpstr>Polymorphic Example (5):Const</vt:lpstr>
      <vt:lpstr>Polymorphic Example (6):Arith Op </vt:lpstr>
      <vt:lpstr>Polymorphic Example (7):App Rule</vt:lpstr>
      <vt:lpstr>Polymorphic Example: (2) by ArithOp</vt:lpstr>
      <vt:lpstr>Polymorphic Example: (8)AppRule</vt:lpstr>
      <vt:lpstr>Polymorphic Example: (8)AppRule</vt:lpstr>
      <vt:lpstr>Polymorphic Example: (10)AppRule</vt:lpstr>
      <vt:lpstr>Polymorphic Example: (11)AppRule</vt:lpstr>
      <vt:lpstr>Polymorphic Example: (9)AppRule</vt:lpstr>
      <vt:lpstr>Polymorphic Example: (9)AppRule</vt:lpstr>
      <vt:lpstr>Polymorphic Example: (12)AppRule</vt:lpstr>
      <vt:lpstr>Polymorphic Example: (13)AppRule</vt:lpstr>
      <vt:lpstr>Polymorphic Example: QED!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Languages and Compilers  (CS 421)</dc:title>
  <dc:creator>me</dc:creator>
  <cp:lastModifiedBy>William</cp:lastModifiedBy>
  <cp:revision>172</cp:revision>
  <cp:lastPrinted>2012-06-13T22:33:43Z</cp:lastPrinted>
  <dcterms:created xsi:type="dcterms:W3CDTF">2011-09-27T01:06:41Z</dcterms:created>
  <dcterms:modified xsi:type="dcterms:W3CDTF">2013-06-14T02:23:13Z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16384</vt:i4>
  </property>
  <property fmtid="{D5CDD505-2E9C-101B-9397-08002B2CF9AE}" pid="14" name="TextColor">
    <vt:i4>65535</vt:i4>
  </property>
  <property fmtid="{D5CDD505-2E9C-101B-9397-08002B2CF9AE}" pid="15" name="LinkColor">
    <vt:i4>16777215</vt:i4>
  </property>
  <property fmtid="{D5CDD505-2E9C-101B-9397-08002B2CF9AE}" pid="16" name="VisitedColor">
    <vt:i4>16711808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C:\My Documents</vt:lpwstr>
  </property>
</Properties>
</file>