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</p:sldMasterIdLst>
  <p:notesMasterIdLst>
    <p:notesMasterId r:id="rId112"/>
  </p:notesMasterIdLst>
  <p:handoutMasterIdLst>
    <p:handoutMasterId r:id="rId113"/>
  </p:handoutMasterIdLst>
  <p:sldIdLst>
    <p:sldId id="663" r:id="rId2"/>
    <p:sldId id="1496" r:id="rId3"/>
    <p:sldId id="1497" r:id="rId4"/>
    <p:sldId id="1498" r:id="rId5"/>
    <p:sldId id="1499" r:id="rId6"/>
    <p:sldId id="1500" r:id="rId7"/>
    <p:sldId id="1501" r:id="rId8"/>
    <p:sldId id="1502" r:id="rId9"/>
    <p:sldId id="1163" r:id="rId10"/>
    <p:sldId id="744" r:id="rId11"/>
    <p:sldId id="1503" r:id="rId12"/>
    <p:sldId id="1504" r:id="rId13"/>
    <p:sldId id="1505" r:id="rId14"/>
    <p:sldId id="1506" r:id="rId15"/>
    <p:sldId id="1507" r:id="rId16"/>
    <p:sldId id="1508" r:id="rId17"/>
    <p:sldId id="1509" r:id="rId18"/>
    <p:sldId id="745" r:id="rId19"/>
    <p:sldId id="1513" r:id="rId20"/>
    <p:sldId id="619" r:id="rId21"/>
    <p:sldId id="1485" r:id="rId22"/>
    <p:sldId id="1514" r:id="rId23"/>
    <p:sldId id="1486" r:id="rId24"/>
    <p:sldId id="1487" r:id="rId25"/>
    <p:sldId id="1488" r:id="rId26"/>
    <p:sldId id="1387" r:id="rId27"/>
    <p:sldId id="746" r:id="rId28"/>
    <p:sldId id="747" r:id="rId29"/>
    <p:sldId id="748" r:id="rId30"/>
    <p:sldId id="1512" r:id="rId31"/>
    <p:sldId id="749" r:id="rId32"/>
    <p:sldId id="750" r:id="rId33"/>
    <p:sldId id="751" r:id="rId34"/>
    <p:sldId id="752" r:id="rId35"/>
    <p:sldId id="753" r:id="rId36"/>
    <p:sldId id="1388" r:id="rId37"/>
    <p:sldId id="511" r:id="rId38"/>
    <p:sldId id="512" r:id="rId39"/>
    <p:sldId id="664" r:id="rId40"/>
    <p:sldId id="689" r:id="rId41"/>
    <p:sldId id="730" r:id="rId42"/>
    <p:sldId id="719" r:id="rId43"/>
    <p:sldId id="1476" r:id="rId44"/>
    <p:sldId id="516" r:id="rId45"/>
    <p:sldId id="1395" r:id="rId46"/>
    <p:sldId id="1473" r:id="rId47"/>
    <p:sldId id="588" r:id="rId48"/>
    <p:sldId id="722" r:id="rId49"/>
    <p:sldId id="723" r:id="rId50"/>
    <p:sldId id="724" r:id="rId51"/>
    <p:sldId id="720" r:id="rId52"/>
    <p:sldId id="726" r:id="rId53"/>
    <p:sldId id="721" r:id="rId54"/>
    <p:sldId id="727" r:id="rId55"/>
    <p:sldId id="731" r:id="rId56"/>
    <p:sldId id="1469" r:id="rId57"/>
    <p:sldId id="1470" r:id="rId58"/>
    <p:sldId id="1471" r:id="rId59"/>
    <p:sldId id="525" r:id="rId60"/>
    <p:sldId id="718" r:id="rId61"/>
    <p:sldId id="1495" r:id="rId62"/>
    <p:sldId id="1391" r:id="rId63"/>
    <p:sldId id="1468" r:id="rId64"/>
    <p:sldId id="766" r:id="rId65"/>
    <p:sldId id="772" r:id="rId66"/>
    <p:sldId id="767" r:id="rId67"/>
    <p:sldId id="768" r:id="rId68"/>
    <p:sldId id="770" r:id="rId69"/>
    <p:sldId id="1478" r:id="rId70"/>
    <p:sldId id="1479" r:id="rId71"/>
    <p:sldId id="1480" r:id="rId72"/>
    <p:sldId id="1490" r:id="rId73"/>
    <p:sldId id="1493" r:id="rId74"/>
    <p:sldId id="1494" r:id="rId75"/>
    <p:sldId id="1474" r:id="rId76"/>
    <p:sldId id="1475" r:id="rId77"/>
    <p:sldId id="1481" r:id="rId78"/>
    <p:sldId id="779" r:id="rId79"/>
    <p:sldId id="1396" r:id="rId80"/>
    <p:sldId id="780" r:id="rId81"/>
    <p:sldId id="781" r:id="rId82"/>
    <p:sldId id="782" r:id="rId83"/>
    <p:sldId id="783" r:id="rId84"/>
    <p:sldId id="1472" r:id="rId85"/>
    <p:sldId id="1390" r:id="rId86"/>
    <p:sldId id="811" r:id="rId87"/>
    <p:sldId id="784" r:id="rId88"/>
    <p:sldId id="526" r:id="rId89"/>
    <p:sldId id="527" r:id="rId90"/>
    <p:sldId id="528" r:id="rId91"/>
    <p:sldId id="553" r:id="rId92"/>
    <p:sldId id="577" r:id="rId93"/>
    <p:sldId id="813" r:id="rId94"/>
    <p:sldId id="575" r:id="rId95"/>
    <p:sldId id="578" r:id="rId96"/>
    <p:sldId id="552" r:id="rId97"/>
    <p:sldId id="717" r:id="rId98"/>
    <p:sldId id="514" r:id="rId99"/>
    <p:sldId id="667" r:id="rId100"/>
    <p:sldId id="1392" r:id="rId101"/>
    <p:sldId id="814" r:id="rId102"/>
    <p:sldId id="517" r:id="rId103"/>
    <p:sldId id="518" r:id="rId104"/>
    <p:sldId id="519" r:id="rId105"/>
    <p:sldId id="520" r:id="rId106"/>
    <p:sldId id="521" r:id="rId107"/>
    <p:sldId id="522" r:id="rId108"/>
    <p:sldId id="523" r:id="rId109"/>
    <p:sldId id="555" r:id="rId110"/>
    <p:sldId id="812" r:id="rId1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40946"/>
    <p:restoredTop sz="86474"/>
  </p:normalViewPr>
  <p:slideViewPr>
    <p:cSldViewPr>
      <p:cViewPr varScale="1">
        <p:scale>
          <a:sx n="107" d="100"/>
          <a:sy n="107" d="100"/>
        </p:scale>
        <p:origin x="184" y="680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-17762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235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notesMaster" Target="notesMasters/notesMaster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handoutMaster" Target="handoutMasters/handout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EEE55059-73A7-CA3E-7E6D-B47E9D20EB2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4A82EB1-E467-48CE-C00A-38CA67C1D8B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471D3642-F3EF-A33B-91DD-2BE4E4C49F7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F680B2C6-1BEE-771E-3D04-84227D44A6E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381D5A1-5C5E-5044-B789-91EF543B44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14854809-62C1-A545-016C-8F7542BB892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321F73D6-4DCF-BB2F-179C-CCC9A9E8A32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FCC1649-D52A-404D-3694-6EDE63D2BCD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5F73D862-1B0F-E4C1-B31F-21A8AF41267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E533FDFC-11F5-9B3B-8F64-FE9D6FFAC14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>
            <a:extLst>
              <a:ext uri="{FF2B5EF4-FFF2-40B4-BE49-F238E27FC236}">
                <a16:creationId xmlns:a16="http://schemas.microsoft.com/office/drawing/2014/main" id="{5F758321-5105-4459-EC94-659EC9CF5A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3BBE7FE8-BD58-3E40-95C0-090BA38C15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1378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0558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610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64353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7254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720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46200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4579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3853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69244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0016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89993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0357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34317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995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21518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96706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60187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3E29C177-4354-1143-2CBB-54375F0E18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F173DC8C-5883-2EE4-3782-01F4D9D177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21D5E517-5748-BB9C-3144-08FF49156D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B2431DF-A0D5-FB4D-B700-B97BFD799056}" type="slidenum">
              <a:rPr lang="en-US" altLang="en-US" sz="1200" smtClean="0">
                <a:latin typeface="Times New Roman" panose="02020603050405020304" pitchFamily="18" charset="0"/>
              </a:rPr>
              <a:pPr/>
              <a:t>38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22109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10A018BC-C33C-3901-17EE-0D70BD4F8B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D42EB13F-D763-EFD9-7943-E850183750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8AAFD59B-54D7-9693-BCDE-45F2C1DEDA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5FE7557-C729-144C-AC60-71531366388A}" type="slidenum">
              <a:rPr lang="en-US" altLang="en-US" sz="1200" smtClean="0">
                <a:latin typeface="Times New Roman" panose="02020603050405020304" pitchFamily="18" charset="0"/>
              </a:rPr>
              <a:pPr/>
              <a:t>40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>
            <a:extLst>
              <a:ext uri="{FF2B5EF4-FFF2-40B4-BE49-F238E27FC236}">
                <a16:creationId xmlns:a16="http://schemas.microsoft.com/office/drawing/2014/main" id="{BE032219-D2BA-D377-6821-28C8772B2C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0" name="Notes Placeholder 2">
            <a:extLst>
              <a:ext uri="{FF2B5EF4-FFF2-40B4-BE49-F238E27FC236}">
                <a16:creationId xmlns:a16="http://schemas.microsoft.com/office/drawing/2014/main" id="{ACBEFDE9-7132-C7F4-C0CC-64175A9D6C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58371" name="Slide Number Placeholder 3">
            <a:extLst>
              <a:ext uri="{FF2B5EF4-FFF2-40B4-BE49-F238E27FC236}">
                <a16:creationId xmlns:a16="http://schemas.microsoft.com/office/drawing/2014/main" id="{1F27FE24-D25C-831D-405E-E8B1EBE12A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576860F-AB71-CD4D-BEA2-34F03DC29C9A}" type="slidenum">
              <a:rPr lang="en-US" altLang="en-US" sz="1200" smtClean="0">
                <a:latin typeface="Times New Roman" panose="02020603050405020304" pitchFamily="18" charset="0"/>
              </a:rPr>
              <a:pPr/>
              <a:t>42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4690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Slide Image Placeholder 1">
            <a:extLst>
              <a:ext uri="{FF2B5EF4-FFF2-40B4-BE49-F238E27FC236}">
                <a16:creationId xmlns:a16="http://schemas.microsoft.com/office/drawing/2014/main" id="{A2D84D68-AC0B-839D-504B-F95D03CBE1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8" name="Notes Placeholder 2">
            <a:extLst>
              <a:ext uri="{FF2B5EF4-FFF2-40B4-BE49-F238E27FC236}">
                <a16:creationId xmlns:a16="http://schemas.microsoft.com/office/drawing/2014/main" id="{6882823E-4906-EF21-746C-2FCDCCEF38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60419" name="Slide Number Placeholder 3">
            <a:extLst>
              <a:ext uri="{FF2B5EF4-FFF2-40B4-BE49-F238E27FC236}">
                <a16:creationId xmlns:a16="http://schemas.microsoft.com/office/drawing/2014/main" id="{4FE37461-71E6-2997-746A-0CF578C147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BE2BCBC-9231-6242-87AC-59A1369D8F8D}" type="slidenum">
              <a:rPr lang="en-US" altLang="en-US" sz="1200" smtClean="0">
                <a:latin typeface="Times New Roman" panose="02020603050405020304" pitchFamily="18" charset="0"/>
              </a:rPr>
              <a:pPr/>
              <a:t>43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>
            <a:extLst>
              <a:ext uri="{FF2B5EF4-FFF2-40B4-BE49-F238E27FC236}">
                <a16:creationId xmlns:a16="http://schemas.microsoft.com/office/drawing/2014/main" id="{0F803F85-3449-7480-1603-0C19030772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6" name="Notes Placeholder 2">
            <a:extLst>
              <a:ext uri="{FF2B5EF4-FFF2-40B4-BE49-F238E27FC236}">
                <a16:creationId xmlns:a16="http://schemas.microsoft.com/office/drawing/2014/main" id="{C24D6F6C-ADE7-557F-A050-740823AFCB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67587" name="Slide Number Placeholder 3">
            <a:extLst>
              <a:ext uri="{FF2B5EF4-FFF2-40B4-BE49-F238E27FC236}">
                <a16:creationId xmlns:a16="http://schemas.microsoft.com/office/drawing/2014/main" id="{8D20CDED-16ED-C050-5F5C-14A1442834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46E6029-2FDA-6241-BEF8-388134195D48}" type="slidenum">
              <a:rPr lang="en-US" altLang="en-US" sz="1200" smtClean="0">
                <a:latin typeface="Times New Roman" panose="02020603050405020304" pitchFamily="18" charset="0"/>
              </a:rPr>
              <a:pPr/>
              <a:t>49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>
            <a:extLst>
              <a:ext uri="{FF2B5EF4-FFF2-40B4-BE49-F238E27FC236}">
                <a16:creationId xmlns:a16="http://schemas.microsoft.com/office/drawing/2014/main" id="{FDBAFF85-5169-D44A-DDA9-419D08A134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4" name="Notes Placeholder 2">
            <a:extLst>
              <a:ext uri="{FF2B5EF4-FFF2-40B4-BE49-F238E27FC236}">
                <a16:creationId xmlns:a16="http://schemas.microsoft.com/office/drawing/2014/main" id="{BB3B4F69-EE79-3E2D-A477-50553C6BDC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69635" name="Slide Number Placeholder 3">
            <a:extLst>
              <a:ext uri="{FF2B5EF4-FFF2-40B4-BE49-F238E27FC236}">
                <a16:creationId xmlns:a16="http://schemas.microsoft.com/office/drawing/2014/main" id="{30547F34-852E-B63E-AEC1-EE06B03F9B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E3F77C5-D615-A040-A342-7157797C759E}" type="slidenum">
              <a:rPr lang="en-US" altLang="en-US" sz="1200" smtClean="0">
                <a:latin typeface="Times New Roman" panose="02020603050405020304" pitchFamily="18" charset="0"/>
              </a:rPr>
              <a:pPr/>
              <a:t>50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Image Placeholder 1">
            <a:extLst>
              <a:ext uri="{FF2B5EF4-FFF2-40B4-BE49-F238E27FC236}">
                <a16:creationId xmlns:a16="http://schemas.microsoft.com/office/drawing/2014/main" id="{7BCB802D-5EA8-DE2B-A8A7-1EC4BD4914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Notes Placeholder 2">
            <a:extLst>
              <a:ext uri="{FF2B5EF4-FFF2-40B4-BE49-F238E27FC236}">
                <a16:creationId xmlns:a16="http://schemas.microsoft.com/office/drawing/2014/main" id="{A26FFA2E-1396-551A-CEA4-234EA0DED2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78851" name="Slide Number Placeholder 3">
            <a:extLst>
              <a:ext uri="{FF2B5EF4-FFF2-40B4-BE49-F238E27FC236}">
                <a16:creationId xmlns:a16="http://schemas.microsoft.com/office/drawing/2014/main" id="{C365B9D9-26AB-C409-4FE8-D3614BAA95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2D01FFC-1FE2-4245-9996-8905148A9109}" type="slidenum">
              <a:rPr lang="en-US" altLang="en-US" sz="1200" smtClean="0">
                <a:latin typeface="Times New Roman" panose="02020603050405020304" pitchFamily="18" charset="0"/>
              </a:rPr>
              <a:pPr/>
              <a:t>58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>
            <a:extLst>
              <a:ext uri="{FF2B5EF4-FFF2-40B4-BE49-F238E27FC236}">
                <a16:creationId xmlns:a16="http://schemas.microsoft.com/office/drawing/2014/main" id="{6C4DA722-6761-7A7D-AD22-77F9ECD0F0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0" name="Notes Placeholder 2">
            <a:extLst>
              <a:ext uri="{FF2B5EF4-FFF2-40B4-BE49-F238E27FC236}">
                <a16:creationId xmlns:a16="http://schemas.microsoft.com/office/drawing/2014/main" id="{9BDBAC93-7AD6-D4BE-2B8E-1DE29B6D45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9331" name="Slide Number Placeholder 3">
            <a:extLst>
              <a:ext uri="{FF2B5EF4-FFF2-40B4-BE49-F238E27FC236}">
                <a16:creationId xmlns:a16="http://schemas.microsoft.com/office/drawing/2014/main" id="{751A9702-DDCE-5B5C-27B4-7A449EECEF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3A5C2F7-9F00-A84E-AA73-F7435DA6C6BC}" type="slidenum">
              <a:rPr lang="en-US" altLang="en-US" sz="1200" smtClean="0">
                <a:latin typeface="Times New Roman" panose="02020603050405020304" pitchFamily="18" charset="0"/>
              </a:rPr>
              <a:pPr/>
              <a:t>78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Slide Image Placeholder 1">
            <a:extLst>
              <a:ext uri="{FF2B5EF4-FFF2-40B4-BE49-F238E27FC236}">
                <a16:creationId xmlns:a16="http://schemas.microsoft.com/office/drawing/2014/main" id="{6C447D6A-A929-203A-F6A7-313B1B33BB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2" name="Notes Placeholder 2">
            <a:extLst>
              <a:ext uri="{FF2B5EF4-FFF2-40B4-BE49-F238E27FC236}">
                <a16:creationId xmlns:a16="http://schemas.microsoft.com/office/drawing/2014/main" id="{06F69D1D-8699-3E0D-1D07-EE493C6EDD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2403" name="Slide Number Placeholder 3">
            <a:extLst>
              <a:ext uri="{FF2B5EF4-FFF2-40B4-BE49-F238E27FC236}">
                <a16:creationId xmlns:a16="http://schemas.microsoft.com/office/drawing/2014/main" id="{7DB0DC6D-9FC6-F6ED-3AF7-04FEB24221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4CF2DA9F-DF99-0C42-BB0C-9C7067B035FF}" type="slidenum">
              <a:rPr lang="en-US" altLang="en-US" sz="1200" smtClean="0">
                <a:latin typeface="Times New Roman" panose="02020603050405020304" pitchFamily="18" charset="0"/>
              </a:rPr>
              <a:pPr/>
              <a:t>80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Slide Image Placeholder 1">
            <a:extLst>
              <a:ext uri="{FF2B5EF4-FFF2-40B4-BE49-F238E27FC236}">
                <a16:creationId xmlns:a16="http://schemas.microsoft.com/office/drawing/2014/main" id="{B1CBF1FD-A888-7163-9B62-EC66BFCDE1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0" name="Notes Placeholder 2">
            <a:extLst>
              <a:ext uri="{FF2B5EF4-FFF2-40B4-BE49-F238E27FC236}">
                <a16:creationId xmlns:a16="http://schemas.microsoft.com/office/drawing/2014/main" id="{F3968999-AD9E-BCFA-496E-1D8499EF79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4451" name="Slide Number Placeholder 3">
            <a:extLst>
              <a:ext uri="{FF2B5EF4-FFF2-40B4-BE49-F238E27FC236}">
                <a16:creationId xmlns:a16="http://schemas.microsoft.com/office/drawing/2014/main" id="{FA32A1A9-FA1E-6861-073A-173A824739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61A5117-27C8-FE48-B95E-C9FB3B2FC3CD}" type="slidenum">
              <a:rPr lang="en-US" altLang="en-US" sz="1200" smtClean="0">
                <a:latin typeface="Times New Roman" panose="02020603050405020304" pitchFamily="18" charset="0"/>
              </a:rPr>
              <a:pPr/>
              <a:t>81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Slide Image Placeholder 1">
            <a:extLst>
              <a:ext uri="{FF2B5EF4-FFF2-40B4-BE49-F238E27FC236}">
                <a16:creationId xmlns:a16="http://schemas.microsoft.com/office/drawing/2014/main" id="{93FD58B5-A927-8F89-36F6-E15147CF9E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8" name="Notes Placeholder 2">
            <a:extLst>
              <a:ext uri="{FF2B5EF4-FFF2-40B4-BE49-F238E27FC236}">
                <a16:creationId xmlns:a16="http://schemas.microsoft.com/office/drawing/2014/main" id="{2CE3B8CD-9D8E-BA84-D1DD-244CB89B04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6499" name="Slide Number Placeholder 3">
            <a:extLst>
              <a:ext uri="{FF2B5EF4-FFF2-40B4-BE49-F238E27FC236}">
                <a16:creationId xmlns:a16="http://schemas.microsoft.com/office/drawing/2014/main" id="{C5254F9D-8551-160D-E1E2-B3CA6C696B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06115BC-C401-C048-9498-B9C6930A0BB5}" type="slidenum">
              <a:rPr lang="en-US" altLang="en-US" sz="1200" smtClean="0">
                <a:latin typeface="Times New Roman" panose="02020603050405020304" pitchFamily="18" charset="0"/>
              </a:rPr>
              <a:pPr/>
              <a:t>82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Slide Image Placeholder 1">
            <a:extLst>
              <a:ext uri="{FF2B5EF4-FFF2-40B4-BE49-F238E27FC236}">
                <a16:creationId xmlns:a16="http://schemas.microsoft.com/office/drawing/2014/main" id="{4C8A7E74-99C9-96F5-A375-75BB62863B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6" name="Notes Placeholder 2">
            <a:extLst>
              <a:ext uri="{FF2B5EF4-FFF2-40B4-BE49-F238E27FC236}">
                <a16:creationId xmlns:a16="http://schemas.microsoft.com/office/drawing/2014/main" id="{1A9308F0-139D-98D5-515D-2036CF3CA7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8547" name="Slide Number Placeholder 3">
            <a:extLst>
              <a:ext uri="{FF2B5EF4-FFF2-40B4-BE49-F238E27FC236}">
                <a16:creationId xmlns:a16="http://schemas.microsoft.com/office/drawing/2014/main" id="{E259AD4F-6409-F3B5-4B93-676442F84C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102B88D-3D3B-AC44-9412-621A9A0A86B7}" type="slidenum">
              <a:rPr lang="en-US" altLang="en-US" sz="1200" smtClean="0">
                <a:latin typeface="Times New Roman" panose="02020603050405020304" pitchFamily="18" charset="0"/>
              </a:rPr>
              <a:pPr/>
              <a:t>83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94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4344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>
            <a:extLst>
              <a:ext uri="{FF2B5EF4-FFF2-40B4-BE49-F238E27FC236}">
                <a16:creationId xmlns:a16="http://schemas.microsoft.com/office/drawing/2014/main" id="{0913D189-E230-0F7B-21E1-3FB989B0CD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0" name="Notes Placeholder 2">
            <a:extLst>
              <a:ext uri="{FF2B5EF4-FFF2-40B4-BE49-F238E27FC236}">
                <a16:creationId xmlns:a16="http://schemas.microsoft.com/office/drawing/2014/main" id="{E878C8B8-DD47-71D7-1CC8-A3FA628C9A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9331" name="Slide Number Placeholder 3">
            <a:extLst>
              <a:ext uri="{FF2B5EF4-FFF2-40B4-BE49-F238E27FC236}">
                <a16:creationId xmlns:a16="http://schemas.microsoft.com/office/drawing/2014/main" id="{CE9ABF93-91A5-AFD6-8E38-95DEC77D70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3A80C11-F101-574E-BBC5-D1BFC8A7FA28}" type="slidenum">
              <a:rPr lang="en-US" altLang="en-US" sz="1200" smtClean="0">
                <a:latin typeface="Times New Roman" panose="02020603050405020304" pitchFamily="18" charset="0"/>
              </a:rPr>
              <a:pPr/>
              <a:t>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95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0180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1730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7628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56280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24286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BE7FE8-BD58-3E40-95C0-090BA38C15FF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093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25E12FF-AFE9-5D59-98C9-4AA24E6C1B04}"/>
              </a:ext>
            </a:extLst>
          </p:cNvPr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DFAD50FC-8732-24D2-C125-316A2A2B96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0" name="Rectangle 4">
                <a:extLst>
                  <a:ext uri="{FF2B5EF4-FFF2-40B4-BE49-F238E27FC236}">
                    <a16:creationId xmlns:a16="http://schemas.microsoft.com/office/drawing/2014/main" id="{FA79A539-34D3-A21A-E859-028CDF1ADA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" name="Rectangle 5">
                <a:extLst>
                  <a:ext uri="{FF2B5EF4-FFF2-40B4-BE49-F238E27FC236}">
                    <a16:creationId xmlns:a16="http://schemas.microsoft.com/office/drawing/2014/main" id="{CE3733B7-0129-EACC-18BE-FBB7EB031F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</p:grpSp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BD085A35-7976-B37B-8C8D-F6301E5C51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4096EA9-EE47-D1E5-31B0-8F16FF5606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E2BB04C-DB6F-0B75-DB29-52119E3437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</p:grp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FE3F74C1-E84F-D263-7B67-F9A6598C99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432A185D-0F52-A288-8E04-442CB6FC2A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A57BB5F1-C4F6-74B3-C008-14016B7C9B9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73524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3524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046163" y="3303588"/>
            <a:ext cx="757555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5E960D94-AF27-AADC-141A-ED926C2D20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C9B01A0-39A8-7646-A0C6-8135048D87AC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4051955E-DCA2-141D-2629-F0D21BB487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D4683861-120D-37F1-9E2C-49A608A461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F1FE0A2-9BEC-6F44-ADCA-D4033168D7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607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E22B2CD6-AAEE-8CA8-6D36-797F7DDDB8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DCCD5-C834-7248-813F-46374584E4D1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058319A9-7EA3-7D8D-BB31-140398E743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70429C0-20E9-0B48-559E-F34B99E677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EB04D-A074-8F43-926D-5C1C9D07E6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8938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2913" y="160338"/>
            <a:ext cx="2162175" cy="5972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60338"/>
            <a:ext cx="6335713" cy="5972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F87DDA7D-62AA-7D89-0CDE-FC25F68FBB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1C080-A9B4-CD40-ADCD-9E370D9EEBCF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EE4242FA-95EC-A660-7C95-CE5C0A4E0D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339998B-FC8D-FE42-93A4-D9B1E912C8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53155-2B31-5640-BE25-79A0BCE1DF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2700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B8191E0-22B3-ED0D-1936-7570EA73EC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277D5-DEB0-8147-8F6E-0761A7C3BE42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81ADC64-8687-3299-A0A0-18BF3EADC1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D083EC8E-2A26-FC20-99B0-084A60D7C0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E647C-756A-514B-A73D-A145F97366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1287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13B85597-8B87-CCC7-79E6-AAEF825876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1CE64-5C87-9746-9B62-95431779EC5D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E76F92B-ED02-C2B1-96DC-6F29BBEDE2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63D3BA2-1658-A24F-919A-29B4284220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576C3-D9AA-6E40-8AB6-7764885B91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0605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4248150" cy="4913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0" y="1219200"/>
            <a:ext cx="4249738" cy="4913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753239D-E664-EC83-712F-5F234FE7AE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9B0B1-D9C9-0D4D-92E5-09CA30BABC2F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10BD119F-9822-A4FC-BE96-B2F9D8B3B9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B51C4B7D-D763-EA14-80D4-D081E40ED5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0E089-80E8-D344-B9F4-3D68A98863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569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947C2802-15E9-82CC-597D-F98914AACA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AFBFF-011E-9F4B-8B90-55672410A9B8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93690212-0A60-4825-6680-7CCE06CF67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B434964B-9A69-04FF-9716-6DD1A13F32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5DC1D-ED13-0041-9956-5125443A17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2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3E1CE251-A168-C17B-79C3-414845B657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FB482-E80C-FD47-861D-573925F43BE6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A6002C9B-261E-43C9-24F9-2983759ACC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BC3B33E9-B82C-64AB-29E6-0496694CBA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45BEA6-3AD2-D348-BB09-25F4A14071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8994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FB977CD3-5EE9-7A69-A692-0C9683F8A1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BB9CC-6474-FB46-B513-918AC2C12CEF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279B7CDB-3895-A1B4-3B3F-223655C058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051CFA52-2E2D-258E-9F14-428BEBDF2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5D10D-A005-6A49-A133-50C2BB05F2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9378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C04ED32D-2228-7303-2044-0AA61D82D0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2B33B-39A5-7941-9FF3-5C8FA5C573B3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1C3D650D-D56D-EDA7-5969-F24DDEE010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DB09ABEB-6714-B361-4016-EBA0989D46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27E31D-4E91-0C40-9869-D739798698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8573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38E5A41C-976A-666C-06D0-9B1F309D88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841A5-0B82-4F4E-870E-377C22A2A02D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D6CE5B12-2311-BB5D-DFDB-E6F3282243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390840CC-0B4D-2F65-5934-2093EDE7CD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21E6-936B-7946-8EC9-1C6D8F278E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314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EAE90A2-50AA-8545-B15D-4432A913C8DC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417513" y="2603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31C8D8A-CEEA-E376-A479-93FDDAC77BB0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800100" y="2603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E84CF73-B6A3-F2EB-7BF8-A3DB622CFC5B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541338" y="6826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8BBEB7B-753C-112C-569E-5A717A962D5E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911225" y="6826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468A29B-9FFC-8914-35FE-5C6D8183ED27}"/>
              </a:ext>
            </a:extLst>
          </p:cNvPr>
          <p:cNvSpPr>
            <a:spLocks noChangeArrowheads="1"/>
          </p:cNvSpPr>
          <p:nvPr/>
        </p:nvSpPr>
        <p:spPr bwMode="ltGray">
          <a:xfrm>
            <a:off x="127000" y="609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1AD546D1-0244-8638-8EBC-BE42957EEFB4}"/>
              </a:ext>
            </a:extLst>
          </p:cNvPr>
          <p:cNvSpPr>
            <a:spLocks noChangeArrowheads="1"/>
          </p:cNvSpPr>
          <p:nvPr/>
        </p:nvSpPr>
        <p:spPr bwMode="gray">
          <a:xfrm>
            <a:off x="762000" y="1524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C335000D-9855-A190-1D17-55AEC32BFDD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2913" y="9429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defRPr/>
            </a:pPr>
            <a:endParaRPr kumimoji="1" lang="en-US" altLang="en-US" sz="2400">
              <a:latin typeface="Tahoma" panose="020B0604030504040204" pitchFamily="34" charset="0"/>
            </a:endParaRPr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583A5DB0-A0C6-F28B-7AE1-9C8FF95C0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160338"/>
            <a:ext cx="7793037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6410D851-A926-9B95-9915-FEA17F12E9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9200"/>
            <a:ext cx="8650288" cy="491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34219" name="Rectangle 11">
            <a:extLst>
              <a:ext uri="{FF2B5EF4-FFF2-40B4-BE49-F238E27FC236}">
                <a16:creationId xmlns:a16="http://schemas.microsoft.com/office/drawing/2014/main" id="{CE06C3DE-E1CB-AD02-D584-A1848DA52D4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5438" y="63119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92AB1633-24A3-004A-815B-CD07D76C7A5C}" type="datetime1">
              <a:rPr lang="en-US" altLang="en-US"/>
              <a:pPr>
                <a:defRPr/>
              </a:pPr>
              <a:t>9/8/26</a:t>
            </a:fld>
            <a:endParaRPr lang="en-US" altLang="en-US"/>
          </a:p>
        </p:txBody>
      </p:sp>
      <p:sp>
        <p:nvSpPr>
          <p:cNvPr id="734220" name="Rectangle 12">
            <a:extLst>
              <a:ext uri="{FF2B5EF4-FFF2-40B4-BE49-F238E27FC236}">
                <a16:creationId xmlns:a16="http://schemas.microsoft.com/office/drawing/2014/main" id="{10AFAD30-59C1-E7DC-361E-C2055857C7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4221" name="Rectangle 13">
            <a:extLst>
              <a:ext uri="{FF2B5EF4-FFF2-40B4-BE49-F238E27FC236}">
                <a16:creationId xmlns:a16="http://schemas.microsoft.com/office/drawing/2014/main" id="{E1751687-0AF7-5B27-3A7D-9C2A0F52355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6D434036-DFD7-F440-B5B4-64FA5198A6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1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courses.engr.illinois.edu/cs421/fa2017/CS421D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4">
            <a:extLst>
              <a:ext uri="{FF2B5EF4-FFF2-40B4-BE49-F238E27FC236}">
                <a16:creationId xmlns:a16="http://schemas.microsoft.com/office/drawing/2014/main" id="{3DC0596D-5296-0130-42F1-C26B4CF254E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12C3863-CB27-A843-A225-75C7BCF9F49A}" type="datetime1">
              <a:rPr lang="en-US" altLang="en-US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>
              <a:solidFill>
                <a:schemeClr val="bg2"/>
              </a:solidFill>
            </a:endParaRPr>
          </a:p>
        </p:txBody>
      </p:sp>
      <p:sp>
        <p:nvSpPr>
          <p:cNvPr id="15362" name="Rectangle 16">
            <a:extLst>
              <a:ext uri="{FF2B5EF4-FFF2-40B4-BE49-F238E27FC236}">
                <a16:creationId xmlns:a16="http://schemas.microsoft.com/office/drawing/2014/main" id="{50CAE9B9-57C8-D327-C9CA-9814A59D82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F46D794-E06F-5C41-94A8-36EED092FFA3}" type="slidenum">
              <a:rPr lang="en-US" altLang="en-US" sz="1400" smtClean="0">
                <a:solidFill>
                  <a:schemeClr val="bg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>
              <a:solidFill>
                <a:schemeClr val="bg2"/>
              </a:solidFill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ED1AD53-9F1F-F664-D162-025918C76D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905000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Programming Languages and Compilers (CS 421)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B878517A-22CC-782A-EB72-9A85CAA6C11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09600" y="3352800"/>
            <a:ext cx="8229600" cy="1676400"/>
          </a:xfrm>
        </p:spPr>
        <p:txBody>
          <a:bodyPr/>
          <a:lstStyle/>
          <a:p>
            <a:pPr algn="l" eaLnBrk="1" hangingPunct="1">
              <a:buFont typeface="Wingdings" pitchFamily="2" charset="2"/>
              <a:buNone/>
            </a:pPr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Elsa L Gunter</a:t>
            </a:r>
          </a:p>
          <a:p>
            <a:pPr algn="l" eaLnBrk="1" hangingPunct="1">
              <a:buFont typeface="Wingdings" pitchFamily="2" charset="2"/>
              <a:buNone/>
            </a:pPr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2112 SC, UIUC</a:t>
            </a:r>
          </a:p>
          <a:p>
            <a:pPr algn="l" eaLnBrk="1" hangingPunct="1">
              <a:buFont typeface="Wingdings" pitchFamily="2" charset="2"/>
              <a:buNone/>
            </a:pPr>
            <a:r>
              <a:rPr lang="en-US" altLang="en-US" sz="26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hlinkClick r:id="rId2"/>
              </a:rPr>
              <a:t>https://courses.engr.illinois.edu/cs421/fa2017/CS421D</a:t>
            </a:r>
            <a:endParaRPr lang="en-US" altLang="en-US" sz="260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365" name="Text Box 4">
            <a:extLst>
              <a:ext uri="{FF2B5EF4-FFF2-40B4-BE49-F238E27FC236}">
                <a16:creationId xmlns:a16="http://schemas.microsoft.com/office/drawing/2014/main" id="{B09AF77E-C41B-4EDB-6D9D-5D8837632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4864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latin typeface="Arial" panose="020B0604020202020204" pitchFamily="34" charset="0"/>
              </a:rPr>
              <a:t>Based in part on slides by Mattox Beckman, as updated by Vikram Adve and Gul Agha</a:t>
            </a:r>
          </a:p>
        </p:txBody>
      </p:sp>
      <p:pic>
        <p:nvPicPr>
          <p:cNvPr id="15366" name="Picture 1" descr="egunter.jpg">
            <a:extLst>
              <a:ext uri="{FF2B5EF4-FFF2-40B4-BE49-F238E27FC236}">
                <a16:creationId xmlns:a16="http://schemas.microsoft.com/office/drawing/2014/main" id="{04A52C98-2284-9A35-C150-B8225D4DE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400" y="3352800"/>
            <a:ext cx="76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Date Placeholder 3">
            <a:extLst>
              <a:ext uri="{FF2B5EF4-FFF2-40B4-BE49-F238E27FC236}">
                <a16:creationId xmlns:a16="http://schemas.microsoft.com/office/drawing/2014/main" id="{94C1815D-DFDB-2CA4-EA3F-C9A18FF6749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3D42744-657C-6946-99BD-BDC85E07D43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4450" name="Slide Number Placeholder 5">
            <a:extLst>
              <a:ext uri="{FF2B5EF4-FFF2-40B4-BE49-F238E27FC236}">
                <a16:creationId xmlns:a16="http://schemas.microsoft.com/office/drawing/2014/main" id="{55A5D3D5-C5C0-4A78-00C4-7E65797F2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803B352-E645-DC48-BF31-7832EDE8962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/>
          </a:p>
        </p:txBody>
      </p:sp>
      <p:sp>
        <p:nvSpPr>
          <p:cNvPr id="104451" name="Rectangle 4">
            <a:extLst>
              <a:ext uri="{FF2B5EF4-FFF2-40B4-BE49-F238E27FC236}">
                <a16:creationId xmlns:a16="http://schemas.microsoft.com/office/drawing/2014/main" id="{B738586B-DC0E-E054-1E5D-F600F8D39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Structural Recursion</a:t>
            </a:r>
          </a:p>
        </p:txBody>
      </p:sp>
      <p:sp>
        <p:nvSpPr>
          <p:cNvPr id="104452" name="Rectangle 5">
            <a:extLst>
              <a:ext uri="{FF2B5EF4-FFF2-40B4-BE49-F238E27FC236}">
                <a16:creationId xmlns:a16="http://schemas.microsoft.com/office/drawing/2014/main" id="{BA046F14-3F7F-A9DB-2960-543327147B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Functions on recursive datatypes (</a:t>
            </a:r>
            <a:r>
              <a:rPr lang="en-US" altLang="en-US" dirty="0" err="1">
                <a:ea typeface="ＭＳ Ｐゴシック" panose="020B0600070205080204" pitchFamily="34" charset="-128"/>
              </a:rPr>
              <a:t>eg</a:t>
            </a:r>
            <a:r>
              <a:rPr lang="en-US" altLang="en-US" dirty="0">
                <a:ea typeface="ＭＳ Ｐゴシック" panose="020B0600070205080204" pitchFamily="34" charset="-128"/>
              </a:rPr>
              <a:t> lists) tend to be recursive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Recursion over recursive datatypes generally by structural recursion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Recursive calls made to components of structure of the same recursive type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Base cases of recursive types stop the recursion of the function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3">
            <a:extLst>
              <a:ext uri="{FF2B5EF4-FFF2-40B4-BE49-F238E27FC236}">
                <a16:creationId xmlns:a16="http://schemas.microsoft.com/office/drawing/2014/main" id="{436523F0-D50A-FC38-AAEC-7E0F30103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5954" name="Date Placeholder 1">
            <a:extLst>
              <a:ext uri="{FF2B5EF4-FFF2-40B4-BE49-F238E27FC236}">
                <a16:creationId xmlns:a16="http://schemas.microsoft.com/office/drawing/2014/main" id="{B84EE24C-7126-A763-E565-4A6DE7ADD7C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A13777E-6A74-FC41-8F2C-4D1160E1760E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5955" name="Slide Number Placeholder 2">
            <a:extLst>
              <a:ext uri="{FF2B5EF4-FFF2-40B4-BE49-F238E27FC236}">
                <a16:creationId xmlns:a16="http://schemas.microsoft.com/office/drawing/2014/main" id="{AA0F0B53-A54A-12B9-EE9C-334954A5D7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6B7D2F-3726-B349-AB12-2B45A8AD6A7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100</a:t>
            </a:fld>
            <a:endParaRPr lang="en-US" altLang="en-US" sz="1400"/>
          </a:p>
        </p:txBody>
      </p:sp>
      <p:sp>
        <p:nvSpPr>
          <p:cNvPr id="125956" name="TextBox 4">
            <a:extLst>
              <a:ext uri="{FF2B5EF4-FFF2-40B4-BE49-F238E27FC236}">
                <a16:creationId xmlns:a16="http://schemas.microsoft.com/office/drawing/2014/main" id="{EA0BCEFF-9D57-702F-253F-73AE6D993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74963"/>
            <a:ext cx="502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12284B"/>
                </a:solidFill>
                <a:latin typeface="Arial" panose="020B0604020202020204" pitchFamily="34" charset="0"/>
              </a:rPr>
              <a:t>375 minutes</a:t>
            </a:r>
          </a:p>
        </p:txBody>
      </p:sp>
    </p:spTree>
  </p:cSld>
  <p:clrMapOvr>
    <a:masterClrMapping/>
  </p:clrMapOvr>
  <p:transition spd="slow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1">
            <a:extLst>
              <a:ext uri="{FF2B5EF4-FFF2-40B4-BE49-F238E27FC236}">
                <a16:creationId xmlns:a16="http://schemas.microsoft.com/office/drawing/2014/main" id="{92A9FEE4-3575-DB99-A502-4A7C8634B1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26978" name="Content Placeholder 2">
            <a:extLst>
              <a:ext uri="{FF2B5EF4-FFF2-40B4-BE49-F238E27FC236}">
                <a16:creationId xmlns:a16="http://schemas.microsoft.com/office/drawing/2014/main" id="{960A8736-2D30-3E0C-1DE8-E3F51017C7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Extra Material</a:t>
            </a:r>
          </a:p>
        </p:txBody>
      </p:sp>
      <p:sp>
        <p:nvSpPr>
          <p:cNvPr id="126979" name="Date Placeholder 3">
            <a:extLst>
              <a:ext uri="{FF2B5EF4-FFF2-40B4-BE49-F238E27FC236}">
                <a16:creationId xmlns:a16="http://schemas.microsoft.com/office/drawing/2014/main" id="{DF3204D1-90D6-CC8E-F193-8BEA847837E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B584DFA-5883-FB40-B07A-9C7F77C80F6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6980" name="Slide Number Placeholder 4">
            <a:extLst>
              <a:ext uri="{FF2B5EF4-FFF2-40B4-BE49-F238E27FC236}">
                <a16:creationId xmlns:a16="http://schemas.microsoft.com/office/drawing/2014/main" id="{A6128413-68B7-43D3-1381-C84B6EBDCE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52E243-6BE0-8041-8419-B60069F7FEA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101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Date Placeholder 3">
            <a:extLst>
              <a:ext uri="{FF2B5EF4-FFF2-40B4-BE49-F238E27FC236}">
                <a16:creationId xmlns:a16="http://schemas.microsoft.com/office/drawing/2014/main" id="{3BEB76B4-ABF6-49C4-D6D5-83A1F18986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D068ECE-92FD-C944-8C6B-31532EF4B6D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8002" name="Slide Number Placeholder 5">
            <a:extLst>
              <a:ext uri="{FF2B5EF4-FFF2-40B4-BE49-F238E27FC236}">
                <a16:creationId xmlns:a16="http://schemas.microsoft.com/office/drawing/2014/main" id="{61548D69-E030-D781-E66D-2F85B74E2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70BC485-3932-844D-83BE-76283A660CE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102</a:t>
            </a:fld>
            <a:endParaRPr lang="en-US" altLang="en-US" sz="1400"/>
          </a:p>
        </p:txBody>
      </p:sp>
      <p:sp>
        <p:nvSpPr>
          <p:cNvPr id="128003" name="Rectangle 2">
            <a:extLst>
              <a:ext uri="{FF2B5EF4-FFF2-40B4-BE49-F238E27FC236}">
                <a16:creationId xmlns:a16="http://schemas.microsoft.com/office/drawing/2014/main" id="{3CC6681E-DCFC-55E2-6624-BCA2A68B92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How long will it take?</a:t>
            </a:r>
          </a:p>
        </p:txBody>
      </p:sp>
      <p:sp>
        <p:nvSpPr>
          <p:cNvPr id="128004" name="Rectangle 3">
            <a:extLst>
              <a:ext uri="{FF2B5EF4-FFF2-40B4-BE49-F238E27FC236}">
                <a16:creationId xmlns:a16="http://schemas.microsoft.com/office/drawing/2014/main" id="{3DCECC36-FE79-9C13-2581-0236903908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Remember the big-O notation from CS 225 and CS 374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Question: given input of size </a:t>
            </a:r>
            <a:r>
              <a:rPr lang="en-US" altLang="en-US" i="1">
                <a:ea typeface="ＭＳ Ｐゴシック" panose="020B0600070205080204" pitchFamily="34" charset="-128"/>
              </a:rPr>
              <a:t>n</a:t>
            </a:r>
            <a:r>
              <a:rPr lang="en-US" altLang="en-US">
                <a:ea typeface="ＭＳ Ｐゴシック" panose="020B0600070205080204" pitchFamily="34" charset="-128"/>
              </a:rPr>
              <a:t>, how long to generate output?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Express output time in terms of input size, omit constants and take biggest power</a:t>
            </a:r>
          </a:p>
        </p:txBody>
      </p:sp>
    </p:spTree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Date Placeholder 3">
            <a:extLst>
              <a:ext uri="{FF2B5EF4-FFF2-40B4-BE49-F238E27FC236}">
                <a16:creationId xmlns:a16="http://schemas.microsoft.com/office/drawing/2014/main" id="{2A024722-7307-D892-E821-7808FF6660C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8D9CC84-FBC5-554B-98D4-1BF28B31A67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9026" name="Slide Number Placeholder 5">
            <a:extLst>
              <a:ext uri="{FF2B5EF4-FFF2-40B4-BE49-F238E27FC236}">
                <a16:creationId xmlns:a16="http://schemas.microsoft.com/office/drawing/2014/main" id="{1EC27548-C4A7-B120-D47E-8D73CCCC8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C320A70-0335-BE4B-9C6F-D390C43D51B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103</a:t>
            </a:fld>
            <a:endParaRPr lang="en-US" altLang="en-US" sz="1400"/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id="{A4558461-0448-D796-50D6-98CA90327C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How long will it take?</a:t>
            </a:r>
          </a:p>
        </p:txBody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id="{C492919D-0717-E47C-420A-B571F37EB8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ct val="15000"/>
              </a:spcBef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Common big-O times: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Constant time </a:t>
            </a:r>
            <a:r>
              <a:rPr lang="en-US" altLang="en-US" i="1">
                <a:ea typeface="ＭＳ Ｐゴシック" panose="020B0600070205080204" pitchFamily="34" charset="-128"/>
              </a:rPr>
              <a:t>O </a:t>
            </a:r>
            <a:r>
              <a:rPr lang="en-US" altLang="en-US">
                <a:ea typeface="ＭＳ Ｐゴシック" panose="020B0600070205080204" pitchFamily="34" charset="-128"/>
              </a:rPr>
              <a:t>(1) 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en-US" sz="3200">
                <a:ea typeface="ＭＳ Ｐゴシック" panose="020B0600070205080204" pitchFamily="34" charset="-128"/>
              </a:rPr>
              <a:t> input size doesn</a:t>
            </a:r>
            <a:r>
              <a:rPr lang="ja-JP" altLang="en-US" sz="3200">
                <a:ea typeface="Osaka" pitchFamily="34" charset="-128"/>
              </a:rPr>
              <a:t>’</a:t>
            </a:r>
            <a:r>
              <a:rPr lang="en-US" altLang="ja-JP" sz="3200">
                <a:ea typeface="ＭＳ Ｐゴシック" panose="020B0600070205080204" pitchFamily="34" charset="-128"/>
              </a:rPr>
              <a:t>t matter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Linear time </a:t>
            </a:r>
            <a:r>
              <a:rPr lang="en-US" altLang="en-US" i="1">
                <a:ea typeface="ＭＳ Ｐゴシック" panose="020B0600070205080204" pitchFamily="34" charset="-128"/>
              </a:rPr>
              <a:t>O </a:t>
            </a:r>
            <a:r>
              <a:rPr lang="en-US" altLang="en-US">
                <a:ea typeface="ＭＳ Ｐゴシック" panose="020B0600070205080204" pitchFamily="34" charset="-128"/>
              </a:rPr>
              <a:t>(</a:t>
            </a:r>
            <a:r>
              <a:rPr lang="en-US" altLang="en-US" i="1">
                <a:ea typeface="ＭＳ Ｐゴシック" panose="020B0600070205080204" pitchFamily="34" charset="-128"/>
              </a:rPr>
              <a:t>n</a:t>
            </a:r>
            <a:r>
              <a:rPr lang="en-US" altLang="en-US">
                <a:ea typeface="ＭＳ Ｐゴシック" panose="020B0600070205080204" pitchFamily="34" charset="-128"/>
              </a:rPr>
              <a:t>) 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en-US" sz="3200">
                <a:ea typeface="ＭＳ Ｐゴシック" panose="020B0600070205080204" pitchFamily="34" charset="-128"/>
              </a:rPr>
              <a:t>double input </a:t>
            </a:r>
            <a:r>
              <a:rPr lang="en-US" altLang="en-US" sz="3200">
                <a:ea typeface="ＭＳ Ｐゴシック" panose="020B0600070205080204" pitchFamily="34" charset="-128"/>
                <a:sym typeface="Symbol" pitchFamily="2" charset="2"/>
              </a:rPr>
              <a:t> </a:t>
            </a:r>
            <a:r>
              <a:rPr lang="en-US" altLang="en-US" sz="3200">
                <a:ea typeface="ＭＳ Ｐゴシック" panose="020B0600070205080204" pitchFamily="34" charset="-128"/>
              </a:rPr>
              <a:t>double time 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Quadratic time </a:t>
            </a:r>
            <a:r>
              <a:rPr lang="en-US" altLang="en-US" i="1">
                <a:ea typeface="ＭＳ Ｐゴシック" panose="020B0600070205080204" pitchFamily="34" charset="-128"/>
              </a:rPr>
              <a:t>O </a:t>
            </a:r>
            <a:r>
              <a:rPr lang="en-US" altLang="en-US">
                <a:ea typeface="ＭＳ Ｐゴシック" panose="020B0600070205080204" pitchFamily="34" charset="-128"/>
              </a:rPr>
              <a:t>(</a:t>
            </a:r>
            <a:r>
              <a:rPr lang="en-US" altLang="en-US" i="1">
                <a:ea typeface="ＭＳ Ｐゴシック" panose="020B0600070205080204" pitchFamily="34" charset="-128"/>
              </a:rPr>
              <a:t>n</a:t>
            </a:r>
            <a:r>
              <a:rPr lang="en-US" altLang="en-US" i="1" baseline="30000">
                <a:ea typeface="ＭＳ Ｐゴシック" panose="020B0600070205080204" pitchFamily="34" charset="-128"/>
              </a:rPr>
              <a:t>2 </a:t>
            </a:r>
            <a:r>
              <a:rPr lang="en-US" altLang="en-US">
                <a:ea typeface="ＭＳ Ｐゴシック" panose="020B0600070205080204" pitchFamily="34" charset="-128"/>
              </a:rPr>
              <a:t>)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en-US" sz="3200">
                <a:ea typeface="ＭＳ Ｐゴシック" panose="020B0600070205080204" pitchFamily="34" charset="-128"/>
              </a:rPr>
              <a:t>double input </a:t>
            </a:r>
            <a:r>
              <a:rPr lang="en-US" altLang="en-US" sz="3200">
                <a:ea typeface="ＭＳ Ｐゴシック" panose="020B0600070205080204" pitchFamily="34" charset="-128"/>
                <a:sym typeface="Symbol" pitchFamily="2" charset="2"/>
              </a:rPr>
              <a:t> quadruple time</a:t>
            </a:r>
          </a:p>
          <a:p>
            <a:pPr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en-US">
                <a:ea typeface="ＭＳ Ｐゴシック" panose="020B0600070205080204" pitchFamily="34" charset="-128"/>
                <a:sym typeface="Symbol" pitchFamily="2" charset="2"/>
              </a:rPr>
              <a:t>Exponential time </a:t>
            </a:r>
            <a:r>
              <a:rPr lang="en-US" altLang="en-US" i="1">
                <a:ea typeface="ＭＳ Ｐゴシック" panose="020B0600070205080204" pitchFamily="34" charset="-128"/>
              </a:rPr>
              <a:t>O </a:t>
            </a:r>
            <a:r>
              <a:rPr lang="en-US" altLang="en-US">
                <a:ea typeface="ＭＳ Ｐゴシック" panose="020B0600070205080204" pitchFamily="34" charset="-128"/>
              </a:rPr>
              <a:t>(2</a:t>
            </a:r>
            <a:r>
              <a:rPr lang="en-US" altLang="en-US" i="1" baseline="30000">
                <a:ea typeface="ＭＳ Ｐゴシック" panose="020B0600070205080204" pitchFamily="34" charset="-128"/>
              </a:rPr>
              <a:t>n </a:t>
            </a:r>
            <a:r>
              <a:rPr lang="en-US" altLang="en-US">
                <a:ea typeface="ＭＳ Ｐゴシック" panose="020B0600070205080204" pitchFamily="34" charset="-128"/>
              </a:rPr>
              <a:t>)</a:t>
            </a:r>
          </a:p>
          <a:p>
            <a:pPr lvl="1" eaLnBrk="1" hangingPunct="1">
              <a:lnSpc>
                <a:spcPct val="90000"/>
              </a:lnSpc>
              <a:spcBef>
                <a:spcPct val="15000"/>
              </a:spcBef>
            </a:pPr>
            <a:r>
              <a:rPr lang="en-US" altLang="en-US" sz="3200">
                <a:ea typeface="ＭＳ Ｐゴシック" panose="020B0600070205080204" pitchFamily="34" charset="-128"/>
              </a:rPr>
              <a:t>increment input </a:t>
            </a:r>
            <a:r>
              <a:rPr lang="en-US" altLang="en-US" sz="3200">
                <a:ea typeface="ＭＳ Ｐゴシック" panose="020B0600070205080204" pitchFamily="34" charset="-128"/>
                <a:sym typeface="Symbol" pitchFamily="2" charset="2"/>
              </a:rPr>
              <a:t> </a:t>
            </a:r>
            <a:r>
              <a:rPr lang="en-US" altLang="en-US" sz="3200">
                <a:ea typeface="ＭＳ Ｐゴシック" panose="020B0600070205080204" pitchFamily="34" charset="-128"/>
              </a:rPr>
              <a:t>double time</a:t>
            </a:r>
            <a:r>
              <a:rPr lang="en-US" altLang="en-US" sz="2400">
                <a:ea typeface="ＭＳ Ｐゴシック" panose="020B0600070205080204" pitchFamily="34" charset="-128"/>
              </a:rPr>
              <a:t> </a:t>
            </a:r>
          </a:p>
        </p:txBody>
      </p:sp>
    </p:spTree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Date Placeholder 3">
            <a:extLst>
              <a:ext uri="{FF2B5EF4-FFF2-40B4-BE49-F238E27FC236}">
                <a16:creationId xmlns:a16="http://schemas.microsoft.com/office/drawing/2014/main" id="{00192612-BF26-4D78-3500-6CBA2627FB1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F39983-99A7-FD47-8281-B192B635E97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30050" name="Slide Number Placeholder 5">
            <a:extLst>
              <a:ext uri="{FF2B5EF4-FFF2-40B4-BE49-F238E27FC236}">
                <a16:creationId xmlns:a16="http://schemas.microsoft.com/office/drawing/2014/main" id="{D64D7FF0-3EC5-D477-E4EA-CF3D6035A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91CD742-7309-0141-BAC0-0DAF2BF4B3D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104</a:t>
            </a:fld>
            <a:endParaRPr lang="en-US" altLang="en-US" sz="1400"/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53C3360D-CAC1-C6D2-60FC-57B809821A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Linear Time</a:t>
            </a:r>
          </a:p>
        </p:txBody>
      </p:sp>
      <p:sp>
        <p:nvSpPr>
          <p:cNvPr id="130052" name="Rectangle 3">
            <a:extLst>
              <a:ext uri="{FF2B5EF4-FFF2-40B4-BE49-F238E27FC236}">
                <a16:creationId xmlns:a16="http://schemas.microsoft.com/office/drawing/2014/main" id="{6E317E0C-DEB2-09E4-AB89-4FCF6BAAB3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3600">
                <a:ea typeface="ＭＳ Ｐゴシック" panose="020B0600070205080204" pitchFamily="34" charset="-128"/>
              </a:rPr>
              <a:t>Expect most list operations to take linear time </a:t>
            </a:r>
            <a:r>
              <a:rPr lang="en-US" altLang="en-US" sz="3600" i="1">
                <a:ea typeface="ＭＳ Ｐゴシック" panose="020B0600070205080204" pitchFamily="34" charset="-128"/>
              </a:rPr>
              <a:t>O </a:t>
            </a:r>
            <a:r>
              <a:rPr lang="en-US" altLang="en-US" sz="3600">
                <a:ea typeface="ＭＳ Ｐゴシック" panose="020B0600070205080204" pitchFamily="34" charset="-128"/>
              </a:rPr>
              <a:t>(</a:t>
            </a:r>
            <a:r>
              <a:rPr lang="en-US" altLang="en-US" sz="3600" i="1">
                <a:ea typeface="ＭＳ Ｐゴシック" panose="020B0600070205080204" pitchFamily="34" charset="-128"/>
              </a:rPr>
              <a:t>n</a:t>
            </a:r>
            <a:r>
              <a:rPr lang="en-US" altLang="en-US" sz="3600">
                <a:ea typeface="ＭＳ Ｐゴシック" panose="020B0600070205080204" pitchFamily="34" charset="-128"/>
              </a:rPr>
              <a:t>) </a:t>
            </a:r>
          </a:p>
          <a:p>
            <a:pPr eaLnBrk="1" hangingPunct="1"/>
            <a:r>
              <a:rPr lang="en-US" altLang="en-US" sz="3600">
                <a:ea typeface="ＭＳ Ｐゴシック" panose="020B0600070205080204" pitchFamily="34" charset="-128"/>
              </a:rPr>
              <a:t>Each step of the recursion can be done in constant time</a:t>
            </a:r>
          </a:p>
          <a:p>
            <a:pPr eaLnBrk="1" hangingPunct="1"/>
            <a:r>
              <a:rPr lang="en-US" altLang="en-US" sz="3600">
                <a:ea typeface="ＭＳ Ｐゴシック" panose="020B0600070205080204" pitchFamily="34" charset="-128"/>
              </a:rPr>
              <a:t>Each step makes only one recursive call</a:t>
            </a:r>
          </a:p>
          <a:p>
            <a:pPr eaLnBrk="1" hangingPunct="1"/>
            <a:r>
              <a:rPr lang="en-US" altLang="en-US" sz="3600">
                <a:ea typeface="ＭＳ Ｐゴシック" panose="020B0600070205080204" pitchFamily="34" charset="-128"/>
              </a:rPr>
              <a:t>List example: </a:t>
            </a:r>
            <a:r>
              <a:rPr lang="en-US" altLang="en-US" sz="3600">
                <a:solidFill>
                  <a:srgbClr val="0000FF"/>
                </a:solidFill>
                <a:ea typeface="ＭＳ Ｐゴシック" panose="020B0600070205080204" pitchFamily="34" charset="-128"/>
              </a:rPr>
              <a:t>multList</a:t>
            </a:r>
            <a:r>
              <a:rPr lang="en-US" altLang="en-US" sz="3600">
                <a:ea typeface="ＭＳ Ｐゴシック" panose="020B0600070205080204" pitchFamily="34" charset="-128"/>
              </a:rPr>
              <a:t>, </a:t>
            </a:r>
            <a:r>
              <a:rPr lang="en-US" altLang="en-US" sz="3600">
                <a:solidFill>
                  <a:srgbClr val="0000FF"/>
                </a:solidFill>
                <a:ea typeface="ＭＳ Ｐゴシック" panose="020B0600070205080204" pitchFamily="34" charset="-128"/>
              </a:rPr>
              <a:t>append</a:t>
            </a:r>
          </a:p>
          <a:p>
            <a:pPr eaLnBrk="1" hangingPunct="1"/>
            <a:r>
              <a:rPr lang="en-US" altLang="en-US" sz="3600">
                <a:ea typeface="ＭＳ Ｐゴシック" panose="020B0600070205080204" pitchFamily="34" charset="-128"/>
              </a:rPr>
              <a:t>Integer example: </a:t>
            </a:r>
            <a:r>
              <a:rPr lang="en-US" altLang="en-US" sz="3600">
                <a:solidFill>
                  <a:srgbClr val="0000FF"/>
                </a:solidFill>
                <a:ea typeface="ＭＳ Ｐゴシック" panose="020B0600070205080204" pitchFamily="34" charset="-128"/>
              </a:rPr>
              <a:t>factorial</a:t>
            </a:r>
          </a:p>
        </p:txBody>
      </p:sp>
    </p:spTree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Date Placeholder 3">
            <a:extLst>
              <a:ext uri="{FF2B5EF4-FFF2-40B4-BE49-F238E27FC236}">
                <a16:creationId xmlns:a16="http://schemas.microsoft.com/office/drawing/2014/main" id="{CFF47EB8-3423-FFAC-3711-3497913DFCE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B90D95-D90B-F848-9A19-B26897C6631F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31074" name="Slide Number Placeholder 5">
            <a:extLst>
              <a:ext uri="{FF2B5EF4-FFF2-40B4-BE49-F238E27FC236}">
                <a16:creationId xmlns:a16="http://schemas.microsoft.com/office/drawing/2014/main" id="{C3A9414A-3156-D4E6-CC35-47AA63431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1D4E469-E413-6B47-B17C-4940C8119D8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105</a:t>
            </a:fld>
            <a:endParaRPr lang="en-US" altLang="en-US" sz="1400"/>
          </a:p>
        </p:txBody>
      </p:sp>
      <p:sp>
        <p:nvSpPr>
          <p:cNvPr id="131075" name="Rectangle 2">
            <a:extLst>
              <a:ext uri="{FF2B5EF4-FFF2-40B4-BE49-F238E27FC236}">
                <a16:creationId xmlns:a16="http://schemas.microsoft.com/office/drawing/2014/main" id="{60B3A535-FE2D-E22E-6312-08393381C6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Quadratic Time</a:t>
            </a:r>
          </a:p>
        </p:txBody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id="{B0E38647-B5B8-261B-74B0-96A3D22B6F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Each step of the recursion takes time proportional to input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Each step of the recursion makes only one recursive call.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List example:</a:t>
            </a:r>
          </a:p>
          <a:p>
            <a:pPr eaLnBrk="1" hangingPunct="1">
              <a:lnSpc>
                <a:spcPct val="90000"/>
              </a:lnSpc>
            </a:pPr>
            <a:endParaRPr lang="en-US" altLang="en-US" sz="12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rec poor_rev list =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[]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 | (x::xs) -&gt; poor_rev xs @ [x];;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poor_rev : 'a list -&gt; 'a list = &lt;fun&gt;</a:t>
            </a:r>
            <a:endParaRPr lang="en-US" altLang="en-US" sz="2800">
              <a:ea typeface="ＭＳ Ｐゴシック" panose="020B0600070205080204" pitchFamily="34" charset="-128"/>
            </a:endParaRPr>
          </a:p>
        </p:txBody>
      </p:sp>
      <p:sp>
        <p:nvSpPr>
          <p:cNvPr id="131077" name="Rectangle 4">
            <a:extLst>
              <a:ext uri="{FF2B5EF4-FFF2-40B4-BE49-F238E27FC236}">
                <a16:creationId xmlns:a16="http://schemas.microsoft.com/office/drawing/2014/main" id="{670238A5-4965-26B3-5008-DE3E0748D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19200"/>
            <a:ext cx="8305800" cy="2514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31078" name="Rectangle 5">
            <a:extLst>
              <a:ext uri="{FF2B5EF4-FFF2-40B4-BE49-F238E27FC236}">
                <a16:creationId xmlns:a16="http://schemas.microsoft.com/office/drawing/2014/main" id="{71123D21-CFD2-83FE-2FC2-EE050C9622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876800"/>
            <a:ext cx="4572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31079" name="Line 7">
            <a:extLst>
              <a:ext uri="{FF2B5EF4-FFF2-40B4-BE49-F238E27FC236}">
                <a16:creationId xmlns:a16="http://schemas.microsoft.com/office/drawing/2014/main" id="{ACABE32E-88C5-6BEF-5348-26091DEC21E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1981200"/>
            <a:ext cx="1143000" cy="28956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Date Placeholder 3">
            <a:extLst>
              <a:ext uri="{FF2B5EF4-FFF2-40B4-BE49-F238E27FC236}">
                <a16:creationId xmlns:a16="http://schemas.microsoft.com/office/drawing/2014/main" id="{541BFBBD-C591-CA49-D41B-04DA50ADEF4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188A42A-10F4-EC47-9B11-D25AFA3676D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32098" name="Slide Number Placeholder 5">
            <a:extLst>
              <a:ext uri="{FF2B5EF4-FFF2-40B4-BE49-F238E27FC236}">
                <a16:creationId xmlns:a16="http://schemas.microsoft.com/office/drawing/2014/main" id="{6E5ACAD4-BB91-2F26-2BB1-CC1DA8867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D40C57-749D-CC41-9510-674FE222889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106</a:t>
            </a:fld>
            <a:endParaRPr lang="en-US" altLang="en-US" sz="1400"/>
          </a:p>
        </p:txBody>
      </p:sp>
      <p:sp>
        <p:nvSpPr>
          <p:cNvPr id="132099" name="Rectangle 2">
            <a:extLst>
              <a:ext uri="{FF2B5EF4-FFF2-40B4-BE49-F238E27FC236}">
                <a16:creationId xmlns:a16="http://schemas.microsoft.com/office/drawing/2014/main" id="{F1EFEA26-5CB6-2433-4A26-D3F3524F36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Exponential running time</a:t>
            </a:r>
          </a:p>
        </p:txBody>
      </p:sp>
      <p:sp>
        <p:nvSpPr>
          <p:cNvPr id="132100" name="Rectangle 3">
            <a:extLst>
              <a:ext uri="{FF2B5EF4-FFF2-40B4-BE49-F238E27FC236}">
                <a16:creationId xmlns:a16="http://schemas.microsoft.com/office/drawing/2014/main" id="{145B867B-E32C-B240-6F4F-B59D077B40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382000" cy="46482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Poor worst-case running times on input of any size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Each step of recursion takes constant time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Each recursion makes two recursive calls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Easy to write naïve code that is exponential for functions that can be linear</a:t>
            </a:r>
          </a:p>
        </p:txBody>
      </p:sp>
    </p:spTree>
  </p:cSld>
  <p:clrMapOvr>
    <a:masterClrMapping/>
  </p:clrMapOvr>
  <p:transition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Date Placeholder 3">
            <a:extLst>
              <a:ext uri="{FF2B5EF4-FFF2-40B4-BE49-F238E27FC236}">
                <a16:creationId xmlns:a16="http://schemas.microsoft.com/office/drawing/2014/main" id="{7413DD8B-6112-5D18-572E-3F3AD38DD68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240CC1-D558-044C-A7D7-8073F4486F3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33122" name="Slide Number Placeholder 5">
            <a:extLst>
              <a:ext uri="{FF2B5EF4-FFF2-40B4-BE49-F238E27FC236}">
                <a16:creationId xmlns:a16="http://schemas.microsoft.com/office/drawing/2014/main" id="{2CE55B8D-E0B7-6DFF-D71F-D2D0AA925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1E06AF-4E8F-B249-9534-2E28B3757B5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107</a:t>
            </a:fld>
            <a:endParaRPr lang="en-US" altLang="en-US" sz="1400"/>
          </a:p>
        </p:txBody>
      </p:sp>
      <p:sp>
        <p:nvSpPr>
          <p:cNvPr id="133123" name="Rectangle 2">
            <a:extLst>
              <a:ext uri="{FF2B5EF4-FFF2-40B4-BE49-F238E27FC236}">
                <a16:creationId xmlns:a16="http://schemas.microsoft.com/office/drawing/2014/main" id="{7BAAF8B3-1986-D961-39A4-FEB81466CE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Exponential running time</a:t>
            </a:r>
          </a:p>
        </p:txBody>
      </p:sp>
      <p:sp>
        <p:nvSpPr>
          <p:cNvPr id="133124" name="Rectangle 3">
            <a:extLst>
              <a:ext uri="{FF2B5EF4-FFF2-40B4-BE49-F238E27FC236}">
                <a16:creationId xmlns:a16="http://schemas.microsoft.com/office/drawing/2014/main" id="{3FC9CFD7-2814-27B1-AEBA-3C2EACB465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rec slow n =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600">
                <a:solidFill>
                  <a:srgbClr val="0000FF"/>
                </a:solidFill>
                <a:ea typeface="ＭＳ Ｐゴシック" panose="020B0600070205080204" pitchFamily="34" charset="-128"/>
              </a:rPr>
              <a:t>		if n &lt;= 1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600">
                <a:solidFill>
                  <a:srgbClr val="0000FF"/>
                </a:solidFill>
                <a:ea typeface="ＭＳ Ｐゴシック" panose="020B0600070205080204" pitchFamily="34" charset="-128"/>
              </a:rPr>
              <a:t>      then 1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3600">
                <a:solidFill>
                  <a:srgbClr val="0000FF"/>
                </a:solidFill>
                <a:ea typeface="ＭＳ Ｐゴシック" panose="020B0600070205080204" pitchFamily="34" charset="-128"/>
              </a:rPr>
              <a:t>      else 1+slow (n-1) + slow(n-2);;</a:t>
            </a:r>
          </a:p>
          <a:p>
            <a:pPr eaLnBrk="1" hangingPunct="1">
              <a:buFont typeface="Wingdings" pitchFamily="2" charset="2"/>
              <a:buNone/>
            </a:pPr>
            <a:r>
              <a:rPr lang="mr-IN" altLang="en-US" sz="3600">
                <a:solidFill>
                  <a:srgbClr val="0000FF"/>
                </a:solidFill>
                <a:ea typeface="ＭＳ Ｐゴシック" panose="020B0600070205080204" pitchFamily="34" charset="-128"/>
              </a:rPr>
              <a:t>val slow : int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mr-IN" altLang="en-US" sz="3600">
                <a:solidFill>
                  <a:srgbClr val="0000FF"/>
                </a:solidFill>
                <a:ea typeface="ＭＳ Ｐゴシック" panose="020B0600070205080204" pitchFamily="34" charset="-128"/>
              </a:rPr>
              <a:t># List.map slow [1;2;3;4;5;6;7;8;9];;</a:t>
            </a:r>
          </a:p>
          <a:p>
            <a:pPr eaLnBrk="1" hangingPunct="1">
              <a:buFont typeface="Wingdings" pitchFamily="2" charset="2"/>
              <a:buNone/>
            </a:pPr>
            <a:r>
              <a:rPr lang="mr-IN" altLang="en-US" sz="3600">
                <a:solidFill>
                  <a:srgbClr val="0000FF"/>
                </a:solidFill>
                <a:ea typeface="ＭＳ Ｐゴシック" panose="020B0600070205080204" pitchFamily="34" charset="-128"/>
              </a:rPr>
              <a:t>- : int list = [1; 3; 5; 9; 15; 25; 41; 67; 109]</a:t>
            </a:r>
            <a:endParaRPr lang="en-US" altLang="en-US" sz="36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Date Placeholder 3">
            <a:extLst>
              <a:ext uri="{FF2B5EF4-FFF2-40B4-BE49-F238E27FC236}">
                <a16:creationId xmlns:a16="http://schemas.microsoft.com/office/drawing/2014/main" id="{40409108-6EC8-F188-B08C-67EA159335A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648A800-F018-DD49-A78A-4235EE5A8D6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34146" name="Slide Number Placeholder 5">
            <a:extLst>
              <a:ext uri="{FF2B5EF4-FFF2-40B4-BE49-F238E27FC236}">
                <a16:creationId xmlns:a16="http://schemas.microsoft.com/office/drawing/2014/main" id="{9C799527-B4AA-55EF-78D8-883D3006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45196D-BB6A-1049-9B1E-9C2BBB8FBF0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108</a:t>
            </a:fld>
            <a:endParaRPr lang="en-US" altLang="en-US" sz="1400"/>
          </a:p>
        </p:txBody>
      </p:sp>
      <p:sp>
        <p:nvSpPr>
          <p:cNvPr id="134147" name="Text Box 4">
            <a:extLst>
              <a:ext uri="{FF2B5EF4-FFF2-40B4-BE49-F238E27FC236}">
                <a16:creationId xmlns:a16="http://schemas.microsoft.com/office/drawing/2014/main" id="{53A76B6E-F9D8-E060-861D-8B8A0C787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2600"/>
            <a:ext cx="182880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Normal call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Arial" panose="020B0604020202020204" pitchFamily="34" charset="0"/>
              </a:rPr>
              <a:t>h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Arial" panose="020B0604020202020204" pitchFamily="34" charset="0"/>
              </a:rPr>
              <a:t>g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Arial" panose="020B0604020202020204" pitchFamily="34" charset="0"/>
              </a:rPr>
              <a:t>f</a:t>
            </a:r>
            <a:endParaRPr lang="en-US" altLang="en-US" sz="280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134148" name="Rectangle 5">
            <a:extLst>
              <a:ext uri="{FF2B5EF4-FFF2-40B4-BE49-F238E27FC236}">
                <a16:creationId xmlns:a16="http://schemas.microsoft.com/office/drawing/2014/main" id="{9CE1A5B2-0592-5A78-4C0E-848925DE4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743200"/>
            <a:ext cx="990600" cy="2743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34149" name="Line 6">
            <a:extLst>
              <a:ext uri="{FF2B5EF4-FFF2-40B4-BE49-F238E27FC236}">
                <a16:creationId xmlns:a16="http://schemas.microsoft.com/office/drawing/2014/main" id="{90C8DC4A-FE2B-1D6B-3E4B-2AC848A957F6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34290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150" name="Line 7">
            <a:extLst>
              <a:ext uri="{FF2B5EF4-FFF2-40B4-BE49-F238E27FC236}">
                <a16:creationId xmlns:a16="http://schemas.microsoft.com/office/drawing/2014/main" id="{29141CEE-0807-B6FF-65ED-196D769B0F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400" y="41148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151" name="Line 8">
            <a:extLst>
              <a:ext uri="{FF2B5EF4-FFF2-40B4-BE49-F238E27FC236}">
                <a16:creationId xmlns:a16="http://schemas.microsoft.com/office/drawing/2014/main" id="{A6FB4207-DD1F-73C1-227A-C2BE90F1B0BF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48006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4152" name="AutoShape 9">
            <a:extLst>
              <a:ext uri="{FF2B5EF4-FFF2-40B4-BE49-F238E27FC236}">
                <a16:creationId xmlns:a16="http://schemas.microsoft.com/office/drawing/2014/main" id="{516A5BE8-EAB9-13AC-057A-73066F2EF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124200"/>
            <a:ext cx="304800" cy="533400"/>
          </a:xfrm>
          <a:prstGeom prst="curvedRightArrow">
            <a:avLst>
              <a:gd name="adj1" fmla="val 35000"/>
              <a:gd name="adj2" fmla="val 7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34153" name="AutoShape 10">
            <a:extLst>
              <a:ext uri="{FF2B5EF4-FFF2-40B4-BE49-F238E27FC236}">
                <a16:creationId xmlns:a16="http://schemas.microsoft.com/office/drawing/2014/main" id="{D68B1203-49C4-1F39-B89F-B220CC217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810000"/>
            <a:ext cx="304800" cy="533400"/>
          </a:xfrm>
          <a:prstGeom prst="curvedRightArrow">
            <a:avLst>
              <a:gd name="adj1" fmla="val 35000"/>
              <a:gd name="adj2" fmla="val 7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34154" name="Rectangle 12">
            <a:extLst>
              <a:ext uri="{FF2B5EF4-FFF2-40B4-BE49-F238E27FC236}">
                <a16:creationId xmlns:a16="http://schemas.microsoft.com/office/drawing/2014/main" id="{04BA5DA7-CC18-36DC-25B5-E67B3DB9AF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An Important Optimization</a:t>
            </a:r>
          </a:p>
        </p:txBody>
      </p:sp>
      <p:sp>
        <p:nvSpPr>
          <p:cNvPr id="134155" name="Rectangle 13">
            <a:extLst>
              <a:ext uri="{FF2B5EF4-FFF2-40B4-BE49-F238E27FC236}">
                <a16:creationId xmlns:a16="http://schemas.microsoft.com/office/drawing/2014/main" id="{594F8A0D-60C4-D450-69C3-23417788A1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67000" y="1219200"/>
            <a:ext cx="6211888" cy="49133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When a function call is made, the return address needs to be saved to the stack so we know to where to return when the call is finished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What if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f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ea typeface="ＭＳ Ｐゴシック" panose="020B0600070205080204" pitchFamily="34" charset="-128"/>
              </a:rPr>
              <a:t>calls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ea typeface="ＭＳ Ｐゴシック" panose="020B0600070205080204" pitchFamily="34" charset="-128"/>
              </a:rPr>
              <a:t>and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ea typeface="ＭＳ Ｐゴシック" panose="020B0600070205080204" pitchFamily="34" charset="-128"/>
              </a:rPr>
              <a:t> calls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>
                <a:ea typeface="ＭＳ Ｐゴシック" panose="020B0600070205080204" pitchFamily="34" charset="-128"/>
              </a:rPr>
              <a:t>, but calling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>
                <a:ea typeface="ＭＳ Ｐゴシック" panose="020B0600070205080204" pitchFamily="34" charset="-128"/>
              </a:rPr>
              <a:t> is the last thing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ea typeface="ＭＳ Ｐゴシック" panose="020B0600070205080204" pitchFamily="34" charset="-128"/>
              </a:rPr>
              <a:t> does (a </a:t>
            </a:r>
            <a:r>
              <a:rPr lang="en-US" altLang="en-US" i="1">
                <a:solidFill>
                  <a:schemeClr val="hlink"/>
                </a:solidFill>
                <a:ea typeface="ＭＳ Ｐゴシック" panose="020B0600070205080204" pitchFamily="34" charset="-128"/>
              </a:rPr>
              <a:t>tail call</a:t>
            </a:r>
            <a:r>
              <a:rPr lang="en-US" altLang="en-US">
                <a:ea typeface="ＭＳ Ｐゴシック" panose="020B0600070205080204" pitchFamily="34" charset="-128"/>
              </a:rPr>
              <a:t>)?</a:t>
            </a: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Date Placeholder 3">
            <a:extLst>
              <a:ext uri="{FF2B5EF4-FFF2-40B4-BE49-F238E27FC236}">
                <a16:creationId xmlns:a16="http://schemas.microsoft.com/office/drawing/2014/main" id="{E4FEDD3B-8721-0DD5-1972-A2740C59EF2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3F6D612-F262-3B4B-B94B-7BF904537AC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35170" name="Slide Number Placeholder 5">
            <a:extLst>
              <a:ext uri="{FF2B5EF4-FFF2-40B4-BE49-F238E27FC236}">
                <a16:creationId xmlns:a16="http://schemas.microsoft.com/office/drawing/2014/main" id="{7EA4C1DE-5DB1-345C-3C05-1266CD687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5B8CA2F-61C1-944D-B05B-CEDECA03BD2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109</a:t>
            </a:fld>
            <a:endParaRPr lang="en-US" altLang="en-US" sz="1400"/>
          </a:p>
        </p:txBody>
      </p:sp>
      <p:sp>
        <p:nvSpPr>
          <p:cNvPr id="135171" name="Text Box 2">
            <a:extLst>
              <a:ext uri="{FF2B5EF4-FFF2-40B4-BE49-F238E27FC236}">
                <a16:creationId xmlns:a16="http://schemas.microsoft.com/office/drawing/2014/main" id="{E8E7BCEC-1DB5-897B-19D1-8A3F52460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2600"/>
            <a:ext cx="18288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Tail      call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Arial" panose="020B0604020202020204" pitchFamily="34" charset="0"/>
              </a:rPr>
              <a:t>h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Arial" panose="020B0604020202020204" pitchFamily="34" charset="0"/>
              </a:rPr>
              <a:t>f</a:t>
            </a:r>
            <a:endParaRPr lang="en-US" altLang="en-US" sz="280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135172" name="Rectangle 3">
            <a:extLst>
              <a:ext uri="{FF2B5EF4-FFF2-40B4-BE49-F238E27FC236}">
                <a16:creationId xmlns:a16="http://schemas.microsoft.com/office/drawing/2014/main" id="{C23E698E-E6EC-49D5-2BD6-4B28B6BE8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743200"/>
            <a:ext cx="990600" cy="2057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35173" name="Line 4">
            <a:extLst>
              <a:ext uri="{FF2B5EF4-FFF2-40B4-BE49-F238E27FC236}">
                <a16:creationId xmlns:a16="http://schemas.microsoft.com/office/drawing/2014/main" id="{DDB1506C-0D6D-B8D5-A5FF-0DD283B0A750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34290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174" name="Line 5">
            <a:extLst>
              <a:ext uri="{FF2B5EF4-FFF2-40B4-BE49-F238E27FC236}">
                <a16:creationId xmlns:a16="http://schemas.microsoft.com/office/drawing/2014/main" id="{031EB959-0B4B-B371-BBC0-4C18CD26CC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400" y="41148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175" name="Line 6">
            <a:extLst>
              <a:ext uri="{FF2B5EF4-FFF2-40B4-BE49-F238E27FC236}">
                <a16:creationId xmlns:a16="http://schemas.microsoft.com/office/drawing/2014/main" id="{564E1057-57CF-9C0F-CFC4-E51E6556AF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48006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5176" name="AutoShape 7">
            <a:extLst>
              <a:ext uri="{FF2B5EF4-FFF2-40B4-BE49-F238E27FC236}">
                <a16:creationId xmlns:a16="http://schemas.microsoft.com/office/drawing/2014/main" id="{B85DD7CF-5BFF-54DB-B6B8-C4C3059EA9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124200"/>
            <a:ext cx="304800" cy="533400"/>
          </a:xfrm>
          <a:prstGeom prst="curvedRightArrow">
            <a:avLst>
              <a:gd name="adj1" fmla="val 35000"/>
              <a:gd name="adj2" fmla="val 7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35177" name="Rectangle 8">
            <a:extLst>
              <a:ext uri="{FF2B5EF4-FFF2-40B4-BE49-F238E27FC236}">
                <a16:creationId xmlns:a16="http://schemas.microsoft.com/office/drawing/2014/main" id="{EFECECBE-9B1C-F327-0D00-51F7D3457F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An Important Optimization</a:t>
            </a:r>
          </a:p>
        </p:txBody>
      </p:sp>
      <p:sp>
        <p:nvSpPr>
          <p:cNvPr id="135178" name="Rectangle 9">
            <a:extLst>
              <a:ext uri="{FF2B5EF4-FFF2-40B4-BE49-F238E27FC236}">
                <a16:creationId xmlns:a16="http://schemas.microsoft.com/office/drawing/2014/main" id="{468A93E4-136B-EF84-E5F7-C91E2B8AE7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67000" y="1219200"/>
            <a:ext cx="6288088" cy="49133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When a function call is made, the return address needs to be saved to the stack so we know to where to return when the call is finished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What if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f</a:t>
            </a:r>
            <a:r>
              <a:rPr lang="en-US" altLang="en-US">
                <a:ea typeface="ＭＳ Ｐゴシック" panose="020B0600070205080204" pitchFamily="34" charset="-128"/>
              </a:rPr>
              <a:t> calls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ea typeface="ＭＳ Ｐゴシック" panose="020B0600070205080204" pitchFamily="34" charset="-128"/>
              </a:rPr>
              <a:t> and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ea typeface="ＭＳ Ｐゴシック" panose="020B0600070205080204" pitchFamily="34" charset="-128"/>
              </a:rPr>
              <a:t> calls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>
                <a:ea typeface="ＭＳ Ｐゴシック" panose="020B0600070205080204" pitchFamily="34" charset="-128"/>
              </a:rPr>
              <a:t>, but calling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>
                <a:ea typeface="ＭＳ Ｐゴシック" panose="020B0600070205080204" pitchFamily="34" charset="-128"/>
              </a:rPr>
              <a:t> is the last thing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ea typeface="ＭＳ Ｐゴシック" panose="020B0600070205080204" pitchFamily="34" charset="-128"/>
              </a:rPr>
              <a:t> does (a </a:t>
            </a:r>
            <a:r>
              <a:rPr lang="en-US" altLang="en-US" i="1">
                <a:solidFill>
                  <a:schemeClr val="hlink"/>
                </a:solidFill>
                <a:ea typeface="ＭＳ Ｐゴシック" panose="020B0600070205080204" pitchFamily="34" charset="-128"/>
              </a:rPr>
              <a:t>tail call</a:t>
            </a:r>
            <a:r>
              <a:rPr lang="en-US" altLang="en-US">
                <a:ea typeface="ＭＳ Ｐゴシック" panose="020B0600070205080204" pitchFamily="34" charset="-128"/>
              </a:rPr>
              <a:t>)?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Then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>
                <a:ea typeface="ＭＳ Ｐゴシック" panose="020B0600070205080204" pitchFamily="34" charset="-128"/>
              </a:rPr>
              <a:t> can return directly to</a:t>
            </a:r>
            <a:r>
              <a:rPr lang="en-US" altLang="en-US" i="1">
                <a:solidFill>
                  <a:schemeClr val="folHlink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f</a:t>
            </a:r>
            <a:r>
              <a:rPr lang="en-US" altLang="en-US">
                <a:ea typeface="ＭＳ Ｐゴシック" panose="020B0600070205080204" pitchFamily="34" charset="-128"/>
              </a:rPr>
              <a:t> instead of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1">
            <a:extLst>
              <a:ext uri="{FF2B5EF4-FFF2-40B4-BE49-F238E27FC236}">
                <a16:creationId xmlns:a16="http://schemas.microsoft.com/office/drawing/2014/main" id="{7EACC5E9-440D-3C17-1987-5C7F44CBEC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Question: Length of list (1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D14F4-63E0-75A7-DA08-5A8E5D826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Problem: write code for the length of the list</a:t>
            </a:r>
          </a:p>
          <a:p>
            <a:pPr lvl="1">
              <a:buFont typeface="Wingdings" charset="0"/>
              <a:buChar char="n"/>
              <a:defRPr/>
            </a:pPr>
            <a:r>
              <a:rPr lang="en-US" dirty="0"/>
              <a:t>How to start?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length list = </a:t>
            </a:r>
          </a:p>
        </p:txBody>
      </p:sp>
      <p:sp>
        <p:nvSpPr>
          <p:cNvPr id="105475" name="Date Placeholder 3">
            <a:extLst>
              <a:ext uri="{FF2B5EF4-FFF2-40B4-BE49-F238E27FC236}">
                <a16:creationId xmlns:a16="http://schemas.microsoft.com/office/drawing/2014/main" id="{533ED779-A5B9-6F39-B4B9-145CDDF4668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489E1B7-B083-5641-A734-DA0DAADFD22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5476" name="Slide Number Placeholder 4">
            <a:extLst>
              <a:ext uri="{FF2B5EF4-FFF2-40B4-BE49-F238E27FC236}">
                <a16:creationId xmlns:a16="http://schemas.microsoft.com/office/drawing/2014/main" id="{80F8812D-D07B-1E50-684D-AA1F863DE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717623A-4F1B-814A-B34F-9951543D18A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Title 1">
            <a:extLst>
              <a:ext uri="{FF2B5EF4-FFF2-40B4-BE49-F238E27FC236}">
                <a16:creationId xmlns:a16="http://schemas.microsoft.com/office/drawing/2014/main" id="{65467887-C44C-1CEB-0BAE-BE573C8D98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36194" name="Content Placeholder 2">
            <a:extLst>
              <a:ext uri="{FF2B5EF4-FFF2-40B4-BE49-F238E27FC236}">
                <a16:creationId xmlns:a16="http://schemas.microsoft.com/office/drawing/2014/main" id="{5F575D38-AB58-C03D-E7C1-87520EA442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End of Extra Material</a:t>
            </a:r>
          </a:p>
        </p:txBody>
      </p:sp>
      <p:sp>
        <p:nvSpPr>
          <p:cNvPr id="136195" name="Date Placeholder 3">
            <a:extLst>
              <a:ext uri="{FF2B5EF4-FFF2-40B4-BE49-F238E27FC236}">
                <a16:creationId xmlns:a16="http://schemas.microsoft.com/office/drawing/2014/main" id="{749C4DCE-CE99-D01F-186A-2C2A992C761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7FB3FE1-42F6-3043-BC0C-74C837D3CDB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36196" name="Slide Number Placeholder 4">
            <a:extLst>
              <a:ext uri="{FF2B5EF4-FFF2-40B4-BE49-F238E27FC236}">
                <a16:creationId xmlns:a16="http://schemas.microsoft.com/office/drawing/2014/main" id="{97035C5D-E019-CE14-D47A-81B4DF3A49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E1AB10-4C6E-3D47-B935-3184872E5B5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110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Title 1">
            <a:extLst>
              <a:ext uri="{FF2B5EF4-FFF2-40B4-BE49-F238E27FC236}">
                <a16:creationId xmlns:a16="http://schemas.microsoft.com/office/drawing/2014/main" id="{C44F78E1-F6B0-6CAE-94E1-FC7AE35CBA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Question: Length of list (2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F39D4-943C-1FE7-87D2-0199C1776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Problem: write code for the length of the list</a:t>
            </a:r>
          </a:p>
          <a:p>
            <a:pPr lvl="1">
              <a:buFont typeface="Wingdings" charset="0"/>
              <a:buChar char="n"/>
              <a:defRPr/>
            </a:pPr>
            <a:r>
              <a:rPr lang="en-US" dirty="0"/>
              <a:t>How to start?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length list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 with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106499" name="Date Placeholder 3">
            <a:extLst>
              <a:ext uri="{FF2B5EF4-FFF2-40B4-BE49-F238E27FC236}">
                <a16:creationId xmlns:a16="http://schemas.microsoft.com/office/drawing/2014/main" id="{D576CAA1-FFBA-C575-7C49-32883EF010B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A92AC2F-3E76-9246-AA8E-BEE438F1E57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6500" name="Slide Number Placeholder 4">
            <a:extLst>
              <a:ext uri="{FF2B5EF4-FFF2-40B4-BE49-F238E27FC236}">
                <a16:creationId xmlns:a16="http://schemas.microsoft.com/office/drawing/2014/main" id="{C6B458F4-D487-39C5-013B-1949C83D5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072B73-CB33-094D-AE08-FB68498067A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Title 1">
            <a:extLst>
              <a:ext uri="{FF2B5EF4-FFF2-40B4-BE49-F238E27FC236}">
                <a16:creationId xmlns:a16="http://schemas.microsoft.com/office/drawing/2014/main" id="{C6E80928-0585-FD19-2718-6094B81E9A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Question: Length of list (3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1FDF9-42B0-D840-3E64-67B836067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Problem: write code for the length of the list</a:t>
            </a:r>
          </a:p>
          <a:p>
            <a:pPr lvl="1">
              <a:buFont typeface="Wingdings" charset="0"/>
              <a:buChar char="n"/>
              <a:defRPr/>
            </a:pPr>
            <a:r>
              <a:rPr lang="en-US" dirty="0"/>
              <a:t>What patterns should we match against?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length list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 with</a:t>
            </a:r>
          </a:p>
        </p:txBody>
      </p:sp>
      <p:sp>
        <p:nvSpPr>
          <p:cNvPr id="107523" name="Date Placeholder 3">
            <a:extLst>
              <a:ext uri="{FF2B5EF4-FFF2-40B4-BE49-F238E27FC236}">
                <a16:creationId xmlns:a16="http://schemas.microsoft.com/office/drawing/2014/main" id="{4AAE6B2A-4F8A-ED06-422B-1CC1C13A877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4EE837-A2E6-CB47-B57F-E21A7ACD5DB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7524" name="Slide Number Placeholder 4">
            <a:extLst>
              <a:ext uri="{FF2B5EF4-FFF2-40B4-BE49-F238E27FC236}">
                <a16:creationId xmlns:a16="http://schemas.microsoft.com/office/drawing/2014/main" id="{5B227A35-CFB9-80E6-3FDD-523324E2B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B78448-5242-F043-8A2B-391C879A6F6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Title 1">
            <a:extLst>
              <a:ext uri="{FF2B5EF4-FFF2-40B4-BE49-F238E27FC236}">
                <a16:creationId xmlns:a16="http://schemas.microsoft.com/office/drawing/2014/main" id="{FCB525C6-4F64-EB9A-E3F1-7C69202FED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Question: Length of list (4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A8214-0024-8D5C-7005-7ED1C1FCB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Problem: write code for the length of the list</a:t>
            </a:r>
          </a:p>
          <a:p>
            <a:pPr lvl="1">
              <a:buFont typeface="Wingdings" charset="0"/>
              <a:buChar char="n"/>
              <a:defRPr/>
            </a:pPr>
            <a:r>
              <a:rPr lang="en-US" dirty="0"/>
              <a:t>What patterns should we match against?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length list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 with [] -&gt;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| (a :: </a:t>
            </a:r>
            <a:r>
              <a:rPr lang="en-US" dirty="0" err="1">
                <a:solidFill>
                  <a:srgbClr val="0000FF"/>
                </a:solidFill>
              </a:rPr>
              <a:t>bs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</a:p>
        </p:txBody>
      </p:sp>
      <p:sp>
        <p:nvSpPr>
          <p:cNvPr id="108547" name="Date Placeholder 3">
            <a:extLst>
              <a:ext uri="{FF2B5EF4-FFF2-40B4-BE49-F238E27FC236}">
                <a16:creationId xmlns:a16="http://schemas.microsoft.com/office/drawing/2014/main" id="{62374147-92B1-9811-9F86-4A0BA9B45FB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38FA272-BA19-9446-9F67-C2CA4AFC77B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8548" name="Slide Number Placeholder 4">
            <a:extLst>
              <a:ext uri="{FF2B5EF4-FFF2-40B4-BE49-F238E27FC236}">
                <a16:creationId xmlns:a16="http://schemas.microsoft.com/office/drawing/2014/main" id="{47A97F5B-783A-BC89-DF37-E2F2FF49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D6A03F3-CB0D-7340-83AE-D3BC59BBDA4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Title 1">
            <a:extLst>
              <a:ext uri="{FF2B5EF4-FFF2-40B4-BE49-F238E27FC236}">
                <a16:creationId xmlns:a16="http://schemas.microsoft.com/office/drawing/2014/main" id="{DD9F3C1C-6609-1897-A06D-77743588B7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Question: Length of list (5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ED1ED-7EE5-B686-8053-8730E0FCB3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Problem: write code for the length of the list</a:t>
            </a:r>
          </a:p>
          <a:p>
            <a:pPr lvl="1">
              <a:buFont typeface="Wingdings" charset="0"/>
              <a:buChar char="n"/>
              <a:defRPr/>
            </a:pPr>
            <a:r>
              <a:rPr lang="en-US" dirty="0"/>
              <a:t>What result do we give when </a:t>
            </a:r>
            <a:r>
              <a:rPr lang="en-US" dirty="0">
                <a:solidFill>
                  <a:srgbClr val="0000FF"/>
                </a:solidFill>
              </a:rPr>
              <a:t>list</a:t>
            </a:r>
            <a:r>
              <a:rPr lang="en-US" dirty="0"/>
              <a:t> is empty?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length list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 with [] -&gt; 0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| (a :: </a:t>
            </a:r>
            <a:r>
              <a:rPr lang="en-US" dirty="0" err="1">
                <a:solidFill>
                  <a:srgbClr val="0000FF"/>
                </a:solidFill>
              </a:rPr>
              <a:t>bs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</a:p>
        </p:txBody>
      </p:sp>
      <p:sp>
        <p:nvSpPr>
          <p:cNvPr id="109571" name="Date Placeholder 3">
            <a:extLst>
              <a:ext uri="{FF2B5EF4-FFF2-40B4-BE49-F238E27FC236}">
                <a16:creationId xmlns:a16="http://schemas.microsoft.com/office/drawing/2014/main" id="{652AE526-8018-19B7-EF49-9135760928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7FDFA70-51E1-004A-9495-1E26896C506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9572" name="Slide Number Placeholder 4">
            <a:extLst>
              <a:ext uri="{FF2B5EF4-FFF2-40B4-BE49-F238E27FC236}">
                <a16:creationId xmlns:a16="http://schemas.microsoft.com/office/drawing/2014/main" id="{7601D374-E8D6-B5C5-E538-932DBE075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C85F10-8BB8-E948-82B3-6E459FCC578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le 1">
            <a:extLst>
              <a:ext uri="{FF2B5EF4-FFF2-40B4-BE49-F238E27FC236}">
                <a16:creationId xmlns:a16="http://schemas.microsoft.com/office/drawing/2014/main" id="{B1C7457C-42B0-891E-387D-75D2A85342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Question: Length of list (6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098F4-9E11-7A08-8D96-AC3C8DDBD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Problem: write code for the length of the list</a:t>
            </a:r>
          </a:p>
          <a:p>
            <a:pPr lvl="1">
              <a:buFont typeface="Wingdings" charset="0"/>
              <a:buChar char="n"/>
              <a:defRPr/>
            </a:pPr>
            <a:r>
              <a:rPr lang="en-US" dirty="0"/>
              <a:t>What result do we give when </a:t>
            </a:r>
            <a:r>
              <a:rPr lang="en-US" dirty="0">
                <a:solidFill>
                  <a:srgbClr val="0000FF"/>
                </a:solidFill>
              </a:rPr>
              <a:t>list</a:t>
            </a:r>
            <a:r>
              <a:rPr lang="en-US" dirty="0"/>
              <a:t> is not empty?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length list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 with [] -&gt; 0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| (a :: </a:t>
            </a:r>
            <a:r>
              <a:rPr lang="en-US" dirty="0" err="1">
                <a:solidFill>
                  <a:srgbClr val="0000FF"/>
                </a:solidFill>
              </a:rPr>
              <a:t>bs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</a:p>
        </p:txBody>
      </p:sp>
      <p:sp>
        <p:nvSpPr>
          <p:cNvPr id="110595" name="Date Placeholder 3">
            <a:extLst>
              <a:ext uri="{FF2B5EF4-FFF2-40B4-BE49-F238E27FC236}">
                <a16:creationId xmlns:a16="http://schemas.microsoft.com/office/drawing/2014/main" id="{A854E010-5F57-28A6-ABC6-7663007909B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E36AE90-9631-F045-B5A6-F8CD0D6E62B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0596" name="Slide Number Placeholder 4">
            <a:extLst>
              <a:ext uri="{FF2B5EF4-FFF2-40B4-BE49-F238E27FC236}">
                <a16:creationId xmlns:a16="http://schemas.microsoft.com/office/drawing/2014/main" id="{70E5E0C7-294A-6F12-5960-12D198C30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6AEB417-AFB8-7445-A3C7-18E80CD4CE1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itle 1">
            <a:extLst>
              <a:ext uri="{FF2B5EF4-FFF2-40B4-BE49-F238E27FC236}">
                <a16:creationId xmlns:a16="http://schemas.microsoft.com/office/drawing/2014/main" id="{A65201B0-BE8B-3EDD-EAD9-ED08221C56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Question: Length of list (7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6692D-39CC-E234-E9E6-73856531B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Problem: write code for the length of the list</a:t>
            </a:r>
          </a:p>
          <a:p>
            <a:pPr lvl="1">
              <a:buFont typeface="Wingdings" charset="0"/>
              <a:buChar char="n"/>
              <a:defRPr/>
            </a:pPr>
            <a:r>
              <a:rPr lang="en-US" dirty="0"/>
              <a:t>What result do we give when </a:t>
            </a:r>
            <a:r>
              <a:rPr lang="en-US" dirty="0">
                <a:solidFill>
                  <a:srgbClr val="0000FF"/>
                </a:solidFill>
              </a:rPr>
              <a:t>list</a:t>
            </a:r>
            <a:r>
              <a:rPr lang="en-US" dirty="0"/>
              <a:t> is not empty?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length list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 with [] -&gt; 0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| (a :: </a:t>
            </a:r>
            <a:r>
              <a:rPr lang="en-US" dirty="0" err="1">
                <a:solidFill>
                  <a:srgbClr val="0000FF"/>
                </a:solidFill>
              </a:rPr>
              <a:t>bs</a:t>
            </a:r>
            <a:r>
              <a:rPr lang="en-US" dirty="0">
                <a:solidFill>
                  <a:srgbClr val="0000FF"/>
                </a:solidFill>
              </a:rPr>
              <a:t>) -&gt; 1 + length </a:t>
            </a:r>
            <a:r>
              <a:rPr lang="en-US" dirty="0" err="1">
                <a:solidFill>
                  <a:srgbClr val="0000FF"/>
                </a:solidFill>
              </a:rPr>
              <a:t>bs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11619" name="Date Placeholder 3">
            <a:extLst>
              <a:ext uri="{FF2B5EF4-FFF2-40B4-BE49-F238E27FC236}">
                <a16:creationId xmlns:a16="http://schemas.microsoft.com/office/drawing/2014/main" id="{0E562642-2E0D-583D-FC70-FC59D2EDF5A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792F9D3-E00A-3E44-B612-B9D385B6470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1620" name="Slide Number Placeholder 4">
            <a:extLst>
              <a:ext uri="{FF2B5EF4-FFF2-40B4-BE49-F238E27FC236}">
                <a16:creationId xmlns:a16="http://schemas.microsoft.com/office/drawing/2014/main" id="{6DA4CA23-7E8F-2049-2492-A1DAF19DB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2211662-E792-3A47-9133-DC17391B96C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Date Placeholder 3">
            <a:extLst>
              <a:ext uri="{FF2B5EF4-FFF2-40B4-BE49-F238E27FC236}">
                <a16:creationId xmlns:a16="http://schemas.microsoft.com/office/drawing/2014/main" id="{DE5FA0F0-1937-2975-86EA-D2435A48EE2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9B5EEC0-EAED-BB41-A625-CF18B4B33DD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2642" name="Slide Number Placeholder 5">
            <a:extLst>
              <a:ext uri="{FF2B5EF4-FFF2-40B4-BE49-F238E27FC236}">
                <a16:creationId xmlns:a16="http://schemas.microsoft.com/office/drawing/2014/main" id="{2D799835-49C0-2785-9368-0D61E31CA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0D597C2-DD9A-BD48-B332-91F086F816E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/>
          </a:p>
        </p:txBody>
      </p:sp>
      <p:sp>
        <p:nvSpPr>
          <p:cNvPr id="112643" name="Rectangle 4" descr="A red box around the general description of structural recursion on lists.">
            <a:extLst>
              <a:ext uri="{FF2B5EF4-FFF2-40B4-BE49-F238E27FC236}">
                <a16:creationId xmlns:a16="http://schemas.microsoft.com/office/drawing/2014/main" id="{FDD86550-90AA-728B-7777-A81890726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800600"/>
            <a:ext cx="8153400" cy="1143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2644" name="Rectangle 5">
            <a:extLst>
              <a:ext uri="{FF2B5EF4-FFF2-40B4-BE49-F238E27FC236}">
                <a16:creationId xmlns:a16="http://schemas.microsoft.com/office/drawing/2014/main" id="{71714901-60F8-A2FA-8DC3-1437860D7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Structural Recursion : List Example</a:t>
            </a:r>
          </a:p>
        </p:txBody>
      </p:sp>
      <p:sp>
        <p:nvSpPr>
          <p:cNvPr id="112645" name="Rectangle 6">
            <a:extLst>
              <a:ext uri="{FF2B5EF4-FFF2-40B4-BE49-F238E27FC236}">
                <a16:creationId xmlns:a16="http://schemas.microsoft.com/office/drawing/2014/main" id="{325FDA47-3467-DFAC-12B6-35F41E45FC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3713" y="1219200"/>
            <a:ext cx="8650287" cy="4913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rec length list = match list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with [ ] -&gt; 0   (* Nil case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| a :: bs -&gt; 1 + length bs;;  (* Cons case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dirty="0">
                <a:ea typeface="ＭＳ Ｐゴシック" panose="020B0600070205080204" pitchFamily="34" charset="-128"/>
              </a:rPr>
              <a:t> length : 'a list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length [5; 4; 3; 2];;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- : int = 4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Nil case 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[ ]</a:t>
            </a:r>
            <a:r>
              <a:rPr lang="en-US" altLang="en-US" dirty="0">
                <a:ea typeface="ＭＳ Ｐゴシック" panose="020B0600070205080204" pitchFamily="34" charset="-128"/>
              </a:rPr>
              <a:t>  is base case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Cons case recurses on component list 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bs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F579F-A338-078E-0DAC-5956A0FD8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>
            <a:extLst>
              <a:ext uri="{FF2B5EF4-FFF2-40B4-BE49-F238E27FC236}">
                <a16:creationId xmlns:a16="http://schemas.microsoft.com/office/drawing/2014/main" id="{688C4155-6856-77BA-E838-BE14E6D239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Same Length (1 of 7)</a:t>
            </a:r>
          </a:p>
        </p:txBody>
      </p:sp>
      <p:sp>
        <p:nvSpPr>
          <p:cNvPr id="39938" name="Content Placeholder 2">
            <a:extLst>
              <a:ext uri="{FF2B5EF4-FFF2-40B4-BE49-F238E27FC236}">
                <a16:creationId xmlns:a16="http://schemas.microsoft.com/office/drawing/2014/main" id="{1CBBF11D-CAD3-6672-F7A1-227724EEF4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How can we efficiently answer if two lists have the same length?</a:t>
            </a:r>
          </a:p>
        </p:txBody>
      </p:sp>
      <p:sp>
        <p:nvSpPr>
          <p:cNvPr id="39939" name="Date Placeholder 3">
            <a:extLst>
              <a:ext uri="{FF2B5EF4-FFF2-40B4-BE49-F238E27FC236}">
                <a16:creationId xmlns:a16="http://schemas.microsoft.com/office/drawing/2014/main" id="{B421A2BE-8E09-5EA7-E04F-8C1B7CFD919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147D87-67FD-2B4F-BE8E-65A08E4872BE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39940" name="Slide Number Placeholder 4">
            <a:extLst>
              <a:ext uri="{FF2B5EF4-FFF2-40B4-BE49-F238E27FC236}">
                <a16:creationId xmlns:a16="http://schemas.microsoft.com/office/drawing/2014/main" id="{8703D9D9-0EEB-BF5E-42A4-EC77DB448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6F5D71-5C5B-6044-895D-6893963106A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948636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Date Placeholder 3">
            <a:extLst>
              <a:ext uri="{FF2B5EF4-FFF2-40B4-BE49-F238E27FC236}">
                <a16:creationId xmlns:a16="http://schemas.microsoft.com/office/drawing/2014/main" id="{5EC757B2-ECA4-1449-493D-57D3EEAE874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D7EB0AB-E5BA-7F47-B779-94A631136CF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5234" name="Slide Number Placeholder 5">
            <a:extLst>
              <a:ext uri="{FF2B5EF4-FFF2-40B4-BE49-F238E27FC236}">
                <a16:creationId xmlns:a16="http://schemas.microsoft.com/office/drawing/2014/main" id="{29CD5638-10D6-D04F-7B4A-3FA0613DA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31EF202-2147-B040-BD17-82B6FC0A400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/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7A75422B-9CCC-83A1-D33C-47E9060C7C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Lists – Basic Constructs</a:t>
            </a:r>
          </a:p>
        </p:txBody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3495D7DB-6CC0-67E6-39EB-0D3091125A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35088"/>
            <a:ext cx="8229600" cy="491331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List can take one of two forms: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Empty list, written 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[ ]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Non-empty list, written  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x ::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xs</a:t>
            </a:r>
            <a:endParaRPr lang="en-US" altLang="en-US" dirty="0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lvl="2" eaLnBrk="1" hangingPunct="1">
              <a:lnSpc>
                <a:spcPct val="120000"/>
              </a:lnSpc>
            </a:pPr>
            <a:r>
              <a:rPr lang="en-US" altLang="en-US" sz="2800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x</a:t>
            </a:r>
            <a:r>
              <a:rPr lang="en-US" altLang="en-US" sz="2800" dirty="0">
                <a:ea typeface="ＭＳ Ｐゴシック" panose="020B0600070205080204" pitchFamily="34" charset="-128"/>
              </a:rPr>
              <a:t> is head element, </a:t>
            </a:r>
            <a:r>
              <a:rPr lang="en-US" altLang="en-US" sz="2800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xs</a:t>
            </a:r>
            <a:r>
              <a:rPr lang="en-US" altLang="en-US" sz="2800" dirty="0">
                <a:ea typeface="ＭＳ Ｐゴシック" panose="020B0600070205080204" pitchFamily="34" charset="-128"/>
              </a:rPr>
              <a:t> is tail list, </a:t>
            </a:r>
            <a:r>
              <a:rPr lang="en-US" altLang="en-US" sz="2800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::</a:t>
            </a:r>
            <a:r>
              <a:rPr lang="en-US" altLang="en-US" sz="2800" dirty="0">
                <a:ea typeface="ＭＳ Ｐゴシック" panose="020B0600070205080204" pitchFamily="34" charset="-128"/>
              </a:rPr>
              <a:t> called </a:t>
            </a:r>
            <a:r>
              <a:rPr lang="ja-JP" altLang="en-US" sz="2800">
                <a:ea typeface="Osaka" pitchFamily="34" charset="-128"/>
              </a:rPr>
              <a:t>“</a:t>
            </a:r>
            <a:r>
              <a:rPr lang="en-US" altLang="ja-JP" sz="2800" dirty="0">
                <a:ea typeface="ＭＳ Ｐゴシック" panose="020B0600070205080204" pitchFamily="34" charset="-128"/>
              </a:rPr>
              <a:t>cons</a:t>
            </a:r>
            <a:r>
              <a:rPr lang="ja-JP" altLang="en-US" sz="2800">
                <a:ea typeface="Osaka" pitchFamily="34" charset="-128"/>
              </a:rPr>
              <a:t>”</a:t>
            </a:r>
            <a:endParaRPr lang="en-US" altLang="ja-JP" dirty="0">
              <a:ea typeface="ＭＳ Ｐゴシック" panose="020B0600070205080204" pitchFamily="34" charset="-128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Syntactic sugar: 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[x]</a:t>
            </a:r>
            <a:r>
              <a:rPr lang="en-US" altLang="en-US" dirty="0">
                <a:ea typeface="ＭＳ Ｐゴシック" panose="020B0600070205080204" pitchFamily="34" charset="-128"/>
              </a:rPr>
              <a:t> == 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x :: [ ]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[ x1; x2; …;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xn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] </a:t>
            </a:r>
            <a:r>
              <a:rPr lang="en-US" altLang="en-US" dirty="0">
                <a:ea typeface="ＭＳ Ｐゴシック" panose="020B0600070205080204" pitchFamily="34" charset="-128"/>
              </a:rPr>
              <a:t>== 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x1 :: x2 :: … ::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xn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:: [ ]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05E705AC-A141-836A-BA09-099742DE5E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Same Length (2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C79C3-3DB3-1C32-7BCE-5498AD080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How can we efficiently answer if two lists have the same length?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</a:t>
            </a:r>
            <a:r>
              <a:rPr lang="en-US" dirty="0" err="1">
                <a:solidFill>
                  <a:srgbClr val="0000FF"/>
                </a:solidFill>
              </a:rPr>
              <a:t>same_length</a:t>
            </a:r>
            <a:r>
              <a:rPr lang="en-US" dirty="0">
                <a:solidFill>
                  <a:srgbClr val="0000FF"/>
                </a:solidFill>
              </a:rPr>
              <a:t> list1 list2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list1 with [] -&gt;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chemeClr val="bg1"/>
                </a:solidFill>
              </a:rPr>
              <a:t>       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| (x::</a:t>
            </a:r>
            <a:r>
              <a:rPr lang="en-US" dirty="0" err="1">
                <a:solidFill>
                  <a:srgbClr val="0000FF"/>
                </a:solidFill>
              </a:rPr>
              <a:t>xs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chemeClr val="bg1"/>
                </a:solidFill>
              </a:rPr>
              <a:t>      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0963" name="Date Placeholder 3">
            <a:extLst>
              <a:ext uri="{FF2B5EF4-FFF2-40B4-BE49-F238E27FC236}">
                <a16:creationId xmlns:a16="http://schemas.microsoft.com/office/drawing/2014/main" id="{78D192DF-0E69-0C44-BDE6-8092F787A68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371C1E3-1E87-CB42-87AA-2646BE42A3A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40964" name="Slide Number Placeholder 4">
            <a:extLst>
              <a:ext uri="{FF2B5EF4-FFF2-40B4-BE49-F238E27FC236}">
                <a16:creationId xmlns:a16="http://schemas.microsoft.com/office/drawing/2014/main" id="{0FE46D76-A7A1-10D6-7DFD-4CB7E7335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F7EC305-65C3-2D47-BE31-5BD20CEFAE8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286754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3EC0CC78-72A2-80D7-9B2C-15D7A0223D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Same Length (3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A3E65-653D-962C-D7D5-89EEBBD26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How can we efficiently answer if two lists have the same length?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</a:t>
            </a:r>
            <a:r>
              <a:rPr lang="en-US" dirty="0" err="1">
                <a:solidFill>
                  <a:srgbClr val="0000FF"/>
                </a:solidFill>
              </a:rPr>
              <a:t>same_length</a:t>
            </a:r>
            <a:r>
              <a:rPr lang="en-US" dirty="0">
                <a:solidFill>
                  <a:srgbClr val="0000FF"/>
                </a:solidFill>
              </a:rPr>
              <a:t> list1 list2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list1 with [] -&gt;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(match list2 with [] -&gt; 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  | (y::</a:t>
            </a:r>
            <a:r>
              <a:rPr lang="en-US" dirty="0" err="1">
                <a:solidFill>
                  <a:srgbClr val="0000FF"/>
                </a:solidFill>
              </a:rPr>
              <a:t>ys</a:t>
            </a:r>
            <a:r>
              <a:rPr lang="en-US" dirty="0">
                <a:solidFill>
                  <a:srgbClr val="0000FF"/>
                </a:solidFill>
              </a:rPr>
              <a:t>) -&gt;  </a:t>
            </a:r>
            <a:r>
              <a:rPr lang="en-US" sz="2800" dirty="0">
                <a:solidFill>
                  <a:srgbClr val="0000FF"/>
                </a:solidFill>
              </a:rPr>
              <a:t>    </a:t>
            </a:r>
            <a:r>
              <a:rPr lang="en-US" dirty="0">
                <a:solidFill>
                  <a:srgbClr val="0000FF"/>
                </a:solidFill>
              </a:rPr>
              <a:t>  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| (x::</a:t>
            </a:r>
            <a:r>
              <a:rPr lang="en-US" dirty="0" err="1">
                <a:solidFill>
                  <a:srgbClr val="0000FF"/>
                </a:solidFill>
              </a:rPr>
              <a:t>xs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chemeClr val="bg1"/>
                </a:solidFill>
              </a:rPr>
              <a:t>      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1987" name="Date Placeholder 3">
            <a:extLst>
              <a:ext uri="{FF2B5EF4-FFF2-40B4-BE49-F238E27FC236}">
                <a16:creationId xmlns:a16="http://schemas.microsoft.com/office/drawing/2014/main" id="{3E9E7746-DE64-5093-EBAF-3B63D147D6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5BD6826-B837-5441-B0AF-1F465BDE4C7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41988" name="Slide Number Placeholder 4">
            <a:extLst>
              <a:ext uri="{FF2B5EF4-FFF2-40B4-BE49-F238E27FC236}">
                <a16:creationId xmlns:a16="http://schemas.microsoft.com/office/drawing/2014/main" id="{EDF32FCB-0D27-A31B-838E-AD5F7789E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7B3B106-C429-CE4A-BCA3-D004BF4AD1C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07252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2E209-5935-F049-7F7F-52CD951FB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>
            <a:extLst>
              <a:ext uri="{FF2B5EF4-FFF2-40B4-BE49-F238E27FC236}">
                <a16:creationId xmlns:a16="http://schemas.microsoft.com/office/drawing/2014/main" id="{A18337A0-EAA8-CAD2-BD92-A348665439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Same Length (4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45916-F617-9CD7-70CD-D3816B2CC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How can we efficiently answer if two lists have the same length?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</a:t>
            </a:r>
            <a:r>
              <a:rPr lang="en-US" dirty="0" err="1">
                <a:solidFill>
                  <a:srgbClr val="0000FF"/>
                </a:solidFill>
              </a:rPr>
              <a:t>same_length</a:t>
            </a:r>
            <a:r>
              <a:rPr lang="en-US" dirty="0">
                <a:solidFill>
                  <a:srgbClr val="0000FF"/>
                </a:solidFill>
              </a:rPr>
              <a:t> list1 list2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list1 with [] -&gt;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(match list2 with [] -&gt; true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  | (y::</a:t>
            </a:r>
            <a:r>
              <a:rPr lang="en-US" dirty="0" err="1">
                <a:solidFill>
                  <a:srgbClr val="0000FF"/>
                </a:solidFill>
              </a:rPr>
              <a:t>ys</a:t>
            </a:r>
            <a:r>
              <a:rPr lang="en-US" dirty="0">
                <a:solidFill>
                  <a:srgbClr val="0000FF"/>
                </a:solidFill>
              </a:rPr>
              <a:t>) -&gt; false)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| (x::</a:t>
            </a:r>
            <a:r>
              <a:rPr lang="en-US" dirty="0" err="1">
                <a:solidFill>
                  <a:srgbClr val="0000FF"/>
                </a:solidFill>
              </a:rPr>
              <a:t>xs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chemeClr val="bg1"/>
                </a:solidFill>
              </a:rPr>
              <a:t>      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1987" name="Date Placeholder 3">
            <a:extLst>
              <a:ext uri="{FF2B5EF4-FFF2-40B4-BE49-F238E27FC236}">
                <a16:creationId xmlns:a16="http://schemas.microsoft.com/office/drawing/2014/main" id="{CBF45FD6-4688-84C2-D5B0-3759E1368DA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5BD6826-B837-5441-B0AF-1F465BDE4C7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41988" name="Slide Number Placeholder 4">
            <a:extLst>
              <a:ext uri="{FF2B5EF4-FFF2-40B4-BE49-F238E27FC236}">
                <a16:creationId xmlns:a16="http://schemas.microsoft.com/office/drawing/2014/main" id="{F286BCB8-B5DF-B4A8-15F4-A6994D590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7B3B106-C429-CE4A-BCA3-D004BF4AD1C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060261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0AA09754-14AF-B6C4-DD82-DF9223F8B2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Same Length (5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D7C47-F536-B547-9064-34EFFD2C3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How can we efficiently answer if two lists have the same length?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</a:t>
            </a:r>
            <a:r>
              <a:rPr lang="en-US" dirty="0" err="1">
                <a:solidFill>
                  <a:srgbClr val="0000FF"/>
                </a:solidFill>
              </a:rPr>
              <a:t>same_length</a:t>
            </a:r>
            <a:r>
              <a:rPr lang="en-US" dirty="0">
                <a:solidFill>
                  <a:srgbClr val="0000FF"/>
                </a:solidFill>
              </a:rPr>
              <a:t> list1 list2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list1 with [] -&gt;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(match list2 with [] -&gt; true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  | (y::</a:t>
            </a:r>
            <a:r>
              <a:rPr lang="en-US" dirty="0" err="1">
                <a:solidFill>
                  <a:srgbClr val="0000FF"/>
                </a:solidFill>
              </a:rPr>
              <a:t>ys</a:t>
            </a:r>
            <a:r>
              <a:rPr lang="en-US" dirty="0">
                <a:solidFill>
                  <a:srgbClr val="0000FF"/>
                </a:solidFill>
              </a:rPr>
              <a:t>) -&gt; false)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| (x::</a:t>
            </a:r>
            <a:r>
              <a:rPr lang="en-US" dirty="0" err="1">
                <a:solidFill>
                  <a:srgbClr val="0000FF"/>
                </a:solidFill>
              </a:rPr>
              <a:t>xs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(match list2 with [] -&gt; </a:t>
            </a:r>
            <a:r>
              <a:rPr lang="en-US" dirty="0">
                <a:solidFill>
                  <a:schemeClr val="bg1"/>
                </a:solidFill>
              </a:rPr>
              <a:t>false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  | (y::</a:t>
            </a:r>
            <a:r>
              <a:rPr lang="en-US" dirty="0" err="1">
                <a:solidFill>
                  <a:srgbClr val="0000FF"/>
                </a:solidFill>
              </a:rPr>
              <a:t>ys</a:t>
            </a:r>
            <a:r>
              <a:rPr lang="en-US" dirty="0">
                <a:solidFill>
                  <a:srgbClr val="0000FF"/>
                </a:solidFill>
              </a:rPr>
              <a:t>) -&gt;         </a:t>
            </a:r>
            <a:r>
              <a:rPr lang="en-US" baseline="0" dirty="0">
                <a:solidFill>
                  <a:schemeClr val="bg1"/>
                </a:solidFill>
              </a:rPr>
              <a:t>                 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rgbClr val="0000FF"/>
                </a:solidFill>
              </a:rPr>
              <a:t>)</a:t>
            </a:r>
          </a:p>
          <a:p>
            <a:pPr marL="0" indent="0">
              <a:buFont typeface="Wingdings" charset="0"/>
              <a:buNone/>
              <a:defRPr/>
            </a:pP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4035" name="Date Placeholder 3">
            <a:extLst>
              <a:ext uri="{FF2B5EF4-FFF2-40B4-BE49-F238E27FC236}">
                <a16:creationId xmlns:a16="http://schemas.microsoft.com/office/drawing/2014/main" id="{893074F7-DBDB-18CA-65DE-D209B4B7858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B57A623-F4AA-3C43-9537-D2985639A3B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44036" name="Slide Number Placeholder 4">
            <a:extLst>
              <a:ext uri="{FF2B5EF4-FFF2-40B4-BE49-F238E27FC236}">
                <a16:creationId xmlns:a16="http://schemas.microsoft.com/office/drawing/2014/main" id="{E1EF132E-AA10-8EE4-01C5-72A65DE4D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7EA0E2C-310C-234D-8CF7-83360D1ACE0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48008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>
            <a:extLst>
              <a:ext uri="{FF2B5EF4-FFF2-40B4-BE49-F238E27FC236}">
                <a16:creationId xmlns:a16="http://schemas.microsoft.com/office/drawing/2014/main" id="{59E0C368-D359-6F1A-9C98-67A8DCFAA4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Same Length (6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0A523-EA76-3DCF-3045-E3D86A7A39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How can we efficiently answer if two lists have the same length?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</a:t>
            </a:r>
            <a:r>
              <a:rPr lang="en-US" dirty="0" err="1">
                <a:solidFill>
                  <a:srgbClr val="0000FF"/>
                </a:solidFill>
              </a:rPr>
              <a:t>same_length</a:t>
            </a:r>
            <a:r>
              <a:rPr lang="en-US" dirty="0">
                <a:solidFill>
                  <a:srgbClr val="0000FF"/>
                </a:solidFill>
              </a:rPr>
              <a:t> list1 list2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list1 with [] -&gt;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(match list2 with [] -&gt; true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  | (y::</a:t>
            </a:r>
            <a:r>
              <a:rPr lang="en-US" dirty="0" err="1">
                <a:solidFill>
                  <a:srgbClr val="0000FF"/>
                </a:solidFill>
              </a:rPr>
              <a:t>ys</a:t>
            </a:r>
            <a:r>
              <a:rPr lang="en-US" dirty="0">
                <a:solidFill>
                  <a:srgbClr val="0000FF"/>
                </a:solidFill>
              </a:rPr>
              <a:t>) -&gt; false)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| (x::</a:t>
            </a:r>
            <a:r>
              <a:rPr lang="en-US" dirty="0" err="1">
                <a:solidFill>
                  <a:srgbClr val="0000FF"/>
                </a:solidFill>
              </a:rPr>
              <a:t>xs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(match list2 with [] -&gt; false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  | (y::</a:t>
            </a:r>
            <a:r>
              <a:rPr lang="en-US" dirty="0" err="1">
                <a:solidFill>
                  <a:srgbClr val="0000FF"/>
                </a:solidFill>
              </a:rPr>
              <a:t>ys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  <a:r>
              <a:rPr lang="en-US" sz="3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ＭＳ Ｐゴシック" charset="-128"/>
              </a:rPr>
              <a:t>                          </a:t>
            </a:r>
            <a:r>
              <a:rPr lang="en-US" dirty="0">
                <a:solidFill>
                  <a:srgbClr val="0000FF"/>
                </a:solidFill>
              </a:rPr>
              <a:t>)</a:t>
            </a:r>
          </a:p>
          <a:p>
            <a:pPr marL="0" indent="0">
              <a:buFont typeface="Wingdings" charset="0"/>
              <a:buNone/>
              <a:defRPr/>
            </a:pP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5059" name="Date Placeholder 3">
            <a:extLst>
              <a:ext uri="{FF2B5EF4-FFF2-40B4-BE49-F238E27FC236}">
                <a16:creationId xmlns:a16="http://schemas.microsoft.com/office/drawing/2014/main" id="{74E15264-43EE-644D-F1BA-F463F074B1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839BD6-F142-3C46-AE8B-7AC6DEDD40E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45060" name="Slide Number Placeholder 4">
            <a:extLst>
              <a:ext uri="{FF2B5EF4-FFF2-40B4-BE49-F238E27FC236}">
                <a16:creationId xmlns:a16="http://schemas.microsoft.com/office/drawing/2014/main" id="{AFDE83A6-B88E-F598-8F00-D6CA3397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1751022-F6AE-1040-A55D-3CC0D6363EA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539664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>
            <a:extLst>
              <a:ext uri="{FF2B5EF4-FFF2-40B4-BE49-F238E27FC236}">
                <a16:creationId xmlns:a16="http://schemas.microsoft.com/office/drawing/2014/main" id="{6AD8F8AA-F3B9-4465-A144-7D06478C0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Same Length (7 of 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3D03E-3AF7-0A10-18F8-76A12F396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Char char="n"/>
              <a:defRPr/>
            </a:pPr>
            <a:r>
              <a:rPr lang="en-US" dirty="0"/>
              <a:t>How can we efficiently answer if two lists have the same length?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let rec </a:t>
            </a:r>
            <a:r>
              <a:rPr lang="en-US" dirty="0" err="1">
                <a:solidFill>
                  <a:srgbClr val="0000FF"/>
                </a:solidFill>
              </a:rPr>
              <a:t>same_length</a:t>
            </a:r>
            <a:r>
              <a:rPr lang="en-US" dirty="0">
                <a:solidFill>
                  <a:srgbClr val="0000FF"/>
                </a:solidFill>
              </a:rPr>
              <a:t> list1 list2 =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match list1 with [] -&gt;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(match list2 with [] -&gt; true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  | (y::</a:t>
            </a:r>
            <a:r>
              <a:rPr lang="en-US" dirty="0" err="1">
                <a:solidFill>
                  <a:srgbClr val="0000FF"/>
                </a:solidFill>
              </a:rPr>
              <a:t>ys</a:t>
            </a:r>
            <a:r>
              <a:rPr lang="en-US" dirty="0">
                <a:solidFill>
                  <a:srgbClr val="0000FF"/>
                </a:solidFill>
              </a:rPr>
              <a:t>) -&gt; false)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| (x::</a:t>
            </a:r>
            <a:r>
              <a:rPr lang="en-US" dirty="0" err="1">
                <a:solidFill>
                  <a:srgbClr val="0000FF"/>
                </a:solidFill>
              </a:rPr>
              <a:t>xs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(match list2 with [] -&gt; false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</a:rPr>
              <a:t>         | (y::</a:t>
            </a:r>
            <a:r>
              <a:rPr lang="en-US" dirty="0" err="1">
                <a:solidFill>
                  <a:srgbClr val="0000FF"/>
                </a:solidFill>
              </a:rPr>
              <a:t>ys</a:t>
            </a:r>
            <a:r>
              <a:rPr lang="en-US" dirty="0">
                <a:solidFill>
                  <a:srgbClr val="0000FF"/>
                </a:solidFill>
              </a:rPr>
              <a:t>) -&gt; </a:t>
            </a:r>
            <a:r>
              <a:rPr lang="en-US" dirty="0" err="1">
                <a:solidFill>
                  <a:srgbClr val="0000FF"/>
                </a:solidFill>
              </a:rPr>
              <a:t>same_length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xs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ys</a:t>
            </a:r>
            <a:r>
              <a:rPr lang="en-US" dirty="0">
                <a:solidFill>
                  <a:srgbClr val="0000FF"/>
                </a:solidFill>
              </a:rPr>
              <a:t>)</a:t>
            </a:r>
          </a:p>
          <a:p>
            <a:pPr marL="0" indent="0">
              <a:buFont typeface="Wingdings" charset="0"/>
              <a:buNone/>
              <a:defRPr/>
            </a:pP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6083" name="Date Placeholder 3">
            <a:extLst>
              <a:ext uri="{FF2B5EF4-FFF2-40B4-BE49-F238E27FC236}">
                <a16:creationId xmlns:a16="http://schemas.microsoft.com/office/drawing/2014/main" id="{33AF6EA3-9912-5F9A-3691-E9650184747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46A53BD-C023-5B45-8660-D98B7E6A008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46084" name="Slide Number Placeholder 4">
            <a:extLst>
              <a:ext uri="{FF2B5EF4-FFF2-40B4-BE49-F238E27FC236}">
                <a16:creationId xmlns:a16="http://schemas.microsoft.com/office/drawing/2014/main" id="{E2C81D2E-83EB-78DE-5B36-CC45A0A08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090B201-D1F5-9847-992F-1D5BBB2006E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848362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Date Placeholder 1">
            <a:extLst>
              <a:ext uri="{FF2B5EF4-FFF2-40B4-BE49-F238E27FC236}">
                <a16:creationId xmlns:a16="http://schemas.microsoft.com/office/drawing/2014/main" id="{83ABA249-BC2F-CB84-8408-69DBAAAEED5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86995BB-0EF8-E041-ADA9-EA175CB1C6D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5714" name="Slide Number Placeholder 2">
            <a:extLst>
              <a:ext uri="{FF2B5EF4-FFF2-40B4-BE49-F238E27FC236}">
                <a16:creationId xmlns:a16="http://schemas.microsoft.com/office/drawing/2014/main" id="{B0DE7AAC-5ACF-05DB-E53E-247F01D293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C7CB8C6-7728-9B40-90DD-F7A1FF1AB8E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US" altLang="en-US" sz="1400"/>
          </a:p>
        </p:txBody>
      </p:sp>
      <p:sp>
        <p:nvSpPr>
          <p:cNvPr id="115715" name="Rectangle 3" descr="A Dark blue background for a timing slide">
            <a:extLst>
              <a:ext uri="{FF2B5EF4-FFF2-40B4-BE49-F238E27FC236}">
                <a16:creationId xmlns:a16="http://schemas.microsoft.com/office/drawing/2014/main" id="{4C26BE8E-F088-7AC5-0BDE-61E0AD68D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1" y="304800"/>
            <a:ext cx="9144000" cy="6858000"/>
          </a:xfrm>
          <a:prstGeom prst="rect">
            <a:avLst/>
          </a:prstGeom>
          <a:solidFill>
            <a:srgbClr val="12284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5716" name="TextBox 4">
            <a:extLst>
              <a:ext uri="{FF2B5EF4-FFF2-40B4-BE49-F238E27FC236}">
                <a16:creationId xmlns:a16="http://schemas.microsoft.com/office/drawing/2014/main" id="{B67FB59E-242F-1FAF-0EA3-92319280B715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324100" y="2921000"/>
            <a:ext cx="4495800" cy="101600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5F02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250 minutes</a:t>
            </a: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itle 1">
            <a:extLst>
              <a:ext uri="{FF2B5EF4-FFF2-40B4-BE49-F238E27FC236}">
                <a16:creationId xmlns:a16="http://schemas.microsoft.com/office/drawing/2014/main" id="{3BB69517-C5EB-CDD1-A8C2-C1C71B2C25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>
                <a:ea typeface="ＭＳ Ｐゴシック" panose="020B0600070205080204" pitchFamily="34" charset="-128"/>
              </a:rPr>
              <a:t>Your turn: doubleList : int list -&gt; int list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4313E-00A1-221F-BEF5-F0147B8EE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Write a function that takes a list of int and returns a list of the same length, where each element has been multiplied by 2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let rec </a:t>
            </a:r>
            <a:r>
              <a:rPr lang="en-US" dirty="0" err="1">
                <a:solidFill>
                  <a:srgbClr val="1400FF"/>
                </a:solidFill>
              </a:rPr>
              <a:t>doubleList</a:t>
            </a:r>
            <a:r>
              <a:rPr lang="en-US" dirty="0">
                <a:solidFill>
                  <a:srgbClr val="1400FF"/>
                </a:solidFill>
              </a:rPr>
              <a:t> list =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16739" name="Date Placeholder 3">
            <a:extLst>
              <a:ext uri="{FF2B5EF4-FFF2-40B4-BE49-F238E27FC236}">
                <a16:creationId xmlns:a16="http://schemas.microsoft.com/office/drawing/2014/main" id="{189BB1FB-3B1B-E8FA-A814-9A23B86D150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CC947FD-5D6C-2B42-8C2D-89E993CC1DF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6740" name="Slide Number Placeholder 4">
            <a:extLst>
              <a:ext uri="{FF2B5EF4-FFF2-40B4-BE49-F238E27FC236}">
                <a16:creationId xmlns:a16="http://schemas.microsoft.com/office/drawing/2014/main" id="{D43C298F-61C5-ABF8-E45C-DDF7EA5C70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38DF3F1-3028-0845-BF7D-8C113BAE711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US" altLang="en-US" sz="1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itle 1">
            <a:extLst>
              <a:ext uri="{FF2B5EF4-FFF2-40B4-BE49-F238E27FC236}">
                <a16:creationId xmlns:a16="http://schemas.microsoft.com/office/drawing/2014/main" id="{0BF3F701-39C2-2927-B3EE-182A28078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Answer: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doubleList</a:t>
            </a:r>
            <a:r>
              <a:rPr lang="en-US" altLang="en-US" sz="2800" dirty="0">
                <a:ea typeface="ＭＳ Ｐゴシック" panose="020B0600070205080204" pitchFamily="34" charset="-128"/>
              </a:rPr>
              <a:t> : int list -&gt; int list (1 of 2):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A523A-687D-D97E-3328-7140E91F2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Write a function that takes a list of int and returns a list of the same length, where each element has been multiplied by 2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let rec </a:t>
            </a:r>
            <a:r>
              <a:rPr lang="en-US" dirty="0" err="1">
                <a:solidFill>
                  <a:srgbClr val="1400FF"/>
                </a:solidFill>
              </a:rPr>
              <a:t>doubleList</a:t>
            </a:r>
            <a:r>
              <a:rPr lang="en-US" dirty="0">
                <a:solidFill>
                  <a:srgbClr val="1400FF"/>
                </a:solidFill>
              </a:rPr>
              <a:t> list =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match list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with [] -&gt;[]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|  x :: </a:t>
            </a:r>
            <a:r>
              <a:rPr lang="en-US" dirty="0" err="1">
                <a:solidFill>
                  <a:srgbClr val="1400FF"/>
                </a:solidFill>
              </a:rPr>
              <a:t>xs</a:t>
            </a:r>
            <a:r>
              <a:rPr lang="en-US" dirty="0">
                <a:solidFill>
                  <a:srgbClr val="1400FF"/>
                </a:solidFill>
              </a:rPr>
              <a:t> -&gt; (2 * x) :: </a:t>
            </a:r>
            <a:r>
              <a:rPr lang="en-US" dirty="0" err="1">
                <a:solidFill>
                  <a:srgbClr val="1400FF"/>
                </a:solidFill>
              </a:rPr>
              <a:t>doubleList</a:t>
            </a:r>
            <a:r>
              <a:rPr lang="en-US" dirty="0">
                <a:solidFill>
                  <a:srgbClr val="1400FF"/>
                </a:solidFill>
              </a:rPr>
              <a:t> </a:t>
            </a:r>
            <a:r>
              <a:rPr lang="en-US" dirty="0" err="1">
                <a:solidFill>
                  <a:srgbClr val="1400FF"/>
                </a:solidFill>
              </a:rPr>
              <a:t>xs</a:t>
            </a:r>
            <a:r>
              <a:rPr lang="en-US" dirty="0">
                <a:solidFill>
                  <a:srgbClr val="1400FF"/>
                </a:solidFill>
              </a:rPr>
              <a:t> </a:t>
            </a:r>
          </a:p>
        </p:txBody>
      </p:sp>
      <p:sp>
        <p:nvSpPr>
          <p:cNvPr id="117763" name="Date Placeholder 3">
            <a:extLst>
              <a:ext uri="{FF2B5EF4-FFF2-40B4-BE49-F238E27FC236}">
                <a16:creationId xmlns:a16="http://schemas.microsoft.com/office/drawing/2014/main" id="{3EBD3A74-B5F8-54E3-4ADB-2F260E0A6CD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1FD85C-4D2F-CC43-8B05-CB1F8B18C76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7764" name="Slide Number Placeholder 4">
            <a:extLst>
              <a:ext uri="{FF2B5EF4-FFF2-40B4-BE49-F238E27FC236}">
                <a16:creationId xmlns:a16="http://schemas.microsoft.com/office/drawing/2014/main" id="{461C797C-A87D-2026-A3A3-1B98097B20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B880C5-D6B8-6943-84EA-91AB1D89786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US" altLang="en-US"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itle 1">
            <a:extLst>
              <a:ext uri="{FF2B5EF4-FFF2-40B4-BE49-F238E27FC236}">
                <a16:creationId xmlns:a16="http://schemas.microsoft.com/office/drawing/2014/main" id="{6999CE85-B411-9D78-5140-878A95DB06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Answer: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doubleList</a:t>
            </a:r>
            <a:r>
              <a:rPr lang="en-US" altLang="en-US" sz="2800" dirty="0">
                <a:ea typeface="ＭＳ Ｐゴシック" panose="020B0600070205080204" pitchFamily="34" charset="-128"/>
              </a:rPr>
              <a:t> : int list -&gt; int list (2 of 2):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7E8B9-06E1-AE11-9841-EA3BA4663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Write a function that takes a list of int and returns a list of the same length, where each element has been multiplied by 2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let rec </a:t>
            </a:r>
            <a:r>
              <a:rPr lang="en-US" dirty="0" err="1">
                <a:solidFill>
                  <a:srgbClr val="1400FF"/>
                </a:solidFill>
              </a:rPr>
              <a:t>doubleList</a:t>
            </a:r>
            <a:r>
              <a:rPr lang="en-US" dirty="0">
                <a:solidFill>
                  <a:srgbClr val="1400FF"/>
                </a:solidFill>
              </a:rPr>
              <a:t> list =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match list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with [] -&gt;[]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|  x :: </a:t>
            </a:r>
            <a:r>
              <a:rPr lang="en-US" dirty="0" err="1">
                <a:solidFill>
                  <a:srgbClr val="1400FF"/>
                </a:solidFill>
              </a:rPr>
              <a:t>xs</a:t>
            </a:r>
            <a:r>
              <a:rPr lang="en-US" dirty="0">
                <a:solidFill>
                  <a:srgbClr val="1400FF"/>
                </a:solidFill>
              </a:rPr>
              <a:t> -&gt; (2 * x) :: </a:t>
            </a:r>
            <a:r>
              <a:rPr lang="en-US" dirty="0" err="1">
                <a:solidFill>
                  <a:srgbClr val="1400FF"/>
                </a:solidFill>
              </a:rPr>
              <a:t>doubleList</a:t>
            </a:r>
            <a:r>
              <a:rPr lang="en-US" dirty="0">
                <a:solidFill>
                  <a:srgbClr val="1400FF"/>
                </a:solidFill>
              </a:rPr>
              <a:t> </a:t>
            </a:r>
            <a:r>
              <a:rPr lang="en-US" dirty="0" err="1">
                <a:solidFill>
                  <a:srgbClr val="1400FF"/>
                </a:solidFill>
              </a:rPr>
              <a:t>xs</a:t>
            </a:r>
            <a:r>
              <a:rPr lang="en-US" dirty="0">
                <a:solidFill>
                  <a:srgbClr val="1400FF"/>
                </a:solidFill>
              </a:rPr>
              <a:t> </a:t>
            </a:r>
          </a:p>
        </p:txBody>
      </p:sp>
      <p:sp>
        <p:nvSpPr>
          <p:cNvPr id="118789" name="Rectangle 5" descr="A red box around the pattern variable for the first element in a nonempty list.">
            <a:extLst>
              <a:ext uri="{FF2B5EF4-FFF2-40B4-BE49-F238E27FC236}">
                <a16:creationId xmlns:a16="http://schemas.microsoft.com/office/drawing/2014/main" id="{544FBCD6-5B24-7090-D102-A13760A72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572000"/>
            <a:ext cx="381000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8793" name="Rectangle 9" descr="A red box around the pattern variable for the remainder of  a nonempty list.">
            <a:extLst>
              <a:ext uri="{FF2B5EF4-FFF2-40B4-BE49-F238E27FC236}">
                <a16:creationId xmlns:a16="http://schemas.microsoft.com/office/drawing/2014/main" id="{D6872219-F883-24EB-BCCE-8ACE0D739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4562475"/>
            <a:ext cx="457200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8790" name="Rectangle 6" descr="A red box around the expression using the first element of the list.">
            <a:extLst>
              <a:ext uri="{FF2B5EF4-FFF2-40B4-BE49-F238E27FC236}">
                <a16:creationId xmlns:a16="http://schemas.microsoft.com/office/drawing/2014/main" id="{D87DFD00-0103-DEC6-49BA-4B0DDEE55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4568825"/>
            <a:ext cx="1143000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8794" name="Rectangle 10" descr="A red box around the expression recursively using the remainder of the list.">
            <a:extLst>
              <a:ext uri="{FF2B5EF4-FFF2-40B4-BE49-F238E27FC236}">
                <a16:creationId xmlns:a16="http://schemas.microsoft.com/office/drawing/2014/main" id="{E9C241E0-B5C8-BFF0-F139-D8CA79D7E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578350"/>
            <a:ext cx="2514600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8792" name="Curved Up Arrow 8" descr="An arrow from the pattern variable for the first element of the list to where it is used in calculating a new value.">
            <a:extLst>
              <a:ext uri="{FF2B5EF4-FFF2-40B4-BE49-F238E27FC236}">
                <a16:creationId xmlns:a16="http://schemas.microsoft.com/office/drawing/2014/main" id="{EBA403F0-2D43-262D-F969-5D736C9F5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3238" y="5226050"/>
            <a:ext cx="2265362" cy="265113"/>
          </a:xfrm>
          <a:prstGeom prst="curvedUpArrow">
            <a:avLst>
              <a:gd name="adj1" fmla="val 25002"/>
              <a:gd name="adj2" fmla="val 50003"/>
              <a:gd name="adj3" fmla="val 25000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8791" name="Curved Up Arrow 7" descr="An arrow from the pattern variable for the remainder of the list to where it is used in calculating a new value.">
            <a:extLst>
              <a:ext uri="{FF2B5EF4-FFF2-40B4-BE49-F238E27FC236}">
                <a16:creationId xmlns:a16="http://schemas.microsoft.com/office/drawing/2014/main" id="{93EC3326-CEFA-8CDA-9543-2F0365F02FEB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495550" y="4286250"/>
            <a:ext cx="3676650" cy="265113"/>
          </a:xfrm>
          <a:prstGeom prst="curvedUpArrow">
            <a:avLst>
              <a:gd name="adj1" fmla="val 24976"/>
              <a:gd name="adj2" fmla="val 50016"/>
              <a:gd name="adj3" fmla="val 25000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8787" name="Date Placeholder 3">
            <a:extLst>
              <a:ext uri="{FF2B5EF4-FFF2-40B4-BE49-F238E27FC236}">
                <a16:creationId xmlns:a16="http://schemas.microsoft.com/office/drawing/2014/main" id="{07E0727E-45D6-CB08-437D-85A0AC1F249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03ABB9C-FE96-C441-B1C0-99D4ECC4901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8788" name="Slide Number Placeholder 4">
            <a:extLst>
              <a:ext uri="{FF2B5EF4-FFF2-40B4-BE49-F238E27FC236}">
                <a16:creationId xmlns:a16="http://schemas.microsoft.com/office/drawing/2014/main" id="{E0B2F5FF-24E4-DF95-CFEB-5AD1D4E9DB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47F93F7-C0BB-CF49-8C40-F343B998348C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US" altLang="en-US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Date Placeholder 3">
            <a:extLst>
              <a:ext uri="{FF2B5EF4-FFF2-40B4-BE49-F238E27FC236}">
                <a16:creationId xmlns:a16="http://schemas.microsoft.com/office/drawing/2014/main" id="{FC0284BC-D9FE-D5F4-7639-C9A7257ACA5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F3DECB4-0B80-9A4A-8592-D5AD3967AD8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6258" name="Slide Number Placeholder 5">
            <a:extLst>
              <a:ext uri="{FF2B5EF4-FFF2-40B4-BE49-F238E27FC236}">
                <a16:creationId xmlns:a16="http://schemas.microsoft.com/office/drawing/2014/main" id="{C8F4871B-DBFF-EEE5-DEFC-98138CA48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CA539EB-6317-5E46-B03F-E8B2359224F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1CF07F01-347D-C9A2-5A76-514282CA2C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Lists - Simple Example</a:t>
            </a:r>
          </a:p>
        </p:txBody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4EF3A45B-C5BB-2385-316D-2B98FFE402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fib5 = 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[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8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;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5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;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3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;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2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;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;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1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]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dirty="0">
                <a:ea typeface="ＭＳ Ｐゴシック" panose="020B0600070205080204" pitchFamily="34" charset="-128"/>
              </a:rPr>
              <a:t> fib5 : int list = [8; 5; 3; 2; 1; 1]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fib6 = 13 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::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fib5;;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dirty="0">
                <a:ea typeface="ＭＳ Ｐゴシック" panose="020B0600070205080204" pitchFamily="34" charset="-128"/>
              </a:rPr>
              <a:t> fib6 : int list = [13; 8; 5; 3; 2; 1; 1]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(8::5::3::2::1::1::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[ ]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) = fib5;;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- : bool = true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fib5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@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fib6;;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- : int list = [8; 5; 3; 2; 1; 1; 13; 8; 5; 3; 2; 1; 1]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Date Placeholder 3">
            <a:extLst>
              <a:ext uri="{FF2B5EF4-FFF2-40B4-BE49-F238E27FC236}">
                <a16:creationId xmlns:a16="http://schemas.microsoft.com/office/drawing/2014/main" id="{BBBC9C97-5306-F1AC-FBD6-A304106DB21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3743235-0786-7B43-9772-E6413C47111F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9810" name="Slide Number Placeholder 5">
            <a:extLst>
              <a:ext uri="{FF2B5EF4-FFF2-40B4-BE49-F238E27FC236}">
                <a16:creationId xmlns:a16="http://schemas.microsoft.com/office/drawing/2014/main" id="{7B1DA6C2-FAA7-057E-856F-0B78BA488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437608-6117-7B48-A27F-C71BA982324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altLang="en-US" sz="1400"/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7C38CF80-0292-96DE-15FC-F89D8C95B9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Higher-Order Functions Over Lists (1 of 2)</a:t>
            </a:r>
          </a:p>
        </p:txBody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FDB61E6E-3DB5-6264-D3DB-547F2C4169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rec map f list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[]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| (h::t) -&gt; (f h) :: (map f t);;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map : ('a -&gt; 'b) -&gt; 'a list -&gt; 'b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map plus_two fib5;;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list = [10; 7; 5; 4; 3; 3]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map (fun x -&gt; x - 1) fib6;;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: int list = [12; 7; 4; 2; 1; 0; 0]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2">
            <a:extLst>
              <a:ext uri="{FF2B5EF4-FFF2-40B4-BE49-F238E27FC236}">
                <a16:creationId xmlns:a16="http://schemas.microsoft.com/office/drawing/2014/main" id="{47E6EFDC-BE71-5CC6-F417-40A5BD7808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dirty="0">
                <a:ea typeface="ＭＳ Ｐゴシック" panose="020B0600070205080204" pitchFamily="34" charset="-128"/>
              </a:rPr>
              <a:t>Higher-Order Functions Over Lists (2 of 2)</a:t>
            </a:r>
          </a:p>
        </p:txBody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6A3C1DB4-7757-D1FB-9AE0-0BD85D7B96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rec map f list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[]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| (h::t) -&gt; (f h) :: (map f t);;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dirty="0">
                <a:ea typeface="ＭＳ Ｐゴシック" panose="020B0600070205080204" pitchFamily="34" charset="-128"/>
              </a:rPr>
              <a:t> map : ('a -&gt; 'b) -&gt; 'a list -&gt; 'b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map </a:t>
            </a:r>
            <a:r>
              <a:rPr lang="en-US" altLang="en-US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plus_two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fib5;;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- : int list = [10; 7; 5; 4; 3; 3]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map (fun x -&gt; x - 1) fib6;;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: int list = [12; 7; 4; 2; 1; 0; 0]</a:t>
            </a:r>
          </a:p>
        </p:txBody>
      </p:sp>
      <p:sp>
        <p:nvSpPr>
          <p:cNvPr id="120837" name="Rectangle 5" descr="A red box around the pattern variable for the first element in a nonempty list.&#10;">
            <a:extLst>
              <a:ext uri="{FF2B5EF4-FFF2-40B4-BE49-F238E27FC236}">
                <a16:creationId xmlns:a16="http://schemas.microsoft.com/office/drawing/2014/main" id="{FF231048-6083-52AD-FED3-AC247E4E7C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813050"/>
            <a:ext cx="249238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0841" name="Rectangle 9" descr="A red box around the pattern variable for the remainder of a nonempty list.&#10;">
            <a:extLst>
              <a:ext uri="{FF2B5EF4-FFF2-40B4-BE49-F238E27FC236}">
                <a16:creationId xmlns:a16="http://schemas.microsoft.com/office/drawing/2014/main" id="{C0C9A374-1C64-727D-8A9B-956073E0E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803525"/>
            <a:ext cx="173038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0838" name="Rectangle 6" descr="A red box around the expression using the first element of the list.">
            <a:extLst>
              <a:ext uri="{FF2B5EF4-FFF2-40B4-BE49-F238E27FC236}">
                <a16:creationId xmlns:a16="http://schemas.microsoft.com/office/drawing/2014/main" id="{929C1E9A-8BF7-DB2D-BFF0-E7700F648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809875"/>
            <a:ext cx="914400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0842" name="Rectangle 10" descr="A red box around the expression recursively using the remainder of the list.">
            <a:extLst>
              <a:ext uri="{FF2B5EF4-FFF2-40B4-BE49-F238E27FC236}">
                <a16:creationId xmlns:a16="http://schemas.microsoft.com/office/drawing/2014/main" id="{8062E88A-712C-0CA2-43B3-5C0DCEE67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819400"/>
            <a:ext cx="1676400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0840" name="Curved Up Arrow 8" descr="An arrow from the pattern variable for the first element of the list to where it is used in calculating a new value.">
            <a:extLst>
              <a:ext uri="{FF2B5EF4-FFF2-40B4-BE49-F238E27FC236}">
                <a16:creationId xmlns:a16="http://schemas.microsoft.com/office/drawing/2014/main" id="{1505B3C4-7EC6-155C-A24B-B874471B1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038" y="3467100"/>
            <a:ext cx="1731962" cy="265113"/>
          </a:xfrm>
          <a:prstGeom prst="curvedUpArrow">
            <a:avLst>
              <a:gd name="adj1" fmla="val 25013"/>
              <a:gd name="adj2" fmla="val 49995"/>
              <a:gd name="adj3" fmla="val 25000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0839" name="Curved Up Arrow 7" descr="An arrow from the pattern variable for the remainder of the list to where it is used in calculating a new value.">
            <a:extLst>
              <a:ext uri="{FF2B5EF4-FFF2-40B4-BE49-F238E27FC236}">
                <a16:creationId xmlns:a16="http://schemas.microsoft.com/office/drawing/2014/main" id="{09BD7852-0F38-EBE3-2FD9-B09560A0406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773238" y="2527300"/>
            <a:ext cx="3103562" cy="276225"/>
          </a:xfrm>
          <a:prstGeom prst="curvedUpArrow">
            <a:avLst>
              <a:gd name="adj1" fmla="val 25124"/>
              <a:gd name="adj2" fmla="val 50196"/>
              <a:gd name="adj3" fmla="val 25000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0833" name="Date Placeholder 3">
            <a:extLst>
              <a:ext uri="{FF2B5EF4-FFF2-40B4-BE49-F238E27FC236}">
                <a16:creationId xmlns:a16="http://schemas.microsoft.com/office/drawing/2014/main" id="{FD1AF03F-B789-02EB-3FF3-46A4FF5B041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D287C96-348E-CF43-8E43-A1E9698AA6C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0834" name="Slide Number Placeholder 5">
            <a:extLst>
              <a:ext uri="{FF2B5EF4-FFF2-40B4-BE49-F238E27FC236}">
                <a16:creationId xmlns:a16="http://schemas.microsoft.com/office/drawing/2014/main" id="{5526E3E4-3755-2E10-5D1F-A05661AA3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71E96AF-2652-1647-A8F8-61BD951CE62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US" altLang="en-US" sz="1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Date Placeholder 3">
            <a:extLst>
              <a:ext uri="{FF2B5EF4-FFF2-40B4-BE49-F238E27FC236}">
                <a16:creationId xmlns:a16="http://schemas.microsoft.com/office/drawing/2014/main" id="{1D4151CC-88CA-CD46-B4E5-B0C3C42313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A5066E-AE9A-3047-857F-7177F330DE5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1858" name="Slide Number Placeholder 5">
            <a:extLst>
              <a:ext uri="{FF2B5EF4-FFF2-40B4-BE49-F238E27FC236}">
                <a16:creationId xmlns:a16="http://schemas.microsoft.com/office/drawing/2014/main" id="{0DC902C2-9D4E-9A54-6D2C-A01CE6A6C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D5EBD83-842A-6A48-910D-F1DE7A50C2D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US" altLang="en-US" sz="1400"/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id="{23751961-8A02-CB94-D244-C4BC880B3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Mapping Recursion (1 of 2)</a:t>
            </a:r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C1B61E21-F850-0572-39A7-8D9D7E9660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Can use the higher-order recursive map function instead of direct recursion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endParaRPr lang="en-US" sz="1000" dirty="0"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#</a:t>
            </a:r>
            <a:r>
              <a:rPr lang="en-US" dirty="0">
                <a:solidFill>
                  <a:srgbClr val="FF66FF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let </a:t>
            </a:r>
            <a:r>
              <a:rPr lang="en-US" dirty="0" err="1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doubleList</a:t>
            </a: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 list =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    </a:t>
            </a:r>
            <a:r>
              <a:rPr lang="en-US" dirty="0" err="1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List.map</a:t>
            </a: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 (fun x -&gt; 2 * x) list;;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 err="1">
                <a:ea typeface="ＭＳ Ｐゴシック" charset="0"/>
                <a:cs typeface="ＭＳ Ｐゴシック" charset="0"/>
              </a:rPr>
              <a:t>val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doubleList</a:t>
            </a:r>
            <a:r>
              <a:rPr lang="en-US" dirty="0">
                <a:ea typeface="ＭＳ Ｐゴシック" charset="0"/>
                <a:cs typeface="ＭＳ Ｐゴシック" charset="0"/>
              </a:rPr>
              <a:t> :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int</a:t>
            </a:r>
            <a:r>
              <a:rPr lang="en-US" dirty="0">
                <a:ea typeface="ＭＳ Ｐゴシック" charset="0"/>
                <a:cs typeface="ＭＳ Ｐゴシック" charset="0"/>
              </a:rPr>
              <a:t> list -&gt;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int</a:t>
            </a:r>
            <a:r>
              <a:rPr lang="en-US" dirty="0">
                <a:ea typeface="ＭＳ Ｐゴシック" charset="0"/>
                <a:cs typeface="ＭＳ Ｐゴシック" charset="0"/>
              </a:rPr>
              <a:t> list = &lt;fun&gt;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# </a:t>
            </a:r>
            <a:r>
              <a:rPr lang="en-US" dirty="0" err="1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doubleList</a:t>
            </a: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 [2;3;4];;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- :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int</a:t>
            </a:r>
            <a:r>
              <a:rPr lang="en-US" dirty="0">
                <a:ea typeface="ＭＳ Ｐゴシック" charset="0"/>
                <a:cs typeface="ＭＳ Ｐゴシック" charset="0"/>
              </a:rPr>
              <a:t> list = [4; 6; 8]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endParaRPr lang="en-US" sz="900" dirty="0"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Same function, but no rec</a:t>
            </a:r>
          </a:p>
        </p:txBody>
      </p:sp>
      <p:sp>
        <p:nvSpPr>
          <p:cNvPr id="121861" name="Rectangle 4" descr="A red box around the point to be made">
            <a:extLst>
              <a:ext uri="{FF2B5EF4-FFF2-40B4-BE49-F238E27FC236}">
                <a16:creationId xmlns:a16="http://schemas.microsoft.com/office/drawing/2014/main" id="{FD3A595C-8273-A0E6-5C68-C05756D1F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19200"/>
            <a:ext cx="7772400" cy="990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Date Placeholder 3">
            <a:extLst>
              <a:ext uri="{FF2B5EF4-FFF2-40B4-BE49-F238E27FC236}">
                <a16:creationId xmlns:a16="http://schemas.microsoft.com/office/drawing/2014/main" id="{2128A002-4157-5971-D8CC-56D561B292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FADD44A-6237-2448-BC87-C27590DA6D7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2882" name="Slide Number Placeholder 5">
            <a:extLst>
              <a:ext uri="{FF2B5EF4-FFF2-40B4-BE49-F238E27FC236}">
                <a16:creationId xmlns:a16="http://schemas.microsoft.com/office/drawing/2014/main" id="{BC888543-2694-4E6C-812E-FF98EC04D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AF1C01F-833B-554D-8106-D993D808324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US" altLang="en-US" sz="1400"/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5282A235-2991-3AEE-0B0C-306074CA24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Mapping Recursion (2 of 2)</a:t>
            </a:r>
          </a:p>
        </p:txBody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B0575B36-7294-E7CC-CA89-439448B98C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Can use the higher-order recursive map function instead of direct recursion</a:t>
            </a:r>
          </a:p>
          <a:p>
            <a:pPr eaLnBrk="1" hangingPunct="1">
              <a:lnSpc>
                <a:spcPct val="90000"/>
              </a:lnSpc>
            </a:pPr>
            <a:endParaRPr lang="en-US" altLang="en-US" sz="10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</a:t>
            </a:r>
            <a:r>
              <a:rPr lang="en-US" altLang="en-US" dirty="0">
                <a:solidFill>
                  <a:srgbClr val="FF66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</a:t>
            </a:r>
            <a:r>
              <a:rPr lang="en-US" altLang="en-US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doubleList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list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List.map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(fun x -&gt; 2 * x) list;;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doubleList</a:t>
            </a:r>
            <a:r>
              <a:rPr lang="en-US" altLang="en-US" dirty="0">
                <a:ea typeface="ＭＳ Ｐゴシック" panose="020B0600070205080204" pitchFamily="34" charset="-128"/>
              </a:rPr>
              <a:t> : int list -&gt; int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doubleList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[2;3;4];;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- : int list = [4; 6; 8]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en-US" altLang="en-US" sz="9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Same function, but no explicit recursion</a:t>
            </a:r>
          </a:p>
        </p:txBody>
      </p:sp>
      <p:sp>
        <p:nvSpPr>
          <p:cNvPr id="122885" name="Rectangle 4" descr="A red box around the point to be made">
            <a:extLst>
              <a:ext uri="{FF2B5EF4-FFF2-40B4-BE49-F238E27FC236}">
                <a16:creationId xmlns:a16="http://schemas.microsoft.com/office/drawing/2014/main" id="{18D79AB4-D04B-6C77-8A62-965390E19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19200"/>
            <a:ext cx="7772400" cy="990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2886" name="Rectangle 5" descr="A red box around the conclusion of the slide">
            <a:extLst>
              <a:ext uri="{FF2B5EF4-FFF2-40B4-BE49-F238E27FC236}">
                <a16:creationId xmlns:a16="http://schemas.microsoft.com/office/drawing/2014/main" id="{917188E0-3353-0A7B-8E3C-33D4CD13F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181600"/>
            <a:ext cx="78486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Date Placeholder 3">
            <a:extLst>
              <a:ext uri="{FF2B5EF4-FFF2-40B4-BE49-F238E27FC236}">
                <a16:creationId xmlns:a16="http://schemas.microsoft.com/office/drawing/2014/main" id="{085A5962-A5F0-432D-654F-3058E9917B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3AD7EDB-184B-4349-99E9-221DDFB4047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3906" name="Slide Number Placeholder 5">
            <a:extLst>
              <a:ext uri="{FF2B5EF4-FFF2-40B4-BE49-F238E27FC236}">
                <a16:creationId xmlns:a16="http://schemas.microsoft.com/office/drawing/2014/main" id="{052814E7-B1D9-48E1-CB66-329B5728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E00F2E8-2B44-4C4F-95A9-C047158620A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US" altLang="en-US" sz="1400"/>
          </a:p>
        </p:txBody>
      </p:sp>
      <p:sp>
        <p:nvSpPr>
          <p:cNvPr id="123907" name="Rectangle 2">
            <a:extLst>
              <a:ext uri="{FF2B5EF4-FFF2-40B4-BE49-F238E27FC236}">
                <a16:creationId xmlns:a16="http://schemas.microsoft.com/office/drawing/2014/main" id="{17018958-EB5F-E53C-E6BE-D7F3B51E70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Folding Recursion</a:t>
            </a:r>
          </a:p>
        </p:txBody>
      </p:sp>
      <p:sp>
        <p:nvSpPr>
          <p:cNvPr id="123908" name="Rectangle 3">
            <a:extLst>
              <a:ext uri="{FF2B5EF4-FFF2-40B4-BE49-F238E27FC236}">
                <a16:creationId xmlns:a16="http://schemas.microsoft.com/office/drawing/2014/main" id="{D02AED9B-D3F0-1980-2394-CAC4B49A2F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Another common form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folds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an operation over the elements of the structure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rec multList list = match list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with [ ] -&gt; 1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| x::xs -&gt; x * multList xs;;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multList : int list -&gt; int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multList [2;4;6];</a:t>
            </a:r>
            <a:r>
              <a:rPr lang="en-US" altLang="en-US">
                <a:ea typeface="ＭＳ Ｐゴシック" panose="020B0600070205080204" pitchFamily="34" charset="-128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48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Computes (2 * (4 * (6 * 1)))</a:t>
            </a:r>
          </a:p>
        </p:txBody>
      </p:sp>
      <p:sp>
        <p:nvSpPr>
          <p:cNvPr id="123909" name="Rectangle 4" descr="A red box around a comment on the relation between special higher order functions and certain types of recursion">
            <a:extLst>
              <a:ext uri="{FF2B5EF4-FFF2-40B4-BE49-F238E27FC236}">
                <a16:creationId xmlns:a16="http://schemas.microsoft.com/office/drawing/2014/main" id="{DF4D5CFD-A23E-1BE8-1FA1-6E64E0404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19200"/>
            <a:ext cx="8305800" cy="914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3910" name="Rectangle 5" descr="A red box around another  comment on the relation between special higher order functions and certain types of recursion">
            <a:extLst>
              <a:ext uri="{FF2B5EF4-FFF2-40B4-BE49-F238E27FC236}">
                <a16:creationId xmlns:a16="http://schemas.microsoft.com/office/drawing/2014/main" id="{37E53C14-28A4-EA4D-2CC4-297657423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410200"/>
            <a:ext cx="8305800" cy="6858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Date Placeholder 3">
            <a:extLst>
              <a:ext uri="{FF2B5EF4-FFF2-40B4-BE49-F238E27FC236}">
                <a16:creationId xmlns:a16="http://schemas.microsoft.com/office/drawing/2014/main" id="{1DAF1DC7-7E1F-8B1D-C872-464E0A51A28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3B3E4D9-6C28-144D-B788-FE3E2F90AF4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4930" name="Slide Number Placeholder 5">
            <a:extLst>
              <a:ext uri="{FF2B5EF4-FFF2-40B4-BE49-F238E27FC236}">
                <a16:creationId xmlns:a16="http://schemas.microsoft.com/office/drawing/2014/main" id="{FCA06363-53F5-6EB4-CA5B-A9AF15805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8CE857-DCF0-AF4A-9C8A-5301130D935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/>
          </a:p>
        </p:txBody>
      </p:sp>
      <p:sp>
        <p:nvSpPr>
          <p:cNvPr id="124931" name="Rectangle 4" descr="A red box around the description of the use or structural recursion in calculating the length of a list.">
            <a:extLst>
              <a:ext uri="{FF2B5EF4-FFF2-40B4-BE49-F238E27FC236}">
                <a16:creationId xmlns:a16="http://schemas.microsoft.com/office/drawing/2014/main" id="{381A66E9-A111-CAFE-D71A-4CCF41EC9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713" y="4267200"/>
            <a:ext cx="8153400" cy="1143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4932" name="Rectangle 5">
            <a:extLst>
              <a:ext uri="{FF2B5EF4-FFF2-40B4-BE49-F238E27FC236}">
                <a16:creationId xmlns:a16="http://schemas.microsoft.com/office/drawing/2014/main" id="{825BCB2B-34A3-08BD-DE83-268F9229C2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Folding Recursion : Length Example</a:t>
            </a:r>
          </a:p>
        </p:txBody>
      </p:sp>
      <p:sp>
        <p:nvSpPr>
          <p:cNvPr id="124933" name="Rectangle 6">
            <a:extLst>
              <a:ext uri="{FF2B5EF4-FFF2-40B4-BE49-F238E27FC236}">
                <a16:creationId xmlns:a16="http://schemas.microsoft.com/office/drawing/2014/main" id="{275CCD7C-F508-465A-3330-FC9338C1C6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3713" y="1219200"/>
            <a:ext cx="8650287" cy="4913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# 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rec length list = match list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with [ ] -&gt; 0   (* Nil case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| a :: bs -&gt; 1 + length bs;;  (* Cons case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sz="2800" dirty="0">
                <a:ea typeface="ＭＳ Ｐゴシック" panose="020B0600070205080204" pitchFamily="34" charset="-128"/>
              </a:rPr>
              <a:t> length : 'a list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# 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length [5; 4; 3; 2];;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- : int = 4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Nil case </a:t>
            </a:r>
            <a:r>
              <a:rPr lang="en-US" altLang="en-US" sz="2800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[ ]</a:t>
            </a:r>
            <a:r>
              <a:rPr lang="en-US" altLang="en-US" sz="2800" dirty="0">
                <a:ea typeface="ＭＳ Ｐゴシック" panose="020B0600070205080204" pitchFamily="34" charset="-128"/>
              </a:rPr>
              <a:t>  is base case, </a:t>
            </a:r>
            <a:r>
              <a:rPr lang="en-US" altLang="en-US" sz="2800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0</a:t>
            </a:r>
            <a:r>
              <a:rPr lang="en-US" altLang="en-US" sz="2800" dirty="0">
                <a:ea typeface="ＭＳ Ｐゴシック" panose="020B0600070205080204" pitchFamily="34" charset="-128"/>
              </a:rPr>
              <a:t> is the base value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Cons case recurses on component list </a:t>
            </a:r>
            <a:r>
              <a:rPr lang="en-US" altLang="en-US" sz="2800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bs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What do </a:t>
            </a:r>
            <a:r>
              <a:rPr lang="en-US" altLang="en-US" sz="2800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multList</a:t>
            </a:r>
            <a:r>
              <a:rPr lang="en-US" altLang="en-US" sz="2800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 dirty="0">
                <a:ea typeface="ＭＳ Ｐゴシック" panose="020B0600070205080204" pitchFamily="34" charset="-128"/>
              </a:rPr>
              <a:t>and</a:t>
            </a:r>
            <a:r>
              <a:rPr lang="en-US" altLang="en-US" sz="2800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length </a:t>
            </a:r>
            <a:r>
              <a:rPr lang="en-US" altLang="en-US" sz="2800" dirty="0">
                <a:ea typeface="ＭＳ Ｐゴシック" panose="020B0600070205080204" pitchFamily="34" charset="-128"/>
              </a:rPr>
              <a:t>have in common?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Date Placeholder 1">
            <a:extLst>
              <a:ext uri="{FF2B5EF4-FFF2-40B4-BE49-F238E27FC236}">
                <a16:creationId xmlns:a16="http://schemas.microsoft.com/office/drawing/2014/main" id="{40AA871E-70C4-A783-49FC-CB8B78E91E3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104BFBC-924E-B449-9D1C-34B826BD34B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5955" name="Slide Number Placeholder 2">
            <a:extLst>
              <a:ext uri="{FF2B5EF4-FFF2-40B4-BE49-F238E27FC236}">
                <a16:creationId xmlns:a16="http://schemas.microsoft.com/office/drawing/2014/main" id="{621455B8-9510-0B08-C7D9-1149970724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43D8BB-F84D-BC42-9264-2B6B0B0B78E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US" altLang="en-US" sz="1400"/>
          </a:p>
        </p:txBody>
      </p:sp>
      <p:sp>
        <p:nvSpPr>
          <p:cNvPr id="125953" name="Rectangle 3" descr="Orange background for timimg slide">
            <a:extLst>
              <a:ext uri="{FF2B5EF4-FFF2-40B4-BE49-F238E27FC236}">
                <a16:creationId xmlns:a16="http://schemas.microsoft.com/office/drawing/2014/main" id="{D8B2B264-0520-D9A0-F365-945DDEAEFBC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5956" name="TextBox 4">
            <a:extLst>
              <a:ext uri="{FF2B5EF4-FFF2-40B4-BE49-F238E27FC236}">
                <a16:creationId xmlns:a16="http://schemas.microsoft.com/office/drawing/2014/main" id="{CF2E2537-AC4C-5EF0-2B2E-FEFEE36FA52D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057400" y="2874963"/>
            <a:ext cx="5029200" cy="110807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12284B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275 minutes</a:t>
            </a:r>
          </a:p>
        </p:txBody>
      </p:sp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Date Placeholder 3">
            <a:extLst>
              <a:ext uri="{FF2B5EF4-FFF2-40B4-BE49-F238E27FC236}">
                <a16:creationId xmlns:a16="http://schemas.microsoft.com/office/drawing/2014/main" id="{4BB8DAB5-8A42-6458-925A-A2BB25FFA8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107B8C1-D6B9-1948-909A-037D43EDE46F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50178" name="Slide Number Placeholder 5">
            <a:extLst>
              <a:ext uri="{FF2B5EF4-FFF2-40B4-BE49-F238E27FC236}">
                <a16:creationId xmlns:a16="http://schemas.microsoft.com/office/drawing/2014/main" id="{89825C0B-B01F-9BB2-4F15-310147E3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7F51F0-2C79-4949-91C8-58207443AC6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US" altLang="en-US" sz="1400"/>
          </a:p>
        </p:txBody>
      </p:sp>
      <p:sp>
        <p:nvSpPr>
          <p:cNvPr id="50179" name="Rectangle 4">
            <a:extLst>
              <a:ext uri="{FF2B5EF4-FFF2-40B4-BE49-F238E27FC236}">
                <a16:creationId xmlns:a16="http://schemas.microsoft.com/office/drawing/2014/main" id="{5C7DEDE5-E545-86F0-89D0-2C350C5946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Forward Recursion</a:t>
            </a:r>
          </a:p>
        </p:txBody>
      </p:sp>
      <p:sp>
        <p:nvSpPr>
          <p:cNvPr id="50180" name="Rectangle 5">
            <a:extLst>
              <a:ext uri="{FF2B5EF4-FFF2-40B4-BE49-F238E27FC236}">
                <a16:creationId xmlns:a16="http://schemas.microsoft.com/office/drawing/2014/main" id="{BDB841F7-4335-BDA3-C914-5FFF77E66F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650288" cy="4913313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In Structural Recursion, split input into components and (eventually) recurse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Forward Recursion form of Structural Recursion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In forward recursion, </a:t>
            </a:r>
            <a:r>
              <a:rPr lang="en-US" altLang="en-US" b="1" dirty="0">
                <a:ea typeface="ＭＳ Ｐゴシック" panose="020B0600070205080204" pitchFamily="34" charset="-128"/>
              </a:rPr>
              <a:t>first</a:t>
            </a:r>
            <a:r>
              <a:rPr lang="en-US" altLang="en-US" dirty="0">
                <a:ea typeface="ＭＳ Ｐゴシック" panose="020B0600070205080204" pitchFamily="34" charset="-128"/>
              </a:rPr>
              <a:t> call the function recursively on all recursive components, and then build final result from partial results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Wait until whole structure has been traversed to start building answer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Date Placeholder 3">
            <a:extLst>
              <a:ext uri="{FF2B5EF4-FFF2-40B4-BE49-F238E27FC236}">
                <a16:creationId xmlns:a16="http://schemas.microsoft.com/office/drawing/2014/main" id="{5A41E19E-2DFF-FBB4-1C1A-E71AF6DD6FC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988F929-2385-B44D-9C46-72229D0924C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51202" name="Slide Number Placeholder 5">
            <a:extLst>
              <a:ext uri="{FF2B5EF4-FFF2-40B4-BE49-F238E27FC236}">
                <a16:creationId xmlns:a16="http://schemas.microsoft.com/office/drawing/2014/main" id="{27F1B502-B6AF-10C7-B7BF-120DE8D61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C1B3B7F-300F-3348-907C-BD53664510E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US" altLang="en-US" sz="1400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467AC1DE-16CC-3BB4-3B1E-0DD7663539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Times" charset="0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Forward Recursion: Examples (1 of 2)</a:t>
            </a:r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D382E675-3203-625D-00D4-0BCC87B5AE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7630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double_up list =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with [ ] -&gt; [ ]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   | (x :: xs) -&gt; (x :: x :: double_up xs);;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double_up : 'a list -&gt; 'a list = &lt;fun&gt;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2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poor_rev list =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[]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 | (x::xs) -&gt; let r = poor_rev xs in r @ [x];;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poor_rev : 'a list -&gt; 'a list = &lt;fun&gt;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Date Placeholder 3">
            <a:extLst>
              <a:ext uri="{FF2B5EF4-FFF2-40B4-BE49-F238E27FC236}">
                <a16:creationId xmlns:a16="http://schemas.microsoft.com/office/drawing/2014/main" id="{F969E903-5AAC-38C8-8003-3A76B36D4C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212AE4-50A9-CA4C-A6D9-51C3FE207FBE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53250" name="Slide Number Placeholder 5">
            <a:extLst>
              <a:ext uri="{FF2B5EF4-FFF2-40B4-BE49-F238E27FC236}">
                <a16:creationId xmlns:a16="http://schemas.microsoft.com/office/drawing/2014/main" id="{2870C199-ED0A-8F2D-67BC-1590A20A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D7048A8-1754-8242-9E54-0A9EBD2C8AD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US" altLang="en-US" sz="1400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D0D3DB08-5FAE-A1B5-CB6C-0B2FB5673A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Times" charset="0"/>
              <a:buNone/>
            </a:pPr>
            <a:r>
              <a:rPr lang="en-US" altLang="en-US" sz="3200" dirty="0">
                <a:ea typeface="ＭＳ Ｐゴシック" panose="020B0600070205080204" pitchFamily="34" charset="-128"/>
              </a:rPr>
              <a:t>Forward Recursion: Examples (2 of 2)</a:t>
            </a:r>
          </a:p>
        </p:txBody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EAD78017-AE49-C838-2D60-414833BF77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7630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# 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rec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double_up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list =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 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  with [ ] -&gt; [ ]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     | (x ::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xs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) -&gt; (x :: x ::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double_up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xs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);;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sz="2800" dirty="0"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double_up</a:t>
            </a:r>
            <a:r>
              <a:rPr lang="en-US" altLang="en-US" sz="2800" dirty="0">
                <a:ea typeface="ＭＳ Ｐゴシック" panose="020B0600070205080204" pitchFamily="34" charset="-128"/>
              </a:rPr>
              <a:t> : 'a list -&gt; 'a list = &lt;fun&gt;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 dirty="0">
                <a:ea typeface="ＭＳ Ｐゴシック" panose="020B0600070205080204" pitchFamily="34" charset="-128"/>
              </a:rPr>
              <a:t>  </a:t>
            </a:r>
            <a:r>
              <a:rPr lang="en-US" altLang="en-US" sz="2800" dirty="0">
                <a:ea typeface="ＭＳ Ｐゴシック" panose="020B0600070205080204" pitchFamily="34" charset="-128"/>
              </a:rPr>
              <a:t>     Base Case         Operator     Recursive Call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# 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rec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poor_rev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list =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[]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   | (x::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xs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) -&gt; let r =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poor_rev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xs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in r @ [x];;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sz="2800" dirty="0"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poor_rev</a:t>
            </a:r>
            <a:r>
              <a:rPr lang="en-US" altLang="en-US" sz="2800" dirty="0">
                <a:ea typeface="ＭＳ Ｐゴシック" panose="020B0600070205080204" pitchFamily="34" charset="-128"/>
              </a:rPr>
              <a:t> : 'a list -&gt; 'a list = &lt;fun&gt;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        Base Case         Operator     Recursive Call</a:t>
            </a:r>
          </a:p>
        </p:txBody>
      </p:sp>
      <p:sp>
        <p:nvSpPr>
          <p:cNvPr id="53253" name="Rectangle 4">
            <a:extLst>
              <a:ext uri="{FF2B5EF4-FFF2-40B4-BE49-F238E27FC236}">
                <a16:creationId xmlns:a16="http://schemas.microsoft.com/office/drawing/2014/main" id="{05804DD2-59FB-4B31-7919-BE9520691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294063"/>
            <a:ext cx="21336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54" name="Rectangle 5">
            <a:extLst>
              <a:ext uri="{FF2B5EF4-FFF2-40B4-BE49-F238E27FC236}">
                <a16:creationId xmlns:a16="http://schemas.microsoft.com/office/drawing/2014/main" id="{5D745436-F9BC-297B-227D-68982EBD1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294063"/>
            <a:ext cx="1828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55" name="Rectangle 6">
            <a:extLst>
              <a:ext uri="{FF2B5EF4-FFF2-40B4-BE49-F238E27FC236}">
                <a16:creationId xmlns:a16="http://schemas.microsoft.com/office/drawing/2014/main" id="{44361A0D-0133-5904-7B9B-DF13B7E59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294063"/>
            <a:ext cx="24384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56" name="Line 8">
            <a:extLst>
              <a:ext uri="{FF2B5EF4-FFF2-40B4-BE49-F238E27FC236}">
                <a16:creationId xmlns:a16="http://schemas.microsoft.com/office/drawing/2014/main" id="{B8AF1388-8CFD-8230-6673-A3AB46F351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2481263"/>
            <a:ext cx="838200" cy="795337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7" name="Line 9">
            <a:extLst>
              <a:ext uri="{FF2B5EF4-FFF2-40B4-BE49-F238E27FC236}">
                <a16:creationId xmlns:a16="http://schemas.microsoft.com/office/drawing/2014/main" id="{188E21A4-FC2C-21D5-2255-21A9E2EA54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43400" y="2989263"/>
            <a:ext cx="0" cy="287337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1">
            <a:extLst>
              <a:ext uri="{FF2B5EF4-FFF2-40B4-BE49-F238E27FC236}">
                <a16:creationId xmlns:a16="http://schemas.microsoft.com/office/drawing/2014/main" id="{8339AA2B-A986-8049-33E5-F0433EBEE2F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91200" y="2913063"/>
            <a:ext cx="1143000" cy="3810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Rectangle 4">
            <a:extLst>
              <a:ext uri="{FF2B5EF4-FFF2-40B4-BE49-F238E27FC236}">
                <a16:creationId xmlns:a16="http://schemas.microsoft.com/office/drawing/2014/main" id="{563FC2A0-5032-7293-9332-31FDF212F2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5884863"/>
            <a:ext cx="21336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60" name="Rectangle 5">
            <a:extLst>
              <a:ext uri="{FF2B5EF4-FFF2-40B4-BE49-F238E27FC236}">
                <a16:creationId xmlns:a16="http://schemas.microsoft.com/office/drawing/2014/main" id="{63B4C764-AB3A-5835-76CB-A929A7428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5884863"/>
            <a:ext cx="1828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61" name="Rectangle 6">
            <a:extLst>
              <a:ext uri="{FF2B5EF4-FFF2-40B4-BE49-F238E27FC236}">
                <a16:creationId xmlns:a16="http://schemas.microsoft.com/office/drawing/2014/main" id="{DF791D01-179E-52AE-5C35-009635878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884863"/>
            <a:ext cx="24384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62" name="Line 8">
            <a:extLst>
              <a:ext uri="{FF2B5EF4-FFF2-40B4-BE49-F238E27FC236}">
                <a16:creationId xmlns:a16="http://schemas.microsoft.com/office/drawing/2014/main" id="{B0F3FAC7-DA15-1E3A-667D-E7631F4A14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5080000"/>
            <a:ext cx="457200" cy="8636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9">
            <a:extLst>
              <a:ext uri="{FF2B5EF4-FFF2-40B4-BE49-F238E27FC236}">
                <a16:creationId xmlns:a16="http://schemas.microsoft.com/office/drawing/2014/main" id="{3AC0027C-5ED6-A5C5-A0C8-356ED51F81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62600" y="5495925"/>
            <a:ext cx="1219200" cy="371475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1">
            <a:extLst>
              <a:ext uri="{FF2B5EF4-FFF2-40B4-BE49-F238E27FC236}">
                <a16:creationId xmlns:a16="http://schemas.microsoft.com/office/drawing/2014/main" id="{C3DF3042-7722-2498-3707-D0ECD310495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57800" y="5527675"/>
            <a:ext cx="990600" cy="339725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Rectangle 4">
            <a:extLst>
              <a:ext uri="{FF2B5EF4-FFF2-40B4-BE49-F238E27FC236}">
                <a16:creationId xmlns:a16="http://schemas.microsoft.com/office/drawing/2014/main" id="{A875796A-5AA9-1453-A038-2A81723BF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8900" y="2057400"/>
            <a:ext cx="533400" cy="423863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66" name="Rectangle 4">
            <a:extLst>
              <a:ext uri="{FF2B5EF4-FFF2-40B4-BE49-F238E27FC236}">
                <a16:creationId xmlns:a16="http://schemas.microsoft.com/office/drawing/2014/main" id="{3684263A-1E91-6765-3885-BAB0B11F5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14600"/>
            <a:ext cx="1447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67" name="Rectangle 4">
            <a:extLst>
              <a:ext uri="{FF2B5EF4-FFF2-40B4-BE49-F238E27FC236}">
                <a16:creationId xmlns:a16="http://schemas.microsoft.com/office/drawing/2014/main" id="{6BAAA045-FE54-CC65-54AD-C904AF21B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514600"/>
            <a:ext cx="2209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68" name="Rectangle 4">
            <a:extLst>
              <a:ext uri="{FF2B5EF4-FFF2-40B4-BE49-F238E27FC236}">
                <a16:creationId xmlns:a16="http://schemas.microsoft.com/office/drawing/2014/main" id="{89263EB2-8839-25A6-A70C-4A8FB09F2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4100" y="4597400"/>
            <a:ext cx="304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69" name="Rectangle 4">
            <a:extLst>
              <a:ext uri="{FF2B5EF4-FFF2-40B4-BE49-F238E27FC236}">
                <a16:creationId xmlns:a16="http://schemas.microsoft.com/office/drawing/2014/main" id="{11F3C033-4882-3D44-6331-C5890EFEC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5038725"/>
            <a:ext cx="3733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3270" name="Rectangle 4">
            <a:extLst>
              <a:ext uri="{FF2B5EF4-FFF2-40B4-BE49-F238E27FC236}">
                <a16:creationId xmlns:a16="http://schemas.microsoft.com/office/drawing/2014/main" id="{D872608B-5334-976C-EE4D-478B52401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1463" y="5029200"/>
            <a:ext cx="1447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cxnSp>
        <p:nvCxnSpPr>
          <p:cNvPr id="53271" name="Straight Connector 2">
            <a:extLst>
              <a:ext uri="{FF2B5EF4-FFF2-40B4-BE49-F238E27FC236}">
                <a16:creationId xmlns:a16="http://schemas.microsoft.com/office/drawing/2014/main" id="{F8942C9A-5181-D34A-7463-69E74973548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62400" y="5410200"/>
            <a:ext cx="1905000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Date Placeholder 3">
            <a:extLst>
              <a:ext uri="{FF2B5EF4-FFF2-40B4-BE49-F238E27FC236}">
                <a16:creationId xmlns:a16="http://schemas.microsoft.com/office/drawing/2014/main" id="{A1CD4ECA-2B65-0C3C-67BD-D84EDBB6213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C31A269-E38C-AF43-A3ED-07B34A040A6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7282" name="Slide Number Placeholder 5">
            <a:extLst>
              <a:ext uri="{FF2B5EF4-FFF2-40B4-BE49-F238E27FC236}">
                <a16:creationId xmlns:a16="http://schemas.microsoft.com/office/drawing/2014/main" id="{29E3C9C3-16EF-2363-AF3F-8D40A1546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20E81C9-2FB9-1344-947A-A9212AD74E6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/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86A19167-A4BE-DF4E-11B6-46FA339F71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Lists are Homogeneous</a:t>
            </a:r>
          </a:p>
        </p:txBody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631AFFD0-535E-01C8-8C4E-2841962C5E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335088"/>
            <a:ext cx="8305800" cy="49133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</a:t>
            </a:r>
            <a:r>
              <a:rPr lang="en-US" altLang="en-US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bad_list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= [1; 3.2; 7];;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Characters 19-22: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 let </a:t>
            </a:r>
            <a:r>
              <a:rPr lang="en-US" altLang="en-US" dirty="0" err="1">
                <a:ea typeface="ＭＳ Ｐゴシック" panose="020B0600070205080204" pitchFamily="34" charset="-128"/>
              </a:rPr>
              <a:t>bad_list</a:t>
            </a:r>
            <a:r>
              <a:rPr lang="en-US" altLang="en-US" dirty="0">
                <a:ea typeface="ＭＳ Ｐゴシック" panose="020B0600070205080204" pitchFamily="34" charset="-128"/>
              </a:rPr>
              <a:t> = [1; 3.2; 7];;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                            ^^^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This expression has type float but is here used with type int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Date Placeholder 3">
            <a:extLst>
              <a:ext uri="{FF2B5EF4-FFF2-40B4-BE49-F238E27FC236}">
                <a16:creationId xmlns:a16="http://schemas.microsoft.com/office/drawing/2014/main" id="{BA71FC85-69DF-8923-4EF4-1D0F90F038E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2979774-CF39-5F49-B474-E86A603510B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54274" name="Slide Number Placeholder 5">
            <a:extLst>
              <a:ext uri="{FF2B5EF4-FFF2-40B4-BE49-F238E27FC236}">
                <a16:creationId xmlns:a16="http://schemas.microsoft.com/office/drawing/2014/main" id="{3CCA1400-F6BD-5A30-F03D-95B041562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FBEAB2F-C6A8-1443-B7DC-E91EEBDAFB0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US" altLang="en-US" sz="1400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0FE0A91A-0D42-4C8B-B2BD-DE9E3CF091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Recursing over lists</a:t>
            </a:r>
          </a:p>
        </p:txBody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6708097C-92BB-072D-8886-76AE59DA25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fold_right f list b =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b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| (x :: xs) -&gt; f x (fold_right f xs b);;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fold_right : ('a -&gt; 'b -&gt; 'b) -&gt; 'a list -&gt; 'b -&gt; 'b = &lt;fun&gt;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fold_right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(fun s -&gt; fun () -&gt; print_string s)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["hi"; "there"]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();;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therehi- : unit = ()</a:t>
            </a:r>
            <a:endParaRPr lang="en-US" altLang="en-US" sz="2000">
              <a:ea typeface="ＭＳ Ｐゴシック" panose="020B0600070205080204" pitchFamily="34" charset="-128"/>
            </a:endParaRPr>
          </a:p>
        </p:txBody>
      </p:sp>
      <p:pic>
        <p:nvPicPr>
          <p:cNvPr id="54277" name="Picture 1">
            <a:extLst>
              <a:ext uri="{FF2B5EF4-FFF2-40B4-BE49-F238E27FC236}">
                <a16:creationId xmlns:a16="http://schemas.microsoft.com/office/drawing/2014/main" id="{6F382662-0AB0-62A1-C14D-E28478B30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52400"/>
            <a:ext cx="1422400" cy="198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TextBox 2">
            <a:extLst>
              <a:ext uri="{FF2B5EF4-FFF2-40B4-BE49-F238E27FC236}">
                <a16:creationId xmlns:a16="http://schemas.microsoft.com/office/drawing/2014/main" id="{3B65A764-FFC9-A854-2131-355A94EDF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2065338"/>
            <a:ext cx="2362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FF0000"/>
                </a:solidFill>
                <a:latin typeface="Arial" panose="020B0604020202020204" pitchFamily="34" charset="0"/>
              </a:rPr>
              <a:t>The Primitive Recursion Fairy</a:t>
            </a:r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Date Placeholder 3">
            <a:extLst>
              <a:ext uri="{FF2B5EF4-FFF2-40B4-BE49-F238E27FC236}">
                <a16:creationId xmlns:a16="http://schemas.microsoft.com/office/drawing/2014/main" id="{5ABDB0A2-CE8A-F191-AC89-0FB09F6CA3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90C570-0506-7A45-B4B1-B89CAB3DCE2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56322" name="Slide Number Placeholder 5">
            <a:extLst>
              <a:ext uri="{FF2B5EF4-FFF2-40B4-BE49-F238E27FC236}">
                <a16:creationId xmlns:a16="http://schemas.microsoft.com/office/drawing/2014/main" id="{7F7E92E3-0B16-E80D-95F0-19CC87491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4D4E3CC-D4BD-2F4C-AACD-42D09076A78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en-US" sz="1400"/>
          </a:p>
        </p:txBody>
      </p:sp>
      <p:sp>
        <p:nvSpPr>
          <p:cNvPr id="56323" name="Rectangle 5">
            <a:extLst>
              <a:ext uri="{FF2B5EF4-FFF2-40B4-BE49-F238E27FC236}">
                <a16:creationId xmlns:a16="http://schemas.microsoft.com/office/drawing/2014/main" id="{0D57191D-105E-9FBE-64E2-E6A945F623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Folding Recursion : Length Example</a:t>
            </a:r>
          </a:p>
        </p:txBody>
      </p:sp>
      <p:sp>
        <p:nvSpPr>
          <p:cNvPr id="56324" name="Rectangle 6">
            <a:extLst>
              <a:ext uri="{FF2B5EF4-FFF2-40B4-BE49-F238E27FC236}">
                <a16:creationId xmlns:a16="http://schemas.microsoft.com/office/drawing/2014/main" id="{3453D3D4-B332-49D5-D6C8-A9441050C1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3713" y="1219200"/>
            <a:ext cx="8650287" cy="49133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length list = match list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with [ ] -&gt; 0   (* Nil case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| a :: bs -&gt; 1 + length bs;;  (* Cons case *)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length : 'a list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length list =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fold_right (fun a -&gt; fun r -&gt; 1 + r) list 0;;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length : 'a list -&gt; int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length [5; 4; 3; 2];;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int = 4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8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Date Placeholder 3">
            <a:extLst>
              <a:ext uri="{FF2B5EF4-FFF2-40B4-BE49-F238E27FC236}">
                <a16:creationId xmlns:a16="http://schemas.microsoft.com/office/drawing/2014/main" id="{E1716C42-C915-470E-11DD-5D9263873FA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DBAD651-71C8-7345-8D6A-181CDA2BD59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57346" name="Slide Number Placeholder 5">
            <a:extLst>
              <a:ext uri="{FF2B5EF4-FFF2-40B4-BE49-F238E27FC236}">
                <a16:creationId xmlns:a16="http://schemas.microsoft.com/office/drawing/2014/main" id="{EE843FB7-3E4A-316A-01F2-55E8E86D4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1E6DAB7-F050-C04D-80B2-F673038299B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400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C8C4CD18-DD79-5DC3-4B81-21D1DA16FF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Times" charset="0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Forward Folding Recursion: Examples</a:t>
            </a:r>
          </a:p>
        </p:txBody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5BE396BC-0779-1233-868E-904FCA15C5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7630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double_up list =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with [ ] -&gt; [ ]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    | (x :: xs) -&gt; (x :: x :: double_up xs);;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double_up : 'a list -&gt; 'a list = &lt;fun&gt;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</a:t>
            </a:r>
            <a:r>
              <a:rPr lang="en-US" altLang="en-US" sz="2800">
                <a:ea typeface="ＭＳ Ｐゴシック" panose="020B0600070205080204" pitchFamily="34" charset="-128"/>
              </a:rPr>
              <a:t>     Base Case         Operator     Recursive Call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1400FF"/>
                </a:solidFill>
                <a:ea typeface="ＭＳ Ｐゴシック" panose="020B0600070205080204" pitchFamily="34" charset="-128"/>
              </a:rPr>
              <a:t>let double_up =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1400FF"/>
                </a:solidFill>
                <a:ea typeface="ＭＳ Ｐゴシック" panose="020B0600070205080204" pitchFamily="34" charset="-128"/>
              </a:rPr>
              <a:t>     fold_right (fun x -&gt; fun r -&gt; x :: x :: r) list [ ]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14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Operator     Recursive result    Base Case</a:t>
            </a:r>
            <a:endParaRPr lang="en-US" altLang="en-US" sz="2800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1400FF"/>
                </a:solidFill>
                <a:ea typeface="ＭＳ Ｐゴシック" panose="020B0600070205080204" pitchFamily="34" charset="-128"/>
              </a:rPr>
              <a:t>double_up  ["a";"b"];;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- : string list = ["a"; "a"; "b"; "b"]</a:t>
            </a:r>
          </a:p>
        </p:txBody>
      </p:sp>
      <p:sp>
        <p:nvSpPr>
          <p:cNvPr id="57349" name="Rectangle 4">
            <a:extLst>
              <a:ext uri="{FF2B5EF4-FFF2-40B4-BE49-F238E27FC236}">
                <a16:creationId xmlns:a16="http://schemas.microsoft.com/office/drawing/2014/main" id="{CB4666FC-3659-5911-DEDC-DEF74DE28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294063"/>
            <a:ext cx="21336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50" name="Rectangle 5">
            <a:extLst>
              <a:ext uri="{FF2B5EF4-FFF2-40B4-BE49-F238E27FC236}">
                <a16:creationId xmlns:a16="http://schemas.microsoft.com/office/drawing/2014/main" id="{C27EE2AC-5449-3A2B-41D1-0ED001A35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294063"/>
            <a:ext cx="1828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51" name="Rectangle 6">
            <a:extLst>
              <a:ext uri="{FF2B5EF4-FFF2-40B4-BE49-F238E27FC236}">
                <a16:creationId xmlns:a16="http://schemas.microsoft.com/office/drawing/2014/main" id="{D8ED205C-556B-F663-BBB0-E7C30AA28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294063"/>
            <a:ext cx="24384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52" name="Line 8">
            <a:extLst>
              <a:ext uri="{FF2B5EF4-FFF2-40B4-BE49-F238E27FC236}">
                <a16:creationId xmlns:a16="http://schemas.microsoft.com/office/drawing/2014/main" id="{D41E3E02-40B5-4F22-7B2F-305134DD0D2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81200" y="2514600"/>
            <a:ext cx="825500" cy="7620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3" name="Line 9">
            <a:extLst>
              <a:ext uri="{FF2B5EF4-FFF2-40B4-BE49-F238E27FC236}">
                <a16:creationId xmlns:a16="http://schemas.microsoft.com/office/drawing/2014/main" id="{7A18B7C5-7F82-E9A3-93BD-9A487E83B63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43400" y="2989263"/>
            <a:ext cx="0" cy="287337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1">
            <a:extLst>
              <a:ext uri="{FF2B5EF4-FFF2-40B4-BE49-F238E27FC236}">
                <a16:creationId xmlns:a16="http://schemas.microsoft.com/office/drawing/2014/main" id="{8360061B-6940-D71C-9D31-ED0AB9B4ACD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91200" y="2913063"/>
            <a:ext cx="1143000" cy="3810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Rectangle 4">
            <a:extLst>
              <a:ext uri="{FF2B5EF4-FFF2-40B4-BE49-F238E27FC236}">
                <a16:creationId xmlns:a16="http://schemas.microsoft.com/office/drawing/2014/main" id="{6499DB3A-434F-EC43-B2E1-FD733CC3A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4803775"/>
            <a:ext cx="17907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56" name="Rectangle 5">
            <a:extLst>
              <a:ext uri="{FF2B5EF4-FFF2-40B4-BE49-F238E27FC236}">
                <a16:creationId xmlns:a16="http://schemas.microsoft.com/office/drawing/2014/main" id="{3983707B-0CBB-5192-3502-4E073958C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8475" y="4803775"/>
            <a:ext cx="25400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57" name="Rectangle 6">
            <a:extLst>
              <a:ext uri="{FF2B5EF4-FFF2-40B4-BE49-F238E27FC236}">
                <a16:creationId xmlns:a16="http://schemas.microsoft.com/office/drawing/2014/main" id="{C1A367B7-1B8C-C203-63A4-4D09901BA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800600"/>
            <a:ext cx="1487488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58" name="Line 8">
            <a:extLst>
              <a:ext uri="{FF2B5EF4-FFF2-40B4-BE49-F238E27FC236}">
                <a16:creationId xmlns:a16="http://schemas.microsoft.com/office/drawing/2014/main" id="{C6839DC2-3A4F-03D9-8B7B-EC226C8A42F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50175" y="4630738"/>
            <a:ext cx="288925" cy="16986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9">
            <a:extLst>
              <a:ext uri="{FF2B5EF4-FFF2-40B4-BE49-F238E27FC236}">
                <a16:creationId xmlns:a16="http://schemas.microsoft.com/office/drawing/2014/main" id="{FE532DB4-BD02-B482-3121-34AC654FFC6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76888" y="4675188"/>
            <a:ext cx="1357312" cy="12541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1">
            <a:extLst>
              <a:ext uri="{FF2B5EF4-FFF2-40B4-BE49-F238E27FC236}">
                <a16:creationId xmlns:a16="http://schemas.microsoft.com/office/drawing/2014/main" id="{1CB1E4B3-E9BB-9594-AEEF-35C5A0FFE94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00325" y="4675188"/>
            <a:ext cx="2932113" cy="12541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Rectangle 4">
            <a:extLst>
              <a:ext uri="{FF2B5EF4-FFF2-40B4-BE49-F238E27FC236}">
                <a16:creationId xmlns:a16="http://schemas.microsoft.com/office/drawing/2014/main" id="{2C504546-9770-A976-20DE-C6A919F12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2700" y="2057400"/>
            <a:ext cx="5334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62" name="Rectangle 4">
            <a:extLst>
              <a:ext uri="{FF2B5EF4-FFF2-40B4-BE49-F238E27FC236}">
                <a16:creationId xmlns:a16="http://schemas.microsoft.com/office/drawing/2014/main" id="{16AF57A2-6F90-9D1E-5547-0C2930C88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14600"/>
            <a:ext cx="1447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63" name="Rectangle 4">
            <a:extLst>
              <a:ext uri="{FF2B5EF4-FFF2-40B4-BE49-F238E27FC236}">
                <a16:creationId xmlns:a16="http://schemas.microsoft.com/office/drawing/2014/main" id="{66706817-A06F-182A-3068-44BD60ADB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2514600"/>
            <a:ext cx="2209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64" name="Rectangle 4">
            <a:extLst>
              <a:ext uri="{FF2B5EF4-FFF2-40B4-BE49-F238E27FC236}">
                <a16:creationId xmlns:a16="http://schemas.microsoft.com/office/drawing/2014/main" id="{D0649846-E1D0-917A-331D-0F0A5C3B9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300" y="4173538"/>
            <a:ext cx="4191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65" name="Rectangle 4">
            <a:extLst>
              <a:ext uri="{FF2B5EF4-FFF2-40B4-BE49-F238E27FC236}">
                <a16:creationId xmlns:a16="http://schemas.microsoft.com/office/drawing/2014/main" id="{A54F3B2E-0F6B-ED1C-5B46-BD136D489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2438" y="4217988"/>
            <a:ext cx="1208087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57366" name="Rectangle 4">
            <a:extLst>
              <a:ext uri="{FF2B5EF4-FFF2-40B4-BE49-F238E27FC236}">
                <a16:creationId xmlns:a16="http://schemas.microsoft.com/office/drawing/2014/main" id="{059A91EB-2355-620B-691A-E6F9AF584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9900" y="4217988"/>
            <a:ext cx="1905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>
            <a:extLst>
              <a:ext uri="{FF2B5EF4-FFF2-40B4-BE49-F238E27FC236}">
                <a16:creationId xmlns:a16="http://schemas.microsoft.com/office/drawing/2014/main" id="{CAAC67EB-8A54-0DD0-BBD7-377452600C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Toward Forward Folding Recursion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9C6FD-FC23-06A6-11FB-E0B313D53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let rec </a:t>
            </a:r>
            <a:r>
              <a:rPr lang="en-US" dirty="0" err="1"/>
              <a:t>multList_fr</a:t>
            </a:r>
            <a:r>
              <a:rPr lang="en-US" dirty="0"/>
              <a:t> list =</a:t>
            </a:r>
            <a:br>
              <a:rPr lang="en-US" dirty="0"/>
            </a:br>
            <a:r>
              <a:rPr lang="en-US" dirty="0"/>
              <a:t>match list </a:t>
            </a:r>
          </a:p>
          <a:p>
            <a:pPr marL="0" indent="0">
              <a:buNone/>
              <a:defRPr/>
            </a:pPr>
            <a:r>
              <a:rPr lang="en-US" dirty="0"/>
              <a:t>	with [] -&gt; 1</a:t>
            </a:r>
          </a:p>
          <a:p>
            <a:pPr marL="0" indent="0">
              <a:buNone/>
              <a:defRPr/>
            </a:pPr>
            <a:r>
              <a:rPr lang="en-US" dirty="0"/>
              <a:t>	| (x::</a:t>
            </a:r>
            <a:r>
              <a:rPr lang="en-US" dirty="0" err="1"/>
              <a:t>xs</a:t>
            </a:r>
            <a:r>
              <a:rPr lang="en-US" dirty="0"/>
              <a:t>) -&gt; x * </a:t>
            </a:r>
            <a:r>
              <a:rPr lang="en-US" dirty="0" err="1"/>
              <a:t>multList_fr</a:t>
            </a:r>
            <a:r>
              <a:rPr lang="en-US" dirty="0"/>
              <a:t> </a:t>
            </a:r>
            <a:r>
              <a:rPr lang="en-US" dirty="0" err="1"/>
              <a:t>xs</a:t>
            </a:r>
            <a:endParaRPr lang="en-US" dirty="0"/>
          </a:p>
          <a:p>
            <a:pPr>
              <a:defRPr/>
            </a:pPr>
            <a:r>
              <a:rPr lang="en-US" dirty="0"/>
              <a:t>let rec </a:t>
            </a:r>
            <a:r>
              <a:rPr lang="en-US" dirty="0" err="1"/>
              <a:t>multList_fr</a:t>
            </a:r>
            <a:r>
              <a:rPr lang="en-US" dirty="0"/>
              <a:t> list =</a:t>
            </a:r>
            <a:br>
              <a:rPr lang="en-US" dirty="0"/>
            </a:br>
            <a:r>
              <a:rPr lang="en-US" dirty="0"/>
              <a:t>match list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/>
              <a:t>	with [] -&gt; 1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/>
              <a:t>	| (x::</a:t>
            </a:r>
            <a:r>
              <a:rPr lang="en-US" dirty="0" err="1"/>
              <a:t>xs</a:t>
            </a:r>
            <a:r>
              <a:rPr lang="en-US" dirty="0"/>
              <a:t>) -&gt; let r = (</a:t>
            </a:r>
            <a:r>
              <a:rPr lang="en-US" dirty="0" err="1"/>
              <a:t>multList_fr</a:t>
            </a:r>
            <a:r>
              <a:rPr lang="en-US" dirty="0"/>
              <a:t> </a:t>
            </a:r>
            <a:r>
              <a:rPr lang="en-US" dirty="0" err="1"/>
              <a:t>xs</a:t>
            </a:r>
            <a:r>
              <a:rPr lang="en-US" dirty="0"/>
              <a:t>) in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/>
              <a:t>	                  (x * r)</a:t>
            </a:r>
          </a:p>
        </p:txBody>
      </p:sp>
      <p:sp>
        <p:nvSpPr>
          <p:cNvPr id="59395" name="Date Placeholder 3">
            <a:extLst>
              <a:ext uri="{FF2B5EF4-FFF2-40B4-BE49-F238E27FC236}">
                <a16:creationId xmlns:a16="http://schemas.microsoft.com/office/drawing/2014/main" id="{91665A92-74C4-E260-22F9-0600275E905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741B131-6410-B947-932E-3134E906C6A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59396" name="Slide Number Placeholder 4">
            <a:extLst>
              <a:ext uri="{FF2B5EF4-FFF2-40B4-BE49-F238E27FC236}">
                <a16:creationId xmlns:a16="http://schemas.microsoft.com/office/drawing/2014/main" id="{869C27C4-94BD-660D-FC16-BE7096ABE1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2936DF0-01E2-3043-A023-F8F03CE46DA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4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786BFF-05D6-ED37-7619-5D8DF9423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5193031"/>
            <a:ext cx="2819400" cy="52959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30BFDF-D3E4-738E-A625-3DE32A1AEB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6544" y="2895600"/>
            <a:ext cx="2609056" cy="52959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" name="Line 11">
            <a:extLst>
              <a:ext uri="{FF2B5EF4-FFF2-40B4-BE49-F238E27FC236}">
                <a16:creationId xmlns:a16="http://schemas.microsoft.com/office/drawing/2014/main" id="{C65F2D1E-F213-F789-A0B7-AD609C6FA1D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0200" y="3432811"/>
            <a:ext cx="762000" cy="1752599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Date Placeholder 3">
            <a:extLst>
              <a:ext uri="{FF2B5EF4-FFF2-40B4-BE49-F238E27FC236}">
                <a16:creationId xmlns:a16="http://schemas.microsoft.com/office/drawing/2014/main" id="{C4DDDFF8-654D-81A7-BCBC-08F60293C51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6650E6D-E8FD-C246-862F-308572F45AB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61442" name="Slide Number Placeholder 5">
            <a:extLst>
              <a:ext uri="{FF2B5EF4-FFF2-40B4-BE49-F238E27FC236}">
                <a16:creationId xmlns:a16="http://schemas.microsoft.com/office/drawing/2014/main" id="{17A07809-48B8-744C-2106-E282FCA73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A0EFDB8-0F55-ED45-9531-DAA0E3B2BEA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US" altLang="en-US" sz="1400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872C0F7D-8AF8-747C-3553-9850E9ECE6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Folding Recursion</a:t>
            </a:r>
          </a:p>
        </p:txBody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51B8C81F-DF86-EBBE-B101-461E4BEFB3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multList folds to the right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Same as: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multList list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List.fold_right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(fun x -&gt; fun p -&gt; x * p)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list 1;;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multList : int list -&gt; int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multList [2;4;6];;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= 48</a:t>
            </a:r>
          </a:p>
        </p:txBody>
      </p:sp>
      <p:sp>
        <p:nvSpPr>
          <p:cNvPr id="61445" name="Rectangle 4">
            <a:extLst>
              <a:ext uri="{FF2B5EF4-FFF2-40B4-BE49-F238E27FC236}">
                <a16:creationId xmlns:a16="http://schemas.microsoft.com/office/drawing/2014/main" id="{888A91FC-FFB6-21DB-A7E9-727C234D4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19200"/>
            <a:ext cx="7924800" cy="10668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Date Placeholder 3">
            <a:extLst>
              <a:ext uri="{FF2B5EF4-FFF2-40B4-BE49-F238E27FC236}">
                <a16:creationId xmlns:a16="http://schemas.microsoft.com/office/drawing/2014/main" id="{49DC764A-C607-F68C-75D9-3CC2BD1A40C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61D170-6A10-6F4A-BA02-44FD100C377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62466" name="Slide Number Placeholder 5">
            <a:extLst>
              <a:ext uri="{FF2B5EF4-FFF2-40B4-BE49-F238E27FC236}">
                <a16:creationId xmlns:a16="http://schemas.microsoft.com/office/drawing/2014/main" id="{60907EA5-2698-49E9-0DB8-4D4833C9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F3AF529-7DDC-CF49-B255-A33D5E82476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n-US" altLang="en-US" sz="1400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E215B9DA-5767-9ED1-E234-43B53A724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 dirty="0">
                <a:ea typeface="ＭＳ Ｐゴシック" panose="020B0600070205080204" pitchFamily="34" charset="-128"/>
              </a:rPr>
              <a:t>Encoding Forward Recursion with Fold</a:t>
            </a:r>
          </a:p>
        </p:txBody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32A05831-A9C4-ABA5-B139-2CD97FA34F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5918" y="1219200"/>
            <a:ext cx="8330882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rec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multList_fr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list =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800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800" dirty="0">
              <a:solidFill>
                <a:srgbClr val="0000FF"/>
              </a:solidFill>
              <a:ea typeface="ＭＳ Ｐゴシック" panose="020B0600070205080204" pitchFamily="34" charset="-128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4800" dirty="0">
                <a:ea typeface="ＭＳ Ｐゴシック" panose="020B0600070205080204" pitchFamily="34" charset="-128"/>
              </a:rPr>
              <a:t>ACT 2</a:t>
            </a:r>
          </a:p>
        </p:txBody>
      </p:sp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6039037C-8B43-BE5F-4599-682654F221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63490" name="Content Placeholder 2">
            <a:extLst>
              <a:ext uri="{FF2B5EF4-FFF2-40B4-BE49-F238E27FC236}">
                <a16:creationId xmlns:a16="http://schemas.microsoft.com/office/drawing/2014/main" id="{920639DA-1F89-01DD-EC44-49476A3A14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Extra Material</a:t>
            </a:r>
          </a:p>
        </p:txBody>
      </p:sp>
      <p:sp>
        <p:nvSpPr>
          <p:cNvPr id="63491" name="Date Placeholder 3">
            <a:extLst>
              <a:ext uri="{FF2B5EF4-FFF2-40B4-BE49-F238E27FC236}">
                <a16:creationId xmlns:a16="http://schemas.microsoft.com/office/drawing/2014/main" id="{9B85A046-A5CF-0D2A-018A-4587F0F9EAE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4DC919-A1DE-AE46-A98C-7681ADAD19E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63492" name="Slide Number Placeholder 4">
            <a:extLst>
              <a:ext uri="{FF2B5EF4-FFF2-40B4-BE49-F238E27FC236}">
                <a16:creationId xmlns:a16="http://schemas.microsoft.com/office/drawing/2014/main" id="{F115897F-325E-0E7E-3DF6-3188996257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0460EFF-13ED-5143-B1B8-9D6A9E241CC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Date Placeholder 3">
            <a:extLst>
              <a:ext uri="{FF2B5EF4-FFF2-40B4-BE49-F238E27FC236}">
                <a16:creationId xmlns:a16="http://schemas.microsoft.com/office/drawing/2014/main" id="{B6985DCB-A344-CC5E-4AE7-193B32F7FE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5119162-FE7E-0347-8730-4158626975F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64514" name="Slide Number Placeholder 5">
            <a:extLst>
              <a:ext uri="{FF2B5EF4-FFF2-40B4-BE49-F238E27FC236}">
                <a16:creationId xmlns:a16="http://schemas.microsoft.com/office/drawing/2014/main" id="{BEC695DD-F3D8-71E8-BC9A-11ACB136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F9E4CBD-03D6-5545-A86F-6B6CB2C01BA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n-US" altLang="en-US" sz="1400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036467E9-E000-5D7A-9073-17A23EA80C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>
                <a:ea typeface="ＭＳ Ｐゴシック" panose="020B0600070205080204" pitchFamily="34" charset="-128"/>
              </a:rPr>
              <a:t>Encoding Forward Recursion with Fold</a:t>
            </a:r>
          </a:p>
        </p:txBody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3E730E0A-9B91-0719-1BFD-F28C2E777F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append list1 list2 = </a:t>
            </a: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match list1 with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 [ ] -&gt; list2 | x::xs -&gt; x :: append xs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800">
              <a:solidFill>
                <a:srgbClr val="FF66FF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Date Placeholder 3">
            <a:extLst>
              <a:ext uri="{FF2B5EF4-FFF2-40B4-BE49-F238E27FC236}">
                <a16:creationId xmlns:a16="http://schemas.microsoft.com/office/drawing/2014/main" id="{39AC26E9-E2FE-D753-19CE-A2D950CACB9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2566289-E639-214E-AF10-8BF134F9F4A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65538" name="Slide Number Placeholder 5">
            <a:extLst>
              <a:ext uri="{FF2B5EF4-FFF2-40B4-BE49-F238E27FC236}">
                <a16:creationId xmlns:a16="http://schemas.microsoft.com/office/drawing/2014/main" id="{D0E4C3D1-FAAF-BAA6-B490-5B956B5D4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1056407-E73D-754C-9614-298A265AF7B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n-US" altLang="en-US" sz="1400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DC518524-3B36-E71E-D639-6FAFF43211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>
                <a:ea typeface="ＭＳ Ｐゴシック" panose="020B0600070205080204" pitchFamily="34" charset="-128"/>
              </a:rPr>
              <a:t>Encoding Forward Recursion with Fold</a:t>
            </a:r>
          </a:p>
        </p:txBody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3F816DAB-6543-8878-43D0-2576581AB4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append list1 list2 </a:t>
            </a:r>
            <a:r>
              <a:rPr lang="en-US" altLang="en-US" sz="2800">
                <a:solidFill>
                  <a:srgbClr val="1400FF"/>
                </a:solidFill>
                <a:ea typeface="ＭＳ Ｐゴシック" panose="020B0600070205080204" pitchFamily="34" charset="-128"/>
              </a:rPr>
              <a:t>= match list1 with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 [ ] -&gt; list2 | x::xs -&gt; x :: append xs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800">
              <a:solidFill>
                <a:srgbClr val="FF66FF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Date Placeholder 3">
            <a:extLst>
              <a:ext uri="{FF2B5EF4-FFF2-40B4-BE49-F238E27FC236}">
                <a16:creationId xmlns:a16="http://schemas.microsoft.com/office/drawing/2014/main" id="{1FC4F29B-D67C-469B-9C13-F2B3273B665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E4F9068-5856-5F4C-9EA9-8B1A47DD150E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66562" name="Slide Number Placeholder 5">
            <a:extLst>
              <a:ext uri="{FF2B5EF4-FFF2-40B4-BE49-F238E27FC236}">
                <a16:creationId xmlns:a16="http://schemas.microsoft.com/office/drawing/2014/main" id="{949F39B8-4272-09ED-E78B-8153175DE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E8C988-C5DF-1E4E-BE10-27EC38AB954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n-US" altLang="en-US" sz="1400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52DA71BE-F84E-254A-FE38-EC3D8CB937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>
                <a:ea typeface="ＭＳ Ｐゴシック" panose="020B0600070205080204" pitchFamily="34" charset="-128"/>
              </a:rPr>
              <a:t>Encoding Forward Recursion with Fold</a:t>
            </a:r>
          </a:p>
        </p:txBody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7ABB0A44-8B54-E0E1-F894-684912F654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append list1 list2 = match list1 with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[ ] -&gt; list2 </a:t>
            </a: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| x::xs -&gt; x :: append xs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</a:t>
            </a: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Base Case        Operation    Recursive Call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let append list1 list2 =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  fold_right (fun x y -&gt; x :: y) list1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append [1;2;3] [4;5;6];;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- : int list = [1; 2; 3; 4; 5; 6]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Date Placeholder 3">
            <a:extLst>
              <a:ext uri="{FF2B5EF4-FFF2-40B4-BE49-F238E27FC236}">
                <a16:creationId xmlns:a16="http://schemas.microsoft.com/office/drawing/2014/main" id="{FFBA8A2A-EADE-F69E-97A7-5B0624D7E9C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059BA5-1F3F-364E-9FE3-B52A74EFF69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8306" name="Slide Number Placeholder 5">
            <a:extLst>
              <a:ext uri="{FF2B5EF4-FFF2-40B4-BE49-F238E27FC236}">
                <a16:creationId xmlns:a16="http://schemas.microsoft.com/office/drawing/2014/main" id="{01B1EC34-E94B-E1E2-DF36-6683B2AD4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AD536E2-A500-3745-8FB3-E99BF374E32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/>
          </a:p>
        </p:txBody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id="{AFC588DE-BD7C-CC89-6721-A071915B0A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List Question</a:t>
            </a:r>
          </a:p>
        </p:txBody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id="{B438CBDB-99D6-F751-A2B3-C0C532E227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dirty="0">
                <a:ea typeface="ＭＳ Ｐゴシック" panose="020B0600070205080204" pitchFamily="34" charset="-128"/>
              </a:rPr>
              <a:t>Which one of these lists is invalid?</a:t>
            </a:r>
          </a:p>
          <a:p>
            <a:pPr marL="609600" indent="-609600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marL="609600" indent="-609600" eaLnBrk="1" hangingPunct="1">
              <a:buSzPct val="85000"/>
              <a:buFont typeface="Times" charset="0"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[2; 3; 4; 6]</a:t>
            </a:r>
          </a:p>
          <a:p>
            <a:pPr marL="609600" indent="-609600" eaLnBrk="1" hangingPunct="1">
              <a:buSzPct val="85000"/>
              <a:buFont typeface="Times" charset="0"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[2,3; 4,5; 6,7]</a:t>
            </a:r>
          </a:p>
          <a:p>
            <a:pPr marL="609600" indent="-609600" eaLnBrk="1" hangingPunct="1">
              <a:buSzPct val="85000"/>
              <a:buFont typeface="Times" charset="0"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[(2.3,4); (3.2,5); (6,7.2)]</a:t>
            </a:r>
          </a:p>
          <a:p>
            <a:pPr marL="609600" indent="-609600" eaLnBrk="1" hangingPunct="1">
              <a:buSzPct val="85000"/>
              <a:buFont typeface="Times" charset="0"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[[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hi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;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there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]; [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 err="1">
                <a:ea typeface="ＭＳ Ｐゴシック" panose="020B0600070205080204" pitchFamily="34" charset="-128"/>
              </a:rPr>
              <a:t>wahcha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]; [ ]; [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 err="1">
                <a:ea typeface="ＭＳ Ｐゴシック" panose="020B0600070205080204" pitchFamily="34" charset="-128"/>
              </a:rPr>
              <a:t>doin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]]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Date Placeholder 3">
            <a:extLst>
              <a:ext uri="{FF2B5EF4-FFF2-40B4-BE49-F238E27FC236}">
                <a16:creationId xmlns:a16="http://schemas.microsoft.com/office/drawing/2014/main" id="{29F62E2F-E5FD-8F4D-E034-FD84CAC1977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76C0EA-6937-DB42-9605-81BF254DDA5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68610" name="Slide Number Placeholder 5">
            <a:extLst>
              <a:ext uri="{FF2B5EF4-FFF2-40B4-BE49-F238E27FC236}">
                <a16:creationId xmlns:a16="http://schemas.microsoft.com/office/drawing/2014/main" id="{4AA76CC1-6E7D-EED5-E977-F51E6B1D2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2497EF-C869-C540-B174-8E9CC956C96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en-US" altLang="en-US" sz="1400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566A8B4F-DEFE-CCFF-1575-32FB2119BA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>
                <a:ea typeface="ＭＳ Ｐゴシック" panose="020B0600070205080204" pitchFamily="34" charset="-128"/>
              </a:rPr>
              <a:t>Encoding Forward Recursion with Fold</a:t>
            </a:r>
          </a:p>
        </p:txBody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B6F7D9FB-DD79-EB89-FCE6-BC8A374F7C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append list1 list2 = match list1 with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[ ] -&gt; list2 </a:t>
            </a: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| x::xs -&gt; x :: append xs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Base Case        </a:t>
            </a: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Operation    Recursive Call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let append list1 list2 =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  fold_right (fun x y -&gt; x :: y) list1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append [1;2;3] [4;5;6];;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- : int list = [1; 2; 3; 4; 5; 6]</a:t>
            </a:r>
          </a:p>
        </p:txBody>
      </p:sp>
      <p:sp>
        <p:nvSpPr>
          <p:cNvPr id="68613" name="Rectangle 4">
            <a:extLst>
              <a:ext uri="{FF2B5EF4-FFF2-40B4-BE49-F238E27FC236}">
                <a16:creationId xmlns:a16="http://schemas.microsoft.com/office/drawing/2014/main" id="{1768623F-9B34-6E26-FBB4-58FDBBD475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124200"/>
            <a:ext cx="21336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68614" name="Line 8">
            <a:extLst>
              <a:ext uri="{FF2B5EF4-FFF2-40B4-BE49-F238E27FC236}">
                <a16:creationId xmlns:a16="http://schemas.microsoft.com/office/drawing/2014/main" id="{FFB89CB7-9CC0-E431-3D7E-B2C7F9EEAA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420938"/>
            <a:ext cx="1524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5" name="Rectangle 4">
            <a:extLst>
              <a:ext uri="{FF2B5EF4-FFF2-40B4-BE49-F238E27FC236}">
                <a16:creationId xmlns:a16="http://schemas.microsoft.com/office/drawing/2014/main" id="{7DD162A5-F112-4BEC-DD3D-F0E1662C5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81200"/>
            <a:ext cx="8382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Date Placeholder 3">
            <a:extLst>
              <a:ext uri="{FF2B5EF4-FFF2-40B4-BE49-F238E27FC236}">
                <a16:creationId xmlns:a16="http://schemas.microsoft.com/office/drawing/2014/main" id="{5127D575-013F-9657-0774-06D38554A63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39DF15F-43D7-BB40-B200-44496F32E09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70658" name="Slide Number Placeholder 5">
            <a:extLst>
              <a:ext uri="{FF2B5EF4-FFF2-40B4-BE49-F238E27FC236}">
                <a16:creationId xmlns:a16="http://schemas.microsoft.com/office/drawing/2014/main" id="{80B8F16E-648C-A1E3-61FE-FA38C755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FC8BDB9-4825-2D46-8888-24F351528C9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en-US" altLang="en-US" sz="1400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C842EA19-BB40-EC23-E5DF-F267F2F9C8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>
                <a:ea typeface="ＭＳ Ｐゴシック" panose="020B0600070205080204" pitchFamily="34" charset="-128"/>
              </a:rPr>
              <a:t>Encoding Forward Recursion with Fold</a:t>
            </a:r>
          </a:p>
        </p:txBody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F6EB4BCA-BAA8-8CE5-3D82-6B122C3349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append list1 list2 = match list1 with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[ ] -&gt; list2 | x::xs -&gt; </a:t>
            </a: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x :: append xs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Base Case        </a:t>
            </a: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Operation    Recursive Call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solidFill>
                <a:schemeClr val="bg1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let append list1 list2 =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  fold_right (fun x y -&gt; x :: y) list1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append [1;2;3] [4;5;6];;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- : int list = [1; 2; 3; 4; 5; 6]</a:t>
            </a:r>
          </a:p>
        </p:txBody>
      </p:sp>
      <p:sp>
        <p:nvSpPr>
          <p:cNvPr id="70661" name="Rectangle 4">
            <a:extLst>
              <a:ext uri="{FF2B5EF4-FFF2-40B4-BE49-F238E27FC236}">
                <a16:creationId xmlns:a16="http://schemas.microsoft.com/office/drawing/2014/main" id="{274E10AA-F0AD-36A7-B0DF-EA19F0FC7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124200"/>
            <a:ext cx="21336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0662" name="Line 8">
            <a:extLst>
              <a:ext uri="{FF2B5EF4-FFF2-40B4-BE49-F238E27FC236}">
                <a16:creationId xmlns:a16="http://schemas.microsoft.com/office/drawing/2014/main" id="{20D75862-B408-1E9C-55E4-2C3F684253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420938"/>
            <a:ext cx="1524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0663" name="Rectangle 4">
            <a:extLst>
              <a:ext uri="{FF2B5EF4-FFF2-40B4-BE49-F238E27FC236}">
                <a16:creationId xmlns:a16="http://schemas.microsoft.com/office/drawing/2014/main" id="{3C385955-7DFB-7582-1E84-F4C58AA43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81200"/>
            <a:ext cx="8382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Date Placeholder 3">
            <a:extLst>
              <a:ext uri="{FF2B5EF4-FFF2-40B4-BE49-F238E27FC236}">
                <a16:creationId xmlns:a16="http://schemas.microsoft.com/office/drawing/2014/main" id="{524E9E4C-8E5D-5246-C0C6-C3ABA825FF7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A04EB2C-5802-5342-91A7-24FE1878EE1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71682" name="Slide Number Placeholder 5">
            <a:extLst>
              <a:ext uri="{FF2B5EF4-FFF2-40B4-BE49-F238E27FC236}">
                <a16:creationId xmlns:a16="http://schemas.microsoft.com/office/drawing/2014/main" id="{8433CB32-67E5-9F11-D770-2F5F37D2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623482-9452-9842-91EC-E4733925FE8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en-US" altLang="en-US" sz="1400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DA16F9F5-6923-298E-75BE-9CEE46769F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>
                <a:ea typeface="ＭＳ Ｐゴシック" panose="020B0600070205080204" pitchFamily="34" charset="-128"/>
              </a:rPr>
              <a:t>Encoding Forward Recursion with Fold</a:t>
            </a:r>
          </a:p>
        </p:txBody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16EDCFB6-23DB-7CCF-D14F-1417B3CBDA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append list1 list2 = match list1 with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[ ] -&gt; list2 | x::xs -&gt; x :: append xs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Base Case        </a:t>
            </a: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Operation    Recursive Call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solidFill>
                <a:schemeClr val="bg1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let append list1 list2 =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  fold_right (fun x y -&gt; x :: y) list1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append [1;2;3] [4;5;6];;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- : int list = [1; 2; 3; 4; 5; 6]</a:t>
            </a:r>
          </a:p>
        </p:txBody>
      </p:sp>
      <p:sp>
        <p:nvSpPr>
          <p:cNvPr id="71685" name="Rectangle 4">
            <a:extLst>
              <a:ext uri="{FF2B5EF4-FFF2-40B4-BE49-F238E27FC236}">
                <a16:creationId xmlns:a16="http://schemas.microsoft.com/office/drawing/2014/main" id="{3BC0E2B9-B26A-CF7E-9770-BC502F430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124200"/>
            <a:ext cx="21336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1686" name="Line 8">
            <a:extLst>
              <a:ext uri="{FF2B5EF4-FFF2-40B4-BE49-F238E27FC236}">
                <a16:creationId xmlns:a16="http://schemas.microsoft.com/office/drawing/2014/main" id="{4DEC31A3-A1A9-3573-E472-A6E3529A9D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420938"/>
            <a:ext cx="1524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7" name="Rectangle 4">
            <a:extLst>
              <a:ext uri="{FF2B5EF4-FFF2-40B4-BE49-F238E27FC236}">
                <a16:creationId xmlns:a16="http://schemas.microsoft.com/office/drawing/2014/main" id="{76F2BFCE-EB82-760B-06FC-A67FAEADC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81200"/>
            <a:ext cx="8382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Date Placeholder 3">
            <a:extLst>
              <a:ext uri="{FF2B5EF4-FFF2-40B4-BE49-F238E27FC236}">
                <a16:creationId xmlns:a16="http://schemas.microsoft.com/office/drawing/2014/main" id="{F742757C-7421-7E37-6D83-14A9FA1DA64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1DD2F86-A561-9D4E-9ED4-2EFA304E0DC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72706" name="Slide Number Placeholder 5">
            <a:extLst>
              <a:ext uri="{FF2B5EF4-FFF2-40B4-BE49-F238E27FC236}">
                <a16:creationId xmlns:a16="http://schemas.microsoft.com/office/drawing/2014/main" id="{A0A3FF56-5920-F684-7813-1154D1C03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6A71761-9834-794E-B140-D0F50D6106D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en-US" altLang="en-US" sz="1400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4D063A83-B0D4-D646-677E-7DDF6D0419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>
                <a:ea typeface="ＭＳ Ｐゴシック" panose="020B0600070205080204" pitchFamily="34" charset="-128"/>
              </a:rPr>
              <a:t>Encoding Forward Recursion with Fold</a:t>
            </a:r>
          </a:p>
        </p:txBody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30A028B2-F1DD-B1F3-A551-F92E65D6E0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append list1 list2 = match list1 with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[ ] -&gt; list2 | x::xs -&gt; x :: append xs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Base Case        Operation    Recursive Call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let append list1 list2 =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  fold_right (fun x y -&gt; x :: y) list1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append [1;2;3] [4;5;6];;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- : int list = [1; 2; 3; 4; 5; 6]</a:t>
            </a:r>
          </a:p>
        </p:txBody>
      </p:sp>
      <p:sp>
        <p:nvSpPr>
          <p:cNvPr id="72709" name="Rectangle 4">
            <a:extLst>
              <a:ext uri="{FF2B5EF4-FFF2-40B4-BE49-F238E27FC236}">
                <a16:creationId xmlns:a16="http://schemas.microsoft.com/office/drawing/2014/main" id="{81242339-5BB7-4788-0B87-5BD0B8775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124200"/>
            <a:ext cx="21336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2710" name="Rectangle 5">
            <a:extLst>
              <a:ext uri="{FF2B5EF4-FFF2-40B4-BE49-F238E27FC236}">
                <a16:creationId xmlns:a16="http://schemas.microsoft.com/office/drawing/2014/main" id="{CFC35C43-9D00-A8F1-9408-04554B78A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124200"/>
            <a:ext cx="1828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2711" name="Rectangle 6">
            <a:extLst>
              <a:ext uri="{FF2B5EF4-FFF2-40B4-BE49-F238E27FC236}">
                <a16:creationId xmlns:a16="http://schemas.microsoft.com/office/drawing/2014/main" id="{2434C17A-0A2F-998F-1CCA-B8D61A39C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124200"/>
            <a:ext cx="24384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2712" name="Line 8">
            <a:extLst>
              <a:ext uri="{FF2B5EF4-FFF2-40B4-BE49-F238E27FC236}">
                <a16:creationId xmlns:a16="http://schemas.microsoft.com/office/drawing/2014/main" id="{14B2B389-8093-C4DD-F132-95B90177F5A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420938"/>
            <a:ext cx="1524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3" name="Line 9">
            <a:extLst>
              <a:ext uri="{FF2B5EF4-FFF2-40B4-BE49-F238E27FC236}">
                <a16:creationId xmlns:a16="http://schemas.microsoft.com/office/drawing/2014/main" id="{C0C2EB3D-F7AE-94B1-4B44-F9EFD24B4D2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0" y="2438400"/>
            <a:ext cx="1524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Line 11">
            <a:extLst>
              <a:ext uri="{FF2B5EF4-FFF2-40B4-BE49-F238E27FC236}">
                <a16:creationId xmlns:a16="http://schemas.microsoft.com/office/drawing/2014/main" id="{EAC2749D-DEF0-CD02-145C-526BDC9455F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15000" y="2438400"/>
            <a:ext cx="8382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Rectangle 4">
            <a:extLst>
              <a:ext uri="{FF2B5EF4-FFF2-40B4-BE49-F238E27FC236}">
                <a16:creationId xmlns:a16="http://schemas.microsoft.com/office/drawing/2014/main" id="{1E14201C-5AEC-CA0F-0CD9-E3399155E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81200"/>
            <a:ext cx="8382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2716" name="Rectangle 5">
            <a:extLst>
              <a:ext uri="{FF2B5EF4-FFF2-40B4-BE49-F238E27FC236}">
                <a16:creationId xmlns:a16="http://schemas.microsoft.com/office/drawing/2014/main" id="{53D19DDF-1E40-39CA-A5BE-14ACA2EFE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057400"/>
            <a:ext cx="6858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2717" name="Rectangle 6">
            <a:extLst>
              <a:ext uri="{FF2B5EF4-FFF2-40B4-BE49-F238E27FC236}">
                <a16:creationId xmlns:a16="http://schemas.microsoft.com/office/drawing/2014/main" id="{0D779636-56C4-AFB2-1EAD-0FAF57325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057400"/>
            <a:ext cx="22860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Date Placeholder 3">
            <a:extLst>
              <a:ext uri="{FF2B5EF4-FFF2-40B4-BE49-F238E27FC236}">
                <a16:creationId xmlns:a16="http://schemas.microsoft.com/office/drawing/2014/main" id="{273D501B-0A27-61C6-D97A-D6D543B672B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2E9EBF2-3C0E-BB4B-B3B8-C5EE014191D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73730" name="Slide Number Placeholder 5">
            <a:extLst>
              <a:ext uri="{FF2B5EF4-FFF2-40B4-BE49-F238E27FC236}">
                <a16:creationId xmlns:a16="http://schemas.microsoft.com/office/drawing/2014/main" id="{92CD50F5-7BAB-AF60-0D21-D69D59B21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E368E19-E1E3-224B-B9DE-8E0A8F6565E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en-US" altLang="en-US" sz="1400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D8C799B7-1BC1-B8D2-A7A1-C1D00FEE36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>
                <a:ea typeface="ＭＳ Ｐゴシック" panose="020B0600070205080204" pitchFamily="34" charset="-128"/>
              </a:rPr>
              <a:t>Encoding Forward Recursion with Fold</a:t>
            </a:r>
          </a:p>
        </p:txBody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2DF8B132-933F-9C38-046E-E2DDB45AF1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append list1 list2 = match list1 with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[ ] -&gt; list2 | x::xs -&gt; x :: append xs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Base Case        Operation    Recursive Call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append list1 list2 =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fold_right (fun x -&gt; fun y -&gt; x :: y) list1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# append [1;2;3] [4;5;6];;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solidFill>
                  <a:schemeClr val="bg1"/>
                </a:solidFill>
                <a:ea typeface="ＭＳ Ｐゴシック" panose="020B0600070205080204" pitchFamily="34" charset="-128"/>
              </a:rPr>
              <a:t> - : int list = [1; 2; 3; 4; 5; 6]</a:t>
            </a:r>
          </a:p>
        </p:txBody>
      </p:sp>
      <p:sp>
        <p:nvSpPr>
          <p:cNvPr id="73733" name="Rectangle 4">
            <a:extLst>
              <a:ext uri="{FF2B5EF4-FFF2-40B4-BE49-F238E27FC236}">
                <a16:creationId xmlns:a16="http://schemas.microsoft.com/office/drawing/2014/main" id="{F0866EE1-157B-88C6-D666-755B13016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124200"/>
            <a:ext cx="21336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3734" name="Rectangle 5">
            <a:extLst>
              <a:ext uri="{FF2B5EF4-FFF2-40B4-BE49-F238E27FC236}">
                <a16:creationId xmlns:a16="http://schemas.microsoft.com/office/drawing/2014/main" id="{CDFCD801-B65F-BBC4-8E2A-35D47C715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124200"/>
            <a:ext cx="1828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3735" name="Rectangle 6">
            <a:extLst>
              <a:ext uri="{FF2B5EF4-FFF2-40B4-BE49-F238E27FC236}">
                <a16:creationId xmlns:a16="http://schemas.microsoft.com/office/drawing/2014/main" id="{91341642-6DBE-BDD0-079E-6E796173F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124200"/>
            <a:ext cx="24384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3736" name="Line 7">
            <a:extLst>
              <a:ext uri="{FF2B5EF4-FFF2-40B4-BE49-F238E27FC236}">
                <a16:creationId xmlns:a16="http://schemas.microsoft.com/office/drawing/2014/main" id="{4C1F1AA9-0857-8C3B-ADFE-261AC91B37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3563938"/>
            <a:ext cx="4495800" cy="6223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7" name="Line 8">
            <a:extLst>
              <a:ext uri="{FF2B5EF4-FFF2-40B4-BE49-F238E27FC236}">
                <a16:creationId xmlns:a16="http://schemas.microsoft.com/office/drawing/2014/main" id="{25ABD8FA-36B9-D62D-24DE-8A30278D439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420938"/>
            <a:ext cx="1524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8" name="Line 9">
            <a:extLst>
              <a:ext uri="{FF2B5EF4-FFF2-40B4-BE49-F238E27FC236}">
                <a16:creationId xmlns:a16="http://schemas.microsoft.com/office/drawing/2014/main" id="{7F513A33-573B-0E66-EF4E-886AEBBAF4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0" y="2438400"/>
            <a:ext cx="1524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9" name="Line 10">
            <a:extLst>
              <a:ext uri="{FF2B5EF4-FFF2-40B4-BE49-F238E27FC236}">
                <a16:creationId xmlns:a16="http://schemas.microsoft.com/office/drawing/2014/main" id="{2242F4EF-B96C-89BA-DCAC-0B687473451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3563938"/>
            <a:ext cx="1143000" cy="7239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0" name="Line 11">
            <a:extLst>
              <a:ext uri="{FF2B5EF4-FFF2-40B4-BE49-F238E27FC236}">
                <a16:creationId xmlns:a16="http://schemas.microsoft.com/office/drawing/2014/main" id="{54F091F4-C5A4-FF16-5E46-281D0C4E2E1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15000" y="2438400"/>
            <a:ext cx="8382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1" name="Line 12">
            <a:extLst>
              <a:ext uri="{FF2B5EF4-FFF2-40B4-BE49-F238E27FC236}">
                <a16:creationId xmlns:a16="http://schemas.microsoft.com/office/drawing/2014/main" id="{6C57136A-80AD-2EF4-9326-B277810C1C6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0800" y="3563938"/>
            <a:ext cx="317500" cy="70326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2" name="Rectangle 4">
            <a:extLst>
              <a:ext uri="{FF2B5EF4-FFF2-40B4-BE49-F238E27FC236}">
                <a16:creationId xmlns:a16="http://schemas.microsoft.com/office/drawing/2014/main" id="{2F0EF569-076F-211E-7F51-3118F7BFBA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81200"/>
            <a:ext cx="8382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3743" name="Rectangle 5">
            <a:extLst>
              <a:ext uri="{FF2B5EF4-FFF2-40B4-BE49-F238E27FC236}">
                <a16:creationId xmlns:a16="http://schemas.microsoft.com/office/drawing/2014/main" id="{6EDDE055-E23B-FB24-C151-79C703AC58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057400"/>
            <a:ext cx="6858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3744" name="Rectangle 6">
            <a:extLst>
              <a:ext uri="{FF2B5EF4-FFF2-40B4-BE49-F238E27FC236}">
                <a16:creationId xmlns:a16="http://schemas.microsoft.com/office/drawing/2014/main" id="{C1F16A19-21DE-2637-0740-91E9CDAF8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057400"/>
            <a:ext cx="22860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3745" name="Rectangle 4">
            <a:extLst>
              <a:ext uri="{FF2B5EF4-FFF2-40B4-BE49-F238E27FC236}">
                <a16:creationId xmlns:a16="http://schemas.microsoft.com/office/drawing/2014/main" id="{B5021F5C-2ED3-EF0A-BF05-575B1362E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4203700"/>
            <a:ext cx="8382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3746" name="Rectangle 5">
            <a:extLst>
              <a:ext uri="{FF2B5EF4-FFF2-40B4-BE49-F238E27FC236}">
                <a16:creationId xmlns:a16="http://schemas.microsoft.com/office/drawing/2014/main" id="{4835E4E0-40ED-F4DA-93E2-AD5F2A29C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4287838"/>
            <a:ext cx="6096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3747" name="Rectangle 5">
            <a:extLst>
              <a:ext uri="{FF2B5EF4-FFF2-40B4-BE49-F238E27FC236}">
                <a16:creationId xmlns:a16="http://schemas.microsoft.com/office/drawing/2014/main" id="{F1228580-9B38-E222-6D29-96AC1AF1B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0" y="4279900"/>
            <a:ext cx="2286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Date Placeholder 3">
            <a:extLst>
              <a:ext uri="{FF2B5EF4-FFF2-40B4-BE49-F238E27FC236}">
                <a16:creationId xmlns:a16="http://schemas.microsoft.com/office/drawing/2014/main" id="{BC450C79-BAFC-F53E-8FAC-8EAA9224CEC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3BD5014-20E3-114C-A34F-895942387EF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74754" name="Slide Number Placeholder 5">
            <a:extLst>
              <a:ext uri="{FF2B5EF4-FFF2-40B4-BE49-F238E27FC236}">
                <a16:creationId xmlns:a16="http://schemas.microsoft.com/office/drawing/2014/main" id="{29F85D88-A413-7E3C-72D4-AE184D208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9D2716-474F-3D46-90C7-3B574AEDAE8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55</a:t>
            </a:fld>
            <a:endParaRPr lang="en-US" altLang="en-US" sz="1400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734D108C-009F-E7C1-BB66-449427B9FB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>
                <a:ea typeface="ＭＳ Ｐゴシック" panose="020B0600070205080204" pitchFamily="34" charset="-128"/>
              </a:rPr>
              <a:t>Encoding Forward Recursion with Fold</a:t>
            </a:r>
          </a:p>
        </p:txBody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688A9026-B8B4-9443-893F-FBDBCAE109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append list1 list2 = match list1 with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[ ] -&gt; list2 | x::xs -&gt; x :: append xs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Base Case        Operation    Recursive Call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append list1 list2 =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fold_right (fun x -&gt; fun y -&gt; x :: y) list1 list2;;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append : 'a list -&gt;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append [1;2;3] [4;5;6];;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- : int list = [1; 2; 3; 4; 5; 6]</a:t>
            </a:r>
            <a:endParaRPr lang="en-US" altLang="en-US" sz="2800">
              <a:solidFill>
                <a:srgbClr val="FF66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74757" name="Rectangle 4">
            <a:extLst>
              <a:ext uri="{FF2B5EF4-FFF2-40B4-BE49-F238E27FC236}">
                <a16:creationId xmlns:a16="http://schemas.microsoft.com/office/drawing/2014/main" id="{C763D09E-7428-BED2-35EA-34B0F2610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124200"/>
            <a:ext cx="21336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4758" name="Rectangle 5">
            <a:extLst>
              <a:ext uri="{FF2B5EF4-FFF2-40B4-BE49-F238E27FC236}">
                <a16:creationId xmlns:a16="http://schemas.microsoft.com/office/drawing/2014/main" id="{53E524E6-BA1E-EBC1-8C0E-84DFC5C2E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124200"/>
            <a:ext cx="18288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4759" name="Rectangle 6">
            <a:extLst>
              <a:ext uri="{FF2B5EF4-FFF2-40B4-BE49-F238E27FC236}">
                <a16:creationId xmlns:a16="http://schemas.microsoft.com/office/drawing/2014/main" id="{08C8BDD1-1B59-BAD2-E90E-0836F9DE8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3124200"/>
            <a:ext cx="24384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4760" name="Line 7">
            <a:extLst>
              <a:ext uri="{FF2B5EF4-FFF2-40B4-BE49-F238E27FC236}">
                <a16:creationId xmlns:a16="http://schemas.microsoft.com/office/drawing/2014/main" id="{A3BB683D-AA5D-55BA-522D-25D415D81AC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3563938"/>
            <a:ext cx="4495800" cy="6223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1" name="Line 8">
            <a:extLst>
              <a:ext uri="{FF2B5EF4-FFF2-40B4-BE49-F238E27FC236}">
                <a16:creationId xmlns:a16="http://schemas.microsoft.com/office/drawing/2014/main" id="{8465B89D-51C3-8643-E46E-0799F07870F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420938"/>
            <a:ext cx="1524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2" name="Line 9">
            <a:extLst>
              <a:ext uri="{FF2B5EF4-FFF2-40B4-BE49-F238E27FC236}">
                <a16:creationId xmlns:a16="http://schemas.microsoft.com/office/drawing/2014/main" id="{BD1AA62F-A9C0-E993-3753-FD8FE92583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0" y="2438400"/>
            <a:ext cx="1524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3" name="Line 10">
            <a:extLst>
              <a:ext uri="{FF2B5EF4-FFF2-40B4-BE49-F238E27FC236}">
                <a16:creationId xmlns:a16="http://schemas.microsoft.com/office/drawing/2014/main" id="{D067CCF1-2452-1C9A-7797-9DACEFC331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3563938"/>
            <a:ext cx="1143000" cy="7239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4" name="Line 11">
            <a:extLst>
              <a:ext uri="{FF2B5EF4-FFF2-40B4-BE49-F238E27FC236}">
                <a16:creationId xmlns:a16="http://schemas.microsoft.com/office/drawing/2014/main" id="{2EC61686-C122-F285-BDB3-C6B56B283FC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15000" y="2438400"/>
            <a:ext cx="838200" cy="6858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5" name="Line 12">
            <a:extLst>
              <a:ext uri="{FF2B5EF4-FFF2-40B4-BE49-F238E27FC236}">
                <a16:creationId xmlns:a16="http://schemas.microsoft.com/office/drawing/2014/main" id="{7AF16234-50AD-AB1C-FE32-FA8E1A3FD0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0800" y="3563938"/>
            <a:ext cx="317500" cy="70326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4766" name="Rectangle 4">
            <a:extLst>
              <a:ext uri="{FF2B5EF4-FFF2-40B4-BE49-F238E27FC236}">
                <a16:creationId xmlns:a16="http://schemas.microsoft.com/office/drawing/2014/main" id="{008CE435-66D8-C340-B4DE-9F0A92C04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981200"/>
            <a:ext cx="8382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4767" name="Rectangle 5">
            <a:extLst>
              <a:ext uri="{FF2B5EF4-FFF2-40B4-BE49-F238E27FC236}">
                <a16:creationId xmlns:a16="http://schemas.microsoft.com/office/drawing/2014/main" id="{A2D46E86-CF34-EF80-79C3-3D458CE7D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057400"/>
            <a:ext cx="6858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4768" name="Rectangle 6">
            <a:extLst>
              <a:ext uri="{FF2B5EF4-FFF2-40B4-BE49-F238E27FC236}">
                <a16:creationId xmlns:a16="http://schemas.microsoft.com/office/drawing/2014/main" id="{DAAC047B-6853-2F82-F38A-5C7291316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2057400"/>
            <a:ext cx="22860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4769" name="Rectangle 4">
            <a:extLst>
              <a:ext uri="{FF2B5EF4-FFF2-40B4-BE49-F238E27FC236}">
                <a16:creationId xmlns:a16="http://schemas.microsoft.com/office/drawing/2014/main" id="{33356AB6-3C23-ED41-B5D5-1F17EE50B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4203700"/>
            <a:ext cx="8382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4770" name="Rectangle 5">
            <a:extLst>
              <a:ext uri="{FF2B5EF4-FFF2-40B4-BE49-F238E27FC236}">
                <a16:creationId xmlns:a16="http://schemas.microsoft.com/office/drawing/2014/main" id="{9CFBB40B-A246-82F2-8F24-8E592F0C1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7050" y="4287838"/>
            <a:ext cx="6096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4771" name="Rectangle 5">
            <a:extLst>
              <a:ext uri="{FF2B5EF4-FFF2-40B4-BE49-F238E27FC236}">
                <a16:creationId xmlns:a16="http://schemas.microsoft.com/office/drawing/2014/main" id="{0D63C053-F569-6D1D-5F37-7F2EFE5A8A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0" y="4279900"/>
            <a:ext cx="2286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>
            <a:extLst>
              <a:ext uri="{FF2B5EF4-FFF2-40B4-BE49-F238E27FC236}">
                <a16:creationId xmlns:a16="http://schemas.microsoft.com/office/drawing/2014/main" id="{F486AF93-CA4E-C295-B166-99F105CD8F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75778" name="Content Placeholder 2">
            <a:extLst>
              <a:ext uri="{FF2B5EF4-FFF2-40B4-BE49-F238E27FC236}">
                <a16:creationId xmlns:a16="http://schemas.microsoft.com/office/drawing/2014/main" id="{10323F2E-DB4E-B93E-E4A4-10B2E87E2B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End of Extra Material</a:t>
            </a:r>
          </a:p>
        </p:txBody>
      </p:sp>
      <p:sp>
        <p:nvSpPr>
          <p:cNvPr id="75779" name="Date Placeholder 3">
            <a:extLst>
              <a:ext uri="{FF2B5EF4-FFF2-40B4-BE49-F238E27FC236}">
                <a16:creationId xmlns:a16="http://schemas.microsoft.com/office/drawing/2014/main" id="{796B6E68-3032-9C45-C720-919A497EA92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6D29D08-BC39-014C-969F-CBD2A0FAC07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75780" name="Slide Number Placeholder 4">
            <a:extLst>
              <a:ext uri="{FF2B5EF4-FFF2-40B4-BE49-F238E27FC236}">
                <a16:creationId xmlns:a16="http://schemas.microsoft.com/office/drawing/2014/main" id="{7AE92611-51A9-CEDB-E1CD-B345094BEE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97F43DE-986E-124E-8EDE-3605A2361FB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56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Date Placeholder 3">
            <a:extLst>
              <a:ext uri="{FF2B5EF4-FFF2-40B4-BE49-F238E27FC236}">
                <a16:creationId xmlns:a16="http://schemas.microsoft.com/office/drawing/2014/main" id="{5DF7FFB1-49F7-7A38-8F48-7ECB8937D5B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9E9709A-F34E-8B4F-8287-D8A42F5686E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76802" name="Slide Number Placeholder 5">
            <a:extLst>
              <a:ext uri="{FF2B5EF4-FFF2-40B4-BE49-F238E27FC236}">
                <a16:creationId xmlns:a16="http://schemas.microsoft.com/office/drawing/2014/main" id="{A5BE9F34-58D6-7F82-7155-CFD60B9AB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A8DF2B8-37A3-7C47-AB95-F6036B58A96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57</a:t>
            </a:fld>
            <a:endParaRPr lang="en-US" altLang="en-US" sz="1400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A40FF563-615F-6D5C-E55A-8DD80A7C5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Terminology</a:t>
            </a:r>
          </a:p>
        </p:txBody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F1DA13E9-273C-8236-BAD7-C6DA1A60C1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Available</a:t>
            </a:r>
            <a:r>
              <a:rPr lang="en-US" altLang="en-US">
                <a:ea typeface="ＭＳ Ｐゴシック" panose="020B0600070205080204" pitchFamily="34" charset="-128"/>
              </a:rPr>
              <a:t>: A function call that can be executed by the current expression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The fastest way to be unavailable is to be guarded by an abstraction (anonymous function, lambda lifted).</a:t>
            </a:r>
          </a:p>
          <a:p>
            <a:pPr lvl="1" eaLnBrk="1" hangingPunct="1"/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if (h x) then f x else (x + g x)</a:t>
            </a:r>
          </a:p>
          <a:p>
            <a:pPr lvl="1" eaLnBrk="1" hangingPunct="1"/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if (h x) then (fun x -&gt; f x) else (g (x + x))</a:t>
            </a:r>
          </a:p>
        </p:txBody>
      </p:sp>
      <p:sp>
        <p:nvSpPr>
          <p:cNvPr id="76805" name="Rectangle 8">
            <a:extLst>
              <a:ext uri="{FF2B5EF4-FFF2-40B4-BE49-F238E27FC236}">
                <a16:creationId xmlns:a16="http://schemas.microsoft.com/office/drawing/2014/main" id="{2812FF1B-4F9A-A9F9-2663-858510C865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4419600"/>
            <a:ext cx="17526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6806" name="Rectangle 8">
            <a:extLst>
              <a:ext uri="{FF2B5EF4-FFF2-40B4-BE49-F238E27FC236}">
                <a16:creationId xmlns:a16="http://schemas.microsoft.com/office/drawing/2014/main" id="{98564882-8243-8F1A-B41E-6F85285B1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10000"/>
            <a:ext cx="5334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6807" name="Rectangle 8">
            <a:extLst>
              <a:ext uri="{FF2B5EF4-FFF2-40B4-BE49-F238E27FC236}">
                <a16:creationId xmlns:a16="http://schemas.microsoft.com/office/drawing/2014/main" id="{AE3095A2-5337-E0AC-3D9D-81EEF9495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810000"/>
            <a:ext cx="15240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6808" name="Rectangle 8">
            <a:extLst>
              <a:ext uri="{FF2B5EF4-FFF2-40B4-BE49-F238E27FC236}">
                <a16:creationId xmlns:a16="http://schemas.microsoft.com/office/drawing/2014/main" id="{9F28381F-52F6-116A-8006-7DB0019F6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810000"/>
            <a:ext cx="7620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6809" name="Rectangle 9">
            <a:extLst>
              <a:ext uri="{FF2B5EF4-FFF2-40B4-BE49-F238E27FC236}">
                <a16:creationId xmlns:a16="http://schemas.microsoft.com/office/drawing/2014/main" id="{56701A22-B502-7A89-5E2D-67E1E73F9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419600"/>
            <a:ext cx="7620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6810" name="TextBox 10">
            <a:extLst>
              <a:ext uri="{FF2B5EF4-FFF2-40B4-BE49-F238E27FC236}">
                <a16:creationId xmlns:a16="http://schemas.microsoft.com/office/drawing/2014/main" id="{A4903D4B-A09F-40BD-B137-5F54B383C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5334000"/>
            <a:ext cx="3048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Not available</a:t>
            </a:r>
          </a:p>
        </p:txBody>
      </p:sp>
      <p:sp>
        <p:nvSpPr>
          <p:cNvPr id="76811" name="Up Arrow 11">
            <a:extLst>
              <a:ext uri="{FF2B5EF4-FFF2-40B4-BE49-F238E27FC236}">
                <a16:creationId xmlns:a16="http://schemas.microsoft.com/office/drawing/2014/main" id="{235CE3DC-4142-4AFB-1E55-4A05246AB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4876800"/>
            <a:ext cx="457200" cy="457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Date Placeholder 3">
            <a:extLst>
              <a:ext uri="{FF2B5EF4-FFF2-40B4-BE49-F238E27FC236}">
                <a16:creationId xmlns:a16="http://schemas.microsoft.com/office/drawing/2014/main" id="{7CD9731C-E03E-D630-ECA0-424E51E96DF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52E599B-B411-244F-9689-0A0EE82B314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77826" name="Slide Number Placeholder 5">
            <a:extLst>
              <a:ext uri="{FF2B5EF4-FFF2-40B4-BE49-F238E27FC236}">
                <a16:creationId xmlns:a16="http://schemas.microsoft.com/office/drawing/2014/main" id="{4CDFBABA-F9F6-7A67-C765-543BF224A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5E5BDF9-BFFB-4341-B3E3-5B3673F532F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en-US" altLang="en-US" sz="1400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F122A681-B2B7-C735-4BF2-3FE15A24B1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Terminology</a:t>
            </a:r>
          </a:p>
        </p:txBody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D24FE35A-07AD-E701-7B16-067C903E67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Tail Position: A subexpression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s</a:t>
            </a:r>
            <a:r>
              <a:rPr lang="en-US" altLang="en-US">
                <a:ea typeface="ＭＳ Ｐゴシック" panose="020B0600070205080204" pitchFamily="34" charset="-128"/>
              </a:rPr>
              <a:t> of expressions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e</a:t>
            </a:r>
            <a:r>
              <a:rPr lang="en-US" altLang="en-US">
                <a:ea typeface="ＭＳ Ｐゴシック" panose="020B0600070205080204" pitchFamily="34" charset="-128"/>
              </a:rPr>
              <a:t>, which is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available</a:t>
            </a:r>
            <a:r>
              <a:rPr lang="en-US" altLang="en-US">
                <a:ea typeface="ＭＳ Ｐゴシック" panose="020B0600070205080204" pitchFamily="34" charset="-128"/>
              </a:rPr>
              <a:t> and such that if evaluated, will be taken as the value of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e </a:t>
            </a:r>
            <a:r>
              <a:rPr lang="en-US" altLang="en-US">
                <a:ea typeface="ＭＳ Ｐゴシック" panose="020B0600070205080204" pitchFamily="34" charset="-128"/>
              </a:rPr>
              <a:t>(last thing done in this expression)</a:t>
            </a:r>
          </a:p>
          <a:p>
            <a:pPr lvl="1" eaLnBrk="1" hangingPunct="1"/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if (x&gt;3) then x + 2 else  x - 4</a:t>
            </a:r>
          </a:p>
          <a:p>
            <a:pPr lvl="1" eaLnBrk="1" hangingPunct="1"/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x = 5 in  x + 4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Tail Call: A function call that occurs in tail position</a:t>
            </a:r>
          </a:p>
          <a:p>
            <a:pPr lvl="1" eaLnBrk="1" hangingPunct="1"/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if (h x) then f x else (x + g x)</a:t>
            </a:r>
            <a:endParaRPr lang="en-US" altLang="en-US" sz="2400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77829" name="Rectangle 4">
            <a:extLst>
              <a:ext uri="{FF2B5EF4-FFF2-40B4-BE49-F238E27FC236}">
                <a16:creationId xmlns:a16="http://schemas.microsoft.com/office/drawing/2014/main" id="{71406F93-D69B-E69E-7712-131F487AA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352800"/>
            <a:ext cx="9906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7830" name="Rectangle 5">
            <a:extLst>
              <a:ext uri="{FF2B5EF4-FFF2-40B4-BE49-F238E27FC236}">
                <a16:creationId xmlns:a16="http://schemas.microsoft.com/office/drawing/2014/main" id="{7936FBAF-7C29-2726-5B37-26D493839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352800"/>
            <a:ext cx="10668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7831" name="Rectangle 6">
            <a:extLst>
              <a:ext uri="{FF2B5EF4-FFF2-40B4-BE49-F238E27FC236}">
                <a16:creationId xmlns:a16="http://schemas.microsoft.com/office/drawing/2014/main" id="{31EEE6C3-AF2A-3E27-62F9-2ED221C22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886200"/>
            <a:ext cx="10668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7832" name="Rectangle 7">
            <a:extLst>
              <a:ext uri="{FF2B5EF4-FFF2-40B4-BE49-F238E27FC236}">
                <a16:creationId xmlns:a16="http://schemas.microsoft.com/office/drawing/2014/main" id="{EB0FE9DB-B5A9-6BD2-5E94-67B9285AD5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5410200"/>
            <a:ext cx="5334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77833" name="Rectangle 8">
            <a:extLst>
              <a:ext uri="{FF2B5EF4-FFF2-40B4-BE49-F238E27FC236}">
                <a16:creationId xmlns:a16="http://schemas.microsoft.com/office/drawing/2014/main" id="{F77DB508-445F-D5AE-47D2-7AC3998EA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5410200"/>
            <a:ext cx="152400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cxnSp>
        <p:nvCxnSpPr>
          <p:cNvPr id="77834" name="Straight Connector 11">
            <a:extLst>
              <a:ext uri="{FF2B5EF4-FFF2-40B4-BE49-F238E27FC236}">
                <a16:creationId xmlns:a16="http://schemas.microsoft.com/office/drawing/2014/main" id="{C3BCB24E-EC9F-1E9F-440F-1F627A00F23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800600" y="5789613"/>
            <a:ext cx="228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Date Placeholder 3">
            <a:extLst>
              <a:ext uri="{FF2B5EF4-FFF2-40B4-BE49-F238E27FC236}">
                <a16:creationId xmlns:a16="http://schemas.microsoft.com/office/drawing/2014/main" id="{644EA251-81E9-1FAA-8451-3B6B9DA3454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83B0EFF-F3D3-E148-A471-82E68B91D25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79874" name="Slide Number Placeholder 5">
            <a:extLst>
              <a:ext uri="{FF2B5EF4-FFF2-40B4-BE49-F238E27FC236}">
                <a16:creationId xmlns:a16="http://schemas.microsoft.com/office/drawing/2014/main" id="{C3AF918D-C6C3-6DDD-A419-8145537DF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F18C1C-728C-4244-BAC4-4EF2E027D34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59</a:t>
            </a:fld>
            <a:endParaRPr lang="en-US" altLang="en-US" sz="1400"/>
          </a:p>
        </p:txBody>
      </p:sp>
      <p:sp>
        <p:nvSpPr>
          <p:cNvPr id="79875" name="Rectangle 4">
            <a:extLst>
              <a:ext uri="{FF2B5EF4-FFF2-40B4-BE49-F238E27FC236}">
                <a16:creationId xmlns:a16="http://schemas.microsoft.com/office/drawing/2014/main" id="{A481F3C7-A1AA-5F94-DFA3-2455115BF4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50938" y="304800"/>
            <a:ext cx="7793037" cy="601663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Tail Recursion</a:t>
            </a:r>
          </a:p>
        </p:txBody>
      </p:sp>
      <p:sp>
        <p:nvSpPr>
          <p:cNvPr id="79876" name="Rectangle 5">
            <a:extLst>
              <a:ext uri="{FF2B5EF4-FFF2-40B4-BE49-F238E27FC236}">
                <a16:creationId xmlns:a16="http://schemas.microsoft.com/office/drawing/2014/main" id="{B7B19820-5AEA-94FA-8CFA-B2206945A7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 recursive program is tail recursive if all recursive calls are tail calls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Tail recursive programs may be optimized to be implemented as loops, thus removing the function call overhead for the recursive calls</a:t>
            </a:r>
            <a:endParaRPr lang="en-US" altLang="en-US" sz="200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Tail recursion generally requires extra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>
                <a:ea typeface="ＭＳ Ｐゴシック" panose="020B0600070205080204" pitchFamily="34" charset="-128"/>
              </a:rPr>
              <a:t>accumulator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>
                <a:ea typeface="ＭＳ Ｐゴシック" panose="020B0600070205080204" pitchFamily="34" charset="-128"/>
              </a:rPr>
              <a:t> arguments to pass partial results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May require an auxiliary function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Date Placeholder 3">
            <a:extLst>
              <a:ext uri="{FF2B5EF4-FFF2-40B4-BE49-F238E27FC236}">
                <a16:creationId xmlns:a16="http://schemas.microsoft.com/office/drawing/2014/main" id="{E77AE245-B6BA-B238-049A-BA8740F4407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9FD0A2-3B3D-1346-8C39-55E62A47DF8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0354" name="Slide Number Placeholder 5">
            <a:extLst>
              <a:ext uri="{FF2B5EF4-FFF2-40B4-BE49-F238E27FC236}">
                <a16:creationId xmlns:a16="http://schemas.microsoft.com/office/drawing/2014/main" id="{304B2643-B13B-5E86-3A6A-0FD217266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9B30813-2DA6-E04D-956C-74F91272FBD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/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EC5C6863-ABEC-C9D4-CF10-F17D3094B7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List Answer</a:t>
            </a:r>
          </a:p>
        </p:txBody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642A0F8D-0547-C280-1ED5-763DAC6213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en-US" dirty="0">
                <a:ea typeface="ＭＳ Ｐゴシック" panose="020B0600070205080204" pitchFamily="34" charset="-128"/>
              </a:rPr>
              <a:t>Which one of these lists is invalid?</a:t>
            </a:r>
          </a:p>
          <a:p>
            <a:pPr marL="609600" indent="-609600"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marL="609600" indent="-609600" eaLnBrk="1" hangingPunct="1">
              <a:buSzPct val="85000"/>
              <a:buFont typeface="Times" charset="0"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[2; 3; 4; 6]</a:t>
            </a:r>
          </a:p>
          <a:p>
            <a:pPr marL="609600" indent="-609600" eaLnBrk="1" hangingPunct="1">
              <a:buSzPct val="85000"/>
              <a:buFont typeface="Times" charset="0"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[2,3; 4,5; 6,7]</a:t>
            </a:r>
          </a:p>
          <a:p>
            <a:pPr marL="609600" indent="-609600" eaLnBrk="1" hangingPunct="1">
              <a:buSzPct val="85000"/>
              <a:buFont typeface="Times" charset="0"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[(2.3,4); (3.2,5); (6,7.2)]</a:t>
            </a:r>
          </a:p>
          <a:p>
            <a:pPr marL="609600" indent="-609600" eaLnBrk="1" hangingPunct="1">
              <a:buSzPct val="85000"/>
              <a:buFont typeface="Times" charset="0"/>
              <a:buAutoNum type="arabicPeriod"/>
            </a:pPr>
            <a:r>
              <a:rPr lang="en-US" altLang="en-US" dirty="0">
                <a:ea typeface="ＭＳ Ｐゴシック" panose="020B0600070205080204" pitchFamily="34" charset="-128"/>
              </a:rPr>
              <a:t>[[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hi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; 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>
                <a:ea typeface="ＭＳ Ｐゴシック" panose="020B0600070205080204" pitchFamily="34" charset="-128"/>
              </a:rPr>
              <a:t>there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]; [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 err="1">
                <a:ea typeface="ＭＳ Ｐゴシック" panose="020B0600070205080204" pitchFamily="34" charset="-128"/>
              </a:rPr>
              <a:t>wahcha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]; [ ]; [</a:t>
            </a:r>
            <a:r>
              <a:rPr lang="ja-JP" altLang="en-US">
                <a:ea typeface="ＭＳ Ｐゴシック" panose="020B0600070205080204" pitchFamily="34" charset="-128"/>
              </a:rPr>
              <a:t>“</a:t>
            </a:r>
            <a:r>
              <a:rPr lang="en-US" altLang="ja-JP" dirty="0" err="1">
                <a:ea typeface="ＭＳ Ｐゴシック" panose="020B0600070205080204" pitchFamily="34" charset="-128"/>
              </a:rPr>
              <a:t>doin</a:t>
            </a:r>
            <a:r>
              <a:rPr lang="ja-JP" altLang="en-US">
                <a:ea typeface="ＭＳ Ｐゴシック" panose="020B0600070205080204" pitchFamily="34" charset="-128"/>
              </a:rPr>
              <a:t>”</a:t>
            </a:r>
            <a:r>
              <a:rPr lang="en-US" altLang="ja-JP" dirty="0">
                <a:ea typeface="ＭＳ Ｐゴシック" panose="020B0600070205080204" pitchFamily="34" charset="-128"/>
              </a:rPr>
              <a:t>]]</a:t>
            </a:r>
          </a:p>
          <a:p>
            <a:pPr marL="609600" indent="-609600" eaLnBrk="1" hangingPunct="1">
              <a:buSzPct val="85000"/>
              <a:buFont typeface="Times" charset="0"/>
              <a:buAutoNum type="arabicPeriod"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609600" indent="-609600" eaLnBrk="1" hangingPunct="1">
              <a:buSzPct val="105000"/>
              <a:buFont typeface="Wingdings" pitchFamily="2" charset="2"/>
              <a:buChar char="§"/>
            </a:pPr>
            <a:r>
              <a:rPr lang="en-US" altLang="en-US" dirty="0">
                <a:solidFill>
                  <a:schemeClr val="folHlink"/>
                </a:solidFill>
                <a:ea typeface="ＭＳ Ｐゴシック" panose="020B0600070205080204" pitchFamily="34" charset="-128"/>
              </a:rPr>
              <a:t>3</a:t>
            </a:r>
            <a:r>
              <a:rPr lang="en-US" altLang="en-US" dirty="0">
                <a:ea typeface="ＭＳ Ｐゴシック" panose="020B0600070205080204" pitchFamily="34" charset="-128"/>
              </a:rPr>
              <a:t> is invalid because of last pair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>
            <a:extLst>
              <a:ext uri="{FF2B5EF4-FFF2-40B4-BE49-F238E27FC236}">
                <a16:creationId xmlns:a16="http://schemas.microsoft.com/office/drawing/2014/main" id="{3B71F6C9-D794-8017-A735-3464A71D76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Tail Recursion - length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FCD6B-351F-F488-F840-1BE9B4AF9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How can we write length with tail recursion?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let length list =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let rec </a:t>
            </a:r>
            <a:r>
              <a:rPr lang="en-US" dirty="0" err="1">
                <a:solidFill>
                  <a:srgbClr val="1400FF"/>
                </a:solidFill>
              </a:rPr>
              <a:t>length_aux</a:t>
            </a:r>
            <a:r>
              <a:rPr lang="en-US" dirty="0">
                <a:solidFill>
                  <a:srgbClr val="1400FF"/>
                </a:solidFill>
              </a:rPr>
              <a:t> list </a:t>
            </a:r>
            <a:r>
              <a:rPr lang="en-US" dirty="0" err="1">
                <a:solidFill>
                  <a:srgbClr val="1400FF"/>
                </a:solidFill>
              </a:rPr>
              <a:t>acc_length</a:t>
            </a:r>
            <a:r>
              <a:rPr lang="en-US" dirty="0">
                <a:solidFill>
                  <a:srgbClr val="1400FF"/>
                </a:solidFill>
              </a:rPr>
              <a:t> =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     match list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      with [ ] -&gt; </a:t>
            </a:r>
            <a:r>
              <a:rPr lang="en-US" dirty="0" err="1">
                <a:solidFill>
                  <a:srgbClr val="1400FF"/>
                </a:solidFill>
              </a:rPr>
              <a:t>acc_length</a:t>
            </a:r>
            <a:r>
              <a:rPr lang="en-US" dirty="0">
                <a:solidFill>
                  <a:srgbClr val="1400FF"/>
                </a:solidFill>
              </a:rPr>
              <a:t>              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        | (x::</a:t>
            </a:r>
            <a:r>
              <a:rPr lang="en-US" dirty="0" err="1">
                <a:solidFill>
                  <a:srgbClr val="1400FF"/>
                </a:solidFill>
              </a:rPr>
              <a:t>xs</a:t>
            </a:r>
            <a:r>
              <a:rPr lang="en-US" dirty="0">
                <a:solidFill>
                  <a:srgbClr val="1400FF"/>
                </a:solidFill>
              </a:rPr>
              <a:t>) -&gt;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          </a:t>
            </a:r>
            <a:r>
              <a:rPr lang="en-US" dirty="0" err="1">
                <a:solidFill>
                  <a:srgbClr val="1400FF"/>
                </a:solidFill>
              </a:rPr>
              <a:t>length_aux</a:t>
            </a:r>
            <a:r>
              <a:rPr lang="en-US" dirty="0">
                <a:solidFill>
                  <a:srgbClr val="1400FF"/>
                </a:solidFill>
              </a:rPr>
              <a:t> </a:t>
            </a:r>
            <a:r>
              <a:rPr lang="en-US" dirty="0" err="1">
                <a:solidFill>
                  <a:srgbClr val="1400FF"/>
                </a:solidFill>
              </a:rPr>
              <a:t>xs</a:t>
            </a:r>
            <a:r>
              <a:rPr lang="en-US" dirty="0">
                <a:solidFill>
                  <a:srgbClr val="1400FF"/>
                </a:solidFill>
              </a:rPr>
              <a:t> (1 + </a:t>
            </a:r>
            <a:r>
              <a:rPr lang="en-US" dirty="0" err="1">
                <a:solidFill>
                  <a:srgbClr val="1400FF"/>
                </a:solidFill>
              </a:rPr>
              <a:t>acc_length</a:t>
            </a:r>
            <a:r>
              <a:rPr lang="en-US" dirty="0">
                <a:solidFill>
                  <a:srgbClr val="1400FF"/>
                </a:solidFill>
              </a:rPr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in </a:t>
            </a:r>
            <a:r>
              <a:rPr lang="en-US" dirty="0" err="1">
                <a:solidFill>
                  <a:srgbClr val="1400FF"/>
                </a:solidFill>
              </a:rPr>
              <a:t>length_aux</a:t>
            </a:r>
            <a:r>
              <a:rPr lang="en-US" dirty="0">
                <a:solidFill>
                  <a:srgbClr val="1400FF"/>
                </a:solidFill>
              </a:rPr>
              <a:t> list  0</a:t>
            </a:r>
          </a:p>
        </p:txBody>
      </p:sp>
      <p:sp>
        <p:nvSpPr>
          <p:cNvPr id="80899" name="Date Placeholder 3">
            <a:extLst>
              <a:ext uri="{FF2B5EF4-FFF2-40B4-BE49-F238E27FC236}">
                <a16:creationId xmlns:a16="http://schemas.microsoft.com/office/drawing/2014/main" id="{E599A221-AC48-1136-8585-F0746B725D9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8CAFA88-710B-9549-9059-0CB48DD0AD6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80900" name="Slide Number Placeholder 4">
            <a:extLst>
              <a:ext uri="{FF2B5EF4-FFF2-40B4-BE49-F238E27FC236}">
                <a16:creationId xmlns:a16="http://schemas.microsoft.com/office/drawing/2014/main" id="{C2BE4DFB-2FB5-52F8-A94C-2E550930AA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A2A1C57-DF33-1F43-B74B-64955236A1B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60</a:t>
            </a:fld>
            <a:endParaRPr lang="en-US" altLang="en-US" sz="140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Title 1">
            <a:extLst>
              <a:ext uri="{FF2B5EF4-FFF2-40B4-BE49-F238E27FC236}">
                <a16:creationId xmlns:a16="http://schemas.microsoft.com/office/drawing/2014/main" id="{7C8B5502-C4E9-5785-B9BB-8336AE4544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fold_left</a:t>
            </a:r>
          </a:p>
        </p:txBody>
      </p:sp>
      <p:sp>
        <p:nvSpPr>
          <p:cNvPr id="138242" name="Content Placeholder 2">
            <a:extLst>
              <a:ext uri="{FF2B5EF4-FFF2-40B4-BE49-F238E27FC236}">
                <a16:creationId xmlns:a16="http://schemas.microsoft.com/office/drawing/2014/main" id="{F747BEB2-24F9-8C98-700D-89F02E2C62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Let rec fold_left  acc f list =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match list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with [ ] -&gt; acc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| (a :: bs) -&gt;  fold_left (f acc a) f bs</a:t>
            </a:r>
          </a:p>
        </p:txBody>
      </p:sp>
      <p:sp>
        <p:nvSpPr>
          <p:cNvPr id="138243" name="Date Placeholder 3">
            <a:extLst>
              <a:ext uri="{FF2B5EF4-FFF2-40B4-BE49-F238E27FC236}">
                <a16:creationId xmlns:a16="http://schemas.microsoft.com/office/drawing/2014/main" id="{E4B35999-83FD-CBF4-7F03-0A570F109AC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F12B4BD-D352-FE43-A1D0-1099443390BE}" type="datetime1">
              <a:rPr lang="en-US" altLang="en-US" sz="1400" smtClean="0">
                <a:latin typeface="Tahoma" panose="020B0604030504040204" pitchFamily="34" charset="0"/>
              </a:rPr>
              <a:pPr/>
              <a:t>9/8/26</a:t>
            </a:fld>
            <a:endParaRPr lang="en-US" altLang="en-US" sz="1400">
              <a:latin typeface="Tahoma" panose="020B0604030504040204" pitchFamily="34" charset="0"/>
            </a:endParaRPr>
          </a:p>
        </p:txBody>
      </p:sp>
      <p:sp>
        <p:nvSpPr>
          <p:cNvPr id="138244" name="Slide Number Placeholder 4">
            <a:extLst>
              <a:ext uri="{FF2B5EF4-FFF2-40B4-BE49-F238E27FC236}">
                <a16:creationId xmlns:a16="http://schemas.microsoft.com/office/drawing/2014/main" id="{4D81968B-C06E-B315-92ED-43D780671E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7A2EA30-3E30-D047-A48B-391374BA24B3}" type="slidenum">
              <a:rPr lang="en-US" altLang="en-US" sz="1400" smtClean="0">
                <a:latin typeface="Tahoma" panose="020B0604030504040204" pitchFamily="34" charset="0"/>
              </a:rPr>
              <a:pPr/>
              <a:t>61</a:t>
            </a:fld>
            <a:endParaRPr lang="en-US" altLang="en-US" sz="1400"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3">
            <a:extLst>
              <a:ext uri="{FF2B5EF4-FFF2-40B4-BE49-F238E27FC236}">
                <a16:creationId xmlns:a16="http://schemas.microsoft.com/office/drawing/2014/main" id="{215F13B1-6FB3-D02D-A0C6-82C6DD526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81922" name="Date Placeholder 1">
            <a:extLst>
              <a:ext uri="{FF2B5EF4-FFF2-40B4-BE49-F238E27FC236}">
                <a16:creationId xmlns:a16="http://schemas.microsoft.com/office/drawing/2014/main" id="{8F413C5D-A16E-B297-F668-34581B896D6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8A8D919-C151-F342-8364-60394D73DBFF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81923" name="Slide Number Placeholder 2">
            <a:extLst>
              <a:ext uri="{FF2B5EF4-FFF2-40B4-BE49-F238E27FC236}">
                <a16:creationId xmlns:a16="http://schemas.microsoft.com/office/drawing/2014/main" id="{C9F5882F-4530-324F-10CB-62B731412B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799F08E-CAD4-D640-93EF-597CF4255F7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62</a:t>
            </a:fld>
            <a:endParaRPr lang="en-US" altLang="en-US" sz="1400"/>
          </a:p>
        </p:txBody>
      </p:sp>
      <p:sp>
        <p:nvSpPr>
          <p:cNvPr id="81924" name="TextBox 4">
            <a:extLst>
              <a:ext uri="{FF2B5EF4-FFF2-40B4-BE49-F238E27FC236}">
                <a16:creationId xmlns:a16="http://schemas.microsoft.com/office/drawing/2014/main" id="{65F15655-A5BD-9B09-5BBE-CB8E3FED4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74963"/>
            <a:ext cx="50292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600">
                <a:solidFill>
                  <a:srgbClr val="12284B"/>
                </a:solidFill>
                <a:latin typeface="Arial" panose="020B0604020202020204" pitchFamily="34" charset="0"/>
              </a:rPr>
              <a:t>325 minutes</a:t>
            </a:r>
          </a:p>
        </p:txBody>
      </p:sp>
    </p:spTree>
  </p:cSld>
  <p:clrMapOvr>
    <a:masterClrMapping/>
  </p:clrMapOvr>
  <p:transition spd="slow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>
            <a:extLst>
              <a:ext uri="{FF2B5EF4-FFF2-40B4-BE49-F238E27FC236}">
                <a16:creationId xmlns:a16="http://schemas.microsoft.com/office/drawing/2014/main" id="{6536DA08-9B46-E682-CBAA-DD3383E0DD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82946" name="Content Placeholder 2">
            <a:extLst>
              <a:ext uri="{FF2B5EF4-FFF2-40B4-BE49-F238E27FC236}">
                <a16:creationId xmlns:a16="http://schemas.microsoft.com/office/drawing/2014/main" id="{472E2D82-BB66-7A52-778F-729CAAD7EA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Extra Material</a:t>
            </a:r>
          </a:p>
        </p:txBody>
      </p:sp>
      <p:sp>
        <p:nvSpPr>
          <p:cNvPr id="82947" name="Date Placeholder 3">
            <a:extLst>
              <a:ext uri="{FF2B5EF4-FFF2-40B4-BE49-F238E27FC236}">
                <a16:creationId xmlns:a16="http://schemas.microsoft.com/office/drawing/2014/main" id="{8B0B9D85-62C3-6F3F-7F2B-CCF51BF6BBD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B75EFDF-26F9-FC4C-817F-49BD97D7B8D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82948" name="Slide Number Placeholder 4">
            <a:extLst>
              <a:ext uri="{FF2B5EF4-FFF2-40B4-BE49-F238E27FC236}">
                <a16:creationId xmlns:a16="http://schemas.microsoft.com/office/drawing/2014/main" id="{22E60316-9ED4-4880-E5EB-293C0A369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FB65F62-25BD-2D4A-817C-9305FC34512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63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>
            <a:extLst>
              <a:ext uri="{FF2B5EF4-FFF2-40B4-BE49-F238E27FC236}">
                <a16:creationId xmlns:a16="http://schemas.microsoft.com/office/drawing/2014/main" id="{56938558-AB73-0FFE-71FA-1179CAC209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2050" y="304800"/>
            <a:ext cx="7793038" cy="601663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num_neg – tail recursive</a:t>
            </a:r>
          </a:p>
        </p:txBody>
      </p:sp>
      <p:sp>
        <p:nvSpPr>
          <p:cNvPr id="83970" name="Content Placeholder 2">
            <a:extLst>
              <a:ext uri="{FF2B5EF4-FFF2-40B4-BE49-F238E27FC236}">
                <a16:creationId xmlns:a16="http://schemas.microsoft.com/office/drawing/2014/main" id="{E31586C6-FC12-8AC6-E6D0-01ED23E233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let num_neg list =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	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</a:t>
            </a:r>
            <a:r>
              <a:rPr lang="en-US" altLang="en-US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83971" name="Date Placeholder 3">
            <a:extLst>
              <a:ext uri="{FF2B5EF4-FFF2-40B4-BE49-F238E27FC236}">
                <a16:creationId xmlns:a16="http://schemas.microsoft.com/office/drawing/2014/main" id="{5DEA3978-EA69-1C48-107B-EE5DFF82498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408F64-D4A6-BE49-865D-C06E1888112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83972" name="Slide Number Placeholder 4">
            <a:extLst>
              <a:ext uri="{FF2B5EF4-FFF2-40B4-BE49-F238E27FC236}">
                <a16:creationId xmlns:a16="http://schemas.microsoft.com/office/drawing/2014/main" id="{45DD8ACC-AA85-34BD-8DA0-073F7CC7CA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15671D1-A3B9-2942-AF8A-6D564D32E2F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64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>
            <a:extLst>
              <a:ext uri="{FF2B5EF4-FFF2-40B4-BE49-F238E27FC236}">
                <a16:creationId xmlns:a16="http://schemas.microsoft.com/office/drawing/2014/main" id="{A652260D-78EF-6F02-0244-394F9CD10E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 </a:t>
            </a:r>
            <a:r>
              <a:rPr lang="en-US" altLang="en-US">
                <a:ea typeface="ＭＳ Ｐゴシック" panose="020B0600070205080204" pitchFamily="34" charset="-128"/>
              </a:rPr>
              <a:t>– tail recursive</a:t>
            </a:r>
          </a:p>
        </p:txBody>
      </p:sp>
      <p:sp>
        <p:nvSpPr>
          <p:cNvPr id="84994" name="Content Placeholder 2">
            <a:extLst>
              <a:ext uri="{FF2B5EF4-FFF2-40B4-BE49-F238E27FC236}">
                <a16:creationId xmlns:a16="http://schemas.microsoft.com/office/drawing/2014/main" id="{345F62AB-AB0F-3504-A295-5C2BAF01F8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let num_neg list =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let rec num_neg_aux list curr_neg =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	</a:t>
            </a:r>
          </a:p>
          <a:p>
            <a:pPr marL="0" indent="0">
              <a:buFont typeface="Wingdings" pitchFamily="2" charset="2"/>
              <a:buNone/>
            </a:pPr>
            <a:endParaRPr lang="en-US" altLang="en-US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</a:pPr>
            <a:endParaRPr lang="en-US" altLang="en-US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in num_neg_aux  ?  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84995" name="Date Placeholder 3">
            <a:extLst>
              <a:ext uri="{FF2B5EF4-FFF2-40B4-BE49-F238E27FC236}">
                <a16:creationId xmlns:a16="http://schemas.microsoft.com/office/drawing/2014/main" id="{5BDA3A93-21E4-28E6-DA19-B5ED48C4E33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63DD5E-897C-8F46-9717-805B7EF1CB5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84996" name="Slide Number Placeholder 4">
            <a:extLst>
              <a:ext uri="{FF2B5EF4-FFF2-40B4-BE49-F238E27FC236}">
                <a16:creationId xmlns:a16="http://schemas.microsoft.com/office/drawing/2014/main" id="{7D38E896-B379-275A-EF28-2ADE23B09E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C06020D-3C3D-2B43-8E7D-18667A37E99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65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>
            <a:extLst>
              <a:ext uri="{FF2B5EF4-FFF2-40B4-BE49-F238E27FC236}">
                <a16:creationId xmlns:a16="http://schemas.microsoft.com/office/drawing/2014/main" id="{E1346336-9AD8-E817-5825-9359D170CE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 </a:t>
            </a:r>
            <a:r>
              <a:rPr lang="en-US" altLang="en-US">
                <a:ea typeface="ＭＳ Ｐゴシック" panose="020B0600070205080204" pitchFamily="34" charset="-128"/>
              </a:rPr>
              <a:t>– tail recursive</a:t>
            </a:r>
          </a:p>
        </p:txBody>
      </p:sp>
      <p:sp>
        <p:nvSpPr>
          <p:cNvPr id="86018" name="Content Placeholder 2">
            <a:extLst>
              <a:ext uri="{FF2B5EF4-FFF2-40B4-BE49-F238E27FC236}">
                <a16:creationId xmlns:a16="http://schemas.microsoft.com/office/drawing/2014/main" id="{CE3B8F7B-DC12-2259-1FC7-8131AF7AF1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let num_neg list =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let rec num_neg_aux list curr_neg =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match list with [] -&gt;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| (x :: xs) -&gt;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	</a:t>
            </a:r>
          </a:p>
          <a:p>
            <a:pPr marL="0" indent="0">
              <a:buFont typeface="Wingdings" pitchFamily="2" charset="2"/>
              <a:buNone/>
            </a:pPr>
            <a:endParaRPr lang="en-US" altLang="en-US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</a:pPr>
            <a:endParaRPr lang="en-US" altLang="en-US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in num_neg_aux  ?  ? 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86019" name="Date Placeholder 3">
            <a:extLst>
              <a:ext uri="{FF2B5EF4-FFF2-40B4-BE49-F238E27FC236}">
                <a16:creationId xmlns:a16="http://schemas.microsoft.com/office/drawing/2014/main" id="{53DFB977-C430-34FF-E6B5-549A2DCD93A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CB58931-2FF7-4F44-BFBF-48F57BA0490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86020" name="Slide Number Placeholder 4">
            <a:extLst>
              <a:ext uri="{FF2B5EF4-FFF2-40B4-BE49-F238E27FC236}">
                <a16:creationId xmlns:a16="http://schemas.microsoft.com/office/drawing/2014/main" id="{3F05D15E-A08B-0734-B8A7-25DCF6CA06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BE07F4-054E-2F4D-8A29-4293D5340D2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66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>
            <a:extLst>
              <a:ext uri="{FF2B5EF4-FFF2-40B4-BE49-F238E27FC236}">
                <a16:creationId xmlns:a16="http://schemas.microsoft.com/office/drawing/2014/main" id="{C587EEF0-E43A-6C46-432C-4D3670A874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 </a:t>
            </a:r>
            <a:r>
              <a:rPr lang="en-US" altLang="en-US">
                <a:ea typeface="ＭＳ Ｐゴシック" panose="020B0600070205080204" pitchFamily="34" charset="-128"/>
              </a:rPr>
              <a:t>– tail recursive</a:t>
            </a:r>
          </a:p>
        </p:txBody>
      </p:sp>
      <p:sp>
        <p:nvSpPr>
          <p:cNvPr id="87042" name="Content Placeholder 2">
            <a:extLst>
              <a:ext uri="{FF2B5EF4-FFF2-40B4-BE49-F238E27FC236}">
                <a16:creationId xmlns:a16="http://schemas.microsoft.com/office/drawing/2014/main" id="{0EC422B7-96EE-3576-B32C-7383BDCDDD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let num_neg list =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let rec num_neg_aux list curr_neg =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match list with [] -&gt; curr_neg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| (x :: xs) -&gt;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	</a:t>
            </a:r>
          </a:p>
          <a:p>
            <a:pPr marL="0" indent="0">
              <a:buFont typeface="Wingdings" pitchFamily="2" charset="2"/>
              <a:buNone/>
            </a:pPr>
            <a:endParaRPr lang="en-US" altLang="en-US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</a:pPr>
            <a:endParaRPr lang="en-US" altLang="en-US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in num_neg_aux  ?  ?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87043" name="Date Placeholder 3">
            <a:extLst>
              <a:ext uri="{FF2B5EF4-FFF2-40B4-BE49-F238E27FC236}">
                <a16:creationId xmlns:a16="http://schemas.microsoft.com/office/drawing/2014/main" id="{6B3A0393-C433-E3F9-0D71-74098F97F3A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5EDF279-786C-2F44-B21C-831A39720DA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87044" name="Slide Number Placeholder 4">
            <a:extLst>
              <a:ext uri="{FF2B5EF4-FFF2-40B4-BE49-F238E27FC236}">
                <a16:creationId xmlns:a16="http://schemas.microsoft.com/office/drawing/2014/main" id="{EE6256C9-A1FA-93F1-F865-7A1A5166AA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81981D5-3B3C-BF47-8099-77799C7E656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67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>
            <a:extLst>
              <a:ext uri="{FF2B5EF4-FFF2-40B4-BE49-F238E27FC236}">
                <a16:creationId xmlns:a16="http://schemas.microsoft.com/office/drawing/2014/main" id="{5D3CF8A8-195D-A65F-2EF1-3C075C8A02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 </a:t>
            </a:r>
            <a:r>
              <a:rPr lang="en-US" altLang="en-US">
                <a:ea typeface="ＭＳ Ｐゴシック" panose="020B0600070205080204" pitchFamily="34" charset="-128"/>
              </a:rPr>
              <a:t>– tail recursive</a:t>
            </a:r>
          </a:p>
        </p:txBody>
      </p:sp>
      <p:sp>
        <p:nvSpPr>
          <p:cNvPr id="88066" name="Content Placeholder 2">
            <a:extLst>
              <a:ext uri="{FF2B5EF4-FFF2-40B4-BE49-F238E27FC236}">
                <a16:creationId xmlns:a16="http://schemas.microsoft.com/office/drawing/2014/main" id="{7DC18FD2-EE28-B1C4-03BC-2F10D96B0F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let num_neg list =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let rec num_neg_aux list curr_neg =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match list with [] -&gt; curr_neg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| (x :: xs) -&gt;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	 num_neg_aux xs  ?</a:t>
            </a:r>
          </a:p>
          <a:p>
            <a:pPr marL="0" indent="0">
              <a:buFont typeface="Wingdings" pitchFamily="2" charset="2"/>
              <a:buNone/>
            </a:pPr>
            <a:endParaRPr lang="en-US" altLang="en-US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</a:pPr>
            <a:endParaRPr lang="en-US" altLang="en-US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in num_neg_aux  ?  ?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88067" name="Date Placeholder 3">
            <a:extLst>
              <a:ext uri="{FF2B5EF4-FFF2-40B4-BE49-F238E27FC236}">
                <a16:creationId xmlns:a16="http://schemas.microsoft.com/office/drawing/2014/main" id="{0EA05290-8DD2-9142-7A8C-055AE198B80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925C9A5-D017-B041-9BDC-15A787C39C9E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88068" name="Slide Number Placeholder 4">
            <a:extLst>
              <a:ext uri="{FF2B5EF4-FFF2-40B4-BE49-F238E27FC236}">
                <a16:creationId xmlns:a16="http://schemas.microsoft.com/office/drawing/2014/main" id="{14FF7EE1-015F-AD14-D5B9-CEA89BBEEA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E87FB38-5F0E-7E4F-B2DE-22F937926C4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68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1">
            <a:extLst>
              <a:ext uri="{FF2B5EF4-FFF2-40B4-BE49-F238E27FC236}">
                <a16:creationId xmlns:a16="http://schemas.microsoft.com/office/drawing/2014/main" id="{39CBBE11-D82D-FEE0-69D0-4605C5A0BF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 </a:t>
            </a:r>
            <a:r>
              <a:rPr lang="en-US" altLang="en-US">
                <a:ea typeface="ＭＳ Ｐゴシック" panose="020B0600070205080204" pitchFamily="34" charset="-128"/>
              </a:rPr>
              <a:t>– tail recursive</a:t>
            </a:r>
          </a:p>
        </p:txBody>
      </p:sp>
      <p:sp>
        <p:nvSpPr>
          <p:cNvPr id="89090" name="Content Placeholder 2">
            <a:extLst>
              <a:ext uri="{FF2B5EF4-FFF2-40B4-BE49-F238E27FC236}">
                <a16:creationId xmlns:a16="http://schemas.microsoft.com/office/drawing/2014/main" id="{C64348BF-2718-55EA-D117-65B421F24C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let num_neg list =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let rec num_neg_aux list curr_neg =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match list with [] -&gt; curr_neg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| (x :: xs) -&gt;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	 num_neg_aux xs 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    (if x &lt; 0 then 1 + curr_neg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     else curr_neg)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in num_neg_aux  ?  ?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89091" name="Date Placeholder 3">
            <a:extLst>
              <a:ext uri="{FF2B5EF4-FFF2-40B4-BE49-F238E27FC236}">
                <a16:creationId xmlns:a16="http://schemas.microsoft.com/office/drawing/2014/main" id="{74956BCD-EF42-7556-7032-F5651848B64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2B9ED4-AE4A-954D-A5C6-62DD943704B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89092" name="Slide Number Placeholder 4">
            <a:extLst>
              <a:ext uri="{FF2B5EF4-FFF2-40B4-BE49-F238E27FC236}">
                <a16:creationId xmlns:a16="http://schemas.microsoft.com/office/drawing/2014/main" id="{6DAB1D8B-D289-A884-067A-B7260F366A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ADF89A7-F331-DE4B-A1AF-36668FF076E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69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Date Placeholder 3">
            <a:extLst>
              <a:ext uri="{FF2B5EF4-FFF2-40B4-BE49-F238E27FC236}">
                <a16:creationId xmlns:a16="http://schemas.microsoft.com/office/drawing/2014/main" id="{EB7CE02F-C30D-C154-95DC-085306F6C67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88DE916-0512-3B4B-8131-163736C2ACA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1378" name="Slide Number Placeholder 5">
            <a:extLst>
              <a:ext uri="{FF2B5EF4-FFF2-40B4-BE49-F238E27FC236}">
                <a16:creationId xmlns:a16="http://schemas.microsoft.com/office/drawing/2014/main" id="{B9C5A960-8662-19FF-6887-55307BE5C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F3F62FF-107E-BB4D-8093-FBF9D9921C5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/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32B39239-83B0-B83C-83E3-26FC45566A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Functions Over Lists (1 of 2)</a:t>
            </a:r>
          </a:p>
        </p:txBody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4C593EE9-9BE9-5FD7-E62A-7E2E9223E4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rec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double_up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list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  match list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  with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[ ]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-&gt; [ ]  (* pattern before -&gt;,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                           expression after *)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     | 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(x :: </a:t>
            </a:r>
            <a:r>
              <a:rPr lang="en-US" altLang="en-US" dirty="0" err="1">
                <a:solidFill>
                  <a:srgbClr val="806800"/>
                </a:solidFill>
                <a:ea typeface="ＭＳ Ｐゴシック" panose="020B0600070205080204" pitchFamily="34" charset="-128"/>
              </a:rPr>
              <a:t>xs</a:t>
            </a:r>
            <a:r>
              <a:rPr lang="en-US" altLang="en-US" dirty="0">
                <a:solidFill>
                  <a:srgbClr val="806800"/>
                </a:solidFill>
                <a:ea typeface="ＭＳ Ｐゴシック" panose="020B0600070205080204" pitchFamily="34" charset="-128"/>
              </a:rPr>
              <a:t>)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-&gt; (x :: x :: </a:t>
            </a:r>
            <a:r>
              <a:rPr lang="en-US" altLang="en-US" dirty="0" err="1">
                <a:solidFill>
                  <a:schemeClr val="hlink"/>
                </a:solidFill>
                <a:ea typeface="ＭＳ Ｐゴシック" panose="020B0600070205080204" pitchFamily="34" charset="-128"/>
              </a:rPr>
              <a:t>double_up</a:t>
            </a:r>
            <a:r>
              <a:rPr lang="en-US" altLang="en-US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xs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);;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ea typeface="ＭＳ Ｐゴシック" panose="020B0600070205080204" pitchFamily="34" charset="-128"/>
              </a:rPr>
              <a:t>double_up</a:t>
            </a:r>
            <a:r>
              <a:rPr lang="en-US" altLang="en-US" dirty="0">
                <a:ea typeface="ＭＳ Ｐゴシック" panose="020B0600070205080204" pitchFamily="34" charset="-128"/>
              </a:rPr>
              <a:t> : 'a list -&gt; 'a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# 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fib5_2 = </a:t>
            </a:r>
            <a:r>
              <a:rPr lang="en-US" altLang="en-US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double_up</a:t>
            </a:r>
            <a:r>
              <a:rPr lang="en-US" altLang="en-US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fib5;;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dirty="0">
                <a:ea typeface="ＭＳ Ｐゴシック" panose="020B0600070205080204" pitchFamily="34" charset="-128"/>
              </a:rPr>
              <a:t> fib5_2 : int list = [8; 8; 5; 5; 3; 3; 2; 2; 1; 1; 1; 1]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>
            <a:extLst>
              <a:ext uri="{FF2B5EF4-FFF2-40B4-BE49-F238E27FC236}">
                <a16:creationId xmlns:a16="http://schemas.microsoft.com/office/drawing/2014/main" id="{E5720BA8-744A-B5E6-455E-6D4BB15235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 </a:t>
            </a:r>
            <a:r>
              <a:rPr lang="en-US" altLang="en-US">
                <a:ea typeface="ＭＳ Ｐゴシック" panose="020B0600070205080204" pitchFamily="34" charset="-128"/>
              </a:rPr>
              <a:t>– tail recursive</a:t>
            </a:r>
          </a:p>
        </p:txBody>
      </p:sp>
      <p:sp>
        <p:nvSpPr>
          <p:cNvPr id="90114" name="Content Placeholder 2">
            <a:extLst>
              <a:ext uri="{FF2B5EF4-FFF2-40B4-BE49-F238E27FC236}">
                <a16:creationId xmlns:a16="http://schemas.microsoft.com/office/drawing/2014/main" id="{0378C4EE-42E2-F3AD-27DD-3D13C57C81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let num_neg list =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let rec num_neg_aux list curr_neg =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match list with [] -&gt; curr_neg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| (x :: xs) -&gt;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	 num_neg_aux xs 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    (if x &lt; 0 then 1 + curr_neg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     else curr_neg)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in num_neg_aux list  ?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0115" name="Date Placeholder 3">
            <a:extLst>
              <a:ext uri="{FF2B5EF4-FFF2-40B4-BE49-F238E27FC236}">
                <a16:creationId xmlns:a16="http://schemas.microsoft.com/office/drawing/2014/main" id="{5E579736-154D-4C94-43BD-D895B9304E7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B6BBB61-3089-F24A-B1DA-7A24EEA618C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0116" name="Slide Number Placeholder 4">
            <a:extLst>
              <a:ext uri="{FF2B5EF4-FFF2-40B4-BE49-F238E27FC236}">
                <a16:creationId xmlns:a16="http://schemas.microsoft.com/office/drawing/2014/main" id="{3BFF5015-9BD0-F4B9-5422-78460ECDD6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0827591-CCDE-3A43-8656-DE89333F4C1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70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>
            <a:extLst>
              <a:ext uri="{FF2B5EF4-FFF2-40B4-BE49-F238E27FC236}">
                <a16:creationId xmlns:a16="http://schemas.microsoft.com/office/drawing/2014/main" id="{C73E15EB-5196-0B6C-1E0E-0AC635C309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 </a:t>
            </a:r>
            <a:r>
              <a:rPr lang="en-US" altLang="en-US">
                <a:ea typeface="ＭＳ Ｐゴシック" panose="020B0600070205080204" pitchFamily="34" charset="-128"/>
              </a:rPr>
              <a:t>– tail recursive</a:t>
            </a:r>
          </a:p>
        </p:txBody>
      </p:sp>
      <p:sp>
        <p:nvSpPr>
          <p:cNvPr id="91138" name="Content Placeholder 2">
            <a:extLst>
              <a:ext uri="{FF2B5EF4-FFF2-40B4-BE49-F238E27FC236}">
                <a16:creationId xmlns:a16="http://schemas.microsoft.com/office/drawing/2014/main" id="{D08CC09D-6BED-2624-1C6E-BC0FCE157AB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let num_neg list =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let rec num_neg_aux list curr_neg =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match list with [] -&gt; curr_neg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| (x :: xs) -&gt;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	 num_neg_aux xs  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    (if x &lt; 0 then 1 + curr_neg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     else curr_neg)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in num_neg_aux list 0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1139" name="Date Placeholder 3">
            <a:extLst>
              <a:ext uri="{FF2B5EF4-FFF2-40B4-BE49-F238E27FC236}">
                <a16:creationId xmlns:a16="http://schemas.microsoft.com/office/drawing/2014/main" id="{E2E3EA93-3E0E-3CAA-681D-E86C062BBF1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C44CD73-AAAA-E044-825F-50E04BC8F48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1140" name="Slide Number Placeholder 4">
            <a:extLst>
              <a:ext uri="{FF2B5EF4-FFF2-40B4-BE49-F238E27FC236}">
                <a16:creationId xmlns:a16="http://schemas.microsoft.com/office/drawing/2014/main" id="{F7BD9012-59AB-A307-8419-701345E424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DD72544-B932-514C-B976-4B49E35E083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71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>
            <a:extLst>
              <a:ext uri="{FF2B5EF4-FFF2-40B4-BE49-F238E27FC236}">
                <a16:creationId xmlns:a16="http://schemas.microsoft.com/office/drawing/2014/main" id="{5F5D37CD-05F1-2F62-B254-4190226B38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2162" name="Content Placeholder 2">
            <a:extLst>
              <a:ext uri="{FF2B5EF4-FFF2-40B4-BE49-F238E27FC236}">
                <a16:creationId xmlns:a16="http://schemas.microsoft.com/office/drawing/2014/main" id="{33A84A03-0714-E5AE-ACE4-12BCA7497E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let num_neg list =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List.fold_left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(fun curr_neg -&gt; (fun x -&gt;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(if x &lt; 0 then 1 + curr_neg else curr_neg)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                          )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  )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0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list</a:t>
            </a:r>
          </a:p>
          <a:p>
            <a:pPr marL="0" indent="0"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2163" name="Date Placeholder 3">
            <a:extLst>
              <a:ext uri="{FF2B5EF4-FFF2-40B4-BE49-F238E27FC236}">
                <a16:creationId xmlns:a16="http://schemas.microsoft.com/office/drawing/2014/main" id="{399FD9FF-A043-0D9E-1EDB-F0590DA7BCC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EB51E8-7287-3F46-9F9D-4AD73F9E9F4B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2164" name="Slide Number Placeholder 4">
            <a:extLst>
              <a:ext uri="{FF2B5EF4-FFF2-40B4-BE49-F238E27FC236}">
                <a16:creationId xmlns:a16="http://schemas.microsoft.com/office/drawing/2014/main" id="{586719F2-8BE0-F42C-907E-904835DB13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738E2F-FB9E-4246-9B38-3C528AA17A4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72</a:t>
            </a:fld>
            <a:endParaRPr lang="en-US" altLang="en-US" sz="140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Date Placeholder 3">
            <a:extLst>
              <a:ext uri="{FF2B5EF4-FFF2-40B4-BE49-F238E27FC236}">
                <a16:creationId xmlns:a16="http://schemas.microsoft.com/office/drawing/2014/main" id="{E737072A-1B89-0CBC-670D-5976BA51F0F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D039F9-B02E-8D42-9BD4-88962CE689D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3186" name="Slide Number Placeholder 5">
            <a:extLst>
              <a:ext uri="{FF2B5EF4-FFF2-40B4-BE49-F238E27FC236}">
                <a16:creationId xmlns:a16="http://schemas.microsoft.com/office/drawing/2014/main" id="{57E3892B-8ED5-2672-65F0-4F292D802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DEFFC39-C83C-9B4B-8B78-903056DA306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73</a:t>
            </a:fld>
            <a:endParaRPr lang="en-US" altLang="en-US" sz="1400"/>
          </a:p>
        </p:txBody>
      </p:sp>
      <p:sp>
        <p:nvSpPr>
          <p:cNvPr id="93187" name="Text Box 4">
            <a:extLst>
              <a:ext uri="{FF2B5EF4-FFF2-40B4-BE49-F238E27FC236}">
                <a16:creationId xmlns:a16="http://schemas.microsoft.com/office/drawing/2014/main" id="{C562EA7D-F7FD-BFDA-5AAB-5D169B96E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2600"/>
            <a:ext cx="182880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Normal call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Arial" panose="020B0604020202020204" pitchFamily="34" charset="0"/>
              </a:rPr>
              <a:t>h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Arial" panose="020B0604020202020204" pitchFamily="34" charset="0"/>
              </a:rPr>
              <a:t>g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Arial" panose="020B0604020202020204" pitchFamily="34" charset="0"/>
              </a:rPr>
              <a:t>f</a:t>
            </a:r>
            <a:endParaRPr lang="en-US" altLang="en-US" sz="280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93188" name="Rectangle 5">
            <a:extLst>
              <a:ext uri="{FF2B5EF4-FFF2-40B4-BE49-F238E27FC236}">
                <a16:creationId xmlns:a16="http://schemas.microsoft.com/office/drawing/2014/main" id="{3C73FA14-8328-7571-139A-77BB27A81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743200"/>
            <a:ext cx="990600" cy="2743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3189" name="Line 6">
            <a:extLst>
              <a:ext uri="{FF2B5EF4-FFF2-40B4-BE49-F238E27FC236}">
                <a16:creationId xmlns:a16="http://schemas.microsoft.com/office/drawing/2014/main" id="{F15B1312-6585-04BA-9CF4-76FAD8398C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34290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190" name="Line 7">
            <a:extLst>
              <a:ext uri="{FF2B5EF4-FFF2-40B4-BE49-F238E27FC236}">
                <a16:creationId xmlns:a16="http://schemas.microsoft.com/office/drawing/2014/main" id="{54123827-93C2-2603-F34E-06F0A7B69A6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400" y="41148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191" name="Line 8">
            <a:extLst>
              <a:ext uri="{FF2B5EF4-FFF2-40B4-BE49-F238E27FC236}">
                <a16:creationId xmlns:a16="http://schemas.microsoft.com/office/drawing/2014/main" id="{BB520680-D549-2CB3-7307-1EA69C57C5A1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48006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192" name="AutoShape 9">
            <a:extLst>
              <a:ext uri="{FF2B5EF4-FFF2-40B4-BE49-F238E27FC236}">
                <a16:creationId xmlns:a16="http://schemas.microsoft.com/office/drawing/2014/main" id="{CB38B62C-F526-B424-AF50-371B8DAD6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124200"/>
            <a:ext cx="304800" cy="533400"/>
          </a:xfrm>
          <a:prstGeom prst="curvedRightArrow">
            <a:avLst>
              <a:gd name="adj1" fmla="val 35000"/>
              <a:gd name="adj2" fmla="val 7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3193" name="AutoShape 10">
            <a:extLst>
              <a:ext uri="{FF2B5EF4-FFF2-40B4-BE49-F238E27FC236}">
                <a16:creationId xmlns:a16="http://schemas.microsoft.com/office/drawing/2014/main" id="{15FC9A8E-CC3E-AA42-D28A-5DD0CDD55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810000"/>
            <a:ext cx="304800" cy="533400"/>
          </a:xfrm>
          <a:prstGeom prst="curvedRightArrow">
            <a:avLst>
              <a:gd name="adj1" fmla="val 35000"/>
              <a:gd name="adj2" fmla="val 7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3194" name="Rectangle 12">
            <a:extLst>
              <a:ext uri="{FF2B5EF4-FFF2-40B4-BE49-F238E27FC236}">
                <a16:creationId xmlns:a16="http://schemas.microsoft.com/office/drawing/2014/main" id="{85E4FC17-4E3E-8C29-0FD3-D116D9C3FA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An Important Optimization</a:t>
            </a:r>
          </a:p>
        </p:txBody>
      </p:sp>
      <p:sp>
        <p:nvSpPr>
          <p:cNvPr id="93195" name="Rectangle 13">
            <a:extLst>
              <a:ext uri="{FF2B5EF4-FFF2-40B4-BE49-F238E27FC236}">
                <a16:creationId xmlns:a16="http://schemas.microsoft.com/office/drawing/2014/main" id="{BBCC0D50-4653-6A0D-A3E7-349B4FB220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67000" y="1219200"/>
            <a:ext cx="6211888" cy="49133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When a function call is made, the return address needs to be saved to the stack so we know to where to return when the call is finished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What if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f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ea typeface="ＭＳ Ｐゴシック" panose="020B0600070205080204" pitchFamily="34" charset="-128"/>
              </a:rPr>
              <a:t>calls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ea typeface="ＭＳ Ｐゴシック" panose="020B0600070205080204" pitchFamily="34" charset="-128"/>
              </a:rPr>
              <a:t>and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ea typeface="ＭＳ Ｐゴシック" panose="020B0600070205080204" pitchFamily="34" charset="-128"/>
              </a:rPr>
              <a:t> calls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>
                <a:ea typeface="ＭＳ Ｐゴシック" panose="020B0600070205080204" pitchFamily="34" charset="-128"/>
              </a:rPr>
              <a:t>, but calling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>
                <a:ea typeface="ＭＳ Ｐゴシック" panose="020B0600070205080204" pitchFamily="34" charset="-128"/>
              </a:rPr>
              <a:t> is the last thing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ea typeface="ＭＳ Ｐゴシック" panose="020B0600070205080204" pitchFamily="34" charset="-128"/>
              </a:rPr>
              <a:t> does (a </a:t>
            </a:r>
            <a:r>
              <a:rPr lang="en-US" altLang="en-US" i="1">
                <a:solidFill>
                  <a:schemeClr val="hlink"/>
                </a:solidFill>
                <a:ea typeface="ＭＳ Ｐゴシック" panose="020B0600070205080204" pitchFamily="34" charset="-128"/>
              </a:rPr>
              <a:t>tail call</a:t>
            </a:r>
            <a:r>
              <a:rPr lang="en-US" altLang="en-US">
                <a:ea typeface="ＭＳ Ｐゴシック" panose="020B0600070205080204" pitchFamily="34" charset="-128"/>
              </a:rPr>
              <a:t>)?</a:t>
            </a: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Date Placeholder 3">
            <a:extLst>
              <a:ext uri="{FF2B5EF4-FFF2-40B4-BE49-F238E27FC236}">
                <a16:creationId xmlns:a16="http://schemas.microsoft.com/office/drawing/2014/main" id="{FB9C9F51-7CBD-A9C7-BEC8-6F7645F85AF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DC01A16-4E35-E940-8988-F2A0040623E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4210" name="Slide Number Placeholder 5">
            <a:extLst>
              <a:ext uri="{FF2B5EF4-FFF2-40B4-BE49-F238E27FC236}">
                <a16:creationId xmlns:a16="http://schemas.microsoft.com/office/drawing/2014/main" id="{15F0EE6A-D1F7-6728-F758-49CA7DD0E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BD4850E-4D3C-A34F-9604-61B70F11D28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74</a:t>
            </a:fld>
            <a:endParaRPr lang="en-US" altLang="en-US" sz="1400"/>
          </a:p>
        </p:txBody>
      </p:sp>
      <p:sp>
        <p:nvSpPr>
          <p:cNvPr id="94211" name="Text Box 2">
            <a:extLst>
              <a:ext uri="{FF2B5EF4-FFF2-40B4-BE49-F238E27FC236}">
                <a16:creationId xmlns:a16="http://schemas.microsoft.com/office/drawing/2014/main" id="{D15CC625-A1AC-EAEB-C6AD-3E2BF0ED9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52600"/>
            <a:ext cx="18288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Tail      call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Arial" panose="020B0604020202020204" pitchFamily="34" charset="0"/>
              </a:rPr>
              <a:t>h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 i="1">
                <a:latin typeface="Arial" panose="020B0604020202020204" pitchFamily="34" charset="0"/>
              </a:rPr>
              <a:t>f</a:t>
            </a:r>
            <a:endParaRPr lang="en-US" altLang="en-US" sz="2800">
              <a:latin typeface="Arial" panose="020B0604020202020204" pitchFamily="34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…</a:t>
            </a:r>
          </a:p>
        </p:txBody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DC039D63-369D-4FB0-AAFE-BD2E55343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2743200"/>
            <a:ext cx="990600" cy="2057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4213" name="Line 4">
            <a:extLst>
              <a:ext uri="{FF2B5EF4-FFF2-40B4-BE49-F238E27FC236}">
                <a16:creationId xmlns:a16="http://schemas.microsoft.com/office/drawing/2014/main" id="{9CA07C23-D5EA-1866-6F56-E632A117A3D2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34290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4" name="Line 5">
            <a:extLst>
              <a:ext uri="{FF2B5EF4-FFF2-40B4-BE49-F238E27FC236}">
                <a16:creationId xmlns:a16="http://schemas.microsoft.com/office/drawing/2014/main" id="{E18EE5CA-1095-C6E5-E55F-0DA22C59AE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400" y="41148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5" name="Line 6">
            <a:extLst>
              <a:ext uri="{FF2B5EF4-FFF2-40B4-BE49-F238E27FC236}">
                <a16:creationId xmlns:a16="http://schemas.microsoft.com/office/drawing/2014/main" id="{15545A15-C697-7965-22E1-D82E3C92218E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4800600"/>
            <a:ext cx="990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6" name="AutoShape 7">
            <a:extLst>
              <a:ext uri="{FF2B5EF4-FFF2-40B4-BE49-F238E27FC236}">
                <a16:creationId xmlns:a16="http://schemas.microsoft.com/office/drawing/2014/main" id="{6C3B5F1D-B9CB-FF78-CFB4-6EB932A4F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3124200"/>
            <a:ext cx="304800" cy="533400"/>
          </a:xfrm>
          <a:prstGeom prst="curvedRightArrow">
            <a:avLst>
              <a:gd name="adj1" fmla="val 35000"/>
              <a:gd name="adj2" fmla="val 7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4217" name="Rectangle 8">
            <a:extLst>
              <a:ext uri="{FF2B5EF4-FFF2-40B4-BE49-F238E27FC236}">
                <a16:creationId xmlns:a16="http://schemas.microsoft.com/office/drawing/2014/main" id="{F62B3A60-8525-30EC-0B6D-3A35AF9256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An Important Optimization</a:t>
            </a:r>
          </a:p>
        </p:txBody>
      </p:sp>
      <p:sp>
        <p:nvSpPr>
          <p:cNvPr id="94218" name="Rectangle 9">
            <a:extLst>
              <a:ext uri="{FF2B5EF4-FFF2-40B4-BE49-F238E27FC236}">
                <a16:creationId xmlns:a16="http://schemas.microsoft.com/office/drawing/2014/main" id="{67D5F531-6DDF-A7B8-3D78-CD67B9FC6B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67000" y="1219200"/>
            <a:ext cx="6288088" cy="49133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When a function call is made, the return address needs to be saved to the stack so we know to where to return when the call is finished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What if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f</a:t>
            </a:r>
            <a:r>
              <a:rPr lang="en-US" altLang="en-US">
                <a:ea typeface="ＭＳ Ｐゴシック" panose="020B0600070205080204" pitchFamily="34" charset="-128"/>
              </a:rPr>
              <a:t> calls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ea typeface="ＭＳ Ｐゴシック" panose="020B0600070205080204" pitchFamily="34" charset="-128"/>
              </a:rPr>
              <a:t> and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ea typeface="ＭＳ Ｐゴシック" panose="020B0600070205080204" pitchFamily="34" charset="-128"/>
              </a:rPr>
              <a:t> calls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>
                <a:ea typeface="ＭＳ Ｐゴシック" panose="020B0600070205080204" pitchFamily="34" charset="-128"/>
              </a:rPr>
              <a:t>, but calling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>
                <a:ea typeface="ＭＳ Ｐゴシック" panose="020B0600070205080204" pitchFamily="34" charset="-128"/>
              </a:rPr>
              <a:t> is the last thing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r>
              <a:rPr lang="en-US" altLang="en-US">
                <a:ea typeface="ＭＳ Ｐゴシック" panose="020B0600070205080204" pitchFamily="34" charset="-128"/>
              </a:rPr>
              <a:t> does (a </a:t>
            </a:r>
            <a:r>
              <a:rPr lang="en-US" altLang="en-US" i="1">
                <a:solidFill>
                  <a:schemeClr val="hlink"/>
                </a:solidFill>
                <a:ea typeface="ＭＳ Ｐゴシック" panose="020B0600070205080204" pitchFamily="34" charset="-128"/>
              </a:rPr>
              <a:t>tail call</a:t>
            </a:r>
            <a:r>
              <a:rPr lang="en-US" altLang="en-US">
                <a:ea typeface="ＭＳ Ｐゴシック" panose="020B0600070205080204" pitchFamily="34" charset="-128"/>
              </a:rPr>
              <a:t>)?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Then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h</a:t>
            </a:r>
            <a:r>
              <a:rPr lang="en-US" altLang="en-US">
                <a:ea typeface="ＭＳ Ｐゴシック" panose="020B0600070205080204" pitchFamily="34" charset="-128"/>
              </a:rPr>
              <a:t> can return directly to</a:t>
            </a:r>
            <a:r>
              <a:rPr lang="en-US" altLang="en-US" i="1">
                <a:solidFill>
                  <a:schemeClr val="folHlink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f</a:t>
            </a:r>
            <a:r>
              <a:rPr lang="en-US" altLang="en-US">
                <a:ea typeface="ＭＳ Ｐゴシック" panose="020B0600070205080204" pitchFamily="34" charset="-128"/>
              </a:rPr>
              <a:t> instead of </a:t>
            </a:r>
            <a:r>
              <a:rPr lang="en-US" altLang="en-US" i="1">
                <a:solidFill>
                  <a:srgbClr val="0000FF"/>
                </a:solidFill>
                <a:ea typeface="ＭＳ Ｐゴシック" panose="020B0600070205080204" pitchFamily="34" charset="-128"/>
              </a:rPr>
              <a:t>g</a:t>
            </a:r>
            <a:endParaRPr lang="en-US" altLang="en-US">
              <a:solidFill>
                <a:srgbClr val="0000FF"/>
              </a:solidFill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>
            <a:extLst>
              <a:ext uri="{FF2B5EF4-FFF2-40B4-BE49-F238E27FC236}">
                <a16:creationId xmlns:a16="http://schemas.microsoft.com/office/drawing/2014/main" id="{8585C3C0-0C79-591D-C58C-28C5D1A261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95234" name="Content Placeholder 2">
            <a:extLst>
              <a:ext uri="{FF2B5EF4-FFF2-40B4-BE49-F238E27FC236}">
                <a16:creationId xmlns:a16="http://schemas.microsoft.com/office/drawing/2014/main" id="{4A88F9FD-C10C-D11C-2B23-1B6E0673D6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End of Extra Material</a:t>
            </a:r>
          </a:p>
        </p:txBody>
      </p:sp>
      <p:sp>
        <p:nvSpPr>
          <p:cNvPr id="95235" name="Date Placeholder 3">
            <a:extLst>
              <a:ext uri="{FF2B5EF4-FFF2-40B4-BE49-F238E27FC236}">
                <a16:creationId xmlns:a16="http://schemas.microsoft.com/office/drawing/2014/main" id="{3B5CC8AB-AB7A-0B5F-2189-FF907619525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0376D9A-01B9-2B4C-ADB1-2D5311F720A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5236" name="Slide Number Placeholder 4">
            <a:extLst>
              <a:ext uri="{FF2B5EF4-FFF2-40B4-BE49-F238E27FC236}">
                <a16:creationId xmlns:a16="http://schemas.microsoft.com/office/drawing/2014/main" id="{2B801051-26D4-D74F-2F37-3BF7FD00B3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EC600B-E4CA-9A40-A6FD-34FF62F801A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75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>
            <a:extLst>
              <a:ext uri="{FF2B5EF4-FFF2-40B4-BE49-F238E27FC236}">
                <a16:creationId xmlns:a16="http://schemas.microsoft.com/office/drawing/2014/main" id="{C0AF141A-A6FF-CE3B-6099-7A3AA91EA0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Tail Recursion - length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9C3AF-4BA3-67BB-B1D7-1392525CA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How can we write length with tail recursion?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let length list =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let rec </a:t>
            </a:r>
            <a:r>
              <a:rPr lang="en-US" dirty="0" err="1">
                <a:solidFill>
                  <a:srgbClr val="1400FF"/>
                </a:solidFill>
              </a:rPr>
              <a:t>length_aux</a:t>
            </a:r>
            <a:r>
              <a:rPr lang="en-US" dirty="0">
                <a:solidFill>
                  <a:srgbClr val="1400FF"/>
                </a:solidFill>
              </a:rPr>
              <a:t> list </a:t>
            </a:r>
            <a:r>
              <a:rPr lang="en-US" dirty="0" err="1">
                <a:solidFill>
                  <a:srgbClr val="1400FF"/>
                </a:solidFill>
              </a:rPr>
              <a:t>acc_length</a:t>
            </a:r>
            <a:r>
              <a:rPr lang="en-US" dirty="0">
                <a:solidFill>
                  <a:srgbClr val="1400FF"/>
                </a:solidFill>
              </a:rPr>
              <a:t> =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     match list          </a:t>
            </a:r>
            <a:r>
              <a:rPr lang="en-US" dirty="0"/>
              <a:t>accumulated value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      with [ ] -&gt; </a:t>
            </a:r>
            <a:r>
              <a:rPr lang="en-US" dirty="0" err="1">
                <a:solidFill>
                  <a:srgbClr val="1400FF"/>
                </a:solidFill>
              </a:rPr>
              <a:t>acc_length</a:t>
            </a:r>
            <a:r>
              <a:rPr lang="en-US" dirty="0">
                <a:solidFill>
                  <a:srgbClr val="1400FF"/>
                </a:solidFill>
              </a:rPr>
              <a:t>              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        | (x::</a:t>
            </a:r>
            <a:r>
              <a:rPr lang="en-US" dirty="0" err="1">
                <a:solidFill>
                  <a:srgbClr val="1400FF"/>
                </a:solidFill>
              </a:rPr>
              <a:t>xs</a:t>
            </a:r>
            <a:r>
              <a:rPr lang="en-US" dirty="0">
                <a:solidFill>
                  <a:srgbClr val="1400FF"/>
                </a:solidFill>
              </a:rPr>
              <a:t>) -&gt;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          </a:t>
            </a:r>
            <a:r>
              <a:rPr lang="en-US" dirty="0" err="1">
                <a:solidFill>
                  <a:srgbClr val="1400FF"/>
                </a:solidFill>
              </a:rPr>
              <a:t>length_aux</a:t>
            </a:r>
            <a:r>
              <a:rPr lang="en-US" dirty="0">
                <a:solidFill>
                  <a:srgbClr val="1400FF"/>
                </a:solidFill>
              </a:rPr>
              <a:t> </a:t>
            </a:r>
            <a:r>
              <a:rPr lang="en-US" dirty="0" err="1">
                <a:solidFill>
                  <a:srgbClr val="1400FF"/>
                </a:solidFill>
              </a:rPr>
              <a:t>xs</a:t>
            </a:r>
            <a:r>
              <a:rPr lang="en-US" dirty="0">
                <a:solidFill>
                  <a:srgbClr val="1400FF"/>
                </a:solidFill>
              </a:rPr>
              <a:t> (1 + </a:t>
            </a:r>
            <a:r>
              <a:rPr lang="en-US" dirty="0" err="1">
                <a:solidFill>
                  <a:srgbClr val="1400FF"/>
                </a:solidFill>
              </a:rPr>
              <a:t>acc_length</a:t>
            </a:r>
            <a:r>
              <a:rPr lang="en-US" dirty="0">
                <a:solidFill>
                  <a:srgbClr val="1400FF"/>
                </a:solidFill>
              </a:rPr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in </a:t>
            </a:r>
            <a:r>
              <a:rPr lang="en-US" dirty="0" err="1">
                <a:solidFill>
                  <a:srgbClr val="1400FF"/>
                </a:solidFill>
              </a:rPr>
              <a:t>length_aux</a:t>
            </a:r>
            <a:r>
              <a:rPr lang="en-US" dirty="0">
                <a:solidFill>
                  <a:srgbClr val="1400FF"/>
                </a:solidFill>
              </a:rPr>
              <a:t> list  0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>
                <a:solidFill>
                  <a:srgbClr val="1400FF"/>
                </a:solidFill>
              </a:rPr>
              <a:t>        </a:t>
            </a:r>
            <a:r>
              <a:rPr lang="en-US" dirty="0"/>
              <a:t>initial acc value        combing operation</a:t>
            </a:r>
          </a:p>
        </p:txBody>
      </p:sp>
      <p:sp>
        <p:nvSpPr>
          <p:cNvPr id="96259" name="Date Placeholder 3">
            <a:extLst>
              <a:ext uri="{FF2B5EF4-FFF2-40B4-BE49-F238E27FC236}">
                <a16:creationId xmlns:a16="http://schemas.microsoft.com/office/drawing/2014/main" id="{8C04126E-94AA-AEBF-3E43-2EC512DC3D8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A23617D-5E8D-1D4E-AC5E-F06C347CB02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6260" name="Slide Number Placeholder 4">
            <a:extLst>
              <a:ext uri="{FF2B5EF4-FFF2-40B4-BE49-F238E27FC236}">
                <a16:creationId xmlns:a16="http://schemas.microsoft.com/office/drawing/2014/main" id="{ED4F41ED-9991-83C7-B6EF-F4E005BD10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6D0855F-CA0A-C04A-BD6B-17A4309278A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76</a:t>
            </a:fld>
            <a:endParaRPr lang="en-US" altLang="en-US" sz="1400"/>
          </a:p>
        </p:txBody>
      </p:sp>
      <p:sp>
        <p:nvSpPr>
          <p:cNvPr id="96261" name="Rectangle 4">
            <a:extLst>
              <a:ext uri="{FF2B5EF4-FFF2-40B4-BE49-F238E27FC236}">
                <a16:creationId xmlns:a16="http://schemas.microsoft.com/office/drawing/2014/main" id="{958294C1-1FC3-0986-0C7A-4C65E6B8A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8838" y="3101975"/>
            <a:ext cx="3484562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6262" name="Rectangle 5">
            <a:extLst>
              <a:ext uri="{FF2B5EF4-FFF2-40B4-BE49-F238E27FC236}">
                <a16:creationId xmlns:a16="http://schemas.microsoft.com/office/drawing/2014/main" id="{251E0B2D-D30B-86D4-629E-54DC045FB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5088" y="5983288"/>
            <a:ext cx="2855912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6263" name="Rectangle 6">
            <a:extLst>
              <a:ext uri="{FF2B5EF4-FFF2-40B4-BE49-F238E27FC236}">
                <a16:creationId xmlns:a16="http://schemas.microsoft.com/office/drawing/2014/main" id="{2AEAF6C8-37E3-7A49-1B35-A495A065B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6663" y="6019800"/>
            <a:ext cx="348615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6264" name="Line 8">
            <a:extLst>
              <a:ext uri="{FF2B5EF4-FFF2-40B4-BE49-F238E27FC236}">
                <a16:creationId xmlns:a16="http://schemas.microsoft.com/office/drawing/2014/main" id="{A18B9C8F-92B4-D61D-01A4-F100185984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19400" y="5792788"/>
            <a:ext cx="1476375" cy="2032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5" name="Line 9">
            <a:extLst>
              <a:ext uri="{FF2B5EF4-FFF2-40B4-BE49-F238E27FC236}">
                <a16:creationId xmlns:a16="http://schemas.microsoft.com/office/drawing/2014/main" id="{7009F4BE-FF2C-8373-4180-20E5F103FB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2949575"/>
            <a:ext cx="211138" cy="134938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6" name="Line 10">
            <a:extLst>
              <a:ext uri="{FF2B5EF4-FFF2-40B4-BE49-F238E27FC236}">
                <a16:creationId xmlns:a16="http://schemas.microsoft.com/office/drawing/2014/main" id="{D732B0B0-D7E7-0ED8-C2E5-8BDE9CA04BC8}"/>
              </a:ext>
            </a:extLst>
          </p:cNvPr>
          <p:cNvSpPr>
            <a:spLocks noChangeShapeType="1"/>
          </p:cNvSpPr>
          <p:nvPr/>
        </p:nvSpPr>
        <p:spPr bwMode="auto">
          <a:xfrm>
            <a:off x="2822575" y="4651375"/>
            <a:ext cx="2397125" cy="314325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7" name="Line 11">
            <a:extLst>
              <a:ext uri="{FF2B5EF4-FFF2-40B4-BE49-F238E27FC236}">
                <a16:creationId xmlns:a16="http://schemas.microsoft.com/office/drawing/2014/main" id="{A2599B52-551F-27ED-0D75-3A03F9E87B3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638800" y="5219700"/>
            <a:ext cx="0" cy="8001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8" name="Line 12">
            <a:extLst>
              <a:ext uri="{FF2B5EF4-FFF2-40B4-BE49-F238E27FC236}">
                <a16:creationId xmlns:a16="http://schemas.microsoft.com/office/drawing/2014/main" id="{720FD093-BE7C-3166-845F-89224679FE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37363" y="3559175"/>
            <a:ext cx="20637" cy="1195388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69" name="Rectangle 4">
            <a:extLst>
              <a:ext uri="{FF2B5EF4-FFF2-40B4-BE49-F238E27FC236}">
                <a16:creationId xmlns:a16="http://schemas.microsoft.com/office/drawing/2014/main" id="{BEE5BDF3-3A54-ABE1-A956-9EBFF61E1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850" y="2460625"/>
            <a:ext cx="196215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6270" name="Rectangle 5">
            <a:extLst>
              <a:ext uri="{FF2B5EF4-FFF2-40B4-BE49-F238E27FC236}">
                <a16:creationId xmlns:a16="http://schemas.microsoft.com/office/drawing/2014/main" id="{E3E13919-FFEC-1B65-B3AB-6BD4A0076F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5422900"/>
            <a:ext cx="3810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6271" name="Rectangle 6">
            <a:extLst>
              <a:ext uri="{FF2B5EF4-FFF2-40B4-BE49-F238E27FC236}">
                <a16:creationId xmlns:a16="http://schemas.microsoft.com/office/drawing/2014/main" id="{D53AB0EB-BB44-51C0-1A92-3C243203A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7775" y="4800600"/>
            <a:ext cx="3003550" cy="4572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6272" name="Rectangle 5">
            <a:extLst>
              <a:ext uri="{FF2B5EF4-FFF2-40B4-BE49-F238E27FC236}">
                <a16:creationId xmlns:a16="http://schemas.microsoft.com/office/drawing/2014/main" id="{452765BC-8F97-4195-3D17-0EB3BF6DD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4287838"/>
            <a:ext cx="2286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96273" name="Rectangle 5">
            <a:extLst>
              <a:ext uri="{FF2B5EF4-FFF2-40B4-BE49-F238E27FC236}">
                <a16:creationId xmlns:a16="http://schemas.microsoft.com/office/drawing/2014/main" id="{16DD4CC1-4DE7-5483-7167-2938CC97C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4838700"/>
            <a:ext cx="6477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Date Placeholder 3">
            <a:extLst>
              <a:ext uri="{FF2B5EF4-FFF2-40B4-BE49-F238E27FC236}">
                <a16:creationId xmlns:a16="http://schemas.microsoft.com/office/drawing/2014/main" id="{DEB5770A-C78E-40E1-4554-3666F3CEF24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EE73EC1-F1D8-7547-8238-44634FE9B62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7282" name="Slide Number Placeholder 5">
            <a:extLst>
              <a:ext uri="{FF2B5EF4-FFF2-40B4-BE49-F238E27FC236}">
                <a16:creationId xmlns:a16="http://schemas.microsoft.com/office/drawing/2014/main" id="{EEAF9763-58DD-7B83-64AC-7E2E43FEC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50631BE-6AA4-624E-8707-7E305809240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77</a:t>
            </a:fld>
            <a:endParaRPr lang="en-US" altLang="en-US" sz="1400"/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6A314B86-46AE-1A9E-0013-9956C42718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Iterating over lists</a:t>
            </a:r>
          </a:p>
        </p:txBody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CC58B96D-C005-1E7B-98BF-F3CA481576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fold_left f a list =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| (x :: xs) -&gt; fold_left f (f a x) xs;;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fold_left : ('a -&gt; 'b -&gt; 'a) -&gt; 'a -&gt; 'b list -&gt; 'a = &lt;fun&gt;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fold_left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(fun () -&gt; (fun s -&gt; print_string s))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()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["hi"; "there"];;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hithere- : unit = ()</a:t>
            </a:r>
            <a:endParaRPr lang="en-US" altLang="en-US" sz="2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Title 1">
            <a:extLst>
              <a:ext uri="{FF2B5EF4-FFF2-40B4-BE49-F238E27FC236}">
                <a16:creationId xmlns:a16="http://schemas.microsoft.com/office/drawing/2014/main" id="{B41F9C53-BD7F-F9E0-C32B-8320AB7FE3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length, fold_left</a:t>
            </a:r>
          </a:p>
        </p:txBody>
      </p:sp>
      <p:sp>
        <p:nvSpPr>
          <p:cNvPr id="76802" name="Content Placeholder 2">
            <a:extLst>
              <a:ext uri="{FF2B5EF4-FFF2-40B4-BE49-F238E27FC236}">
                <a16:creationId xmlns:a16="http://schemas.microsoft.com/office/drawing/2014/main" id="{30CBAE2F-C836-D56B-24A2-95B7ECAE5A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let length list =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fold_left</a:t>
            </a:r>
            <a:endParaRPr lang="en-US" altLang="en-US" dirty="0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(fun acc -&gt; fun x -&gt; 1 + acc) </a:t>
            </a:r>
            <a:r>
              <a:rPr lang="en-US" altLang="en-US" dirty="0">
                <a:solidFill>
                  <a:schemeClr val="accent1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// comb op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0  </a:t>
            </a:r>
            <a:r>
              <a:rPr lang="en-US" altLang="en-US" dirty="0">
                <a:solidFill>
                  <a:schemeClr val="accent1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// initial accumulator cell value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list </a:t>
            </a:r>
          </a:p>
        </p:txBody>
      </p:sp>
      <p:sp>
        <p:nvSpPr>
          <p:cNvPr id="98307" name="Date Placeholder 3">
            <a:extLst>
              <a:ext uri="{FF2B5EF4-FFF2-40B4-BE49-F238E27FC236}">
                <a16:creationId xmlns:a16="http://schemas.microsoft.com/office/drawing/2014/main" id="{FF684AFD-B41F-AD54-E49E-7CE38C29093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15822D0-B0B9-414E-8A95-7D1F3F46F7F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98308" name="Slide Number Placeholder 4">
            <a:extLst>
              <a:ext uri="{FF2B5EF4-FFF2-40B4-BE49-F238E27FC236}">
                <a16:creationId xmlns:a16="http://schemas.microsoft.com/office/drawing/2014/main" id="{3AB4FDDC-338F-FB53-08C6-600BF02C8D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977DE22-50AF-B843-B5A2-84CD901C4D5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78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>
            <a:extLst>
              <a:ext uri="{FF2B5EF4-FFF2-40B4-BE49-F238E27FC236}">
                <a16:creationId xmlns:a16="http://schemas.microsoft.com/office/drawing/2014/main" id="{D2ED38D0-5F63-665D-6D78-240859026F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00354" name="Content Placeholder 2">
            <a:extLst>
              <a:ext uri="{FF2B5EF4-FFF2-40B4-BE49-F238E27FC236}">
                <a16:creationId xmlns:a16="http://schemas.microsoft.com/office/drawing/2014/main" id="{13703981-D5FB-7D63-FC32-505EA1E7A1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Extra Material</a:t>
            </a:r>
          </a:p>
        </p:txBody>
      </p:sp>
      <p:sp>
        <p:nvSpPr>
          <p:cNvPr id="100355" name="Date Placeholder 3">
            <a:extLst>
              <a:ext uri="{FF2B5EF4-FFF2-40B4-BE49-F238E27FC236}">
                <a16:creationId xmlns:a16="http://schemas.microsoft.com/office/drawing/2014/main" id="{E80A9985-8293-FFBE-21EE-8FE4BC34DB1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E26AC50-D467-504B-B413-7E424A0245B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0356" name="Slide Number Placeholder 4">
            <a:extLst>
              <a:ext uri="{FF2B5EF4-FFF2-40B4-BE49-F238E27FC236}">
                <a16:creationId xmlns:a16="http://schemas.microsoft.com/office/drawing/2014/main" id="{F825670F-F4D6-A5E8-2C5E-793AC6A90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F447C25-97F0-DF41-B9C8-2821ECA8363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79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Date Placeholder 3">
            <a:extLst>
              <a:ext uri="{FF2B5EF4-FFF2-40B4-BE49-F238E27FC236}">
                <a16:creationId xmlns:a16="http://schemas.microsoft.com/office/drawing/2014/main" id="{489D4EB1-7861-DED8-C60A-3F44027631E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5102AFE-0D3D-174D-8EA5-1A9DB71B134A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2402" name="Slide Number Placeholder 5">
            <a:extLst>
              <a:ext uri="{FF2B5EF4-FFF2-40B4-BE49-F238E27FC236}">
                <a16:creationId xmlns:a16="http://schemas.microsoft.com/office/drawing/2014/main" id="{F7740B80-C8B3-D801-552B-76CC803C9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39F526A-6013-1E40-B771-22B9F75A7E4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/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86F74FBD-6E7B-EDB7-981A-7C47E0088C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Functions Over Lists (2 of 2)</a:t>
            </a:r>
          </a:p>
        </p:txBody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FA38D27A-FCA1-8778-44C1-691A84D014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3713" y="1335088"/>
            <a:ext cx="8650287" cy="49133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# 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silly =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double_up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["hi"; "there"];;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sz="2800" dirty="0">
                <a:ea typeface="ＭＳ Ｐゴシック" panose="020B0600070205080204" pitchFamily="34" charset="-128"/>
              </a:rPr>
              <a:t> silly : string list = ["hi"; "hi"; "there"; "there"]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# 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let rec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poor_rev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list =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[]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    | (x::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xs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) -&gt;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poor_rev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xs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@ [x];;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 err="1">
                <a:ea typeface="ＭＳ Ｐゴシック" panose="020B0600070205080204" pitchFamily="34" charset="-128"/>
              </a:rPr>
              <a:t>val</a:t>
            </a:r>
            <a:r>
              <a:rPr lang="en-US" altLang="en-US" sz="2800" dirty="0">
                <a:ea typeface="ＭＳ Ｐゴシック" panose="020B0600070205080204" pitchFamily="34" charset="-128"/>
              </a:rPr>
              <a:t>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poor_rev</a:t>
            </a:r>
            <a:r>
              <a:rPr lang="en-US" altLang="en-US" sz="2800" dirty="0">
                <a:ea typeface="ＭＳ Ｐゴシック" panose="020B0600070205080204" pitchFamily="34" charset="-128"/>
              </a:rPr>
              <a:t> : 'a list -&gt; 'a list = &lt;fun&gt;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# </a:t>
            </a:r>
            <a:r>
              <a:rPr lang="en-US" altLang="en-US" sz="2800" dirty="0" err="1">
                <a:solidFill>
                  <a:srgbClr val="0000FF"/>
                </a:solidFill>
                <a:ea typeface="ＭＳ Ｐゴシック" panose="020B0600070205080204" pitchFamily="34" charset="-128"/>
              </a:rPr>
              <a:t>poor_rev</a:t>
            </a:r>
            <a:r>
              <a:rPr lang="en-US" altLang="en-US" sz="2800" dirty="0">
                <a:solidFill>
                  <a:srgbClr val="0000FF"/>
                </a:solidFill>
                <a:ea typeface="ＭＳ Ｐゴシック" panose="020B0600070205080204" pitchFamily="34" charset="-128"/>
              </a:rPr>
              <a:t> silly;;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 dirty="0">
                <a:ea typeface="ＭＳ Ｐゴシック" panose="020B0600070205080204" pitchFamily="34" charset="-128"/>
              </a:rPr>
              <a:t>- : string list = ["there"; "there"; "hi"; "hi"]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itle 1">
            <a:extLst>
              <a:ext uri="{FF2B5EF4-FFF2-40B4-BE49-F238E27FC236}">
                <a16:creationId xmlns:a16="http://schemas.microsoft.com/office/drawing/2014/main" id="{F19AD5AC-939B-254E-2092-3970E4E0A2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</a:t>
            </a:r>
            <a:r>
              <a:rPr lang="en-US" altLang="en-US">
                <a:ea typeface="ＭＳ Ｐゴシック" panose="020B0600070205080204" pitchFamily="34" charset="-128"/>
              </a:rPr>
              <a:t>, fold_left</a:t>
            </a:r>
          </a:p>
        </p:txBody>
      </p:sp>
      <p:sp>
        <p:nvSpPr>
          <p:cNvPr id="76802" name="Content Placeholder 2">
            <a:extLst>
              <a:ext uri="{FF2B5EF4-FFF2-40B4-BE49-F238E27FC236}">
                <a16:creationId xmlns:a16="http://schemas.microsoft.com/office/drawing/2014/main" id="{31F0DA19-5732-10AB-C736-CE6B449D92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let </a:t>
            </a:r>
            <a:r>
              <a:rPr lang="en-US" dirty="0" err="1">
                <a:solidFill>
                  <a:srgbClr val="1400FF"/>
                </a:solidFill>
              </a:rPr>
              <a:t>num_neg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list =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fold_left</a:t>
            </a:r>
            <a:endParaRPr lang="en-US" altLang="en-US" dirty="0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?</a:t>
            </a:r>
            <a:r>
              <a:rPr lang="en-US" altLang="en-US" dirty="0">
                <a:solidFill>
                  <a:schemeClr val="accent1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  // comb op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dirty="0">
              <a:solidFill>
                <a:schemeClr val="accent1">
                  <a:lumMod val="60000"/>
                  <a:lumOff val="40000"/>
                </a:schemeClr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en-US" dirty="0">
              <a:solidFill>
                <a:schemeClr val="accent1">
                  <a:lumMod val="60000"/>
                  <a:lumOff val="40000"/>
                </a:schemeClr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?  </a:t>
            </a:r>
            <a:r>
              <a:rPr lang="en-US" altLang="en-US" dirty="0">
                <a:solidFill>
                  <a:schemeClr val="accent1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// initial accumulator cell value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?</a:t>
            </a:r>
          </a:p>
        </p:txBody>
      </p:sp>
      <p:sp>
        <p:nvSpPr>
          <p:cNvPr id="101379" name="Date Placeholder 3">
            <a:extLst>
              <a:ext uri="{FF2B5EF4-FFF2-40B4-BE49-F238E27FC236}">
                <a16:creationId xmlns:a16="http://schemas.microsoft.com/office/drawing/2014/main" id="{43447754-1F53-AE09-927B-629C93EC76F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AC0505-680A-AE4F-BAD9-406BDBFD1D9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1380" name="Slide Number Placeholder 4">
            <a:extLst>
              <a:ext uri="{FF2B5EF4-FFF2-40B4-BE49-F238E27FC236}">
                <a16:creationId xmlns:a16="http://schemas.microsoft.com/office/drawing/2014/main" id="{A31BC3E3-B88C-00EE-66BF-853793C0E1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8CC11D4-B7EA-E44D-B10E-273FDBE5ED7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80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>
            <a:extLst>
              <a:ext uri="{FF2B5EF4-FFF2-40B4-BE49-F238E27FC236}">
                <a16:creationId xmlns:a16="http://schemas.microsoft.com/office/drawing/2014/main" id="{6CABADCB-199A-1243-B06D-9C618EB74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</a:t>
            </a:r>
            <a:r>
              <a:rPr lang="en-US" altLang="en-US">
                <a:ea typeface="ＭＳ Ｐゴシック" panose="020B0600070205080204" pitchFamily="34" charset="-128"/>
              </a:rPr>
              <a:t>, fold_left</a:t>
            </a:r>
          </a:p>
        </p:txBody>
      </p:sp>
      <p:sp>
        <p:nvSpPr>
          <p:cNvPr id="76802" name="Content Placeholder 2">
            <a:extLst>
              <a:ext uri="{FF2B5EF4-FFF2-40B4-BE49-F238E27FC236}">
                <a16:creationId xmlns:a16="http://schemas.microsoft.com/office/drawing/2014/main" id="{2AEC5A42-DB6C-EA36-01AB-21414EE474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let </a:t>
            </a:r>
            <a:r>
              <a:rPr lang="en-US" dirty="0" err="1">
                <a:solidFill>
                  <a:srgbClr val="1400FF"/>
                </a:solidFill>
              </a:rPr>
              <a:t>num_neg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list =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fold_left</a:t>
            </a:r>
            <a:endParaRPr lang="en-US" altLang="en-US" dirty="0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?</a:t>
            </a:r>
            <a:r>
              <a:rPr lang="en-US" altLang="en-US" dirty="0">
                <a:solidFill>
                  <a:schemeClr val="accent1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  // comb op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dirty="0">
              <a:solidFill>
                <a:schemeClr val="accent1">
                  <a:lumMod val="60000"/>
                  <a:lumOff val="40000"/>
                </a:schemeClr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en-US" altLang="en-US" dirty="0">
              <a:solidFill>
                <a:schemeClr val="accent1">
                  <a:lumMod val="60000"/>
                  <a:lumOff val="40000"/>
                </a:schemeClr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0  </a:t>
            </a:r>
            <a:r>
              <a:rPr lang="en-US" altLang="en-US" dirty="0">
                <a:solidFill>
                  <a:schemeClr val="accent1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// initial accumulator cell value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?</a:t>
            </a:r>
          </a:p>
        </p:txBody>
      </p:sp>
      <p:sp>
        <p:nvSpPr>
          <p:cNvPr id="103427" name="Date Placeholder 3">
            <a:extLst>
              <a:ext uri="{FF2B5EF4-FFF2-40B4-BE49-F238E27FC236}">
                <a16:creationId xmlns:a16="http://schemas.microsoft.com/office/drawing/2014/main" id="{B948E03C-4AC4-9FAE-783C-82FF83F029C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8489CDE-3964-6F4B-8DE4-51DFC2A20D1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3428" name="Slide Number Placeholder 4">
            <a:extLst>
              <a:ext uri="{FF2B5EF4-FFF2-40B4-BE49-F238E27FC236}">
                <a16:creationId xmlns:a16="http://schemas.microsoft.com/office/drawing/2014/main" id="{815CDA51-DA95-2434-AE52-0F54DC9CFA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6AA355-9102-0B44-BA74-BDF85B9F7AD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81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Title 1">
            <a:extLst>
              <a:ext uri="{FF2B5EF4-FFF2-40B4-BE49-F238E27FC236}">
                <a16:creationId xmlns:a16="http://schemas.microsoft.com/office/drawing/2014/main" id="{63551B47-760C-CCD8-6999-EAA26525A0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</a:t>
            </a:r>
            <a:r>
              <a:rPr lang="en-US" altLang="en-US">
                <a:ea typeface="ＭＳ Ｐゴシック" panose="020B0600070205080204" pitchFamily="34" charset="-128"/>
              </a:rPr>
              <a:t>, fold_left</a:t>
            </a:r>
          </a:p>
        </p:txBody>
      </p:sp>
      <p:sp>
        <p:nvSpPr>
          <p:cNvPr id="76802" name="Content Placeholder 2">
            <a:extLst>
              <a:ext uri="{FF2B5EF4-FFF2-40B4-BE49-F238E27FC236}">
                <a16:creationId xmlns:a16="http://schemas.microsoft.com/office/drawing/2014/main" id="{C8AED21F-562B-E48A-D0BD-8639028645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let </a:t>
            </a:r>
            <a:r>
              <a:rPr lang="en-US" dirty="0" err="1">
                <a:solidFill>
                  <a:srgbClr val="1400FF"/>
                </a:solidFill>
              </a:rPr>
              <a:t>num_neg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list =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fold_left</a:t>
            </a:r>
            <a:endParaRPr lang="en-US" altLang="en-US" dirty="0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(fun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curr_neg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-&gt; fun x -&gt;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  if x &lt; 0 then 1 +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curr_neg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else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curr_neg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chemeClr val="accent1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        // comb op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0  </a:t>
            </a:r>
            <a:r>
              <a:rPr lang="en-US" altLang="en-US" dirty="0">
                <a:solidFill>
                  <a:schemeClr val="accent1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// initial accumulator cell value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?</a:t>
            </a:r>
          </a:p>
        </p:txBody>
      </p:sp>
      <p:sp>
        <p:nvSpPr>
          <p:cNvPr id="105475" name="Date Placeholder 3">
            <a:extLst>
              <a:ext uri="{FF2B5EF4-FFF2-40B4-BE49-F238E27FC236}">
                <a16:creationId xmlns:a16="http://schemas.microsoft.com/office/drawing/2014/main" id="{97BE8063-2F92-1387-144A-0091ADA8CFD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B7CB8EC-7646-344D-8ECA-CF0624D40E0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5476" name="Slide Number Placeholder 4">
            <a:extLst>
              <a:ext uri="{FF2B5EF4-FFF2-40B4-BE49-F238E27FC236}">
                <a16:creationId xmlns:a16="http://schemas.microsoft.com/office/drawing/2014/main" id="{C24949A6-10AA-C96C-86E7-57F93E14C0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37C75D1-DF95-214D-AEC4-DE79C8C9134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82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Title 1">
            <a:extLst>
              <a:ext uri="{FF2B5EF4-FFF2-40B4-BE49-F238E27FC236}">
                <a16:creationId xmlns:a16="http://schemas.microsoft.com/office/drawing/2014/main" id="{BE2D409B-258A-F84F-690D-548C513B47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Your turn: </a:t>
            </a:r>
            <a:r>
              <a:rPr lang="en-US" altLang="en-US">
                <a:solidFill>
                  <a:srgbClr val="1400FF"/>
                </a:solidFill>
                <a:ea typeface="ＭＳ Ｐゴシック" panose="020B0600070205080204" pitchFamily="34" charset="-128"/>
              </a:rPr>
              <a:t>num_neg</a:t>
            </a:r>
            <a:r>
              <a:rPr lang="en-US" altLang="en-US">
                <a:ea typeface="ＭＳ Ｐゴシック" panose="020B0600070205080204" pitchFamily="34" charset="-128"/>
              </a:rPr>
              <a:t>, fold_left</a:t>
            </a:r>
          </a:p>
        </p:txBody>
      </p:sp>
      <p:sp>
        <p:nvSpPr>
          <p:cNvPr id="76802" name="Content Placeholder 2">
            <a:extLst>
              <a:ext uri="{FF2B5EF4-FFF2-40B4-BE49-F238E27FC236}">
                <a16:creationId xmlns:a16="http://schemas.microsoft.com/office/drawing/2014/main" id="{C4826019-A64E-8D07-99EA-4B37406275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let </a:t>
            </a:r>
            <a:r>
              <a:rPr lang="en-US" dirty="0" err="1">
                <a:solidFill>
                  <a:srgbClr val="1400FF"/>
                </a:solidFill>
              </a:rPr>
              <a:t>num_neg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list =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fold_left</a:t>
            </a:r>
            <a:endParaRPr lang="en-US" altLang="en-US" dirty="0">
              <a:solidFill>
                <a:srgbClr val="1400FF"/>
              </a:solidFill>
              <a:ea typeface="ＭＳ Ｐゴシック" panose="020B0600070205080204" pitchFamily="34" charset="-128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(fun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curr_neg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-&gt; fun x -&gt;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  if x &lt; 0 then 1 +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curr_neg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else </a:t>
            </a:r>
            <a:r>
              <a:rPr lang="en-US" altLang="en-US" dirty="0" err="1">
                <a:solidFill>
                  <a:srgbClr val="1400FF"/>
                </a:solidFill>
                <a:ea typeface="ＭＳ Ｐゴシック" panose="020B0600070205080204" pitchFamily="34" charset="-128"/>
              </a:rPr>
              <a:t>curr_neg</a:t>
            </a: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chemeClr val="accent1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        // comb op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0  </a:t>
            </a:r>
            <a:r>
              <a:rPr lang="en-US" altLang="en-US" dirty="0">
                <a:solidFill>
                  <a:schemeClr val="accent1">
                    <a:lumMod val="60000"/>
                    <a:lumOff val="40000"/>
                  </a:schemeClr>
                </a:solidFill>
                <a:ea typeface="ＭＳ Ｐゴシック" panose="020B0600070205080204" pitchFamily="34" charset="-128"/>
              </a:rPr>
              <a:t>// initial accumulator cell value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>
                <a:solidFill>
                  <a:srgbClr val="1400FF"/>
                </a:solidFill>
                <a:ea typeface="ＭＳ Ｐゴシック" panose="020B0600070205080204" pitchFamily="34" charset="-128"/>
              </a:rPr>
              <a:t>    list</a:t>
            </a:r>
          </a:p>
        </p:txBody>
      </p:sp>
      <p:sp>
        <p:nvSpPr>
          <p:cNvPr id="107523" name="Date Placeholder 3">
            <a:extLst>
              <a:ext uri="{FF2B5EF4-FFF2-40B4-BE49-F238E27FC236}">
                <a16:creationId xmlns:a16="http://schemas.microsoft.com/office/drawing/2014/main" id="{B7428FEC-AA05-357E-F9A9-C43F60EE258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4FCC394-56C3-3149-9E77-533EDB37854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7524" name="Slide Number Placeholder 4">
            <a:extLst>
              <a:ext uri="{FF2B5EF4-FFF2-40B4-BE49-F238E27FC236}">
                <a16:creationId xmlns:a16="http://schemas.microsoft.com/office/drawing/2014/main" id="{CFC265E9-2E90-8B71-0E5F-130B4126CD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C9F8E2D-7F5B-D240-8E69-B3563BC7C66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83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Title 1">
            <a:extLst>
              <a:ext uri="{FF2B5EF4-FFF2-40B4-BE49-F238E27FC236}">
                <a16:creationId xmlns:a16="http://schemas.microsoft.com/office/drawing/2014/main" id="{2E85B0FF-3467-7877-7AE1-D752ACF5B4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09570" name="Content Placeholder 2">
            <a:extLst>
              <a:ext uri="{FF2B5EF4-FFF2-40B4-BE49-F238E27FC236}">
                <a16:creationId xmlns:a16="http://schemas.microsoft.com/office/drawing/2014/main" id="{F3F400AF-4FF9-9B3F-220C-75BF08F4D37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End of Extra Material</a:t>
            </a:r>
          </a:p>
        </p:txBody>
      </p:sp>
      <p:sp>
        <p:nvSpPr>
          <p:cNvPr id="109571" name="Date Placeholder 3">
            <a:extLst>
              <a:ext uri="{FF2B5EF4-FFF2-40B4-BE49-F238E27FC236}">
                <a16:creationId xmlns:a16="http://schemas.microsoft.com/office/drawing/2014/main" id="{29BEFC4A-06CD-3FC1-685B-8ECA52870CD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3142490-41F6-374E-9E66-F7CB61C6DF53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9572" name="Slide Number Placeholder 4">
            <a:extLst>
              <a:ext uri="{FF2B5EF4-FFF2-40B4-BE49-F238E27FC236}">
                <a16:creationId xmlns:a16="http://schemas.microsoft.com/office/drawing/2014/main" id="{38414F32-F1CE-623E-FBDE-A7F0F297D2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C5CEB79-BD2C-584D-AB7B-E79B2A71532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84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Date Placeholder 1">
            <a:extLst>
              <a:ext uri="{FF2B5EF4-FFF2-40B4-BE49-F238E27FC236}">
                <a16:creationId xmlns:a16="http://schemas.microsoft.com/office/drawing/2014/main" id="{7D6724AE-C795-F87B-CF52-9E4325B4057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48F54AD-9CC3-0B40-9623-71917F3B176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0594" name="Slide Number Placeholder 2">
            <a:extLst>
              <a:ext uri="{FF2B5EF4-FFF2-40B4-BE49-F238E27FC236}">
                <a16:creationId xmlns:a16="http://schemas.microsoft.com/office/drawing/2014/main" id="{CE7F2ED3-4233-8CBC-60AD-B95528DE37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8ADDD2C-757A-A748-8678-4E7BBE97EB7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85</a:t>
            </a:fld>
            <a:endParaRPr lang="en-US" altLang="en-US" sz="1400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A540FEA1-F08A-92EE-F23D-47198A133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12284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0596" name="TextBox 4">
            <a:extLst>
              <a:ext uri="{FF2B5EF4-FFF2-40B4-BE49-F238E27FC236}">
                <a16:creationId xmlns:a16="http://schemas.microsoft.com/office/drawing/2014/main" id="{73B638C4-093B-A827-F6FD-208F246CE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2921000"/>
            <a:ext cx="4495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6000">
                <a:solidFill>
                  <a:srgbClr val="FF5F02"/>
                </a:solidFill>
                <a:latin typeface="Arial" panose="020B0604020202020204" pitchFamily="34" charset="0"/>
              </a:rPr>
              <a:t>350 minutes</a:t>
            </a:r>
          </a:p>
        </p:txBody>
      </p:sp>
    </p:spTree>
  </p:cSld>
  <p:clrMapOvr>
    <a:masterClrMapping/>
  </p:clrMapOvr>
  <p:transition spd="slow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itle 1">
            <a:extLst>
              <a:ext uri="{FF2B5EF4-FFF2-40B4-BE49-F238E27FC236}">
                <a16:creationId xmlns:a16="http://schemas.microsoft.com/office/drawing/2014/main" id="{62B06638-D086-5543-883D-C06B3C352D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11618" name="Content Placeholder 2">
            <a:extLst>
              <a:ext uri="{FF2B5EF4-FFF2-40B4-BE49-F238E27FC236}">
                <a16:creationId xmlns:a16="http://schemas.microsoft.com/office/drawing/2014/main" id="{5BC1F850-FA5C-5D38-AE0C-C13C6816C8B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Extra Material</a:t>
            </a:r>
          </a:p>
        </p:txBody>
      </p:sp>
      <p:sp>
        <p:nvSpPr>
          <p:cNvPr id="111619" name="Date Placeholder 3">
            <a:extLst>
              <a:ext uri="{FF2B5EF4-FFF2-40B4-BE49-F238E27FC236}">
                <a16:creationId xmlns:a16="http://schemas.microsoft.com/office/drawing/2014/main" id="{42BA3630-F4FE-31D4-DCB0-DEC47619D09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6DA7B1E-3D27-5542-B50A-DC726DA83797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1620" name="Slide Number Placeholder 4">
            <a:extLst>
              <a:ext uri="{FF2B5EF4-FFF2-40B4-BE49-F238E27FC236}">
                <a16:creationId xmlns:a16="http://schemas.microsoft.com/office/drawing/2014/main" id="{AE608819-1C5F-BADE-56C7-3BD6955FE6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9D3DCEA-6BCF-FA42-9E3A-2B8160F38D7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86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le 1">
            <a:extLst>
              <a:ext uri="{FF2B5EF4-FFF2-40B4-BE49-F238E27FC236}">
                <a16:creationId xmlns:a16="http://schemas.microsoft.com/office/drawing/2014/main" id="{D32123AF-129C-3E57-0C33-9E659F6633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poor_rev – forward recursive</a:t>
            </a:r>
          </a:p>
        </p:txBody>
      </p:sp>
      <p:sp>
        <p:nvSpPr>
          <p:cNvPr id="112642" name="Content Placeholder 2">
            <a:extLst>
              <a:ext uri="{FF2B5EF4-FFF2-40B4-BE49-F238E27FC236}">
                <a16:creationId xmlns:a16="http://schemas.microsoft.com/office/drawing/2014/main" id="{B8F2F032-8166-C2E7-9EE7-5743284B10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let rec poor_rev list =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 match list with [] -&gt; []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   | (x :: xs) -&gt; poor_rev xs @ [x]</a:t>
            </a:r>
          </a:p>
        </p:txBody>
      </p:sp>
      <p:sp>
        <p:nvSpPr>
          <p:cNvPr id="112643" name="Date Placeholder 3">
            <a:extLst>
              <a:ext uri="{FF2B5EF4-FFF2-40B4-BE49-F238E27FC236}">
                <a16:creationId xmlns:a16="http://schemas.microsoft.com/office/drawing/2014/main" id="{54A21B13-DED1-9A77-0909-999EDD15A0E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9777238-972D-6643-A5F0-2124D09076E1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2644" name="Slide Number Placeholder 4">
            <a:extLst>
              <a:ext uri="{FF2B5EF4-FFF2-40B4-BE49-F238E27FC236}">
                <a16:creationId xmlns:a16="http://schemas.microsoft.com/office/drawing/2014/main" id="{89ACC61D-BB0E-F8CC-3326-5F92FE2A9D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6E93F0-0335-E34A-997D-9BC254A40B3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87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Date Placeholder 3">
            <a:extLst>
              <a:ext uri="{FF2B5EF4-FFF2-40B4-BE49-F238E27FC236}">
                <a16:creationId xmlns:a16="http://schemas.microsoft.com/office/drawing/2014/main" id="{44E48013-76B0-568A-053F-BE467720BE2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2B0FC57-B397-1547-BE88-4E7A5F3D1D85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3666" name="Slide Number Placeholder 5">
            <a:extLst>
              <a:ext uri="{FF2B5EF4-FFF2-40B4-BE49-F238E27FC236}">
                <a16:creationId xmlns:a16="http://schemas.microsoft.com/office/drawing/2014/main" id="{80157DF4-2D0D-4F84-153E-8D3F3B38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552B15E-74FA-A943-9502-84C17EB1682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88</a:t>
            </a:fld>
            <a:endParaRPr lang="en-US" altLang="en-US" sz="1400"/>
          </a:p>
        </p:txBody>
      </p:sp>
      <p:sp>
        <p:nvSpPr>
          <p:cNvPr id="113667" name="Rectangle 2">
            <a:extLst>
              <a:ext uri="{FF2B5EF4-FFF2-40B4-BE49-F238E27FC236}">
                <a16:creationId xmlns:a16="http://schemas.microsoft.com/office/drawing/2014/main" id="{78088F7D-68C3-1B18-B62D-E4D55C3431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spcBef>
                <a:spcPct val="10000"/>
              </a:spcBef>
              <a:buFont typeface="Times" charset="0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Tail Recursion - Example</a:t>
            </a:r>
          </a:p>
        </p:txBody>
      </p:sp>
      <p:sp>
        <p:nvSpPr>
          <p:cNvPr id="113668" name="Rectangle 3">
            <a:extLst>
              <a:ext uri="{FF2B5EF4-FFF2-40B4-BE49-F238E27FC236}">
                <a16:creationId xmlns:a16="http://schemas.microsoft.com/office/drawing/2014/main" id="{BBD3B265-5263-8262-901B-053F576659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077200" cy="4648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rev_aux list revlist =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 with [ ] -&gt; revlist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| x :: xs -&gt; rev_aux xs (x::revlist);</a:t>
            </a:r>
            <a:r>
              <a:rPr lang="en-US" altLang="en-US" sz="2800">
                <a:solidFill>
                  <a:schemeClr val="tx2"/>
                </a:solidFill>
                <a:ea typeface="ＭＳ Ｐゴシック" panose="020B0600070205080204" pitchFamily="34" charset="-128"/>
              </a:rPr>
              <a:t>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rev_aux : 'a list -&gt; 'a list -&gt; 'a list = &lt;fun&gt;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2800">
              <a:ea typeface="ＭＳ Ｐゴシック" panose="020B0600070205080204" pitchFamily="34" charset="-128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rev list = rev_aux list [ ];;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rev : 'a list -&gt; 'a list = &lt;fun&gt;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800">
                <a:ea typeface="ＭＳ Ｐゴシック" panose="020B0600070205080204" pitchFamily="34" charset="-128"/>
              </a:rPr>
              <a:t>What is its running time?</a:t>
            </a:r>
          </a:p>
        </p:txBody>
      </p:sp>
      <p:sp>
        <p:nvSpPr>
          <p:cNvPr id="113669" name="Rectangle 4">
            <a:extLst>
              <a:ext uri="{FF2B5EF4-FFF2-40B4-BE49-F238E27FC236}">
                <a16:creationId xmlns:a16="http://schemas.microsoft.com/office/drawing/2014/main" id="{F364671C-E406-5CC8-F943-E7CF155D51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5257800"/>
            <a:ext cx="5334000" cy="6858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Date Placeholder 3">
            <a:extLst>
              <a:ext uri="{FF2B5EF4-FFF2-40B4-BE49-F238E27FC236}">
                <a16:creationId xmlns:a16="http://schemas.microsoft.com/office/drawing/2014/main" id="{4A4C8FBF-F67F-E698-49FA-E6D19CAF844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CE105FB-56FC-6B48-9604-404CF87C8699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4690" name="Slide Number Placeholder 5">
            <a:extLst>
              <a:ext uri="{FF2B5EF4-FFF2-40B4-BE49-F238E27FC236}">
                <a16:creationId xmlns:a16="http://schemas.microsoft.com/office/drawing/2014/main" id="{D2EB0ED2-D29B-19BF-0AE8-61F2C1C5D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A4A0BF5-2530-5942-A2F7-4E74A92E276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89</a:t>
            </a:fld>
            <a:endParaRPr lang="en-US" altLang="en-US" sz="1400"/>
          </a:p>
        </p:txBody>
      </p:sp>
      <p:sp>
        <p:nvSpPr>
          <p:cNvPr id="114691" name="Rectangle 2">
            <a:extLst>
              <a:ext uri="{FF2B5EF4-FFF2-40B4-BE49-F238E27FC236}">
                <a16:creationId xmlns:a16="http://schemas.microsoft.com/office/drawing/2014/main" id="{BA476BCD-DA63-8F44-ED57-B13FE143F5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Comparison</a:t>
            </a:r>
          </a:p>
        </p:txBody>
      </p:sp>
      <p:sp>
        <p:nvSpPr>
          <p:cNvPr id="114692" name="Rectangle 3">
            <a:extLst>
              <a:ext uri="{FF2B5EF4-FFF2-40B4-BE49-F238E27FC236}">
                <a16:creationId xmlns:a16="http://schemas.microsoft.com/office/drawing/2014/main" id="{EE348338-46A0-72E0-1AE1-16AFE4F160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poor_rev [1;2;3] =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(poor_rev [2;3]) @ [1] =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((poor_rev [3]) @ [2]) @ [1] =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(((poor_rev [ ]) @ [3]) @ [2]) @ [1] =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(([ ] @ [3]) @ [2]) @ [1]) =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([3] @ [2]) @ [1] =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(3:: ([ ] @ [2])) @ [1] =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[3;2] @ [1] =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3 :: ([2] @ [1]) =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ea typeface="ＭＳ Ｐゴシック" panose="020B0600070205080204" pitchFamily="34" charset="-128"/>
              </a:rPr>
              <a:t>3 :: (2:: ([ ] @ [1])) = [3; 2; 1]</a:t>
            </a:r>
            <a:endParaRPr lang="en-US" altLang="en-US" sz="24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3" descr="Orange background for a timing slide.">
            <a:extLst>
              <a:ext uri="{FF2B5EF4-FFF2-40B4-BE49-F238E27FC236}">
                <a16:creationId xmlns:a16="http://schemas.microsoft.com/office/drawing/2014/main" id="{3EF25094-B595-70C0-32F8-375561903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5F02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03426" name="Date Placeholder 1">
            <a:extLst>
              <a:ext uri="{FF2B5EF4-FFF2-40B4-BE49-F238E27FC236}">
                <a16:creationId xmlns:a16="http://schemas.microsoft.com/office/drawing/2014/main" id="{B41C2479-3901-F06D-9358-FB53EE7240F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24BC14C-15CF-BD4F-BD4C-7802B8F121C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03427" name="Slide Number Placeholder 2">
            <a:extLst>
              <a:ext uri="{FF2B5EF4-FFF2-40B4-BE49-F238E27FC236}">
                <a16:creationId xmlns:a16="http://schemas.microsoft.com/office/drawing/2014/main" id="{6D3D1F7F-6B6E-F5C5-9362-0F98C47FB7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3B9682A-032D-9145-BBBF-5B871CCC6FE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/>
          </a:p>
        </p:txBody>
      </p:sp>
      <p:sp>
        <p:nvSpPr>
          <p:cNvPr id="103428" name="TextBox 4">
            <a:extLst>
              <a:ext uri="{FF2B5EF4-FFF2-40B4-BE49-F238E27FC236}">
                <a16:creationId xmlns:a16="http://schemas.microsoft.com/office/drawing/2014/main" id="{BD3C9584-5ED3-41ED-5893-05753786B120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2057400" y="2874963"/>
            <a:ext cx="5029200" cy="110807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12284B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225 minutes</a:t>
            </a:r>
          </a:p>
        </p:txBody>
      </p:sp>
    </p:spTree>
  </p:cSld>
  <p:clrMapOvr>
    <a:masterClrMapping/>
  </p:clrMapOvr>
  <p:transition spd="slow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Date Placeholder 3">
            <a:extLst>
              <a:ext uri="{FF2B5EF4-FFF2-40B4-BE49-F238E27FC236}">
                <a16:creationId xmlns:a16="http://schemas.microsoft.com/office/drawing/2014/main" id="{7077C707-D86B-5790-EADF-BDD52ECC2E7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DC09065-1F34-D34E-8BBC-8149DD5F0704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5714" name="Slide Number Placeholder 5">
            <a:extLst>
              <a:ext uri="{FF2B5EF4-FFF2-40B4-BE49-F238E27FC236}">
                <a16:creationId xmlns:a16="http://schemas.microsoft.com/office/drawing/2014/main" id="{EB3C96D4-1BC5-B77E-4AB7-9984D6ADF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D06C866-A6DD-434A-A791-6BE865A85A4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90</a:t>
            </a:fld>
            <a:endParaRPr lang="en-US" altLang="en-US" sz="1400"/>
          </a:p>
        </p:txBody>
      </p:sp>
      <p:sp>
        <p:nvSpPr>
          <p:cNvPr id="115715" name="Rectangle 4">
            <a:extLst>
              <a:ext uri="{FF2B5EF4-FFF2-40B4-BE49-F238E27FC236}">
                <a16:creationId xmlns:a16="http://schemas.microsoft.com/office/drawing/2014/main" id="{4C357DF7-2CE3-3B48-0789-55D4FBE851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Comparison</a:t>
            </a:r>
          </a:p>
        </p:txBody>
      </p:sp>
      <p:sp>
        <p:nvSpPr>
          <p:cNvPr id="115716" name="Rectangle 5">
            <a:extLst>
              <a:ext uri="{FF2B5EF4-FFF2-40B4-BE49-F238E27FC236}">
                <a16:creationId xmlns:a16="http://schemas.microsoft.com/office/drawing/2014/main" id="{63A7A8A8-BE51-DFED-B809-29E1BA351C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rev [1;2;3] =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rev_aux [1;2;3] [ ] =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rev_aux [2;3] [1] =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rev_aux [3] [2;1] =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rev_aux [ ] [3;2;1] = [3;2;1] </a:t>
            </a:r>
          </a:p>
        </p:txBody>
      </p:sp>
    </p:spTree>
  </p:cSld>
  <p:clrMapOvr>
    <a:masterClrMapping/>
  </p:clrMapOvr>
  <p:transition spd="slow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Date Placeholder 3">
            <a:extLst>
              <a:ext uri="{FF2B5EF4-FFF2-40B4-BE49-F238E27FC236}">
                <a16:creationId xmlns:a16="http://schemas.microsoft.com/office/drawing/2014/main" id="{D567B6A8-E903-1547-A7A8-99A984124B5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4C918B0-0197-E648-8203-23B716A71BC8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6738" name="Slide Number Placeholder 5">
            <a:extLst>
              <a:ext uri="{FF2B5EF4-FFF2-40B4-BE49-F238E27FC236}">
                <a16:creationId xmlns:a16="http://schemas.microsoft.com/office/drawing/2014/main" id="{482B33BD-954D-405F-7227-6FFFBAD55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3144CE-ACB0-624D-B6DA-6439F96204F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91</a:t>
            </a:fld>
            <a:endParaRPr lang="en-US" altLang="en-US" sz="1400"/>
          </a:p>
        </p:txBody>
      </p:sp>
      <p:sp>
        <p:nvSpPr>
          <p:cNvPr id="116739" name="Rectangle 2">
            <a:extLst>
              <a:ext uri="{FF2B5EF4-FFF2-40B4-BE49-F238E27FC236}">
                <a16:creationId xmlns:a16="http://schemas.microsoft.com/office/drawing/2014/main" id="{F32AC1A1-6726-4F6F-3F4E-C979E67885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Iterating over lists</a:t>
            </a:r>
          </a:p>
        </p:txBody>
      </p:sp>
      <p:sp>
        <p:nvSpPr>
          <p:cNvPr id="116740" name="Rectangle 3">
            <a:extLst>
              <a:ext uri="{FF2B5EF4-FFF2-40B4-BE49-F238E27FC236}">
                <a16:creationId xmlns:a16="http://schemas.microsoft.com/office/drawing/2014/main" id="{0D2C9E76-13A0-51B2-0B2C-48B00AFF3B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fold_left f a list =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| (x :: xs) -&gt; fold_left f (f a x) xs;;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fold_left : ('a -&gt; 'b -&gt; 'a) -&gt; 'a -&gt; 'b list -&gt; 'a = &lt;fun&gt;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fold_left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(fun () -&gt; (fun s -&gt; print_string s))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()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 ["hi"; "there"];;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hithere- : unit = ()</a:t>
            </a:r>
            <a:endParaRPr lang="en-US" altLang="en-US" sz="200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Date Placeholder 3">
            <a:extLst>
              <a:ext uri="{FF2B5EF4-FFF2-40B4-BE49-F238E27FC236}">
                <a16:creationId xmlns:a16="http://schemas.microsoft.com/office/drawing/2014/main" id="{73A3D7B4-EDB5-05FA-C944-A3E71631BD6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737B91A-19DE-0B4E-8C6D-0C418831E512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7762" name="Slide Number Placeholder 5">
            <a:extLst>
              <a:ext uri="{FF2B5EF4-FFF2-40B4-BE49-F238E27FC236}">
                <a16:creationId xmlns:a16="http://schemas.microsoft.com/office/drawing/2014/main" id="{C0281A46-D27D-D735-FFF1-EA3F8E507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8757532-7D5A-AC41-A453-E4ED583BF9E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92</a:t>
            </a:fld>
            <a:endParaRPr lang="en-US" altLang="en-US" sz="1400"/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id="{110A294B-8812-CFF3-A6E6-E205C43CDD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Folding - Tail Recursion</a:t>
            </a:r>
          </a:p>
        </p:txBody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D06013B0-AD4F-5CEA-B4C9-11F7E667C0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rev list =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    fold_left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      (fun l -&gt; fun x -&gt; x :: l)     </a:t>
            </a:r>
            <a:r>
              <a:rPr lang="en-US" altLang="en-US">
                <a:solidFill>
                  <a:srgbClr val="336600"/>
                </a:solidFill>
                <a:ea typeface="ＭＳ Ｐゴシック" panose="020B0600070205080204" pitchFamily="34" charset="-128"/>
              </a:rPr>
              <a:t>//comb op</a:t>
            </a:r>
            <a:endParaRPr lang="en-US" altLang="en-US">
              <a:solidFill>
                <a:schemeClr val="folHlink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>
                <a:solidFill>
                  <a:schemeClr val="folHlink"/>
                </a:solidFill>
                <a:ea typeface="ＭＳ Ｐゴシック" panose="020B0600070205080204" pitchFamily="34" charset="-128"/>
              </a:rPr>
              <a:t>           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[]             </a:t>
            </a:r>
            <a:r>
              <a:rPr lang="en-US" altLang="en-US">
                <a:solidFill>
                  <a:srgbClr val="336600"/>
                </a:solidFill>
                <a:ea typeface="ＭＳ Ｐゴシック" panose="020B0600070205080204" pitchFamily="34" charset="-128"/>
              </a:rPr>
              <a:t>//accumulator cell</a:t>
            </a:r>
            <a:endParaRPr lang="en-US" altLang="en-US">
              <a:solidFill>
                <a:schemeClr val="folHlink"/>
              </a:solidFill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        list</a:t>
            </a:r>
          </a:p>
        </p:txBody>
      </p:sp>
    </p:spTree>
  </p:cSld>
  <p:clrMapOvr>
    <a:masterClrMapping/>
  </p:clrMapOvr>
  <p:transition spd="slow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Title 1">
            <a:extLst>
              <a:ext uri="{FF2B5EF4-FFF2-40B4-BE49-F238E27FC236}">
                <a16:creationId xmlns:a16="http://schemas.microsoft.com/office/drawing/2014/main" id="{526BF148-BE45-4725-A1F5-899DF16024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18786" name="Content Placeholder 2">
            <a:extLst>
              <a:ext uri="{FF2B5EF4-FFF2-40B4-BE49-F238E27FC236}">
                <a16:creationId xmlns:a16="http://schemas.microsoft.com/office/drawing/2014/main" id="{AA40AD12-1A11-14D3-AFD4-24BE4BB5E5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Font typeface="Wingdings" pitchFamily="2" charset="2"/>
              <a:buNone/>
            </a:pPr>
            <a:r>
              <a:rPr lang="en-US" altLang="en-US" sz="4800">
                <a:ea typeface="ＭＳ Ｐゴシック" panose="020B0600070205080204" pitchFamily="34" charset="-128"/>
              </a:rPr>
              <a:t>End of Extra Material</a:t>
            </a:r>
          </a:p>
        </p:txBody>
      </p:sp>
      <p:sp>
        <p:nvSpPr>
          <p:cNvPr id="118787" name="Date Placeholder 3">
            <a:extLst>
              <a:ext uri="{FF2B5EF4-FFF2-40B4-BE49-F238E27FC236}">
                <a16:creationId xmlns:a16="http://schemas.microsoft.com/office/drawing/2014/main" id="{FDFA5C66-2BB4-329B-C197-49BD402726E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656E8B-217D-6F46-A3A4-771CD4E4AB1F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8788" name="Slide Number Placeholder 4">
            <a:extLst>
              <a:ext uri="{FF2B5EF4-FFF2-40B4-BE49-F238E27FC236}">
                <a16:creationId xmlns:a16="http://schemas.microsoft.com/office/drawing/2014/main" id="{8999F9AD-A64C-893C-A471-72CD4C94B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C0759EB-9F88-8547-B3F0-7C919FEE5D4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93</a:t>
            </a:fld>
            <a:endParaRPr lang="en-US" altLang="en-US" sz="1400"/>
          </a:p>
        </p:txBody>
      </p:sp>
    </p:spTree>
  </p:cSld>
  <p:clrMapOvr>
    <a:masterClrMapping/>
  </p:clrMapOvr>
  <p:transition spd="slow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Date Placeholder 3">
            <a:extLst>
              <a:ext uri="{FF2B5EF4-FFF2-40B4-BE49-F238E27FC236}">
                <a16:creationId xmlns:a16="http://schemas.microsoft.com/office/drawing/2014/main" id="{11C46694-164F-700C-B0CA-FAA942D4707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843B8F5-DBFD-8342-BCB4-A5EAFEC0F94D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19810" name="Slide Number Placeholder 5">
            <a:extLst>
              <a:ext uri="{FF2B5EF4-FFF2-40B4-BE49-F238E27FC236}">
                <a16:creationId xmlns:a16="http://schemas.microsoft.com/office/drawing/2014/main" id="{D1E15B4A-03ED-D565-A6B8-4331038C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89EE31F-DBB2-4645-AC3E-09277DCE9C3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94</a:t>
            </a:fld>
            <a:endParaRPr lang="en-US" altLang="en-US" sz="1400"/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C45BAB16-12D6-7077-636A-8FA3B5289F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Folding</a:t>
            </a:r>
          </a:p>
        </p:txBody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C633602B-4427-F053-291E-1E94346656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9154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</a:t>
            </a:r>
            <a:r>
              <a:rPr lang="en-US" altLang="en-US" sz="2800">
                <a:solidFill>
                  <a:srgbClr val="FF66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fold_left f a list =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chemeClr val="tx2"/>
                </a:solidFill>
                <a:ea typeface="ＭＳ Ｐゴシック" panose="020B0600070205080204" pitchFamily="34" charset="-128"/>
              </a:rPr>
              <a:t> 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with [] -&gt; a | (x :: xs) -&gt; fold_left f (f a x) xs;;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fold_left : ('a -&gt; 'b -&gt; 'a) -&gt; 'a -&gt; 'b list -&gt; 'a = &lt;fun&gt;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fold_left f a [x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1</a:t>
            </a:r>
            <a:r>
              <a:rPr lang="en-US" altLang="en-US" sz="2800">
                <a:ea typeface="ＭＳ Ｐゴシック" panose="020B0600070205080204" pitchFamily="34" charset="-128"/>
              </a:rPr>
              <a:t>; 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2</a:t>
            </a:r>
            <a:r>
              <a:rPr lang="en-US" altLang="en-US" sz="2800">
                <a:ea typeface="ＭＳ Ｐゴシック" panose="020B0600070205080204" pitchFamily="34" charset="-128"/>
              </a:rPr>
              <a:t>;…;x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n</a:t>
            </a:r>
            <a:r>
              <a:rPr lang="en-US" altLang="en-US" sz="2800">
                <a:ea typeface="ＭＳ Ｐゴシック" panose="020B0600070205080204" pitchFamily="34" charset="-128"/>
              </a:rPr>
              <a:t>] = f(…(f (f a 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1</a:t>
            </a:r>
            <a:r>
              <a:rPr lang="en-US" altLang="en-US" sz="2800">
                <a:ea typeface="ＭＳ Ｐゴシック" panose="020B0600070205080204" pitchFamily="34" charset="-128"/>
              </a:rPr>
              <a:t>) 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2</a:t>
            </a:r>
            <a:r>
              <a:rPr lang="en-US" altLang="en-US" sz="2800">
                <a:ea typeface="ＭＳ Ｐゴシック" panose="020B0600070205080204" pitchFamily="34" charset="-128"/>
              </a:rPr>
              <a:t>)…)x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sz="2800" baseline="-25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# </a:t>
            </a: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let rec fold_right f list b = match list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solidFill>
                  <a:srgbClr val="0000FF"/>
                </a:solidFill>
                <a:ea typeface="ＭＳ Ｐゴシック" panose="020B0600070205080204" pitchFamily="34" charset="-128"/>
              </a:rPr>
              <a:t>  with [ ] -&gt; b | (x :: xs) -&gt; f x (fold_right f xs b);;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val fold_right : ('a -&gt; 'b -&gt; 'b) -&gt; 'a list -&gt; 'b -&gt; 'b = &lt;fun&gt;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fold_right f [x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1</a:t>
            </a:r>
            <a:r>
              <a:rPr lang="en-US" altLang="en-US" sz="2800">
                <a:ea typeface="ＭＳ Ｐゴシック" panose="020B0600070205080204" pitchFamily="34" charset="-128"/>
              </a:rPr>
              <a:t>; 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2</a:t>
            </a:r>
            <a:r>
              <a:rPr lang="en-US" altLang="en-US" sz="2800">
                <a:ea typeface="ＭＳ Ｐゴシック" panose="020B0600070205080204" pitchFamily="34" charset="-128"/>
              </a:rPr>
              <a:t>;…;x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n</a:t>
            </a:r>
            <a:r>
              <a:rPr lang="en-US" altLang="en-US" sz="2800">
                <a:ea typeface="ＭＳ Ｐゴシック" panose="020B0600070205080204" pitchFamily="34" charset="-128"/>
              </a:rPr>
              <a:t>] b = f 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1</a:t>
            </a:r>
            <a:r>
              <a:rPr lang="en-US" altLang="en-US" sz="2800">
                <a:ea typeface="ＭＳ Ｐゴシック" panose="020B0600070205080204" pitchFamily="34" charset="-128"/>
              </a:rPr>
              <a:t>(f 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2 </a:t>
            </a:r>
            <a:r>
              <a:rPr lang="en-US" altLang="en-US" sz="2800">
                <a:ea typeface="ＭＳ Ｐゴシック" panose="020B0600070205080204" pitchFamily="34" charset="-128"/>
              </a:rPr>
              <a:t>(…(f x</a:t>
            </a:r>
            <a:r>
              <a:rPr lang="en-US" altLang="en-US" sz="2800" baseline="-25000">
                <a:ea typeface="ＭＳ Ｐゴシック" panose="020B0600070205080204" pitchFamily="34" charset="-128"/>
              </a:rPr>
              <a:t>n</a:t>
            </a:r>
            <a:r>
              <a:rPr lang="en-US" altLang="en-US" sz="2800">
                <a:ea typeface="ＭＳ Ｐゴシック" panose="020B0600070205080204" pitchFamily="34" charset="-128"/>
              </a:rPr>
              <a:t> b)…))</a:t>
            </a:r>
            <a:endParaRPr lang="en-US" altLang="en-US" sz="2400">
              <a:ea typeface="ＭＳ Ｐゴシック" panose="020B0600070205080204" pitchFamily="34" charset="-128"/>
            </a:endParaRPr>
          </a:p>
        </p:txBody>
      </p:sp>
      <p:sp>
        <p:nvSpPr>
          <p:cNvPr id="119813" name="Rectangle 4">
            <a:extLst>
              <a:ext uri="{FF2B5EF4-FFF2-40B4-BE49-F238E27FC236}">
                <a16:creationId xmlns:a16="http://schemas.microsoft.com/office/drawing/2014/main" id="{B3EA62DB-D82A-51DB-C8F3-EC02B8BF0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048000"/>
            <a:ext cx="8153400" cy="6858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19814" name="Rectangle 5">
            <a:extLst>
              <a:ext uri="{FF2B5EF4-FFF2-40B4-BE49-F238E27FC236}">
                <a16:creationId xmlns:a16="http://schemas.microsoft.com/office/drawing/2014/main" id="{E411C2F0-EEBA-A622-D6E2-47F84C8A6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486400"/>
            <a:ext cx="8396288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Date Placeholder 3">
            <a:extLst>
              <a:ext uri="{FF2B5EF4-FFF2-40B4-BE49-F238E27FC236}">
                <a16:creationId xmlns:a16="http://schemas.microsoft.com/office/drawing/2014/main" id="{1BF53E22-FB42-62EA-2049-47142A0AAE4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B58264A-436C-9A40-A586-D00F26FFC39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0834" name="Slide Number Placeholder 5">
            <a:extLst>
              <a:ext uri="{FF2B5EF4-FFF2-40B4-BE49-F238E27FC236}">
                <a16:creationId xmlns:a16="http://schemas.microsoft.com/office/drawing/2014/main" id="{892E253C-961A-951D-090A-68093D8DB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2BB5A6-A0EA-9940-8138-1E53E0B9677D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95</a:t>
            </a:fld>
            <a:endParaRPr lang="en-US" altLang="en-US" sz="1400"/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E645F43C-02CC-6B75-87B5-25301193D6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62051" y="76200"/>
            <a:ext cx="7793037" cy="601662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Folding: right</a:t>
            </a:r>
            <a:r>
              <a:rPr lang="en-US" altLang="en-US" baseline="0" dirty="0">
                <a:ea typeface="ＭＳ Ｐゴシック" panose="020B0600070205080204" pitchFamily="34" charset="-128"/>
              </a:rPr>
              <a:t> and </a:t>
            </a:r>
            <a:r>
              <a:rPr lang="en-US" altLang="en-US" baseline="0" dirty="0" err="1">
                <a:ea typeface="ＭＳ Ｐゴシック" panose="020B0600070205080204" pitchFamily="34" charset="-128"/>
              </a:rPr>
              <a:t>nd</a:t>
            </a:r>
            <a:r>
              <a:rPr lang="en-US" altLang="en-US" baseline="0" dirty="0">
                <a:ea typeface="ＭＳ Ｐゴシック" panose="020B0600070205080204" pitchFamily="34" charset="-128"/>
              </a:rPr>
              <a:t> left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3CE4203D-DD60-44FF-58A5-872C06A92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Can replace recursion by </a:t>
            </a:r>
            <a:r>
              <a:rPr lang="en-US" altLang="en-US" dirty="0" err="1">
                <a:ea typeface="ＭＳ Ｐゴシック" panose="020B0600070205080204" pitchFamily="34" charset="-128"/>
              </a:rPr>
              <a:t>fold_right</a:t>
            </a:r>
            <a:r>
              <a:rPr lang="en-US" altLang="en-US" dirty="0">
                <a:ea typeface="ＭＳ Ｐゴシック" panose="020B0600070205080204" pitchFamily="34" charset="-128"/>
              </a:rPr>
              <a:t> in any forward primitive recursive definition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Primitive recursive means it only recurses on immediate subcomponents of recursive data structure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Can replace recursion by </a:t>
            </a:r>
            <a:r>
              <a:rPr lang="en-US" altLang="en-US" dirty="0" err="1">
                <a:ea typeface="ＭＳ Ｐゴシック" panose="020B0600070205080204" pitchFamily="34" charset="-128"/>
              </a:rPr>
              <a:t>fold_left</a:t>
            </a:r>
            <a:r>
              <a:rPr lang="en-US" altLang="en-US" dirty="0">
                <a:ea typeface="ＭＳ Ｐゴシック" panose="020B0600070205080204" pitchFamily="34" charset="-128"/>
              </a:rPr>
              <a:t> in any tail primitive recursive definition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Date Placeholder 3">
            <a:extLst>
              <a:ext uri="{FF2B5EF4-FFF2-40B4-BE49-F238E27FC236}">
                <a16:creationId xmlns:a16="http://schemas.microsoft.com/office/drawing/2014/main" id="{77F6A85A-8A25-AE20-83A9-C4D6A7E3846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6BBA2BE-D510-F740-8C36-BA759F6383D6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1858" name="Slide Number Placeholder 5">
            <a:extLst>
              <a:ext uri="{FF2B5EF4-FFF2-40B4-BE49-F238E27FC236}">
                <a16:creationId xmlns:a16="http://schemas.microsoft.com/office/drawing/2014/main" id="{B7A8FB88-DA72-BE79-EEAD-4815B5981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E030DB-2722-5141-A82B-437121E88CC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96</a:t>
            </a:fld>
            <a:endParaRPr lang="en-US" altLang="en-US" sz="1400"/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id="{68C6769F-E2EC-EA47-B0C6-CA9DF3A3A3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Mapping Recursion</a:t>
            </a:r>
          </a:p>
        </p:txBody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F067BB8D-18E9-EE21-148A-5597D470DB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rec map f list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[]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| (h::t) -&gt; (f h) :: (map f t);;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map : ('a -&gt; 'b) -&gt; 'a list -&gt; 'b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map plus_two fib5;;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list = [10; 7; 5; 4; 3; 3]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map (fun x -&gt; x - 1) fib6;;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: int list = [12; 7; 4; 2; 1; 0; 0]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Date Placeholder 3">
            <a:extLst>
              <a:ext uri="{FF2B5EF4-FFF2-40B4-BE49-F238E27FC236}">
                <a16:creationId xmlns:a16="http://schemas.microsoft.com/office/drawing/2014/main" id="{AFEA1C65-9A6E-8B53-926D-4BF323C53EE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FF4D100-F53D-9D4F-BE23-9F767799324C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2882" name="Slide Number Placeholder 5">
            <a:extLst>
              <a:ext uri="{FF2B5EF4-FFF2-40B4-BE49-F238E27FC236}">
                <a16:creationId xmlns:a16="http://schemas.microsoft.com/office/drawing/2014/main" id="{5456B1D9-EC2B-52B9-D38F-279E8F412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24142D7-85F7-A94E-B0A6-172324C67DA2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97</a:t>
            </a:fld>
            <a:endParaRPr lang="en-US" altLang="en-US" sz="1400"/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0BCB3A5A-9B46-6445-CD16-6FA5EACAAC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Map is forward recursive</a:t>
            </a:r>
          </a:p>
        </p:txBody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AC157932-FD9B-EC9E-3920-1AA752F75B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rec map f list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match list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with [] -&gt; []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| (h::t) -&gt; (f h) :: (map f t);;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map : ('a -&gt; 'b) -&gt; 'a list -&gt; 'b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map f list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 List.fold_right (fun h -&gt; fun r -&gt; (f h) :: r)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                      list  [];;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map : ('a -&gt; 'b) -&gt; 'a list -&gt; 'b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22885" name="Rectangle 5">
            <a:extLst>
              <a:ext uri="{FF2B5EF4-FFF2-40B4-BE49-F238E27FC236}">
                <a16:creationId xmlns:a16="http://schemas.microsoft.com/office/drawing/2014/main" id="{D76C8177-60EC-EE30-5FCE-90E09FC4F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813050"/>
            <a:ext cx="249238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2886" name="Rectangle 6">
            <a:extLst>
              <a:ext uri="{FF2B5EF4-FFF2-40B4-BE49-F238E27FC236}">
                <a16:creationId xmlns:a16="http://schemas.microsoft.com/office/drawing/2014/main" id="{D77B155E-65BD-FAE8-C3EC-807AE5A7F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809875"/>
            <a:ext cx="914400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2887" name="Curved Up Arrow 7">
            <a:extLst>
              <a:ext uri="{FF2B5EF4-FFF2-40B4-BE49-F238E27FC236}">
                <a16:creationId xmlns:a16="http://schemas.microsoft.com/office/drawing/2014/main" id="{12C90E2D-57F5-D0CB-7F24-F7F9578FA03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1773238" y="2527300"/>
            <a:ext cx="3103562" cy="276225"/>
          </a:xfrm>
          <a:prstGeom prst="curvedUpArrow">
            <a:avLst>
              <a:gd name="adj1" fmla="val 25124"/>
              <a:gd name="adj2" fmla="val 50196"/>
              <a:gd name="adj3" fmla="val 25000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2888" name="Curved Up Arrow 8">
            <a:extLst>
              <a:ext uri="{FF2B5EF4-FFF2-40B4-BE49-F238E27FC236}">
                <a16:creationId xmlns:a16="http://schemas.microsoft.com/office/drawing/2014/main" id="{BF5641AB-1276-1C26-B6E9-356A78E56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038" y="3467100"/>
            <a:ext cx="1731962" cy="265113"/>
          </a:xfrm>
          <a:prstGeom prst="curvedUpArrow">
            <a:avLst>
              <a:gd name="adj1" fmla="val 25013"/>
              <a:gd name="adj2" fmla="val 49995"/>
              <a:gd name="adj3" fmla="val 25000"/>
            </a:avLst>
          </a:prstGeom>
          <a:solidFill>
            <a:srgbClr val="FF00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2889" name="Rectangle 9">
            <a:extLst>
              <a:ext uri="{FF2B5EF4-FFF2-40B4-BE49-F238E27FC236}">
                <a16:creationId xmlns:a16="http://schemas.microsoft.com/office/drawing/2014/main" id="{A4F1DA49-9144-0A88-69EB-BEF4D4E8E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803525"/>
            <a:ext cx="173038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2890" name="Rectangle 10">
            <a:extLst>
              <a:ext uri="{FF2B5EF4-FFF2-40B4-BE49-F238E27FC236}">
                <a16:creationId xmlns:a16="http://schemas.microsoft.com/office/drawing/2014/main" id="{EB6CFAC8-BB3C-A76A-5B50-A67D7B338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819400"/>
            <a:ext cx="1676400" cy="609600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Date Placeholder 3">
            <a:extLst>
              <a:ext uri="{FF2B5EF4-FFF2-40B4-BE49-F238E27FC236}">
                <a16:creationId xmlns:a16="http://schemas.microsoft.com/office/drawing/2014/main" id="{F8B4F1E2-F141-AC25-1AAA-454D240937C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AE95B3F-1999-C04F-848D-81F1771E104F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3906" name="Slide Number Placeholder 5">
            <a:extLst>
              <a:ext uri="{FF2B5EF4-FFF2-40B4-BE49-F238E27FC236}">
                <a16:creationId xmlns:a16="http://schemas.microsoft.com/office/drawing/2014/main" id="{21480993-5AEF-9EC3-8EA2-847C434E5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89C44A2-FF60-5B4F-A0E7-716FC2D43016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98</a:t>
            </a:fld>
            <a:endParaRPr lang="en-US" altLang="en-US" sz="1400"/>
          </a:p>
        </p:txBody>
      </p:sp>
      <p:sp>
        <p:nvSpPr>
          <p:cNvPr id="123907" name="Rectangle 2">
            <a:extLst>
              <a:ext uri="{FF2B5EF4-FFF2-40B4-BE49-F238E27FC236}">
                <a16:creationId xmlns:a16="http://schemas.microsoft.com/office/drawing/2014/main" id="{43FF8085-F9E8-3F80-5664-60058A7FE2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Mapping Recursion</a:t>
            </a:r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56B858FD-3FA9-2557-0A4C-E52A26FFC1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Can use the higher-order recursive map function instead of direct recursion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n"/>
              <a:defRPr/>
            </a:pPr>
            <a:endParaRPr lang="en-US" sz="1000" dirty="0"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#</a:t>
            </a:r>
            <a:r>
              <a:rPr lang="en-US" dirty="0">
                <a:solidFill>
                  <a:srgbClr val="FF66FF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let </a:t>
            </a:r>
            <a:r>
              <a:rPr lang="en-US" dirty="0" err="1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doubleList</a:t>
            </a: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 list =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    </a:t>
            </a:r>
            <a:r>
              <a:rPr lang="en-US" dirty="0" err="1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List.map</a:t>
            </a: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 (fun x -&gt; 2 * x) list;;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 err="1">
                <a:ea typeface="ＭＳ Ｐゴシック" charset="0"/>
                <a:cs typeface="ＭＳ Ｐゴシック" charset="0"/>
              </a:rPr>
              <a:t>val</a:t>
            </a:r>
            <a:r>
              <a:rPr lang="en-US" dirty="0">
                <a:ea typeface="ＭＳ Ｐゴシック" charset="0"/>
                <a:cs typeface="ＭＳ Ｐゴシック" charset="0"/>
              </a:rPr>
              <a:t>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doubleList</a:t>
            </a:r>
            <a:r>
              <a:rPr lang="en-US" dirty="0">
                <a:ea typeface="ＭＳ Ｐゴシック" charset="0"/>
                <a:cs typeface="ＭＳ Ｐゴシック" charset="0"/>
              </a:rPr>
              <a:t> :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int</a:t>
            </a:r>
            <a:r>
              <a:rPr lang="en-US" dirty="0">
                <a:ea typeface="ＭＳ Ｐゴシック" charset="0"/>
                <a:cs typeface="ＭＳ Ｐゴシック" charset="0"/>
              </a:rPr>
              <a:t> list -&gt;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int</a:t>
            </a:r>
            <a:r>
              <a:rPr lang="en-US" dirty="0">
                <a:ea typeface="ＭＳ Ｐゴシック" charset="0"/>
                <a:cs typeface="ＭＳ Ｐゴシック" charset="0"/>
              </a:rPr>
              <a:t> list = &lt;fun&gt;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# </a:t>
            </a:r>
            <a:r>
              <a:rPr lang="en-US" dirty="0" err="1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doubleList</a:t>
            </a:r>
            <a:r>
              <a:rPr lang="en-US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 [2;3;4];;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dirty="0">
                <a:ea typeface="ＭＳ Ｐゴシック" charset="0"/>
                <a:cs typeface="ＭＳ Ｐゴシック" charset="0"/>
              </a:rPr>
              <a:t>- : </a:t>
            </a:r>
            <a:r>
              <a:rPr lang="en-US" dirty="0" err="1">
                <a:ea typeface="ＭＳ Ｐゴシック" charset="0"/>
                <a:cs typeface="ＭＳ Ｐゴシック" charset="0"/>
              </a:rPr>
              <a:t>int</a:t>
            </a:r>
            <a:r>
              <a:rPr lang="en-US" dirty="0">
                <a:ea typeface="ＭＳ Ｐゴシック" charset="0"/>
                <a:cs typeface="ＭＳ Ｐゴシック" charset="0"/>
              </a:rPr>
              <a:t> list = [4; 6; 8]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endParaRPr lang="en-US" sz="900" dirty="0"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Same function, but no rec</a:t>
            </a:r>
          </a:p>
        </p:txBody>
      </p:sp>
      <p:sp>
        <p:nvSpPr>
          <p:cNvPr id="123909" name="Rectangle 4">
            <a:extLst>
              <a:ext uri="{FF2B5EF4-FFF2-40B4-BE49-F238E27FC236}">
                <a16:creationId xmlns:a16="http://schemas.microsoft.com/office/drawing/2014/main" id="{8214446A-12CC-957A-2398-A1B516862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19200"/>
            <a:ext cx="7772400" cy="990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Date Placeholder 3">
            <a:extLst>
              <a:ext uri="{FF2B5EF4-FFF2-40B4-BE49-F238E27FC236}">
                <a16:creationId xmlns:a16="http://schemas.microsoft.com/office/drawing/2014/main" id="{8E31CE89-0B1F-E1D5-79B1-2C2D6DE2F2A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30A347A-C3ED-484E-AFD0-7970EEAE95D0}" type="datetime1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9/8/26</a:t>
            </a:fld>
            <a:endParaRPr lang="en-US" altLang="en-US" sz="1400"/>
          </a:p>
        </p:txBody>
      </p:sp>
      <p:sp>
        <p:nvSpPr>
          <p:cNvPr id="124930" name="Slide Number Placeholder 5">
            <a:extLst>
              <a:ext uri="{FF2B5EF4-FFF2-40B4-BE49-F238E27FC236}">
                <a16:creationId xmlns:a16="http://schemas.microsoft.com/office/drawing/2014/main" id="{CE383AFF-366B-633D-1BED-83672D74A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CBF11AC-101C-9C4E-9F8B-47F375DCDD8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99</a:t>
            </a:fld>
            <a:endParaRPr lang="en-US" altLang="en-US" sz="1400"/>
          </a:p>
        </p:txBody>
      </p:sp>
      <p:sp>
        <p:nvSpPr>
          <p:cNvPr id="124931" name="Rectangle 2">
            <a:extLst>
              <a:ext uri="{FF2B5EF4-FFF2-40B4-BE49-F238E27FC236}">
                <a16:creationId xmlns:a16="http://schemas.microsoft.com/office/drawing/2014/main" id="{0051A1B5-A039-80B3-C107-84F1763DC9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Mapping Recursion</a:t>
            </a:r>
          </a:p>
        </p:txBody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23FFC8AA-EB19-72A8-73A5-835FF3E81C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Can use the higher-order recursive map function instead of direct recursion</a:t>
            </a:r>
          </a:p>
          <a:p>
            <a:pPr eaLnBrk="1" hangingPunct="1">
              <a:lnSpc>
                <a:spcPct val="90000"/>
              </a:lnSpc>
            </a:pPr>
            <a:endParaRPr lang="en-US" altLang="en-US" sz="10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</a:t>
            </a:r>
            <a:r>
              <a:rPr lang="en-US" altLang="en-US">
                <a:solidFill>
                  <a:srgbClr val="FF66FF"/>
                </a:solidFill>
                <a:ea typeface="ＭＳ Ｐゴシック" panose="020B0600070205080204" pitchFamily="34" charset="-128"/>
              </a:rPr>
              <a:t>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let doubleList list =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    List.map (fun x -&gt; 2 * x) list;;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val doubleList : int list -&gt; int list = &lt;fun&gt;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# </a:t>
            </a:r>
            <a:r>
              <a:rPr lang="en-US" altLang="en-US">
                <a:solidFill>
                  <a:srgbClr val="0000FF"/>
                </a:solidFill>
                <a:ea typeface="ＭＳ Ｐゴシック" panose="020B0600070205080204" pitchFamily="34" charset="-128"/>
              </a:rPr>
              <a:t>doubleList [2;3;4];;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- : int list = [4; 6; 8]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en-US" altLang="en-US" sz="90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Same function, but no explicit recursion</a:t>
            </a:r>
          </a:p>
        </p:txBody>
      </p:sp>
      <p:sp>
        <p:nvSpPr>
          <p:cNvPr id="124933" name="Rectangle 4">
            <a:extLst>
              <a:ext uri="{FF2B5EF4-FFF2-40B4-BE49-F238E27FC236}">
                <a16:creationId xmlns:a16="http://schemas.microsoft.com/office/drawing/2014/main" id="{2A71A9A0-7553-C266-2D74-9B8E80318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219200"/>
            <a:ext cx="7772400" cy="990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124934" name="Rectangle 5">
            <a:extLst>
              <a:ext uri="{FF2B5EF4-FFF2-40B4-BE49-F238E27FC236}">
                <a16:creationId xmlns:a16="http://schemas.microsoft.com/office/drawing/2014/main" id="{2B4ED5A3-BBB0-F4D7-144F-F4C923EE6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181600"/>
            <a:ext cx="7848600" cy="6096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yellow-red-blue">
  <a:themeElements>
    <a:clrScheme name="yellow-red-blue 8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6633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B8AD"/>
      </a:accent5>
      <a:accent6>
        <a:srgbClr val="E7BB01"/>
      </a:accent6>
      <a:hlink>
        <a:srgbClr val="FF0000"/>
      </a:hlink>
      <a:folHlink>
        <a:srgbClr val="3333CC"/>
      </a:folHlink>
    </a:clrScheme>
    <a:fontScheme name="yellow-red-blu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yellow-red-blu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red-blu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red-blu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red-blue 8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6633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B8AD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X:Templates:My Templates:yellow-red-blue.pot</Template>
  <TotalTime>102255</TotalTime>
  <Words>6949</Words>
  <Application>Microsoft Macintosh PowerPoint</Application>
  <PresentationFormat>On-screen Show (4:3)</PresentationFormat>
  <Paragraphs>1043</Paragraphs>
  <Slides>110</Slides>
  <Notes>40</Notes>
  <HiddenSlides>48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110</vt:i4>
      </vt:variant>
    </vt:vector>
  </HeadingPairs>
  <TitlesOfParts>
    <vt:vector size="118" baseType="lpstr">
      <vt:lpstr>ＭＳ Ｐゴシック</vt:lpstr>
      <vt:lpstr>Osaka</vt:lpstr>
      <vt:lpstr>Times</vt:lpstr>
      <vt:lpstr>Arial</vt:lpstr>
      <vt:lpstr>Tahoma</vt:lpstr>
      <vt:lpstr>Times New Roman</vt:lpstr>
      <vt:lpstr>Wingdings</vt:lpstr>
      <vt:lpstr>yellow-red-blue</vt:lpstr>
      <vt:lpstr>Programming Languages and Compilers (CS 421)</vt:lpstr>
      <vt:lpstr>Lists – Basic Constructs</vt:lpstr>
      <vt:lpstr>Lists - Simple Example</vt:lpstr>
      <vt:lpstr>Lists are Homogeneous</vt:lpstr>
      <vt:lpstr>List Question</vt:lpstr>
      <vt:lpstr>List Answer</vt:lpstr>
      <vt:lpstr>Functions Over Lists (1 of 2)</vt:lpstr>
      <vt:lpstr>Functions Over Lists (2 of 2)</vt:lpstr>
      <vt:lpstr>225 minutes</vt:lpstr>
      <vt:lpstr>Structural Recursion</vt:lpstr>
      <vt:lpstr>Question: Length of list (1 of 7)</vt:lpstr>
      <vt:lpstr>Question: Length of list (2 of 7)</vt:lpstr>
      <vt:lpstr>Question: Length of list (3 of 7)</vt:lpstr>
      <vt:lpstr>Question: Length of list (4 of 7)</vt:lpstr>
      <vt:lpstr>Question: Length of list (5 of 7)</vt:lpstr>
      <vt:lpstr>Question: Length of list (6 of 7)</vt:lpstr>
      <vt:lpstr>Question: Length of list (7 of 7)</vt:lpstr>
      <vt:lpstr>Structural Recursion : List Example</vt:lpstr>
      <vt:lpstr>Same Length (1 of 7)</vt:lpstr>
      <vt:lpstr>Same Length (2 of 7)</vt:lpstr>
      <vt:lpstr>Same Length (3 of 7)</vt:lpstr>
      <vt:lpstr>Same Length (4 of 7)</vt:lpstr>
      <vt:lpstr>Same Length (5 of 7)</vt:lpstr>
      <vt:lpstr>Same Length (6 of 7)</vt:lpstr>
      <vt:lpstr>Same Length (7 of 7)</vt:lpstr>
      <vt:lpstr>250 minutes</vt:lpstr>
      <vt:lpstr>Your turn: doubleList : int list -&gt; int list</vt:lpstr>
      <vt:lpstr>Answer: doubleList : int list -&gt; int list (1 of 2): </vt:lpstr>
      <vt:lpstr>Answer: doubleList : int list -&gt; int list (2 of 2): </vt:lpstr>
      <vt:lpstr>Higher-Order Functions Over Lists (1 of 2)</vt:lpstr>
      <vt:lpstr>Higher-Order Functions Over Lists (2 of 2)</vt:lpstr>
      <vt:lpstr>Mapping Recursion (1 of 2)</vt:lpstr>
      <vt:lpstr>Mapping Recursion (2 of 2)</vt:lpstr>
      <vt:lpstr>Folding Recursion</vt:lpstr>
      <vt:lpstr>Folding Recursion : Length Example</vt:lpstr>
      <vt:lpstr>275 minutes</vt:lpstr>
      <vt:lpstr>Forward Recursion</vt:lpstr>
      <vt:lpstr>Forward Recursion: Examples (1 of 2)</vt:lpstr>
      <vt:lpstr>Forward Recursion: Examples (2 of 2)</vt:lpstr>
      <vt:lpstr>Recursing over lists</vt:lpstr>
      <vt:lpstr>Folding Recursion : Length Example</vt:lpstr>
      <vt:lpstr>Forward Folding Recursion: Examples</vt:lpstr>
      <vt:lpstr>Toward Forward Folding Recursion</vt:lpstr>
      <vt:lpstr>Folding Recursion</vt:lpstr>
      <vt:lpstr>Encoding Forward Recursion with Fold</vt:lpstr>
      <vt:lpstr>PowerPoint Presentation</vt:lpstr>
      <vt:lpstr>Encoding Forward Recursion with Fold</vt:lpstr>
      <vt:lpstr>Encoding Forward Recursion with Fold</vt:lpstr>
      <vt:lpstr>Encoding Forward Recursion with Fold</vt:lpstr>
      <vt:lpstr>Encoding Forward Recursion with Fold</vt:lpstr>
      <vt:lpstr>Encoding Forward Recursion with Fold</vt:lpstr>
      <vt:lpstr>Encoding Forward Recursion with Fold</vt:lpstr>
      <vt:lpstr>Encoding Forward Recursion with Fold</vt:lpstr>
      <vt:lpstr>Encoding Forward Recursion with Fold</vt:lpstr>
      <vt:lpstr>Encoding Forward Recursion with Fold</vt:lpstr>
      <vt:lpstr>PowerPoint Presentation</vt:lpstr>
      <vt:lpstr>Terminology</vt:lpstr>
      <vt:lpstr>Terminology</vt:lpstr>
      <vt:lpstr>Tail Recursion</vt:lpstr>
      <vt:lpstr>Tail Recursion - length</vt:lpstr>
      <vt:lpstr>fold_left</vt:lpstr>
      <vt:lpstr>PowerPoint Presentation</vt:lpstr>
      <vt:lpstr>PowerPoint Presentation</vt:lpstr>
      <vt:lpstr>Your turn: num_neg – tail recursive</vt:lpstr>
      <vt:lpstr>Your turn: num_neg – tail recursive</vt:lpstr>
      <vt:lpstr>Your turn: num_neg – tail recursive</vt:lpstr>
      <vt:lpstr>Your turn: num_neg – tail recursive</vt:lpstr>
      <vt:lpstr>Your turn: num_neg – tail recursive</vt:lpstr>
      <vt:lpstr>Your turn: num_neg – tail recursive</vt:lpstr>
      <vt:lpstr>Your turn: num_neg – tail recursive</vt:lpstr>
      <vt:lpstr>Your turn: num_neg – tail recursive</vt:lpstr>
      <vt:lpstr>PowerPoint Presentation</vt:lpstr>
      <vt:lpstr>An Important Optimization</vt:lpstr>
      <vt:lpstr>An Important Optimization</vt:lpstr>
      <vt:lpstr>PowerPoint Presentation</vt:lpstr>
      <vt:lpstr>Tail Recursion - length</vt:lpstr>
      <vt:lpstr>Iterating over lists</vt:lpstr>
      <vt:lpstr>length, fold_left</vt:lpstr>
      <vt:lpstr>PowerPoint Presentation</vt:lpstr>
      <vt:lpstr>Your turn: num_neg, fold_left</vt:lpstr>
      <vt:lpstr>Your turn: num_neg, fold_left</vt:lpstr>
      <vt:lpstr>Your turn: num_neg, fold_left</vt:lpstr>
      <vt:lpstr>Your turn: num_neg, fold_left</vt:lpstr>
      <vt:lpstr>PowerPoint Presentation</vt:lpstr>
      <vt:lpstr>PowerPoint Presentation</vt:lpstr>
      <vt:lpstr>PowerPoint Presentation</vt:lpstr>
      <vt:lpstr>poor_rev – forward recursive</vt:lpstr>
      <vt:lpstr>Tail Recursion - Example</vt:lpstr>
      <vt:lpstr>Comparison</vt:lpstr>
      <vt:lpstr>Comparison</vt:lpstr>
      <vt:lpstr>Iterating over lists</vt:lpstr>
      <vt:lpstr>Folding - Tail Recursion</vt:lpstr>
      <vt:lpstr>PowerPoint Presentation</vt:lpstr>
      <vt:lpstr>Folding</vt:lpstr>
      <vt:lpstr>Folding: right and nd left</vt:lpstr>
      <vt:lpstr>Mapping Recursion</vt:lpstr>
      <vt:lpstr>Map is forward recursive</vt:lpstr>
      <vt:lpstr>Mapping Recursion</vt:lpstr>
      <vt:lpstr>Mapping Recursion</vt:lpstr>
      <vt:lpstr>PowerPoint Presentation</vt:lpstr>
      <vt:lpstr>PowerPoint Presentation</vt:lpstr>
      <vt:lpstr>How long will it take?</vt:lpstr>
      <vt:lpstr>How long will it take?</vt:lpstr>
      <vt:lpstr>Linear Time</vt:lpstr>
      <vt:lpstr>Quadratic Time</vt:lpstr>
      <vt:lpstr>Exponential running time</vt:lpstr>
      <vt:lpstr>Exponential running time</vt:lpstr>
      <vt:lpstr>An Important Optimization</vt:lpstr>
      <vt:lpstr>An Important Optimization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Languages and Compilers  (CS 421)</dc:title>
  <dc:subject/>
  <dc:creator>me</dc:creator>
  <cp:keywords/>
  <dc:description/>
  <cp:lastModifiedBy>egunter@illinois.edu</cp:lastModifiedBy>
  <cp:revision>277</cp:revision>
  <cp:lastPrinted>2026-09-08T06:17:12Z</cp:lastPrinted>
  <dcterms:created xsi:type="dcterms:W3CDTF">2012-09-06T14:58:00Z</dcterms:created>
  <dcterms:modified xsi:type="dcterms:W3CDTF">2026-09-10T20:02:04Z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true</vt:bool>
  </property>
  <property fmtid="{D5CDD505-2E9C-101B-9397-08002B2CF9AE}" pid="11" name="DownloadIEButton">
    <vt:bool>true</vt:bool>
  </property>
  <property fmtid="{D5CDD505-2E9C-101B-9397-08002B2CF9AE}" pid="12" name="UseBrowserColor">
    <vt:bool>true</vt:bool>
  </property>
  <property fmtid="{D5CDD505-2E9C-101B-9397-08002B2CF9AE}" pid="13" name="BackColor">
    <vt:i4>16384</vt:i4>
  </property>
  <property fmtid="{D5CDD505-2E9C-101B-9397-08002B2CF9AE}" pid="14" name="TextColor">
    <vt:i4>65535</vt:i4>
  </property>
  <property fmtid="{D5CDD505-2E9C-101B-9397-08002B2CF9AE}" pid="15" name="LinkColor">
    <vt:i4>16777215</vt:i4>
  </property>
  <property fmtid="{D5CDD505-2E9C-101B-9397-08002B2CF9AE}" pid="16" name="VisitedColor">
    <vt:i4>16711808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true</vt:bool>
  </property>
  <property fmtid="{D5CDD505-2E9C-101B-9397-08002B2CF9AE}" pid="20" name="NavBtnPos">
    <vt:i4>1</vt:i4>
  </property>
  <property fmtid="{D5CDD505-2E9C-101B-9397-08002B2CF9AE}" pid="21" name="OutputDir">
    <vt:lpwstr>C:\My Documents</vt:lpwstr>
  </property>
</Properties>
</file>