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</p:sldMasterIdLst>
  <p:notesMasterIdLst>
    <p:notesMasterId r:id="rId90"/>
  </p:notesMasterIdLst>
  <p:handoutMasterIdLst>
    <p:handoutMasterId r:id="rId91"/>
  </p:handoutMasterIdLst>
  <p:sldIdLst>
    <p:sldId id="363" r:id="rId2"/>
    <p:sldId id="483" r:id="rId3"/>
    <p:sldId id="496" r:id="rId4"/>
    <p:sldId id="484" r:id="rId5"/>
    <p:sldId id="497" r:id="rId6"/>
    <p:sldId id="486" r:id="rId7"/>
    <p:sldId id="498" r:id="rId8"/>
    <p:sldId id="495" r:id="rId9"/>
    <p:sldId id="499" r:id="rId10"/>
    <p:sldId id="501" r:id="rId11"/>
    <p:sldId id="1152" r:id="rId12"/>
    <p:sldId id="317" r:id="rId13"/>
    <p:sldId id="1463" r:id="rId14"/>
    <p:sldId id="291" r:id="rId15"/>
    <p:sldId id="502" r:id="rId16"/>
    <p:sldId id="398" r:id="rId17"/>
    <p:sldId id="268" r:id="rId18"/>
    <p:sldId id="668" r:id="rId19"/>
    <p:sldId id="399" r:id="rId20"/>
    <p:sldId id="403" r:id="rId21"/>
    <p:sldId id="405" r:id="rId22"/>
    <p:sldId id="406" r:id="rId23"/>
    <p:sldId id="407" r:id="rId24"/>
    <p:sldId id="408" r:id="rId25"/>
    <p:sldId id="409" r:id="rId26"/>
    <p:sldId id="459" r:id="rId27"/>
    <p:sldId id="1164" r:id="rId28"/>
    <p:sldId id="1165" r:id="rId29"/>
    <p:sldId id="1151" r:id="rId30"/>
    <p:sldId id="1156" r:id="rId31"/>
    <p:sldId id="416" r:id="rId32"/>
    <p:sldId id="461" r:id="rId33"/>
    <p:sldId id="664" r:id="rId34"/>
    <p:sldId id="665" r:id="rId35"/>
    <p:sldId id="411" r:id="rId36"/>
    <p:sldId id="1166" r:id="rId37"/>
    <p:sldId id="1167" r:id="rId38"/>
    <p:sldId id="1168" r:id="rId39"/>
    <p:sldId id="1157" r:id="rId40"/>
    <p:sldId id="1385" r:id="rId41"/>
    <p:sldId id="454" r:id="rId42"/>
    <p:sldId id="507" r:id="rId43"/>
    <p:sldId id="412" r:id="rId44"/>
    <p:sldId id="489" r:id="rId45"/>
    <p:sldId id="469" r:id="rId46"/>
    <p:sldId id="470" r:id="rId47"/>
    <p:sldId id="508" r:id="rId48"/>
    <p:sldId id="490" r:id="rId49"/>
    <p:sldId id="1153" r:id="rId50"/>
    <p:sldId id="414" r:id="rId51"/>
    <p:sldId id="413" r:id="rId52"/>
    <p:sldId id="509" r:id="rId53"/>
    <p:sldId id="510" r:id="rId54"/>
    <p:sldId id="666" r:id="rId55"/>
    <p:sldId id="505" r:id="rId56"/>
    <p:sldId id="511" r:id="rId57"/>
    <p:sldId id="504" r:id="rId58"/>
    <p:sldId id="421" r:id="rId59"/>
    <p:sldId id="1154" r:id="rId60"/>
    <p:sldId id="422" r:id="rId61"/>
    <p:sldId id="423" r:id="rId62"/>
    <p:sldId id="512" r:id="rId63"/>
    <p:sldId id="424" r:id="rId64"/>
    <p:sldId id="425" r:id="rId65"/>
    <p:sldId id="429" r:id="rId66"/>
    <p:sldId id="430" r:id="rId67"/>
    <p:sldId id="515" r:id="rId68"/>
    <p:sldId id="514" r:id="rId69"/>
    <p:sldId id="1460" r:id="rId70"/>
    <p:sldId id="672" r:id="rId71"/>
    <p:sldId id="426" r:id="rId72"/>
    <p:sldId id="671" r:id="rId73"/>
    <p:sldId id="427" r:id="rId74"/>
    <p:sldId id="622" r:id="rId75"/>
    <p:sldId id="428" r:id="rId76"/>
    <p:sldId id="462" r:id="rId77"/>
    <p:sldId id="513" r:id="rId78"/>
    <p:sldId id="1461" r:id="rId79"/>
    <p:sldId id="463" r:id="rId80"/>
    <p:sldId id="465" r:id="rId81"/>
    <p:sldId id="464" r:id="rId82"/>
    <p:sldId id="1161" r:id="rId83"/>
    <p:sldId id="466" r:id="rId84"/>
    <p:sldId id="673" r:id="rId85"/>
    <p:sldId id="627" r:id="rId86"/>
    <p:sldId id="626" r:id="rId87"/>
    <p:sldId id="683" r:id="rId88"/>
    <p:sldId id="597" r:id="rId8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10"/>
    <p:restoredTop sz="96790"/>
  </p:normalViewPr>
  <p:slideViewPr>
    <p:cSldViewPr>
      <p:cViewPr>
        <p:scale>
          <a:sx n="149" d="100"/>
          <a:sy n="149" d="100"/>
        </p:scale>
        <p:origin x="144" y="-56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7906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1952"/>
    </p:cViewPr>
  </p:sorterViewPr>
  <p:notesViewPr>
    <p:cSldViewPr>
      <p:cViewPr varScale="1">
        <p:scale>
          <a:sx n="118" d="100"/>
          <a:sy n="118" d="100"/>
        </p:scale>
        <p:origin x="-1304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D0CFFB9-AEE6-7112-FFA3-548E2B1B9F8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7DAA6731-FDB9-9CED-4683-9D6D0BA61C4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0DCCD9B9-EFB7-9C09-FB31-D99B4F15128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CA00D9BD-AB1B-77F7-B1F5-D97F45F8430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C1700FC-629D-4449-912B-9E5D0F599B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02T19:13:43.5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14934 10953 24575,'34'0'0,"8"0"0,-17 0 0,4 3 0,3 1 0,16 2 0,-20-2 0,4 0 0,10-1 0,7-1 0,-2 1 0,3 1 0,1 0-193,-3 0 1,4-1 0,-4 0 192,9 1 0,-7 1 0,-20-1 0,-2-1 0,4-2 0,-1-1 0,-1 1 0,-2 1 0,8 1 71,-7-2 1,2-1-72,11 3 0,1-3 0,-11 0 0,-16 0 0,-11 2 0,-2-1 0,-3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79FC7FD1-C8B3-69B2-D535-1EC6AF142A5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D425D56-EC18-9342-750E-44D56519A2B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A9C9FF69-9C21-312C-7F25-7073E5370B3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71BE47EE-6EBD-4623-0024-1649BB0E99F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3F7C4A11-B2F2-6F9E-7ACA-81CCC51F680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D55BC659-5F71-76F7-E501-AD6C3BC39A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2544A05-122E-FE4B-9B9E-05561336FA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DF42B504-04C1-86B6-666E-EAB6565E8C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7CC9441E-AF40-3DD0-EA78-9E48AF13E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Add roman numerals, make each a different color</a:t>
            </a:r>
          </a:p>
        </p:txBody>
      </p:sp>
      <p:sp>
        <p:nvSpPr>
          <p:cNvPr id="17411" name="Slide Number Placeholder 3">
            <a:extLst>
              <a:ext uri="{FF2B5EF4-FFF2-40B4-BE49-F238E27FC236}">
                <a16:creationId xmlns:a16="http://schemas.microsoft.com/office/drawing/2014/main" id="{2F0F1C4E-21F9-942F-73ED-05567F862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5853AD7-C251-DF49-8870-CC8789D16858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5CDF5613-52C8-C151-9A26-154C0E76A2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73CCF258-A648-3749-065B-1FBA344BB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Add roman numerals, make each a different color</a:t>
            </a:r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DC716BE0-E54F-778B-C018-57B45CE463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4B2E383-21F4-094E-BB5D-449CEF4E0771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Slide Image Placeholder 1">
            <a:extLst>
              <a:ext uri="{FF2B5EF4-FFF2-40B4-BE49-F238E27FC236}">
                <a16:creationId xmlns:a16="http://schemas.microsoft.com/office/drawing/2014/main" id="{1667B33E-295D-A6B8-496D-76E417F1F9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8" name="Notes Placeholder 2">
            <a:extLst>
              <a:ext uri="{FF2B5EF4-FFF2-40B4-BE49-F238E27FC236}">
                <a16:creationId xmlns:a16="http://schemas.microsoft.com/office/drawing/2014/main" id="{6FED28A0-2E06-9D43-2B36-4548213B1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6739" name="Slide Number Placeholder 3">
            <a:extLst>
              <a:ext uri="{FF2B5EF4-FFF2-40B4-BE49-F238E27FC236}">
                <a16:creationId xmlns:a16="http://schemas.microsoft.com/office/drawing/2014/main" id="{42C8081B-C429-6A93-14CE-A9C57BB625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5848467-4D50-C740-9700-778A3879FA07}" type="slidenum">
              <a:rPr lang="en-US" altLang="en-US" sz="1200" smtClean="0">
                <a:latin typeface="Times New Roman" panose="02020603050405020304" pitchFamily="18" charset="0"/>
              </a:rPr>
              <a:pPr/>
              <a:t>13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0A7BA6B9-BD06-0485-CF13-B3EBF53DC4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E14F7FE4-548D-A4B6-CA08-BB10BB6939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0CBC7EC9-3651-4E92-8FD8-7D20E365E2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8886222-FF17-6644-AA72-9B481460B1B1}" type="slidenum">
              <a:rPr lang="en-US" altLang="en-US" sz="1200" smtClean="0">
                <a:latin typeface="Times New Roman" panose="02020603050405020304" pitchFamily="18" charset="0"/>
              </a:rPr>
              <a:pPr/>
              <a:t>18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75258CA-7AEC-F1D3-6A15-434AF2BE627E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EDFF589E-132E-4FB3-DDEE-408C3CB3B3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0" name="Rectangle 4">
                <a:extLst>
                  <a:ext uri="{FF2B5EF4-FFF2-40B4-BE49-F238E27FC236}">
                    <a16:creationId xmlns:a16="http://schemas.microsoft.com/office/drawing/2014/main" id="{7B5DD9ED-61B6-94BD-B7EE-A0B2E6BC48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" name="Rectangle 5">
                <a:extLst>
                  <a:ext uri="{FF2B5EF4-FFF2-40B4-BE49-F238E27FC236}">
                    <a16:creationId xmlns:a16="http://schemas.microsoft.com/office/drawing/2014/main" id="{96FFC720-1DA8-B362-B879-FAE114668C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</p:grpSp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0411D808-5FBA-0603-DB63-484E1DC411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B0642F6-808E-FF94-8E98-36E670996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6EA6D78-4BD7-BAFD-E6CB-6733B6B3D6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</p:grp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2038AAC-53E5-39B9-F22E-CA199744E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4A117DF8-E735-D186-D994-3C36A0857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C8739C6C-E60D-7945-4BA5-6BCC5ABB899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40654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654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D0449851-77E4-5417-AAB2-E418C20163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3F61F26-A953-AE43-AA55-0A743BAF1002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CADB2636-6C2C-4F3F-650E-BFD73796E8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B7720DB0-D050-EC90-16D1-DE861404B1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9E731CB9-CA15-3140-A06E-E797E82769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41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E5CDE12-1510-BA62-58BC-9B1D55B744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543CE-F636-8844-9D46-9A501501EBDE}" type="datetime1">
              <a:rPr lang="en-US" altLang="en-US"/>
              <a:pPr>
                <a:defRPr/>
              </a:pPr>
              <a:t>9/10/26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EE2C827-1DA4-C7EB-33D7-0A88771ABA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3553FED1-38BF-0ACE-8262-0AF8716302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B56B4-0C73-6D46-BA28-DB5C3685D6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427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2913" y="160338"/>
            <a:ext cx="2162175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60338"/>
            <a:ext cx="6335713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049BFFD-55FD-0286-F766-2E8BF6D626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77CC8-1916-3941-8706-5F2CAE90F432}" type="datetime1">
              <a:rPr lang="en-US" altLang="en-US"/>
              <a:pPr>
                <a:defRPr/>
              </a:pPr>
              <a:t>9/10/26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249F86E-E62D-040B-7E18-4876FCF681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72F82A3C-DF15-91A2-2190-FAC87CCA97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C8402-A7AB-204D-8385-6F481FDB2F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51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E74E846-0CAD-1682-1CFC-1B1E05B9DA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8155D-61A5-E844-8DAB-8970C23051EE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BAADE5F-3B67-F555-14E4-1A7971D7A0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690A6ACF-B969-BD82-5E50-8DCC2AAEAD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BDF81-AF87-AA4A-80DB-697E553B3C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4597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B987F1F8-2869-D787-7610-90687C49EE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94ACD-A087-804F-96EC-ABAABB644D3C}" type="datetime1">
              <a:rPr lang="en-US" altLang="en-US"/>
              <a:pPr>
                <a:defRPr/>
              </a:pPr>
              <a:t>9/10/26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22987608-B703-C9E5-7F94-5E6DAA3FE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F49E21B-940E-1FAB-A057-0328266B1B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22B7D-AAD8-F04C-803B-0E36D56353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271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248150" cy="4913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0" y="1219200"/>
            <a:ext cx="4249738" cy="4913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4C7172B-0FD5-B654-65FF-FC00C09141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D12DF-FBA7-F546-937C-DD0DF730BFED}" type="datetime1">
              <a:rPr lang="en-US" altLang="en-US"/>
              <a:pPr>
                <a:defRPr/>
              </a:pPr>
              <a:t>9/10/26</a:t>
            </a:fld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0A51658-0F41-55BB-7464-B67B271B9A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A19623A-A348-7111-4D8A-6BF699633E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39FA8-4A4D-6543-A693-9E8B866075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112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F471EE48-1304-4699-B0C3-45B6DFEA68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AE572-0B0E-AE45-9037-8E6464D81D83}" type="datetime1">
              <a:rPr lang="en-US" altLang="en-US"/>
              <a:pPr>
                <a:defRPr/>
              </a:pPr>
              <a:t>9/10/26</a:t>
            </a:fld>
            <a:endParaRPr lang="en-US" alt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89218270-2674-AF0A-37C9-AFAE4B9EB3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E84C2F18-D683-10D1-3D8E-96D1B4E911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CDEC1-228C-304C-A344-EF20AC3580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20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1F0E76A3-F221-DB2E-8547-81837E2510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894329-83B0-A542-8807-FFFA1D251ECE}" type="datetime1">
              <a:rPr lang="en-US" altLang="en-US"/>
              <a:pPr>
                <a:defRPr/>
              </a:pPr>
              <a:t>9/10/26</a:t>
            </a:fld>
            <a:endParaRPr lang="en-US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27C8A674-36A4-4A4A-C18A-05DF1E3558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2B8967D-F47E-C85B-900C-16ACCEE63A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53EE5-1DB0-5D4C-BF85-029C2BE99E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604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7581DA8D-5D4E-5001-2AE1-4F996BD93B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F7224-75FB-3E47-98EA-1701AC90BFD7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F39DB79E-C865-3BED-96EC-1937351F0A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3B68643-F587-FFA3-47BF-EA4DBDC91F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19D91-A840-0241-A895-F659AB7E43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928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B0EBEBB9-9583-BE06-AF5D-FF3C5E4CC0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3F364-117C-4C48-83E8-32641D56C448}" type="datetime1">
              <a:rPr lang="en-US" altLang="en-US"/>
              <a:pPr>
                <a:defRPr/>
              </a:pPr>
              <a:t>9/10/26</a:t>
            </a:fld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A125BF6-5E2A-1DCB-B5BE-AC89EC7F3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695CFC5E-48C7-6F9C-0894-A924FC8785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B9012-3923-AD45-970A-3D595B494D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080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93A16620-72EE-1A80-5C3D-884BEE047B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5D0BE-C0A0-4F4D-89E5-05F209012BD0}" type="datetime1">
              <a:rPr lang="en-US" altLang="en-US"/>
              <a:pPr>
                <a:defRPr/>
              </a:pPr>
              <a:t>9/10/26</a:t>
            </a:fld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58505605-30AA-B408-76BF-3AAD24A6B9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4B7E040-7AA6-B62D-6479-98B4E6733D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C2539-2BB3-6F4C-B704-4EB4F0DE40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407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07B6B8E-BBED-DFFC-DDBC-18EA46332CFD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2603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CF18D1A-9CCF-EC05-FB20-BF4D0F0CB349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2603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0C58F54-79E1-E1B3-65F3-CC5920569B4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6826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6CBDDFD-A60F-550A-291A-8AE189FCC90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6826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9EE2539-AA08-2CBE-60E3-503C9E7399C4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609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22C652A2-C9AF-A914-056F-F5D2CD606531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1524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44C03EE9-701A-7FDE-4EA9-6ACAAC357F7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9429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E976725B-3407-0641-ECE6-13AB62EF8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160338"/>
            <a:ext cx="7793037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2EB43575-DAD5-D4D1-4EFD-5FEF625D3A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9200"/>
            <a:ext cx="8650288" cy="491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05515" name="Rectangle 11">
            <a:extLst>
              <a:ext uri="{FF2B5EF4-FFF2-40B4-BE49-F238E27FC236}">
                <a16:creationId xmlns:a16="http://schemas.microsoft.com/office/drawing/2014/main" id="{DB9CE94A-05C8-2B78-9969-46BB33B41A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22DE6FFB-7E01-1D41-8B9A-E9AB1B93E8DA}" type="datetime1">
              <a:rPr lang="en-US" altLang="en-US"/>
              <a:pPr>
                <a:defRPr/>
              </a:pPr>
              <a:t>8/27/26</a:t>
            </a:fld>
            <a:endParaRPr lang="en-US" altLang="en-US"/>
          </a:p>
        </p:txBody>
      </p:sp>
      <p:sp>
        <p:nvSpPr>
          <p:cNvPr id="405516" name="Rectangle 12">
            <a:extLst>
              <a:ext uri="{FF2B5EF4-FFF2-40B4-BE49-F238E27FC236}">
                <a16:creationId xmlns:a16="http://schemas.microsoft.com/office/drawing/2014/main" id="{E516D5FA-56C1-C24F-50D4-4A885B9B5EE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5517" name="Rectangle 13">
            <a:extLst>
              <a:ext uri="{FF2B5EF4-FFF2-40B4-BE49-F238E27FC236}">
                <a16:creationId xmlns:a16="http://schemas.microsoft.com/office/drawing/2014/main" id="{C6687EBE-9FD9-99AE-35C6-04501ACC774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7AB65B57-FC24-454D-A8F4-DBDE9EB11D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courses.engr.illinois.edu/cs421/fa2026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egunter@illinois.ed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courses.engr.illinois.edu/cs421/fa2026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btf.illinois.edu/faculty/FAQ#respondu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ocaml.org/docs/install.html" TargetMode="External"/><Relationship Id="rId2" Type="http://schemas.openxmlformats.org/officeDocument/2006/relationships/hyperlink" Target="http://ocaml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y.ocamlpro.com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4">
            <a:extLst>
              <a:ext uri="{FF2B5EF4-FFF2-40B4-BE49-F238E27FC236}">
                <a16:creationId xmlns:a16="http://schemas.microsoft.com/office/drawing/2014/main" id="{CDA70415-6BCB-7138-4AA2-EC109FFE5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4864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Based in part on slides by Mattox Beckman, as updated by Vikram Adve and Gul Agha</a:t>
            </a:r>
          </a:p>
        </p:txBody>
      </p:sp>
      <p:sp>
        <p:nvSpPr>
          <p:cNvPr id="15362" name="Rectangle 16">
            <a:extLst>
              <a:ext uri="{FF2B5EF4-FFF2-40B4-BE49-F238E27FC236}">
                <a16:creationId xmlns:a16="http://schemas.microsoft.com/office/drawing/2014/main" id="{5B9FF150-DD09-AA2B-F48B-B194C8316E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9ABCE5C-360E-F447-9505-4D9499306C3C}" type="slidenum">
              <a:rPr lang="en-US" altLang="en-US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>
              <a:solidFill>
                <a:schemeClr val="bg2"/>
              </a:solidFill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BB36330B-3F53-32CB-1B12-F75F310E7B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905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Programming Languages and Compilers (CS 421)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6C2C68C4-ED91-9872-959E-A800F895EC5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3400" y="3352800"/>
            <a:ext cx="8229600" cy="1676400"/>
          </a:xfrm>
        </p:spPr>
        <p:txBody>
          <a:bodyPr/>
          <a:lstStyle/>
          <a:p>
            <a:pPr algn="l" eaLnBrk="1" hangingPunct="1">
              <a:buFont typeface="Wingdings" pitchFamily="2" charset="2"/>
              <a:buNone/>
            </a:pP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Elsa L Gunter</a:t>
            </a:r>
          </a:p>
          <a:p>
            <a:pPr algn="l" eaLnBrk="1" hangingPunct="1">
              <a:buFont typeface="Wingdings" pitchFamily="2" charset="2"/>
              <a:buNone/>
            </a:pP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2112 SC, UIUC</a:t>
            </a:r>
          </a:p>
          <a:p>
            <a:pPr algn="l" eaLnBrk="1" hangingPunct="1">
              <a:buFont typeface="Wingdings" pitchFamily="2" charset="2"/>
              <a:buNone/>
            </a:pPr>
            <a:r>
              <a:rPr lang="en-US" altLang="en-US" sz="26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hlinkClick r:id="rId2"/>
              </a:rPr>
              <a:t>https://courses.engr.illinois.edu/cs421/fa2026</a:t>
            </a:r>
            <a:endParaRPr lang="en-US" altLang="en-US" sz="26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5367" name="Picture 1">
            <a:extLst>
              <a:ext uri="{FF2B5EF4-FFF2-40B4-BE49-F238E27FC236}">
                <a16:creationId xmlns:a16="http://schemas.microsoft.com/office/drawing/2014/main" id="{BA77B45C-0D37-F58D-58B9-7D6510ED6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352800"/>
            <a:ext cx="99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1" name="Rectangle 14">
            <a:extLst>
              <a:ext uri="{FF2B5EF4-FFF2-40B4-BE49-F238E27FC236}">
                <a16:creationId xmlns:a16="http://schemas.microsoft.com/office/drawing/2014/main" id="{5224B103-7198-045C-3B29-BE6E6836D5B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14A6BBD-A518-8A43-9B2D-AF637C40801D}" type="datetime1">
              <a:rPr lang="en-US" altLang="en-US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Date Placeholder 3">
            <a:extLst>
              <a:ext uri="{FF2B5EF4-FFF2-40B4-BE49-F238E27FC236}">
                <a16:creationId xmlns:a16="http://schemas.microsoft.com/office/drawing/2014/main" id="{D6973129-4C0D-3CC7-94D3-D262E9029D0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B2196B1-27A3-4942-9814-4D58BA5BA42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27650" name="Slide Number Placeholder 5">
            <a:extLst>
              <a:ext uri="{FF2B5EF4-FFF2-40B4-BE49-F238E27FC236}">
                <a16:creationId xmlns:a16="http://schemas.microsoft.com/office/drawing/2014/main" id="{48EC34B0-EB42-B3BD-C7D9-9A8EE371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3B0F9F6-834C-5845-8324-B94657397FF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27651" name="Rectangle 4">
            <a:extLst>
              <a:ext uri="{FF2B5EF4-FFF2-40B4-BE49-F238E27FC236}">
                <a16:creationId xmlns:a16="http://schemas.microsoft.com/office/drawing/2014/main" id="{D2A32284-4D26-3253-9E07-9FBE75F060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Course Objectives</a:t>
            </a:r>
          </a:p>
        </p:txBody>
      </p:sp>
      <p:sp>
        <p:nvSpPr>
          <p:cNvPr id="27652" name="Rectangle 5">
            <a:extLst>
              <a:ext uri="{FF2B5EF4-FFF2-40B4-BE49-F238E27FC236}">
                <a16:creationId xmlns:a16="http://schemas.microsoft.com/office/drawing/2014/main" id="{B6D47A8B-EDB5-32CE-F6D5-5233A80F4D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New programming paradigm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Functional programming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Environments and Closures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Patterns of Recursion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Continuation Passing Style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Phases of an interpreter / compiler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Lexing and parsing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Type systems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Interpretation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Programming Language Semantics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Lambda Calculus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Operational Semantics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ea typeface="ＭＳ Ｐゴシック" panose="020B0600070205080204" pitchFamily="34" charset="-128"/>
              </a:rPr>
              <a:t>Axiomatic Semantics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Date Placeholder 1">
            <a:extLst>
              <a:ext uri="{FF2B5EF4-FFF2-40B4-BE49-F238E27FC236}">
                <a16:creationId xmlns:a16="http://schemas.microsoft.com/office/drawing/2014/main" id="{6B76E53C-2387-2669-61B5-D69A4D9B50B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DACEE2-1930-1B4D-8767-BE78BE6676E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28674" name="Slide Number Placeholder 2">
            <a:extLst>
              <a:ext uri="{FF2B5EF4-FFF2-40B4-BE49-F238E27FC236}">
                <a16:creationId xmlns:a16="http://schemas.microsoft.com/office/drawing/2014/main" id="{C0EC9A29-8EBA-9AB6-A869-91AE2A0427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4D63D7D-931A-5F4D-A55B-1B6E3AF2C39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580FED6-FA34-C2F2-109C-B675B7AB6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28676" name="TextBox 4">
            <a:extLst>
              <a:ext uri="{FF2B5EF4-FFF2-40B4-BE49-F238E27FC236}">
                <a16:creationId xmlns:a16="http://schemas.microsoft.com/office/drawing/2014/main" id="{B4D85DE8-4434-B44F-1F44-BC1C59E4F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921000"/>
            <a:ext cx="4114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>
                <a:solidFill>
                  <a:srgbClr val="12284B"/>
                </a:solidFill>
                <a:latin typeface="Arial" panose="020B0604020202020204" pitchFamily="34" charset="0"/>
              </a:rPr>
              <a:t>25 minutes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Date Placeholder 3">
            <a:extLst>
              <a:ext uri="{FF2B5EF4-FFF2-40B4-BE49-F238E27FC236}">
                <a16:creationId xmlns:a16="http://schemas.microsoft.com/office/drawing/2014/main" id="{53438D06-AC4E-C1C4-1953-F8547E26883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01A4025-F6A7-534E-966D-70DBBD399CB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29698" name="Slide Number Placeholder 5">
            <a:extLst>
              <a:ext uri="{FF2B5EF4-FFF2-40B4-BE49-F238E27FC236}">
                <a16:creationId xmlns:a16="http://schemas.microsoft.com/office/drawing/2014/main" id="{FBEC4AE2-E081-3D20-61F8-67EEE2C23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92DA756-4491-834D-8CDD-D707B02A01A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/>
          </a:p>
        </p:txBody>
      </p:sp>
      <p:sp>
        <p:nvSpPr>
          <p:cNvPr id="29699" name="Rectangle 6">
            <a:extLst>
              <a:ext uri="{FF2B5EF4-FFF2-40B4-BE49-F238E27FC236}">
                <a16:creationId xmlns:a16="http://schemas.microsoft.com/office/drawing/2014/main" id="{9FD9F876-5593-C9EA-6478-DF7D14B52D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Contact Information - Elsa L Gunter</a:t>
            </a:r>
          </a:p>
        </p:txBody>
      </p:sp>
      <p:sp>
        <p:nvSpPr>
          <p:cNvPr id="29700" name="Rectangle 7">
            <a:extLst>
              <a:ext uri="{FF2B5EF4-FFF2-40B4-BE49-F238E27FC236}">
                <a16:creationId xmlns:a16="http://schemas.microsoft.com/office/drawing/2014/main" id="{89B77409-D100-4BA0-0F00-24A96BF53A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3713" y="1219200"/>
            <a:ext cx="8269287" cy="4913313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Office: 2112 SC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Office hours: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TBD</a:t>
            </a: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Can attend in zoom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Also by appointment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Email: </a:t>
            </a:r>
            <a:r>
              <a:rPr lang="en-US" altLang="en-US">
                <a:ea typeface="ＭＳ Ｐゴシック" panose="020B0600070205080204" pitchFamily="34" charset="-128"/>
                <a:hlinkClick r:id="rId2"/>
              </a:rPr>
              <a:t>egunter@illinois.edu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AA3FD8FA-01D5-441C-745C-AA8D213CB2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Course TAs</a:t>
            </a:r>
          </a:p>
        </p:txBody>
      </p:sp>
      <p:sp>
        <p:nvSpPr>
          <p:cNvPr id="30722" name="Date Placeholder 3">
            <a:extLst>
              <a:ext uri="{FF2B5EF4-FFF2-40B4-BE49-F238E27FC236}">
                <a16:creationId xmlns:a16="http://schemas.microsoft.com/office/drawing/2014/main" id="{3048A92C-CE1A-8887-7D05-148ED048AD1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C7D6DF-0814-0340-856B-7F4E6908190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30723" name="Slide Number Placeholder 4">
            <a:extLst>
              <a:ext uri="{FF2B5EF4-FFF2-40B4-BE49-F238E27FC236}">
                <a16:creationId xmlns:a16="http://schemas.microsoft.com/office/drawing/2014/main" id="{B580C2B9-BF9A-256D-0004-6C213CABE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811ED97-EB70-9C4B-9A52-BE0DEC6FCE3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5F78B93-AB85-141C-6E06-2EFABA4E43EF}"/>
              </a:ext>
            </a:extLst>
          </p:cNvPr>
          <p:cNvGrpSpPr/>
          <p:nvPr/>
        </p:nvGrpSpPr>
        <p:grpSpPr>
          <a:xfrm>
            <a:off x="6226175" y="1514496"/>
            <a:ext cx="2384425" cy="4186261"/>
            <a:chOff x="6226175" y="1514496"/>
            <a:chExt cx="2384425" cy="418626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208D555-D526-D933-B354-3EDF826F041A}"/>
                </a:ext>
              </a:extLst>
            </p:cNvPr>
            <p:cNvGrpSpPr/>
            <p:nvPr/>
          </p:nvGrpSpPr>
          <p:grpSpPr>
            <a:xfrm>
              <a:off x="6457950" y="1514496"/>
              <a:ext cx="1920875" cy="1849775"/>
              <a:chOff x="4705350" y="1545888"/>
              <a:chExt cx="1920875" cy="1849775"/>
            </a:xfrm>
          </p:grpSpPr>
          <p:sp>
            <p:nvSpPr>
              <p:cNvPr id="30734" name="TextBox 18">
                <a:extLst>
                  <a:ext uri="{FF2B5EF4-FFF2-40B4-BE49-F238E27FC236}">
                    <a16:creationId xmlns:a16="http://schemas.microsoft.com/office/drawing/2014/main" id="{16D2D505-7114-FD33-E20D-8CF5C883D0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05350" y="2933781"/>
                <a:ext cx="1920875" cy="461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/>
                <a:r>
                  <a:rPr lang="en-US" altLang="en-US" sz="2400" dirty="0" err="1"/>
                  <a:t>Jiayou</a:t>
                </a:r>
                <a:r>
                  <a:rPr lang="en-US" altLang="en-US" sz="2400" dirty="0"/>
                  <a:t> He</a:t>
                </a:r>
              </a:p>
            </p:txBody>
          </p:sp>
          <p:pic>
            <p:nvPicPr>
              <p:cNvPr id="13" name="Picture 12" descr="A person with short hair wearing a black shirt&#10;&#10;AI-generated content may be incorrect.">
                <a:extLst>
                  <a:ext uri="{FF2B5EF4-FFF2-40B4-BE49-F238E27FC236}">
                    <a16:creationId xmlns:a16="http://schemas.microsoft.com/office/drawing/2014/main" id="{6CE043A5-FDE6-CC3B-D958-3D9EC59444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70134" y="1545888"/>
                <a:ext cx="1391306" cy="1391306"/>
              </a:xfrm>
              <a:prstGeom prst="rect">
                <a:avLst/>
              </a:prstGeom>
            </p:spPr>
          </p:pic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D795233-BE6C-9C02-7BB0-AC8985268C0D}"/>
                </a:ext>
              </a:extLst>
            </p:cNvPr>
            <p:cNvGrpSpPr/>
            <p:nvPr/>
          </p:nvGrpSpPr>
          <p:grpSpPr>
            <a:xfrm>
              <a:off x="6226175" y="3883183"/>
              <a:ext cx="2384425" cy="1817574"/>
              <a:chOff x="5181600" y="3933939"/>
              <a:chExt cx="2384425" cy="1817574"/>
            </a:xfrm>
          </p:grpSpPr>
          <p:sp>
            <p:nvSpPr>
              <p:cNvPr id="30737" name="TextBox 23">
                <a:extLst>
                  <a:ext uri="{FF2B5EF4-FFF2-40B4-BE49-F238E27FC236}">
                    <a16:creationId xmlns:a16="http://schemas.microsoft.com/office/drawing/2014/main" id="{D28C3903-E262-118C-3EE9-DF1A38747B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81600" y="5289825"/>
                <a:ext cx="2384425" cy="4616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Anisha Rao</a:t>
                </a:r>
              </a:p>
            </p:txBody>
          </p:sp>
          <p:pic>
            <p:nvPicPr>
              <p:cNvPr id="18" name="Picture 17" descr="A person smiling at the camera&#10;&#10;AI-generated content may be incorrect.">
                <a:extLst>
                  <a:ext uri="{FF2B5EF4-FFF2-40B4-BE49-F238E27FC236}">
                    <a16:creationId xmlns:a16="http://schemas.microsoft.com/office/drawing/2014/main" id="{B3AADCFC-CF44-CEE5-04DA-C2D301D5D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85454" y="3933939"/>
                <a:ext cx="1376716" cy="1376716"/>
              </a:xfrm>
              <a:prstGeom prst="rect">
                <a:avLst/>
              </a:prstGeom>
            </p:spPr>
          </p:pic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2D883B7-5BD1-ACB1-2B6B-8DC37C22ED10}"/>
              </a:ext>
            </a:extLst>
          </p:cNvPr>
          <p:cNvGrpSpPr/>
          <p:nvPr/>
        </p:nvGrpSpPr>
        <p:grpSpPr>
          <a:xfrm>
            <a:off x="2590800" y="1514496"/>
            <a:ext cx="3810000" cy="4170904"/>
            <a:chOff x="2490988" y="1514496"/>
            <a:chExt cx="3810000" cy="417090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2921D6F-10CF-49F9-C974-7C9C2187999F}"/>
                </a:ext>
              </a:extLst>
            </p:cNvPr>
            <p:cNvGrpSpPr/>
            <p:nvPr/>
          </p:nvGrpSpPr>
          <p:grpSpPr>
            <a:xfrm>
              <a:off x="2490988" y="1514496"/>
              <a:ext cx="3810000" cy="1823951"/>
              <a:chOff x="2819400" y="1514496"/>
              <a:chExt cx="3810000" cy="1823951"/>
            </a:xfrm>
          </p:grpSpPr>
          <p:sp>
            <p:nvSpPr>
              <p:cNvPr id="30750" name="TextBox 35">
                <a:extLst>
                  <a:ext uri="{FF2B5EF4-FFF2-40B4-BE49-F238E27FC236}">
                    <a16:creationId xmlns:a16="http://schemas.microsoft.com/office/drawing/2014/main" id="{3FB11D07-BCC9-8BA6-3923-DEBA768BBA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19400" y="2876782"/>
                <a:ext cx="38100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Hrishikesh Balakrishnan</a:t>
                </a:r>
              </a:p>
            </p:txBody>
          </p:sp>
          <p:pic>
            <p:nvPicPr>
              <p:cNvPr id="9" name="Picture 8" descr="A person with long hair wearing a hawaiian shirt&#10;&#10;AI-generated content may be incorrect.">
                <a:extLst>
                  <a:ext uri="{FF2B5EF4-FFF2-40B4-BE49-F238E27FC236}">
                    <a16:creationId xmlns:a16="http://schemas.microsoft.com/office/drawing/2014/main" id="{0EEED1CF-B91F-6169-E2B3-010420457E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32033" y="1514496"/>
                <a:ext cx="1384735" cy="1384735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1095174-2FA4-C2C8-EA19-FD417F8980D9}"/>
                </a:ext>
              </a:extLst>
            </p:cNvPr>
            <p:cNvGrpSpPr/>
            <p:nvPr/>
          </p:nvGrpSpPr>
          <p:grpSpPr>
            <a:xfrm>
              <a:off x="3203776" y="3883183"/>
              <a:ext cx="2384425" cy="1802217"/>
              <a:chOff x="2644775" y="3933939"/>
              <a:chExt cx="2384425" cy="1802217"/>
            </a:xfrm>
          </p:grpSpPr>
          <p:sp>
            <p:nvSpPr>
              <p:cNvPr id="30742" name="TextBox 15">
                <a:extLst>
                  <a:ext uri="{FF2B5EF4-FFF2-40B4-BE49-F238E27FC236}">
                    <a16:creationId xmlns:a16="http://schemas.microsoft.com/office/drawing/2014/main" id="{6D9C2F47-A6D8-60F2-B037-F8F392144D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44775" y="5274491"/>
                <a:ext cx="238442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Augustus Pham</a:t>
                </a:r>
              </a:p>
            </p:txBody>
          </p:sp>
          <p:pic>
            <p:nvPicPr>
              <p:cNvPr id="22" name="Picture 21" descr="A person with short black hair wearing a white shirt&#10;&#10;AI-generated content may be incorrect.">
                <a:extLst>
                  <a:ext uri="{FF2B5EF4-FFF2-40B4-BE49-F238E27FC236}">
                    <a16:creationId xmlns:a16="http://schemas.microsoft.com/office/drawing/2014/main" id="{96F4881B-27CC-A042-339E-A0055B98D7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44214" y="3933939"/>
                <a:ext cx="1385547" cy="1385547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E105D6C-37EB-1436-D3E1-04CDEB18146B}"/>
              </a:ext>
            </a:extLst>
          </p:cNvPr>
          <p:cNvGrpSpPr/>
          <p:nvPr/>
        </p:nvGrpSpPr>
        <p:grpSpPr>
          <a:xfrm>
            <a:off x="487005" y="1514496"/>
            <a:ext cx="1875195" cy="4204969"/>
            <a:chOff x="487005" y="1514496"/>
            <a:chExt cx="1875195" cy="420496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14F63C4-80D3-72E4-9557-61FA017ED4AC}"/>
                </a:ext>
              </a:extLst>
            </p:cNvPr>
            <p:cNvGrpSpPr/>
            <p:nvPr/>
          </p:nvGrpSpPr>
          <p:grpSpPr>
            <a:xfrm>
              <a:off x="487005" y="1514496"/>
              <a:ext cx="1857777" cy="1842769"/>
              <a:chOff x="304800" y="1514496"/>
              <a:chExt cx="1857777" cy="1842769"/>
            </a:xfrm>
          </p:grpSpPr>
          <p:sp>
            <p:nvSpPr>
              <p:cNvPr id="30743" name="TextBox 7">
                <a:extLst>
                  <a:ext uri="{FF2B5EF4-FFF2-40B4-BE49-F238E27FC236}">
                    <a16:creationId xmlns:a16="http://schemas.microsoft.com/office/drawing/2014/main" id="{74300D0E-E80B-F083-6166-97BDB9AD9A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4800" y="2895600"/>
                <a:ext cx="185777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Aryan Arora</a:t>
                </a:r>
              </a:p>
            </p:txBody>
          </p:sp>
          <p:pic>
            <p:nvPicPr>
              <p:cNvPr id="6" name="Picture 5" descr="A person with dark hair wearing a blue shirt&#10;&#10;AI-generated content may be incorrect.">
                <a:extLst>
                  <a:ext uri="{FF2B5EF4-FFF2-40B4-BE49-F238E27FC236}">
                    <a16:creationId xmlns:a16="http://schemas.microsoft.com/office/drawing/2014/main" id="{EF885BFE-EC31-052B-7A4C-97D1AF0B1B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6094" y="1514496"/>
                <a:ext cx="1391306" cy="1391306"/>
              </a:xfrm>
              <a:prstGeom prst="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7145B07-F159-796D-83C2-0FE88A705E95}"/>
                </a:ext>
              </a:extLst>
            </p:cNvPr>
            <p:cNvGrpSpPr/>
            <p:nvPr/>
          </p:nvGrpSpPr>
          <p:grpSpPr>
            <a:xfrm>
              <a:off x="749614" y="3883183"/>
              <a:ext cx="1612586" cy="1836282"/>
              <a:chOff x="749614" y="3883183"/>
              <a:chExt cx="1612586" cy="1836282"/>
            </a:xfrm>
          </p:grpSpPr>
          <p:pic>
            <p:nvPicPr>
              <p:cNvPr id="29" name="Picture 28" descr="A person wearing glasses and looking at the camera&#10;&#10;AI-generated content may be incorrect.">
                <a:extLst>
                  <a:ext uri="{FF2B5EF4-FFF2-40B4-BE49-F238E27FC236}">
                    <a16:creationId xmlns:a16="http://schemas.microsoft.com/office/drawing/2014/main" id="{677A505F-692D-B526-3807-444F46E194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0254" y="3883183"/>
                <a:ext cx="1391306" cy="1391306"/>
              </a:xfrm>
              <a:prstGeom prst="rect">
                <a:avLst/>
              </a:prstGeom>
            </p:spPr>
          </p:pic>
          <p:sp>
            <p:nvSpPr>
              <p:cNvPr id="31" name="TextBox 15">
                <a:extLst>
                  <a:ext uri="{FF2B5EF4-FFF2-40B4-BE49-F238E27FC236}">
                    <a16:creationId xmlns:a16="http://schemas.microsoft.com/office/drawing/2014/main" id="{9D9853B6-ECD8-BB07-4162-614AD6E545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9614" y="5257800"/>
                <a:ext cx="161258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400" dirty="0">
                    <a:latin typeface="Arial" panose="020B0604020202020204" pitchFamily="34" charset="0"/>
                  </a:rPr>
                  <a:t>Ziyang Lin</a:t>
                </a:r>
              </a:p>
            </p:txBody>
          </p:sp>
        </p:grpSp>
      </p:grp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Date Placeholder 3">
            <a:extLst>
              <a:ext uri="{FF2B5EF4-FFF2-40B4-BE49-F238E27FC236}">
                <a16:creationId xmlns:a16="http://schemas.microsoft.com/office/drawing/2014/main" id="{0093B5A5-971A-FA83-4FDC-781441DB992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7DE8B4E-023F-2A4A-A344-C3EBB8E4D4C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31746" name="Slide Number Placeholder 5">
            <a:extLst>
              <a:ext uri="{FF2B5EF4-FFF2-40B4-BE49-F238E27FC236}">
                <a16:creationId xmlns:a16="http://schemas.microsoft.com/office/drawing/2014/main" id="{19280311-047D-D6B5-471E-3C696DE0D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BAB734E-425F-E641-BE90-E8C635A779E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31747" name="Rectangle 6">
            <a:extLst>
              <a:ext uri="{FF2B5EF4-FFF2-40B4-BE49-F238E27FC236}">
                <a16:creationId xmlns:a16="http://schemas.microsoft.com/office/drawing/2014/main" id="{232E5CAA-1328-30F3-AB4B-AE68F31D1B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Course Website</a:t>
            </a:r>
          </a:p>
        </p:txBody>
      </p:sp>
      <p:sp>
        <p:nvSpPr>
          <p:cNvPr id="31748" name="Rectangle 7">
            <a:extLst>
              <a:ext uri="{FF2B5EF4-FFF2-40B4-BE49-F238E27FC236}">
                <a16:creationId xmlns:a16="http://schemas.microsoft.com/office/drawing/2014/main" id="{19F13FB9-1941-F588-9F16-2836F5810F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106488"/>
            <a:ext cx="8650288" cy="4913312"/>
          </a:xfrm>
        </p:spPr>
        <p:txBody>
          <a:bodyPr/>
          <a:lstStyle/>
          <a:p>
            <a:pPr eaLnBrk="1" hangingPunct="1"/>
            <a:r>
              <a:rPr lang="en-US" altLang="en-US" sz="26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hlinkClick r:id="rId2"/>
              </a:rPr>
              <a:t>https://courses.engr.illinois.edu/cs421/fa2026</a:t>
            </a:r>
            <a:endParaRPr lang="en-US" altLang="en-US" sz="2600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Main page - summary of news items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Policy - rules governing course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Lectures - syllabus and slides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MPs - information about assignments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Exams – Syllabi and review material for Midterms and finals 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Unit Projects - for 4 credit students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Resources - tools and helpful info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FAQ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1A1ECDEF-955B-49D8-3E86-2B8E598EA3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Some Course References</a:t>
            </a:r>
          </a:p>
        </p:txBody>
      </p:sp>
      <p:sp>
        <p:nvSpPr>
          <p:cNvPr id="32770" name="Content Placeholder 2">
            <a:extLst>
              <a:ext uri="{FF2B5EF4-FFF2-40B4-BE49-F238E27FC236}">
                <a16:creationId xmlns:a16="http://schemas.microsoft.com/office/drawing/2014/main" id="{314F8899-8CAD-11FE-5D58-924A5BC726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650288" cy="129540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No required textbook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Some suggested references</a:t>
            </a:r>
          </a:p>
        </p:txBody>
      </p:sp>
      <p:sp>
        <p:nvSpPr>
          <p:cNvPr id="32771" name="Date Placeholder 3">
            <a:extLst>
              <a:ext uri="{FF2B5EF4-FFF2-40B4-BE49-F238E27FC236}">
                <a16:creationId xmlns:a16="http://schemas.microsoft.com/office/drawing/2014/main" id="{D3F5725B-C902-E956-4A3F-67EB2D62FF4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BF9D1D8-7847-8846-8B2C-3C79F0A40CF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32772" name="Slide Number Placeholder 4">
            <a:extLst>
              <a:ext uri="{FF2B5EF4-FFF2-40B4-BE49-F238E27FC236}">
                <a16:creationId xmlns:a16="http://schemas.microsoft.com/office/drawing/2014/main" id="{ECB2150B-D2D5-318C-DB37-597CEBD04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784F34-5528-9149-9B68-D1F550B5A2A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/>
          </a:p>
        </p:txBody>
      </p:sp>
      <p:pic>
        <p:nvPicPr>
          <p:cNvPr id="32773" name="Picture 6">
            <a:extLst>
              <a:ext uri="{FF2B5EF4-FFF2-40B4-BE49-F238E27FC236}">
                <a16:creationId xmlns:a16="http://schemas.microsoft.com/office/drawing/2014/main" id="{4D04495D-6C35-C533-A169-8C7E61C66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870200"/>
            <a:ext cx="1905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10">
            <a:extLst>
              <a:ext uri="{FF2B5EF4-FFF2-40B4-BE49-F238E27FC236}">
                <a16:creationId xmlns:a16="http://schemas.microsoft.com/office/drawing/2014/main" id="{26E9A55D-2A05-6D6C-FE76-4E9ADD723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70200"/>
            <a:ext cx="1905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11">
            <a:extLst>
              <a:ext uri="{FF2B5EF4-FFF2-40B4-BE49-F238E27FC236}">
                <a16:creationId xmlns:a16="http://schemas.microsoft.com/office/drawing/2014/main" id="{22B3B7FB-7060-522B-F094-273C66F00D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870200"/>
            <a:ext cx="198120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Date Placeholder 3">
            <a:extLst>
              <a:ext uri="{FF2B5EF4-FFF2-40B4-BE49-F238E27FC236}">
                <a16:creationId xmlns:a16="http://schemas.microsoft.com/office/drawing/2014/main" id="{53032926-3FB4-F64F-CD37-1118AD4021B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659F61B-A7B8-4944-8145-B8D1BDC61F4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470D9F86-F5CC-C8F2-E598-46A9AC881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2014367-0BA7-7649-9030-7860B8362F1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33795" name="Rectangle 4">
            <a:extLst>
              <a:ext uri="{FF2B5EF4-FFF2-40B4-BE49-F238E27FC236}">
                <a16:creationId xmlns:a16="http://schemas.microsoft.com/office/drawing/2014/main" id="{EB36E37C-F4B9-0E25-DEA2-EA0248FDC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Some Course References</a:t>
            </a:r>
          </a:p>
        </p:txBody>
      </p:sp>
      <p:sp>
        <p:nvSpPr>
          <p:cNvPr id="33796" name="Rectangle 5">
            <a:extLst>
              <a:ext uri="{FF2B5EF4-FFF2-40B4-BE49-F238E27FC236}">
                <a16:creationId xmlns:a16="http://schemas.microsoft.com/office/drawing/2014/main" id="{47FA4B9B-4474-10F0-5CC8-15ACE24F31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No required textbook.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Pictures of the books on previous slide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Essentials of Programming Languages (2nd Edition) by Daniel P. Friedman, Mitchell Wand and Christopher T. Haynes, MIT Press 2001.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Compilers: Principles, Techniques, and Tools, (also known as "The Dragon Book"); by Aho, Sethi, and Ullman. Published by Addison-Wesley. ISBN: 0-201-10088-6.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Modern Compiler Implementation in ML by Andrew W. Appel, Cambridge University Press 1998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Additional ones for Ocaml given separately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Date Placeholder 3">
            <a:extLst>
              <a:ext uri="{FF2B5EF4-FFF2-40B4-BE49-F238E27FC236}">
                <a16:creationId xmlns:a16="http://schemas.microsoft.com/office/drawing/2014/main" id="{65FBE680-D6EC-DCA2-69A2-D8BF41B5A51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53446E-74B9-544A-90E9-0693BB7D8AD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34818" name="Slide Number Placeholder 5">
            <a:extLst>
              <a:ext uri="{FF2B5EF4-FFF2-40B4-BE49-F238E27FC236}">
                <a16:creationId xmlns:a16="http://schemas.microsoft.com/office/drawing/2014/main" id="{F03C36DD-1561-A78C-F941-F2EBB8CE0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8FFE0B-98B7-B94A-AD1C-7445026DB30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/>
          </a:p>
        </p:txBody>
      </p:sp>
      <p:sp>
        <p:nvSpPr>
          <p:cNvPr id="34819" name="Rectangle 8">
            <a:extLst>
              <a:ext uri="{FF2B5EF4-FFF2-40B4-BE49-F238E27FC236}">
                <a16:creationId xmlns:a16="http://schemas.microsoft.com/office/drawing/2014/main" id="{B2F8DC72-1DFA-7D06-2E8E-CC7DA5BD78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Course Grading</a:t>
            </a:r>
          </a:p>
        </p:txBody>
      </p:sp>
      <p:sp>
        <p:nvSpPr>
          <p:cNvPr id="34820" name="Rectangle 9">
            <a:extLst>
              <a:ext uri="{FF2B5EF4-FFF2-40B4-BE49-F238E27FC236}">
                <a16:creationId xmlns:a16="http://schemas.microsoft.com/office/drawing/2014/main" id="{0F8B99FE-8206-C40E-558F-D69FABCF9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Assignments 14%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Web Assignments (WA) (~4-7%)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MPs (in </a:t>
            </a:r>
            <a:r>
              <a:rPr lang="en-US" altLang="en-US" dirty="0" err="1">
                <a:ea typeface="ＭＳ Ｐゴシック" panose="020B0600070205080204" pitchFamily="34" charset="-128"/>
              </a:rPr>
              <a:t>Ocaml</a:t>
            </a:r>
            <a:r>
              <a:rPr lang="en-US" altLang="en-US" dirty="0">
                <a:ea typeface="ＭＳ Ｐゴシック" panose="020B0600070205080204" pitchFamily="34" charset="-128"/>
              </a:rPr>
              <a:t>) (~5-8%)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All WAs and MPs Submitted by </a:t>
            </a:r>
            <a:r>
              <a:rPr lang="en-US" altLang="en-US" b="1" dirty="0" err="1">
                <a:ea typeface="ＭＳ Ｐゴシック" panose="020B0600070205080204" pitchFamily="34" charset="-128"/>
              </a:rPr>
              <a:t>PrairieLearn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Late submission penalty:</a:t>
            </a:r>
          </a:p>
          <a:p>
            <a:pPr marL="457200" lvl="1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	 score capped at 80% of total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Date Placeholder 3">
            <a:extLst>
              <a:ext uri="{FF2B5EF4-FFF2-40B4-BE49-F238E27FC236}">
                <a16:creationId xmlns:a16="http://schemas.microsoft.com/office/drawing/2014/main" id="{6F7B9F4E-5A9B-BA41-8269-25ACB3CA3A7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B912EF-A37B-0246-8452-F80F2F1F1A3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35842" name="Slide Number Placeholder 5">
            <a:extLst>
              <a:ext uri="{FF2B5EF4-FFF2-40B4-BE49-F238E27FC236}">
                <a16:creationId xmlns:a16="http://schemas.microsoft.com/office/drawing/2014/main" id="{89180C41-6D4C-776B-159A-B3F548446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8A1B2E-E893-6247-99C9-CC968A139B9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35843" name="Rectangle 8">
            <a:extLst>
              <a:ext uri="{FF2B5EF4-FFF2-40B4-BE49-F238E27FC236}">
                <a16:creationId xmlns:a16="http://schemas.microsoft.com/office/drawing/2014/main" id="{C588517E-52A0-7C51-0B4B-890EB8F0F9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Course Grading</a:t>
            </a:r>
          </a:p>
        </p:txBody>
      </p:sp>
      <p:sp>
        <p:nvSpPr>
          <p:cNvPr id="35844" name="Rectangle 9">
            <a:extLst>
              <a:ext uri="{FF2B5EF4-FFF2-40B4-BE49-F238E27FC236}">
                <a16:creationId xmlns:a16="http://schemas.microsoft.com/office/drawing/2014/main" id="{D640F725-8CD5-F564-50D0-7FE622C5E0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err="1">
                <a:ea typeface="ＭＳ Ｐゴシック" panose="020B0600070205080204" pitchFamily="34" charset="-128"/>
              </a:rPr>
              <a:t>Threee</a:t>
            </a:r>
            <a:r>
              <a:rPr lang="en-US" altLang="en-US" dirty="0">
                <a:ea typeface="ＭＳ Ｐゴシック" panose="020B0600070205080204" pitchFamily="34" charset="-128"/>
              </a:rPr>
              <a:t> quizzes - 6% (2% each)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In class, BYOD (with </a:t>
            </a:r>
            <a:r>
              <a:rPr lang="en-US" u="sng" dirty="0">
                <a:hlinkClick r:id="rId3"/>
              </a:rPr>
              <a:t>the Respondus LockDown browser</a:t>
            </a:r>
            <a:r>
              <a:rPr lang="en-US" altLang="en-US" dirty="0">
                <a:ea typeface="ＭＳ Ｐゴシック" panose="020B0600070205080204" pitchFamily="34" charset="-128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Tentatively Sep 10, Sep 29, Oct 27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3 Midterms - 15% each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Sep 24-26, Oct 15-17, Nov 12-14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b="1" dirty="0">
                <a:ea typeface="ＭＳ Ｐゴシック" panose="020B0600070205080204" pitchFamily="34" charset="-128"/>
              </a:rPr>
              <a:t>BE AVAILABLE FOR THESE DATES!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Final 35%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In class Dec 14  1:30pm-4:30pm</a:t>
            </a:r>
            <a:endParaRPr lang="en-US" altLang="en-US" sz="28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Percentages based on 3 </a:t>
            </a:r>
            <a:r>
              <a:rPr lang="en-US" altLang="en-US" dirty="0" err="1">
                <a:ea typeface="ＭＳ Ｐゴシック" panose="020B0600070205080204" pitchFamily="34" charset="-128"/>
              </a:rPr>
              <a:t>cr</a:t>
            </a:r>
            <a:r>
              <a:rPr lang="en-US" altLang="en-US" dirty="0">
                <a:ea typeface="ＭＳ Ｐゴシック" panose="020B0600070205080204" pitchFamily="34" charset="-128"/>
              </a:rPr>
              <a:t>, are approximate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Date Placeholder 3">
            <a:extLst>
              <a:ext uri="{FF2B5EF4-FFF2-40B4-BE49-F238E27FC236}">
                <a16:creationId xmlns:a16="http://schemas.microsoft.com/office/drawing/2014/main" id="{0AE28A0F-3AD7-E062-F017-468DF02498C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26FD07-E9D7-C345-BD30-23114AF94C3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37890" name="Slide Number Placeholder 5">
            <a:extLst>
              <a:ext uri="{FF2B5EF4-FFF2-40B4-BE49-F238E27FC236}">
                <a16:creationId xmlns:a16="http://schemas.microsoft.com/office/drawing/2014/main" id="{13D60FF6-5B2E-0A77-B1B5-C60A3E84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E12A37D-2C95-214E-B6B2-E44AEF4C4B8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37891" name="Rectangle 4">
            <a:extLst>
              <a:ext uri="{FF2B5EF4-FFF2-40B4-BE49-F238E27FC236}">
                <a16:creationId xmlns:a16="http://schemas.microsoft.com/office/drawing/2014/main" id="{A3BDE4AD-A51E-BD58-6192-EAF8698B9A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Course Assingments – WA &amp; MP</a:t>
            </a:r>
          </a:p>
        </p:txBody>
      </p:sp>
      <p:sp>
        <p:nvSpPr>
          <p:cNvPr id="37892" name="Rectangle 5">
            <a:extLst>
              <a:ext uri="{FF2B5EF4-FFF2-40B4-BE49-F238E27FC236}">
                <a16:creationId xmlns:a16="http://schemas.microsoft.com/office/drawing/2014/main" id="{909458E7-1197-B2A7-2333-F54D3DE66F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88925" y="1219200"/>
            <a:ext cx="8650288" cy="49133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600">
                <a:ea typeface="ＭＳ Ｐゴシック" panose="020B0600070205080204" pitchFamily="34" charset="-128"/>
              </a:rPr>
              <a:t>You may discuss assignments and their solutions with others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600">
                <a:ea typeface="ＭＳ Ｐゴシック" panose="020B0600070205080204" pitchFamily="34" charset="-128"/>
              </a:rPr>
              <a:t>You may work in groups, but you must </a:t>
            </a:r>
            <a:r>
              <a:rPr lang="en-US" altLang="en-US" sz="2600" b="1">
                <a:ea typeface="ＭＳ Ｐゴシック" panose="020B0600070205080204" pitchFamily="34" charset="-128"/>
              </a:rPr>
              <a:t>list members with whom you worked</a:t>
            </a:r>
            <a:r>
              <a:rPr lang="en-US" altLang="en-US" sz="2600">
                <a:ea typeface="ＭＳ Ｐゴシック" panose="020B0600070205080204" pitchFamily="34" charset="-128"/>
              </a:rPr>
              <a:t> if you share solutions or detailed solution outlines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600" b="1">
                <a:ea typeface="ＭＳ Ｐゴシック" panose="020B0600070205080204" pitchFamily="34" charset="-128"/>
              </a:rPr>
              <a:t>Each student must write up and turn in their own solution separately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600">
                <a:ea typeface="ＭＳ Ｐゴシック" panose="020B0600070205080204" pitchFamily="34" charset="-128"/>
              </a:rPr>
              <a:t>You may look at examples from class and other similar examples from any source – </a:t>
            </a:r>
            <a:r>
              <a:rPr lang="en-US" altLang="en-US" sz="2600" b="1">
                <a:ea typeface="ＭＳ Ｐゴシック" panose="020B0600070205080204" pitchFamily="34" charset="-128"/>
              </a:rPr>
              <a:t>cite appropriately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Note: University policy on plagiarism still holds - cite your sources if you are not the sole author of your solution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Do not have to cite course notes or course staff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DE3D49F0-9471-5826-4EE2-99CF0958DE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16386" name="Date Placeholder 3">
            <a:extLst>
              <a:ext uri="{FF2B5EF4-FFF2-40B4-BE49-F238E27FC236}">
                <a16:creationId xmlns:a16="http://schemas.microsoft.com/office/drawing/2014/main" id="{9C7EE381-EE87-47E1-A3B9-DF7A20CAAFC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6FC08B4-A730-444F-98C1-6399F44C0F6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6387" name="Slide Number Placeholder 4">
            <a:extLst>
              <a:ext uri="{FF2B5EF4-FFF2-40B4-BE49-F238E27FC236}">
                <a16:creationId xmlns:a16="http://schemas.microsoft.com/office/drawing/2014/main" id="{75745DC8-3D06-5793-2A23-3C63E1DEF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AC8FC2B-493B-6446-A9DC-5BCDFF49649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/>
          </a:p>
        </p:txBody>
      </p:sp>
      <p:grpSp>
        <p:nvGrpSpPr>
          <p:cNvPr id="16388" name="Group 8">
            <a:extLst>
              <a:ext uri="{FF2B5EF4-FFF2-40B4-BE49-F238E27FC236}">
                <a16:creationId xmlns:a16="http://schemas.microsoft.com/office/drawing/2014/main" id="{671D63C9-779D-C826-14B9-CD75BCDED057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2362200" cy="4267200"/>
            <a:chOff x="685800" y="1676400"/>
            <a:chExt cx="2362200" cy="4267200"/>
          </a:xfrm>
        </p:grpSpPr>
        <p:sp>
          <p:nvSpPr>
            <p:cNvPr id="16395" name="TextBox 6">
              <a:extLst>
                <a:ext uri="{FF2B5EF4-FFF2-40B4-BE49-F238E27FC236}">
                  <a16:creationId xmlns:a16="http://schemas.microsoft.com/office/drawing/2014/main" id="{F9BEDECA-B0EE-1415-B072-B91ABEFA9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3117503"/>
              <a:ext cx="2362200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 dirty="0">
                  <a:latin typeface="Arial" panose="020B0604020202020204" pitchFamily="34" charset="0"/>
                </a:rPr>
                <a:t>New Programming Paradigm</a:t>
              </a:r>
            </a:p>
          </p:txBody>
        </p:sp>
        <p:sp>
          <p:nvSpPr>
            <p:cNvPr id="16394" name="Oval 5">
              <a:extLst>
                <a:ext uri="{FF2B5EF4-FFF2-40B4-BE49-F238E27FC236}">
                  <a16:creationId xmlns:a16="http://schemas.microsoft.com/office/drawing/2014/main" id="{4FDA9B5C-8024-9304-A93F-992E6923E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solidFill>
              <a:srgbClr val="A6D7FF">
                <a:alpha val="749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I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2F1674-36A6-6AC8-419A-C120BF60A7C9}"/>
              </a:ext>
            </a:extLst>
          </p:cNvPr>
          <p:cNvGrpSpPr/>
          <p:nvPr/>
        </p:nvGrpSpPr>
        <p:grpSpPr>
          <a:xfrm>
            <a:off x="3467100" y="1676400"/>
            <a:ext cx="2362200" cy="4267200"/>
            <a:chOff x="685800" y="1676400"/>
            <a:chExt cx="2362200" cy="42672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54AEEE1-402D-312F-D258-F1E5271F4852}"/>
                </a:ext>
              </a:extLst>
            </p:cNvPr>
            <p:cNvSpPr/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II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2FEB37-811B-EFF4-5B12-193FDC9FB18E}"/>
                </a:ext>
              </a:extLst>
            </p:cNvPr>
            <p:cNvSpPr txBox="1"/>
            <p:nvPr/>
          </p:nvSpPr>
          <p:spPr>
            <a:xfrm>
              <a:off x="800100" y="3117503"/>
              <a:ext cx="2133600" cy="954107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Language Translation</a:t>
              </a:r>
            </a:p>
          </p:txBody>
        </p:sp>
      </p:grpSp>
      <p:grpSp>
        <p:nvGrpSpPr>
          <p:cNvPr id="16390" name="Group 12">
            <a:extLst>
              <a:ext uri="{FF2B5EF4-FFF2-40B4-BE49-F238E27FC236}">
                <a16:creationId xmlns:a16="http://schemas.microsoft.com/office/drawing/2014/main" id="{751487C9-E854-8882-F430-36F8EDBFEF04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1676400"/>
            <a:ext cx="2362200" cy="4267200"/>
            <a:chOff x="685800" y="1676400"/>
            <a:chExt cx="2362200" cy="4267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09D13E0-6664-E94A-B6C9-56683C556803}"/>
                </a:ext>
              </a:extLst>
            </p:cNvPr>
            <p:cNvSpPr/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III</a:t>
              </a:r>
            </a:p>
          </p:txBody>
        </p:sp>
        <p:sp>
          <p:nvSpPr>
            <p:cNvPr id="16393" name="TextBox 14">
              <a:extLst>
                <a:ext uri="{FF2B5EF4-FFF2-40B4-BE49-F238E27FC236}">
                  <a16:creationId xmlns:a16="http://schemas.microsoft.com/office/drawing/2014/main" id="{A045F4A6-5C56-1E04-1977-FD8437906A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3117503"/>
              <a:ext cx="23622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 dirty="0">
                  <a:latin typeface="Arial" panose="020B0604020202020204" pitchFamily="34" charset="0"/>
                </a:rPr>
                <a:t>Language Semantics</a:t>
              </a:r>
            </a:p>
          </p:txBody>
        </p:sp>
      </p:grpSp>
      <p:sp>
        <p:nvSpPr>
          <p:cNvPr id="16391" name="TextBox 2">
            <a:extLst>
              <a:ext uri="{FF2B5EF4-FFF2-40B4-BE49-F238E27FC236}">
                <a16:creationId xmlns:a16="http://schemas.microsoft.com/office/drawing/2014/main" id="{EB2E6CB8-CABC-463D-B61C-108E42EED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990600"/>
            <a:ext cx="533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Three Main Topics of the Course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Date Placeholder 3">
            <a:extLst>
              <a:ext uri="{FF2B5EF4-FFF2-40B4-BE49-F238E27FC236}">
                <a16:creationId xmlns:a16="http://schemas.microsoft.com/office/drawing/2014/main" id="{13278A8E-63CB-20D3-7B7A-FB3F2F20DCA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657C68-4AE2-5D4E-A66D-FF8A5323044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738962FA-6F1E-BC89-B931-0A636E7E3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E246C6-FD77-EF4D-A6B5-3CF35BE1F9D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/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1F39CF03-D1A4-7D27-C24C-ACAC1F40AF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OCAML</a:t>
            </a:r>
          </a:p>
        </p:txBody>
      </p:sp>
      <p:sp>
        <p:nvSpPr>
          <p:cNvPr id="38916" name="Rectangle 5">
            <a:extLst>
              <a:ext uri="{FF2B5EF4-FFF2-40B4-BE49-F238E27FC236}">
                <a16:creationId xmlns:a16="http://schemas.microsoft.com/office/drawing/2014/main" id="{109BAD1A-8CD7-443D-F100-5C4BC9750C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Locally: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Will use ocaml inside VSCode inside PrairieLearn problems this semester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Globally: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Main OCAML home: </a:t>
            </a:r>
            <a:r>
              <a:rPr lang="en-US" altLang="en-US">
                <a:ea typeface="ＭＳ Ｐゴシック" panose="020B0600070205080204" pitchFamily="34" charset="-128"/>
                <a:hlinkClick r:id="rId2"/>
              </a:rPr>
              <a:t>http://ocaml.org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To install OCAML on your computer see:    </a:t>
            </a:r>
            <a:r>
              <a:rPr lang="en-US" altLang="en-US">
                <a:ea typeface="ＭＳ Ｐゴシック" panose="020B0600070205080204" pitchFamily="34" charset="-128"/>
                <a:hlinkClick r:id="rId3"/>
              </a:rPr>
              <a:t>http://ocaml.org/docs/install.html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To try on the web: </a:t>
            </a:r>
            <a:r>
              <a:rPr lang="en-US" altLang="en-US">
                <a:ea typeface="ＭＳ Ｐゴシック" panose="020B0600070205080204" pitchFamily="34" charset="-128"/>
                <a:hlinkClick r:id="rId4"/>
              </a:rPr>
              <a:t>https://try.ocamlpro.com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More notes on this later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Date Placeholder 3">
            <a:extLst>
              <a:ext uri="{FF2B5EF4-FFF2-40B4-BE49-F238E27FC236}">
                <a16:creationId xmlns:a16="http://schemas.microsoft.com/office/drawing/2014/main" id="{7705A26A-CC22-4BDC-C3D7-6D2A82285E7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FBC52F6-7BDC-2E45-9264-7ACDEFF9AA2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39938" name="Slide Number Placeholder 5">
            <a:extLst>
              <a:ext uri="{FF2B5EF4-FFF2-40B4-BE49-F238E27FC236}">
                <a16:creationId xmlns:a16="http://schemas.microsoft.com/office/drawing/2014/main" id="{3DFEC2A6-C483-FA3A-41CE-5D64CBCF3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51F834-3130-9742-9544-871DA784A85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/>
          </a:p>
        </p:txBody>
      </p:sp>
      <p:sp>
        <p:nvSpPr>
          <p:cNvPr id="39939" name="Rectangle 4">
            <a:extLst>
              <a:ext uri="{FF2B5EF4-FFF2-40B4-BE49-F238E27FC236}">
                <a16:creationId xmlns:a16="http://schemas.microsoft.com/office/drawing/2014/main" id="{64728476-C507-0FB9-D841-1B0DCD4534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References for OCaml</a:t>
            </a:r>
          </a:p>
        </p:txBody>
      </p:sp>
      <p:sp>
        <p:nvSpPr>
          <p:cNvPr id="39940" name="Rectangle 5">
            <a:extLst>
              <a:ext uri="{FF2B5EF4-FFF2-40B4-BE49-F238E27FC236}">
                <a16:creationId xmlns:a16="http://schemas.microsoft.com/office/drawing/2014/main" id="{FBA1BD03-91B7-7358-D74E-277EF08FE0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Supplemental texts (not required):</a:t>
            </a:r>
          </a:p>
          <a:p>
            <a:pPr eaLnBrk="1" hangingPunct="1">
              <a:lnSpc>
                <a:spcPct val="90000"/>
              </a:lnSpc>
            </a:pPr>
            <a:endParaRPr lang="en-US" altLang="en-US" sz="14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 The Objective Caml system release 4.07, by Xavier Leroy, online manual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Introduction to the Objective Caml Programming Language, by Jason Hickey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Developing Applications With Objective Caml, by Emmanuel Chailloux, Pascal Manoury, and Bruno Pagano, on O</a:t>
            </a:r>
            <a:r>
              <a:rPr lang="ja-JP" altLang="en-US">
                <a:ea typeface="ＭＳ Ｐゴシック" panose="020B0600070205080204" pitchFamily="34" charset="-128"/>
              </a:rPr>
              <a:t>’</a:t>
            </a:r>
            <a:r>
              <a:rPr lang="en-US" altLang="ja-JP">
                <a:ea typeface="ＭＳ Ｐゴシック" panose="020B0600070205080204" pitchFamily="34" charset="-128"/>
              </a:rPr>
              <a:t>Reilly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Available online from course resources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Date Placeholder 3">
            <a:extLst>
              <a:ext uri="{FF2B5EF4-FFF2-40B4-BE49-F238E27FC236}">
                <a16:creationId xmlns:a16="http://schemas.microsoft.com/office/drawing/2014/main" id="{C613CB09-9ACF-C2C1-709B-B451C9B90E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BC66A66-C3B5-8847-9599-9E903E55600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40962" name="Slide Number Placeholder 5">
            <a:extLst>
              <a:ext uri="{FF2B5EF4-FFF2-40B4-BE49-F238E27FC236}">
                <a16:creationId xmlns:a16="http://schemas.microsoft.com/office/drawing/2014/main" id="{32AB60FD-8C9A-4A48-D1AB-ED44AA364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38BF9A-41A2-F749-A6E0-5EB238778FA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/>
          </a:p>
        </p:txBody>
      </p:sp>
      <p:sp>
        <p:nvSpPr>
          <p:cNvPr id="40963" name="Rectangle 4">
            <a:extLst>
              <a:ext uri="{FF2B5EF4-FFF2-40B4-BE49-F238E27FC236}">
                <a16:creationId xmlns:a16="http://schemas.microsoft.com/office/drawing/2014/main" id="{A289D822-01DF-0048-D917-19C274A11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OCAML Background</a:t>
            </a:r>
          </a:p>
        </p:txBody>
      </p:sp>
      <p:sp>
        <p:nvSpPr>
          <p:cNvPr id="40964" name="Rectangle 5">
            <a:extLst>
              <a:ext uri="{FF2B5EF4-FFF2-40B4-BE49-F238E27FC236}">
                <a16:creationId xmlns:a16="http://schemas.microsoft.com/office/drawing/2014/main" id="{592CA2C3-4C80-53DA-C15E-19E30A06C1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CAML is European descendant of original ML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American/British version is SML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O is for object-oriented extension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ML stands for Meta-Language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ML family designed for implementing theorem provers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It was the meta-language for programming the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object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language of the theorem prover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Despite obscure original application area, OCAML is a full general-purpose programming language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Date Placeholder 3">
            <a:extLst>
              <a:ext uri="{FF2B5EF4-FFF2-40B4-BE49-F238E27FC236}">
                <a16:creationId xmlns:a16="http://schemas.microsoft.com/office/drawing/2014/main" id="{4579AAB9-923C-3E72-3B58-38CB916F70D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66012D-7820-5F4F-8BB0-1DAC00D9D8E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43010" name="Slide Number Placeholder 5">
            <a:extLst>
              <a:ext uri="{FF2B5EF4-FFF2-40B4-BE49-F238E27FC236}">
                <a16:creationId xmlns:a16="http://schemas.microsoft.com/office/drawing/2014/main" id="{8B20C24D-E515-182D-4DBB-7822272A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A5DE18-9DFB-804C-83B7-F3930DD0F96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/>
          </a:p>
        </p:txBody>
      </p:sp>
      <p:sp>
        <p:nvSpPr>
          <p:cNvPr id="43011" name="Rectangle 4">
            <a:extLst>
              <a:ext uri="{FF2B5EF4-FFF2-40B4-BE49-F238E27FC236}">
                <a16:creationId xmlns:a16="http://schemas.microsoft.com/office/drawing/2014/main" id="{DEAC1B6B-0969-933B-2C48-94541BE5F7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Features of OCAML</a:t>
            </a:r>
          </a:p>
        </p:txBody>
      </p:sp>
      <p:sp>
        <p:nvSpPr>
          <p:cNvPr id="43012" name="Rectangle 5">
            <a:extLst>
              <a:ext uri="{FF2B5EF4-FFF2-40B4-BE49-F238E27FC236}">
                <a16:creationId xmlns:a16="http://schemas.microsoft.com/office/drawing/2014/main" id="{03D1B681-537E-EB88-ED8C-034BDDB307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Higher order applicative language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Call-by-value parameter passing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Modern syntax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Parametric polymorphism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Aka structural polymorphism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Automatic garbage collection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User-defined algebraic data types</a:t>
            </a:r>
          </a:p>
          <a:p>
            <a:pPr eaLnBrk="1" hangingPunct="1"/>
            <a:endParaRPr lang="en-US" altLang="en-US" sz="20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Date Placeholder 3">
            <a:extLst>
              <a:ext uri="{FF2B5EF4-FFF2-40B4-BE49-F238E27FC236}">
                <a16:creationId xmlns:a16="http://schemas.microsoft.com/office/drawing/2014/main" id="{B528486B-DC38-E44C-7916-A0A900C1C11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48745F5-95CB-834D-A28B-01BC756EBAC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44034" name="Slide Number Placeholder 5">
            <a:extLst>
              <a:ext uri="{FF2B5EF4-FFF2-40B4-BE49-F238E27FC236}">
                <a16:creationId xmlns:a16="http://schemas.microsoft.com/office/drawing/2014/main" id="{6B97D30C-FE61-C9DB-376C-9BBE94CB8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C0BEF6-7561-9F4D-B63C-B60F79C2E18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/>
          </a:p>
        </p:txBody>
      </p:sp>
      <p:sp>
        <p:nvSpPr>
          <p:cNvPr id="44035" name="Rectangle 4">
            <a:extLst>
              <a:ext uri="{FF2B5EF4-FFF2-40B4-BE49-F238E27FC236}">
                <a16:creationId xmlns:a16="http://schemas.microsoft.com/office/drawing/2014/main" id="{23099D07-8618-1B3D-AD11-308A3E1CFA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Why learn OCAML?</a:t>
            </a:r>
          </a:p>
        </p:txBody>
      </p:sp>
      <p:sp>
        <p:nvSpPr>
          <p:cNvPr id="44036" name="Rectangle 5">
            <a:extLst>
              <a:ext uri="{FF2B5EF4-FFF2-40B4-BE49-F238E27FC236}">
                <a16:creationId xmlns:a16="http://schemas.microsoft.com/office/drawing/2014/main" id="{39D6994C-B620-3E5B-0531-FFFF744E61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Many features not clearly in languages you have already learned</a:t>
            </a:r>
          </a:p>
          <a:p>
            <a:pPr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Assumed basis for much research in programming language research</a:t>
            </a:r>
          </a:p>
          <a:p>
            <a:pPr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OCAML is particularly efficient for programming tasks involving languages (</a:t>
            </a:r>
            <a:r>
              <a:rPr lang="en-US" altLang="en-US" sz="2600" dirty="0" err="1">
                <a:ea typeface="ＭＳ Ｐゴシック" panose="020B0600070205080204" pitchFamily="34" charset="-128"/>
              </a:rPr>
              <a:t>eg</a:t>
            </a:r>
            <a:r>
              <a:rPr lang="en-US" altLang="en-US" sz="2600" dirty="0">
                <a:ea typeface="ＭＳ Ｐゴシック" panose="020B0600070205080204" pitchFamily="34" charset="-128"/>
              </a:rPr>
              <a:t> parsing, compilers, user interfaces)</a:t>
            </a:r>
          </a:p>
          <a:p>
            <a:pPr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Industrially Relevant:</a:t>
            </a:r>
          </a:p>
          <a:p>
            <a:pPr lvl="1" eaLnBrk="1" hangingPunct="1"/>
            <a:r>
              <a:rPr lang="en-US" altLang="en-US" sz="2200" dirty="0">
                <a:ea typeface="ＭＳ Ｐゴシック" panose="020B0600070205080204" pitchFamily="34" charset="-128"/>
              </a:rPr>
              <a:t>Jane Street trades billions of dollars per day using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OCaml</a:t>
            </a:r>
            <a:r>
              <a:rPr lang="en-US" altLang="en-US" sz="2200" dirty="0">
                <a:ea typeface="ＭＳ Ｐゴシック" panose="020B0600070205080204" pitchFamily="34" charset="-128"/>
              </a:rPr>
              <a:t> programs</a:t>
            </a:r>
          </a:p>
          <a:p>
            <a:pPr lvl="1" eaLnBrk="1" hangingPunct="1"/>
            <a:r>
              <a:rPr lang="en-US" altLang="en-US" sz="2200" dirty="0">
                <a:ea typeface="ＭＳ Ｐゴシック" panose="020B0600070205080204" pitchFamily="34" charset="-128"/>
              </a:rPr>
              <a:t>Major language supported at Bloomberg</a:t>
            </a:r>
          </a:p>
          <a:p>
            <a:pPr eaLnBrk="1" hangingPunct="1"/>
            <a:r>
              <a:rPr lang="en-US" altLang="en-US" sz="2600" dirty="0">
                <a:ea typeface="ＭＳ Ｐゴシック" panose="020B0600070205080204" pitchFamily="34" charset="-128"/>
              </a:rPr>
              <a:t>Similar languages: Microsoft F#, SML, Haskell, Scala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Date Placeholder 3">
            <a:extLst>
              <a:ext uri="{FF2B5EF4-FFF2-40B4-BE49-F238E27FC236}">
                <a16:creationId xmlns:a16="http://schemas.microsoft.com/office/drawing/2014/main" id="{5C597C8E-EF11-09AE-6C5F-1971412D51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DDB79A6-4D56-9949-B123-E5833F0A0A8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45058" name="Slide Number Placeholder 5">
            <a:extLst>
              <a:ext uri="{FF2B5EF4-FFF2-40B4-BE49-F238E27FC236}">
                <a16:creationId xmlns:a16="http://schemas.microsoft.com/office/drawing/2014/main" id="{673B3174-2233-3D92-739B-BC7EDE80F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C5EA9C-6490-8149-9D0E-50B567B6B9F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45059" name="Rectangle 4">
            <a:extLst>
              <a:ext uri="{FF2B5EF4-FFF2-40B4-BE49-F238E27FC236}">
                <a16:creationId xmlns:a16="http://schemas.microsoft.com/office/drawing/2014/main" id="{F411515E-55DA-B664-5D53-F3E2A94B6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Session in OCAML</a:t>
            </a:r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870B5D7D-60EE-E650-0E1B-67852D41DB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6063" y="1143000"/>
            <a:ext cx="8651875" cy="4913313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% </a:t>
            </a:r>
            <a:r>
              <a:rPr lang="en-US" sz="2800" dirty="0" err="1">
                <a:solidFill>
                  <a:srgbClr val="0000FF"/>
                </a:solidFill>
              </a:rPr>
              <a:t>ocaml</a:t>
            </a:r>
            <a:endParaRPr lang="en-US" sz="2800" dirty="0">
              <a:solidFill>
                <a:srgbClr val="0000FF"/>
              </a:solidFill>
            </a:endParaRPr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Objective </a:t>
            </a:r>
            <a:r>
              <a:rPr lang="en-US" sz="2800" dirty="0" err="1"/>
              <a:t>Caml</a:t>
            </a:r>
            <a:r>
              <a:rPr lang="en-US" sz="2800" dirty="0"/>
              <a:t> version 4.07.1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# 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(* </a:t>
            </a:r>
            <a:r>
              <a:rPr lang="en-US" sz="2800" dirty="0">
                <a:solidFill>
                  <a:srgbClr val="0000FF"/>
                </a:solidFill>
              </a:rPr>
              <a:t>Read-</a:t>
            </a:r>
            <a:r>
              <a:rPr lang="en-US" sz="2800" dirty="0" err="1">
                <a:solidFill>
                  <a:srgbClr val="0000FF"/>
                </a:solidFill>
              </a:rPr>
              <a:t>eval</a:t>
            </a:r>
            <a:r>
              <a:rPr lang="en-US" sz="2800" dirty="0">
                <a:solidFill>
                  <a:srgbClr val="0000FF"/>
                </a:solidFill>
              </a:rPr>
              <a:t>-print loop; expressions and declarations </a:t>
            </a:r>
            <a:r>
              <a:rPr lang="en-US" sz="2800" dirty="0">
                <a:solidFill>
                  <a:srgbClr val="C09C00"/>
                </a:solidFill>
              </a:rPr>
              <a:t>*)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   </a:t>
            </a:r>
            <a:r>
              <a:rPr lang="en-US" sz="2800" dirty="0">
                <a:solidFill>
                  <a:srgbClr val="0000FF"/>
                </a:solidFill>
              </a:rPr>
              <a:t>2 + 3</a:t>
            </a:r>
            <a:r>
              <a:rPr lang="en-US" sz="2800" dirty="0">
                <a:solidFill>
                  <a:srgbClr val="C09C00"/>
                </a:solidFill>
              </a:rPr>
              <a:t>;;</a:t>
            </a:r>
            <a:r>
              <a:rPr lang="en-US" sz="2800" dirty="0"/>
              <a:t>     </a:t>
            </a:r>
            <a:r>
              <a:rPr lang="en-US" sz="2800" dirty="0">
                <a:solidFill>
                  <a:srgbClr val="0000FF"/>
                </a:solidFill>
              </a:rPr>
              <a:t>(* Expression *)</a:t>
            </a:r>
          </a:p>
          <a:p>
            <a:pPr eaLnBrk="1" hangingPunct="1">
              <a:buFontTx/>
              <a:buChar char="-"/>
              <a:defRPr/>
            </a:pPr>
            <a:r>
              <a:rPr lang="en-US" sz="2800" dirty="0"/>
              <a:t>: </a:t>
            </a:r>
            <a:r>
              <a:rPr lang="en-US" sz="2800" dirty="0" err="1"/>
              <a:t>int</a:t>
            </a:r>
            <a:r>
              <a:rPr lang="en-US" sz="2800" dirty="0"/>
              <a:t> = 5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# </a:t>
            </a:r>
            <a:r>
              <a:rPr lang="en-US" sz="2800" dirty="0">
                <a:solidFill>
                  <a:srgbClr val="0000FF"/>
                </a:solidFill>
              </a:rPr>
              <a:t>3 &lt; 2;;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2800" dirty="0"/>
              <a:t>- : </a:t>
            </a:r>
            <a:r>
              <a:rPr lang="en-US" sz="2800" dirty="0" err="1"/>
              <a:t>bool</a:t>
            </a:r>
            <a:r>
              <a:rPr lang="en-US" sz="2800" dirty="0"/>
              <a:t> = false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619F2A02-95DF-195B-9333-265D90536A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Declarations; Sequencing of Declarations</a:t>
            </a:r>
          </a:p>
        </p:txBody>
      </p:sp>
      <p:sp>
        <p:nvSpPr>
          <p:cNvPr id="46082" name="Content Placeholder 2">
            <a:extLst>
              <a:ext uri="{FF2B5EF4-FFF2-40B4-BE49-F238E27FC236}">
                <a16:creationId xmlns:a16="http://schemas.microsoft.com/office/drawing/2014/main" id="{57311747-D0B1-5B38-FB1A-8928DD217C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x = 2 + 3;;   (* declaration *)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5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test = 3 &lt; 2;;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test : bool = false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 = 1 let b = a + 4;; (* Sequence of dec *)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a : int = 1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b : int = 5</a:t>
            </a:r>
          </a:p>
        </p:txBody>
      </p:sp>
      <p:sp>
        <p:nvSpPr>
          <p:cNvPr id="46083" name="Date Placeholder 3">
            <a:extLst>
              <a:ext uri="{FF2B5EF4-FFF2-40B4-BE49-F238E27FC236}">
                <a16:creationId xmlns:a16="http://schemas.microsoft.com/office/drawing/2014/main" id="{A2089423-9976-9F1B-7E20-03CC0E33A5D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E9C0595-6EB0-0A4B-B965-3F7B6528701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46084" name="Slide Number Placeholder 4">
            <a:extLst>
              <a:ext uri="{FF2B5EF4-FFF2-40B4-BE49-F238E27FC236}">
                <a16:creationId xmlns:a16="http://schemas.microsoft.com/office/drawing/2014/main" id="{15E1F0CF-6BC9-41D2-2F78-B729838DB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453BCB-7F31-034A-BCC6-3FC241E277D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Date Placeholder 3">
            <a:extLst>
              <a:ext uri="{FF2B5EF4-FFF2-40B4-BE49-F238E27FC236}">
                <a16:creationId xmlns:a16="http://schemas.microsoft.com/office/drawing/2014/main" id="{3DAFA32C-CB38-46A4-5103-EB090D1F0FB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2B3D6CB-E757-BD40-A9E8-B1ACC58D972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47106" name="Slide Number Placeholder 5">
            <a:extLst>
              <a:ext uri="{FF2B5EF4-FFF2-40B4-BE49-F238E27FC236}">
                <a16:creationId xmlns:a16="http://schemas.microsoft.com/office/drawing/2014/main" id="{96D9EDDF-8B13-A94E-609F-379AED1F7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5C5C24-18BD-1145-933B-414CA5CEA10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/>
          </a:p>
        </p:txBody>
      </p:sp>
      <p:sp>
        <p:nvSpPr>
          <p:cNvPr id="47107" name="Rectangle 5">
            <a:extLst>
              <a:ext uri="{FF2B5EF4-FFF2-40B4-BE49-F238E27FC236}">
                <a16:creationId xmlns:a16="http://schemas.microsoft.com/office/drawing/2014/main" id="{D9FCE1BB-C2E3-53FD-6AA0-A5B76B446F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</a:t>
            </a:r>
          </a:p>
        </p:txBody>
      </p:sp>
      <p:sp>
        <p:nvSpPr>
          <p:cNvPr id="47108" name="Rectangle 6">
            <a:extLst>
              <a:ext uri="{FF2B5EF4-FFF2-40B4-BE49-F238E27FC236}">
                <a16:creationId xmlns:a16="http://schemas.microsoft.com/office/drawing/2014/main" id="{77B28313-C9EE-3D19-CAAB-9B00C568E1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=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plus_two : int -&gt; int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Date Placeholder 3">
            <a:extLst>
              <a:ext uri="{FF2B5EF4-FFF2-40B4-BE49-F238E27FC236}">
                <a16:creationId xmlns:a16="http://schemas.microsoft.com/office/drawing/2014/main" id="{D8113082-87EC-50DC-C400-D362B083928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3DA5470-237D-A246-8C01-895B1F32022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49154" name="Slide Number Placeholder 5">
            <a:extLst>
              <a:ext uri="{FF2B5EF4-FFF2-40B4-BE49-F238E27FC236}">
                <a16:creationId xmlns:a16="http://schemas.microsoft.com/office/drawing/2014/main" id="{6B49EB9E-1764-0FBC-D4C3-4050D288B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C3DF728-E6E6-244C-BBFB-4C3BB9FF98D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49155" name="Rectangle 5">
            <a:extLst>
              <a:ext uri="{FF2B5EF4-FFF2-40B4-BE49-F238E27FC236}">
                <a16:creationId xmlns:a16="http://schemas.microsoft.com/office/drawing/2014/main" id="{700E7860-3A4F-0616-5C35-90D1CB8D34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</a:t>
            </a:r>
          </a:p>
        </p:txBody>
      </p:sp>
      <p:sp>
        <p:nvSpPr>
          <p:cNvPr id="49156" name="Rectangle 6">
            <a:extLst>
              <a:ext uri="{FF2B5EF4-FFF2-40B4-BE49-F238E27FC236}">
                <a16:creationId xmlns:a16="http://schemas.microsoft.com/office/drawing/2014/main" id="{E959CC39-6322-B22F-7D00-6D1356418D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=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U-Turn Arrow 1">
            <a:extLst>
              <a:ext uri="{FF2B5EF4-FFF2-40B4-BE49-F238E27FC236}">
                <a16:creationId xmlns:a16="http://schemas.microsoft.com/office/drawing/2014/main" id="{B54DD08F-E277-A9BB-FFA9-6256B9C0F184}"/>
              </a:ext>
            </a:extLst>
          </p:cNvPr>
          <p:cNvSpPr/>
          <p:nvPr/>
        </p:nvSpPr>
        <p:spPr bwMode="auto">
          <a:xfrm>
            <a:off x="2819400" y="2743200"/>
            <a:ext cx="838200" cy="228600"/>
          </a:xfrm>
          <a:prstGeom prst="utur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158" name="Right Arrow 2">
            <a:extLst>
              <a:ext uri="{FF2B5EF4-FFF2-40B4-BE49-F238E27FC236}">
                <a16:creationId xmlns:a16="http://schemas.microsoft.com/office/drawing/2014/main" id="{F3A60E6D-B92D-C4D1-DD4A-A02A6CB8907A}"/>
              </a:ext>
            </a:extLst>
          </p:cNvPr>
          <p:cNvSpPr>
            <a:spLocks noChangeArrowheads="1"/>
          </p:cNvSpPr>
          <p:nvPr/>
        </p:nvSpPr>
        <p:spPr bwMode="auto">
          <a:xfrm rot="-3588601">
            <a:off x="2290763" y="3603625"/>
            <a:ext cx="625475" cy="117475"/>
          </a:xfrm>
          <a:prstGeom prst="rightArrow">
            <a:avLst>
              <a:gd name="adj1" fmla="val 50000"/>
              <a:gd name="adj2" fmla="val 4925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49159" name="Right Arrow 7">
            <a:extLst>
              <a:ext uri="{FF2B5EF4-FFF2-40B4-BE49-F238E27FC236}">
                <a16:creationId xmlns:a16="http://schemas.microsoft.com/office/drawing/2014/main" id="{786130FF-98A6-1065-262B-D1D6F3AA8921}"/>
              </a:ext>
            </a:extLst>
          </p:cNvPr>
          <p:cNvSpPr>
            <a:spLocks noChangeArrowheads="1"/>
          </p:cNvSpPr>
          <p:nvPr/>
        </p:nvSpPr>
        <p:spPr bwMode="auto">
          <a:xfrm rot="8218777">
            <a:off x="2133600" y="3903663"/>
            <a:ext cx="2117725" cy="163512"/>
          </a:xfrm>
          <a:prstGeom prst="rightArrow">
            <a:avLst>
              <a:gd name="adj1" fmla="val 50000"/>
              <a:gd name="adj2" fmla="val 5018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3">
            <a:extLst>
              <a:ext uri="{FF2B5EF4-FFF2-40B4-BE49-F238E27FC236}">
                <a16:creationId xmlns:a16="http://schemas.microsoft.com/office/drawing/2014/main" id="{D5F13C51-BF3C-7908-E2F3-BA78E936B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2284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0178" name="Date Placeholder 1">
            <a:extLst>
              <a:ext uri="{FF2B5EF4-FFF2-40B4-BE49-F238E27FC236}">
                <a16:creationId xmlns:a16="http://schemas.microsoft.com/office/drawing/2014/main" id="{B1891F18-49F5-DA34-FB78-02C3F686695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E8C6CB1-5221-BC42-BD4A-C9511CFD541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50179" name="Slide Number Placeholder 2">
            <a:extLst>
              <a:ext uri="{FF2B5EF4-FFF2-40B4-BE49-F238E27FC236}">
                <a16:creationId xmlns:a16="http://schemas.microsoft.com/office/drawing/2014/main" id="{1FC714C6-981A-05C1-C065-0A019AA50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06F67F-7451-0948-8146-DC9E7A4E263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/>
          </a:p>
        </p:txBody>
      </p:sp>
      <p:sp>
        <p:nvSpPr>
          <p:cNvPr id="50180" name="TextBox 4">
            <a:extLst>
              <a:ext uri="{FF2B5EF4-FFF2-40B4-BE49-F238E27FC236}">
                <a16:creationId xmlns:a16="http://schemas.microsoft.com/office/drawing/2014/main" id="{D68FF636-5948-6A5E-BAFB-567EE9197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2874963"/>
            <a:ext cx="4648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FF5F02"/>
                </a:solidFill>
                <a:latin typeface="Arial" panose="020B0604020202020204" pitchFamily="34" charset="0"/>
              </a:rPr>
              <a:t>50 minutes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0FF82D54-CF3A-FD19-928E-853D074EB4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18434" name="Date Placeholder 3">
            <a:extLst>
              <a:ext uri="{FF2B5EF4-FFF2-40B4-BE49-F238E27FC236}">
                <a16:creationId xmlns:a16="http://schemas.microsoft.com/office/drawing/2014/main" id="{9C96C775-ACD5-CB26-EEC4-B57200EDD8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3EB40EE-25BD-0147-A7F5-EAB2A964C37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8435" name="Slide Number Placeholder 4">
            <a:extLst>
              <a:ext uri="{FF2B5EF4-FFF2-40B4-BE49-F238E27FC236}">
                <a16:creationId xmlns:a16="http://schemas.microsoft.com/office/drawing/2014/main" id="{2EBDF1C4-5A3A-E66A-09F7-D79399CF4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204D03-699D-B04E-88C6-52FAF484EDB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/>
          </a:p>
        </p:txBody>
      </p:sp>
      <p:grpSp>
        <p:nvGrpSpPr>
          <p:cNvPr id="18436" name="Group 8">
            <a:extLst>
              <a:ext uri="{FF2B5EF4-FFF2-40B4-BE49-F238E27FC236}">
                <a16:creationId xmlns:a16="http://schemas.microsoft.com/office/drawing/2014/main" id="{A172E09A-5E6E-C6A6-49B5-90B586391FB3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2362200" cy="4267200"/>
            <a:chOff x="685800" y="1676400"/>
            <a:chExt cx="2362200" cy="4267200"/>
          </a:xfrm>
        </p:grpSpPr>
        <p:sp>
          <p:nvSpPr>
            <p:cNvPr id="18445" name="Oval 5">
              <a:extLst>
                <a:ext uri="{FF2B5EF4-FFF2-40B4-BE49-F238E27FC236}">
                  <a16:creationId xmlns:a16="http://schemas.microsoft.com/office/drawing/2014/main" id="{B248ABB0-F050-92FA-1A49-44573955F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solidFill>
              <a:srgbClr val="A6D7FF">
                <a:alpha val="74901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I</a:t>
              </a:r>
            </a:p>
          </p:txBody>
        </p:sp>
        <p:sp>
          <p:nvSpPr>
            <p:cNvPr id="18446" name="TextBox 6">
              <a:extLst>
                <a:ext uri="{FF2B5EF4-FFF2-40B4-BE49-F238E27FC236}">
                  <a16:creationId xmlns:a16="http://schemas.microsoft.com/office/drawing/2014/main" id="{F1280473-8B00-4C2E-A37F-2644F97C92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3117503"/>
              <a:ext cx="2362200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New Programming Paradigm</a:t>
              </a:r>
            </a:p>
          </p:txBody>
        </p:sp>
      </p:grpSp>
      <p:grpSp>
        <p:nvGrpSpPr>
          <p:cNvPr id="18437" name="Group 9">
            <a:extLst>
              <a:ext uri="{FF2B5EF4-FFF2-40B4-BE49-F238E27FC236}">
                <a16:creationId xmlns:a16="http://schemas.microsoft.com/office/drawing/2014/main" id="{65D18343-BD16-7F5D-24A0-40955880E8C1}"/>
              </a:ext>
            </a:extLst>
          </p:cNvPr>
          <p:cNvGrpSpPr>
            <a:grpSpLocks/>
          </p:cNvGrpSpPr>
          <p:nvPr/>
        </p:nvGrpSpPr>
        <p:grpSpPr bwMode="auto">
          <a:xfrm>
            <a:off x="3467100" y="1676400"/>
            <a:ext cx="2362200" cy="4267200"/>
            <a:chOff x="685800" y="1676400"/>
            <a:chExt cx="2362200" cy="42672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3BE38AE-3F2A-0719-9D43-FAA295FEBC90}"/>
                </a:ext>
              </a:extLst>
            </p:cNvPr>
            <p:cNvSpPr/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II</a:t>
              </a:r>
            </a:p>
          </p:txBody>
        </p:sp>
        <p:sp>
          <p:nvSpPr>
            <p:cNvPr id="18444" name="TextBox 11">
              <a:extLst>
                <a:ext uri="{FF2B5EF4-FFF2-40B4-BE49-F238E27FC236}">
                  <a16:creationId xmlns:a16="http://schemas.microsoft.com/office/drawing/2014/main" id="{0B6E11D6-2EA2-764E-4849-5FEDA6AD70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3117503"/>
              <a:ext cx="23622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Language Translation</a:t>
              </a:r>
            </a:p>
          </p:txBody>
        </p:sp>
      </p:grpSp>
      <p:grpSp>
        <p:nvGrpSpPr>
          <p:cNvPr id="18438" name="Group 12">
            <a:extLst>
              <a:ext uri="{FF2B5EF4-FFF2-40B4-BE49-F238E27FC236}">
                <a16:creationId xmlns:a16="http://schemas.microsoft.com/office/drawing/2014/main" id="{8A975816-7EC4-4970-C875-CEFA0953B1C7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1676400"/>
            <a:ext cx="2362200" cy="4267200"/>
            <a:chOff x="685800" y="1676400"/>
            <a:chExt cx="2362200" cy="42672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57253F2-9350-252A-6B70-F8E6CF966850}"/>
                </a:ext>
              </a:extLst>
            </p:cNvPr>
            <p:cNvSpPr/>
            <p:nvPr/>
          </p:nvSpPr>
          <p:spPr bwMode="auto">
            <a:xfrm>
              <a:off x="685800" y="1676400"/>
              <a:ext cx="2362200" cy="42672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III</a:t>
              </a:r>
            </a:p>
          </p:txBody>
        </p:sp>
        <p:sp>
          <p:nvSpPr>
            <p:cNvPr id="18442" name="TextBox 14">
              <a:extLst>
                <a:ext uri="{FF2B5EF4-FFF2-40B4-BE49-F238E27FC236}">
                  <a16:creationId xmlns:a16="http://schemas.microsoft.com/office/drawing/2014/main" id="{D1A6134C-4ED0-BBC4-0BF4-8094C23D09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3117503"/>
              <a:ext cx="236220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Language Semantics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2B488CE-F60E-6D2F-6A1B-F82159DB42F2}"/>
              </a:ext>
            </a:extLst>
          </p:cNvPr>
          <p:cNvGrpSpPr/>
          <p:nvPr/>
        </p:nvGrpSpPr>
        <p:grpSpPr>
          <a:xfrm>
            <a:off x="533400" y="1066800"/>
            <a:ext cx="8115300" cy="2819400"/>
            <a:chOff x="533400" y="1371600"/>
            <a:chExt cx="8115300" cy="2819400"/>
          </a:xfrm>
          <a:solidFill>
            <a:srgbClr val="FFF0EB">
              <a:alpha val="50000"/>
            </a:srgbClr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1277DC2-8E55-8AA1-030B-2D920A727BDE}"/>
                </a:ext>
              </a:extLst>
            </p:cNvPr>
            <p:cNvSpPr/>
            <p:nvPr/>
          </p:nvSpPr>
          <p:spPr bwMode="auto">
            <a:xfrm>
              <a:off x="533400" y="1371600"/>
              <a:ext cx="8115300" cy="28194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9739066-5588-CF3A-C07C-F79BE527F047}"/>
                </a:ext>
              </a:extLst>
            </p:cNvPr>
            <p:cNvSpPr txBox="1"/>
            <p:nvPr/>
          </p:nvSpPr>
          <p:spPr>
            <a:xfrm>
              <a:off x="2933700" y="1524000"/>
              <a:ext cx="3276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Order of Evaluation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6F8E18-E37D-0511-C02D-73800C206931}"/>
              </a:ext>
            </a:extLst>
          </p:cNvPr>
          <p:cNvGrpSpPr/>
          <p:nvPr/>
        </p:nvGrpSpPr>
        <p:grpSpPr>
          <a:xfrm>
            <a:off x="609600" y="3962400"/>
            <a:ext cx="8153400" cy="2667000"/>
            <a:chOff x="609600" y="3581400"/>
            <a:chExt cx="8153400" cy="2667000"/>
          </a:xfrm>
          <a:solidFill>
            <a:srgbClr val="FFF0EB">
              <a:alpha val="50000"/>
            </a:srgbClr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7C175DE-51B2-98EC-2E75-0CAAD96D5114}"/>
                </a:ext>
              </a:extLst>
            </p:cNvPr>
            <p:cNvSpPr/>
            <p:nvPr/>
          </p:nvSpPr>
          <p:spPr bwMode="auto">
            <a:xfrm>
              <a:off x="609600" y="3581400"/>
              <a:ext cx="8153400" cy="26670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787E868-0550-B179-D7F6-246F38DA3477}"/>
                </a:ext>
              </a:extLst>
            </p:cNvPr>
            <p:cNvSpPr txBox="1"/>
            <p:nvPr/>
          </p:nvSpPr>
          <p:spPr>
            <a:xfrm>
              <a:off x="2057400" y="5410200"/>
              <a:ext cx="5181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Specification to Implementation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4311FE27-93BF-9716-C4EF-8C243A2898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1202" name="Content Placeholder 2">
            <a:extLst>
              <a:ext uri="{FF2B5EF4-FFF2-40B4-BE49-F238E27FC236}">
                <a16:creationId xmlns:a16="http://schemas.microsoft.com/office/drawing/2014/main" id="{EEC38C80-6D5D-7F34-1F8B-8C4C021FEB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Extra Material</a:t>
            </a:r>
          </a:p>
        </p:txBody>
      </p:sp>
      <p:sp>
        <p:nvSpPr>
          <p:cNvPr id="51203" name="Date Placeholder 3">
            <a:extLst>
              <a:ext uri="{FF2B5EF4-FFF2-40B4-BE49-F238E27FC236}">
                <a16:creationId xmlns:a16="http://schemas.microsoft.com/office/drawing/2014/main" id="{1CEA0629-F1A2-7C97-6EFE-E1656E84F14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068F25D-7D02-8E41-A5D9-567FF8D2BA1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51204" name="Slide Number Placeholder 4">
            <a:extLst>
              <a:ext uri="{FF2B5EF4-FFF2-40B4-BE49-F238E27FC236}">
                <a16:creationId xmlns:a16="http://schemas.microsoft.com/office/drawing/2014/main" id="{E11D47DD-B3A5-0B5A-7F3A-E12FB19453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66246A2-216F-E84C-80CA-3933B9557F3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Date Placeholder 3">
            <a:extLst>
              <a:ext uri="{FF2B5EF4-FFF2-40B4-BE49-F238E27FC236}">
                <a16:creationId xmlns:a16="http://schemas.microsoft.com/office/drawing/2014/main" id="{7BA537EF-85A1-F94F-63AE-13443047612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753533D-5FA8-1142-A5CF-49D2028DB6A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52226" name="Slide Number Placeholder 5">
            <a:extLst>
              <a:ext uri="{FF2B5EF4-FFF2-40B4-BE49-F238E27FC236}">
                <a16:creationId xmlns:a16="http://schemas.microsoft.com/office/drawing/2014/main" id="{9747F6BE-E833-914C-2DD8-36415C6F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9193F13-F42C-BB4F-AA3F-11BE5A3C085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/>
          </a:p>
        </p:txBody>
      </p:sp>
      <p:sp>
        <p:nvSpPr>
          <p:cNvPr id="52227" name="Rectangle 4">
            <a:extLst>
              <a:ext uri="{FF2B5EF4-FFF2-40B4-BE49-F238E27FC236}">
                <a16:creationId xmlns:a16="http://schemas.microsoft.com/office/drawing/2014/main" id="{1659DB11-A8E0-9ABE-5B2B-BD5EC8ECAE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No Overloading for Basic Arithmetic Operations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2228" name="Rectangle 5">
            <a:extLst>
              <a:ext uri="{FF2B5EF4-FFF2-40B4-BE49-F238E27FC236}">
                <a16:creationId xmlns:a16="http://schemas.microsoft.com/office/drawing/2014/main" id="{B3E54022-AFA9-3D2B-3130-660C519F53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335088"/>
            <a:ext cx="8650288" cy="4913312"/>
          </a:xfrm>
        </p:spPr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15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*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2;;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30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1.35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+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0.23;;  (* Wrong type of addition *)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Characters 0-4: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1.35 + 0.23;;  (* Wrong type of addition *)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^^^^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Error: This expression has type float but an expression was expected of type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   int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1.35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+.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0.23;;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float = 1.58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5C36C63B-7865-4EA2-93A3-99DF0E4331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No Implicit Coercion </a:t>
            </a:r>
          </a:p>
        </p:txBody>
      </p:sp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E4FB7039-ABA4-B000-0D42-BE85542FF2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1.0 * 2;; (* No Implicit Coercion *)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Characters 0-3: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1.0 * 2;; (* No Implicit Coercion *)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^^^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Error: This expression has type float but an expression was expected of type</a:t>
            </a:r>
          </a:p>
          <a:p>
            <a:pPr marL="533400" indent="-533400" eaLnBrk="1" hangingPunct="1">
              <a:lnSpc>
                <a:spcPct val="80000"/>
              </a:lnSpc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   int</a:t>
            </a:r>
          </a:p>
        </p:txBody>
      </p:sp>
      <p:sp>
        <p:nvSpPr>
          <p:cNvPr id="53251" name="Date Placeholder 3">
            <a:extLst>
              <a:ext uri="{FF2B5EF4-FFF2-40B4-BE49-F238E27FC236}">
                <a16:creationId xmlns:a16="http://schemas.microsoft.com/office/drawing/2014/main" id="{58C3377C-29E3-A9CC-21C9-51F6EF41453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0186EA1-084F-3048-B0D2-C36D69975F6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53252" name="Slide Number Placeholder 4">
            <a:extLst>
              <a:ext uri="{FF2B5EF4-FFF2-40B4-BE49-F238E27FC236}">
                <a16:creationId xmlns:a16="http://schemas.microsoft.com/office/drawing/2014/main" id="{33B70108-CFCA-545E-704B-034D2548C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510C6B-12FC-0348-8FA5-A97C12492E1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Date Placeholder 3">
            <a:extLst>
              <a:ext uri="{FF2B5EF4-FFF2-40B4-BE49-F238E27FC236}">
                <a16:creationId xmlns:a16="http://schemas.microsoft.com/office/drawing/2014/main" id="{60BB9927-B156-BCE4-30B0-74DAE24AC0A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7B03EB4-FFBD-6E4F-95E3-D19AB258494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54274" name="Slide Number Placeholder 5">
            <a:extLst>
              <a:ext uri="{FF2B5EF4-FFF2-40B4-BE49-F238E27FC236}">
                <a16:creationId xmlns:a16="http://schemas.microsoft.com/office/drawing/2014/main" id="{F6166CC5-3283-4CA0-1CF9-EDA7C806B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E547BC-FF93-AD4D-973A-83C0DF3AB05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/>
          </a:p>
        </p:txBody>
      </p:sp>
      <p:sp>
        <p:nvSpPr>
          <p:cNvPr id="54275" name="Rectangle 4">
            <a:extLst>
              <a:ext uri="{FF2B5EF4-FFF2-40B4-BE49-F238E27FC236}">
                <a16:creationId xmlns:a16="http://schemas.microsoft.com/office/drawing/2014/main" id="{0EA815D4-1473-C324-62FE-AC181E31BD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Booleans (aka Truth Values)</a:t>
            </a:r>
          </a:p>
        </p:txBody>
      </p:sp>
      <p:sp>
        <p:nvSpPr>
          <p:cNvPr id="54276" name="Rectangle 5">
            <a:extLst>
              <a:ext uri="{FF2B5EF4-FFF2-40B4-BE49-F238E27FC236}">
                <a16:creationId xmlns:a16="http://schemas.microsoft.com/office/drawing/2014/main" id="{64DADC47-4BE1-B490-5F1C-95305B2BAF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true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bool = true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false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bool = false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7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{c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if</a:t>
            </a: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b &gt; a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then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25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else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0;;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25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Date Placeholder 3">
            <a:extLst>
              <a:ext uri="{FF2B5EF4-FFF2-40B4-BE49-F238E27FC236}">
                <a16:creationId xmlns:a16="http://schemas.microsoft.com/office/drawing/2014/main" id="{A8E11DD0-E191-D0AD-4B20-D194FE0D11F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CD559D-1128-9F48-9465-88096BB66B4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55298" name="Slide Number Placeholder 5">
            <a:extLst>
              <a:ext uri="{FF2B5EF4-FFF2-40B4-BE49-F238E27FC236}">
                <a16:creationId xmlns:a16="http://schemas.microsoft.com/office/drawing/2014/main" id="{9556C5F2-B1C7-AF95-3CC3-275D889F7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33A835C-9654-3F43-8CDC-04369E74FCE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/>
          </a:p>
        </p:txBody>
      </p:sp>
      <p:sp>
        <p:nvSpPr>
          <p:cNvPr id="55299" name="Rectangle 4">
            <a:extLst>
              <a:ext uri="{FF2B5EF4-FFF2-40B4-BE49-F238E27FC236}">
                <a16:creationId xmlns:a16="http://schemas.microsoft.com/office/drawing/2014/main" id="{9D5F9476-1CDF-3492-6E58-4C20F07A5D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Booleans and Short-Circuit Evaluation</a:t>
            </a:r>
          </a:p>
        </p:txBody>
      </p:sp>
      <p:sp>
        <p:nvSpPr>
          <p:cNvPr id="55300" name="Rectangle 5">
            <a:extLst>
              <a:ext uri="{FF2B5EF4-FFF2-40B4-BE49-F238E27FC236}">
                <a16:creationId xmlns:a16="http://schemas.microsoft.com/office/drawing/2014/main" id="{ECC61D4A-D407-3BD9-2227-BB7AA45CEA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3 &gt; 1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&amp;&amp;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4 &gt; 6;;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bool = false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3 &gt; 1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||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4 &gt; 6;;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bool = true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(print_string "Hi\n"; 3 &gt; 1) || 4 &gt; 6;;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Hi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bool = true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3 &gt; 1 || (print_string "Bye\n"; 4 &gt; 6);;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bool = true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not</a:t>
            </a:r>
            <a:r>
              <a:rPr lang="en-US" altLang="en-US" sz="280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(4 &gt; 6);;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bool = true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Date Placeholder 3">
            <a:extLst>
              <a:ext uri="{FF2B5EF4-FFF2-40B4-BE49-F238E27FC236}">
                <a16:creationId xmlns:a16="http://schemas.microsoft.com/office/drawing/2014/main" id="{2B3F4119-3FA2-B3E6-F45B-1BF3785D8A8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2811DFA-4FD8-F441-A358-458AA5B69F0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56322" name="Slide Number Placeholder 5">
            <a:extLst>
              <a:ext uri="{FF2B5EF4-FFF2-40B4-BE49-F238E27FC236}">
                <a16:creationId xmlns:a16="http://schemas.microsoft.com/office/drawing/2014/main" id="{9A0A1FE2-C270-7D3D-B418-3FB631188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2C0A297-D4EC-FB4F-B1D2-5566FACDCA1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/>
          </a:p>
        </p:txBody>
      </p:sp>
      <p:sp>
        <p:nvSpPr>
          <p:cNvPr id="56323" name="Rectangle 4">
            <a:extLst>
              <a:ext uri="{FF2B5EF4-FFF2-40B4-BE49-F238E27FC236}">
                <a16:creationId xmlns:a16="http://schemas.microsoft.com/office/drawing/2014/main" id="{697A4467-C002-0CFD-1171-D724B474B9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Sequencing Expressions</a:t>
            </a:r>
          </a:p>
        </p:txBody>
      </p:sp>
      <p:sp>
        <p:nvSpPr>
          <p:cNvPr id="56324" name="Rectangle 5">
            <a:extLst>
              <a:ext uri="{FF2B5EF4-FFF2-40B4-BE49-F238E27FC236}">
                <a16:creationId xmlns:a16="http://schemas.microsoft.com/office/drawing/2014/main" id="{4F96DF55-485A-58E3-9949-FFAC10B750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Hi there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;;  (* has type string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string = "Hi there"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print_string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"Hello world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\n</a:t>
            </a:r>
            <a:r>
              <a:rPr lang="en-US" altLang="en-US" sz="2800">
                <a:solidFill>
                  <a:schemeClr val="tx2"/>
                </a:solidFill>
                <a:ea typeface="ＭＳ Ｐゴシック" panose="020B0600070205080204" pitchFamily="34" charset="-128"/>
              </a:rPr>
              <a:t>"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;;  (* has type unit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Hello world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unit = ()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(print_string "Bye\n"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;</a:t>
            </a:r>
            <a:r>
              <a:rPr lang="en-US" altLang="en-US" sz="280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25);;  (* Sequence of exp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Bye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25</a:t>
            </a: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Date Placeholder 3">
            <a:extLst>
              <a:ext uri="{FF2B5EF4-FFF2-40B4-BE49-F238E27FC236}">
                <a16:creationId xmlns:a16="http://schemas.microsoft.com/office/drawing/2014/main" id="{236AF7E6-AD30-8768-3240-9DF10B80677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A1E7C6-6B30-554D-9D4D-DECDEE114D3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57346" name="Slide Number Placeholder 5">
            <a:extLst>
              <a:ext uri="{FF2B5EF4-FFF2-40B4-BE49-F238E27FC236}">
                <a16:creationId xmlns:a16="http://schemas.microsoft.com/office/drawing/2014/main" id="{303F1053-1379-7809-023F-69450CA1E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7D012F3-2B1E-8242-84D0-9F6EAE416C5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400"/>
          </a:p>
        </p:txBody>
      </p:sp>
      <p:sp>
        <p:nvSpPr>
          <p:cNvPr id="57347" name="Rectangle 4">
            <a:extLst>
              <a:ext uri="{FF2B5EF4-FFF2-40B4-BE49-F238E27FC236}">
                <a16:creationId xmlns:a16="http://schemas.microsoft.com/office/drawing/2014/main" id="{3E094AEC-FF23-282F-AD8F-2AFE7C0A7B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Recursive Functions</a:t>
            </a:r>
          </a:p>
        </p:txBody>
      </p:sp>
      <p:sp>
        <p:nvSpPr>
          <p:cNvPr id="57348" name="Rectangle 5">
            <a:extLst>
              <a:ext uri="{FF2B5EF4-FFF2-40B4-BE49-F238E27FC236}">
                <a16:creationId xmlns:a16="http://schemas.microsoft.com/office/drawing/2014/main" id="{04E9127C-E0AD-72FE-B427-4E5EA6D530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</a:t>
            </a:r>
            <a:r>
              <a:rPr lang="en-US" altLang="en-US">
                <a:solidFill>
                  <a:srgbClr val="806800"/>
                </a:solidFill>
                <a:ea typeface="ＭＳ Ｐゴシック" panose="020B0600070205080204" pitchFamily="34" charset="-128"/>
              </a:rPr>
              <a:t>rec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factorial n =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if n = 0 then 1 else n *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factorial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(n - 1);;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val factorial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factorial 5;;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120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(* rec  is needed for recursive function declarations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</a:t>
            </a:r>
          </a:p>
        </p:txBody>
      </p:sp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Date Placeholder 3">
            <a:extLst>
              <a:ext uri="{FF2B5EF4-FFF2-40B4-BE49-F238E27FC236}">
                <a16:creationId xmlns:a16="http://schemas.microsoft.com/office/drawing/2014/main" id="{19B95D5B-DA99-38EC-DCD8-31E2B360DEF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8813AEE-C2B7-B94B-8AD6-FB3EEA1BAF3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58370" name="Slide Number Placeholder 5">
            <a:extLst>
              <a:ext uri="{FF2B5EF4-FFF2-40B4-BE49-F238E27FC236}">
                <a16:creationId xmlns:a16="http://schemas.microsoft.com/office/drawing/2014/main" id="{B6A912E2-2B58-C999-CAC8-8851E00E5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2B4D002-F073-0441-8154-8A4D4714783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en-US" sz="1400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58F7A27E-602C-6738-3963-18D7EA0D99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Recursion Example</a:t>
            </a:r>
          </a:p>
        </p:txBody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954BBC26-1D9B-961A-FE13-B23710EF5D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458200" cy="4648200"/>
          </a:xfrm>
        </p:spPr>
        <p:txBody>
          <a:bodyPr/>
          <a:lstStyle/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Compute n</a:t>
            </a:r>
            <a:r>
              <a:rPr lang="en-US" altLang="en-US" sz="2800" baseline="30000">
                <a:ea typeface="ＭＳ Ｐゴシック" panose="020B0600070205080204" pitchFamily="34" charset="-128"/>
              </a:rPr>
              <a:t>2</a:t>
            </a:r>
            <a:r>
              <a:rPr lang="en-US" altLang="en-US" sz="2800">
                <a:ea typeface="ＭＳ Ｐゴシック" panose="020B0600070205080204" pitchFamily="34" charset="-128"/>
              </a:rPr>
              <a:t> recursively using:</a:t>
            </a:r>
          </a:p>
          <a:p>
            <a:pPr algn="ctr"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n</a:t>
            </a:r>
            <a:r>
              <a:rPr lang="en-US" altLang="en-US" sz="2800" baseline="30000">
                <a:ea typeface="ＭＳ Ｐゴシック" panose="020B0600070205080204" pitchFamily="34" charset="-128"/>
              </a:rPr>
              <a:t>2 </a:t>
            </a:r>
            <a:r>
              <a:rPr lang="en-US" altLang="en-US" sz="2800">
                <a:ea typeface="ＭＳ Ｐゴシック" panose="020B0600070205080204" pitchFamily="34" charset="-128"/>
              </a:rPr>
              <a:t>= (2 * n - 1) + (n - 1)</a:t>
            </a:r>
            <a:r>
              <a:rPr lang="en-US" altLang="en-US" sz="2800" baseline="30000">
                <a:ea typeface="ＭＳ Ｐゴシック" panose="020B0600070205080204" pitchFamily="34" charset="-128"/>
              </a:rPr>
              <a:t>2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nthsq n =         (* rec for recursion *)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match n              (* pattern matching for cases *)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with 0 -&gt; 0                  (* base case *)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| n -&gt; (2 * n -1)           (* recursive case *)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       + nthsq (n -1);;   (* recursive call *)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nthsq : int -&gt; int = &lt;fun&gt;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chemeClr val="tx2"/>
                </a:solidFill>
                <a:ea typeface="ＭＳ Ｐゴシック" panose="020B0600070205080204" pitchFamily="34" charset="-128"/>
              </a:rPr>
              <a:t>nthsq 3;;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Tx/>
              <a:buChar char="-"/>
            </a:pPr>
            <a:r>
              <a:rPr lang="en-US" altLang="en-US" sz="2800">
                <a:ea typeface="ＭＳ Ｐゴシック" panose="020B0600070205080204" pitchFamily="34" charset="-128"/>
              </a:rPr>
              <a:t>: int = 9</a:t>
            </a: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FontTx/>
              <a:buChar char="-"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70000"/>
              </a:lnSpc>
              <a:spcBef>
                <a:spcPct val="15000"/>
              </a:spcBef>
              <a:buClr>
                <a:schemeClr val="tx1"/>
              </a:buClr>
              <a:buFont typeface="Times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Structure of recursion similar to inductive proof</a:t>
            </a:r>
            <a:endParaRPr lang="en-US" altLang="en-US" sz="1800">
              <a:ea typeface="ＭＳ Ｐゴシック" panose="020B0600070205080204" pitchFamily="34" charset="-128"/>
            </a:endParaRPr>
          </a:p>
        </p:txBody>
      </p:sp>
      <p:sp>
        <p:nvSpPr>
          <p:cNvPr id="58373" name="Rectangle 4">
            <a:extLst>
              <a:ext uri="{FF2B5EF4-FFF2-40B4-BE49-F238E27FC236}">
                <a16:creationId xmlns:a16="http://schemas.microsoft.com/office/drawing/2014/main" id="{5E86470C-03F2-054D-F18E-F1154D643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1447800"/>
            <a:ext cx="8458200" cy="838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8374" name="Rectangle 5">
            <a:extLst>
              <a:ext uri="{FF2B5EF4-FFF2-40B4-BE49-F238E27FC236}">
                <a16:creationId xmlns:a16="http://schemas.microsoft.com/office/drawing/2014/main" id="{8441CF30-2928-9343-CCD2-B2647212E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" y="5638800"/>
            <a:ext cx="86106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Date Placeholder 3">
            <a:extLst>
              <a:ext uri="{FF2B5EF4-FFF2-40B4-BE49-F238E27FC236}">
                <a16:creationId xmlns:a16="http://schemas.microsoft.com/office/drawing/2014/main" id="{CEB4EC17-24CF-3FE3-AC5B-0D26E51AEC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6CB734B-A8C4-3F4B-8876-8B545F8F55AF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59394" name="Slide Number Placeholder 5">
            <a:extLst>
              <a:ext uri="{FF2B5EF4-FFF2-40B4-BE49-F238E27FC236}">
                <a16:creationId xmlns:a16="http://schemas.microsoft.com/office/drawing/2014/main" id="{869FB672-6882-C713-9A03-690F44717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29A0A01-69F1-F34D-A05B-092F7BAA28D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1400"/>
          </a:p>
        </p:txBody>
      </p:sp>
      <p:sp>
        <p:nvSpPr>
          <p:cNvPr id="59395" name="Rectangle 4">
            <a:extLst>
              <a:ext uri="{FF2B5EF4-FFF2-40B4-BE49-F238E27FC236}">
                <a16:creationId xmlns:a16="http://schemas.microsoft.com/office/drawing/2014/main" id="{2A38ED55-29A7-9199-D628-FD4D54FAD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514600"/>
            <a:ext cx="8686800" cy="3429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9396" name="Rectangle 5">
            <a:extLst>
              <a:ext uri="{FF2B5EF4-FFF2-40B4-BE49-F238E27FC236}">
                <a16:creationId xmlns:a16="http://schemas.microsoft.com/office/drawing/2014/main" id="{652B96FF-8FB7-AA07-AF24-2CE3E88945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Recursion and Induction</a:t>
            </a:r>
          </a:p>
        </p:txBody>
      </p:sp>
      <p:sp>
        <p:nvSpPr>
          <p:cNvPr id="59397" name="Rectangle 6">
            <a:extLst>
              <a:ext uri="{FF2B5EF4-FFF2-40B4-BE49-F238E27FC236}">
                <a16:creationId xmlns:a16="http://schemas.microsoft.com/office/drawing/2014/main" id="{3315E08A-202C-24D9-D5AC-F9EA2D4A8D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nthsq n = match n with 0 -&gt; 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    | n -&gt; (2 * n - 1) + nthsq (n - 1) ;;</a:t>
            </a:r>
          </a:p>
          <a:p>
            <a:pPr eaLnBrk="1" hangingPunct="1"/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Base case is the last case; it stops the computation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Recursive call must be to arguments that are somehow smaller - must progress to base case</a:t>
            </a:r>
          </a:p>
          <a:p>
            <a:pPr eaLnBrk="1" hangingPunct="1"/>
            <a:r>
              <a:rPr lang="en-US" altLang="en-US" sz="2800" b="1">
                <a:solidFill>
                  <a:srgbClr val="0000FF"/>
                </a:solidFill>
                <a:ea typeface="ＭＳ Ｐゴシック" panose="020B0600070205080204" pitchFamily="34" charset="-128"/>
              </a:rPr>
              <a:t>if</a:t>
            </a:r>
            <a:r>
              <a:rPr lang="en-US" altLang="en-US" sz="2800">
                <a:ea typeface="ＭＳ Ｐゴシック" panose="020B0600070205080204" pitchFamily="34" charset="-128"/>
              </a:rPr>
              <a:t> or </a:t>
            </a:r>
            <a:r>
              <a:rPr lang="en-US" altLang="en-US" sz="2800" b="1">
                <a:solidFill>
                  <a:srgbClr val="0000FF"/>
                </a:solidFill>
                <a:ea typeface="ＭＳ Ｐゴシック" panose="020B0600070205080204" pitchFamily="34" charset="-128"/>
              </a:rPr>
              <a:t>match</a:t>
            </a:r>
            <a:r>
              <a:rPr lang="en-US" altLang="en-US" sz="2800">
                <a:ea typeface="ＭＳ Ｐゴシック" panose="020B0600070205080204" pitchFamily="34" charset="-128"/>
              </a:rPr>
              <a:t> must contain base case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Failure of these may cause failure of termination</a:t>
            </a:r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658F956E-05D5-4739-29EB-9EDD8C0551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0418" name="Content Placeholder 2">
            <a:extLst>
              <a:ext uri="{FF2B5EF4-FFF2-40B4-BE49-F238E27FC236}">
                <a16:creationId xmlns:a16="http://schemas.microsoft.com/office/drawing/2014/main" id="{4ABD4DDF-BA0F-8489-696E-75919A9F67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End of Extra Material</a:t>
            </a:r>
          </a:p>
        </p:txBody>
      </p:sp>
      <p:sp>
        <p:nvSpPr>
          <p:cNvPr id="60419" name="Date Placeholder 3">
            <a:extLst>
              <a:ext uri="{FF2B5EF4-FFF2-40B4-BE49-F238E27FC236}">
                <a16:creationId xmlns:a16="http://schemas.microsoft.com/office/drawing/2014/main" id="{06B726D6-383B-6685-62C3-98377C1322C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6EEA28-DA8E-3D4B-B759-ACC3CF80F4D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60420" name="Slide Number Placeholder 4">
            <a:extLst>
              <a:ext uri="{FF2B5EF4-FFF2-40B4-BE49-F238E27FC236}">
                <a16:creationId xmlns:a16="http://schemas.microsoft.com/office/drawing/2014/main" id="{EF14B5BE-452A-45BB-2BBD-83694B4BB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76551FC-3A43-A84A-B078-CB380532211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8C4532CD-AB80-5967-CF06-1BAE6F1D2C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0482" name="Date Placeholder 3">
            <a:extLst>
              <a:ext uri="{FF2B5EF4-FFF2-40B4-BE49-F238E27FC236}">
                <a16:creationId xmlns:a16="http://schemas.microsoft.com/office/drawing/2014/main" id="{C71EE9D7-7755-8B78-FE03-FF8E6C31956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D28FDCB-9557-984D-9120-37EF018F717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20483" name="Slide Number Placeholder 4">
            <a:extLst>
              <a:ext uri="{FF2B5EF4-FFF2-40B4-BE49-F238E27FC236}">
                <a16:creationId xmlns:a16="http://schemas.microsoft.com/office/drawing/2014/main" id="{24A1D3A7-5E2B-996B-A4E9-5D3642ED0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E5BDF1E-132C-A347-B3B2-C6450D79042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/>
          </a:p>
        </p:txBody>
      </p:sp>
      <p:grpSp>
        <p:nvGrpSpPr>
          <p:cNvPr id="20484" name="Group 19">
            <a:extLst>
              <a:ext uri="{FF2B5EF4-FFF2-40B4-BE49-F238E27FC236}">
                <a16:creationId xmlns:a16="http://schemas.microsoft.com/office/drawing/2014/main" id="{8826B1DC-4FD9-A783-6810-DDCD8C14823D}"/>
              </a:ext>
            </a:extLst>
          </p:cNvPr>
          <p:cNvGrpSpPr>
            <a:grpSpLocks/>
          </p:cNvGrpSpPr>
          <p:nvPr/>
        </p:nvGrpSpPr>
        <p:grpSpPr bwMode="auto">
          <a:xfrm>
            <a:off x="0" y="1676400"/>
            <a:ext cx="8991600" cy="4267200"/>
            <a:chOff x="0" y="1676400"/>
            <a:chExt cx="8991600" cy="4267200"/>
          </a:xfrm>
        </p:grpSpPr>
        <p:grpSp>
          <p:nvGrpSpPr>
            <p:cNvPr id="20486" name="Group 8">
              <a:extLst>
                <a:ext uri="{FF2B5EF4-FFF2-40B4-BE49-F238E27FC236}">
                  <a16:creationId xmlns:a16="http://schemas.microsoft.com/office/drawing/2014/main" id="{7E91BEF8-5664-912C-1EE5-66A190449A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676400"/>
              <a:ext cx="2362200" cy="4267200"/>
              <a:chOff x="0" y="1676400"/>
              <a:chExt cx="2362200" cy="4267200"/>
            </a:xfrm>
          </p:grpSpPr>
          <p:sp>
            <p:nvSpPr>
              <p:cNvPr id="20495" name="Oval 5">
                <a:extLst>
                  <a:ext uri="{FF2B5EF4-FFF2-40B4-BE49-F238E27FC236}">
                    <a16:creationId xmlns:a16="http://schemas.microsoft.com/office/drawing/2014/main" id="{12A8B477-7D9A-1306-55EE-B6D0EFC954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" y="1676400"/>
                <a:ext cx="22098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0496" name="TextBox 6">
                <a:extLst>
                  <a:ext uri="{FF2B5EF4-FFF2-40B4-BE49-F238E27FC236}">
                    <a16:creationId xmlns:a16="http://schemas.microsoft.com/office/drawing/2014/main" id="{931AA7FB-7E68-84DD-1A16-7B61850D00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3263205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Functional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Programming</a:t>
                </a:r>
              </a:p>
            </p:txBody>
          </p:sp>
        </p:grpSp>
        <p:grpSp>
          <p:nvGrpSpPr>
            <p:cNvPr id="20487" name="Group 9">
              <a:extLst>
                <a:ext uri="{FF2B5EF4-FFF2-40B4-BE49-F238E27FC236}">
                  <a16:creationId xmlns:a16="http://schemas.microsoft.com/office/drawing/2014/main" id="{04FACD47-826B-CEB5-D584-D7912D1C0D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6000" y="1676400"/>
              <a:ext cx="2438400" cy="4267200"/>
              <a:chOff x="-495300" y="1676400"/>
              <a:chExt cx="2438400" cy="4267200"/>
            </a:xfrm>
          </p:grpSpPr>
          <p:sp>
            <p:nvSpPr>
              <p:cNvPr id="20493" name="Oval 10">
                <a:extLst>
                  <a:ext uri="{FF2B5EF4-FFF2-40B4-BE49-F238E27FC236}">
                    <a16:creationId xmlns:a16="http://schemas.microsoft.com/office/drawing/2014/main" id="{2632727E-2D92-C4C6-B149-113BD487E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419100" y="1676400"/>
                <a:ext cx="22098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0494" name="TextBox 11">
                <a:extLst>
                  <a:ext uri="{FF2B5EF4-FFF2-40B4-BE49-F238E27FC236}">
                    <a16:creationId xmlns:a16="http://schemas.microsoft.com/office/drawing/2014/main" id="{ADE1CAC1-A952-43B5-0E76-2522DA022D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495300" y="3263205"/>
                <a:ext cx="2438400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Environments and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Closures</a:t>
                </a:r>
              </a:p>
            </p:txBody>
          </p:sp>
        </p:grpSp>
        <p:grpSp>
          <p:nvGrpSpPr>
            <p:cNvPr id="20488" name="Group 12">
              <a:extLst>
                <a:ext uri="{FF2B5EF4-FFF2-40B4-BE49-F238E27FC236}">
                  <a16:creationId xmlns:a16="http://schemas.microsoft.com/office/drawing/2014/main" id="{4F037910-AD56-FA99-440A-83AECA9E6E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5800" y="1676400"/>
              <a:ext cx="4495800" cy="4267200"/>
              <a:chOff x="-1066800" y="1676400"/>
              <a:chExt cx="4495800" cy="4267200"/>
            </a:xfrm>
          </p:grpSpPr>
          <p:sp>
            <p:nvSpPr>
              <p:cNvPr id="20489" name="Oval 13">
                <a:extLst>
                  <a:ext uri="{FF2B5EF4-FFF2-40B4-BE49-F238E27FC236}">
                    <a16:creationId xmlns:a16="http://schemas.microsoft.com/office/drawing/2014/main" id="{F7557594-CEB2-A7E5-31A8-0087D2639D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6800" y="1676400"/>
                <a:ext cx="23622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0490" name="TextBox 14">
                <a:extLst>
                  <a:ext uri="{FF2B5EF4-FFF2-40B4-BE49-F238E27FC236}">
                    <a16:creationId xmlns:a16="http://schemas.microsoft.com/office/drawing/2014/main" id="{652427FB-AF62-8C67-FA00-1961967BAA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3000" y="3263205"/>
                <a:ext cx="2286000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Continuation Passing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Style</a:t>
                </a:r>
              </a:p>
            </p:txBody>
          </p:sp>
          <p:sp>
            <p:nvSpPr>
              <p:cNvPr id="20491" name="Oval 15">
                <a:extLst>
                  <a:ext uri="{FF2B5EF4-FFF2-40B4-BE49-F238E27FC236}">
                    <a16:creationId xmlns:a16="http://schemas.microsoft.com/office/drawing/2014/main" id="{DDC04ECB-4DB9-3FC3-FF8D-6E5AB185F2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914400" y="1676400"/>
                <a:ext cx="19050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0492" name="TextBox 16">
                <a:extLst>
                  <a:ext uri="{FF2B5EF4-FFF2-40B4-BE49-F238E27FC236}">
                    <a16:creationId xmlns:a16="http://schemas.microsoft.com/office/drawing/2014/main" id="{2589F270-3B8D-B33E-737E-9FCFCAE6F5A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066800" y="3263205"/>
                <a:ext cx="21336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Patterns of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Recursion</a:t>
                </a:r>
              </a:p>
            </p:txBody>
          </p:sp>
        </p:grpSp>
      </p:grpSp>
      <p:sp>
        <p:nvSpPr>
          <p:cNvPr id="20485" name="TextBox 2">
            <a:extLst>
              <a:ext uri="{FF2B5EF4-FFF2-40B4-BE49-F238E27FC236}">
                <a16:creationId xmlns:a16="http://schemas.microsoft.com/office/drawing/2014/main" id="{4B35111F-DBBE-8F41-7232-07B4F89F5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990600"/>
            <a:ext cx="533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I : New Programming Paradigm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3">
            <a:extLst>
              <a:ext uri="{FF2B5EF4-FFF2-40B4-BE49-F238E27FC236}">
                <a16:creationId xmlns:a16="http://schemas.microsoft.com/office/drawing/2014/main" id="{BABA3FCB-0E03-9F2E-AEB9-47D6E4476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2284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1442" name="Date Placeholder 1">
            <a:extLst>
              <a:ext uri="{FF2B5EF4-FFF2-40B4-BE49-F238E27FC236}">
                <a16:creationId xmlns:a16="http://schemas.microsoft.com/office/drawing/2014/main" id="{29C32B23-A599-FA6B-1456-6E6951B8FA2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AB49EA8-D3A6-064C-8843-CBB48BCC718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61443" name="Slide Number Placeholder 2">
            <a:extLst>
              <a:ext uri="{FF2B5EF4-FFF2-40B4-BE49-F238E27FC236}">
                <a16:creationId xmlns:a16="http://schemas.microsoft.com/office/drawing/2014/main" id="{68D10661-A3C6-DB60-8B43-D9A70033D5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9F2DA53-5AEB-904B-B3A1-E02E85B96F5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1400"/>
          </a:p>
        </p:txBody>
      </p:sp>
      <p:sp>
        <p:nvSpPr>
          <p:cNvPr id="61444" name="TextBox 4">
            <a:extLst>
              <a:ext uri="{FF2B5EF4-FFF2-40B4-BE49-F238E27FC236}">
                <a16:creationId xmlns:a16="http://schemas.microsoft.com/office/drawing/2014/main" id="{F658DF63-2288-E24C-B13E-9531246F0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2874963"/>
            <a:ext cx="4648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FF5F02"/>
                </a:solidFill>
                <a:latin typeface="Arial" panose="020B0604020202020204" pitchFamily="34" charset="0"/>
              </a:rPr>
              <a:t>50 minutes</a:t>
            </a:r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Date Placeholder 3">
            <a:extLst>
              <a:ext uri="{FF2B5EF4-FFF2-40B4-BE49-F238E27FC236}">
                <a16:creationId xmlns:a16="http://schemas.microsoft.com/office/drawing/2014/main" id="{81B97D45-46B5-A911-0574-D1F89E6B007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BD3D136-A2F6-9B4B-A868-CDF962454BF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62466" name="Slide Number Placeholder 5">
            <a:extLst>
              <a:ext uri="{FF2B5EF4-FFF2-40B4-BE49-F238E27FC236}">
                <a16:creationId xmlns:a16="http://schemas.microsoft.com/office/drawing/2014/main" id="{F8B92F4E-4B6F-500D-1C70-AB98BB3AC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874183-E54B-9A4F-8436-3DBADB5BED9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400"/>
          </a:p>
        </p:txBody>
      </p:sp>
      <p:sp>
        <p:nvSpPr>
          <p:cNvPr id="62467" name="Rectangle 4">
            <a:extLst>
              <a:ext uri="{FF2B5EF4-FFF2-40B4-BE49-F238E27FC236}">
                <a16:creationId xmlns:a16="http://schemas.microsoft.com/office/drawing/2014/main" id="{2F8A4CEB-E41A-B41D-93E5-733063EE50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Environments</a:t>
            </a:r>
          </a:p>
        </p:txBody>
      </p:sp>
      <p:sp>
        <p:nvSpPr>
          <p:cNvPr id="62468" name="Rectangle 5">
            <a:extLst>
              <a:ext uri="{FF2B5EF4-FFF2-40B4-BE49-F238E27FC236}">
                <a16:creationId xmlns:a16="http://schemas.microsoft.com/office/drawing/2014/main" id="{8D780509-E922-4CBE-DE94-3957B884B5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i="1">
                <a:solidFill>
                  <a:srgbClr val="0000FF"/>
                </a:solidFill>
                <a:ea typeface="ＭＳ Ｐゴシック" panose="020B0600070205080204" pitchFamily="34" charset="-128"/>
              </a:rPr>
              <a:t>Environments</a:t>
            </a:r>
            <a:r>
              <a:rPr lang="en-US" altLang="en-US" sz="2800" i="1">
                <a:solidFill>
                  <a:schemeClr val="folHlink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ea typeface="ＭＳ Ｐゴシック" panose="020B0600070205080204" pitchFamily="34" charset="-128"/>
              </a:rPr>
              <a:t>record what value is associated with a given identifier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Central to the semantics and implementation of a language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Notation</a:t>
            </a:r>
          </a:p>
          <a:p>
            <a:pPr lvl="1" algn="ctr"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 = {name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1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value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, name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value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, …}</a:t>
            </a: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Using set notation, but describes a partial function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Often stored as list, or stack</a:t>
            </a:r>
          </a:p>
          <a:p>
            <a:pPr lvl="1" eaLnBrk="1" hangingPunct="1"/>
            <a:r>
              <a:rPr lang="en-US" altLang="en-US" sz="2400">
                <a:ea typeface="ＭＳ Ｐゴシック" panose="020B0600070205080204" pitchFamily="34" charset="-128"/>
              </a:rPr>
              <a:t>To find value start from left and take first match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85223C10-2C2D-578F-6B79-6DCA53F488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Environments</a:t>
            </a:r>
          </a:p>
        </p:txBody>
      </p:sp>
      <p:sp>
        <p:nvSpPr>
          <p:cNvPr id="63490" name="Content Placeholder 2">
            <a:extLst>
              <a:ext uri="{FF2B5EF4-FFF2-40B4-BE49-F238E27FC236}">
                <a16:creationId xmlns:a16="http://schemas.microsoft.com/office/drawing/2014/main" id="{8ED880C7-1C65-9348-2648-3B4C79E00C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3491" name="Date Placeholder 3">
            <a:extLst>
              <a:ext uri="{FF2B5EF4-FFF2-40B4-BE49-F238E27FC236}">
                <a16:creationId xmlns:a16="http://schemas.microsoft.com/office/drawing/2014/main" id="{92436CD6-DADF-B2E9-DB50-252B40C8222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A96C959-2398-224E-BB86-2A00AAB419D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63492" name="Slide Number Placeholder 4">
            <a:extLst>
              <a:ext uri="{FF2B5EF4-FFF2-40B4-BE49-F238E27FC236}">
                <a16:creationId xmlns:a16="http://schemas.microsoft.com/office/drawing/2014/main" id="{216B4896-7556-89EC-F068-A03E27C0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D88C09-0C96-2D4A-AE69-A06E3D681D3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40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BEA3BC38-D8AE-9FED-B3C2-FE279F9E767B}"/>
              </a:ext>
            </a:extLst>
          </p:cNvPr>
          <p:cNvSpPr/>
          <p:nvPr/>
        </p:nvSpPr>
        <p:spPr bwMode="auto">
          <a:xfrm>
            <a:off x="457200" y="1752600"/>
            <a:ext cx="8305800" cy="4495800"/>
          </a:xfrm>
          <a:prstGeom prst="cloud">
            <a:avLst/>
          </a:prstGeom>
          <a:solidFill>
            <a:srgbClr val="3366FF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X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  <a:sym typeface="Wingdings"/>
              </a:rPr>
              <a:t> 3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3494" name="TextBox 12">
            <a:extLst>
              <a:ext uri="{FF2B5EF4-FFF2-40B4-BE49-F238E27FC236}">
                <a16:creationId xmlns:a16="http://schemas.microsoft.com/office/drawing/2014/main" id="{3CDA6B71-A70A-A253-956B-5E43EA9A2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581400"/>
            <a:ext cx="1346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y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17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5" name="TextBox 13">
            <a:extLst>
              <a:ext uri="{FF2B5EF4-FFF2-40B4-BE49-F238E27FC236}">
                <a16:creationId xmlns:a16="http://schemas.microsoft.com/office/drawing/2014/main" id="{AE71C133-EB77-F03D-D96F-4705A9B5C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362200"/>
            <a:ext cx="2830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name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“Steve”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6" name="TextBox 14">
            <a:extLst>
              <a:ext uri="{FF2B5EF4-FFF2-40B4-BE49-F238E27FC236}">
                <a16:creationId xmlns:a16="http://schemas.microsoft.com/office/drawing/2014/main" id="{713DCBE9-06BD-31E7-08FA-92A974930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0"/>
            <a:ext cx="198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b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true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7" name="TextBox 15">
            <a:extLst>
              <a:ext uri="{FF2B5EF4-FFF2-40B4-BE49-F238E27FC236}">
                <a16:creationId xmlns:a16="http://schemas.microsoft.com/office/drawing/2014/main" id="{98226F3D-A079-9833-6A34-6E8023E66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5800" y="3352800"/>
            <a:ext cx="3201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region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(5.4, 3.7)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8" name="TextBox 16">
            <a:extLst>
              <a:ext uri="{FF2B5EF4-FFF2-40B4-BE49-F238E27FC236}">
                <a16:creationId xmlns:a16="http://schemas.microsoft.com/office/drawing/2014/main" id="{78F24254-C1EC-054C-0801-2FD0C6E96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114800"/>
            <a:ext cx="42719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id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{Name = “Paul”,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	 Age = 23,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	 SSN = 999888777}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3499" name="TextBox 17">
            <a:extLst>
              <a:ext uri="{FF2B5EF4-FFF2-40B4-BE49-F238E27FC236}">
                <a16:creationId xmlns:a16="http://schemas.microsoft.com/office/drawing/2014/main" id="{300F79EC-EFB1-6D9E-4D5F-F5C359C5B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743200"/>
            <a:ext cx="684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. . 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Date Placeholder 3">
            <a:extLst>
              <a:ext uri="{FF2B5EF4-FFF2-40B4-BE49-F238E27FC236}">
                <a16:creationId xmlns:a16="http://schemas.microsoft.com/office/drawing/2014/main" id="{C34654C0-E4E7-FBE0-A581-113AF529A3D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F9BE9C-157B-2047-8A0C-77E0A02CE66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64514" name="Slide Number Placeholder 5">
            <a:extLst>
              <a:ext uri="{FF2B5EF4-FFF2-40B4-BE49-F238E27FC236}">
                <a16:creationId xmlns:a16="http://schemas.microsoft.com/office/drawing/2014/main" id="{D4C09AF0-11AE-F173-3888-2A6C09AF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3673D4-35CC-3B46-BBB3-449B8FF15C5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400"/>
          </a:p>
        </p:txBody>
      </p:sp>
      <p:sp>
        <p:nvSpPr>
          <p:cNvPr id="64515" name="Rectangle 4">
            <a:extLst>
              <a:ext uri="{FF2B5EF4-FFF2-40B4-BE49-F238E27FC236}">
                <a16:creationId xmlns:a16="http://schemas.microsoft.com/office/drawing/2014/main" id="{3C64DEF1-973F-510D-384D-5A55543885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Global Variable Creation</a:t>
            </a:r>
          </a:p>
        </p:txBody>
      </p:sp>
      <p:sp>
        <p:nvSpPr>
          <p:cNvPr id="64516" name="Rectangle 5">
            <a:extLst>
              <a:ext uri="{FF2B5EF4-FFF2-40B4-BE49-F238E27FC236}">
                <a16:creationId xmlns:a16="http://schemas.microsoft.com/office/drawing/2014/main" id="{86D18969-280E-8329-9B84-EC8A40E0F1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2 + 3;;     (* Expression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doesn</a:t>
            </a:r>
            <a:r>
              <a:rPr lang="ja-JP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’</a:t>
            </a:r>
            <a:r>
              <a:rPr lang="en-US" altLang="ja-JP">
                <a:solidFill>
                  <a:schemeClr val="accent1"/>
                </a:solidFill>
                <a:ea typeface="ＭＳ Ｐゴシック" panose="020B0600070205080204" pitchFamily="34" charset="-128"/>
              </a:rPr>
              <a:t>t affect the environment</a:t>
            </a:r>
            <a:endParaRPr lang="en-US" altLang="ja-JP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test = 3 &lt; 2;;       (* Declaration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test : bool = false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1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{test  false}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 = 1 let b = a + 4;; (* Seq of dec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5, 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false}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>
            <a:extLst>
              <a:ext uri="{FF2B5EF4-FFF2-40B4-BE49-F238E27FC236}">
                <a16:creationId xmlns:a16="http://schemas.microsoft.com/office/drawing/2014/main" id="{C98A72B3-54DB-73F2-74DC-018EFEFC8B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Environments</a:t>
            </a:r>
          </a:p>
        </p:txBody>
      </p:sp>
      <p:sp>
        <p:nvSpPr>
          <p:cNvPr id="65538" name="Content Placeholder 2">
            <a:extLst>
              <a:ext uri="{FF2B5EF4-FFF2-40B4-BE49-F238E27FC236}">
                <a16:creationId xmlns:a16="http://schemas.microsoft.com/office/drawing/2014/main" id="{5BC3D0DB-A799-8A23-080D-1E5B4C97E4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5539" name="Date Placeholder 3">
            <a:extLst>
              <a:ext uri="{FF2B5EF4-FFF2-40B4-BE49-F238E27FC236}">
                <a16:creationId xmlns:a16="http://schemas.microsoft.com/office/drawing/2014/main" id="{00FAA552-06A6-8B82-0665-33BDEC59312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F0055B1-618F-814C-9E13-5E52B6BBFC0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65540" name="Slide Number Placeholder 4">
            <a:extLst>
              <a:ext uri="{FF2B5EF4-FFF2-40B4-BE49-F238E27FC236}">
                <a16:creationId xmlns:a16="http://schemas.microsoft.com/office/drawing/2014/main" id="{2DBAF1AB-38ED-F93F-220E-2893FF6FD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04CD25-D7DF-A442-9EF0-EE606C025FC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US" altLang="en-US" sz="1400"/>
          </a:p>
        </p:txBody>
      </p:sp>
      <p:grpSp>
        <p:nvGrpSpPr>
          <p:cNvPr id="65541" name="Group 6">
            <a:extLst>
              <a:ext uri="{FF2B5EF4-FFF2-40B4-BE49-F238E27FC236}">
                <a16:creationId xmlns:a16="http://schemas.microsoft.com/office/drawing/2014/main" id="{3112645E-A367-3AF1-8345-3A53E79082B2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2514600"/>
            <a:ext cx="5334000" cy="2209800"/>
            <a:chOff x="1600200" y="2514600"/>
            <a:chExt cx="5334000" cy="2209800"/>
          </a:xfrm>
        </p:grpSpPr>
        <p:sp>
          <p:nvSpPr>
            <p:cNvPr id="6" name="Cloud 5">
              <a:extLst>
                <a:ext uri="{FF2B5EF4-FFF2-40B4-BE49-F238E27FC236}">
                  <a16:creationId xmlns:a16="http://schemas.microsoft.com/office/drawing/2014/main" id="{E3BC04AA-D10A-3E31-7784-AAA08F0CC272}"/>
                </a:ext>
              </a:extLst>
            </p:cNvPr>
            <p:cNvSpPr/>
            <p:nvPr/>
          </p:nvSpPr>
          <p:spPr bwMode="auto">
            <a:xfrm>
              <a:off x="1600200" y="2514600"/>
              <a:ext cx="5334000" cy="2209800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5543" name="TextBox 12">
              <a:extLst>
                <a:ext uri="{FF2B5EF4-FFF2-40B4-BE49-F238E27FC236}">
                  <a16:creationId xmlns:a16="http://schemas.microsoft.com/office/drawing/2014/main" id="{E20CAAF5-0846-A94B-9E61-A210592963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8200" y="3657600"/>
              <a:ext cx="11668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b </a:t>
              </a:r>
              <a:r>
                <a:rPr lang="en-US" altLang="en-US" sz="2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28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65544" name="TextBox 14">
              <a:extLst>
                <a:ext uri="{FF2B5EF4-FFF2-40B4-BE49-F238E27FC236}">
                  <a16:creationId xmlns:a16="http://schemas.microsoft.com/office/drawing/2014/main" id="{9D6B6F3F-BFE5-3354-5C62-3228FF930B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0" y="2905780"/>
              <a:ext cx="1981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test </a:t>
              </a:r>
              <a:r>
                <a:rPr lang="en-US" altLang="en-US" sz="2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2800">
                  <a:latin typeface="Arial" panose="020B0604020202020204" pitchFamily="34" charset="0"/>
                  <a:sym typeface="Wingdings" pitchFamily="2" charset="2"/>
                </a:rPr>
                <a:t> true</a:t>
              </a:r>
              <a:endParaRPr lang="en-US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65545" name="TextBox 18">
              <a:extLst>
                <a:ext uri="{FF2B5EF4-FFF2-40B4-BE49-F238E27FC236}">
                  <a16:creationId xmlns:a16="http://schemas.microsoft.com/office/drawing/2014/main" id="{AD9A2FCD-1FF4-86CB-DC2B-E7259CE35F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2200" y="3581400"/>
              <a:ext cx="11668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>
                  <a:latin typeface="Arial" panose="020B0604020202020204" pitchFamily="34" charset="0"/>
                </a:rPr>
                <a:t>a </a:t>
              </a:r>
              <a:r>
                <a:rPr lang="en-US" altLang="en-US" sz="2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28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2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>
            <a:extLst>
              <a:ext uri="{FF2B5EF4-FFF2-40B4-BE49-F238E27FC236}">
                <a16:creationId xmlns:a16="http://schemas.microsoft.com/office/drawing/2014/main" id="{7CC8E12B-EAF2-96A7-FAF0-3BC97077FA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New Bindings Hide Old</a:t>
            </a:r>
          </a:p>
        </p:txBody>
      </p:sp>
      <p:sp>
        <p:nvSpPr>
          <p:cNvPr id="66562" name="Content Placeholder 2">
            <a:extLst>
              <a:ext uri="{FF2B5EF4-FFF2-40B4-BE49-F238E27FC236}">
                <a16:creationId xmlns:a16="http://schemas.microsoft.com/office/drawing/2014/main" id="{7CCB28CA-F0AB-4417-B07E-85E0A10506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5, 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false}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test = 3.7;;</a:t>
            </a:r>
          </a:p>
          <a:p>
            <a:pPr>
              <a:buFont typeface="Wingdings" pitchFamily="2" charset="2"/>
              <a:buNone/>
            </a:pPr>
            <a:endParaRPr lang="en-US" altLang="en-US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What is the environment after this declaration?</a:t>
            </a:r>
          </a:p>
        </p:txBody>
      </p:sp>
      <p:sp>
        <p:nvSpPr>
          <p:cNvPr id="66563" name="Date Placeholder 3">
            <a:extLst>
              <a:ext uri="{FF2B5EF4-FFF2-40B4-BE49-F238E27FC236}">
                <a16:creationId xmlns:a16="http://schemas.microsoft.com/office/drawing/2014/main" id="{A676F55A-1987-D3F5-3D7C-5B0CFE2EE2B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D059AF6-C101-484B-A6F5-675803E6E63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66564" name="Slide Number Placeholder 4">
            <a:extLst>
              <a:ext uri="{FF2B5EF4-FFF2-40B4-BE49-F238E27FC236}">
                <a16:creationId xmlns:a16="http://schemas.microsoft.com/office/drawing/2014/main" id="{159964B2-CE15-7349-E2FC-665A67DAC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F1B902-032D-204B-8119-1BBB02BD2F1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n-US" altLang="en-US" sz="14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>
            <a:extLst>
              <a:ext uri="{FF2B5EF4-FFF2-40B4-BE49-F238E27FC236}">
                <a16:creationId xmlns:a16="http://schemas.microsoft.com/office/drawing/2014/main" id="{C1521127-FFE7-B3E8-5152-A763E7E272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New Bindings Hide Old</a:t>
            </a:r>
          </a:p>
        </p:txBody>
      </p:sp>
      <p:sp>
        <p:nvSpPr>
          <p:cNvPr id="67586" name="Content Placeholder 2">
            <a:extLst>
              <a:ext uri="{FF2B5EF4-FFF2-40B4-BE49-F238E27FC236}">
                <a16:creationId xmlns:a16="http://schemas.microsoft.com/office/drawing/2014/main" id="{1BFACB19-99E9-8B1C-00CE-374105D9E7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5, 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false}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test = 3.7;;</a:t>
            </a:r>
          </a:p>
          <a:p>
            <a:pPr>
              <a:buFont typeface="Wingdings" pitchFamily="2" charset="2"/>
              <a:buNone/>
            </a:pPr>
            <a:endParaRPr lang="en-US" altLang="en-US">
              <a:solidFill>
                <a:schemeClr val="tx2"/>
              </a:solidFill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What is the environment after this declaration?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{test  3.7,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7587" name="Date Placeholder 3">
            <a:extLst>
              <a:ext uri="{FF2B5EF4-FFF2-40B4-BE49-F238E27FC236}">
                <a16:creationId xmlns:a16="http://schemas.microsoft.com/office/drawing/2014/main" id="{DA8FC2AE-088B-888B-FAFD-B2E9892313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2F057DC-BC83-BF4A-BB56-06AAF103988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67588" name="Slide Number Placeholder 4">
            <a:extLst>
              <a:ext uri="{FF2B5EF4-FFF2-40B4-BE49-F238E27FC236}">
                <a16:creationId xmlns:a16="http://schemas.microsoft.com/office/drawing/2014/main" id="{3637B2ED-6517-A049-C4EC-DDC8D2BF5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E4BC9E-FA86-464B-B93F-D37293E3227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n-US" altLang="en-US" sz="14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>
            <a:extLst>
              <a:ext uri="{FF2B5EF4-FFF2-40B4-BE49-F238E27FC236}">
                <a16:creationId xmlns:a16="http://schemas.microsoft.com/office/drawing/2014/main" id="{BAC7C3C1-63B7-D424-D81C-0281F75735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Environments</a:t>
            </a:r>
          </a:p>
        </p:txBody>
      </p:sp>
      <p:sp>
        <p:nvSpPr>
          <p:cNvPr id="68610" name="Content Placeholder 2">
            <a:extLst>
              <a:ext uri="{FF2B5EF4-FFF2-40B4-BE49-F238E27FC236}">
                <a16:creationId xmlns:a16="http://schemas.microsoft.com/office/drawing/2014/main" id="{E48B559B-E262-0D97-DB4C-36C41A5A32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8611" name="Date Placeholder 3">
            <a:extLst>
              <a:ext uri="{FF2B5EF4-FFF2-40B4-BE49-F238E27FC236}">
                <a16:creationId xmlns:a16="http://schemas.microsoft.com/office/drawing/2014/main" id="{27D79F47-13F0-C5DC-62A9-D4D7E7F7F8A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A2662BE-DFC0-534C-AB8E-F4A2B6E8F88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68612" name="Slide Number Placeholder 4">
            <a:extLst>
              <a:ext uri="{FF2B5EF4-FFF2-40B4-BE49-F238E27FC236}">
                <a16:creationId xmlns:a16="http://schemas.microsoft.com/office/drawing/2014/main" id="{71230ADE-DC1E-8A27-BD87-4BB314F5A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FC9A83-08DA-BA46-AA23-2366012E10E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n-US" altLang="en-US" sz="1400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C4E84EAC-DC89-E0A6-5E1B-A5ECB809B67A}"/>
              </a:ext>
            </a:extLst>
          </p:cNvPr>
          <p:cNvSpPr/>
          <p:nvPr/>
        </p:nvSpPr>
        <p:spPr bwMode="auto">
          <a:xfrm>
            <a:off x="1600200" y="2514600"/>
            <a:ext cx="5334000" cy="2209800"/>
          </a:xfrm>
          <a:prstGeom prst="cloud">
            <a:avLst/>
          </a:prstGeom>
          <a:solidFill>
            <a:srgbClr val="3366FF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8614" name="TextBox 12">
            <a:extLst>
              <a:ext uri="{FF2B5EF4-FFF2-40B4-BE49-F238E27FC236}">
                <a16:creationId xmlns:a16="http://schemas.microsoft.com/office/drawing/2014/main" id="{0B70BA2B-7A27-7D32-5185-7724B6931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3657600"/>
            <a:ext cx="1166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b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5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8615" name="TextBox 14">
            <a:extLst>
              <a:ext uri="{FF2B5EF4-FFF2-40B4-BE49-F238E27FC236}">
                <a16:creationId xmlns:a16="http://schemas.microsoft.com/office/drawing/2014/main" id="{519589D5-AEF4-E007-7A23-EE2CBD7B1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2905125"/>
            <a:ext cx="198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test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</a:t>
            </a:r>
            <a:r>
              <a:rPr lang="en-US" altLang="en-US" sz="2800">
                <a:solidFill>
                  <a:srgbClr val="FF0000"/>
                </a:solidFill>
                <a:latin typeface="Arial" panose="020B0604020202020204" pitchFamily="34" charset="0"/>
                <a:sym typeface="Wingdings" pitchFamily="2" charset="2"/>
              </a:rPr>
              <a:t>3.7</a:t>
            </a:r>
            <a:endParaRPr lang="en-US" altLang="en-US" sz="28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8616" name="TextBox 18">
            <a:extLst>
              <a:ext uri="{FF2B5EF4-FFF2-40B4-BE49-F238E27FC236}">
                <a16:creationId xmlns:a16="http://schemas.microsoft.com/office/drawing/2014/main" id="{2C1C9708-1AAA-0CFA-4300-6ABC8C8B9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581400"/>
            <a:ext cx="1166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a </a:t>
            </a:r>
            <a:r>
              <a:rPr lang="en-US" altLang="en-US" sz="28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2800">
                <a:latin typeface="Arial" panose="020B0604020202020204" pitchFamily="34" charset="0"/>
                <a:sym typeface="Wingdings" pitchFamily="2" charset="2"/>
              </a:rPr>
              <a:t> 1</a:t>
            </a: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>
            <a:extLst>
              <a:ext uri="{FF2B5EF4-FFF2-40B4-BE49-F238E27FC236}">
                <a16:creationId xmlns:a16="http://schemas.microsoft.com/office/drawing/2014/main" id="{EF3C6D00-7980-5CA5-5A13-32F9EF6BB9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9634" name="Content Placeholder 2">
            <a:extLst>
              <a:ext uri="{FF2B5EF4-FFF2-40B4-BE49-F238E27FC236}">
                <a16:creationId xmlns:a16="http://schemas.microsoft.com/office/drawing/2014/main" id="{D7FC07EF-AD3C-AE2D-F50E-86C71E9581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Now it’s your turn</a:t>
            </a:r>
          </a:p>
          <a:p>
            <a:pPr marL="0" indent="0" algn="ctr">
              <a:buFont typeface="Wingdings" pitchFamily="2" charset="2"/>
              <a:buNone/>
            </a:pPr>
            <a:endParaRPr lang="en-US" altLang="en-US" sz="4800">
              <a:ea typeface="ＭＳ Ｐゴシック" panose="020B0600070205080204" pitchFamily="34" charset="-128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altLang="en-US" sz="4000">
                <a:ea typeface="ＭＳ Ｐゴシック" panose="020B0600070205080204" pitchFamily="34" charset="-128"/>
              </a:rPr>
              <a:t>You should be able to do WA1-IC Problem 1 , parts (* 1 *) - (* 3 *)</a:t>
            </a:r>
          </a:p>
        </p:txBody>
      </p:sp>
      <p:sp>
        <p:nvSpPr>
          <p:cNvPr id="69635" name="Date Placeholder 3">
            <a:extLst>
              <a:ext uri="{FF2B5EF4-FFF2-40B4-BE49-F238E27FC236}">
                <a16:creationId xmlns:a16="http://schemas.microsoft.com/office/drawing/2014/main" id="{204BC63D-A36F-6EF6-4A2F-61AFC877870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EF1BC7-5CF9-7B4A-A86B-DBE0D50C1AD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69636" name="Slide Number Placeholder 4">
            <a:extLst>
              <a:ext uri="{FF2B5EF4-FFF2-40B4-BE49-F238E27FC236}">
                <a16:creationId xmlns:a16="http://schemas.microsoft.com/office/drawing/2014/main" id="{83E42A93-11C1-7902-B112-F3E1BC20E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E5723E0-FC58-3540-A61A-CACBD31EAF9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n-US" altLang="en-US" sz="14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Date Placeholder 1">
            <a:extLst>
              <a:ext uri="{FF2B5EF4-FFF2-40B4-BE49-F238E27FC236}">
                <a16:creationId xmlns:a16="http://schemas.microsoft.com/office/drawing/2014/main" id="{91EE1656-77DC-98C0-0E4D-55464C78D36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7DA7BBE-D100-1A44-ACD8-6469080DA91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70658" name="Slide Number Placeholder 2">
            <a:extLst>
              <a:ext uri="{FF2B5EF4-FFF2-40B4-BE49-F238E27FC236}">
                <a16:creationId xmlns:a16="http://schemas.microsoft.com/office/drawing/2014/main" id="{B42DC907-F7D0-C428-ED12-15EC1707E1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44EA78-00C8-304C-BD28-DF2CBAC43F3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n-US" altLang="en-US" sz="1400"/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9298CDC4-2305-ECB6-7E25-31D0BFD34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0660" name="TextBox 4">
            <a:extLst>
              <a:ext uri="{FF2B5EF4-FFF2-40B4-BE49-F238E27FC236}">
                <a16:creationId xmlns:a16="http://schemas.microsoft.com/office/drawing/2014/main" id="{E6A46D4B-0B7A-2B7F-778C-F456FAB9C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921000"/>
            <a:ext cx="4114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>
                <a:solidFill>
                  <a:srgbClr val="12284B"/>
                </a:solidFill>
                <a:latin typeface="Arial" panose="020B0604020202020204" pitchFamily="34" charset="0"/>
              </a:rPr>
              <a:t>75 minutes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5BF99FBB-F0E6-21E8-A936-B2357952C6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1506" name="Date Placeholder 3">
            <a:extLst>
              <a:ext uri="{FF2B5EF4-FFF2-40B4-BE49-F238E27FC236}">
                <a16:creationId xmlns:a16="http://schemas.microsoft.com/office/drawing/2014/main" id="{A135EE4F-013A-90D8-A4B4-E88B8910DE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755AF8D-CDB6-B34F-B607-26DCA415312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21507" name="Slide Number Placeholder 4">
            <a:extLst>
              <a:ext uri="{FF2B5EF4-FFF2-40B4-BE49-F238E27FC236}">
                <a16:creationId xmlns:a16="http://schemas.microsoft.com/office/drawing/2014/main" id="{FA660903-AEED-110C-9790-19048910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8ECBB8-533F-8848-9B82-EF55197A6A2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grpSp>
        <p:nvGrpSpPr>
          <p:cNvPr id="21508" name="Group 19">
            <a:extLst>
              <a:ext uri="{FF2B5EF4-FFF2-40B4-BE49-F238E27FC236}">
                <a16:creationId xmlns:a16="http://schemas.microsoft.com/office/drawing/2014/main" id="{012B2F06-C820-CDB4-E995-8F9E6068456C}"/>
              </a:ext>
            </a:extLst>
          </p:cNvPr>
          <p:cNvGrpSpPr>
            <a:grpSpLocks/>
          </p:cNvGrpSpPr>
          <p:nvPr/>
        </p:nvGrpSpPr>
        <p:grpSpPr bwMode="auto">
          <a:xfrm>
            <a:off x="0" y="1676400"/>
            <a:ext cx="8991600" cy="4267200"/>
            <a:chOff x="0" y="1676400"/>
            <a:chExt cx="8991600" cy="4267200"/>
          </a:xfrm>
        </p:grpSpPr>
        <p:grpSp>
          <p:nvGrpSpPr>
            <p:cNvPr id="21511" name="Group 8">
              <a:extLst>
                <a:ext uri="{FF2B5EF4-FFF2-40B4-BE49-F238E27FC236}">
                  <a16:creationId xmlns:a16="http://schemas.microsoft.com/office/drawing/2014/main" id="{84C454A1-DF83-75A0-8636-64DE5991CE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676400"/>
              <a:ext cx="2362200" cy="4267200"/>
              <a:chOff x="0" y="1676400"/>
              <a:chExt cx="2362200" cy="4267200"/>
            </a:xfrm>
          </p:grpSpPr>
          <p:sp>
            <p:nvSpPr>
              <p:cNvPr id="21520" name="Oval 5">
                <a:extLst>
                  <a:ext uri="{FF2B5EF4-FFF2-40B4-BE49-F238E27FC236}">
                    <a16:creationId xmlns:a16="http://schemas.microsoft.com/office/drawing/2014/main" id="{B1B277F7-29D1-3455-D9D8-1A60BD9C85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" y="1676400"/>
                <a:ext cx="22098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1521" name="TextBox 6">
                <a:extLst>
                  <a:ext uri="{FF2B5EF4-FFF2-40B4-BE49-F238E27FC236}">
                    <a16:creationId xmlns:a16="http://schemas.microsoft.com/office/drawing/2014/main" id="{5434E453-3D97-BA86-1544-584EAA9015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3263205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Functional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Programming</a:t>
                </a:r>
              </a:p>
            </p:txBody>
          </p:sp>
        </p:grpSp>
        <p:grpSp>
          <p:nvGrpSpPr>
            <p:cNvPr id="21512" name="Group 9">
              <a:extLst>
                <a:ext uri="{FF2B5EF4-FFF2-40B4-BE49-F238E27FC236}">
                  <a16:creationId xmlns:a16="http://schemas.microsoft.com/office/drawing/2014/main" id="{C74136B1-8C8B-C2DC-0696-83F154F9F2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6000" y="1676400"/>
              <a:ext cx="2438400" cy="4267200"/>
              <a:chOff x="-495300" y="1676400"/>
              <a:chExt cx="2438400" cy="4267200"/>
            </a:xfrm>
          </p:grpSpPr>
          <p:sp>
            <p:nvSpPr>
              <p:cNvPr id="21518" name="Oval 10">
                <a:extLst>
                  <a:ext uri="{FF2B5EF4-FFF2-40B4-BE49-F238E27FC236}">
                    <a16:creationId xmlns:a16="http://schemas.microsoft.com/office/drawing/2014/main" id="{F344CB36-6BFA-1917-8D5E-A676D2739C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419100" y="1676400"/>
                <a:ext cx="22098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1519" name="TextBox 11">
                <a:extLst>
                  <a:ext uri="{FF2B5EF4-FFF2-40B4-BE49-F238E27FC236}">
                    <a16:creationId xmlns:a16="http://schemas.microsoft.com/office/drawing/2014/main" id="{051F65FB-E7BB-5448-80CD-2911DA42AD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495300" y="3263205"/>
                <a:ext cx="2438400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Environments and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Closures</a:t>
                </a:r>
              </a:p>
            </p:txBody>
          </p:sp>
        </p:grpSp>
        <p:grpSp>
          <p:nvGrpSpPr>
            <p:cNvPr id="21513" name="Group 12">
              <a:extLst>
                <a:ext uri="{FF2B5EF4-FFF2-40B4-BE49-F238E27FC236}">
                  <a16:creationId xmlns:a16="http://schemas.microsoft.com/office/drawing/2014/main" id="{F465FE7D-C41F-34A6-BFB7-711E300C49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95800" y="1676400"/>
              <a:ext cx="4495800" cy="4267200"/>
              <a:chOff x="-1066800" y="1676400"/>
              <a:chExt cx="4495800" cy="4267200"/>
            </a:xfrm>
          </p:grpSpPr>
          <p:sp>
            <p:nvSpPr>
              <p:cNvPr id="21514" name="Oval 13">
                <a:extLst>
                  <a:ext uri="{FF2B5EF4-FFF2-40B4-BE49-F238E27FC236}">
                    <a16:creationId xmlns:a16="http://schemas.microsoft.com/office/drawing/2014/main" id="{03B9BA45-4CFC-2367-01F2-77935B4526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6800" y="1676400"/>
                <a:ext cx="23622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1515" name="TextBox 14">
                <a:extLst>
                  <a:ext uri="{FF2B5EF4-FFF2-40B4-BE49-F238E27FC236}">
                    <a16:creationId xmlns:a16="http://schemas.microsoft.com/office/drawing/2014/main" id="{3AE15389-4C00-9F63-F211-36603A9DA0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43000" y="3263205"/>
                <a:ext cx="2286000" cy="1384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Continuation Passing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Style</a:t>
                </a:r>
              </a:p>
            </p:txBody>
          </p:sp>
          <p:sp>
            <p:nvSpPr>
              <p:cNvPr id="21516" name="Oval 15">
                <a:extLst>
                  <a:ext uri="{FF2B5EF4-FFF2-40B4-BE49-F238E27FC236}">
                    <a16:creationId xmlns:a16="http://schemas.microsoft.com/office/drawing/2014/main" id="{924C311F-83CF-7E8A-6A8E-58A2E9D659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914400" y="1676400"/>
                <a:ext cx="1905000" cy="4267200"/>
              </a:xfrm>
              <a:prstGeom prst="ellipse">
                <a:avLst/>
              </a:prstGeom>
              <a:solidFill>
                <a:srgbClr val="A6D7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2800">
                  <a:latin typeface="Arial" panose="020B0604020202020204" pitchFamily="34" charset="0"/>
                </a:endParaRPr>
              </a:p>
            </p:txBody>
          </p:sp>
          <p:sp>
            <p:nvSpPr>
              <p:cNvPr id="21517" name="TextBox 16">
                <a:extLst>
                  <a:ext uri="{FF2B5EF4-FFF2-40B4-BE49-F238E27FC236}">
                    <a16:creationId xmlns:a16="http://schemas.microsoft.com/office/drawing/2014/main" id="{CD034C48-F567-D3BD-F0E0-EA49944636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066800" y="3263205"/>
                <a:ext cx="21336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Patterns of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Recursion</a:t>
                </a: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C0F50F-2BE2-FB66-171A-7161798F34AF}"/>
              </a:ext>
            </a:extLst>
          </p:cNvPr>
          <p:cNvGrpSpPr/>
          <p:nvPr/>
        </p:nvGrpSpPr>
        <p:grpSpPr>
          <a:xfrm>
            <a:off x="228600" y="1066800"/>
            <a:ext cx="8686800" cy="2819400"/>
            <a:chOff x="533400" y="1371600"/>
            <a:chExt cx="8115300" cy="2819400"/>
          </a:xfrm>
          <a:solidFill>
            <a:srgbClr val="FFF0EB">
              <a:alpha val="50000"/>
            </a:srgbClr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658710-4CAD-01C3-1EAF-02638F6539B2}"/>
                </a:ext>
              </a:extLst>
            </p:cNvPr>
            <p:cNvSpPr/>
            <p:nvPr/>
          </p:nvSpPr>
          <p:spPr bwMode="auto">
            <a:xfrm>
              <a:off x="533400" y="1371600"/>
              <a:ext cx="8115300" cy="28194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F286899-BAAD-05B3-7099-94CCC69FEE32}"/>
                </a:ext>
              </a:extLst>
            </p:cNvPr>
            <p:cNvSpPr txBox="1"/>
            <p:nvPr/>
          </p:nvSpPr>
          <p:spPr>
            <a:xfrm>
              <a:off x="2933700" y="1524000"/>
              <a:ext cx="3276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Order of Evaluation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207CD9-EA5E-A437-6B2B-F7FA8C1A6D35}"/>
              </a:ext>
            </a:extLst>
          </p:cNvPr>
          <p:cNvGrpSpPr/>
          <p:nvPr/>
        </p:nvGrpSpPr>
        <p:grpSpPr>
          <a:xfrm>
            <a:off x="303369" y="3962400"/>
            <a:ext cx="8727583" cy="2667000"/>
            <a:chOff x="609600" y="3581400"/>
            <a:chExt cx="8153400" cy="2667000"/>
          </a:xfrm>
          <a:solidFill>
            <a:srgbClr val="FFF0EB">
              <a:alpha val="50000"/>
            </a:srgbClr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56FB2BD-D9C6-B1CE-23DC-3E468C7A28AE}"/>
                </a:ext>
              </a:extLst>
            </p:cNvPr>
            <p:cNvSpPr/>
            <p:nvPr/>
          </p:nvSpPr>
          <p:spPr bwMode="auto">
            <a:xfrm>
              <a:off x="609600" y="3581400"/>
              <a:ext cx="8153400" cy="26670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DC55B4-7B7B-4433-B1B4-0DC5A332509E}"/>
                </a:ext>
              </a:extLst>
            </p:cNvPr>
            <p:cNvSpPr txBox="1"/>
            <p:nvPr/>
          </p:nvSpPr>
          <p:spPr>
            <a:xfrm>
              <a:off x="2057400" y="5410200"/>
              <a:ext cx="5181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Specification to Implementation</a:t>
              </a: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Date Placeholder 3">
            <a:extLst>
              <a:ext uri="{FF2B5EF4-FFF2-40B4-BE49-F238E27FC236}">
                <a16:creationId xmlns:a16="http://schemas.microsoft.com/office/drawing/2014/main" id="{E6916640-AA7D-8A0E-C939-A79EAF4798D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96C36C0-724F-E845-8751-758891EE764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71682" name="Slide Number Placeholder 5">
            <a:extLst>
              <a:ext uri="{FF2B5EF4-FFF2-40B4-BE49-F238E27FC236}">
                <a16:creationId xmlns:a16="http://schemas.microsoft.com/office/drawing/2014/main" id="{273973CE-F119-0151-7FF7-265F4F8F7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D1E96AD-E73A-6C4B-AEC5-20BBE64F965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en-US" altLang="en-US" sz="1400"/>
          </a:p>
        </p:txBody>
      </p:sp>
      <p:sp>
        <p:nvSpPr>
          <p:cNvPr id="71683" name="Rectangle 4">
            <a:extLst>
              <a:ext uri="{FF2B5EF4-FFF2-40B4-BE49-F238E27FC236}">
                <a16:creationId xmlns:a16="http://schemas.microsoft.com/office/drawing/2014/main" id="{8FA3B92A-CF1A-2F49-555F-86E8118DFD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Local Variable Creation</a:t>
            </a:r>
          </a:p>
        </p:txBody>
      </p:sp>
      <p:sp>
        <p:nvSpPr>
          <p:cNvPr id="71684" name="Rectangle 5">
            <a:extLst>
              <a:ext uri="{FF2B5EF4-FFF2-40B4-BE49-F238E27FC236}">
                <a16:creationId xmlns:a16="http://schemas.microsoft.com/office/drawing/2014/main" id="{7944C654-8EFA-B854-6767-3FD372DE0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{test  3.7,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b = 5 * 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4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20,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3.7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, 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in</a:t>
            </a:r>
            <a:r>
              <a:rPr lang="en-US" altLang="en-US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2 * 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40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5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</a:t>
            </a:r>
            <a:r>
              <a:rPr lang="en-US" altLang="en-US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 {test  3.7,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b;;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5</a:t>
            </a:r>
          </a:p>
        </p:txBody>
      </p:sp>
      <p:grpSp>
        <p:nvGrpSpPr>
          <p:cNvPr id="71685" name="Group 6">
            <a:extLst>
              <a:ext uri="{FF2B5EF4-FFF2-40B4-BE49-F238E27FC236}">
                <a16:creationId xmlns:a16="http://schemas.microsoft.com/office/drawing/2014/main" id="{988FDF65-BF04-96EC-FEC6-26948C000E60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914400"/>
            <a:ext cx="2438400" cy="914400"/>
            <a:chOff x="1600200" y="2330450"/>
            <a:chExt cx="5334000" cy="2209799"/>
          </a:xfrm>
        </p:grpSpPr>
        <p:sp>
          <p:nvSpPr>
            <p:cNvPr id="8" name="Cloud 7">
              <a:extLst>
                <a:ext uri="{FF2B5EF4-FFF2-40B4-BE49-F238E27FC236}">
                  <a16:creationId xmlns:a16="http://schemas.microsoft.com/office/drawing/2014/main" id="{B5EDD089-8DD4-C656-176F-88129708CF7D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1702" name="TextBox 8">
              <a:extLst>
                <a:ext uri="{FF2B5EF4-FFF2-40B4-BE49-F238E27FC236}">
                  <a16:creationId xmlns:a16="http://schemas.microsoft.com/office/drawing/2014/main" id="{74AAFCC2-61DF-4CEB-91BB-B94E3BD6B9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1703" name="TextBox 9">
              <a:extLst>
                <a:ext uri="{FF2B5EF4-FFF2-40B4-BE49-F238E27FC236}">
                  <a16:creationId xmlns:a16="http://schemas.microsoft.com/office/drawing/2014/main" id="{FE6637E7-0C05-BD87-F59A-1F05CC7C95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1704" name="TextBox 10">
              <a:extLst>
                <a:ext uri="{FF2B5EF4-FFF2-40B4-BE49-F238E27FC236}">
                  <a16:creationId xmlns:a16="http://schemas.microsoft.com/office/drawing/2014/main" id="{E30F7EA6-4F03-679C-54B0-E3D21EE931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2" y="30670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grpSp>
        <p:nvGrpSpPr>
          <p:cNvPr id="71686" name="Group 21">
            <a:extLst>
              <a:ext uri="{FF2B5EF4-FFF2-40B4-BE49-F238E27FC236}">
                <a16:creationId xmlns:a16="http://schemas.microsoft.com/office/drawing/2014/main" id="{24FAEB38-8741-F5B3-46E1-D5C99F395D92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2743200"/>
            <a:ext cx="2438400" cy="914400"/>
            <a:chOff x="6705600" y="1981200"/>
            <a:chExt cx="2438400" cy="914400"/>
          </a:xfrm>
        </p:grpSpPr>
        <p:grpSp>
          <p:nvGrpSpPr>
            <p:cNvPr id="71695" name="Group 11">
              <a:extLst>
                <a:ext uri="{FF2B5EF4-FFF2-40B4-BE49-F238E27FC236}">
                  <a16:creationId xmlns:a16="http://schemas.microsoft.com/office/drawing/2014/main" id="{FFD16467-39C3-8219-F629-7296F2D3B4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05600" y="1981200"/>
              <a:ext cx="2438400" cy="914400"/>
              <a:chOff x="1600200" y="2330450"/>
              <a:chExt cx="5334000" cy="2209799"/>
            </a:xfrm>
          </p:grpSpPr>
          <p:sp>
            <p:nvSpPr>
              <p:cNvPr id="13" name="Cloud 12">
                <a:extLst>
                  <a:ext uri="{FF2B5EF4-FFF2-40B4-BE49-F238E27FC236}">
                    <a16:creationId xmlns:a16="http://schemas.microsoft.com/office/drawing/2014/main" id="{68C4D8A2-55BC-8BBF-E1EB-D0DC6E379C16}"/>
                  </a:ext>
                </a:extLst>
              </p:cNvPr>
              <p:cNvSpPr/>
              <p:nvPr/>
            </p:nvSpPr>
            <p:spPr bwMode="auto">
              <a:xfrm>
                <a:off x="1600200" y="2330450"/>
                <a:ext cx="5334000" cy="2209799"/>
              </a:xfrm>
              <a:prstGeom prst="cloud">
                <a:avLst/>
              </a:prstGeom>
              <a:solidFill>
                <a:srgbClr val="3366FF">
                  <a:alpha val="25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400" dirty="0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71698" name="TextBox 13">
                <a:extLst>
                  <a:ext uri="{FF2B5EF4-FFF2-40B4-BE49-F238E27FC236}">
                    <a16:creationId xmlns:a16="http://schemas.microsoft.com/office/drawing/2014/main" id="{1784710B-2BB2-A7BF-AB27-C2DDDA2FCC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33825" y="3435350"/>
                <a:ext cx="1478227" cy="743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b </a:t>
                </a:r>
                <a:r>
                  <a:rPr lang="en-US" altLang="en-US" sz="1400">
                    <a:latin typeface="Wingdings" pitchFamily="2" charset="2"/>
                    <a:sym typeface="Wingdings" pitchFamily="2" charset="2"/>
                  </a:rPr>
                  <a:t></a:t>
                </a:r>
                <a:r>
                  <a:rPr lang="en-US" altLang="en-US" sz="1400">
                    <a:latin typeface="Arial" panose="020B0604020202020204" pitchFamily="34" charset="0"/>
                    <a:sym typeface="Wingdings" pitchFamily="2" charset="2"/>
                  </a:rPr>
                  <a:t> 5</a:t>
                </a:r>
                <a:endParaRPr lang="en-US" altLang="en-US" sz="1400">
                  <a:latin typeface="Arial" panose="020B0604020202020204" pitchFamily="34" charset="0"/>
                </a:endParaRPr>
              </a:p>
            </p:txBody>
          </p:sp>
          <p:sp>
            <p:nvSpPr>
              <p:cNvPr id="71699" name="TextBox 14">
                <a:extLst>
                  <a:ext uri="{FF2B5EF4-FFF2-40B4-BE49-F238E27FC236}">
                    <a16:creationId xmlns:a16="http://schemas.microsoft.com/office/drawing/2014/main" id="{04F4379A-8423-3B01-A978-5BB8460D94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6201" y="2514600"/>
                <a:ext cx="2547937" cy="743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test </a:t>
                </a:r>
                <a:r>
                  <a:rPr lang="en-US" altLang="en-US" sz="1400">
                    <a:latin typeface="Wingdings" pitchFamily="2" charset="2"/>
                    <a:sym typeface="Wingdings" pitchFamily="2" charset="2"/>
                  </a:rPr>
                  <a:t></a:t>
                </a:r>
                <a:r>
                  <a:rPr lang="en-US" altLang="en-US" sz="1400">
                    <a:latin typeface="Arial" panose="020B0604020202020204" pitchFamily="34" charset="0"/>
                    <a:sym typeface="Wingdings" pitchFamily="2" charset="2"/>
                  </a:rPr>
                  <a:t> 3.7</a:t>
                </a:r>
                <a:endParaRPr lang="en-US" altLang="en-US" sz="1400">
                  <a:latin typeface="Arial" panose="020B0604020202020204" pitchFamily="34" charset="0"/>
                </a:endParaRPr>
              </a:p>
            </p:txBody>
          </p:sp>
          <p:sp>
            <p:nvSpPr>
              <p:cNvPr id="71700" name="TextBox 15">
                <a:extLst>
                  <a:ext uri="{FF2B5EF4-FFF2-40B4-BE49-F238E27FC236}">
                    <a16:creationId xmlns:a16="http://schemas.microsoft.com/office/drawing/2014/main" id="{B635DF8D-A91D-E747-3A9E-E3107F2B21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00262" y="3067050"/>
                <a:ext cx="1478227" cy="743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latin typeface="Arial" panose="020B0604020202020204" pitchFamily="34" charset="0"/>
                  </a:rPr>
                  <a:t>a </a:t>
                </a:r>
                <a:r>
                  <a:rPr lang="en-US" altLang="en-US" sz="1400">
                    <a:latin typeface="Wingdings" pitchFamily="2" charset="2"/>
                    <a:sym typeface="Wingdings" pitchFamily="2" charset="2"/>
                  </a:rPr>
                  <a:t></a:t>
                </a:r>
                <a:r>
                  <a:rPr lang="en-US" altLang="en-US" sz="1400">
                    <a:latin typeface="Arial" panose="020B0604020202020204" pitchFamily="34" charset="0"/>
                    <a:sym typeface="Wingdings" pitchFamily="2" charset="2"/>
                  </a:rPr>
                  <a:t> 1</a:t>
                </a:r>
                <a:endParaRPr lang="en-US" altLang="en-US" sz="14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" name="Cloud 1">
              <a:extLst>
                <a:ext uri="{FF2B5EF4-FFF2-40B4-BE49-F238E27FC236}">
                  <a16:creationId xmlns:a16="http://schemas.microsoft.com/office/drawing/2014/main" id="{698E241A-B28F-DCE5-FBEB-DFBC93C73B89}"/>
                </a:ext>
              </a:extLst>
            </p:cNvPr>
            <p:cNvSpPr/>
            <p:nvPr/>
          </p:nvSpPr>
          <p:spPr bwMode="auto">
            <a:xfrm>
              <a:off x="7391400" y="2362200"/>
              <a:ext cx="1295400" cy="457200"/>
            </a:xfrm>
            <a:prstGeom prst="cloud">
              <a:avLst/>
            </a:prstGeom>
            <a:solidFill>
              <a:schemeClr val="accent3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r>
                <a:rPr lang="en-US" sz="1400" dirty="0">
                  <a:latin typeface="Arial" charset="0"/>
                  <a:ea typeface="ＭＳ Ｐゴシック" charset="0"/>
                  <a:cs typeface="ＭＳ Ｐゴシック" charset="0"/>
                </a:rPr>
                <a:t>b </a:t>
              </a:r>
              <a:r>
                <a:rPr lang="en-US" sz="1400" dirty="0">
                  <a:latin typeface="Wingdings"/>
                  <a:ea typeface="Wingdings"/>
                  <a:cs typeface="Wingdings"/>
                  <a:sym typeface="Wingdings"/>
                </a:rPr>
                <a:t></a:t>
              </a:r>
              <a:r>
                <a:rPr lang="en-US" sz="1400" dirty="0">
                  <a:latin typeface="Arial" charset="0"/>
                  <a:ea typeface="ＭＳ Ｐゴシック" charset="0"/>
                  <a:cs typeface="ＭＳ Ｐゴシック" charset="0"/>
                  <a:sym typeface="Wingdings"/>
                </a:rPr>
                <a:t> 20</a:t>
              </a: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cxnSp>
        <p:nvCxnSpPr>
          <p:cNvPr id="71687" name="Straight Arrow Connector 3">
            <a:extLst>
              <a:ext uri="{FF2B5EF4-FFF2-40B4-BE49-F238E27FC236}">
                <a16:creationId xmlns:a16="http://schemas.microsoft.com/office/drawing/2014/main" id="{407C7410-E900-DFDB-CEC6-DD3E3CF8A37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2133600"/>
            <a:ext cx="4724400" cy="9906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688" name="Straight Arrow Connector 19">
            <a:extLst>
              <a:ext uri="{FF2B5EF4-FFF2-40B4-BE49-F238E27FC236}">
                <a16:creationId xmlns:a16="http://schemas.microsoft.com/office/drawing/2014/main" id="{82AF6511-9A10-8561-F738-4D67C4C60002}"/>
              </a:ext>
            </a:extLst>
          </p:cNvPr>
          <p:cNvCxnSpPr>
            <a:cxnSpLocks noChangeShapeType="1"/>
            <a:stCxn id="2" idx="2"/>
          </p:cNvCxnSpPr>
          <p:nvPr/>
        </p:nvCxnSpPr>
        <p:spPr bwMode="auto">
          <a:xfrm flipH="1">
            <a:off x="2286000" y="3352800"/>
            <a:ext cx="4195763" cy="1524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689" name="Straight Arrow Connector 28">
            <a:extLst>
              <a:ext uri="{FF2B5EF4-FFF2-40B4-BE49-F238E27FC236}">
                <a16:creationId xmlns:a16="http://schemas.microsoft.com/office/drawing/2014/main" id="{6EAB038E-B5D8-A730-0975-8E01992C7C3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153400" y="1676400"/>
            <a:ext cx="228600" cy="28194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1690" name="Group 33">
            <a:extLst>
              <a:ext uri="{FF2B5EF4-FFF2-40B4-BE49-F238E27FC236}">
                <a16:creationId xmlns:a16="http://schemas.microsoft.com/office/drawing/2014/main" id="{5AFCA2D7-027F-4CA2-EFCF-2EB1FEB8055E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4495800"/>
            <a:ext cx="2438400" cy="914400"/>
            <a:chOff x="1600200" y="2330450"/>
            <a:chExt cx="5334000" cy="2209799"/>
          </a:xfrm>
        </p:grpSpPr>
        <p:sp>
          <p:nvSpPr>
            <p:cNvPr id="35" name="Cloud 34">
              <a:extLst>
                <a:ext uri="{FF2B5EF4-FFF2-40B4-BE49-F238E27FC236}">
                  <a16:creationId xmlns:a16="http://schemas.microsoft.com/office/drawing/2014/main" id="{D2ABAB9C-BBC1-8267-AD9C-D32575D57AAF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1692" name="TextBox 35">
              <a:extLst>
                <a:ext uri="{FF2B5EF4-FFF2-40B4-BE49-F238E27FC236}">
                  <a16:creationId xmlns:a16="http://schemas.microsoft.com/office/drawing/2014/main" id="{2CBB0D37-6938-7446-721D-D3C719B344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1693" name="TextBox 36">
              <a:extLst>
                <a:ext uri="{FF2B5EF4-FFF2-40B4-BE49-F238E27FC236}">
                  <a16:creationId xmlns:a16="http://schemas.microsoft.com/office/drawing/2014/main" id="{361E7F18-6855-2FD5-A3F1-79DF2A48F5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1694" name="TextBox 37">
              <a:extLst>
                <a:ext uri="{FF2B5EF4-FFF2-40B4-BE49-F238E27FC236}">
                  <a16:creationId xmlns:a16="http://schemas.microsoft.com/office/drawing/2014/main" id="{86880FC8-84F1-1616-9753-FBD3EE074F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2" y="30670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5">
            <a:extLst>
              <a:ext uri="{FF2B5EF4-FFF2-40B4-BE49-F238E27FC236}">
                <a16:creationId xmlns:a16="http://schemas.microsoft.com/office/drawing/2014/main" id="{3181FD67-B4E5-FF5C-0ED2-1485560034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5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={test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c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= a + 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6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2} +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//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=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3.7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, 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solidFill>
                <a:srgbClr val="333399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in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* 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c : int = 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5</a:t>
            </a:r>
          </a:p>
        </p:txBody>
      </p:sp>
      <p:sp>
        <p:nvSpPr>
          <p:cNvPr id="72706" name="Date Placeholder 3">
            <a:extLst>
              <a:ext uri="{FF2B5EF4-FFF2-40B4-BE49-F238E27FC236}">
                <a16:creationId xmlns:a16="http://schemas.microsoft.com/office/drawing/2014/main" id="{2B3DF6E9-324A-14A2-2ED1-68E27108A8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7172460-2DA3-E544-826C-C098C5432E6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72707" name="Slide Number Placeholder 5">
            <a:extLst>
              <a:ext uri="{FF2B5EF4-FFF2-40B4-BE49-F238E27FC236}">
                <a16:creationId xmlns:a16="http://schemas.microsoft.com/office/drawing/2014/main" id="{64FE29F4-1CED-89FA-D431-79511879D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ED3E5A8-E1E0-584F-8CF7-A9BC261D402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en-US" altLang="en-US" sz="1400"/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id="{CB045EBA-FD63-528A-C128-36C5213215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Local let binding</a:t>
            </a:r>
          </a:p>
        </p:txBody>
      </p:sp>
      <p:grpSp>
        <p:nvGrpSpPr>
          <p:cNvPr id="72709" name="Group 5">
            <a:extLst>
              <a:ext uri="{FF2B5EF4-FFF2-40B4-BE49-F238E27FC236}">
                <a16:creationId xmlns:a16="http://schemas.microsoft.com/office/drawing/2014/main" id="{FA29FFE0-5A9E-BFC8-5124-895514F226FF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990600"/>
            <a:ext cx="2438400" cy="914400"/>
            <a:chOff x="1600200" y="2330450"/>
            <a:chExt cx="5334000" cy="2209799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9A7FB88C-F222-0D3A-36A8-2FE2BB5D6DAF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2713" name="TextBox 7">
              <a:extLst>
                <a:ext uri="{FF2B5EF4-FFF2-40B4-BE49-F238E27FC236}">
                  <a16:creationId xmlns:a16="http://schemas.microsoft.com/office/drawing/2014/main" id="{296B5A23-A51C-15EC-217A-09A4E52A2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2714" name="TextBox 8">
              <a:extLst>
                <a:ext uri="{FF2B5EF4-FFF2-40B4-BE49-F238E27FC236}">
                  <a16:creationId xmlns:a16="http://schemas.microsoft.com/office/drawing/2014/main" id="{30F3D76C-1939-BD22-1EB5-060744C43F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2715" name="TextBox 9">
              <a:extLst>
                <a:ext uri="{FF2B5EF4-FFF2-40B4-BE49-F238E27FC236}">
                  <a16:creationId xmlns:a16="http://schemas.microsoft.com/office/drawing/2014/main" id="{B3D70AFF-7792-3520-FA0A-96D4816500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cxnSp>
        <p:nvCxnSpPr>
          <p:cNvPr id="72710" name="Straight Arrow Connector 25">
            <a:extLst>
              <a:ext uri="{FF2B5EF4-FFF2-40B4-BE49-F238E27FC236}">
                <a16:creationId xmlns:a16="http://schemas.microsoft.com/office/drawing/2014/main" id="{71E2BDDC-AE6A-B973-E184-8CC10F52BFD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33600" y="1371600"/>
            <a:ext cx="4876800" cy="9906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711" name="Straight Arrow Connector 31">
            <a:extLst>
              <a:ext uri="{FF2B5EF4-FFF2-40B4-BE49-F238E27FC236}">
                <a16:creationId xmlns:a16="http://schemas.microsoft.com/office/drawing/2014/main" id="{A22CCAC8-8334-74F7-5A8C-AAA778A6CA8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19400" y="1371600"/>
            <a:ext cx="4191000" cy="1066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5">
            <a:extLst>
              <a:ext uri="{FF2B5EF4-FFF2-40B4-BE49-F238E27FC236}">
                <a16:creationId xmlns:a16="http://schemas.microsoft.com/office/drawing/2014/main" id="{3491D172-F7DD-50A5-668E-D8723D9B09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5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={test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c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= a + 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6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2} +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//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=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3.7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, 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solidFill>
                <a:srgbClr val="333399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in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* 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c : int = 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5</a:t>
            </a:r>
          </a:p>
        </p:txBody>
      </p:sp>
      <p:grpSp>
        <p:nvGrpSpPr>
          <p:cNvPr id="73730" name="Group 12">
            <a:extLst>
              <a:ext uri="{FF2B5EF4-FFF2-40B4-BE49-F238E27FC236}">
                <a16:creationId xmlns:a16="http://schemas.microsoft.com/office/drawing/2014/main" id="{5E83ED17-40E9-7B53-DADF-361E7E68BB03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2362200"/>
            <a:ext cx="2438400" cy="914400"/>
            <a:chOff x="1600200" y="2330450"/>
            <a:chExt cx="5334000" cy="2209799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3708DF44-128C-D3D2-5AEB-9D2F99A7D9EF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3746" name="TextBox 14">
              <a:extLst>
                <a:ext uri="{FF2B5EF4-FFF2-40B4-BE49-F238E27FC236}">
                  <a16:creationId xmlns:a16="http://schemas.microsoft.com/office/drawing/2014/main" id="{5EC546A4-8E86-1D5B-6E51-472E99030E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3747" name="TextBox 15">
              <a:extLst>
                <a:ext uri="{FF2B5EF4-FFF2-40B4-BE49-F238E27FC236}">
                  <a16:creationId xmlns:a16="http://schemas.microsoft.com/office/drawing/2014/main" id="{87123A89-C2E2-5438-586B-5B37598E17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3748" name="TextBox 16">
              <a:extLst>
                <a:ext uri="{FF2B5EF4-FFF2-40B4-BE49-F238E27FC236}">
                  <a16:creationId xmlns:a16="http://schemas.microsoft.com/office/drawing/2014/main" id="{B5133A3C-1676-D4FD-DD57-735DDF0AA0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sp>
        <p:nvSpPr>
          <p:cNvPr id="73731" name="Date Placeholder 3">
            <a:extLst>
              <a:ext uri="{FF2B5EF4-FFF2-40B4-BE49-F238E27FC236}">
                <a16:creationId xmlns:a16="http://schemas.microsoft.com/office/drawing/2014/main" id="{5B5C116E-0BF2-4B6A-2D8F-0003445C1F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B7C18F-348A-2A4B-B697-F80F55AE92C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73732" name="Slide Number Placeholder 5">
            <a:extLst>
              <a:ext uri="{FF2B5EF4-FFF2-40B4-BE49-F238E27FC236}">
                <a16:creationId xmlns:a16="http://schemas.microsoft.com/office/drawing/2014/main" id="{E6B42C6D-4B76-B75B-7B75-5D7510626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A62884C-B698-6F41-9319-330779E0BD1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en-US" altLang="en-US" sz="1400"/>
          </a:p>
        </p:txBody>
      </p:sp>
      <p:sp>
        <p:nvSpPr>
          <p:cNvPr id="73733" name="Rectangle 4">
            <a:extLst>
              <a:ext uri="{FF2B5EF4-FFF2-40B4-BE49-F238E27FC236}">
                <a16:creationId xmlns:a16="http://schemas.microsoft.com/office/drawing/2014/main" id="{EFB86181-6EA2-8765-E073-F60AC39820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Local let binding</a:t>
            </a:r>
          </a:p>
        </p:txBody>
      </p:sp>
      <p:grpSp>
        <p:nvGrpSpPr>
          <p:cNvPr id="73734" name="Group 5">
            <a:extLst>
              <a:ext uri="{FF2B5EF4-FFF2-40B4-BE49-F238E27FC236}">
                <a16:creationId xmlns:a16="http://schemas.microsoft.com/office/drawing/2014/main" id="{55B2720B-5546-D247-E54B-7AC39A63277D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990600"/>
            <a:ext cx="2438400" cy="914400"/>
            <a:chOff x="1600200" y="2330450"/>
            <a:chExt cx="5334000" cy="2209799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284A58A3-3796-1EE9-37B8-2930758E28A5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3742" name="TextBox 7">
              <a:extLst>
                <a:ext uri="{FF2B5EF4-FFF2-40B4-BE49-F238E27FC236}">
                  <a16:creationId xmlns:a16="http://schemas.microsoft.com/office/drawing/2014/main" id="{0F9ECAEF-68A3-C5C8-9DF7-32FCF6EB2B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3743" name="TextBox 8">
              <a:extLst>
                <a:ext uri="{FF2B5EF4-FFF2-40B4-BE49-F238E27FC236}">
                  <a16:creationId xmlns:a16="http://schemas.microsoft.com/office/drawing/2014/main" id="{95AAD140-CD20-663C-94D2-7B5821BA34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3744" name="TextBox 9">
              <a:extLst>
                <a:ext uri="{FF2B5EF4-FFF2-40B4-BE49-F238E27FC236}">
                  <a16:creationId xmlns:a16="http://schemas.microsoft.com/office/drawing/2014/main" id="{5CAE4911-EEC8-1CF0-1F96-E4845D4214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sp>
        <p:nvSpPr>
          <p:cNvPr id="12" name="Cloud 11">
            <a:extLst>
              <a:ext uri="{FF2B5EF4-FFF2-40B4-BE49-F238E27FC236}">
                <a16:creationId xmlns:a16="http://schemas.microsoft.com/office/drawing/2014/main" id="{FEC2F61F-FD09-ED3A-70E2-2C262D4F15F2}"/>
              </a:ext>
            </a:extLst>
          </p:cNvPr>
          <p:cNvSpPr/>
          <p:nvPr/>
        </p:nvSpPr>
        <p:spPr bwMode="auto">
          <a:xfrm>
            <a:off x="6477000" y="2743200"/>
            <a:ext cx="1066800" cy="457200"/>
          </a:xfrm>
          <a:prstGeom prst="cloud">
            <a:avLst/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400" dirty="0">
                <a:latin typeface="Arial" charset="0"/>
                <a:ea typeface="ＭＳ Ｐゴシック" charset="0"/>
                <a:cs typeface="ＭＳ Ｐゴシック" charset="0"/>
              </a:rPr>
              <a:t>b </a:t>
            </a:r>
            <a:r>
              <a:rPr lang="en-US" sz="14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400" dirty="0">
                <a:latin typeface="Arial" charset="0"/>
                <a:ea typeface="ＭＳ Ｐゴシック" charset="0"/>
                <a:cs typeface="ＭＳ Ｐゴシック" charset="0"/>
                <a:sym typeface="Wingdings"/>
              </a:rPr>
              <a:t> 2</a:t>
            </a: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73736" name="Straight Arrow Connector 25">
            <a:extLst>
              <a:ext uri="{FF2B5EF4-FFF2-40B4-BE49-F238E27FC236}">
                <a16:creationId xmlns:a16="http://schemas.microsoft.com/office/drawing/2014/main" id="{75050E82-403C-32B5-5DFC-19E2EB17B41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33600" y="1371600"/>
            <a:ext cx="4876800" cy="9906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737" name="Straight Arrow Connector 31">
            <a:extLst>
              <a:ext uri="{FF2B5EF4-FFF2-40B4-BE49-F238E27FC236}">
                <a16:creationId xmlns:a16="http://schemas.microsoft.com/office/drawing/2014/main" id="{7ADEE282-12A2-FCD9-8704-D23511AD826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19400" y="1371600"/>
            <a:ext cx="4191000" cy="1066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738" name="Straight Arrow Connector 34">
            <a:extLst>
              <a:ext uri="{FF2B5EF4-FFF2-40B4-BE49-F238E27FC236}">
                <a16:creationId xmlns:a16="http://schemas.microsoft.com/office/drawing/2014/main" id="{9CF9F665-CE5D-3E10-49FA-706B3A8722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52600" y="2514600"/>
            <a:ext cx="4876800" cy="4572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739" name="Straight Arrow Connector 37">
            <a:extLst>
              <a:ext uri="{FF2B5EF4-FFF2-40B4-BE49-F238E27FC236}">
                <a16:creationId xmlns:a16="http://schemas.microsoft.com/office/drawing/2014/main" id="{DCB5D43E-E1C9-9C14-C737-8F8A915FFA5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371600" y="3048000"/>
            <a:ext cx="5108575" cy="685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740" name="Straight Arrow Connector 38">
            <a:extLst>
              <a:ext uri="{FF2B5EF4-FFF2-40B4-BE49-F238E27FC236}">
                <a16:creationId xmlns:a16="http://schemas.microsoft.com/office/drawing/2014/main" id="{C8EF95AF-AFAA-6A22-F86F-462DCF1BE18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33600" y="3048000"/>
            <a:ext cx="4419600" cy="8382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5">
            <a:extLst>
              <a:ext uri="{FF2B5EF4-FFF2-40B4-BE49-F238E27FC236}">
                <a16:creationId xmlns:a16="http://schemas.microsoft.com/office/drawing/2014/main" id="{44FEB009-E71C-1A16-A76D-FF18E971FC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878888" cy="49133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5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={test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c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= a + 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6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2} +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3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//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=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{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2,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test  3.7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, 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solidFill>
                <a:srgbClr val="333399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in</a:t>
            </a:r>
            <a:r>
              <a:rPr lang="en-US" altLang="en-US" sz="2800">
                <a:solidFill>
                  <a:srgbClr val="333399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 * 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c : int = 4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b;;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5</a:t>
            </a:r>
          </a:p>
        </p:txBody>
      </p:sp>
      <p:grpSp>
        <p:nvGrpSpPr>
          <p:cNvPr id="74754" name="Group 12">
            <a:extLst>
              <a:ext uri="{FF2B5EF4-FFF2-40B4-BE49-F238E27FC236}">
                <a16:creationId xmlns:a16="http://schemas.microsoft.com/office/drawing/2014/main" id="{9F5ED6D4-DE48-ED69-0D33-3A6B866459F9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2362200"/>
            <a:ext cx="2438400" cy="914400"/>
            <a:chOff x="1600200" y="2330450"/>
            <a:chExt cx="5334000" cy="2209799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A68C68CF-E3C9-CD49-B39D-A288BB4AB229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4778" name="TextBox 14">
              <a:extLst>
                <a:ext uri="{FF2B5EF4-FFF2-40B4-BE49-F238E27FC236}">
                  <a16:creationId xmlns:a16="http://schemas.microsoft.com/office/drawing/2014/main" id="{D8493D42-E1CF-D1EB-E483-DE766C2638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9" name="TextBox 15">
              <a:extLst>
                <a:ext uri="{FF2B5EF4-FFF2-40B4-BE49-F238E27FC236}">
                  <a16:creationId xmlns:a16="http://schemas.microsoft.com/office/drawing/2014/main" id="{DAD7C0B9-1A00-968F-92D3-9E09F034B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80" name="TextBox 16">
              <a:extLst>
                <a:ext uri="{FF2B5EF4-FFF2-40B4-BE49-F238E27FC236}">
                  <a16:creationId xmlns:a16="http://schemas.microsoft.com/office/drawing/2014/main" id="{ABE333D9-6FF0-683A-4AFF-43274E62CC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sp>
        <p:nvSpPr>
          <p:cNvPr id="74755" name="Date Placeholder 3">
            <a:extLst>
              <a:ext uri="{FF2B5EF4-FFF2-40B4-BE49-F238E27FC236}">
                <a16:creationId xmlns:a16="http://schemas.microsoft.com/office/drawing/2014/main" id="{E67D9EB6-084E-9733-21A0-DFDF1D10807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A0F8B1-1418-3147-9238-AC3D31EE044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74756" name="Slide Number Placeholder 5">
            <a:extLst>
              <a:ext uri="{FF2B5EF4-FFF2-40B4-BE49-F238E27FC236}">
                <a16:creationId xmlns:a16="http://schemas.microsoft.com/office/drawing/2014/main" id="{64F7E4C0-695A-7962-8671-302EC80DB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4893E3-8504-A342-B990-C7DDA31FEEC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en-US" altLang="en-US" sz="1400"/>
          </a:p>
        </p:txBody>
      </p:sp>
      <p:sp>
        <p:nvSpPr>
          <p:cNvPr id="74757" name="Rectangle 4">
            <a:extLst>
              <a:ext uri="{FF2B5EF4-FFF2-40B4-BE49-F238E27FC236}">
                <a16:creationId xmlns:a16="http://schemas.microsoft.com/office/drawing/2014/main" id="{0C09F011-03BF-9F43-3AF9-38171D3FC1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Local let binding</a:t>
            </a:r>
          </a:p>
        </p:txBody>
      </p:sp>
      <p:grpSp>
        <p:nvGrpSpPr>
          <p:cNvPr id="74758" name="Group 5">
            <a:extLst>
              <a:ext uri="{FF2B5EF4-FFF2-40B4-BE49-F238E27FC236}">
                <a16:creationId xmlns:a16="http://schemas.microsoft.com/office/drawing/2014/main" id="{EA265745-FC58-7C98-C289-3F07AAF2B302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990600"/>
            <a:ext cx="2438400" cy="914400"/>
            <a:chOff x="1600200" y="2330450"/>
            <a:chExt cx="5334000" cy="2209799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0AA22AF1-71F7-0B03-0C1E-52911B843718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4774" name="TextBox 7">
              <a:extLst>
                <a:ext uri="{FF2B5EF4-FFF2-40B4-BE49-F238E27FC236}">
                  <a16:creationId xmlns:a16="http://schemas.microsoft.com/office/drawing/2014/main" id="{E53FBB0D-A147-CF22-913C-1F536684C5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5" name="TextBox 8">
              <a:extLst>
                <a:ext uri="{FF2B5EF4-FFF2-40B4-BE49-F238E27FC236}">
                  <a16:creationId xmlns:a16="http://schemas.microsoft.com/office/drawing/2014/main" id="{F29C36A2-BAE8-D4D2-03B2-741BC4F2C2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6" name="TextBox 9">
              <a:extLst>
                <a:ext uri="{FF2B5EF4-FFF2-40B4-BE49-F238E27FC236}">
                  <a16:creationId xmlns:a16="http://schemas.microsoft.com/office/drawing/2014/main" id="{07B48712-7149-4BD0-FC6C-143E3D093A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sp>
        <p:nvSpPr>
          <p:cNvPr id="12" name="Cloud 11">
            <a:extLst>
              <a:ext uri="{FF2B5EF4-FFF2-40B4-BE49-F238E27FC236}">
                <a16:creationId xmlns:a16="http://schemas.microsoft.com/office/drawing/2014/main" id="{F5EA6C80-5CCD-40EE-86EA-361611F934FD}"/>
              </a:ext>
            </a:extLst>
          </p:cNvPr>
          <p:cNvSpPr/>
          <p:nvPr/>
        </p:nvSpPr>
        <p:spPr bwMode="auto">
          <a:xfrm>
            <a:off x="6477000" y="2743200"/>
            <a:ext cx="1066800" cy="457200"/>
          </a:xfrm>
          <a:prstGeom prst="cloud">
            <a:avLst/>
          </a:prstGeom>
          <a:solidFill>
            <a:schemeClr val="accent3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1400" dirty="0">
                <a:latin typeface="Arial" charset="0"/>
                <a:ea typeface="ＭＳ Ｐゴシック" charset="0"/>
                <a:cs typeface="ＭＳ Ｐゴシック" charset="0"/>
              </a:rPr>
              <a:t>b </a:t>
            </a:r>
            <a:r>
              <a:rPr lang="en-US" sz="14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1400" dirty="0">
                <a:latin typeface="Arial" charset="0"/>
                <a:ea typeface="ＭＳ Ｐゴシック" charset="0"/>
                <a:cs typeface="ＭＳ Ｐゴシック" charset="0"/>
                <a:sym typeface="Wingdings"/>
              </a:rPr>
              <a:t> 2</a:t>
            </a: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74760" name="Group 17">
            <a:extLst>
              <a:ext uri="{FF2B5EF4-FFF2-40B4-BE49-F238E27FC236}">
                <a16:creationId xmlns:a16="http://schemas.microsoft.com/office/drawing/2014/main" id="{072F39A3-62CE-FC10-D264-F00D137B7A0A}"/>
              </a:ext>
            </a:extLst>
          </p:cNvPr>
          <p:cNvGrpSpPr>
            <a:grpSpLocks/>
          </p:cNvGrpSpPr>
          <p:nvPr/>
        </p:nvGrpSpPr>
        <p:grpSpPr bwMode="auto">
          <a:xfrm>
            <a:off x="6553200" y="3733800"/>
            <a:ext cx="2438400" cy="914400"/>
            <a:chOff x="1600200" y="2330450"/>
            <a:chExt cx="5334000" cy="2209799"/>
          </a:xfrm>
        </p:grpSpPr>
        <p:sp>
          <p:nvSpPr>
            <p:cNvPr id="19" name="Cloud 18">
              <a:extLst>
                <a:ext uri="{FF2B5EF4-FFF2-40B4-BE49-F238E27FC236}">
                  <a16:creationId xmlns:a16="http://schemas.microsoft.com/office/drawing/2014/main" id="{5F3A3614-A1CB-7C15-967B-5F70CD6DFB25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4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4769" name="TextBox 19">
              <a:extLst>
                <a:ext uri="{FF2B5EF4-FFF2-40B4-BE49-F238E27FC236}">
                  <a16:creationId xmlns:a16="http://schemas.microsoft.com/office/drawing/2014/main" id="{D31AA6F4-A82A-73D9-4F15-E8FD06B38D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33825" y="3428155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b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0" name="TextBox 20">
              <a:extLst>
                <a:ext uri="{FF2B5EF4-FFF2-40B4-BE49-F238E27FC236}">
                  <a16:creationId xmlns:a16="http://schemas.microsoft.com/office/drawing/2014/main" id="{E03971BB-E219-3239-83DF-F434C37732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2514600"/>
              <a:ext cx="254793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test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1" name="TextBox 21">
              <a:extLst>
                <a:ext uri="{FF2B5EF4-FFF2-40B4-BE49-F238E27FC236}">
                  <a16:creationId xmlns:a16="http://schemas.microsoft.com/office/drawing/2014/main" id="{EC3EFD70-C55C-38B7-F3DF-0A1F2F19D5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478227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a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  <p:sp>
          <p:nvSpPr>
            <p:cNvPr id="74772" name="TextBox 22">
              <a:extLst>
                <a:ext uri="{FF2B5EF4-FFF2-40B4-BE49-F238E27FC236}">
                  <a16:creationId xmlns:a16="http://schemas.microsoft.com/office/drawing/2014/main" id="{86A085A5-0D76-4CF4-429D-98C2BE6CE6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3428155"/>
              <a:ext cx="1456175" cy="743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latin typeface="Arial" panose="020B0604020202020204" pitchFamily="34" charset="0"/>
                </a:rPr>
                <a:t>c </a:t>
              </a:r>
              <a:r>
                <a:rPr lang="en-US" altLang="en-US" sz="14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400">
                  <a:latin typeface="Arial" panose="020B0604020202020204" pitchFamily="34" charset="0"/>
                  <a:sym typeface="Wingdings" pitchFamily="2" charset="2"/>
                </a:rPr>
                <a:t> 4</a:t>
              </a:r>
              <a:endParaRPr lang="en-US" altLang="en-US" sz="1400">
                <a:latin typeface="Arial" panose="020B0604020202020204" pitchFamily="34" charset="0"/>
              </a:endParaRPr>
            </a:p>
          </p:txBody>
        </p:sp>
      </p:grpSp>
      <p:cxnSp>
        <p:nvCxnSpPr>
          <p:cNvPr id="74761" name="Straight Arrow Connector 23">
            <a:extLst>
              <a:ext uri="{FF2B5EF4-FFF2-40B4-BE49-F238E27FC236}">
                <a16:creationId xmlns:a16="http://schemas.microsoft.com/office/drawing/2014/main" id="{5D04F176-6981-28D1-1588-0A3D6309A4C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8229600" y="1676400"/>
            <a:ext cx="152400" cy="21336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2" name="Straight Arrow Connector 25">
            <a:extLst>
              <a:ext uri="{FF2B5EF4-FFF2-40B4-BE49-F238E27FC236}">
                <a16:creationId xmlns:a16="http://schemas.microsoft.com/office/drawing/2014/main" id="{54AFD1F5-018A-C976-348A-592D6AE30A6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33600" y="1371600"/>
            <a:ext cx="4876800" cy="9906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3" name="Straight Arrow Connector 31">
            <a:extLst>
              <a:ext uri="{FF2B5EF4-FFF2-40B4-BE49-F238E27FC236}">
                <a16:creationId xmlns:a16="http://schemas.microsoft.com/office/drawing/2014/main" id="{CEF19107-FAA4-596C-9297-23618D4F681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819400" y="1371600"/>
            <a:ext cx="4191000" cy="1066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4" name="Straight Arrow Connector 34">
            <a:extLst>
              <a:ext uri="{FF2B5EF4-FFF2-40B4-BE49-F238E27FC236}">
                <a16:creationId xmlns:a16="http://schemas.microsoft.com/office/drawing/2014/main" id="{3A93A15C-B2ED-79BC-34AF-F76A1E3B74E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52600" y="2514600"/>
            <a:ext cx="4876800" cy="4572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5" name="Straight Arrow Connector 37">
            <a:extLst>
              <a:ext uri="{FF2B5EF4-FFF2-40B4-BE49-F238E27FC236}">
                <a16:creationId xmlns:a16="http://schemas.microsoft.com/office/drawing/2014/main" id="{B8DE1057-519E-A0EF-DFEF-D249DEE9EBE3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371600" y="3048000"/>
            <a:ext cx="5108575" cy="685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6" name="Straight Arrow Connector 38">
            <a:extLst>
              <a:ext uri="{FF2B5EF4-FFF2-40B4-BE49-F238E27FC236}">
                <a16:creationId xmlns:a16="http://schemas.microsoft.com/office/drawing/2014/main" id="{884367D8-BACC-A99A-53D3-1141602B98B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133600" y="3048000"/>
            <a:ext cx="4419600" cy="8382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767" name="Straight Arrow Connector 45">
            <a:extLst>
              <a:ext uri="{FF2B5EF4-FFF2-40B4-BE49-F238E27FC236}">
                <a16:creationId xmlns:a16="http://schemas.microsoft.com/office/drawing/2014/main" id="{C08631B5-D0AA-DAD0-612D-A4CC1B3E08C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52600" y="2057400"/>
            <a:ext cx="5181600" cy="22098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Date Placeholder 3">
            <a:extLst>
              <a:ext uri="{FF2B5EF4-FFF2-40B4-BE49-F238E27FC236}">
                <a16:creationId xmlns:a16="http://schemas.microsoft.com/office/drawing/2014/main" id="{41AD1BF6-5B0A-8395-9469-A4375F362E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723A712-D81B-2640-960E-FE63F49B253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75778" name="Slide Number Placeholder 5">
            <a:extLst>
              <a:ext uri="{FF2B5EF4-FFF2-40B4-BE49-F238E27FC236}">
                <a16:creationId xmlns:a16="http://schemas.microsoft.com/office/drawing/2014/main" id="{82650C36-2C84-0D8D-6528-C52E9AE7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D378443-A790-4642-B05E-06328FA87A6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en-US" altLang="en-US" sz="1400"/>
          </a:p>
        </p:txBody>
      </p:sp>
      <p:sp>
        <p:nvSpPr>
          <p:cNvPr id="75779" name="Rectangle 5">
            <a:extLst>
              <a:ext uri="{FF2B5EF4-FFF2-40B4-BE49-F238E27FC236}">
                <a16:creationId xmlns:a16="http://schemas.microsoft.com/office/drawing/2014/main" id="{5B8B927C-DD64-E5A4-3ADB-8B2F4402A7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</a:t>
            </a:r>
          </a:p>
        </p:txBody>
      </p:sp>
      <p:sp>
        <p:nvSpPr>
          <p:cNvPr id="75780" name="Rectangle 6">
            <a:extLst>
              <a:ext uri="{FF2B5EF4-FFF2-40B4-BE49-F238E27FC236}">
                <a16:creationId xmlns:a16="http://schemas.microsoft.com/office/drawing/2014/main" id="{127758DC-7212-4FB4-069B-C301FB1CE2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=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plus_two : int -&gt; int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Date Placeholder 3">
            <a:extLst>
              <a:ext uri="{FF2B5EF4-FFF2-40B4-BE49-F238E27FC236}">
                <a16:creationId xmlns:a16="http://schemas.microsoft.com/office/drawing/2014/main" id="{A23D3DC3-E829-614D-33DA-95A3D2A44D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8557D8F-19C2-8F45-9542-C424BD388FD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76802" name="Slide Number Placeholder 5">
            <a:extLst>
              <a:ext uri="{FF2B5EF4-FFF2-40B4-BE49-F238E27FC236}">
                <a16:creationId xmlns:a16="http://schemas.microsoft.com/office/drawing/2014/main" id="{801F8A7B-486E-7626-5C54-7B2D05799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6F94008-3CB4-5C42-A65A-A6C2F27CBED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55</a:t>
            </a:fld>
            <a:endParaRPr lang="en-US" altLang="en-US" sz="1400"/>
          </a:p>
        </p:txBody>
      </p:sp>
      <p:sp>
        <p:nvSpPr>
          <p:cNvPr id="76803" name="Rectangle 5">
            <a:extLst>
              <a:ext uri="{FF2B5EF4-FFF2-40B4-BE49-F238E27FC236}">
                <a16:creationId xmlns:a16="http://schemas.microsoft.com/office/drawing/2014/main" id="{947C0139-61E1-B8AD-C5BE-15F1CFCABB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</a:t>
            </a:r>
          </a:p>
        </p:txBody>
      </p:sp>
      <p:sp>
        <p:nvSpPr>
          <p:cNvPr id="76804" name="Rectangle 6">
            <a:extLst>
              <a:ext uri="{FF2B5EF4-FFF2-40B4-BE49-F238E27FC236}">
                <a16:creationId xmlns:a16="http://schemas.microsoft.com/office/drawing/2014/main" id="{175301D1-C5FB-9B19-9178-1BB4EBC001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=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U-Turn Arrow 1">
            <a:extLst>
              <a:ext uri="{FF2B5EF4-FFF2-40B4-BE49-F238E27FC236}">
                <a16:creationId xmlns:a16="http://schemas.microsoft.com/office/drawing/2014/main" id="{3FCC3291-3DF6-6510-1319-16366648B769}"/>
              </a:ext>
            </a:extLst>
          </p:cNvPr>
          <p:cNvSpPr/>
          <p:nvPr/>
        </p:nvSpPr>
        <p:spPr bwMode="auto">
          <a:xfrm>
            <a:off x="2819400" y="2743200"/>
            <a:ext cx="838200" cy="228600"/>
          </a:xfrm>
          <a:prstGeom prst="utur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6806" name="Right Arrow 2">
            <a:extLst>
              <a:ext uri="{FF2B5EF4-FFF2-40B4-BE49-F238E27FC236}">
                <a16:creationId xmlns:a16="http://schemas.microsoft.com/office/drawing/2014/main" id="{1372D32D-6836-FF1A-B5C7-6DECA908E33E}"/>
              </a:ext>
            </a:extLst>
          </p:cNvPr>
          <p:cNvSpPr>
            <a:spLocks noChangeArrowheads="1"/>
          </p:cNvSpPr>
          <p:nvPr/>
        </p:nvSpPr>
        <p:spPr bwMode="auto">
          <a:xfrm rot="-3588601">
            <a:off x="2290763" y="3603625"/>
            <a:ext cx="625475" cy="117475"/>
          </a:xfrm>
          <a:prstGeom prst="rightArrow">
            <a:avLst>
              <a:gd name="adj1" fmla="val 50000"/>
              <a:gd name="adj2" fmla="val 4925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6807" name="Right Arrow 7">
            <a:extLst>
              <a:ext uri="{FF2B5EF4-FFF2-40B4-BE49-F238E27FC236}">
                <a16:creationId xmlns:a16="http://schemas.microsoft.com/office/drawing/2014/main" id="{16AE327B-73D8-247D-286F-091106090880}"/>
              </a:ext>
            </a:extLst>
          </p:cNvPr>
          <p:cNvSpPr>
            <a:spLocks noChangeArrowheads="1"/>
          </p:cNvSpPr>
          <p:nvPr/>
        </p:nvSpPr>
        <p:spPr bwMode="auto">
          <a:xfrm rot="8218777">
            <a:off x="2133600" y="3903663"/>
            <a:ext cx="2117725" cy="163512"/>
          </a:xfrm>
          <a:prstGeom prst="rightArrow">
            <a:avLst>
              <a:gd name="adj1" fmla="val 50000"/>
              <a:gd name="adj2" fmla="val 5018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Date Placeholder 3">
            <a:extLst>
              <a:ext uri="{FF2B5EF4-FFF2-40B4-BE49-F238E27FC236}">
                <a16:creationId xmlns:a16="http://schemas.microsoft.com/office/drawing/2014/main" id="{779E8DC6-4A84-545D-1495-C6436AEC06C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43D3B0C-72F0-4046-922A-8DC0C70974B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77826" name="Slide Number Placeholder 5">
            <a:extLst>
              <a:ext uri="{FF2B5EF4-FFF2-40B4-BE49-F238E27FC236}">
                <a16:creationId xmlns:a16="http://schemas.microsoft.com/office/drawing/2014/main" id="{EE02D19C-9BD9-A5DE-9AF9-4E5DB9960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1BDF33C-2F4F-B248-9293-AC54E7CD672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56</a:t>
            </a:fld>
            <a:endParaRPr lang="en-US" altLang="en-US" sz="1400"/>
          </a:p>
        </p:txBody>
      </p:sp>
      <p:sp>
        <p:nvSpPr>
          <p:cNvPr id="77827" name="Rectangle 5">
            <a:extLst>
              <a:ext uri="{FF2B5EF4-FFF2-40B4-BE49-F238E27FC236}">
                <a16:creationId xmlns:a16="http://schemas.microsoft.com/office/drawing/2014/main" id="{793A75E3-76E8-B6D5-C2B1-528CA45E54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160338"/>
            <a:ext cx="7993062" cy="601662"/>
          </a:xfrm>
        </p:spPr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Nameless Functions (aka Lambda Terms)</a:t>
            </a:r>
          </a:p>
        </p:txBody>
      </p:sp>
      <p:sp>
        <p:nvSpPr>
          <p:cNvPr id="77828" name="Rectangle 6">
            <a:extLst>
              <a:ext uri="{FF2B5EF4-FFF2-40B4-BE49-F238E27FC236}">
                <a16:creationId xmlns:a16="http://schemas.microsoft.com/office/drawing/2014/main" id="{FAA2B71F-40BB-8168-ACE6-B7A17337A4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1313" y="1219200"/>
            <a:ext cx="8650287" cy="49133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fun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-&gt; n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fun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-&gt; n + 2)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U-Turn Arrow 1">
            <a:extLst>
              <a:ext uri="{FF2B5EF4-FFF2-40B4-BE49-F238E27FC236}">
                <a16:creationId xmlns:a16="http://schemas.microsoft.com/office/drawing/2014/main" id="{1B8489EA-48EC-85A1-22A4-2F7E66F14017}"/>
              </a:ext>
            </a:extLst>
          </p:cNvPr>
          <p:cNvSpPr/>
          <p:nvPr/>
        </p:nvSpPr>
        <p:spPr bwMode="auto">
          <a:xfrm>
            <a:off x="1447800" y="3733800"/>
            <a:ext cx="914400" cy="2286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60187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7830" name="Right Arrow 2">
            <a:extLst>
              <a:ext uri="{FF2B5EF4-FFF2-40B4-BE49-F238E27FC236}">
                <a16:creationId xmlns:a16="http://schemas.microsoft.com/office/drawing/2014/main" id="{866EB44D-7F49-7298-6267-38FA454DBAA2}"/>
              </a:ext>
            </a:extLst>
          </p:cNvPr>
          <p:cNvSpPr>
            <a:spLocks noChangeArrowheads="1"/>
          </p:cNvSpPr>
          <p:nvPr/>
        </p:nvSpPr>
        <p:spPr bwMode="auto">
          <a:xfrm rot="7899105">
            <a:off x="2352676" y="4440237"/>
            <a:ext cx="400050" cy="155575"/>
          </a:xfrm>
          <a:prstGeom prst="rightArrow">
            <a:avLst>
              <a:gd name="adj1" fmla="val 50000"/>
              <a:gd name="adj2" fmla="val 4960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" name="U-Turn Arrow 8">
            <a:extLst>
              <a:ext uri="{FF2B5EF4-FFF2-40B4-BE49-F238E27FC236}">
                <a16:creationId xmlns:a16="http://schemas.microsoft.com/office/drawing/2014/main" id="{E9974441-2633-2343-B746-FEE32C0AA156}"/>
              </a:ext>
            </a:extLst>
          </p:cNvPr>
          <p:cNvSpPr/>
          <p:nvPr/>
        </p:nvSpPr>
        <p:spPr bwMode="auto">
          <a:xfrm flipH="1">
            <a:off x="1295400" y="3581400"/>
            <a:ext cx="2438400" cy="350838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67433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7832" name="Picture 3">
            <a:extLst>
              <a:ext uri="{FF2B5EF4-FFF2-40B4-BE49-F238E27FC236}">
                <a16:creationId xmlns:a16="http://schemas.microsoft.com/office/drawing/2014/main" id="{ADA0E3E9-2AE8-1BF7-ED5F-186CB748C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1143000"/>
            <a:ext cx="17653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U-Turn Arrow 10">
            <a:extLst>
              <a:ext uri="{FF2B5EF4-FFF2-40B4-BE49-F238E27FC236}">
                <a16:creationId xmlns:a16="http://schemas.microsoft.com/office/drawing/2014/main" id="{5B765BFC-670A-9A01-55C2-0C7D7D6BEDB9}"/>
              </a:ext>
            </a:extLst>
          </p:cNvPr>
          <p:cNvSpPr/>
          <p:nvPr/>
        </p:nvSpPr>
        <p:spPr bwMode="auto">
          <a:xfrm>
            <a:off x="1219200" y="2743200"/>
            <a:ext cx="914400" cy="2286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60187"/>
            </a:avLst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7834" name="Picture 2">
            <a:extLst>
              <a:ext uri="{FF2B5EF4-FFF2-40B4-BE49-F238E27FC236}">
                <a16:creationId xmlns:a16="http://schemas.microsoft.com/office/drawing/2014/main" id="{4F28629E-B2D3-E984-1786-F2C4F9C48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62" r="28773"/>
          <a:stretch>
            <a:fillRect/>
          </a:stretch>
        </p:blipFill>
        <p:spPr bwMode="auto">
          <a:xfrm>
            <a:off x="6781800" y="2997200"/>
            <a:ext cx="1800225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Date Placeholder 3">
            <a:extLst>
              <a:ext uri="{FF2B5EF4-FFF2-40B4-BE49-F238E27FC236}">
                <a16:creationId xmlns:a16="http://schemas.microsoft.com/office/drawing/2014/main" id="{9EFD7441-F16F-7C4C-0808-EDDC865DC3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0A5E43D-AF8F-2A4D-B62D-8F552FAB0C8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79874" name="Slide Number Placeholder 5">
            <a:extLst>
              <a:ext uri="{FF2B5EF4-FFF2-40B4-BE49-F238E27FC236}">
                <a16:creationId xmlns:a16="http://schemas.microsoft.com/office/drawing/2014/main" id="{FD3DA489-E660-B170-AE29-21E7A1EBD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27578A7-00A6-BE49-A819-E6C6C39E3A2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57</a:t>
            </a:fld>
            <a:endParaRPr lang="en-US" altLang="en-US" sz="1400"/>
          </a:p>
        </p:txBody>
      </p:sp>
      <p:sp>
        <p:nvSpPr>
          <p:cNvPr id="79875" name="Rectangle 4">
            <a:extLst>
              <a:ext uri="{FF2B5EF4-FFF2-40B4-BE49-F238E27FC236}">
                <a16:creationId xmlns:a16="http://schemas.microsoft.com/office/drawing/2014/main" id="{5F4CF617-5497-FCAD-16D5-FAFA76122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562600"/>
            <a:ext cx="75438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9876" name="Rectangle 5">
            <a:extLst>
              <a:ext uri="{FF2B5EF4-FFF2-40B4-BE49-F238E27FC236}">
                <a16:creationId xmlns:a16="http://schemas.microsoft.com/office/drawing/2014/main" id="{A46127EF-E90A-F618-871F-4EF8CCF13F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</a:t>
            </a:r>
          </a:p>
        </p:txBody>
      </p:sp>
      <p:sp>
        <p:nvSpPr>
          <p:cNvPr id="79877" name="Rectangle 6">
            <a:extLst>
              <a:ext uri="{FF2B5EF4-FFF2-40B4-BE49-F238E27FC236}">
                <a16:creationId xmlns:a16="http://schemas.microsoft.com/office/drawing/2014/main" id="{A1980686-5CF2-975B-5A85-5D2B44B5BB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= </a:t>
            </a:r>
            <a:r>
              <a:rPr lang="en-US" altLang="en-US">
                <a:solidFill>
                  <a:srgbClr val="FF0000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plus_two : int -&gt; int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17;;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19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plus_two =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fun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-&gt;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n + 2;;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plus_two : int -&gt; int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plus_two 14;;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16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First definition syntactic sugar for second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Date Placeholder 3">
            <a:extLst>
              <a:ext uri="{FF2B5EF4-FFF2-40B4-BE49-F238E27FC236}">
                <a16:creationId xmlns:a16="http://schemas.microsoft.com/office/drawing/2014/main" id="{06B64F47-2E5F-A046-6F3D-49395191074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0E3DAF-E362-244E-847E-DB75827959C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80898" name="Slide Number Placeholder 5">
            <a:extLst>
              <a:ext uri="{FF2B5EF4-FFF2-40B4-BE49-F238E27FC236}">
                <a16:creationId xmlns:a16="http://schemas.microsoft.com/office/drawing/2014/main" id="{EE83DC13-79CF-C24C-EDC7-423955C28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AE4CCE3-C8DF-E546-BAE6-7B33245647C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en-US" altLang="en-US" sz="1400"/>
          </a:p>
        </p:txBody>
      </p:sp>
      <p:sp>
        <p:nvSpPr>
          <p:cNvPr id="80899" name="Rectangle 4">
            <a:extLst>
              <a:ext uri="{FF2B5EF4-FFF2-40B4-BE49-F238E27FC236}">
                <a16:creationId xmlns:a16="http://schemas.microsoft.com/office/drawing/2014/main" id="{497AD771-DF92-A96E-2699-708F32E77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4800600"/>
            <a:ext cx="8229600" cy="990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0900" name="Rectangle 5">
            <a:extLst>
              <a:ext uri="{FF2B5EF4-FFF2-40B4-BE49-F238E27FC236}">
                <a16:creationId xmlns:a16="http://schemas.microsoft.com/office/drawing/2014/main" id="{7C6497F4-7A69-1664-F1EE-E816D691BA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Using a nameless function</a:t>
            </a:r>
          </a:p>
        </p:txBody>
      </p:sp>
      <p:sp>
        <p:nvSpPr>
          <p:cNvPr id="80901" name="Rectangle 6">
            <a:extLst>
              <a:ext uri="{FF2B5EF4-FFF2-40B4-BE49-F238E27FC236}">
                <a16:creationId xmlns:a16="http://schemas.microsoft.com/office/drawing/2014/main" id="{119D9E10-8277-3673-F42E-7F2BF3991B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(fun x -&gt; x * 3) 5;;   (* An application *)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15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(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(fun y -&gt; y +. 2.0)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,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(fun z -&gt; z * 3)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)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;;      (* As data *)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(float -&gt; float) * (int -&gt; int) = (&lt;fun&gt;, &lt;fun&gt;)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Note: in fun v -&gt; exp(v), scope of variable is only the body exp(v)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3">
            <a:extLst>
              <a:ext uri="{FF2B5EF4-FFF2-40B4-BE49-F238E27FC236}">
                <a16:creationId xmlns:a16="http://schemas.microsoft.com/office/drawing/2014/main" id="{C7F2B400-39D8-7007-F993-99D178FB4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2284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1922" name="Date Placeholder 1">
            <a:extLst>
              <a:ext uri="{FF2B5EF4-FFF2-40B4-BE49-F238E27FC236}">
                <a16:creationId xmlns:a16="http://schemas.microsoft.com/office/drawing/2014/main" id="{4F45ABA1-BDCA-B97B-91EF-9300EC80A73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B0C9AC2-FFAF-6647-8F88-13D6F69510D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81923" name="Slide Number Placeholder 2">
            <a:extLst>
              <a:ext uri="{FF2B5EF4-FFF2-40B4-BE49-F238E27FC236}">
                <a16:creationId xmlns:a16="http://schemas.microsoft.com/office/drawing/2014/main" id="{EC6DD534-8920-3FF5-D1DC-ABBE2E26B9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AFD30F5-7E19-8442-904A-AE3B7138145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59</a:t>
            </a:fld>
            <a:endParaRPr lang="en-US" altLang="en-US" sz="1400"/>
          </a:p>
        </p:txBody>
      </p:sp>
      <p:sp>
        <p:nvSpPr>
          <p:cNvPr id="81924" name="TextBox 4">
            <a:extLst>
              <a:ext uri="{FF2B5EF4-FFF2-40B4-BE49-F238E27FC236}">
                <a16:creationId xmlns:a16="http://schemas.microsoft.com/office/drawing/2014/main" id="{FB2C4967-7F4D-AA40-91E6-E0B03B453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74963"/>
            <a:ext cx="502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FF5F02"/>
                </a:solidFill>
                <a:latin typeface="Arial" panose="020B0604020202020204" pitchFamily="34" charset="0"/>
              </a:rPr>
              <a:t>100 minutes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06FB0B1C-3B2C-3D6D-496F-E856EA5D32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2530" name="Date Placeholder 3">
            <a:extLst>
              <a:ext uri="{FF2B5EF4-FFF2-40B4-BE49-F238E27FC236}">
                <a16:creationId xmlns:a16="http://schemas.microsoft.com/office/drawing/2014/main" id="{79C6C69A-C663-BF60-1C19-A1E79602A2E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4CAF44-013A-D244-B75E-7D0E27BABB9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22531" name="Slide Number Placeholder 4">
            <a:extLst>
              <a:ext uri="{FF2B5EF4-FFF2-40B4-BE49-F238E27FC236}">
                <a16:creationId xmlns:a16="http://schemas.microsoft.com/office/drawing/2014/main" id="{50A27EF2-64D1-7290-4EAC-F42FCBC1D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BFB197A-AE7F-0749-95E3-AC1EE591C3E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/>
          </a:p>
        </p:txBody>
      </p:sp>
      <p:grpSp>
        <p:nvGrpSpPr>
          <p:cNvPr id="22532" name="Group 19">
            <a:extLst>
              <a:ext uri="{FF2B5EF4-FFF2-40B4-BE49-F238E27FC236}">
                <a16:creationId xmlns:a16="http://schemas.microsoft.com/office/drawing/2014/main" id="{7B97A865-D6F6-6153-D720-DAA1ECD17415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7924800" cy="4267200"/>
            <a:chOff x="685800" y="1676400"/>
            <a:chExt cx="7924800" cy="4267200"/>
          </a:xfrm>
        </p:grpSpPr>
        <p:grpSp>
          <p:nvGrpSpPr>
            <p:cNvPr id="22534" name="Group 8">
              <a:extLst>
                <a:ext uri="{FF2B5EF4-FFF2-40B4-BE49-F238E27FC236}">
                  <a16:creationId xmlns:a16="http://schemas.microsoft.com/office/drawing/2014/main" id="{F1324034-4530-6589-78A7-F56EA3835F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1676400"/>
              <a:ext cx="2362200" cy="4267200"/>
              <a:chOff x="685800" y="1676400"/>
              <a:chExt cx="2362200" cy="42672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C8358880-4216-5EBE-FA14-2F31FCA31E4C}"/>
                  </a:ext>
                </a:extLst>
              </p:cNvPr>
              <p:cNvSpPr/>
              <p:nvPr/>
            </p:nvSpPr>
            <p:spPr bwMode="auto">
              <a:xfrm>
                <a:off x="685800" y="1676400"/>
                <a:ext cx="23622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2542" name="TextBox 6">
                <a:extLst>
                  <a:ext uri="{FF2B5EF4-FFF2-40B4-BE49-F238E27FC236}">
                    <a16:creationId xmlns:a16="http://schemas.microsoft.com/office/drawing/2014/main" id="{BE76D9CC-ED75-3C62-DBD5-4B3D491184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 dirty="0" err="1">
                    <a:latin typeface="Arial" panose="020B0604020202020204" pitchFamily="34" charset="0"/>
                  </a:rPr>
                  <a:t>Lexing</a:t>
                </a:r>
                <a:r>
                  <a:rPr lang="en-US" altLang="en-US" sz="2800" dirty="0">
                    <a:latin typeface="Arial" panose="020B0604020202020204" pitchFamily="34" charset="0"/>
                  </a:rPr>
                  <a:t> and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 dirty="0">
                    <a:latin typeface="Arial" panose="020B0604020202020204" pitchFamily="34" charset="0"/>
                  </a:rPr>
                  <a:t>Parsing</a:t>
                </a:r>
              </a:p>
            </p:txBody>
          </p:sp>
        </p:grpSp>
        <p:grpSp>
          <p:nvGrpSpPr>
            <p:cNvPr id="22535" name="Group 9">
              <a:extLst>
                <a:ext uri="{FF2B5EF4-FFF2-40B4-BE49-F238E27FC236}">
                  <a16:creationId xmlns:a16="http://schemas.microsoft.com/office/drawing/2014/main" id="{09C28A95-4E9D-1001-2C01-15B87F980A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2800" y="1676400"/>
              <a:ext cx="2362200" cy="4267200"/>
              <a:chOff x="571500" y="1676400"/>
              <a:chExt cx="2362200" cy="42672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39A86C8E-3EE7-D670-50E6-356F082300A4}"/>
                  </a:ext>
                </a:extLst>
              </p:cNvPr>
              <p:cNvSpPr/>
              <p:nvPr/>
            </p:nvSpPr>
            <p:spPr bwMode="auto">
              <a:xfrm>
                <a:off x="571500" y="1676400"/>
                <a:ext cx="23622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2540" name="TextBox 11">
                <a:extLst>
                  <a:ext uri="{FF2B5EF4-FFF2-40B4-BE49-F238E27FC236}">
                    <a16:creationId xmlns:a16="http://schemas.microsoft.com/office/drawing/2014/main" id="{D1E60D6E-21CE-4886-7BED-4C6849B878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15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 dirty="0">
                    <a:latin typeface="Arial" panose="020B0604020202020204" pitchFamily="34" charset="0"/>
                  </a:rPr>
                  <a:t>Type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 dirty="0">
                    <a:latin typeface="Arial" panose="020B0604020202020204" pitchFamily="34" charset="0"/>
                  </a:rPr>
                  <a:t>Systems</a:t>
                </a:r>
              </a:p>
            </p:txBody>
          </p:sp>
        </p:grpSp>
        <p:grpSp>
          <p:nvGrpSpPr>
            <p:cNvPr id="22536" name="Group 12">
              <a:extLst>
                <a:ext uri="{FF2B5EF4-FFF2-40B4-BE49-F238E27FC236}">
                  <a16:creationId xmlns:a16="http://schemas.microsoft.com/office/drawing/2014/main" id="{212BA0EA-BA09-1093-5AE1-E6367FB0B6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3600" y="1676400"/>
              <a:ext cx="2667000" cy="4267200"/>
              <a:chOff x="381000" y="1676400"/>
              <a:chExt cx="2667000" cy="42672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F3ADB97D-7DE0-DF2F-9B9B-EF069B12643C}"/>
                  </a:ext>
                </a:extLst>
              </p:cNvPr>
              <p:cNvSpPr/>
              <p:nvPr/>
            </p:nvSpPr>
            <p:spPr bwMode="auto">
              <a:xfrm>
                <a:off x="533400" y="1676400"/>
                <a:ext cx="25146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2538" name="TextBox 14">
                <a:extLst>
                  <a:ext uri="{FF2B5EF4-FFF2-40B4-BE49-F238E27FC236}">
                    <a16:creationId xmlns:a16="http://schemas.microsoft.com/office/drawing/2014/main" id="{EBD62147-E2EE-34A7-A7C6-F4ACEADBE2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000" y="3117503"/>
                <a:ext cx="266700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 dirty="0">
                    <a:latin typeface="Arial" panose="020B0604020202020204" pitchFamily="34" charset="0"/>
                  </a:rPr>
                  <a:t>Interpretation</a:t>
                </a:r>
              </a:p>
            </p:txBody>
          </p:sp>
        </p:grpSp>
      </p:grpSp>
      <p:sp>
        <p:nvSpPr>
          <p:cNvPr id="22533" name="TextBox 2">
            <a:extLst>
              <a:ext uri="{FF2B5EF4-FFF2-40B4-BE49-F238E27FC236}">
                <a16:creationId xmlns:a16="http://schemas.microsoft.com/office/drawing/2014/main" id="{7F1F74CC-CAF8-989D-EEDE-B9278F99B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990600"/>
            <a:ext cx="510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 II : Language Translation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Date Placeholder 3">
            <a:extLst>
              <a:ext uri="{FF2B5EF4-FFF2-40B4-BE49-F238E27FC236}">
                <a16:creationId xmlns:a16="http://schemas.microsoft.com/office/drawing/2014/main" id="{4755B374-3CF2-7D3E-06AB-8309461867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856384-D78A-D542-962B-0EC8FBDEEE7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82946" name="Slide Number Placeholder 5">
            <a:extLst>
              <a:ext uri="{FF2B5EF4-FFF2-40B4-BE49-F238E27FC236}">
                <a16:creationId xmlns:a16="http://schemas.microsoft.com/office/drawing/2014/main" id="{51135C24-695C-EBBC-D758-9E75903D9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4FA4B69-A69E-3E41-BCC0-9564D90DB9B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60</a:t>
            </a:fld>
            <a:endParaRPr lang="en-US" altLang="en-US" sz="1400"/>
          </a:p>
        </p:txBody>
      </p:sp>
      <p:sp>
        <p:nvSpPr>
          <p:cNvPr id="82947" name="Rectangle 4">
            <a:extLst>
              <a:ext uri="{FF2B5EF4-FFF2-40B4-BE49-F238E27FC236}">
                <a16:creationId xmlns:a16="http://schemas.microsoft.com/office/drawing/2014/main" id="{6885C5F5-59E2-E21A-4E8C-F300DAC1A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800600"/>
            <a:ext cx="37338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2948" name="Rectangle 5">
            <a:extLst>
              <a:ext uri="{FF2B5EF4-FFF2-40B4-BE49-F238E27FC236}">
                <a16:creationId xmlns:a16="http://schemas.microsoft.com/office/drawing/2014/main" id="{DA01758E-A904-47FA-857E-80782EA9F7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Values fixed at declaration time</a:t>
            </a:r>
          </a:p>
        </p:txBody>
      </p:sp>
      <p:sp>
        <p:nvSpPr>
          <p:cNvPr id="82949" name="Rectangle 6">
            <a:extLst>
              <a:ext uri="{FF2B5EF4-FFF2-40B4-BE49-F238E27FC236}">
                <a16:creationId xmlns:a16="http://schemas.microsoft.com/office/drawing/2014/main" id="{418A892C-32E3-321A-E4E2-A3074E5DE4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12;;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12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plus_x y = y + x;;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plus_x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plus_x 3;;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What is the result?</a:t>
            </a:r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8163AF5F-E0E5-5A65-E588-14FF15E0FDD6}"/>
              </a:ext>
            </a:extLst>
          </p:cNvPr>
          <p:cNvSpPr/>
          <p:nvPr/>
        </p:nvSpPr>
        <p:spPr bwMode="auto">
          <a:xfrm>
            <a:off x="4191000" y="1066800"/>
            <a:ext cx="2438400" cy="1219200"/>
          </a:xfrm>
          <a:prstGeom prst="cloud">
            <a:avLst/>
          </a:prstGeom>
          <a:solidFill>
            <a:srgbClr val="A6D7FF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/>
              <a:t>X  </a:t>
            </a:r>
            <a:r>
              <a:rPr lang="en-US" altLang="en-US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>
                <a:sym typeface="Wingdings" pitchFamily="2" charset="2"/>
              </a:rPr>
              <a:t> </a:t>
            </a:r>
            <a:r>
              <a:rPr lang="en-US" altLang="en-US"/>
              <a:t> 12</a:t>
            </a:r>
          </a:p>
          <a:p>
            <a:pPr>
              <a:defRPr/>
            </a:pPr>
            <a:r>
              <a:rPr lang="en-US" altLang="en-US"/>
              <a:t>     …</a:t>
            </a:r>
          </a:p>
        </p:txBody>
      </p:sp>
      <p:cxnSp>
        <p:nvCxnSpPr>
          <p:cNvPr id="82951" name="Straight Arrow Connector 3">
            <a:extLst>
              <a:ext uri="{FF2B5EF4-FFF2-40B4-BE49-F238E27FC236}">
                <a16:creationId xmlns:a16="http://schemas.microsoft.com/office/drawing/2014/main" id="{849913A0-C768-6AF3-1E16-32A7FB63EA6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71800" y="1600200"/>
            <a:ext cx="1143000" cy="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952" name="Straight Arrow Connector 10">
            <a:extLst>
              <a:ext uri="{FF2B5EF4-FFF2-40B4-BE49-F238E27FC236}">
                <a16:creationId xmlns:a16="http://schemas.microsoft.com/office/drawing/2014/main" id="{8248D3AE-5759-8A1B-8545-DA2C25887ECF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343400" y="1752600"/>
            <a:ext cx="762000" cy="7620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953" name="Curved Down Arrow 9">
            <a:extLst>
              <a:ext uri="{FF2B5EF4-FFF2-40B4-BE49-F238E27FC236}">
                <a16:creationId xmlns:a16="http://schemas.microsoft.com/office/drawing/2014/main" id="{4F24780F-B6A8-B7D0-700C-AB78DFFF3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286000"/>
            <a:ext cx="838200" cy="304800"/>
          </a:xfrm>
          <a:prstGeom prst="curvedDownArrow">
            <a:avLst>
              <a:gd name="adj1" fmla="val 24992"/>
              <a:gd name="adj2" fmla="val 49997"/>
              <a:gd name="adj3" fmla="val 25000"/>
            </a:avLst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Date Placeholder 3">
            <a:extLst>
              <a:ext uri="{FF2B5EF4-FFF2-40B4-BE49-F238E27FC236}">
                <a16:creationId xmlns:a16="http://schemas.microsoft.com/office/drawing/2014/main" id="{B4DDB8C4-6840-9730-E8F5-E295B3C0C0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6BD44F6-6BC1-544F-89C8-DC61404D5CF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83970" name="Slide Number Placeholder 5">
            <a:extLst>
              <a:ext uri="{FF2B5EF4-FFF2-40B4-BE49-F238E27FC236}">
                <a16:creationId xmlns:a16="http://schemas.microsoft.com/office/drawing/2014/main" id="{47C63401-C739-D606-3FE0-F07DF0908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4C36AEB-1246-AE4F-914F-22E1D3721F8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61</a:t>
            </a:fld>
            <a:endParaRPr lang="en-US" altLang="en-US" sz="1400"/>
          </a:p>
        </p:txBody>
      </p:sp>
      <p:sp>
        <p:nvSpPr>
          <p:cNvPr id="83971" name="Rectangle 4">
            <a:extLst>
              <a:ext uri="{FF2B5EF4-FFF2-40B4-BE49-F238E27FC236}">
                <a16:creationId xmlns:a16="http://schemas.microsoft.com/office/drawing/2014/main" id="{9307DB7E-DBB8-4C42-C546-49F7868C96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Values fixed at declaration time</a:t>
            </a:r>
          </a:p>
        </p:txBody>
      </p:sp>
      <p:sp>
        <p:nvSpPr>
          <p:cNvPr id="83972" name="Rectangle 5">
            <a:extLst>
              <a:ext uri="{FF2B5EF4-FFF2-40B4-BE49-F238E27FC236}">
                <a16:creationId xmlns:a16="http://schemas.microsoft.com/office/drawing/2014/main" id="{88D7297C-D487-311F-23A7-9714E2A83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12;;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12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plus_x y = y + x;;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plus_x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plus_x 3;;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15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Date Placeholder 3">
            <a:extLst>
              <a:ext uri="{FF2B5EF4-FFF2-40B4-BE49-F238E27FC236}">
                <a16:creationId xmlns:a16="http://schemas.microsoft.com/office/drawing/2014/main" id="{0D74D4C7-6E27-FF56-687B-DC90F1E9A06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7269ED-55CC-0B4F-BDA9-7DAFC3F1FFC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84994" name="Slide Number Placeholder 5">
            <a:extLst>
              <a:ext uri="{FF2B5EF4-FFF2-40B4-BE49-F238E27FC236}">
                <a16:creationId xmlns:a16="http://schemas.microsoft.com/office/drawing/2014/main" id="{58D1FC3C-3B10-8254-CCCA-607D222D2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734E807-18F0-E643-B90E-090287DC1E5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62</a:t>
            </a:fld>
            <a:endParaRPr lang="en-US" altLang="en-US" sz="1400"/>
          </a:p>
        </p:txBody>
      </p:sp>
      <p:sp>
        <p:nvSpPr>
          <p:cNvPr id="84995" name="Rectangle 4">
            <a:extLst>
              <a:ext uri="{FF2B5EF4-FFF2-40B4-BE49-F238E27FC236}">
                <a16:creationId xmlns:a16="http://schemas.microsoft.com/office/drawing/2014/main" id="{7968328F-4378-98BA-55F6-317A7F889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648200"/>
            <a:ext cx="57912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4996" name="Rectangle 5">
            <a:extLst>
              <a:ext uri="{FF2B5EF4-FFF2-40B4-BE49-F238E27FC236}">
                <a16:creationId xmlns:a16="http://schemas.microsoft.com/office/drawing/2014/main" id="{AB8B02B1-5E07-920C-B77D-BF80AD866A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Values fixed at declaration time</a:t>
            </a:r>
          </a:p>
        </p:txBody>
      </p:sp>
      <p:sp>
        <p:nvSpPr>
          <p:cNvPr id="84997" name="Rectangle 6">
            <a:extLst>
              <a:ext uri="{FF2B5EF4-FFF2-40B4-BE49-F238E27FC236}">
                <a16:creationId xmlns:a16="http://schemas.microsoft.com/office/drawing/2014/main" id="{F4501F06-8A8C-91C0-EE19-B32612A40C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7;;   (* New declaration, not an update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7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plus_x 3;;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What is the result this time?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Date Placeholder 3">
            <a:extLst>
              <a:ext uri="{FF2B5EF4-FFF2-40B4-BE49-F238E27FC236}">
                <a16:creationId xmlns:a16="http://schemas.microsoft.com/office/drawing/2014/main" id="{F6F6FFC8-CA09-6C7E-378C-F1FA15E42F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054382-C120-F64B-8E50-ED76FF27D94F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86018" name="Slide Number Placeholder 5">
            <a:extLst>
              <a:ext uri="{FF2B5EF4-FFF2-40B4-BE49-F238E27FC236}">
                <a16:creationId xmlns:a16="http://schemas.microsoft.com/office/drawing/2014/main" id="{1B316A74-3BFD-FBA0-A629-2E7156BC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58C33B0-2E8A-324A-98AD-262709CB6AE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63</a:t>
            </a:fld>
            <a:endParaRPr lang="en-US" altLang="en-US" sz="1400"/>
          </a:p>
        </p:txBody>
      </p:sp>
      <p:sp>
        <p:nvSpPr>
          <p:cNvPr id="86019" name="Rectangle 4">
            <a:extLst>
              <a:ext uri="{FF2B5EF4-FFF2-40B4-BE49-F238E27FC236}">
                <a16:creationId xmlns:a16="http://schemas.microsoft.com/office/drawing/2014/main" id="{6AD63263-7061-DD07-3B7F-E43EEA6BB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648200"/>
            <a:ext cx="57912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6020" name="Rectangle 5">
            <a:extLst>
              <a:ext uri="{FF2B5EF4-FFF2-40B4-BE49-F238E27FC236}">
                <a16:creationId xmlns:a16="http://schemas.microsoft.com/office/drawing/2014/main" id="{3B851299-7125-7E67-8F53-DFC78BFB07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Values fixed at declaration time</a:t>
            </a:r>
          </a:p>
        </p:txBody>
      </p:sp>
      <p:sp>
        <p:nvSpPr>
          <p:cNvPr id="86021" name="Rectangle 6">
            <a:extLst>
              <a:ext uri="{FF2B5EF4-FFF2-40B4-BE49-F238E27FC236}">
                <a16:creationId xmlns:a16="http://schemas.microsoft.com/office/drawing/2014/main" id="{05469BDF-6846-A390-F21D-EFC568CE54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7;;   (* New declaration, not an update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7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plus_x 3;;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What is the result this time?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8461DEE8-3B4F-A28E-A095-D400A0E11850}"/>
              </a:ext>
            </a:extLst>
          </p:cNvPr>
          <p:cNvSpPr/>
          <p:nvPr/>
        </p:nvSpPr>
        <p:spPr bwMode="auto">
          <a:xfrm>
            <a:off x="609600" y="2971800"/>
            <a:ext cx="1371600" cy="609600"/>
          </a:xfrm>
          <a:prstGeom prst="cloud">
            <a:avLst/>
          </a:prstGeom>
          <a:solidFill>
            <a:srgbClr val="A6D7FF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400"/>
              <a:t>X  </a:t>
            </a:r>
            <a:r>
              <a:rPr lang="en-US" altLang="en-US" sz="1400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 sz="1400">
                <a:sym typeface="Wingdings" pitchFamily="2" charset="2"/>
              </a:rPr>
              <a:t> </a:t>
            </a:r>
            <a:r>
              <a:rPr lang="en-US" altLang="en-US" sz="1400"/>
              <a:t> 12</a:t>
            </a:r>
          </a:p>
          <a:p>
            <a:pPr>
              <a:defRPr/>
            </a:pPr>
            <a:r>
              <a:rPr lang="en-US" altLang="en-US" sz="1400"/>
              <a:t>    …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4985FE27-BF8D-07C5-0FB9-AD7DBE9EE4DB}"/>
              </a:ext>
            </a:extLst>
          </p:cNvPr>
          <p:cNvSpPr/>
          <p:nvPr/>
        </p:nvSpPr>
        <p:spPr bwMode="auto">
          <a:xfrm>
            <a:off x="4191000" y="1600200"/>
            <a:ext cx="3505200" cy="2286000"/>
          </a:xfrm>
          <a:prstGeom prst="cloud">
            <a:avLst/>
          </a:prstGeom>
          <a:solidFill>
            <a:srgbClr val="A6D7FF">
              <a:alpha val="2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/>
              <a:t>X  </a:t>
            </a:r>
            <a:r>
              <a:rPr lang="en-US" altLang="en-US">
                <a:latin typeface="Wingdings" pitchFamily="2" charset="2"/>
                <a:sym typeface="Wingdings" pitchFamily="2" charset="2"/>
              </a:rPr>
              <a:t></a:t>
            </a:r>
            <a:r>
              <a:rPr lang="en-US" altLang="en-US">
                <a:sym typeface="Wingdings" pitchFamily="2" charset="2"/>
              </a:rPr>
              <a:t> </a:t>
            </a:r>
            <a:r>
              <a:rPr lang="en-US" altLang="en-US"/>
              <a:t> 7</a:t>
            </a:r>
          </a:p>
          <a:p>
            <a:pPr>
              <a:defRPr/>
            </a:pPr>
            <a:r>
              <a:rPr lang="en-US" altLang="en-US"/>
              <a:t>     …</a:t>
            </a:r>
          </a:p>
        </p:txBody>
      </p:sp>
      <p:sp>
        <p:nvSpPr>
          <p:cNvPr id="86024" name="Rounded Rectangle 1">
            <a:extLst>
              <a:ext uri="{FF2B5EF4-FFF2-40B4-BE49-F238E27FC236}">
                <a16:creationId xmlns:a16="http://schemas.microsoft.com/office/drawing/2014/main" id="{89B60589-70B8-2D25-52C8-BB1DF1271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895600"/>
            <a:ext cx="1447800" cy="11430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Date Placeholder 3">
            <a:extLst>
              <a:ext uri="{FF2B5EF4-FFF2-40B4-BE49-F238E27FC236}">
                <a16:creationId xmlns:a16="http://schemas.microsoft.com/office/drawing/2014/main" id="{F53E6844-C2EC-1C72-B301-6475344274B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E53A3A9-7A6F-B04B-B58F-B75C7644905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87042" name="Slide Number Placeholder 5">
            <a:extLst>
              <a:ext uri="{FF2B5EF4-FFF2-40B4-BE49-F238E27FC236}">
                <a16:creationId xmlns:a16="http://schemas.microsoft.com/office/drawing/2014/main" id="{C7AFE9CE-7FA4-A542-2F64-AEF75DEE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17C6F6F-1365-684A-A881-0ED5EEBE08A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64</a:t>
            </a:fld>
            <a:endParaRPr lang="en-US" altLang="en-US" sz="1400"/>
          </a:p>
        </p:txBody>
      </p:sp>
      <p:sp>
        <p:nvSpPr>
          <p:cNvPr id="87043" name="Rectangle 4">
            <a:extLst>
              <a:ext uri="{FF2B5EF4-FFF2-40B4-BE49-F238E27FC236}">
                <a16:creationId xmlns:a16="http://schemas.microsoft.com/office/drawing/2014/main" id="{0BFDA9F6-B8B6-4209-1052-DCDA8B309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Values fixed at declaration time</a:t>
            </a:r>
          </a:p>
        </p:txBody>
      </p:sp>
      <p:sp>
        <p:nvSpPr>
          <p:cNvPr id="87044" name="Rectangle 5">
            <a:extLst>
              <a:ext uri="{FF2B5EF4-FFF2-40B4-BE49-F238E27FC236}">
                <a16:creationId xmlns:a16="http://schemas.microsoft.com/office/drawing/2014/main" id="{EF48B30C-5812-61CF-FECA-4E893FE65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7;;   (* New declaration, not an update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x : int = 7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plus_x 3;;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15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Date Placeholder 3">
            <a:extLst>
              <a:ext uri="{FF2B5EF4-FFF2-40B4-BE49-F238E27FC236}">
                <a16:creationId xmlns:a16="http://schemas.microsoft.com/office/drawing/2014/main" id="{CDD33513-BAB7-6A47-E641-2C62C14611A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F82F62-665A-1340-9536-BADAD8C870C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88066" name="Slide Number Placeholder 5">
            <a:extLst>
              <a:ext uri="{FF2B5EF4-FFF2-40B4-BE49-F238E27FC236}">
                <a16:creationId xmlns:a16="http://schemas.microsoft.com/office/drawing/2014/main" id="{BA734854-6D53-9AF2-A92B-F796700D0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FBE497B-C431-0F45-8067-B2426C4A6E8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65</a:t>
            </a:fld>
            <a:endParaRPr lang="en-US" altLang="en-US" sz="1400"/>
          </a:p>
        </p:txBody>
      </p:sp>
      <p:sp>
        <p:nvSpPr>
          <p:cNvPr id="88067" name="Rectangle 4">
            <a:extLst>
              <a:ext uri="{FF2B5EF4-FFF2-40B4-BE49-F238E27FC236}">
                <a16:creationId xmlns:a16="http://schemas.microsoft.com/office/drawing/2014/main" id="{29281FD9-C3FC-D335-CD58-AA88378931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Question</a:t>
            </a:r>
          </a:p>
        </p:txBody>
      </p:sp>
      <p:sp>
        <p:nvSpPr>
          <p:cNvPr id="88068" name="Rectangle 5">
            <a:extLst>
              <a:ext uri="{FF2B5EF4-FFF2-40B4-BE49-F238E27FC236}">
                <a16:creationId xmlns:a16="http://schemas.microsoft.com/office/drawing/2014/main" id="{09096489-C7AC-8D4A-5482-7111998C37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Observation: Functions are first-class values in this language</a:t>
            </a: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Question: What value does the environment record for a function variable?</a:t>
            </a:r>
            <a:br>
              <a:rPr lang="en-US" altLang="en-US">
                <a:ea typeface="ＭＳ Ｐゴシック" panose="020B0600070205080204" pitchFamily="34" charset="-128"/>
              </a:rPr>
            </a:b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Answer: a closure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Date Placeholder 3">
            <a:extLst>
              <a:ext uri="{FF2B5EF4-FFF2-40B4-BE49-F238E27FC236}">
                <a16:creationId xmlns:a16="http://schemas.microsoft.com/office/drawing/2014/main" id="{C4032814-4361-5FBA-25DA-C7751975848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077144D-6911-794C-BF22-C5F626563BA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89090" name="Slide Number Placeholder 5">
            <a:extLst>
              <a:ext uri="{FF2B5EF4-FFF2-40B4-BE49-F238E27FC236}">
                <a16:creationId xmlns:a16="http://schemas.microsoft.com/office/drawing/2014/main" id="{7D746A50-B316-F5C1-60CD-BF8E7A086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BA250A-9762-A541-BE36-51BC27810E1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66</a:t>
            </a:fld>
            <a:endParaRPr lang="en-US" altLang="en-US" sz="1400"/>
          </a:p>
        </p:txBody>
      </p:sp>
      <p:sp>
        <p:nvSpPr>
          <p:cNvPr id="89091" name="Rectangle 4">
            <a:extLst>
              <a:ext uri="{FF2B5EF4-FFF2-40B4-BE49-F238E27FC236}">
                <a16:creationId xmlns:a16="http://schemas.microsoft.com/office/drawing/2014/main" id="{F82B0D7D-2717-BB84-55D9-84DBEC676E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Save the Environment!</a:t>
            </a:r>
          </a:p>
        </p:txBody>
      </p:sp>
      <p:sp>
        <p:nvSpPr>
          <p:cNvPr id="72708" name="Rectangle 5">
            <a:extLst>
              <a:ext uri="{FF2B5EF4-FFF2-40B4-BE49-F238E27FC236}">
                <a16:creationId xmlns:a16="http://schemas.microsoft.com/office/drawing/2014/main" id="{CBD812DB-F946-CDA8-6203-251ECB0119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A </a:t>
            </a:r>
            <a:r>
              <a:rPr lang="en-US" altLang="en-US" i="1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closure</a:t>
            </a:r>
            <a:r>
              <a:rPr lang="en-US" altLang="en-US" dirty="0">
                <a:ea typeface="ＭＳ Ｐゴシック" panose="020B0600070205080204" pitchFamily="34" charset="-128"/>
              </a:rPr>
              <a:t> is a pair of an environment and an association of a formal parameter (the input variables)* with an expression (the function body), written:</a:t>
            </a:r>
          </a:p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f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&lt; (v1,…,</a:t>
            </a:r>
            <a:r>
              <a:rPr lang="en-US" altLang="en-US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vn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)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exp, </a:t>
            </a:r>
            <a:r>
              <a:rPr lang="en-US" altLang="en-US" sz="4000" baseline="-25000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&gt;</a:t>
            </a:r>
            <a:endParaRPr lang="en-US" altLang="en-US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Where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4000" baseline="-25000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  <a:sym typeface="Symbol" pitchFamily="2" charset="2"/>
              </a:rPr>
              <a:t>is the environment in effect when</a:t>
            </a:r>
            <a:r>
              <a:rPr lang="en-US" altLang="en-US" dirty="0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</a:t>
            </a:r>
            <a:r>
              <a:rPr lang="en-US" altLang="en-US" dirty="0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  <a:sym typeface="Symbol" pitchFamily="2" charset="2"/>
              </a:rPr>
              <a:t>is defined (if</a:t>
            </a:r>
            <a:r>
              <a:rPr lang="en-US" altLang="en-US" dirty="0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</a:t>
            </a:r>
            <a:r>
              <a:rPr lang="en-US" altLang="en-US" dirty="0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dirty="0">
                <a:ea typeface="ＭＳ Ｐゴシック" panose="020B0600070205080204" pitchFamily="34" charset="-128"/>
                <a:sym typeface="Symbol" pitchFamily="2" charset="2"/>
              </a:rPr>
              <a:t>is a simple function)</a:t>
            </a:r>
          </a:p>
          <a:p>
            <a:pPr marL="0" indent="0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r>
              <a:rPr lang="en-US" altLang="en-US" dirty="0">
                <a:ea typeface="ＭＳ Ｐゴシック" panose="020B0600070205080204" pitchFamily="34" charset="-128"/>
                <a:sym typeface="Symbol" pitchFamily="2" charset="2"/>
              </a:rPr>
              <a:t>* Will come back to the “formal parameter”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Date Placeholder 3">
            <a:extLst>
              <a:ext uri="{FF2B5EF4-FFF2-40B4-BE49-F238E27FC236}">
                <a16:creationId xmlns:a16="http://schemas.microsoft.com/office/drawing/2014/main" id="{A5C03AE0-1AE9-1219-9521-F386850415B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4F7504-71DA-084F-8E5F-D704592D571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90114" name="Slide Number Placeholder 5">
            <a:extLst>
              <a:ext uri="{FF2B5EF4-FFF2-40B4-BE49-F238E27FC236}">
                <a16:creationId xmlns:a16="http://schemas.microsoft.com/office/drawing/2014/main" id="{C3BDC62C-C4CB-6976-E1CA-9B5C1C79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65E6E7-E669-C841-9280-19B580F8BEF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67</a:t>
            </a:fld>
            <a:endParaRPr lang="en-US" altLang="en-US" sz="1400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4536DD2C-5A52-C445-F862-96CEF4F3DB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Closure for plus_x</a:t>
            </a:r>
          </a:p>
        </p:txBody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6DF0A965-7A5C-3223-19A0-A540516B9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When </a:t>
            </a:r>
            <a:r>
              <a:rPr lang="en-US" altLang="en-US" sz="2800">
                <a:ea typeface="ＭＳ Ｐゴシック" panose="020B0600070205080204" pitchFamily="34" charset="-128"/>
                <a:sym typeface="Symbol" pitchFamily="2" charset="2"/>
              </a:rPr>
              <a:t>plus_x was defined, had environment:</a:t>
            </a:r>
          </a:p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36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 =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{…, x  12, …}</a:t>
            </a:r>
            <a:endParaRPr lang="en-US" altLang="en-US" sz="280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Recall: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 y =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y + x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sz="2800">
                <a:ea typeface="ＭＳ Ｐゴシック" panose="020B0600070205080204" pitchFamily="34" charset="-128"/>
              </a:rPr>
              <a:t>is really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 = fun y -&gt;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y + x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Closure for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fun y -&gt;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y + x</a:t>
            </a:r>
            <a:r>
              <a:rPr lang="en-US" altLang="en-US" sz="2800">
                <a:ea typeface="ＭＳ Ｐゴシック" panose="020B0600070205080204" pitchFamily="34" charset="-128"/>
              </a:rPr>
              <a:t>:</a:t>
            </a:r>
          </a:p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&lt;y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y + x,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36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&gt;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Environment just after plus_x defined:</a:t>
            </a:r>
          </a:p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{plus_x 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&lt;y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y + x,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36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&gt;} + </a:t>
            </a:r>
            <a:r>
              <a:rPr lang="en-US" altLang="en-US" sz="36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plus_x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>
            <a:extLst>
              <a:ext uri="{FF2B5EF4-FFF2-40B4-BE49-F238E27FC236}">
                <a16:creationId xmlns:a16="http://schemas.microsoft.com/office/drawing/2014/main" id="{01F4E86B-F633-C440-BABC-168744DFB4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1138" name="Content Placeholder 2">
            <a:extLst>
              <a:ext uri="{FF2B5EF4-FFF2-40B4-BE49-F238E27FC236}">
                <a16:creationId xmlns:a16="http://schemas.microsoft.com/office/drawing/2014/main" id="{14B6B56F-7E8C-5769-6881-023051A65F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Now it’s your turn</a:t>
            </a:r>
          </a:p>
          <a:p>
            <a:pPr marL="0" indent="0" algn="ctr">
              <a:buFont typeface="Wingdings" pitchFamily="2" charset="2"/>
              <a:buNone/>
            </a:pPr>
            <a:endParaRPr lang="en-US" altLang="en-US" sz="4800">
              <a:ea typeface="ＭＳ Ｐゴシック" panose="020B0600070205080204" pitchFamily="34" charset="-128"/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en-US" altLang="en-US" sz="4000">
                <a:ea typeface="ＭＳ Ｐゴシック" panose="020B0600070205080204" pitchFamily="34" charset="-128"/>
              </a:rPr>
              <a:t>You should be able complete ACT1</a:t>
            </a:r>
          </a:p>
        </p:txBody>
      </p:sp>
      <p:sp>
        <p:nvSpPr>
          <p:cNvPr id="91139" name="Date Placeholder 3">
            <a:extLst>
              <a:ext uri="{FF2B5EF4-FFF2-40B4-BE49-F238E27FC236}">
                <a16:creationId xmlns:a16="http://schemas.microsoft.com/office/drawing/2014/main" id="{DCEF517E-BCA3-234B-7F54-A7788D6410E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3E1B08A-B6D6-204E-B2C2-F34E4212631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91140" name="Slide Number Placeholder 4">
            <a:extLst>
              <a:ext uri="{FF2B5EF4-FFF2-40B4-BE49-F238E27FC236}">
                <a16:creationId xmlns:a16="http://schemas.microsoft.com/office/drawing/2014/main" id="{CE9EE6BC-5F69-7012-AE79-7C3EF4775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540C7BC-A414-2E40-AA76-1EDD98253AB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68</a:t>
            </a:fld>
            <a:endParaRPr lang="en-US" altLang="en-US" sz="140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3">
            <a:extLst>
              <a:ext uri="{FF2B5EF4-FFF2-40B4-BE49-F238E27FC236}">
                <a16:creationId xmlns:a16="http://schemas.microsoft.com/office/drawing/2014/main" id="{C8247964-1FB5-6506-AC1B-80A87F866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3186" name="Date Placeholder 1">
            <a:extLst>
              <a:ext uri="{FF2B5EF4-FFF2-40B4-BE49-F238E27FC236}">
                <a16:creationId xmlns:a16="http://schemas.microsoft.com/office/drawing/2014/main" id="{54A07A5A-D7CD-2123-45FE-384CD1C3309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2774DAB-8FA7-A84F-83A0-1910EF50FA6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93187" name="Slide Number Placeholder 2">
            <a:extLst>
              <a:ext uri="{FF2B5EF4-FFF2-40B4-BE49-F238E27FC236}">
                <a16:creationId xmlns:a16="http://schemas.microsoft.com/office/drawing/2014/main" id="{28BA643C-950D-AD57-DA47-DDE380803C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16C1E12-24A3-CB46-A86A-8E33E2B9352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69</a:t>
            </a:fld>
            <a:endParaRPr lang="en-US" altLang="en-US" sz="1400"/>
          </a:p>
        </p:txBody>
      </p:sp>
      <p:sp>
        <p:nvSpPr>
          <p:cNvPr id="93188" name="TextBox 4">
            <a:extLst>
              <a:ext uri="{FF2B5EF4-FFF2-40B4-BE49-F238E27FC236}">
                <a16:creationId xmlns:a16="http://schemas.microsoft.com/office/drawing/2014/main" id="{40267B06-408A-F592-07FB-6C2C632E1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74963"/>
            <a:ext cx="502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12284B"/>
                </a:solidFill>
                <a:latin typeface="Arial" panose="020B0604020202020204" pitchFamily="34" charset="0"/>
              </a:rPr>
              <a:t>125 minutes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F193795C-661F-FD7F-46E7-E94DCCEF7B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4578" name="Date Placeholder 3">
            <a:extLst>
              <a:ext uri="{FF2B5EF4-FFF2-40B4-BE49-F238E27FC236}">
                <a16:creationId xmlns:a16="http://schemas.microsoft.com/office/drawing/2014/main" id="{D3C39CB5-2C6D-58EE-497B-82C21AE79B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8652F4-622D-4D41-A0B3-DB6ED22BC44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24579" name="Slide Number Placeholder 4">
            <a:extLst>
              <a:ext uri="{FF2B5EF4-FFF2-40B4-BE49-F238E27FC236}">
                <a16:creationId xmlns:a16="http://schemas.microsoft.com/office/drawing/2014/main" id="{CD86ADAF-0C67-7ABE-E6BC-FBD56C957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05AF989-06FA-E24E-878D-943D97326FD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/>
          </a:p>
        </p:txBody>
      </p:sp>
      <p:grpSp>
        <p:nvGrpSpPr>
          <p:cNvPr id="24580" name="Group 19">
            <a:extLst>
              <a:ext uri="{FF2B5EF4-FFF2-40B4-BE49-F238E27FC236}">
                <a16:creationId xmlns:a16="http://schemas.microsoft.com/office/drawing/2014/main" id="{CADA5D43-EF2A-0D6C-53D8-8A81430B4C61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7924800" cy="4267200"/>
            <a:chOff x="685800" y="1676400"/>
            <a:chExt cx="7924800" cy="4267200"/>
          </a:xfrm>
        </p:grpSpPr>
        <p:grpSp>
          <p:nvGrpSpPr>
            <p:cNvPr id="24583" name="Group 8">
              <a:extLst>
                <a:ext uri="{FF2B5EF4-FFF2-40B4-BE49-F238E27FC236}">
                  <a16:creationId xmlns:a16="http://schemas.microsoft.com/office/drawing/2014/main" id="{BAD97288-266B-172B-B44E-993AF4223B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1676400"/>
              <a:ext cx="2362200" cy="4267200"/>
              <a:chOff x="685800" y="1676400"/>
              <a:chExt cx="2362200" cy="42672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2D65B497-55EA-9EBB-1912-EB89AB43520A}"/>
                  </a:ext>
                </a:extLst>
              </p:cNvPr>
              <p:cNvSpPr/>
              <p:nvPr/>
            </p:nvSpPr>
            <p:spPr bwMode="auto">
              <a:xfrm>
                <a:off x="685800" y="1676400"/>
                <a:ext cx="23622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591" name="TextBox 6">
                <a:extLst>
                  <a:ext uri="{FF2B5EF4-FFF2-40B4-BE49-F238E27FC236}">
                    <a16:creationId xmlns:a16="http://schemas.microsoft.com/office/drawing/2014/main" id="{101B17C9-AB96-B674-702C-EC6124D13D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Lexing and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Parsing</a:t>
                </a:r>
              </a:p>
            </p:txBody>
          </p:sp>
        </p:grpSp>
        <p:grpSp>
          <p:nvGrpSpPr>
            <p:cNvPr id="24584" name="Group 9">
              <a:extLst>
                <a:ext uri="{FF2B5EF4-FFF2-40B4-BE49-F238E27FC236}">
                  <a16:creationId xmlns:a16="http://schemas.microsoft.com/office/drawing/2014/main" id="{AF2FD061-F910-2DA5-755E-6102224653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2800" y="1676400"/>
              <a:ext cx="2362200" cy="4267200"/>
              <a:chOff x="571500" y="1676400"/>
              <a:chExt cx="2362200" cy="42672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2CAAE9B6-097E-4756-E607-319615C96569}"/>
                  </a:ext>
                </a:extLst>
              </p:cNvPr>
              <p:cNvSpPr/>
              <p:nvPr/>
            </p:nvSpPr>
            <p:spPr bwMode="auto">
              <a:xfrm>
                <a:off x="571500" y="1676400"/>
                <a:ext cx="23622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589" name="TextBox 11">
                <a:extLst>
                  <a:ext uri="{FF2B5EF4-FFF2-40B4-BE49-F238E27FC236}">
                    <a16:creationId xmlns:a16="http://schemas.microsoft.com/office/drawing/2014/main" id="{88A01D44-4EAB-6839-FC51-3EC5362909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15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Type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Systems</a:t>
                </a:r>
              </a:p>
            </p:txBody>
          </p:sp>
        </p:grpSp>
        <p:grpSp>
          <p:nvGrpSpPr>
            <p:cNvPr id="24585" name="Group 12">
              <a:extLst>
                <a:ext uri="{FF2B5EF4-FFF2-40B4-BE49-F238E27FC236}">
                  <a16:creationId xmlns:a16="http://schemas.microsoft.com/office/drawing/2014/main" id="{F18E30F4-3AD8-752C-2727-1D504165D2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3600" y="1676400"/>
              <a:ext cx="2667000" cy="4267200"/>
              <a:chOff x="381000" y="1676400"/>
              <a:chExt cx="2667000" cy="42672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E9592D21-7917-02D0-FF3C-FAEF7E6C29F2}"/>
                  </a:ext>
                </a:extLst>
              </p:cNvPr>
              <p:cNvSpPr/>
              <p:nvPr/>
            </p:nvSpPr>
            <p:spPr bwMode="auto">
              <a:xfrm>
                <a:off x="533400" y="1676400"/>
                <a:ext cx="2514600" cy="42672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4587" name="TextBox 14">
                <a:extLst>
                  <a:ext uri="{FF2B5EF4-FFF2-40B4-BE49-F238E27FC236}">
                    <a16:creationId xmlns:a16="http://schemas.microsoft.com/office/drawing/2014/main" id="{EA4AE4F2-6867-FCBC-61A8-EBE0A38580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000" y="3117503"/>
                <a:ext cx="2667000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Interpretation</a:t>
                </a: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B86B5A6-6369-59F2-14D8-24020FC4A35F}"/>
              </a:ext>
            </a:extLst>
          </p:cNvPr>
          <p:cNvGrpSpPr/>
          <p:nvPr/>
        </p:nvGrpSpPr>
        <p:grpSpPr>
          <a:xfrm>
            <a:off x="533400" y="1066800"/>
            <a:ext cx="8115300" cy="2819400"/>
            <a:chOff x="533400" y="1371600"/>
            <a:chExt cx="8115300" cy="2819400"/>
          </a:xfrm>
          <a:solidFill>
            <a:srgbClr val="FFF0EB">
              <a:alpha val="50000"/>
            </a:srgbClr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DB8A140-9AB6-AF42-684F-F84A0298F738}"/>
                </a:ext>
              </a:extLst>
            </p:cNvPr>
            <p:cNvSpPr/>
            <p:nvPr/>
          </p:nvSpPr>
          <p:spPr bwMode="auto">
            <a:xfrm>
              <a:off x="533400" y="1371600"/>
              <a:ext cx="8115300" cy="28194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FF6111-D33B-1FA0-B061-48291094655B}"/>
                </a:ext>
              </a:extLst>
            </p:cNvPr>
            <p:cNvSpPr txBox="1"/>
            <p:nvPr/>
          </p:nvSpPr>
          <p:spPr>
            <a:xfrm>
              <a:off x="2933700" y="1524000"/>
              <a:ext cx="3276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Order of Evaluation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A062900-5A55-D886-A1E0-3E346E0E04A3}"/>
              </a:ext>
            </a:extLst>
          </p:cNvPr>
          <p:cNvGrpSpPr/>
          <p:nvPr/>
        </p:nvGrpSpPr>
        <p:grpSpPr>
          <a:xfrm>
            <a:off x="609600" y="3962400"/>
            <a:ext cx="8153400" cy="2667000"/>
            <a:chOff x="609600" y="3581400"/>
            <a:chExt cx="8153400" cy="2667000"/>
          </a:xfrm>
          <a:solidFill>
            <a:srgbClr val="FFF0EB">
              <a:alpha val="50000"/>
            </a:srgbClr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28EF151-6873-A3C1-AC34-5743FBBE893A}"/>
                </a:ext>
              </a:extLst>
            </p:cNvPr>
            <p:cNvSpPr/>
            <p:nvPr/>
          </p:nvSpPr>
          <p:spPr bwMode="auto">
            <a:xfrm>
              <a:off x="609600" y="3581400"/>
              <a:ext cx="8153400" cy="26670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376C56-0DE4-B530-886E-41B9B28E1690}"/>
                </a:ext>
              </a:extLst>
            </p:cNvPr>
            <p:cNvSpPr txBox="1"/>
            <p:nvPr/>
          </p:nvSpPr>
          <p:spPr>
            <a:xfrm>
              <a:off x="2057400" y="5410200"/>
              <a:ext cx="5181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Specification to Implementation</a:t>
              </a:r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>
            <a:extLst>
              <a:ext uri="{FF2B5EF4-FFF2-40B4-BE49-F238E27FC236}">
                <a16:creationId xmlns:a16="http://schemas.microsoft.com/office/drawing/2014/main" id="{4E75C5AC-23FC-1812-0714-8A80DFF29C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5234" name="Content Placeholder 2">
            <a:extLst>
              <a:ext uri="{FF2B5EF4-FFF2-40B4-BE49-F238E27FC236}">
                <a16:creationId xmlns:a16="http://schemas.microsoft.com/office/drawing/2014/main" id="{F2E6EA53-4D51-1255-2987-4845F64A6C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6600">
                <a:ea typeface="ＭＳ Ｐゴシック" panose="020B0600070205080204" pitchFamily="34" charset="-128"/>
              </a:rPr>
              <a:t>End of Week 1</a:t>
            </a:r>
          </a:p>
        </p:txBody>
      </p:sp>
      <p:sp>
        <p:nvSpPr>
          <p:cNvPr id="95235" name="Date Placeholder 3">
            <a:extLst>
              <a:ext uri="{FF2B5EF4-FFF2-40B4-BE49-F238E27FC236}">
                <a16:creationId xmlns:a16="http://schemas.microsoft.com/office/drawing/2014/main" id="{75C7450D-AD8E-952D-20E9-E309908142D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F70F273-EDCE-014E-9063-D3B7DC55C68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95236" name="Slide Number Placeholder 4">
            <a:extLst>
              <a:ext uri="{FF2B5EF4-FFF2-40B4-BE49-F238E27FC236}">
                <a16:creationId xmlns:a16="http://schemas.microsoft.com/office/drawing/2014/main" id="{53A85C5E-60CC-5F08-3BCC-864CBABAD5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9C2F422-1ABF-CF4D-853A-6BCBE5A2CF6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70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Date Placeholder 3">
            <a:extLst>
              <a:ext uri="{FF2B5EF4-FFF2-40B4-BE49-F238E27FC236}">
                <a16:creationId xmlns:a16="http://schemas.microsoft.com/office/drawing/2014/main" id="{B72981D8-3722-356A-A5BD-DE803DBF32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4CBC8A6-99D3-F141-8D60-7151DEAA664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96258" name="Slide Number Placeholder 5">
            <a:extLst>
              <a:ext uri="{FF2B5EF4-FFF2-40B4-BE49-F238E27FC236}">
                <a16:creationId xmlns:a16="http://schemas.microsoft.com/office/drawing/2014/main" id="{325EB96D-BF80-86BB-9E19-2FB2C28CA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087761E-96FF-2F46-85FB-A4109EE4CE2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71</a:t>
            </a:fld>
            <a:endParaRPr lang="en-US" altLang="en-US" sz="1400"/>
          </a:p>
        </p:txBody>
      </p:sp>
      <p:sp>
        <p:nvSpPr>
          <p:cNvPr id="96259" name="Rectangle 4">
            <a:extLst>
              <a:ext uri="{FF2B5EF4-FFF2-40B4-BE49-F238E27FC236}">
                <a16:creationId xmlns:a16="http://schemas.microsoft.com/office/drawing/2014/main" id="{BBBBB4D1-B34E-2981-4EDF-FD85FAF7D2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Functions with more than one argument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6260" name="Rectangle 5">
            <a:extLst>
              <a:ext uri="{FF2B5EF4-FFF2-40B4-BE49-F238E27FC236}">
                <a16:creationId xmlns:a16="http://schemas.microsoft.com/office/drawing/2014/main" id="{B6CCFD45-F082-E871-2BFE-2BF26D270B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839200" cy="4913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x y z = x + y + z;;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add_three : int -&gt; int -&gt;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 = add_three 6 3 2;;</a:t>
            </a:r>
            <a:r>
              <a:rPr lang="en-US" altLang="en-US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t : int = 11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=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fun x -&gt; (fun y -&gt; (fun z -&gt; x + y + z));;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add_three : int -&gt; int -&gt; int -&gt; int = &lt;fun&gt;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6261" name="Rectangle 4">
            <a:extLst>
              <a:ext uri="{FF2B5EF4-FFF2-40B4-BE49-F238E27FC236}">
                <a16:creationId xmlns:a16="http://schemas.microsoft.com/office/drawing/2014/main" id="{294B131E-D724-9E32-5439-9E67BD019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562600"/>
            <a:ext cx="75438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latin typeface="Arial" panose="020B0604020202020204" pitchFamily="34" charset="0"/>
              </a:rPr>
              <a:t>Again, first syntactic sugar for second</a:t>
            </a:r>
          </a:p>
        </p:txBody>
      </p:sp>
    </p:spTree>
  </p:cSld>
  <p:clrMapOvr>
    <a:masterClrMapping/>
  </p:clrMapOvr>
  <p:transition spd="slow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Date Placeholder 3">
            <a:extLst>
              <a:ext uri="{FF2B5EF4-FFF2-40B4-BE49-F238E27FC236}">
                <a16:creationId xmlns:a16="http://schemas.microsoft.com/office/drawing/2014/main" id="{50B5E2C4-E7B9-86DE-78E9-021D29D998B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8685F6-E09E-5743-8A5F-3F8B1AC10A3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97282" name="Slide Number Placeholder 5">
            <a:extLst>
              <a:ext uri="{FF2B5EF4-FFF2-40B4-BE49-F238E27FC236}">
                <a16:creationId xmlns:a16="http://schemas.microsoft.com/office/drawing/2014/main" id="{1E8A2ACC-F6F5-2F21-2CAF-59140CD8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764D45-5D7D-3B40-88A5-6FCE1DB0C97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72</a:t>
            </a:fld>
            <a:endParaRPr lang="en-US" altLang="en-US" sz="1400"/>
          </a:p>
        </p:txBody>
      </p:sp>
      <p:sp>
        <p:nvSpPr>
          <p:cNvPr id="97283" name="Rectangle 4">
            <a:extLst>
              <a:ext uri="{FF2B5EF4-FFF2-40B4-BE49-F238E27FC236}">
                <a16:creationId xmlns:a16="http://schemas.microsoft.com/office/drawing/2014/main" id="{99ADAB1A-D382-E986-924F-E699EBBE7C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Functions with more than one argument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7284" name="Rectangle 5">
            <a:extLst>
              <a:ext uri="{FF2B5EF4-FFF2-40B4-BE49-F238E27FC236}">
                <a16:creationId xmlns:a16="http://schemas.microsoft.com/office/drawing/2014/main" id="{D3A1CF2E-1471-C6B4-6B45-FC98726506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839200" cy="4913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x y z = x + y + z;;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add_three : int -&gt; int -&gt; int -&gt; int = &lt;fun&gt;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What is the value of add_three?  </a:t>
            </a:r>
          </a:p>
          <a:p>
            <a:pPr eaLnBrk="1" hangingPunct="1"/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Let </a:t>
            </a:r>
            <a:r>
              <a:rPr lang="en-US" altLang="en-US" sz="28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add_three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be</a:t>
            </a:r>
            <a:r>
              <a:rPr lang="en-US" altLang="en-US" sz="28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the environment before the declaration</a:t>
            </a: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Remember: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=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fun x -&gt; (fun y -&gt; (fun z -&gt; x + y + z));;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Value: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&lt;x -&gt;fun y -&gt; (fun z -&gt; x + y + z),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add_three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&gt; 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Date Placeholder 3">
            <a:extLst>
              <a:ext uri="{FF2B5EF4-FFF2-40B4-BE49-F238E27FC236}">
                <a16:creationId xmlns:a16="http://schemas.microsoft.com/office/drawing/2014/main" id="{05FCFA00-CEF9-292B-E6B7-93B7B950362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9FBFD69-8E98-1D4D-ADEB-DFB72EBC590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98306" name="Slide Number Placeholder 5">
            <a:extLst>
              <a:ext uri="{FF2B5EF4-FFF2-40B4-BE49-F238E27FC236}">
                <a16:creationId xmlns:a16="http://schemas.microsoft.com/office/drawing/2014/main" id="{11831C36-704A-A02C-EA56-B8EF3A9B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12B2336-5D79-E443-90AE-3A6AEE04D9D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73</a:t>
            </a:fld>
            <a:endParaRPr lang="en-US" altLang="en-US" sz="1400"/>
          </a:p>
        </p:txBody>
      </p:sp>
      <p:sp>
        <p:nvSpPr>
          <p:cNvPr id="98307" name="Rectangle 4">
            <a:extLst>
              <a:ext uri="{FF2B5EF4-FFF2-40B4-BE49-F238E27FC236}">
                <a16:creationId xmlns:a16="http://schemas.microsoft.com/office/drawing/2014/main" id="{F440B78B-5997-9FA5-EF7E-F7F5B1A5FB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Partial application of functions</a:t>
            </a:r>
          </a:p>
        </p:txBody>
      </p:sp>
      <p:sp>
        <p:nvSpPr>
          <p:cNvPr id="98308" name="Rectangle 5">
            <a:extLst>
              <a:ext uri="{FF2B5EF4-FFF2-40B4-BE49-F238E27FC236}">
                <a16:creationId xmlns:a16="http://schemas.microsoft.com/office/drawing/2014/main" id="{31B1A644-CF3B-A5B5-A62C-3D2520643A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x y z = x + y + z;;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h = add_three 5 4;;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h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h 3;;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h 7;;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16</a:t>
            </a:r>
          </a:p>
        </p:txBody>
      </p:sp>
      <p:sp>
        <p:nvSpPr>
          <p:cNvPr id="98309" name="Rectangle 9">
            <a:extLst>
              <a:ext uri="{FF2B5EF4-FFF2-40B4-BE49-F238E27FC236}">
                <a16:creationId xmlns:a16="http://schemas.microsoft.com/office/drawing/2014/main" id="{EAEFB2E6-A30D-CB7A-4B80-E88F07DE7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219200"/>
            <a:ext cx="62484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Date Placeholder 3">
            <a:extLst>
              <a:ext uri="{FF2B5EF4-FFF2-40B4-BE49-F238E27FC236}">
                <a16:creationId xmlns:a16="http://schemas.microsoft.com/office/drawing/2014/main" id="{A8740089-FC3A-79AA-F31A-B34E39858B6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EC2263D-ECA1-A84E-A2C4-E6CB73F6F2D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99330" name="Slide Number Placeholder 5">
            <a:extLst>
              <a:ext uri="{FF2B5EF4-FFF2-40B4-BE49-F238E27FC236}">
                <a16:creationId xmlns:a16="http://schemas.microsoft.com/office/drawing/2014/main" id="{4F57B947-3503-2126-E9E7-6D804D87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15D0E4D-82F5-6748-9A7D-B339CA07014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74</a:t>
            </a:fld>
            <a:endParaRPr lang="en-US" altLang="en-US" sz="1400"/>
          </a:p>
        </p:txBody>
      </p:sp>
      <p:sp>
        <p:nvSpPr>
          <p:cNvPr id="99331" name="Rectangle 4">
            <a:extLst>
              <a:ext uri="{FF2B5EF4-FFF2-40B4-BE49-F238E27FC236}">
                <a16:creationId xmlns:a16="http://schemas.microsoft.com/office/drawing/2014/main" id="{D67CC7AD-D506-8B84-9E1B-0F1601567A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Partial application of functions</a:t>
            </a:r>
          </a:p>
        </p:txBody>
      </p:sp>
      <p:sp>
        <p:nvSpPr>
          <p:cNvPr id="99332" name="Rectangle 5">
            <a:extLst>
              <a:ext uri="{FF2B5EF4-FFF2-40B4-BE49-F238E27FC236}">
                <a16:creationId xmlns:a16="http://schemas.microsoft.com/office/drawing/2014/main" id="{DA5A4467-1535-E505-6CF6-18A0861DFD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650288" cy="53340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add_three x y z = x + y + z;;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h = add_three 5 4;;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h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h 3;;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12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h 7;;</a:t>
            </a:r>
          </a:p>
          <a:p>
            <a:pPr eaLnBrk="1" hangingPunct="1">
              <a:buFontTx/>
              <a:buChar char="-"/>
            </a:pPr>
            <a:r>
              <a:rPr lang="en-US" altLang="en-US">
                <a:ea typeface="ＭＳ Ｐゴシック" panose="020B0600070205080204" pitchFamily="34" charset="-128"/>
              </a:rPr>
              <a:t>: int = 16</a:t>
            </a:r>
          </a:p>
          <a:p>
            <a:pPr eaLnBrk="1" hangingPunct="1">
              <a:buFontTx/>
              <a:buChar char="-"/>
            </a:pPr>
            <a:r>
              <a:rPr lang="en-US" altLang="en-US">
                <a:ea typeface="ＭＳ Ｐゴシック" panose="020B0600070205080204" pitchFamily="34" charset="-128"/>
              </a:rPr>
              <a:t>Partial application also called </a:t>
            </a:r>
            <a:r>
              <a:rPr lang="en-US" altLang="en-US" i="1">
                <a:ea typeface="ＭＳ Ｐゴシック" panose="020B0600070205080204" pitchFamily="34" charset="-128"/>
              </a:rPr>
              <a:t>sectioning</a:t>
            </a:r>
          </a:p>
          <a:p>
            <a:pPr eaLnBrk="1" hangingPunct="1">
              <a:buFontTx/>
              <a:buChar char="-"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9333" name="Rectangle 9">
            <a:extLst>
              <a:ext uri="{FF2B5EF4-FFF2-40B4-BE49-F238E27FC236}">
                <a16:creationId xmlns:a16="http://schemas.microsoft.com/office/drawing/2014/main" id="{91ABF70F-3DF5-1486-0A2F-DEB3EC4EF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219200"/>
            <a:ext cx="62484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9334" name="Rectangle 4">
            <a:extLst>
              <a:ext uri="{FF2B5EF4-FFF2-40B4-BE49-F238E27FC236}">
                <a16:creationId xmlns:a16="http://schemas.microsoft.com/office/drawing/2014/main" id="{E48BC259-9C95-D434-4263-EB5BE965E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943600"/>
            <a:ext cx="77724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Date Placeholder 3">
            <a:extLst>
              <a:ext uri="{FF2B5EF4-FFF2-40B4-BE49-F238E27FC236}">
                <a16:creationId xmlns:a16="http://schemas.microsoft.com/office/drawing/2014/main" id="{713E0F96-88BE-D4F4-AF6C-EB9B2D44C10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3A7755-0718-3547-A884-40F83577A29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00354" name="Slide Number Placeholder 5">
            <a:extLst>
              <a:ext uri="{FF2B5EF4-FFF2-40B4-BE49-F238E27FC236}">
                <a16:creationId xmlns:a16="http://schemas.microsoft.com/office/drawing/2014/main" id="{C9780EF0-F684-57DD-5F81-AA24A57AA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C913D3E-82EA-9249-842C-B93635E1C99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75</a:t>
            </a:fld>
            <a:endParaRPr lang="en-US" altLang="en-US" sz="1400"/>
          </a:p>
        </p:txBody>
      </p:sp>
      <p:sp>
        <p:nvSpPr>
          <p:cNvPr id="100355" name="Rectangle 4">
            <a:extLst>
              <a:ext uri="{FF2B5EF4-FFF2-40B4-BE49-F238E27FC236}">
                <a16:creationId xmlns:a16="http://schemas.microsoft.com/office/drawing/2014/main" id="{C7E6EF45-A27C-2D4C-7B5C-B734427314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Functions as arguments</a:t>
            </a:r>
          </a:p>
        </p:txBody>
      </p:sp>
      <p:sp>
        <p:nvSpPr>
          <p:cNvPr id="100356" name="Rectangle 5">
            <a:extLst>
              <a:ext uri="{FF2B5EF4-FFF2-40B4-BE49-F238E27FC236}">
                <a16:creationId xmlns:a16="http://schemas.microsoft.com/office/drawing/2014/main" id="{4A30A614-C35F-8C52-6CCF-3026288D84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thrice f x = f (f (f x));;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thrice : ('a -&gt; 'a) -&gt; 'a -&gt; 'a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g = thrice plus_two;;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g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g 4;;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10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thrice (fun s -&gt; "Hi! " ^ s) "Good-bye!";;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string = "Hi! Hi! Hi! Good-bye!"</a:t>
            </a:r>
          </a:p>
        </p:txBody>
      </p:sp>
    </p:spTree>
  </p:cSld>
  <p:clrMapOvr>
    <a:masterClrMapping/>
  </p:clrMapOvr>
  <p:transition spd="slow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itle 1">
            <a:extLst>
              <a:ext uri="{FF2B5EF4-FFF2-40B4-BE49-F238E27FC236}">
                <a16:creationId xmlns:a16="http://schemas.microsoft.com/office/drawing/2014/main" id="{19837FE2-B366-5765-0532-D6C8149BA1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Tuples as Values</a:t>
            </a:r>
          </a:p>
        </p:txBody>
      </p:sp>
      <p:sp>
        <p:nvSpPr>
          <p:cNvPr id="102402" name="Content Placeholder 2">
            <a:extLst>
              <a:ext uri="{FF2B5EF4-FFF2-40B4-BE49-F238E27FC236}">
                <a16:creationId xmlns:a16="http://schemas.microsoft.com/office/drawing/2014/main" id="{A3E35D2A-C18C-5421-543D-4405B0DB06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5113" y="1219200"/>
            <a:ext cx="8650287" cy="49133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7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      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s =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(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5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,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"hi"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,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3.2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)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s : int * string * float = (5, "hi", 3.2)</a:t>
            </a:r>
            <a:endParaRPr lang="en-US" altLang="en-US" sz="2800">
              <a:solidFill>
                <a:schemeClr val="accent1"/>
              </a:solidFill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en-US" sz="2800">
              <a:solidFill>
                <a:schemeClr val="accent1"/>
              </a:solidFill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8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s 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(5, "hi", 3.2),</a:t>
            </a:r>
          </a:p>
          <a:p>
            <a:pPr>
              <a:buFont typeface="Wingdings" pitchFamily="2" charset="2"/>
              <a:buNone/>
            </a:pP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      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      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solidFill>
                <a:schemeClr val="accent1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02403" name="Date Placeholder 3">
            <a:extLst>
              <a:ext uri="{FF2B5EF4-FFF2-40B4-BE49-F238E27FC236}">
                <a16:creationId xmlns:a16="http://schemas.microsoft.com/office/drawing/2014/main" id="{B7D89D95-8457-885B-C7D2-18D18F17EAA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E79DFBD-B012-2041-B085-4F5A8578209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02404" name="Slide Number Placeholder 4">
            <a:extLst>
              <a:ext uri="{FF2B5EF4-FFF2-40B4-BE49-F238E27FC236}">
                <a16:creationId xmlns:a16="http://schemas.microsoft.com/office/drawing/2014/main" id="{ECEF1827-515F-1D1E-EEB4-5F319ACA3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717999-9467-3240-BF8B-804C2CAC2D7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76</a:t>
            </a:fld>
            <a:endParaRPr lang="en-US" altLang="en-US" sz="1400"/>
          </a:p>
        </p:txBody>
      </p:sp>
      <p:grpSp>
        <p:nvGrpSpPr>
          <p:cNvPr id="102405" name="Group 5">
            <a:extLst>
              <a:ext uri="{FF2B5EF4-FFF2-40B4-BE49-F238E27FC236}">
                <a16:creationId xmlns:a16="http://schemas.microsoft.com/office/drawing/2014/main" id="{EB66D865-F9AC-3AC1-6FBA-EFA96379B91C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3886200"/>
            <a:ext cx="3810000" cy="1524000"/>
            <a:chOff x="1600200" y="2330450"/>
            <a:chExt cx="5576454" cy="2209799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A638F112-0A09-044D-2CD1-6A3386BF4CF8}"/>
                </a:ext>
              </a:extLst>
            </p:cNvPr>
            <p:cNvSpPr/>
            <p:nvPr/>
          </p:nvSpPr>
          <p:spPr bwMode="auto">
            <a:xfrm>
              <a:off x="1600200" y="2330450"/>
              <a:ext cx="5334808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2413" name="TextBox 7">
              <a:extLst>
                <a:ext uri="{FF2B5EF4-FFF2-40B4-BE49-F238E27FC236}">
                  <a16:creationId xmlns:a16="http://schemas.microsoft.com/office/drawing/2014/main" id="{B88FB165-FDC5-C093-E255-0B0D686A84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6316" y="3562758"/>
              <a:ext cx="2733588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s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(5, ”hi”, 3.2)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4" name="TextBox 8">
              <a:extLst>
                <a:ext uri="{FF2B5EF4-FFF2-40B4-BE49-F238E27FC236}">
                  <a16:creationId xmlns:a16="http://schemas.microsoft.com/office/drawing/2014/main" id="{B9103DD0-B152-53FC-7E0B-CC475A3155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8718" y="2772410"/>
              <a:ext cx="2547936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test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5" name="TextBox 9">
              <a:extLst>
                <a:ext uri="{FF2B5EF4-FFF2-40B4-BE49-F238E27FC236}">
                  <a16:creationId xmlns:a16="http://schemas.microsoft.com/office/drawing/2014/main" id="{D670D85F-AFF8-2367-3779-7A1C1D7672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194435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a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6" name="TextBox 10">
              <a:extLst>
                <a:ext uri="{FF2B5EF4-FFF2-40B4-BE49-F238E27FC236}">
                  <a16:creationId xmlns:a16="http://schemas.microsoft.com/office/drawing/2014/main" id="{ED7B5329-1720-5389-7218-ED267CA1EC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6337" y="2514600"/>
              <a:ext cx="1194435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7" name="TextBox 26">
              <a:extLst>
                <a:ext uri="{FF2B5EF4-FFF2-40B4-BE49-F238E27FC236}">
                  <a16:creationId xmlns:a16="http://schemas.microsoft.com/office/drawing/2014/main" id="{F039652F-B8DC-6E20-1CBE-62F3E62D58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3014" y="3341778"/>
              <a:ext cx="1175464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4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102406" name="Group 17">
            <a:extLst>
              <a:ext uri="{FF2B5EF4-FFF2-40B4-BE49-F238E27FC236}">
                <a16:creationId xmlns:a16="http://schemas.microsoft.com/office/drawing/2014/main" id="{1C3E4D4A-08B5-14DD-1351-12F23E4C3C3C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1295400"/>
            <a:ext cx="2895600" cy="1219200"/>
            <a:chOff x="1600200" y="2330450"/>
            <a:chExt cx="5334000" cy="2209799"/>
          </a:xfrm>
        </p:grpSpPr>
        <p:sp>
          <p:nvSpPr>
            <p:cNvPr id="29" name="Cloud 28">
              <a:extLst>
                <a:ext uri="{FF2B5EF4-FFF2-40B4-BE49-F238E27FC236}">
                  <a16:creationId xmlns:a16="http://schemas.microsoft.com/office/drawing/2014/main" id="{F2594905-13E9-DE1A-0ACF-50760AE3F928}"/>
                </a:ext>
              </a:extLst>
            </p:cNvPr>
            <p:cNvSpPr/>
            <p:nvPr/>
          </p:nvSpPr>
          <p:spPr bwMode="auto">
            <a:xfrm>
              <a:off x="1600200" y="2330450"/>
              <a:ext cx="533400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2408" name="TextBox 19">
              <a:extLst>
                <a:ext uri="{FF2B5EF4-FFF2-40B4-BE49-F238E27FC236}">
                  <a16:creationId xmlns:a16="http://schemas.microsoft.com/office/drawing/2014/main" id="{6122B25C-3B3A-5347-099F-560B17F405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5358" y="2468562"/>
              <a:ext cx="1503294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09" name="TextBox 20">
              <a:extLst>
                <a:ext uri="{FF2B5EF4-FFF2-40B4-BE49-F238E27FC236}">
                  <a16:creationId xmlns:a16="http://schemas.microsoft.com/office/drawing/2014/main" id="{CEFC7C89-A978-6622-90C1-C4544A5824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6201" y="3042160"/>
              <a:ext cx="2547937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test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0" name="TextBox 21">
              <a:extLst>
                <a:ext uri="{FF2B5EF4-FFF2-40B4-BE49-F238E27FC236}">
                  <a16:creationId xmlns:a16="http://schemas.microsoft.com/office/drawing/2014/main" id="{6A26E167-D46F-F91F-F595-8E48307FA0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503294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a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2411" name="TextBox 22">
              <a:extLst>
                <a:ext uri="{FF2B5EF4-FFF2-40B4-BE49-F238E27FC236}">
                  <a16:creationId xmlns:a16="http://schemas.microsoft.com/office/drawing/2014/main" id="{1BF9D1F2-8063-8D8F-E1BF-F41408ADB7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9625" y="3732723"/>
              <a:ext cx="1479417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4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>
            <a:extLst>
              <a:ext uri="{FF2B5EF4-FFF2-40B4-BE49-F238E27FC236}">
                <a16:creationId xmlns:a16="http://schemas.microsoft.com/office/drawing/2014/main" id="{2B600E33-7B5A-8959-783F-8A849F18EA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Pattern Matching with Tuples</a:t>
            </a:r>
          </a:p>
        </p:txBody>
      </p:sp>
      <p:sp>
        <p:nvSpPr>
          <p:cNvPr id="103426" name="Content Placeholder 2">
            <a:extLst>
              <a:ext uri="{FF2B5EF4-FFF2-40B4-BE49-F238E27FC236}">
                <a16:creationId xmlns:a16="http://schemas.microsoft.com/office/drawing/2014/main" id="{4D99018E-88F4-F830-7847-C3F124F6E3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5113" y="1219200"/>
            <a:ext cx="8650287" cy="49133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/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2800" baseline="-250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8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= {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s 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(5, "hi", 3.2),</a:t>
            </a:r>
          </a:p>
          <a:p>
            <a:pPr>
              <a:buFont typeface="Wingdings" pitchFamily="2" charset="2"/>
              <a:buNone/>
            </a:pPr>
            <a:r>
              <a:rPr lang="en-US" altLang="ja-JP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      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c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4,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test  3.7, 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            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a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1, b 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</a:rPr>
              <a:t> 5</a:t>
            </a:r>
            <a:r>
              <a:rPr lang="en-US" altLang="en-US" sz="2800">
                <a:solidFill>
                  <a:schemeClr val="accent1"/>
                </a:solidFill>
                <a:ea typeface="ＭＳ Ｐゴシック" panose="020B0600070205080204" pitchFamily="34" charset="-128"/>
                <a:sym typeface="Symbol" pitchFamily="2" charset="2"/>
              </a:rPr>
              <a:t>}</a:t>
            </a:r>
            <a:endParaRPr lang="en-US" altLang="en-US" sz="2800">
              <a:solidFill>
                <a:schemeClr val="accent1"/>
              </a:solidFill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</a:t>
            </a:r>
            <a:r>
              <a:rPr lang="en-US" altLang="en-US" sz="2800">
                <a:solidFill>
                  <a:srgbClr val="C09C00"/>
                </a:solidFill>
                <a:ea typeface="ＭＳ Ｐゴシック" panose="020B0600070205080204" pitchFamily="34" charset="-128"/>
              </a:rPr>
              <a:t>(a,b,c)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= s;;  (* (a,b,c) is a pattern *)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 : int = 5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b : string = "hi"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c : float = 3.2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x = 2, 9.3;; (* tuples don't require parens in Ocaml *)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x : int * float = (2, 9.3)</a:t>
            </a:r>
          </a:p>
        </p:txBody>
      </p:sp>
      <p:sp>
        <p:nvSpPr>
          <p:cNvPr id="103427" name="Date Placeholder 3">
            <a:extLst>
              <a:ext uri="{FF2B5EF4-FFF2-40B4-BE49-F238E27FC236}">
                <a16:creationId xmlns:a16="http://schemas.microsoft.com/office/drawing/2014/main" id="{633FAF2A-7A07-1101-DC88-2B476619FCB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D815D8E-0405-1A45-AED2-B7A13A32690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03428" name="Slide Number Placeholder 4">
            <a:extLst>
              <a:ext uri="{FF2B5EF4-FFF2-40B4-BE49-F238E27FC236}">
                <a16:creationId xmlns:a16="http://schemas.microsoft.com/office/drawing/2014/main" id="{D5CCA918-3FA3-3E5D-8123-46EBB0DFC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CEB7237-8B27-BA46-B63F-B9F7E733A64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77</a:t>
            </a:fld>
            <a:endParaRPr lang="en-US" altLang="en-US" sz="1400"/>
          </a:p>
        </p:txBody>
      </p:sp>
      <p:grpSp>
        <p:nvGrpSpPr>
          <p:cNvPr id="103429" name="Group 18">
            <a:extLst>
              <a:ext uri="{FF2B5EF4-FFF2-40B4-BE49-F238E27FC236}">
                <a16:creationId xmlns:a16="http://schemas.microsoft.com/office/drawing/2014/main" id="{726C8DEE-6D93-5800-6F2E-6ED5C06F1187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5181600"/>
            <a:ext cx="4267200" cy="1219200"/>
            <a:chOff x="1600200" y="2330450"/>
            <a:chExt cx="5940135" cy="2209799"/>
          </a:xfrm>
        </p:grpSpPr>
        <p:sp>
          <p:nvSpPr>
            <p:cNvPr id="20" name="Cloud 19">
              <a:extLst>
                <a:ext uri="{FF2B5EF4-FFF2-40B4-BE49-F238E27FC236}">
                  <a16:creationId xmlns:a16="http://schemas.microsoft.com/office/drawing/2014/main" id="{8E12862B-9158-7ADA-3A1A-9BDC70135576}"/>
                </a:ext>
              </a:extLst>
            </p:cNvPr>
            <p:cNvSpPr/>
            <p:nvPr/>
          </p:nvSpPr>
          <p:spPr bwMode="auto">
            <a:xfrm>
              <a:off x="1600200" y="2330450"/>
              <a:ext cx="5334630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445" name="TextBox 20">
              <a:extLst>
                <a:ext uri="{FF2B5EF4-FFF2-40B4-BE49-F238E27FC236}">
                  <a16:creationId xmlns:a16="http://schemas.microsoft.com/office/drawing/2014/main" id="{2228212A-0D69-B308-89C3-CEF63CECFC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8791" y="3067050"/>
              <a:ext cx="2599880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s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(5, ”hi”, 3.2)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46" name="TextBox 21">
              <a:extLst>
                <a:ext uri="{FF2B5EF4-FFF2-40B4-BE49-F238E27FC236}">
                  <a16:creationId xmlns:a16="http://schemas.microsoft.com/office/drawing/2014/main" id="{EFB34A90-6070-590C-E006-6BD3BBED49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2400" y="2514600"/>
              <a:ext cx="2547935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test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47" name="TextBox 22">
              <a:extLst>
                <a:ext uri="{FF2B5EF4-FFF2-40B4-BE49-F238E27FC236}">
                  <a16:creationId xmlns:a16="http://schemas.microsoft.com/office/drawing/2014/main" id="{26FC2F30-0764-342A-3313-550570EB11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2" y="2698750"/>
              <a:ext cx="1136012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a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  <a:sym typeface="Wingdings" pitchFamily="2" charset="2"/>
                </a:rPr>
                <a:t> 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5</a:t>
              </a:r>
              <a:endParaRPr lang="en-US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448" name="TextBox 23">
              <a:extLst>
                <a:ext uri="{FF2B5EF4-FFF2-40B4-BE49-F238E27FC236}">
                  <a16:creationId xmlns:a16="http://schemas.microsoft.com/office/drawing/2014/main" id="{50BDA190-4F3F-3337-3CB9-06D6E8F1D3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6338" y="2514600"/>
              <a:ext cx="1421410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 </a:t>
              </a:r>
              <a:r>
                <a:rPr lang="en-US" altLang="en-US" sz="1800">
                  <a:solidFill>
                    <a:srgbClr val="000000"/>
                  </a:solidFill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solidFill>
                    <a:srgbClr val="000000"/>
                  </a:solidFill>
                  <a:latin typeface="Arial" panose="020B0604020202020204" pitchFamily="34" charset="0"/>
                  <a:sym typeface="Wingdings" pitchFamily="2" charset="2"/>
                </a:rPr>
                <a:t> “hi”</a:t>
              </a:r>
              <a:endParaRPr lang="en-US" altLang="en-US" sz="18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449" name="TextBox 24">
              <a:extLst>
                <a:ext uri="{FF2B5EF4-FFF2-40B4-BE49-F238E27FC236}">
                  <a16:creationId xmlns:a16="http://schemas.microsoft.com/office/drawing/2014/main" id="{2D80A4A8-CF3D-F975-E1FF-BB65DB960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4563" y="3067050"/>
              <a:ext cx="1385952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3.2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50" name="TextBox 25">
              <a:extLst>
                <a:ext uri="{FF2B5EF4-FFF2-40B4-BE49-F238E27FC236}">
                  <a16:creationId xmlns:a16="http://schemas.microsoft.com/office/drawing/2014/main" id="{18294937-5CDB-2F0F-C228-4A4A86FE60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9671" y="3553320"/>
              <a:ext cx="1957221" cy="66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x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  <a:sym typeface="Wingdings" pitchFamily="2" charset="2"/>
                </a:rPr>
                <a:t> 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(2, 9.3)</a:t>
              </a:r>
              <a:endParaRPr lang="en-US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3430" name="Group 11">
            <a:extLst>
              <a:ext uri="{FF2B5EF4-FFF2-40B4-BE49-F238E27FC236}">
                <a16:creationId xmlns:a16="http://schemas.microsoft.com/office/drawing/2014/main" id="{FAEACC6C-F1E2-DA6F-82A4-51480DBC4D49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3200400"/>
            <a:ext cx="3757613" cy="1828800"/>
            <a:chOff x="1600200" y="2330450"/>
            <a:chExt cx="5632237" cy="2209799"/>
          </a:xfrm>
        </p:grpSpPr>
        <p:sp>
          <p:nvSpPr>
            <p:cNvPr id="29" name="Cloud 28">
              <a:extLst>
                <a:ext uri="{FF2B5EF4-FFF2-40B4-BE49-F238E27FC236}">
                  <a16:creationId xmlns:a16="http://schemas.microsoft.com/office/drawing/2014/main" id="{DA069BE6-1930-70E7-E183-6FFF41DDA418}"/>
                </a:ext>
              </a:extLst>
            </p:cNvPr>
            <p:cNvSpPr/>
            <p:nvPr/>
          </p:nvSpPr>
          <p:spPr bwMode="auto">
            <a:xfrm>
              <a:off x="1600200" y="2330450"/>
              <a:ext cx="5334801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439" name="TextBox 13">
              <a:extLst>
                <a:ext uri="{FF2B5EF4-FFF2-40B4-BE49-F238E27FC236}">
                  <a16:creationId xmlns:a16="http://schemas.microsoft.com/office/drawing/2014/main" id="{C39E86DE-3323-473B-5F7D-BEA6371F0E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42900" y="3541523"/>
              <a:ext cx="2799870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s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(5, ”hi”, 3.2)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40" name="TextBox 14">
              <a:extLst>
                <a:ext uri="{FF2B5EF4-FFF2-40B4-BE49-F238E27FC236}">
                  <a16:creationId xmlns:a16="http://schemas.microsoft.com/office/drawing/2014/main" id="{0B263028-0D1E-3E8B-C60F-E0ABC92702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4501" y="2804924"/>
              <a:ext cx="2547936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test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41" name="TextBox 15">
              <a:extLst>
                <a:ext uri="{FF2B5EF4-FFF2-40B4-BE49-F238E27FC236}">
                  <a16:creationId xmlns:a16="http://schemas.microsoft.com/office/drawing/2014/main" id="{3BD8AC8F-2F3A-A24E-3162-095AEEDD62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2" y="2698750"/>
              <a:ext cx="1223397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a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442" name="TextBox 16">
              <a:extLst>
                <a:ext uri="{FF2B5EF4-FFF2-40B4-BE49-F238E27FC236}">
                  <a16:creationId xmlns:a16="http://schemas.microsoft.com/office/drawing/2014/main" id="{CB736D57-C0F2-EFAE-E49C-19485CA1B5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6337" y="2514600"/>
              <a:ext cx="1530750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</a:t>
              </a: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  <a:sym typeface="Wingdings" pitchFamily="2" charset="2"/>
                </a:rPr>
                <a:t>“hi”</a:t>
              </a:r>
              <a:endParaRPr lang="en-US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443" name="TextBox 17">
              <a:extLst>
                <a:ext uri="{FF2B5EF4-FFF2-40B4-BE49-F238E27FC236}">
                  <a16:creationId xmlns:a16="http://schemas.microsoft.com/office/drawing/2014/main" id="{798C32DB-00CF-C134-31DF-81D4CBCEB1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4501" y="3428155"/>
              <a:ext cx="1492564" cy="446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</a:t>
              </a:r>
              <a:r>
                <a:rPr lang="en-US" altLang="en-US" sz="1800">
                  <a:solidFill>
                    <a:srgbClr val="FF0000"/>
                  </a:solidFill>
                  <a:latin typeface="Arial" panose="020B0604020202020204" pitchFamily="34" charset="0"/>
                  <a:sym typeface="Wingdings" pitchFamily="2" charset="2"/>
                </a:rPr>
                <a:t>3.2</a:t>
              </a:r>
              <a:endParaRPr lang="en-US" altLang="en-US" sz="1800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3431" name="Group 5">
            <a:extLst>
              <a:ext uri="{FF2B5EF4-FFF2-40B4-BE49-F238E27FC236}">
                <a16:creationId xmlns:a16="http://schemas.microsoft.com/office/drawing/2014/main" id="{5F791B53-919A-1A81-E94D-9CED93327C03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1143000"/>
            <a:ext cx="3810000" cy="1524000"/>
            <a:chOff x="1600200" y="2330450"/>
            <a:chExt cx="5576454" cy="2209799"/>
          </a:xfrm>
        </p:grpSpPr>
        <p:sp>
          <p:nvSpPr>
            <p:cNvPr id="36" name="Cloud 35">
              <a:extLst>
                <a:ext uri="{FF2B5EF4-FFF2-40B4-BE49-F238E27FC236}">
                  <a16:creationId xmlns:a16="http://schemas.microsoft.com/office/drawing/2014/main" id="{3B4DF804-CABF-EE79-4514-22FB1FB7E669}"/>
                </a:ext>
              </a:extLst>
            </p:cNvPr>
            <p:cNvSpPr/>
            <p:nvPr/>
          </p:nvSpPr>
          <p:spPr bwMode="auto">
            <a:xfrm>
              <a:off x="1600200" y="2330450"/>
              <a:ext cx="5334808" cy="2209799"/>
            </a:xfrm>
            <a:prstGeom prst="cloud">
              <a:avLst/>
            </a:prstGeom>
            <a:solidFill>
              <a:srgbClr val="3366FF">
                <a:alpha val="25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800" dirty="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3433" name="TextBox 7">
              <a:extLst>
                <a:ext uri="{FF2B5EF4-FFF2-40B4-BE49-F238E27FC236}">
                  <a16:creationId xmlns:a16="http://schemas.microsoft.com/office/drawing/2014/main" id="{119251CD-6890-AD92-B861-A89CDB2C94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46316" y="3562758"/>
              <a:ext cx="2733588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s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(5, ”hi”, 3.2)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34" name="TextBox 8">
              <a:extLst>
                <a:ext uri="{FF2B5EF4-FFF2-40B4-BE49-F238E27FC236}">
                  <a16:creationId xmlns:a16="http://schemas.microsoft.com/office/drawing/2014/main" id="{4E3E00DC-6B70-914A-0D02-4F85CA9C2D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8718" y="2772410"/>
              <a:ext cx="2547936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test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3.7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35" name="TextBox 9">
              <a:extLst>
                <a:ext uri="{FF2B5EF4-FFF2-40B4-BE49-F238E27FC236}">
                  <a16:creationId xmlns:a16="http://schemas.microsoft.com/office/drawing/2014/main" id="{B9672635-40A3-EBE0-2BDB-0D0622B6D7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2698750"/>
              <a:ext cx="1194435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a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1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36" name="TextBox 10">
              <a:extLst>
                <a:ext uri="{FF2B5EF4-FFF2-40B4-BE49-F238E27FC236}">
                  <a16:creationId xmlns:a16="http://schemas.microsoft.com/office/drawing/2014/main" id="{A0D1341C-ECB3-B5C2-D68D-5104FC0DCD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6337" y="2514600"/>
              <a:ext cx="1194435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b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5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103437" name="TextBox 26">
              <a:extLst>
                <a:ext uri="{FF2B5EF4-FFF2-40B4-BE49-F238E27FC236}">
                  <a16:creationId xmlns:a16="http://schemas.microsoft.com/office/drawing/2014/main" id="{7ADE27F3-B130-B1B1-931A-6DCB812F4A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3014" y="3341778"/>
              <a:ext cx="1175464" cy="535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Arial" panose="020B0604020202020204" pitchFamily="34" charset="0"/>
                </a:rPr>
                <a:t>c </a:t>
              </a:r>
              <a:r>
                <a:rPr lang="en-US" altLang="en-US" sz="1800">
                  <a:latin typeface="Wingdings" pitchFamily="2" charset="2"/>
                  <a:sym typeface="Wingdings" pitchFamily="2" charset="2"/>
                </a:rPr>
                <a:t></a:t>
              </a:r>
              <a:r>
                <a:rPr lang="en-US" altLang="en-US" sz="1800">
                  <a:latin typeface="Arial" panose="020B0604020202020204" pitchFamily="34" charset="0"/>
                  <a:sym typeface="Wingdings" pitchFamily="2" charset="2"/>
                </a:rPr>
                <a:t> 4</a:t>
              </a:r>
              <a:endParaRPr lang="en-US" altLang="en-US" sz="18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Date Placeholder 1">
            <a:extLst>
              <a:ext uri="{FF2B5EF4-FFF2-40B4-BE49-F238E27FC236}">
                <a16:creationId xmlns:a16="http://schemas.microsoft.com/office/drawing/2014/main" id="{DF0F8BEA-923C-40F4-0E5F-BB1B61A62B2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38C9221-1842-8047-A9DB-8FFC8030DCE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04450" name="Slide Number Placeholder 2">
            <a:extLst>
              <a:ext uri="{FF2B5EF4-FFF2-40B4-BE49-F238E27FC236}">
                <a16:creationId xmlns:a16="http://schemas.microsoft.com/office/drawing/2014/main" id="{175B11F6-AD56-5BD0-34BF-BDD59CA1B4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49EE72A-C6FD-DC47-8FB6-9E3D321BB9F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78</a:t>
            </a:fld>
            <a:endParaRPr lang="en-US" altLang="en-US" sz="1400"/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AF6F9AA8-8F20-62F1-5F76-39D54909EC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2284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04452" name="TextBox 4">
            <a:extLst>
              <a:ext uri="{FF2B5EF4-FFF2-40B4-BE49-F238E27FC236}">
                <a16:creationId xmlns:a16="http://schemas.microsoft.com/office/drawing/2014/main" id="{29531846-40F1-A01E-7FC7-9A9570CDE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2921000"/>
            <a:ext cx="4495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>
                <a:solidFill>
                  <a:srgbClr val="FF5F02"/>
                </a:solidFill>
                <a:latin typeface="Arial" panose="020B0604020202020204" pitchFamily="34" charset="0"/>
              </a:rPr>
              <a:t>150 minutes</a:t>
            </a:r>
          </a:p>
        </p:txBody>
      </p:sp>
    </p:spTree>
  </p:cSld>
  <p:clrMapOvr>
    <a:masterClrMapping/>
  </p:clrMapOvr>
  <p:transition spd="slow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1">
            <a:extLst>
              <a:ext uri="{FF2B5EF4-FFF2-40B4-BE49-F238E27FC236}">
                <a16:creationId xmlns:a16="http://schemas.microsoft.com/office/drawing/2014/main" id="{65231B76-4A7F-28BD-44BF-DCFC307776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Nested Tuples</a:t>
            </a:r>
          </a:p>
        </p:txBody>
      </p:sp>
      <p:sp>
        <p:nvSpPr>
          <p:cNvPr id="105474" name="Content Placeholder 2">
            <a:extLst>
              <a:ext uri="{FF2B5EF4-FFF2-40B4-BE49-F238E27FC236}">
                <a16:creationId xmlns:a16="http://schemas.microsoft.com/office/drawing/2014/main" id="{D8A775A4-65BA-07F7-FB09-36CC4208D1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(*Tuples can be nested *)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d = ((1,4,62),("bye",15),73.95);;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d : (int * int * int) * (string * int) * float =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((1, 4, 62), ("bye", 15), 73.95)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(*Patterns can be nested *)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(p,(st,_),_) = d;; (* _ matches all, binds nothing *)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p : int * int * int = (1, 4, 62)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st : string = "bye"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05475" name="Date Placeholder 3">
            <a:extLst>
              <a:ext uri="{FF2B5EF4-FFF2-40B4-BE49-F238E27FC236}">
                <a16:creationId xmlns:a16="http://schemas.microsoft.com/office/drawing/2014/main" id="{01CC096F-5C05-4FF8-54A7-DA259A10CC2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E16CD70-53BC-C343-A19D-A17261D1933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05476" name="Slide Number Placeholder 4">
            <a:extLst>
              <a:ext uri="{FF2B5EF4-FFF2-40B4-BE49-F238E27FC236}">
                <a16:creationId xmlns:a16="http://schemas.microsoft.com/office/drawing/2014/main" id="{4FB8243C-933E-3557-3B18-B513C7122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4CFDA3E-8697-2F49-B65A-FFD14301D1F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79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>
            <a:extLst>
              <a:ext uri="{FF2B5EF4-FFF2-40B4-BE49-F238E27FC236}">
                <a16:creationId xmlns:a16="http://schemas.microsoft.com/office/drawing/2014/main" id="{F1521738-A86D-3932-FD50-ADB15C7BE3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5602" name="Date Placeholder 3">
            <a:extLst>
              <a:ext uri="{FF2B5EF4-FFF2-40B4-BE49-F238E27FC236}">
                <a16:creationId xmlns:a16="http://schemas.microsoft.com/office/drawing/2014/main" id="{90D5444C-1FB3-882D-2A75-2A2CB1D45B5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A78FD95-2C5A-EB45-843D-79E0F8178A5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25603" name="Slide Number Placeholder 4">
            <a:extLst>
              <a:ext uri="{FF2B5EF4-FFF2-40B4-BE49-F238E27FC236}">
                <a16:creationId xmlns:a16="http://schemas.microsoft.com/office/drawing/2014/main" id="{52DD5A34-F5D7-F44E-D52C-0D1921D3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6DAB2B7-E0A7-1347-BB46-92A9FE9B12B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/>
          </a:p>
        </p:txBody>
      </p:sp>
      <p:grpSp>
        <p:nvGrpSpPr>
          <p:cNvPr id="25604" name="Group 19">
            <a:extLst>
              <a:ext uri="{FF2B5EF4-FFF2-40B4-BE49-F238E27FC236}">
                <a16:creationId xmlns:a16="http://schemas.microsoft.com/office/drawing/2014/main" id="{D1D835D5-F2D6-5C29-818A-FF6CC1FC07C7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7924800" cy="4267200"/>
            <a:chOff x="685800" y="1676400"/>
            <a:chExt cx="7924800" cy="4267200"/>
          </a:xfrm>
        </p:grpSpPr>
        <p:grpSp>
          <p:nvGrpSpPr>
            <p:cNvPr id="25606" name="Group 8">
              <a:extLst>
                <a:ext uri="{FF2B5EF4-FFF2-40B4-BE49-F238E27FC236}">
                  <a16:creationId xmlns:a16="http://schemas.microsoft.com/office/drawing/2014/main" id="{284F7AEC-4EE4-AC8D-B701-BE4A82EB4A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1676400"/>
              <a:ext cx="2362200" cy="4267200"/>
              <a:chOff x="685800" y="1676400"/>
              <a:chExt cx="2362200" cy="42672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8833CE95-5D54-8F65-30C5-78C29C18400A}"/>
                  </a:ext>
                </a:extLst>
              </p:cNvPr>
              <p:cNvSpPr/>
              <p:nvPr/>
            </p:nvSpPr>
            <p:spPr bwMode="auto">
              <a:xfrm>
                <a:off x="685800" y="1676400"/>
                <a:ext cx="2362200" cy="42672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614" name="TextBox 6">
                <a:extLst>
                  <a:ext uri="{FF2B5EF4-FFF2-40B4-BE49-F238E27FC236}">
                    <a16:creationId xmlns:a16="http://schemas.microsoft.com/office/drawing/2014/main" id="{6FF05F33-DD56-0726-DB14-14F84BD105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Operational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Semantics</a:t>
                </a:r>
              </a:p>
            </p:txBody>
          </p:sp>
        </p:grpSp>
        <p:grpSp>
          <p:nvGrpSpPr>
            <p:cNvPr id="25607" name="Group 9">
              <a:extLst>
                <a:ext uri="{FF2B5EF4-FFF2-40B4-BE49-F238E27FC236}">
                  <a16:creationId xmlns:a16="http://schemas.microsoft.com/office/drawing/2014/main" id="{DE78C853-210A-E3F0-7765-9195AC3551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2800" y="1676400"/>
              <a:ext cx="2362200" cy="2667000"/>
              <a:chOff x="571500" y="1676400"/>
              <a:chExt cx="2362200" cy="2667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76C2D2F-BDD4-FF8E-0D7C-9B9250111804}"/>
                  </a:ext>
                </a:extLst>
              </p:cNvPr>
              <p:cNvSpPr/>
              <p:nvPr/>
            </p:nvSpPr>
            <p:spPr bwMode="auto">
              <a:xfrm>
                <a:off x="571500" y="1676400"/>
                <a:ext cx="2362200" cy="2667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612" name="TextBox 11">
                <a:extLst>
                  <a:ext uri="{FF2B5EF4-FFF2-40B4-BE49-F238E27FC236}">
                    <a16:creationId xmlns:a16="http://schemas.microsoft.com/office/drawing/2014/main" id="{E9F6A5A9-D26E-954C-6555-6509066CB1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15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Lambda Calculus</a:t>
                </a:r>
              </a:p>
            </p:txBody>
          </p:sp>
        </p:grpSp>
        <p:grpSp>
          <p:nvGrpSpPr>
            <p:cNvPr id="25608" name="Group 12">
              <a:extLst>
                <a:ext uri="{FF2B5EF4-FFF2-40B4-BE49-F238E27FC236}">
                  <a16:creationId xmlns:a16="http://schemas.microsoft.com/office/drawing/2014/main" id="{D99C9CE7-6C83-ABD2-81DC-DCB9A6193A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3600" y="1676400"/>
              <a:ext cx="2667000" cy="2743200"/>
              <a:chOff x="381000" y="1676400"/>
              <a:chExt cx="2667000" cy="27432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837885C-4F5B-8841-F6ED-F5C683C7DE53}"/>
                  </a:ext>
                </a:extLst>
              </p:cNvPr>
              <p:cNvSpPr/>
              <p:nvPr/>
            </p:nvSpPr>
            <p:spPr bwMode="auto">
              <a:xfrm>
                <a:off x="533400" y="1676400"/>
                <a:ext cx="2514600" cy="27432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610" name="TextBox 14">
                <a:extLst>
                  <a:ext uri="{FF2B5EF4-FFF2-40B4-BE49-F238E27FC236}">
                    <a16:creationId xmlns:a16="http://schemas.microsoft.com/office/drawing/2014/main" id="{DE3B4349-3E12-DAB6-928A-C68C419EF4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000" y="3117503"/>
                <a:ext cx="26670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Axiomatic Semantics</a:t>
                </a:r>
              </a:p>
            </p:txBody>
          </p:sp>
        </p:grpSp>
      </p:grpSp>
      <p:sp>
        <p:nvSpPr>
          <p:cNvPr id="25605" name="TextBox 22">
            <a:extLst>
              <a:ext uri="{FF2B5EF4-FFF2-40B4-BE49-F238E27FC236}">
                <a16:creationId xmlns:a16="http://schemas.microsoft.com/office/drawing/2014/main" id="{C283D150-759F-68ED-BBDF-2609E7C49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990600"/>
            <a:ext cx="510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 III : Language Semantics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1">
            <a:extLst>
              <a:ext uri="{FF2B5EF4-FFF2-40B4-BE49-F238E27FC236}">
                <a16:creationId xmlns:a16="http://schemas.microsoft.com/office/drawing/2014/main" id="{CCBB1EA7-25D4-6B50-BA5D-C4B7A6B52C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Functions on tuples</a:t>
            </a:r>
          </a:p>
        </p:txBody>
      </p:sp>
      <p:sp>
        <p:nvSpPr>
          <p:cNvPr id="106498" name="Content Placeholder 2">
            <a:extLst>
              <a:ext uri="{FF2B5EF4-FFF2-40B4-BE49-F238E27FC236}">
                <a16:creationId xmlns:a16="http://schemas.microsoft.com/office/drawing/2014/main" id="{E34B85F4-53FD-0CD5-5319-CB57CEADE8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4800" y="1143000"/>
            <a:ext cx="8650288" cy="49133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plus_pair (n,m) = n + m;;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plus_pair : int * int -&gt; int = &lt;fun&gt;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plus_pair (3,4);;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7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double x = (x,x);;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double : 'a -&gt; 'a * 'a = &lt;fun&gt;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double 3;;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* int = (3, 3)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double "hi";;</a:t>
            </a:r>
          </a:p>
          <a:p>
            <a:pPr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string * string = ("hi", "hi")</a:t>
            </a:r>
          </a:p>
        </p:txBody>
      </p:sp>
      <p:sp>
        <p:nvSpPr>
          <p:cNvPr id="106499" name="Date Placeholder 3">
            <a:extLst>
              <a:ext uri="{FF2B5EF4-FFF2-40B4-BE49-F238E27FC236}">
                <a16:creationId xmlns:a16="http://schemas.microsoft.com/office/drawing/2014/main" id="{EB72E6E6-0C0B-784E-B16C-3FD4BDD3450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DB2F2EE-A300-6242-8A9B-271D08D35C1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06500" name="Slide Number Placeholder 4">
            <a:extLst>
              <a:ext uri="{FF2B5EF4-FFF2-40B4-BE49-F238E27FC236}">
                <a16:creationId xmlns:a16="http://schemas.microsoft.com/office/drawing/2014/main" id="{5A8BF43C-AB64-72F2-C39B-A1A57E387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E8CE3E8-0BDA-734E-ADAB-8DFBDC73CF6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80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Date Placeholder 3">
            <a:extLst>
              <a:ext uri="{FF2B5EF4-FFF2-40B4-BE49-F238E27FC236}">
                <a16:creationId xmlns:a16="http://schemas.microsoft.com/office/drawing/2014/main" id="{FC84CBF8-B300-21F7-1228-19A8F55379D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B5EF83-E41E-7C4D-B551-72542336151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07522" name="Slide Number Placeholder 5">
            <a:extLst>
              <a:ext uri="{FF2B5EF4-FFF2-40B4-BE49-F238E27FC236}">
                <a16:creationId xmlns:a16="http://schemas.microsoft.com/office/drawing/2014/main" id="{0417ABFE-6137-DC04-3264-52B13425D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623BFFF-9DED-DF48-A5C3-CA28F049B7F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81</a:t>
            </a:fld>
            <a:endParaRPr lang="en-US" altLang="en-US" sz="1400"/>
          </a:p>
        </p:txBody>
      </p:sp>
      <p:sp>
        <p:nvSpPr>
          <p:cNvPr id="107523" name="Text Box 2">
            <a:extLst>
              <a:ext uri="{FF2B5EF4-FFF2-40B4-BE49-F238E27FC236}">
                <a16:creationId xmlns:a16="http://schemas.microsoft.com/office/drawing/2014/main" id="{37BC0AFB-1A9E-77E0-E317-CED2D5160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973263"/>
            <a:ext cx="4191000" cy="2598737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2700">
                <a:latin typeface="Arial" panose="020B0604020202020204" pitchFamily="34" charset="0"/>
              </a:rPr>
              <a:t>Each clause: pattern on left, expression on right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2700">
                <a:latin typeface="Arial" panose="020B0604020202020204" pitchFamily="34" charset="0"/>
              </a:rPr>
              <a:t>Each x, y has scope of only its clause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altLang="en-US" sz="2700">
                <a:latin typeface="Arial" panose="020B0604020202020204" pitchFamily="34" charset="0"/>
              </a:rPr>
              <a:t>Use first matching clause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C22E0C73-83DA-AEE9-5C22-8DA50B63B6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Match Expressions</a:t>
            </a:r>
          </a:p>
        </p:txBody>
      </p:sp>
      <p:sp>
        <p:nvSpPr>
          <p:cNvPr id="107525" name="Rectangle 4">
            <a:extLst>
              <a:ext uri="{FF2B5EF4-FFF2-40B4-BE49-F238E27FC236}">
                <a16:creationId xmlns:a16="http://schemas.microsoft.com/office/drawing/2014/main" id="{CDDBBD52-0665-8904-611D-4F7BDC5673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6063" y="1219200"/>
            <a:ext cx="8650287" cy="4913313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triple_to_pair triple =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match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triple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with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(0, x, y)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-&gt; 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(x, y)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|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(x, 0, y)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-&gt;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(x, y)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solidFill>
                  <a:schemeClr val="accent2"/>
                </a:solidFill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|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(x, y, _) </a:t>
            </a:r>
            <a:r>
              <a:rPr lang="en-US" altLang="en-US">
                <a:solidFill>
                  <a:srgbClr val="C09C00"/>
                </a:solidFill>
                <a:ea typeface="ＭＳ Ｐゴシック" panose="020B0600070205080204" pitchFamily="34" charset="-128"/>
              </a:rPr>
              <a:t>-&gt;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(x, y);;</a:t>
            </a:r>
          </a:p>
          <a:p>
            <a:pPr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triple_to_pair : int * int * int -&gt; int * int = &lt;fun&gt;</a:t>
            </a:r>
          </a:p>
        </p:txBody>
      </p:sp>
    </p:spTree>
  </p:cSld>
  <p:clrMapOvr>
    <a:masterClrMapping/>
  </p:clrMapOvr>
  <p:transition spd="slow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3">
            <a:extLst>
              <a:ext uri="{FF2B5EF4-FFF2-40B4-BE49-F238E27FC236}">
                <a16:creationId xmlns:a16="http://schemas.microsoft.com/office/drawing/2014/main" id="{DE10DBBA-32E9-54D7-E23E-5FAC9BB17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08546" name="Date Placeholder 1">
            <a:extLst>
              <a:ext uri="{FF2B5EF4-FFF2-40B4-BE49-F238E27FC236}">
                <a16:creationId xmlns:a16="http://schemas.microsoft.com/office/drawing/2014/main" id="{D9667139-96AA-9A56-361E-6F4105FC5D7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B8DE693-287C-7145-8A8B-9A05DE14FF5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08547" name="Slide Number Placeholder 2">
            <a:extLst>
              <a:ext uri="{FF2B5EF4-FFF2-40B4-BE49-F238E27FC236}">
                <a16:creationId xmlns:a16="http://schemas.microsoft.com/office/drawing/2014/main" id="{2FB75145-AC20-E14B-991E-FA86551EED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87C020E-E32D-6444-AEA6-0D901ECDC2F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82</a:t>
            </a:fld>
            <a:endParaRPr lang="en-US" altLang="en-US" sz="1400"/>
          </a:p>
        </p:txBody>
      </p:sp>
      <p:sp>
        <p:nvSpPr>
          <p:cNvPr id="108548" name="TextBox 4">
            <a:extLst>
              <a:ext uri="{FF2B5EF4-FFF2-40B4-BE49-F238E27FC236}">
                <a16:creationId xmlns:a16="http://schemas.microsoft.com/office/drawing/2014/main" id="{4ADC723E-C5D7-679E-BE47-1906E08E2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74963"/>
            <a:ext cx="502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12284B"/>
                </a:solidFill>
                <a:latin typeface="Arial" panose="020B0604020202020204" pitchFamily="34" charset="0"/>
              </a:rPr>
              <a:t>175 minutes</a:t>
            </a:r>
          </a:p>
        </p:txBody>
      </p:sp>
    </p:spTree>
  </p:cSld>
  <p:clrMapOvr>
    <a:masterClrMapping/>
  </p:clrMapOvr>
  <p:transition spd="slow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Date Placeholder 3">
            <a:extLst>
              <a:ext uri="{FF2B5EF4-FFF2-40B4-BE49-F238E27FC236}">
                <a16:creationId xmlns:a16="http://schemas.microsoft.com/office/drawing/2014/main" id="{96BDF943-1A3D-5E6B-0B70-F24B7526B3C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A6D81EA-9686-7F41-AF02-8C4A63B822E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09570" name="Slide Number Placeholder 5">
            <a:extLst>
              <a:ext uri="{FF2B5EF4-FFF2-40B4-BE49-F238E27FC236}">
                <a16:creationId xmlns:a16="http://schemas.microsoft.com/office/drawing/2014/main" id="{A12B9556-B9F2-AA90-22E4-E7013B30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D4F3FEA-DADF-B54F-A163-E276F6A0321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83</a:t>
            </a:fld>
            <a:endParaRPr lang="en-US" altLang="en-US" sz="1400"/>
          </a:p>
        </p:txBody>
      </p:sp>
      <p:sp>
        <p:nvSpPr>
          <p:cNvPr id="109571" name="Rectangle 2">
            <a:extLst>
              <a:ext uri="{FF2B5EF4-FFF2-40B4-BE49-F238E27FC236}">
                <a16:creationId xmlns:a16="http://schemas.microsoft.com/office/drawing/2014/main" id="{A603404F-1655-24F0-C0B5-966D6D5977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Closure for plus_pair</a:t>
            </a:r>
          </a:p>
        </p:txBody>
      </p:sp>
      <p:sp>
        <p:nvSpPr>
          <p:cNvPr id="109572" name="Rectangle 3">
            <a:extLst>
              <a:ext uri="{FF2B5EF4-FFF2-40B4-BE49-F238E27FC236}">
                <a16:creationId xmlns:a16="http://schemas.microsoft.com/office/drawing/2014/main" id="{DB711C36-7F4C-7F90-95AF-AA03B890B2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Assume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plus_pair 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was the environment just before 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plus_pair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 defined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3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Closure for 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plus_pair</a:t>
            </a:r>
            <a:r>
              <a:rPr lang="en-US" altLang="en-US">
                <a:ea typeface="ＭＳ Ｐゴシック" panose="020B0600070205080204" pitchFamily="34" charset="-128"/>
              </a:rPr>
              <a:t>:</a:t>
            </a:r>
          </a:p>
          <a:p>
            <a:pPr algn="ctr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&lt;(n,m)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m,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plus_pair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&gt;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Environment just after </a:t>
            </a:r>
            <a:r>
              <a:rPr lang="en-US" altLang="en-US">
                <a:solidFill>
                  <a:schemeClr val="tx2"/>
                </a:solidFill>
                <a:ea typeface="ＭＳ Ｐゴシック" panose="020B0600070205080204" pitchFamily="34" charset="-128"/>
              </a:rPr>
              <a:t>plus_pair</a:t>
            </a:r>
            <a:r>
              <a:rPr lang="en-US" altLang="en-US">
                <a:ea typeface="ＭＳ Ｐゴシック" panose="020B0600070205080204" pitchFamily="34" charset="-128"/>
              </a:rPr>
              <a:t> defined:</a:t>
            </a:r>
          </a:p>
          <a:p>
            <a:pPr algn="ctr" eaLnBrk="1" hangingPunct="1"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{plus_pair 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&lt;(n,m)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+ m,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sz="40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plus_pair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&gt;} + </a:t>
            </a:r>
            <a:r>
              <a:rPr lang="en-US" altLang="en-US" sz="4000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plus_pair</a:t>
            </a: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  <a:sym typeface="Symbol" pitchFamily="2" charset="2"/>
            </a:endParaRPr>
          </a:p>
        </p:txBody>
      </p:sp>
    </p:spTree>
  </p:cSld>
  <p:clrMapOvr>
    <a:masterClrMapping/>
  </p:clrMapOvr>
  <p:transition spd="slow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Date Placeholder 3">
            <a:extLst>
              <a:ext uri="{FF2B5EF4-FFF2-40B4-BE49-F238E27FC236}">
                <a16:creationId xmlns:a16="http://schemas.microsoft.com/office/drawing/2014/main" id="{272E9F9E-DB52-997D-9570-1B271AF05EF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69131C0-94A3-3B4C-A4D2-D44E6C24C2C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10594" name="Slide Number Placeholder 5">
            <a:extLst>
              <a:ext uri="{FF2B5EF4-FFF2-40B4-BE49-F238E27FC236}">
                <a16:creationId xmlns:a16="http://schemas.microsoft.com/office/drawing/2014/main" id="{2FC0B061-643E-FA91-981B-965C07C5F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37224FD-2DD3-BF45-8E3C-3D3E78D24D8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84</a:t>
            </a:fld>
            <a:endParaRPr lang="en-US" altLang="en-US" sz="1400"/>
          </a:p>
        </p:txBody>
      </p:sp>
      <p:sp>
        <p:nvSpPr>
          <p:cNvPr id="110595" name="Rectangle 4">
            <a:extLst>
              <a:ext uri="{FF2B5EF4-FFF2-40B4-BE49-F238E27FC236}">
                <a16:creationId xmlns:a16="http://schemas.microsoft.com/office/drawing/2014/main" id="{DD031F23-9765-9E78-881F-F515A0E4B2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Save the Environment!</a:t>
            </a:r>
          </a:p>
        </p:txBody>
      </p:sp>
      <p:sp>
        <p:nvSpPr>
          <p:cNvPr id="110596" name="Rectangle 5">
            <a:extLst>
              <a:ext uri="{FF2B5EF4-FFF2-40B4-BE49-F238E27FC236}">
                <a16:creationId xmlns:a16="http://schemas.microsoft.com/office/drawing/2014/main" id="{DB60E0F1-EC93-41C9-25C5-EA50FAC27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A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closure</a:t>
            </a:r>
            <a:r>
              <a:rPr lang="en-US" altLang="en-US">
                <a:ea typeface="ＭＳ Ｐゴシック" panose="020B0600070205080204" pitchFamily="34" charset="-128"/>
              </a:rPr>
              <a:t> is a pair of an environment and an association of a pattern (e.g.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(v1,…,vn) </a:t>
            </a:r>
            <a:r>
              <a:rPr lang="en-US" altLang="en-US">
                <a:ea typeface="ＭＳ Ｐゴシック" panose="020B0600070205080204" pitchFamily="34" charset="-128"/>
              </a:rPr>
              <a:t>giving the input variables) with an expression (the function body), written:</a:t>
            </a:r>
          </a:p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&lt; (v1,…,vn)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exp,  &gt;</a:t>
            </a: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Where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 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is the environment in effect when the function</a:t>
            </a:r>
            <a:r>
              <a:rPr lang="en-US" altLang="en-US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is defined (for a simple function)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94CDB2F-03CB-77E0-07F4-C0FD42825BBA}"/>
                  </a:ext>
                </a:extLst>
              </p14:cNvPr>
              <p14:cNvContentPartPr/>
              <p14:nvPr/>
            </p14:nvContentPartPr>
            <p14:xfrm>
              <a:off x="5376240" y="3943080"/>
              <a:ext cx="425160" cy="288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94CDB2F-03CB-77E0-07F4-C0FD42825BB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66880" y="3933720"/>
                <a:ext cx="443880" cy="475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itle 1">
            <a:extLst>
              <a:ext uri="{FF2B5EF4-FFF2-40B4-BE49-F238E27FC236}">
                <a16:creationId xmlns:a16="http://schemas.microsoft.com/office/drawing/2014/main" id="{8BA45FF9-502A-DADD-CA15-85D0BF18F8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Evaluating declarations</a:t>
            </a:r>
          </a:p>
        </p:txBody>
      </p:sp>
      <p:sp>
        <p:nvSpPr>
          <p:cNvPr id="111618" name="Content Placeholder 2">
            <a:extLst>
              <a:ext uri="{FF2B5EF4-FFF2-40B4-BE49-F238E27FC236}">
                <a16:creationId xmlns:a16="http://schemas.microsoft.com/office/drawing/2014/main" id="{B6DA3C0B-A9C8-A2AC-7CA9-EFC4BF4182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Evaluation uses an environment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To evaluate a (simple) declaration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e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Evaluate expression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e </a:t>
            </a:r>
            <a:r>
              <a:rPr lang="en-US" altLang="en-US">
                <a:ea typeface="ＭＳ Ｐゴシック" panose="020B0600070205080204" pitchFamily="34" charset="-128"/>
              </a:rPr>
              <a:t>in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to value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v</a:t>
            </a:r>
          </a:p>
          <a:p>
            <a:pPr lvl="1"/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Update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 with x v: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{x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v} + </a:t>
            </a:r>
          </a:p>
          <a:p>
            <a:pPr lvl="1"/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  <a:sym typeface="Symbol" pitchFamily="2" charset="2"/>
            </a:endParaRPr>
          </a:p>
          <a:p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Update: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+ 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2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has all the bindings in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1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 and all those in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2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  that are not rebound in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1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{x  2, y  3, a  “hi”} + {y  100, b  6}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= {x  2, y  3, a  “hi”, b  6}</a:t>
            </a:r>
          </a:p>
          <a:p>
            <a:pPr>
              <a:buFont typeface="Wingdings" pitchFamily="2" charset="2"/>
              <a:buNone/>
            </a:pPr>
            <a:endParaRPr lang="en-US" altLang="en-US">
              <a:solidFill>
                <a:srgbClr val="00000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11619" name="Date Placeholder 3">
            <a:extLst>
              <a:ext uri="{FF2B5EF4-FFF2-40B4-BE49-F238E27FC236}">
                <a16:creationId xmlns:a16="http://schemas.microsoft.com/office/drawing/2014/main" id="{A87B0896-EC5E-76DB-F6E0-7BCC71ADA13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6E57A8-4FC8-2247-87F2-7EBBC854C94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11620" name="Slide Number Placeholder 4">
            <a:extLst>
              <a:ext uri="{FF2B5EF4-FFF2-40B4-BE49-F238E27FC236}">
                <a16:creationId xmlns:a16="http://schemas.microsoft.com/office/drawing/2014/main" id="{FA001D14-60FB-03D9-F66E-82898B175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46F3052-5B99-5F41-A53B-AAE84A8CA5C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85</a:t>
            </a:fld>
            <a:endParaRPr lang="en-US" altLang="en-US" sz="140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le 1">
            <a:extLst>
              <a:ext uri="{FF2B5EF4-FFF2-40B4-BE49-F238E27FC236}">
                <a16:creationId xmlns:a16="http://schemas.microsoft.com/office/drawing/2014/main" id="{90BF01A7-8F6C-9547-A266-60DD4F62F8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Evaluating expressions in OCaml</a:t>
            </a:r>
          </a:p>
        </p:txBody>
      </p:sp>
      <p:sp>
        <p:nvSpPr>
          <p:cNvPr id="112642" name="Content Placeholder 2">
            <a:extLst>
              <a:ext uri="{FF2B5EF4-FFF2-40B4-BE49-F238E27FC236}">
                <a16:creationId xmlns:a16="http://schemas.microsoft.com/office/drawing/2014/main" id="{42588B76-56C1-86C6-BF47-918853E6DB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Evaluation uses an environment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A constant evaluates to itself, including primitive operators like + and =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To evaluate a variable, look it up in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: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(v)</a:t>
            </a:r>
            <a:endParaRPr lang="en-US" altLang="en-US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To evaluate a tuple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,…,e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)</a:t>
            </a:r>
            <a:r>
              <a:rPr lang="en-US" altLang="en-US">
                <a:ea typeface="ＭＳ Ｐゴシック" panose="020B0600070205080204" pitchFamily="34" charset="-128"/>
              </a:rPr>
              <a:t>, 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Evaluate each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i </a:t>
            </a:r>
            <a:r>
              <a:rPr lang="en-US" altLang="en-US">
                <a:ea typeface="ＭＳ Ｐゴシック" panose="020B0600070205080204" pitchFamily="34" charset="-128"/>
              </a:rPr>
              <a:t>to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v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i</a:t>
            </a:r>
            <a:r>
              <a:rPr lang="en-US" altLang="en-US">
                <a:ea typeface="ＭＳ Ｐゴシック" panose="020B0600070205080204" pitchFamily="34" charset="-128"/>
              </a:rPr>
              <a:t>, right to left for Ocaml</a:t>
            </a:r>
          </a:p>
          <a:p>
            <a:pPr lvl="1" eaLnBrk="1" hangingPunct="1">
              <a:lnSpc>
                <a:spcPct val="90000"/>
              </a:lnSpc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Then make value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(v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,…,v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ea typeface="ＭＳ Ｐゴシック" panose="020B0600070205080204" pitchFamily="34" charset="-128"/>
              </a:rPr>
              <a:t>) 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  <a:sym typeface="Symbol" pitchFamily="2" charset="2"/>
            </a:endParaRPr>
          </a:p>
        </p:txBody>
      </p:sp>
      <p:sp>
        <p:nvSpPr>
          <p:cNvPr id="112643" name="Date Placeholder 3">
            <a:extLst>
              <a:ext uri="{FF2B5EF4-FFF2-40B4-BE49-F238E27FC236}">
                <a16:creationId xmlns:a16="http://schemas.microsoft.com/office/drawing/2014/main" id="{182F3E37-3333-6B0D-3122-5429ED64361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DDD01B0-7EFA-2342-8E2F-F78B2E7338F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12644" name="Slide Number Placeholder 4">
            <a:extLst>
              <a:ext uri="{FF2B5EF4-FFF2-40B4-BE49-F238E27FC236}">
                <a16:creationId xmlns:a16="http://schemas.microsoft.com/office/drawing/2014/main" id="{09EBAB45-F644-57A2-0DBB-4D2A5E681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DFE8461-1DBD-1442-A714-51DAC8EB651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86</a:t>
            </a:fld>
            <a:endParaRPr lang="en-US" altLang="en-US" sz="140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le 1">
            <a:extLst>
              <a:ext uri="{FF2B5EF4-FFF2-40B4-BE49-F238E27FC236}">
                <a16:creationId xmlns:a16="http://schemas.microsoft.com/office/drawing/2014/main" id="{225F44DD-1F6B-FF76-D719-226594BFD9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Evaluating expressions in OCaml</a:t>
            </a:r>
          </a:p>
        </p:txBody>
      </p:sp>
      <p:sp>
        <p:nvSpPr>
          <p:cNvPr id="113666" name="Content Placeholder 2">
            <a:extLst>
              <a:ext uri="{FF2B5EF4-FFF2-40B4-BE49-F238E27FC236}">
                <a16:creationId xmlns:a16="http://schemas.microsoft.com/office/drawing/2014/main" id="{0522AA55-2BCA-B34A-CBBD-CBD37B4F05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63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To evaluate uses of +, _ , etc, eval args, then do operation</a:t>
            </a:r>
          </a:p>
          <a:p>
            <a:pPr>
              <a:spcBef>
                <a:spcPts val="163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Function expression evaluates to its closure</a:t>
            </a:r>
          </a:p>
          <a:p>
            <a:pPr>
              <a:spcBef>
                <a:spcPts val="163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To evaluate a local dec: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e1 in e2</a:t>
            </a:r>
          </a:p>
          <a:p>
            <a:pPr lvl="1">
              <a:spcBef>
                <a:spcPts val="163"/>
              </a:spcBef>
            </a:pP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Eval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e1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to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v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, then eval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e2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</a:rPr>
              <a:t>using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{x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v} +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</a:p>
          <a:p>
            <a:pPr>
              <a:spcBef>
                <a:spcPts val="163"/>
              </a:spcBef>
            </a:pP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To evaluate a conditional expression: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         if b then e1 else e2</a:t>
            </a:r>
          </a:p>
          <a:p>
            <a:pPr lvl="1">
              <a:spcBef>
                <a:spcPts val="163"/>
              </a:spcBef>
            </a:pP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Evaluate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b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to a value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v</a:t>
            </a:r>
          </a:p>
          <a:p>
            <a:pPr lvl="1">
              <a:spcBef>
                <a:spcPts val="163"/>
              </a:spcBef>
            </a:pP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If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v 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is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 True</a:t>
            </a:r>
            <a:r>
              <a:rPr lang="en-US" altLang="en-US">
                <a:solidFill>
                  <a:srgbClr val="000000"/>
                </a:solidFill>
                <a:ea typeface="ＭＳ Ｐゴシック" panose="020B0600070205080204" pitchFamily="34" charset="-128"/>
                <a:sym typeface="Symbol" pitchFamily="2" charset="2"/>
              </a:rPr>
              <a:t>, evaluate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e1</a:t>
            </a:r>
          </a:p>
          <a:p>
            <a:pPr lvl="1">
              <a:spcBef>
                <a:spcPts val="163"/>
              </a:spcBef>
            </a:pP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If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v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 is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False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, evaluate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e2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13667" name="Date Placeholder 3">
            <a:extLst>
              <a:ext uri="{FF2B5EF4-FFF2-40B4-BE49-F238E27FC236}">
                <a16:creationId xmlns:a16="http://schemas.microsoft.com/office/drawing/2014/main" id="{706E699B-2229-1A9C-0901-5D01DCFC4CB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936C4B8-7635-EA4B-BE69-F0DDB8E3BBF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13668" name="Slide Number Placeholder 4">
            <a:extLst>
              <a:ext uri="{FF2B5EF4-FFF2-40B4-BE49-F238E27FC236}">
                <a16:creationId xmlns:a16="http://schemas.microsoft.com/office/drawing/2014/main" id="{3C57B171-A1F0-4B98-1B88-57A3F5392E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7EBDDF4-D90B-B441-8F8D-840DED10AA8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87</a:t>
            </a:fld>
            <a:endParaRPr lang="en-US" altLang="en-US" sz="140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Date Placeholder 3">
            <a:extLst>
              <a:ext uri="{FF2B5EF4-FFF2-40B4-BE49-F238E27FC236}">
                <a16:creationId xmlns:a16="http://schemas.microsoft.com/office/drawing/2014/main" id="{1DFFF908-40A4-9C45-BBC4-39EC39652E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0C1D1B5-ED18-CC47-B188-DD432735A1F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114690" name="Slide Number Placeholder 5">
            <a:extLst>
              <a:ext uri="{FF2B5EF4-FFF2-40B4-BE49-F238E27FC236}">
                <a16:creationId xmlns:a16="http://schemas.microsoft.com/office/drawing/2014/main" id="{76A46A4D-F065-B33B-3FE1-023008BB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5399BA6-E1B0-4345-A42B-A1825AA738E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88</a:t>
            </a:fld>
            <a:endParaRPr lang="en-US" altLang="en-US" sz="1400"/>
          </a:p>
        </p:txBody>
      </p:sp>
      <p:sp>
        <p:nvSpPr>
          <p:cNvPr id="114691" name="Rectangle 2">
            <a:extLst>
              <a:ext uri="{FF2B5EF4-FFF2-40B4-BE49-F238E27FC236}">
                <a16:creationId xmlns:a16="http://schemas.microsoft.com/office/drawing/2014/main" id="{B4028006-3108-C7BC-EB99-5BC04CF85B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Evaluation of Application with Closures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14692" name="Rectangle 3">
            <a:extLst>
              <a:ext uri="{FF2B5EF4-FFF2-40B4-BE49-F238E27FC236}">
                <a16:creationId xmlns:a16="http://schemas.microsoft.com/office/drawing/2014/main" id="{B0C53972-F104-4AB8-F7B0-62FA8BE1AA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07488" cy="49133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Given application expression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f e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 In Ocaml, evaluate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e </a:t>
            </a:r>
            <a:r>
              <a:rPr lang="en-US" altLang="en-US">
                <a:ea typeface="ＭＳ Ｐゴシック" panose="020B0600070205080204" pitchFamily="34" charset="-128"/>
              </a:rPr>
              <a:t>to value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v</a:t>
            </a: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ea typeface="ＭＳ Ｐゴシック" panose="020B0600070205080204" pitchFamily="34" charset="-128"/>
              </a:rPr>
              <a:t>In environment </a:t>
            </a:r>
            <a:r>
              <a:rPr lang="en-US" altLang="en-US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</a:t>
            </a:r>
            <a:r>
              <a:rPr lang="en-US" altLang="en-US">
                <a:ea typeface="ＭＳ Ｐゴシック" panose="020B0600070205080204" pitchFamily="34" charset="-128"/>
              </a:rPr>
              <a:t>, evaluate left term to closure,               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c = &lt;(x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,…,x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)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b, ’&gt;</a:t>
            </a:r>
          </a:p>
          <a:p>
            <a:pPr lvl="1"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(x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,…,x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) </a:t>
            </a:r>
            <a:r>
              <a:rPr lang="en-US" altLang="en-US">
                <a:ea typeface="ＭＳ Ｐゴシック" panose="020B0600070205080204" pitchFamily="34" charset="-128"/>
              </a:rPr>
              <a:t>variables in (first) </a:t>
            </a: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argument </a:t>
            </a:r>
          </a:p>
          <a:p>
            <a:pPr lvl="1"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Clr>
                <a:srgbClr val="0000FF"/>
              </a:buClr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v </a:t>
            </a:r>
            <a:r>
              <a:rPr lang="en-US" altLang="en-US">
                <a:ea typeface="ＭＳ Ｐゴシック" panose="020B0600070205080204" pitchFamily="34" charset="-128"/>
              </a:rPr>
              <a:t>must have form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(v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,…,v</a:t>
            </a:r>
            <a:r>
              <a:rPr lang="en-US" altLang="en-US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en-US">
                <a:ea typeface="ＭＳ Ｐゴシック" panose="020B0600070205080204" pitchFamily="34" charset="-128"/>
              </a:rPr>
              <a:t>) </a:t>
            </a:r>
            <a:endParaRPr lang="en-US" altLang="en-US">
              <a:ea typeface="ＭＳ Ｐゴシック" panose="020B0600070205080204" pitchFamily="34" charset="-128"/>
              <a:sym typeface="Symbol" pitchFamily="2" charset="2"/>
            </a:endParaRPr>
          </a:p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</a:pPr>
            <a:r>
              <a:rPr lang="en-US" altLang="en-US">
                <a:ea typeface="ＭＳ Ｐゴシック" panose="020B0600070205080204" pitchFamily="34" charset="-128"/>
              </a:rPr>
              <a:t>Update the environment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’</a:t>
            </a:r>
            <a:r>
              <a:rPr lang="en-US" altLang="ja-JP">
                <a:ea typeface="ＭＳ Ｐゴシック" panose="020B0600070205080204" pitchFamily="34" charset="-128"/>
              </a:rPr>
              <a:t> to</a:t>
            </a:r>
          </a:p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  <a:buFont typeface="Wingdings" pitchFamily="2" charset="2"/>
              <a:buNone/>
            </a:pPr>
            <a:r>
              <a:rPr lang="en-US" altLang="en-US">
                <a:solidFill>
                  <a:schemeClr val="folHlink"/>
                </a:solidFill>
                <a:ea typeface="ＭＳ Ｐゴシック" panose="020B0600070205080204" pitchFamily="34" charset="-128"/>
                <a:sym typeface="Symbol" pitchFamily="2" charset="2"/>
              </a:rPr>
              <a:t> 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’’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</a:rPr>
              <a:t> = {x</a:t>
            </a:r>
            <a:r>
              <a:rPr lang="en-US" altLang="ja-JP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 v</a:t>
            </a:r>
            <a:r>
              <a:rPr lang="en-US" altLang="ja-JP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</a:rPr>
              <a:t>,…, x</a:t>
            </a:r>
            <a:r>
              <a:rPr lang="en-US" altLang="ja-JP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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</a:rPr>
              <a:t>v</a:t>
            </a:r>
            <a:r>
              <a:rPr lang="en-US" altLang="ja-JP" baseline="-25000">
                <a:solidFill>
                  <a:srgbClr val="0000FF"/>
                </a:solidFill>
                <a:ea typeface="ＭＳ Ｐゴシック" panose="020B0600070205080204" pitchFamily="34" charset="-128"/>
              </a:rPr>
              <a:t>n</a:t>
            </a:r>
            <a:r>
              <a:rPr lang="en-US" altLang="ja-JP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}+ ’</a:t>
            </a:r>
            <a:endParaRPr lang="en-US" altLang="ja-JP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spcBef>
                <a:spcPts val="163"/>
              </a:spcBef>
              <a:spcAft>
                <a:spcPts val="1200"/>
              </a:spcAft>
            </a:pPr>
            <a:r>
              <a:rPr lang="en-US" altLang="en-US">
                <a:ea typeface="ＭＳ Ｐゴシック" panose="020B0600070205080204" pitchFamily="34" charset="-128"/>
              </a:rPr>
              <a:t>Evaluate body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b</a:t>
            </a:r>
            <a:r>
              <a:rPr lang="en-US" altLang="en-US">
                <a:ea typeface="ＭＳ Ｐゴシック" panose="020B0600070205080204" pitchFamily="34" charset="-128"/>
              </a:rPr>
              <a:t> in environment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  <a:sym typeface="Symbol" pitchFamily="2" charset="2"/>
              </a:rPr>
              <a:t>’’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288B3395-3402-5060-C132-64076022B5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Programming Languages &amp; Compilers</a:t>
            </a:r>
          </a:p>
        </p:txBody>
      </p:sp>
      <p:sp>
        <p:nvSpPr>
          <p:cNvPr id="26626" name="Date Placeholder 3">
            <a:extLst>
              <a:ext uri="{FF2B5EF4-FFF2-40B4-BE49-F238E27FC236}">
                <a16:creationId xmlns:a16="http://schemas.microsoft.com/office/drawing/2014/main" id="{F3000705-1B17-C500-5B75-7BE58C3E5FE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EC8D142-2A3E-4B4C-86A7-7BDB918F318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8/27/26</a:t>
            </a:fld>
            <a:endParaRPr lang="en-US" altLang="en-US" sz="1400"/>
          </a:p>
        </p:txBody>
      </p:sp>
      <p:sp>
        <p:nvSpPr>
          <p:cNvPr id="26627" name="Slide Number Placeholder 4">
            <a:extLst>
              <a:ext uri="{FF2B5EF4-FFF2-40B4-BE49-F238E27FC236}">
                <a16:creationId xmlns:a16="http://schemas.microsoft.com/office/drawing/2014/main" id="{5F0396A3-A931-DCB7-4A30-E1D888E4B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BBF3D71-FDFC-FB4F-A23F-0B61C3DCE67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/>
          </a:p>
        </p:txBody>
      </p:sp>
      <p:grpSp>
        <p:nvGrpSpPr>
          <p:cNvPr id="26628" name="Group 19">
            <a:extLst>
              <a:ext uri="{FF2B5EF4-FFF2-40B4-BE49-F238E27FC236}">
                <a16:creationId xmlns:a16="http://schemas.microsoft.com/office/drawing/2014/main" id="{E4A54029-FBBC-E640-B0F3-8C24029559D8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76400"/>
            <a:ext cx="7924800" cy="4267200"/>
            <a:chOff x="685800" y="1676400"/>
            <a:chExt cx="7924800" cy="4267200"/>
          </a:xfrm>
        </p:grpSpPr>
        <p:grpSp>
          <p:nvGrpSpPr>
            <p:cNvPr id="26633" name="Group 8">
              <a:extLst>
                <a:ext uri="{FF2B5EF4-FFF2-40B4-BE49-F238E27FC236}">
                  <a16:creationId xmlns:a16="http://schemas.microsoft.com/office/drawing/2014/main" id="{ABB5FD8C-1D81-6323-1803-68E4A1D7B5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5800" y="1676400"/>
              <a:ext cx="2362200" cy="4267200"/>
              <a:chOff x="685800" y="1676400"/>
              <a:chExt cx="2362200" cy="426720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D4B2A65F-02D9-CE32-0817-F448A8FD9221}"/>
                  </a:ext>
                </a:extLst>
              </p:cNvPr>
              <p:cNvSpPr/>
              <p:nvPr/>
            </p:nvSpPr>
            <p:spPr bwMode="auto">
              <a:xfrm>
                <a:off x="685800" y="1676400"/>
                <a:ext cx="2362200" cy="42672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6641" name="TextBox 6">
                <a:extLst>
                  <a:ext uri="{FF2B5EF4-FFF2-40B4-BE49-F238E27FC236}">
                    <a16:creationId xmlns:a16="http://schemas.microsoft.com/office/drawing/2014/main" id="{16A8815E-5F64-D9C0-8681-F57E5381CC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Operational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Semantics</a:t>
                </a:r>
              </a:p>
            </p:txBody>
          </p:sp>
        </p:grpSp>
        <p:grpSp>
          <p:nvGrpSpPr>
            <p:cNvPr id="26634" name="Group 9">
              <a:extLst>
                <a:ext uri="{FF2B5EF4-FFF2-40B4-BE49-F238E27FC236}">
                  <a16:creationId xmlns:a16="http://schemas.microsoft.com/office/drawing/2014/main" id="{27E9A08E-882C-2470-D41C-88D497922D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52800" y="1676400"/>
              <a:ext cx="2362200" cy="2667000"/>
              <a:chOff x="571500" y="1676400"/>
              <a:chExt cx="2362200" cy="2667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F69E06C-EA3C-3152-C0A5-4837F619D680}"/>
                  </a:ext>
                </a:extLst>
              </p:cNvPr>
              <p:cNvSpPr/>
              <p:nvPr/>
            </p:nvSpPr>
            <p:spPr bwMode="auto">
              <a:xfrm>
                <a:off x="571500" y="1676400"/>
                <a:ext cx="2362200" cy="2667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6639" name="TextBox 11">
                <a:extLst>
                  <a:ext uri="{FF2B5EF4-FFF2-40B4-BE49-F238E27FC236}">
                    <a16:creationId xmlns:a16="http://schemas.microsoft.com/office/drawing/2014/main" id="{21845787-2587-92CC-ECD6-2595DF87589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1500" y="3117503"/>
                <a:ext cx="23622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Lambda Calculus</a:t>
                </a:r>
              </a:p>
            </p:txBody>
          </p:sp>
        </p:grpSp>
        <p:grpSp>
          <p:nvGrpSpPr>
            <p:cNvPr id="26635" name="Group 12">
              <a:extLst>
                <a:ext uri="{FF2B5EF4-FFF2-40B4-BE49-F238E27FC236}">
                  <a16:creationId xmlns:a16="http://schemas.microsoft.com/office/drawing/2014/main" id="{5AE391BD-A749-2E17-7ADE-D471031A83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3600" y="1676400"/>
              <a:ext cx="2667000" cy="2743200"/>
              <a:chOff x="381000" y="1676400"/>
              <a:chExt cx="2667000" cy="27432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31C1E9D0-971F-B043-E966-E9C1C2A2644A}"/>
                  </a:ext>
                </a:extLst>
              </p:cNvPr>
              <p:cNvSpPr/>
              <p:nvPr/>
            </p:nvSpPr>
            <p:spPr bwMode="auto">
              <a:xfrm>
                <a:off x="533400" y="1676400"/>
                <a:ext cx="2514600" cy="27432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6637" name="TextBox 14">
                <a:extLst>
                  <a:ext uri="{FF2B5EF4-FFF2-40B4-BE49-F238E27FC236}">
                    <a16:creationId xmlns:a16="http://schemas.microsoft.com/office/drawing/2014/main" id="{459D0EFB-1866-76B1-A797-E9EF737B1A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1000" y="3117503"/>
                <a:ext cx="2667000" cy="954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2800">
                    <a:latin typeface="Arial" panose="020B0604020202020204" pitchFamily="34" charset="0"/>
                  </a:rPr>
                  <a:t>Axiomatic Semantics</a:t>
                </a:r>
              </a:p>
            </p:txBody>
          </p:sp>
        </p:grpSp>
      </p:grpSp>
      <p:sp>
        <p:nvSpPr>
          <p:cNvPr id="26629" name="Oval 2">
            <a:extLst>
              <a:ext uri="{FF2B5EF4-FFF2-40B4-BE49-F238E27FC236}">
                <a16:creationId xmlns:a16="http://schemas.microsoft.com/office/drawing/2014/main" id="{511A9326-2A32-25AD-3B1C-499F49262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4876800"/>
            <a:ext cx="1828800" cy="914400"/>
          </a:xfrm>
          <a:prstGeom prst="ellipse">
            <a:avLst/>
          </a:prstGeom>
          <a:solidFill>
            <a:srgbClr val="FFD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CS422</a:t>
            </a:r>
          </a:p>
        </p:txBody>
      </p:sp>
      <p:sp>
        <p:nvSpPr>
          <p:cNvPr id="26630" name="Oval 22">
            <a:extLst>
              <a:ext uri="{FF2B5EF4-FFF2-40B4-BE49-F238E27FC236}">
                <a16:creationId xmlns:a16="http://schemas.microsoft.com/office/drawing/2014/main" id="{27FFA02C-7B47-04E4-EF0F-ADE3F1B37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572000"/>
            <a:ext cx="1828800" cy="1524000"/>
          </a:xfrm>
          <a:prstGeom prst="ellipse">
            <a:avLst/>
          </a:prstGeom>
          <a:solidFill>
            <a:srgbClr val="FFD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CS426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CS477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3D886AD-E3F9-1A86-F176-D9CD18C5EBCD}"/>
              </a:ext>
            </a:extLst>
          </p:cNvPr>
          <p:cNvGrpSpPr/>
          <p:nvPr/>
        </p:nvGrpSpPr>
        <p:grpSpPr>
          <a:xfrm>
            <a:off x="533400" y="1066800"/>
            <a:ext cx="8115300" cy="2819400"/>
            <a:chOff x="533400" y="1371600"/>
            <a:chExt cx="8115300" cy="2819400"/>
          </a:xfrm>
          <a:solidFill>
            <a:srgbClr val="FFF0EB">
              <a:alpha val="50000"/>
            </a:srgbClr>
          </a:solidFill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F884B41-6453-C115-ED4D-04D56B6C97C5}"/>
                </a:ext>
              </a:extLst>
            </p:cNvPr>
            <p:cNvSpPr/>
            <p:nvPr/>
          </p:nvSpPr>
          <p:spPr bwMode="auto">
            <a:xfrm>
              <a:off x="533400" y="1371600"/>
              <a:ext cx="8115300" cy="28194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50AD66A-6180-AF0A-7651-88E87D074C76}"/>
                </a:ext>
              </a:extLst>
            </p:cNvPr>
            <p:cNvSpPr txBox="1"/>
            <p:nvPr/>
          </p:nvSpPr>
          <p:spPr>
            <a:xfrm>
              <a:off x="2933700" y="1524000"/>
              <a:ext cx="3276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Order of Evaluation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066E54A-13CA-FC51-131A-3E38CADC3940}"/>
              </a:ext>
            </a:extLst>
          </p:cNvPr>
          <p:cNvGrpSpPr/>
          <p:nvPr/>
        </p:nvGrpSpPr>
        <p:grpSpPr>
          <a:xfrm>
            <a:off x="609600" y="3962400"/>
            <a:ext cx="8153400" cy="2667000"/>
            <a:chOff x="609600" y="3581400"/>
            <a:chExt cx="8153400" cy="2667000"/>
          </a:xfrm>
          <a:solidFill>
            <a:srgbClr val="FFF0EB">
              <a:alpha val="50000"/>
            </a:srgbClr>
          </a:solidFill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A1E47FC-DDDD-FF90-B98E-AFFD02DF7691}"/>
                </a:ext>
              </a:extLst>
            </p:cNvPr>
            <p:cNvSpPr/>
            <p:nvPr/>
          </p:nvSpPr>
          <p:spPr bwMode="auto">
            <a:xfrm>
              <a:off x="609600" y="3581400"/>
              <a:ext cx="8153400" cy="2667000"/>
            </a:xfrm>
            <a:prstGeom prst="ellips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2B739D8-68C4-2AC4-AE56-C6A697679842}"/>
                </a:ext>
              </a:extLst>
            </p:cNvPr>
            <p:cNvSpPr txBox="1"/>
            <p:nvPr/>
          </p:nvSpPr>
          <p:spPr>
            <a:xfrm>
              <a:off x="2057400" y="5410200"/>
              <a:ext cx="5181600" cy="523220"/>
            </a:xfrm>
            <a:prstGeom prst="rect">
              <a:avLst/>
            </a:prstGeom>
            <a:grp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dirty="0">
                  <a:latin typeface="Arial" charset="0"/>
                  <a:ea typeface="ＭＳ Ｐゴシック" charset="0"/>
                  <a:cs typeface="ＭＳ Ｐゴシック" charset="0"/>
                </a:rPr>
                <a:t>Specification to Implementation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yellow-red-blue">
  <a:themeElements>
    <a:clrScheme name="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339933"/>
      </a:accent1>
      <a:accent2>
        <a:srgbClr val="FFCF01"/>
      </a:accent2>
      <a:accent3>
        <a:srgbClr val="FFFFFF"/>
      </a:accent3>
      <a:accent4>
        <a:srgbClr val="000000"/>
      </a:accent4>
      <a:accent5>
        <a:srgbClr val="ADCAAD"/>
      </a:accent5>
      <a:accent6>
        <a:srgbClr val="E7BB01"/>
      </a:accent6>
      <a:hlink>
        <a:srgbClr val="FF0000"/>
      </a:hlink>
      <a:folHlink>
        <a:srgbClr val="3333CC"/>
      </a:folHlink>
    </a:clrScheme>
    <a:fontScheme name="yellow-red-blu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yellow-red-blu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red-blu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red-blu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X:Templates:My Templates:yellow-red-blue.pot</Template>
  <TotalTime>130231</TotalTime>
  <Words>4860</Words>
  <Application>Microsoft Macintosh PowerPoint</Application>
  <PresentationFormat>On-screen Show (4:3)</PresentationFormat>
  <Paragraphs>873</Paragraphs>
  <Slides>88</Slides>
  <Notes>4</Notes>
  <HiddenSlides>21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5" baseType="lpstr">
      <vt:lpstr>ＭＳ Ｐゴシック</vt:lpstr>
      <vt:lpstr>Times</vt:lpstr>
      <vt:lpstr>Arial</vt:lpstr>
      <vt:lpstr>Tahoma</vt:lpstr>
      <vt:lpstr>Times New Roman</vt:lpstr>
      <vt:lpstr>Wingdings</vt:lpstr>
      <vt:lpstr>yellow-red-blue</vt:lpstr>
      <vt:lpstr>Programming Languages and Compilers (CS 421)</vt:lpstr>
      <vt:lpstr>Programming Languages &amp; Compilers</vt:lpstr>
      <vt:lpstr>Programming Languages &amp; Compilers</vt:lpstr>
      <vt:lpstr>Programming Languages &amp; Compilers</vt:lpstr>
      <vt:lpstr>Programming Languages &amp; Compilers</vt:lpstr>
      <vt:lpstr>Programming Languages &amp; Compilers</vt:lpstr>
      <vt:lpstr>Programming Languages &amp; Compilers</vt:lpstr>
      <vt:lpstr>Programming Languages &amp; Compilers</vt:lpstr>
      <vt:lpstr>Programming Languages &amp; Compilers</vt:lpstr>
      <vt:lpstr>Course Objectives</vt:lpstr>
      <vt:lpstr>PowerPoint Presentation</vt:lpstr>
      <vt:lpstr>Contact Information - Elsa L Gunter</vt:lpstr>
      <vt:lpstr>Course TAs</vt:lpstr>
      <vt:lpstr>Course Website</vt:lpstr>
      <vt:lpstr>Some Course References</vt:lpstr>
      <vt:lpstr>Some Course References</vt:lpstr>
      <vt:lpstr>Course Grading</vt:lpstr>
      <vt:lpstr>Course Grading</vt:lpstr>
      <vt:lpstr>Course Assingments – WA &amp; MP</vt:lpstr>
      <vt:lpstr>OCAML</vt:lpstr>
      <vt:lpstr>References for OCaml</vt:lpstr>
      <vt:lpstr>OCAML Background</vt:lpstr>
      <vt:lpstr>Features of OCAML</vt:lpstr>
      <vt:lpstr>Why learn OCAML?</vt:lpstr>
      <vt:lpstr>Session in OCAML</vt:lpstr>
      <vt:lpstr>Declarations; Sequencing of Declarations</vt:lpstr>
      <vt:lpstr>Functions</vt:lpstr>
      <vt:lpstr>Functions</vt:lpstr>
      <vt:lpstr>PowerPoint Presentation</vt:lpstr>
      <vt:lpstr>PowerPoint Presentation</vt:lpstr>
      <vt:lpstr>No Overloading for Basic Arithmetic Operations</vt:lpstr>
      <vt:lpstr>No Implicit Coercion </vt:lpstr>
      <vt:lpstr>Booleans (aka Truth Values)</vt:lpstr>
      <vt:lpstr>Booleans and Short-Circuit Evaluation</vt:lpstr>
      <vt:lpstr>Sequencing Expressions</vt:lpstr>
      <vt:lpstr>Recursive Functions</vt:lpstr>
      <vt:lpstr>Recursion Example</vt:lpstr>
      <vt:lpstr>Recursion and Induction</vt:lpstr>
      <vt:lpstr>PowerPoint Presentation</vt:lpstr>
      <vt:lpstr>PowerPoint Presentation</vt:lpstr>
      <vt:lpstr>Environments</vt:lpstr>
      <vt:lpstr>Environments</vt:lpstr>
      <vt:lpstr>Global Variable Creation</vt:lpstr>
      <vt:lpstr>Environments</vt:lpstr>
      <vt:lpstr>New Bindings Hide Old</vt:lpstr>
      <vt:lpstr>New Bindings Hide Old</vt:lpstr>
      <vt:lpstr>Environments</vt:lpstr>
      <vt:lpstr>PowerPoint Presentation</vt:lpstr>
      <vt:lpstr>PowerPoint Presentation</vt:lpstr>
      <vt:lpstr>Local Variable Creation</vt:lpstr>
      <vt:lpstr>Local let binding</vt:lpstr>
      <vt:lpstr>Local let binding</vt:lpstr>
      <vt:lpstr>Local let binding</vt:lpstr>
      <vt:lpstr>Functions</vt:lpstr>
      <vt:lpstr>Functions</vt:lpstr>
      <vt:lpstr>Nameless Functions (aka Lambda Terms)</vt:lpstr>
      <vt:lpstr>Functions</vt:lpstr>
      <vt:lpstr>Using a nameless function</vt:lpstr>
      <vt:lpstr>PowerPoint Presentation</vt:lpstr>
      <vt:lpstr>Values fixed at declaration time</vt:lpstr>
      <vt:lpstr>Values fixed at declaration time</vt:lpstr>
      <vt:lpstr>Values fixed at declaration time</vt:lpstr>
      <vt:lpstr>Values fixed at declaration time</vt:lpstr>
      <vt:lpstr>Values fixed at declaration time</vt:lpstr>
      <vt:lpstr>Question</vt:lpstr>
      <vt:lpstr>Save the Environment!</vt:lpstr>
      <vt:lpstr>Closure for plus_x</vt:lpstr>
      <vt:lpstr>PowerPoint Presentation</vt:lpstr>
      <vt:lpstr>PowerPoint Presentation</vt:lpstr>
      <vt:lpstr>PowerPoint Presentation</vt:lpstr>
      <vt:lpstr>Functions with more than one argument</vt:lpstr>
      <vt:lpstr>Functions with more than one argument</vt:lpstr>
      <vt:lpstr>Partial application of functions</vt:lpstr>
      <vt:lpstr>Partial application of functions</vt:lpstr>
      <vt:lpstr>Functions as arguments</vt:lpstr>
      <vt:lpstr>Tuples as Values</vt:lpstr>
      <vt:lpstr>Pattern Matching with Tuples</vt:lpstr>
      <vt:lpstr>PowerPoint Presentation</vt:lpstr>
      <vt:lpstr>Nested Tuples</vt:lpstr>
      <vt:lpstr>Functions on tuples</vt:lpstr>
      <vt:lpstr>Match Expressions</vt:lpstr>
      <vt:lpstr>PowerPoint Presentation</vt:lpstr>
      <vt:lpstr>Closure for plus_pair</vt:lpstr>
      <vt:lpstr>Save the Environment!</vt:lpstr>
      <vt:lpstr>Evaluating declarations</vt:lpstr>
      <vt:lpstr>Evaluating expressions in OCaml</vt:lpstr>
      <vt:lpstr>Evaluating expressions in OCaml</vt:lpstr>
      <vt:lpstr>Evaluation of Application with Closures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Languages and Compilers  (CS 421)</dc:title>
  <dc:subject/>
  <dc:creator>me</dc:creator>
  <cp:keywords/>
  <dc:description/>
  <cp:lastModifiedBy>egunter@illinois.edu</cp:lastModifiedBy>
  <cp:revision>435</cp:revision>
  <cp:lastPrinted>2024-08-29T18:32:28Z</cp:lastPrinted>
  <dcterms:created xsi:type="dcterms:W3CDTF">2012-08-30T21:57:02Z</dcterms:created>
  <dcterms:modified xsi:type="dcterms:W3CDTF">2026-09-10T15:16:12Z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true</vt:bool>
  </property>
  <property fmtid="{D5CDD505-2E9C-101B-9397-08002B2CF9AE}" pid="11" name="DownloadIEButton">
    <vt:bool>true</vt:bool>
  </property>
  <property fmtid="{D5CDD505-2E9C-101B-9397-08002B2CF9AE}" pid="12" name="UseBrowserColor">
    <vt:bool>true</vt:bool>
  </property>
  <property fmtid="{D5CDD505-2E9C-101B-9397-08002B2CF9AE}" pid="13" name="BackColor">
    <vt:i4>16384</vt:i4>
  </property>
  <property fmtid="{D5CDD505-2E9C-101B-9397-08002B2CF9AE}" pid="14" name="TextColor">
    <vt:i4>65535</vt:i4>
  </property>
  <property fmtid="{D5CDD505-2E9C-101B-9397-08002B2CF9AE}" pid="15" name="LinkColor">
    <vt:i4>16777215</vt:i4>
  </property>
  <property fmtid="{D5CDD505-2E9C-101B-9397-08002B2CF9AE}" pid="16" name="VisitedColor">
    <vt:i4>16711808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true</vt:bool>
  </property>
  <property fmtid="{D5CDD505-2E9C-101B-9397-08002B2CF9AE}" pid="20" name="NavBtnPos">
    <vt:i4>1</vt:i4>
  </property>
  <property fmtid="{D5CDD505-2E9C-101B-9397-08002B2CF9AE}" pid="21" name="OutputDir">
    <vt:lpwstr>C:\My Documents</vt:lpwstr>
  </property>
</Properties>
</file>