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52" r:id="rId1"/>
  </p:sldMasterIdLst>
  <p:notesMasterIdLst>
    <p:notesMasterId r:id="rId51"/>
  </p:notesMasterIdLst>
  <p:handoutMasterIdLst>
    <p:handoutMasterId r:id="rId52"/>
  </p:handoutMasterIdLst>
  <p:sldIdLst>
    <p:sldId id="628" r:id="rId2"/>
    <p:sldId id="539" r:id="rId3"/>
    <p:sldId id="540" r:id="rId4"/>
    <p:sldId id="541" r:id="rId5"/>
    <p:sldId id="542" r:id="rId6"/>
    <p:sldId id="543" r:id="rId7"/>
    <p:sldId id="544" r:id="rId8"/>
    <p:sldId id="545" r:id="rId9"/>
    <p:sldId id="547" r:id="rId10"/>
    <p:sldId id="623" r:id="rId11"/>
    <p:sldId id="624" r:id="rId12"/>
    <p:sldId id="549" r:id="rId13"/>
    <p:sldId id="550" r:id="rId14"/>
    <p:sldId id="551" r:id="rId15"/>
    <p:sldId id="552" r:id="rId16"/>
    <p:sldId id="553" r:id="rId17"/>
    <p:sldId id="554" r:id="rId18"/>
    <p:sldId id="625" r:id="rId19"/>
    <p:sldId id="556" r:id="rId20"/>
    <p:sldId id="626" r:id="rId21"/>
    <p:sldId id="558" r:id="rId22"/>
    <p:sldId id="627" r:id="rId23"/>
    <p:sldId id="559" r:id="rId24"/>
    <p:sldId id="560" r:id="rId25"/>
    <p:sldId id="561" r:id="rId26"/>
    <p:sldId id="562" r:id="rId27"/>
    <p:sldId id="563" r:id="rId28"/>
    <p:sldId id="564" r:id="rId29"/>
    <p:sldId id="565" r:id="rId30"/>
    <p:sldId id="566" r:id="rId31"/>
    <p:sldId id="567" r:id="rId32"/>
    <p:sldId id="568" r:id="rId33"/>
    <p:sldId id="573" r:id="rId34"/>
    <p:sldId id="574" r:id="rId35"/>
    <p:sldId id="575" r:id="rId36"/>
    <p:sldId id="576" r:id="rId37"/>
    <p:sldId id="577" r:id="rId38"/>
    <p:sldId id="578" r:id="rId39"/>
    <p:sldId id="579" r:id="rId40"/>
    <p:sldId id="580" r:id="rId41"/>
    <p:sldId id="581" r:id="rId42"/>
    <p:sldId id="582" r:id="rId43"/>
    <p:sldId id="583" r:id="rId44"/>
    <p:sldId id="584" r:id="rId45"/>
    <p:sldId id="585" r:id="rId46"/>
    <p:sldId id="586" r:id="rId47"/>
    <p:sldId id="587" r:id="rId48"/>
    <p:sldId id="588" r:id="rId49"/>
    <p:sldId id="589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673"/>
    <p:restoredTop sz="94694"/>
  </p:normalViewPr>
  <p:slideViewPr>
    <p:cSldViewPr>
      <p:cViewPr varScale="1">
        <p:scale>
          <a:sx n="121" d="100"/>
          <a:sy n="121" d="100"/>
        </p:scale>
        <p:origin x="1376" y="176"/>
      </p:cViewPr>
      <p:guideLst>
        <p:guide orient="horz" pos="2208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20" d="100"/>
        <a:sy n="120" d="100"/>
      </p:scale>
      <p:origin x="0" y="14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30D2A56-BEC3-5146-B1FE-3840CFEAF13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455B21E-647D-1149-85F4-D7858C05F2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EB03FA7F-9D46-A147-8109-E4F888AED3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4DB6BC97-A5FD-EF4F-912E-3398422235D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C16A6D8-9540-E344-A652-9B64CE114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7355B97-4F9B-6640-9A2E-3337804E2F4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AF1A59E-A9F9-DD47-9342-9079B08B0A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969C2DC3-E2C7-2F48-A8AF-7E25698EE34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762FAD54-DA6E-E14E-9FE9-F3CA43BBBA9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93B2CDCB-01FD-2644-9BFA-E062E64663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D22DE708-E4E8-5044-8E28-6F1412847C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DDE551B-4298-634B-9708-535BB51A55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E551B-4298-634B-9708-535BB51A5516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42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EC939C9-A9D5-B44D-BC0F-BD4468A9E61E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9D036C5-B6E4-7B4F-8FB9-49AD6F6B1D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BC4294DE-D534-F344-ABCF-4FFBA9257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3978F3A9-867F-F643-83D0-065F975A20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86816977-3F7B-4F42-978A-3D9BBFC95A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B1F476E5-B8BC-B34F-8E0E-4B215F5A25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4F40DDC5-6A10-0F46-AF67-860BBFCC0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06507737-78F4-1246-A267-C74E0DA5E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C0D57913-23AA-C743-897F-9502D46C8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508FFC28-368B-D946-A7DD-1B1CC044558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1F832D0-C27D-7C43-98E7-03B15E0F54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5C2E33D-7754-4946-8B60-40E7CA599810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DB709D8-FC31-9749-ACBE-4E1E55048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3832E0A3-09DA-6F41-A976-9EC497FCA0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229FBB9-8586-3844-B586-2FE3102DB4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16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6A1958D-E63F-5F48-9C3D-15DA2C24EE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56EA0-DABD-AF4C-BB51-250E8E006DDA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C99FA54-6111-7C42-B44C-3716CC2DB5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0D2CFBCE-EC3F-A54D-BE9C-F04C7EACD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1ABF-8896-2149-952F-F2CAD1CE04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8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1F0FA8C-9DF6-7845-95F0-85419D605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CAE60B-EF73-F14D-BDE3-69117E03F7D9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DA4135F-E2A2-114D-AF8E-FCD4BD526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B6B6066-2063-D14A-A47E-808D1BC112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FAB86E-C28B-8D41-965C-214C13398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299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8C6FD36-54B7-1648-B208-2C326A8F9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79A94D-2BA2-C542-8378-E276133D6F30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FBA5D37-7DE5-2A4A-85FF-B81C9E2AF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24C7EC1-B74B-614C-9989-1BE07A89D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6CFFB7-9A47-7446-BE64-43A5FDEA5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6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396E4C1-077D-7844-99DB-75C7AF584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024D2-992E-FD4D-AD5B-AB2801245A01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83A87B4-590C-7C48-BDE7-F4F9CB8449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2EBB671-8006-6C44-8EE4-F375B1DF5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B1B41-4AE5-E248-A6A6-7B95236A60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56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12B740C-B56F-A640-986C-75FE9E205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826DFE-3245-6F40-84E6-77A857B25AF5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F4E8C12-A8C9-CC40-BCCE-F8AD736D76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2C7BC34-6603-694C-BD15-FFE2A30FA9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B7356-80F4-6F42-A6B6-8B31090BAC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21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D537D05-2526-8442-B0B6-CCA70E6FD4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CAEAB-60BB-6F46-B9C0-B3C9FA88E999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4402DC8-0BFF-7C4F-A47F-BC5C30DF81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2391313-8960-984B-94FD-26BBE8EE37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3455C-859A-2E41-A33C-9BD3C35679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37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995A0D93-54F7-BF4F-BB52-9220B2A794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6DEBE-AAA7-4047-979A-F4F1F37054D7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B61F71F-7AC0-4544-8826-9247AFDBB1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D131B1C4-17E6-E342-ADA1-10A3AA082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B5AD7-B155-174A-9BAC-CABC71B91A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62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A62D61DB-C9CF-CD4E-8FDF-26D5E1E21A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55FA43-8CDF-5443-B9F6-A4F8E666AE9B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EACD4DE7-8C11-4840-A9D7-65E68D6A05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378A8E11-CF04-1A4B-9307-BADCF1947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D54C72-1582-B84F-ABBE-85F7BA435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37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0BF23B4-F2FF-6C48-B944-C8210A112A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A3E65-E13A-9048-9B21-1FA5FA73E401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C1D2327-922E-7E48-A6A4-D1F40F33FF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EEE140F-B346-A24C-873A-064BE10DA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6332F-06ED-494E-A081-3013E8F2A7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6206331-496B-694B-8E1A-9DB7ED2E82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B9B5E2-A823-C643-AD7E-59E188A39D15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9264647-C1BF-8D4F-8C9A-9139DE73C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C2B9CBF-28AC-A243-B6FC-7FEA50073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E6CF4-E9A2-D340-8C83-936B67ACE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0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F27E116-D57A-9C41-AD2A-9E21687B0A8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C010CF7-7119-B44F-851B-4AEE5DE7C56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68DAD9-5658-2B47-A1A3-251DC265AE5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D74253D-2505-3647-BF25-A9EAB8DB9BB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86B0684-391B-7B4E-A8A0-53DB2779E3F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B22C56A-12D1-4548-997E-7186AB4436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D4B1581-B7B6-4F44-8F14-C48DA5C99C69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D49ED64-2F23-1244-BF10-D615A1D5E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546BB1C5-5086-E84E-B293-8482E9BCA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4219" name="Rectangle 11">
            <a:extLst>
              <a:ext uri="{FF2B5EF4-FFF2-40B4-BE49-F238E27FC236}">
                <a16:creationId xmlns:a16="http://schemas.microsoft.com/office/drawing/2014/main" id="{F7015AB0-C96B-C948-BF64-DAFBA333A2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anose="020B0604030504040204" pitchFamily="34" charset="0"/>
              </a:defRPr>
            </a:lvl1pPr>
          </a:lstStyle>
          <a:p>
            <a:fld id="{9C0ABD88-747D-C84C-873C-BFC61545CA7C}" type="datetime1">
              <a:rPr lang="en-US" altLang="en-US"/>
              <a:pPr/>
              <a:t>11/29/22</a:t>
            </a:fld>
            <a:endParaRPr lang="en-US" altLang="en-US"/>
          </a:p>
        </p:txBody>
      </p:sp>
      <p:sp>
        <p:nvSpPr>
          <p:cNvPr id="734220" name="Rectangle 12">
            <a:extLst>
              <a:ext uri="{FF2B5EF4-FFF2-40B4-BE49-F238E27FC236}">
                <a16:creationId xmlns:a16="http://schemas.microsoft.com/office/drawing/2014/main" id="{5B2B5CA6-6888-294A-8557-B9B0E5983D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>
            <a:extLst>
              <a:ext uri="{FF2B5EF4-FFF2-40B4-BE49-F238E27FC236}">
                <a16:creationId xmlns:a16="http://schemas.microsoft.com/office/drawing/2014/main" id="{20D1C227-9AAE-804C-84B9-EC5F7EA920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fld id="{DD1A0C94-0D24-4249-BB42-A92B7A6F0C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cs42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>
            <a:extLst>
              <a:ext uri="{FF2B5EF4-FFF2-40B4-BE49-F238E27FC236}">
                <a16:creationId xmlns:a16="http://schemas.microsoft.com/office/drawing/2014/main" id="{AD840F10-32A2-BE43-901E-AD88CDDDFEC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F11C87-1B99-AB42-9310-369468EBA468}" type="datetime1">
              <a:rPr lang="en-US" altLang="en-US" sz="1400">
                <a:solidFill>
                  <a:schemeClr val="bg2"/>
                </a:solidFill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sp>
        <p:nvSpPr>
          <p:cNvPr id="15362" name="Rectangle 16">
            <a:extLst>
              <a:ext uri="{FF2B5EF4-FFF2-40B4-BE49-F238E27FC236}">
                <a16:creationId xmlns:a16="http://schemas.microsoft.com/office/drawing/2014/main" id="{630D4C53-0DAB-9442-8B04-9A9EA935D2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76028F9-78B7-8945-A730-720E8CFC78A7}" type="slidenum">
              <a:rPr lang="en-US" altLang="en-US" sz="1400">
                <a:solidFill>
                  <a:schemeClr val="bg2"/>
                </a:solidFill>
                <a:latin typeface="Tahoma" panose="020B0604030504040204" pitchFamily="34" charset="0"/>
              </a:rPr>
              <a:pPr/>
              <a:t>1</a:t>
            </a:fld>
            <a:endParaRPr lang="en-US" altLang="en-US" sz="1400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0543378-E767-8E43-A6A9-2CF96B693B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Languages and Compilers (CS 421)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193481F0-6A30-E840-AA92-32AC4FAB0EE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Elsa L Gunter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2112 SC, UIUC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 sz="33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2"/>
              </a:rPr>
              <a:t>http://courses.engr.illinois.edu/cs421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D11B6684-5F34-1F41-B4CF-F317FD9C6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Based in part on slides by Mattox Beckman, as updated by Vikram Adve and Gul Agha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>
            <a:extLst>
              <a:ext uri="{FF2B5EF4-FFF2-40B4-BE49-F238E27FC236}">
                <a16:creationId xmlns:a16="http://schemas.microsoft.com/office/drawing/2014/main" id="{BFC38479-C762-9F45-9BC8-56708ADE0F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96760F-A3D3-2F4C-9789-0531CD8ADCBA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9842E88B-8560-864E-A9DC-5089833DF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4EC0A99-EC4C-3B4F-BB8D-242B1171FF34}" type="slidenum">
              <a:rPr lang="en-US" altLang="en-US" sz="1400">
                <a:latin typeface="Tahoma" panose="020B0604030504040204" pitchFamily="34" charset="0"/>
              </a:rPr>
              <a:pPr/>
              <a:t>10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4579" name="Rectangle 6">
            <a:extLst>
              <a:ext uri="{FF2B5EF4-FFF2-40B4-BE49-F238E27FC236}">
                <a16:creationId xmlns:a16="http://schemas.microsoft.com/office/drawing/2014/main" id="{43205C23-EB89-B145-9C1D-9E8147848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505200"/>
            <a:ext cx="3810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C766B591-893C-1448-B2BD-F6FB3AB34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505200"/>
            <a:ext cx="4572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4581" name="Rectangle 2">
            <a:extLst>
              <a:ext uri="{FF2B5EF4-FFF2-40B4-BE49-F238E27FC236}">
                <a16:creationId xmlns:a16="http://schemas.microsoft.com/office/drawing/2014/main" id="{EF9D5C64-A92D-C74B-9834-DD392685F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B635257C-0314-8743-B67F-2B9B99452D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 [e/x]</a:t>
            </a:r>
            <a:r>
              <a:rPr lang="en-US" altLang="en-US" sz="3600" baseline="-250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x := e {P}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 _ = 2 } x := y { x = 2}</a:t>
            </a:r>
          </a:p>
        </p:txBody>
      </p:sp>
      <p:sp>
        <p:nvSpPr>
          <p:cNvPr id="24583" name="Line 4">
            <a:extLst>
              <a:ext uri="{FF2B5EF4-FFF2-40B4-BE49-F238E27FC236}">
                <a16:creationId xmlns:a16="http://schemas.microsoft.com/office/drawing/2014/main" id="{797ACAB8-2DF8-8645-86B2-1F238615DB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752600"/>
            <a:ext cx="3581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7">
            <a:extLst>
              <a:ext uri="{FF2B5EF4-FFF2-40B4-BE49-F238E27FC236}">
                <a16:creationId xmlns:a16="http://schemas.microsoft.com/office/drawing/2014/main" id="{536B868C-37E5-714B-85F9-5962F86591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429000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>
            <a:extLst>
              <a:ext uri="{FF2B5EF4-FFF2-40B4-BE49-F238E27FC236}">
                <a16:creationId xmlns:a16="http://schemas.microsoft.com/office/drawing/2014/main" id="{4F6D18F6-3981-F447-A539-A80CBB817B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E3CC02B-9C16-D84E-A012-4FFBB89A8586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29F78F70-1ABD-734B-8BA5-B0883F1A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8757215-C6BD-D441-9BD0-ED62FD02B83E}" type="slidenum">
              <a:rPr lang="en-US" altLang="en-US" sz="1400">
                <a:latin typeface="Tahoma" panose="020B0604030504040204" pitchFamily="34" charset="0"/>
              </a:rPr>
              <a:pPr/>
              <a:t>11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A90E20EC-458F-5541-BA0D-EB473ADC3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505200"/>
            <a:ext cx="3810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086C089-68DE-E84F-96D8-BC331BA5B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505200"/>
            <a:ext cx="4572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47163B35-020C-9C49-84CC-8DBA3A9D26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</a:t>
            </a:r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51AA3A32-E392-5540-B51E-F53301712D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 [e/x]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x := e {P}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{ y = 2 } x := y { x = 2}</a:t>
            </a:r>
          </a:p>
        </p:txBody>
      </p:sp>
      <p:sp>
        <p:nvSpPr>
          <p:cNvPr id="25607" name="Line 6">
            <a:extLst>
              <a:ext uri="{FF2B5EF4-FFF2-40B4-BE49-F238E27FC236}">
                <a16:creationId xmlns:a16="http://schemas.microsoft.com/office/drawing/2014/main" id="{DD866EDD-E719-804A-B335-E8FD439C4B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752600"/>
            <a:ext cx="3581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7">
            <a:extLst>
              <a:ext uri="{FF2B5EF4-FFF2-40B4-BE49-F238E27FC236}">
                <a16:creationId xmlns:a16="http://schemas.microsoft.com/office/drawing/2014/main" id="{54E81C53-2F98-104C-A163-6307E317E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429000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37D5DEA5-5EEF-5448-B154-4A768A7F83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953567-0974-2449-900E-508E07ECF151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AF5AF61B-E616-7E43-A0FB-F094E8CC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5C95E92-E4DE-274C-8A53-E4891D455CCC}" type="slidenum">
              <a:rPr lang="en-US" altLang="en-US" sz="1400">
                <a:latin typeface="Tahoma" panose="020B0604030504040204" pitchFamily="34" charset="0"/>
              </a:rPr>
              <a:pPr/>
              <a:t>12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2231DF0-E583-244B-9370-D06B3C5A6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13888ED6-0BFE-074F-BB8C-39AADBEC59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 [e/x]</a:t>
            </a:r>
            <a:r>
              <a:rPr lang="en-US" altLang="en-US" sz="3600" baseline="-250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x := e {P}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Examples: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{y = 2} x := y {x = 2}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{y = 2} x := 2 {y = x}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{x + 1 = n + 1} x := x + 1  {x = n + 1}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{2 = 2} x := 2 {x = 2}</a:t>
            </a:r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97AC6231-90E2-C84A-8226-523A7B6EDC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36576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DEB6F57E-F7F5-8643-86FF-3EA2E4F19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7432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AED58924-6E91-BC47-BB99-02278C6A1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295400"/>
            <a:ext cx="3352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48F3E158-8252-4F4A-BC4C-BBA1F3189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54102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D426C857-EBFD-8342-9546-30E750E28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80F524D7-9CA5-194C-81C1-039335963E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DA3FFF1-A16C-0E47-8B37-1D976462720B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FF9C3C52-D267-EA4B-B9A6-C4F31805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04BEBC7-904A-1246-9118-1A9D02D3FD41}" type="slidenum">
              <a:rPr lang="en-US" altLang="en-US" sz="1400">
                <a:latin typeface="Tahoma" panose="020B0604030504040204" pitchFamily="34" charset="0"/>
              </a:rPr>
              <a:pPr/>
              <a:t>13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998F337-EDF6-4F4E-89B1-A82E11255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 – Your Turn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71360DDB-249F-694E-9CCA-087E7C30C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What is the weakest precondition of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x := x + y {x + y = w – x}?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(x + y) + y = w – (x + y)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x := x + 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+ y = w – x}</a:t>
            </a: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A0209D38-F942-1249-9C5B-A7C25BD7C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184525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/>
              <a:t>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D60A32FA-71FA-574A-9731-59E49A9030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8CFBF46-0C78-4944-8425-FB23FD884E70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21F08434-0602-CC49-BD91-538ED902B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E80FEA-8C11-B24A-88DF-DD76D20FC109}" type="slidenum">
              <a:rPr lang="en-US" altLang="en-US" sz="1400">
                <a:latin typeface="Tahoma" panose="020B0604030504040204" pitchFamily="34" charset="0"/>
              </a:rPr>
              <a:pPr/>
              <a:t>14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47BFD61-B2D1-F84A-A06C-7E799378D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 – Your Turn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FC119357-DFAE-9F45-8284-09728C045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What is the weakest precondition of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x := x + y {x + y = w – x}?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{(x + y) + y = w – (x + y)}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x := x + 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+ y = w – x}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>
            <a:extLst>
              <a:ext uri="{FF2B5EF4-FFF2-40B4-BE49-F238E27FC236}">
                <a16:creationId xmlns:a16="http://schemas.microsoft.com/office/drawing/2014/main" id="{75A0EB0C-FADB-2A48-98B5-94437B4C47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B20A0D1-8842-9F48-9802-07A9F1BFDB5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A4EA5CA1-0126-0343-A9D1-0EA7E813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377CA4E-DA6C-AE47-BF57-CD68EE098041}" type="slidenum">
              <a:rPr lang="en-US" altLang="en-US" sz="1400">
                <a:latin typeface="Tahoma" panose="020B0604030504040204" pitchFamily="34" charset="0"/>
              </a:rPr>
              <a:pPr/>
              <a:t>15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E86210C-928D-B349-A2C2-89F8DEE735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Precondition Strengthening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238C3EF8-FA9C-A941-928D-B020C100B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  {P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C {Q}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{P} C {Q}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2000" dirty="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Meaning: If we can show that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implies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 (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) and we can show that 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C {Q}</a:t>
            </a:r>
            <a:r>
              <a:rPr lang="en-US" altLang="ja-JP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, then we know that 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{P} C {Q}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P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is </a:t>
            </a:r>
            <a:r>
              <a:rPr lang="en-US" altLang="en-US" sz="3600" i="1" dirty="0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stronger</a:t>
            </a:r>
            <a:r>
              <a:rPr lang="en-US" altLang="en-US" sz="3600" i="1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than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means 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P  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</p:txBody>
      </p:sp>
      <p:sp>
        <p:nvSpPr>
          <p:cNvPr id="29701" name="Line 4">
            <a:extLst>
              <a:ext uri="{FF2B5EF4-FFF2-40B4-BE49-F238E27FC236}">
                <a16:creationId xmlns:a16="http://schemas.microsoft.com/office/drawing/2014/main" id="{2436CDD8-68D3-6549-83B5-5BAF5A1CA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133600"/>
            <a:ext cx="4114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40B8D8AC-B257-EA47-8A59-09651DFE5F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755C42-0A60-C942-B546-70A02A71E791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04314CFC-6501-4843-ADEC-DFD693789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3A83AD5-59F1-6A4A-9DE1-69ACBCAE905B}" type="slidenum">
              <a:rPr lang="en-US" altLang="en-US" sz="1400">
                <a:latin typeface="Tahoma" panose="020B0604030504040204" pitchFamily="34" charset="0"/>
              </a:rPr>
              <a:pPr/>
              <a:t>16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DC1C3B2E-6902-794C-BBF0-7C639401B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Precondition Strengthening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442A868-79FF-3345-966C-F48CA1826B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Examples: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x = 3  x &lt; 7  {x &lt; 7} x := x + 3 {x &lt; 10}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{x = 3} x := x + 3 {x &lt; 10}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True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2 = 2   {2 = 2} x:= 2 {x = 2}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{True}  x:= 2 {x = 2}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x=n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x+1=n+1   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{x+1=n+1} x:=x+1 {x=n+1}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{x=n} x:=x+1 {x=n+1}</a:t>
            </a:r>
          </a:p>
        </p:txBody>
      </p:sp>
      <p:sp>
        <p:nvSpPr>
          <p:cNvPr id="30725" name="Line 4">
            <a:extLst>
              <a:ext uri="{FF2B5EF4-FFF2-40B4-BE49-F238E27FC236}">
                <a16:creationId xmlns:a16="http://schemas.microsoft.com/office/drawing/2014/main" id="{E375EBD8-5222-C246-B1C4-40701012FA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038600"/>
            <a:ext cx="7010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5D107AEC-D034-0944-B457-B4609530A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486400"/>
            <a:ext cx="815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CFC6BFCA-9818-F64D-8CC5-DB1529042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590800"/>
            <a:ext cx="822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75F81125-D62E-9F4C-B822-83BD200133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26B429F-A29F-EF45-8106-73950851038D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43F53574-D41E-BC43-832D-32EC1C87A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215CF38-4332-C24B-B745-706F243F71AB}" type="slidenum">
              <a:rPr lang="en-US" altLang="en-US" sz="1400">
                <a:latin typeface="Tahoma" panose="020B0604030504040204" pitchFamily="34" charset="0"/>
              </a:rPr>
              <a:pPr/>
              <a:t>17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A1726AF4-3CF9-F84D-BE78-D2D463DD6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Which Inferences Are Correct?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FC07BD6E-F2FE-F44E-A60B-448CDAD7AA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105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= 3}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= 3}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* x &lt; 25 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1749" name="Line 4">
            <a:extLst>
              <a:ext uri="{FF2B5EF4-FFF2-40B4-BE49-F238E27FC236}">
                <a16:creationId xmlns:a16="http://schemas.microsoft.com/office/drawing/2014/main" id="{7EFF6CDC-3845-AC49-8981-B8E65B9F7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1336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0" name="Line 5">
            <a:extLst>
              <a:ext uri="{FF2B5EF4-FFF2-40B4-BE49-F238E27FC236}">
                <a16:creationId xmlns:a16="http://schemas.microsoft.com/office/drawing/2014/main" id="{132E4701-2545-C74C-840D-7ABF235E3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7338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1" name="Line 6">
            <a:extLst>
              <a:ext uri="{FF2B5EF4-FFF2-40B4-BE49-F238E27FC236}">
                <a16:creationId xmlns:a16="http://schemas.microsoft.com/office/drawing/2014/main" id="{1D049A7F-BF62-5D4D-BE4A-A0691E2B9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4102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>
            <a:extLst>
              <a:ext uri="{FF2B5EF4-FFF2-40B4-BE49-F238E27FC236}">
                <a16:creationId xmlns:a16="http://schemas.microsoft.com/office/drawing/2014/main" id="{3BBD6070-08BD-1B4C-895F-25AB5152D3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B03515-4081-2A43-A3A2-59A5E0589E7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4027819E-FBD7-984E-9EF4-BB997616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EAEEED9-6A13-0C47-8AC0-B47B8A259075}" type="slidenum">
              <a:rPr lang="en-US" altLang="en-US" sz="1400">
                <a:latin typeface="Tahoma" panose="020B0604030504040204" pitchFamily="34" charset="0"/>
              </a:rPr>
              <a:pPr/>
              <a:t>18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EADBFD72-9BA2-734B-9C7C-AFC6A5F2F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Which Inferences Are Correct?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3F6ECAD-96BA-7146-8CFE-AD0B677BB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105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= 3}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= 3}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* x &lt; 25 } x := x * x {x &lt; 25}</a:t>
            </a:r>
          </a:p>
          <a:p>
            <a:pPr algn="ctr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&gt; 0 &amp; x &lt; 5} x := x * x {x &lt; 25}</a:t>
            </a: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3" name="Line 4">
            <a:extLst>
              <a:ext uri="{FF2B5EF4-FFF2-40B4-BE49-F238E27FC236}">
                <a16:creationId xmlns:a16="http://schemas.microsoft.com/office/drawing/2014/main" id="{9DB86844-915F-2A4B-A9EF-743337C36B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1336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74" name="Line 5">
            <a:extLst>
              <a:ext uri="{FF2B5EF4-FFF2-40B4-BE49-F238E27FC236}">
                <a16:creationId xmlns:a16="http://schemas.microsoft.com/office/drawing/2014/main" id="{84211CA4-A6B5-6D4D-9622-829E0240FA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7338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75" name="Line 6">
            <a:extLst>
              <a:ext uri="{FF2B5EF4-FFF2-40B4-BE49-F238E27FC236}">
                <a16:creationId xmlns:a16="http://schemas.microsoft.com/office/drawing/2014/main" id="{C4F9D162-4925-CD44-900C-2AA045687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410200"/>
            <a:ext cx="662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2776" name="Group 7">
            <a:extLst>
              <a:ext uri="{FF2B5EF4-FFF2-40B4-BE49-F238E27FC236}">
                <a16:creationId xmlns:a16="http://schemas.microsoft.com/office/drawing/2014/main" id="{DAF5F58F-D4D0-EC48-9C45-7F274F1932F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1295400"/>
            <a:ext cx="533400" cy="609600"/>
            <a:chOff x="4752" y="1152"/>
            <a:chExt cx="336" cy="384"/>
          </a:xfrm>
        </p:grpSpPr>
        <p:sp>
          <p:nvSpPr>
            <p:cNvPr id="32782" name="Line 8">
              <a:extLst>
                <a:ext uri="{FF2B5EF4-FFF2-40B4-BE49-F238E27FC236}">
                  <a16:creationId xmlns:a16="http://schemas.microsoft.com/office/drawing/2014/main" id="{7FEF0FAF-39DB-1E41-840B-8CEC4134D7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1440"/>
              <a:ext cx="48" cy="96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3" name="Line 9">
              <a:extLst>
                <a:ext uri="{FF2B5EF4-FFF2-40B4-BE49-F238E27FC236}">
                  <a16:creationId xmlns:a16="http://schemas.microsoft.com/office/drawing/2014/main" id="{8E26BED6-909D-324D-9B46-8000D7B56C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0" y="1152"/>
              <a:ext cx="288" cy="384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2777" name="Group 10">
            <a:extLst>
              <a:ext uri="{FF2B5EF4-FFF2-40B4-BE49-F238E27FC236}">
                <a16:creationId xmlns:a16="http://schemas.microsoft.com/office/drawing/2014/main" id="{01F70A7E-82D1-4D47-B67A-0DBE1469B9E4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572000"/>
            <a:ext cx="533400" cy="609600"/>
            <a:chOff x="4752" y="1152"/>
            <a:chExt cx="336" cy="384"/>
          </a:xfrm>
        </p:grpSpPr>
        <p:sp>
          <p:nvSpPr>
            <p:cNvPr id="32780" name="Line 11">
              <a:extLst>
                <a:ext uri="{FF2B5EF4-FFF2-40B4-BE49-F238E27FC236}">
                  <a16:creationId xmlns:a16="http://schemas.microsoft.com/office/drawing/2014/main" id="{627DA2C5-B8DB-FE4B-AB5F-13F31FA6A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1440"/>
              <a:ext cx="48" cy="96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1" name="Line 12">
              <a:extLst>
                <a:ext uri="{FF2B5EF4-FFF2-40B4-BE49-F238E27FC236}">
                  <a16:creationId xmlns:a16="http://schemas.microsoft.com/office/drawing/2014/main" id="{5267E2A1-BF48-A14A-95C5-9BCFBA694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0" y="1152"/>
              <a:ext cx="288" cy="384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2778" name="Line 13">
            <a:extLst>
              <a:ext uri="{FF2B5EF4-FFF2-40B4-BE49-F238E27FC236}">
                <a16:creationId xmlns:a16="http://schemas.microsoft.com/office/drawing/2014/main" id="{0089458D-67A6-3C4F-A49F-9B4411D1D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6781800" cy="106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4">
            <a:extLst>
              <a:ext uri="{FF2B5EF4-FFF2-40B4-BE49-F238E27FC236}">
                <a16:creationId xmlns:a16="http://schemas.microsoft.com/office/drawing/2014/main" id="{42326EEB-42AA-134C-B25D-EBBB5BCD3B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3124200"/>
            <a:ext cx="6705600" cy="1295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2978042D-ABC1-7C4A-983D-2A4DFAD779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F30E659-8FB6-274C-AB1B-E33034786A86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1A526AA3-A968-CA40-9EFD-AD120A9E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D57126A-4F3A-0546-86B2-66ADF4DDFC65}" type="slidenum">
              <a:rPr lang="en-US" altLang="en-US" sz="1400">
                <a:latin typeface="Tahoma" panose="020B0604030504040204" pitchFamily="34" charset="0"/>
              </a:rPr>
              <a:pPr/>
              <a:t>19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41174088-2808-6E41-8995-96D84C4AD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Sequencing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ACBF71D5-B8DF-1942-AB4B-C29245DA8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50288" cy="4419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{Q}     {Q}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{R}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;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{R}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 {x = z &amp; z = z}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= z &amp; z = z} y := z {x = z &amp; y = z}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z; y := z {x = z &amp; y = z}</a:t>
            </a:r>
          </a:p>
        </p:txBody>
      </p:sp>
      <p:sp>
        <p:nvSpPr>
          <p:cNvPr id="33797" name="Line 4">
            <a:extLst>
              <a:ext uri="{FF2B5EF4-FFF2-40B4-BE49-F238E27FC236}">
                <a16:creationId xmlns:a16="http://schemas.microsoft.com/office/drawing/2014/main" id="{FAD387AF-E18F-1042-9441-83E80C1019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133600"/>
            <a:ext cx="5105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5">
            <a:extLst>
              <a:ext uri="{FF2B5EF4-FFF2-40B4-BE49-F238E27FC236}">
                <a16:creationId xmlns:a16="http://schemas.microsoft.com/office/drawing/2014/main" id="{58DDB6E0-5D52-8E48-8A89-4AD29D66D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876800"/>
            <a:ext cx="746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457A06AC-EAD1-DF43-8F02-04D4985DD5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0A77A0-05D0-C74B-AE3E-DD1B6D7A33E9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806E478F-258F-BF4D-9037-2F83F36B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725EE4-0364-3E43-ADE7-55985FF49F92}" type="slidenum">
              <a:rPr lang="en-US" altLang="en-US" sz="1400">
                <a:latin typeface="Tahoma" panose="020B0604030504040204" pitchFamily="34" charset="0"/>
              </a:rPr>
              <a:pPr/>
              <a:t>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521BE20-34B8-8C49-AF6C-B225BC43E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A8DFD47-88C6-8B4C-9CEE-2A185A8818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Also called Floyd-Hoare Logic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Based on formal logic (first order predicate calculus)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Axiomatic Semantics is a logical system built from </a:t>
            </a:r>
            <a:r>
              <a:rPr lang="en-US" altLang="en-US" sz="3600" i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axioms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and </a:t>
            </a:r>
            <a:r>
              <a:rPr lang="en-US" altLang="en-US" sz="3600" i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inference rules</a:t>
            </a:r>
            <a:endParaRPr lang="en-US" altLang="en-US" sz="3600" i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 i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Mainly suited to simple imperative programming languages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B03D39BD-60DA-FF4F-BA2E-F620DA6FE0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4C62C53-1018-1A43-AEE8-8C7273DF135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9965B937-7816-7F44-91C5-CE71AB2A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7313965-AEE3-054D-BED0-230A73F4136B}" type="slidenum">
              <a:rPr lang="en-US" altLang="en-US" sz="1400">
                <a:latin typeface="Tahoma" panose="020B0604030504040204" pitchFamily="34" charset="0"/>
              </a:rPr>
              <a:pPr/>
              <a:t>20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4819" name="Rectangle 6">
            <a:extLst>
              <a:ext uri="{FF2B5EF4-FFF2-40B4-BE49-F238E27FC236}">
                <a16:creationId xmlns:a16="http://schemas.microsoft.com/office/drawing/2014/main" id="{57449AAD-052F-9B47-B47D-E2EB4E118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810000"/>
            <a:ext cx="28956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4820" name="Rectangle 7">
            <a:extLst>
              <a:ext uri="{FF2B5EF4-FFF2-40B4-BE49-F238E27FC236}">
                <a16:creationId xmlns:a16="http://schemas.microsoft.com/office/drawing/2014/main" id="{1300F325-3509-8842-AEC2-61C629D6B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419600"/>
            <a:ext cx="2971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4821" name="Line 8">
            <a:extLst>
              <a:ext uri="{FF2B5EF4-FFF2-40B4-BE49-F238E27FC236}">
                <a16:creationId xmlns:a16="http://schemas.microsoft.com/office/drawing/2014/main" id="{8E89BD1F-FF29-5E4B-AE59-075A6FE4D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4114800"/>
            <a:ext cx="1295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2" name="Rectangle 2">
            <a:extLst>
              <a:ext uri="{FF2B5EF4-FFF2-40B4-BE49-F238E27FC236}">
                <a16:creationId xmlns:a16="http://schemas.microsoft.com/office/drawing/2014/main" id="{FC3A7CD6-6D6B-274B-B441-F006A54E72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Sequencing</a:t>
            </a:r>
          </a:p>
        </p:txBody>
      </p:sp>
      <p:sp>
        <p:nvSpPr>
          <p:cNvPr id="34823" name="Rectangle 3">
            <a:extLst>
              <a:ext uri="{FF2B5EF4-FFF2-40B4-BE49-F238E27FC236}">
                <a16:creationId xmlns:a16="http://schemas.microsoft.com/office/drawing/2014/main" id="{76BAECEB-8630-6B43-B544-34E6D186E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50288" cy="4419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{Q}     {Q}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{R}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; C</a:t>
            </a:r>
            <a:r>
              <a:rPr lang="en-US" altLang="en-US" sz="3600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{R}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 {x = z &amp; z = z}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{x = z &amp; z = z} y := z {x = z &amp; y = z}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z; y := z {x = z &amp; y = z}</a:t>
            </a:r>
          </a:p>
        </p:txBody>
      </p:sp>
      <p:sp>
        <p:nvSpPr>
          <p:cNvPr id="34824" name="Line 4">
            <a:extLst>
              <a:ext uri="{FF2B5EF4-FFF2-40B4-BE49-F238E27FC236}">
                <a16:creationId xmlns:a16="http://schemas.microsoft.com/office/drawing/2014/main" id="{FD6678A2-9F08-514A-A364-7A0DC2F5CA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133600"/>
            <a:ext cx="5105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5">
            <a:extLst>
              <a:ext uri="{FF2B5EF4-FFF2-40B4-BE49-F238E27FC236}">
                <a16:creationId xmlns:a16="http://schemas.microsoft.com/office/drawing/2014/main" id="{E8005CAC-42CD-134A-AAC4-B7041A925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876800"/>
            <a:ext cx="746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3521C679-C745-6641-BA86-966011B73D4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F0EE9D0-F39E-3B4E-AD91-900C332C6E6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3739293E-0E06-294F-B8EA-BC65447F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BB7674-EEBC-E045-8646-8E09DED006D2}" type="slidenum">
              <a:rPr lang="en-US" altLang="en-US" sz="1400">
                <a:latin typeface="Tahoma" panose="020B0604030504040204" pitchFamily="34" charset="0"/>
              </a:rPr>
              <a:pPr/>
              <a:t>21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776E2C9-276B-F741-838D-ED6268B76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Postcondition Weakening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5C6C3CB2-95F0-B740-82BA-47085873E8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3434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 {Q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}    Q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Q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{P} C {Q}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z; y := z {x = z &amp; y = z}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(x = z &amp; y = z)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(x = y)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{z = z &amp; z = z} x := z; y := z {x = y}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5845" name="Line 4">
            <a:extLst>
              <a:ext uri="{FF2B5EF4-FFF2-40B4-BE49-F238E27FC236}">
                <a16:creationId xmlns:a16="http://schemas.microsoft.com/office/drawing/2014/main" id="{9080AF4A-B2CF-E441-8059-58A9731406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800600"/>
            <a:ext cx="746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5">
            <a:extLst>
              <a:ext uri="{FF2B5EF4-FFF2-40B4-BE49-F238E27FC236}">
                <a16:creationId xmlns:a16="http://schemas.microsoft.com/office/drawing/2014/main" id="{F50B9251-1D8F-2E41-98D2-52688A1F9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3962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>
            <a:extLst>
              <a:ext uri="{FF2B5EF4-FFF2-40B4-BE49-F238E27FC236}">
                <a16:creationId xmlns:a16="http://schemas.microsoft.com/office/drawing/2014/main" id="{945362BF-EF76-D44E-91DA-08D27417196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DD60B0-0B02-7C4D-9A18-1B9B60AEBAFA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DD1DFB01-D3BD-A944-BAB7-9E15CCE50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040B3D1-9431-CB42-A043-D4DE4505036B}" type="slidenum">
              <a:rPr lang="en-US" altLang="en-US" sz="1400">
                <a:latin typeface="Tahoma" panose="020B0604030504040204" pitchFamily="34" charset="0"/>
              </a:rPr>
              <a:pPr/>
              <a:t>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E53A05E0-1E38-E44A-8704-4B7F4D806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Rule of Consequence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04174A0-1EDB-6740-9CF0-F2726F065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3434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  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} C {Q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}    Q</a:t>
            </a:r>
            <a:r>
              <a:rPr lang="ja-JP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Q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{P} C {Q}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Logically equivalent to the combination of Precondition Strengthening and Postcondition Weakening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Uses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P’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and 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Q’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Q</a:t>
            </a:r>
            <a:endParaRPr lang="en-US" altLang="en-US">
              <a:solidFill>
                <a:srgbClr val="0000FF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9C680FAA-060C-8A48-A475-2CEE2E0FE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209800"/>
            <a:ext cx="6553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>
            <a:extLst>
              <a:ext uri="{FF2B5EF4-FFF2-40B4-BE49-F238E27FC236}">
                <a16:creationId xmlns:a16="http://schemas.microsoft.com/office/drawing/2014/main" id="{B6110ABB-7D4D-524A-8167-EF5499862D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671B137-5088-884F-8BB7-331F913F49C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DC0A98A6-DF91-2343-BA0E-7551F5AA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BCA52-8FB3-C24F-B53E-50394B01F8C7}" type="slidenum">
              <a:rPr lang="en-US" altLang="en-US" sz="1400">
                <a:latin typeface="Tahoma" panose="020B0604030504040204" pitchFamily="34" charset="0"/>
              </a:rPr>
              <a:pPr/>
              <a:t>23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C31E1BB7-5C39-8541-A25C-642FCD8F2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If Then Else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713FA529-0510-1142-A407-5F2DF7955D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800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 and B} C</a:t>
            </a:r>
            <a:r>
              <a:rPr lang="en-US" altLang="en-US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{Q}   {P and (not B)} C</a:t>
            </a:r>
            <a:r>
              <a:rPr lang="en-US" altLang="en-US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{Q}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if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then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</a:t>
            </a:r>
            <a:r>
              <a:rPr lang="en-US" altLang="en-US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else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C</a:t>
            </a:r>
            <a:r>
              <a:rPr lang="en-US" altLang="en-US" baseline="-250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2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fi </a:t>
            </a: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{Q}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Example:  Want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{y=a}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if x &lt; 0 then y:= y-x else y:= y+x fi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{y=a+|x|}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Suffices to show: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(1) {y=a&amp;x&lt;0}  y:=y-x  {y=a+|x|}  and      (4) {y=a&amp;not(x&lt;0)}  y:=y+x  {y=a+|x|}</a:t>
            </a:r>
            <a:endParaRPr lang="en-US" altLang="en-US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7893" name="Line 4">
            <a:extLst>
              <a:ext uri="{FF2B5EF4-FFF2-40B4-BE49-F238E27FC236}">
                <a16:creationId xmlns:a16="http://schemas.microsoft.com/office/drawing/2014/main" id="{E6B8A0E6-0625-2649-8D08-1407D5BCB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133600"/>
            <a:ext cx="7391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>
            <a:extLst>
              <a:ext uri="{FF2B5EF4-FFF2-40B4-BE49-F238E27FC236}">
                <a16:creationId xmlns:a16="http://schemas.microsoft.com/office/drawing/2014/main" id="{41031F00-CADA-DF49-BBFE-3202B0A2D6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EDF697D-4909-DF40-8FE0-D425DF9A54A4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67EA737A-9833-E24C-B598-AFD9E43D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BC3BAA7-E5B3-854E-9A53-7788702EFEC9}" type="slidenum">
              <a:rPr lang="en-US" altLang="en-US" sz="1400">
                <a:latin typeface="Tahoma" panose="020B0604030504040204" pitchFamily="34" charset="0"/>
              </a:rPr>
              <a:pPr/>
              <a:t>24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CE40728-AD96-E447-99BD-9665DF1295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648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(3)        (y=a&amp;x&lt;0)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y-x=a+|x|</a:t>
            </a: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(2)     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{y-x=a+|x|}  y:=y-x   {y=a+|x|}</a:t>
            </a:r>
            <a:endParaRPr lang="en-US" altLang="en-US" sz="360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(1)      {y=a&amp;x&lt;0}  y:=y-x  {y=a+|x|}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(1) Reduces to (2) and (3) by 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     Precondition Strengthening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(2) Follows from assignment axiom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Times" pitchFamily="2" charset="0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(3) Because x&lt;0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|x| = -x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9EFB0628-08A7-DD43-996C-0B2247E9C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{y=a&amp;x&lt;0}  y:=y-x  {y=a+|x|}</a:t>
            </a:r>
            <a:endParaRPr lang="en-US" altLang="en-US">
              <a:ea typeface="ＭＳ Ｐゴシック" panose="020B0600070205080204" pitchFamily="34" charset="-128"/>
              <a:sym typeface="Wingdings" pitchFamily="2" charset="2"/>
            </a:endParaRPr>
          </a:p>
        </p:txBody>
      </p:sp>
      <p:sp>
        <p:nvSpPr>
          <p:cNvPr id="38917" name="Line 4">
            <a:extLst>
              <a:ext uri="{FF2B5EF4-FFF2-40B4-BE49-F238E27FC236}">
                <a16:creationId xmlns:a16="http://schemas.microsoft.com/office/drawing/2014/main" id="{B4C18340-EF0D-C143-A532-7AD616A39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971800"/>
            <a:ext cx="624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>
            <a:extLst>
              <a:ext uri="{FF2B5EF4-FFF2-40B4-BE49-F238E27FC236}">
                <a16:creationId xmlns:a16="http://schemas.microsoft.com/office/drawing/2014/main" id="{23C5CF5C-09F2-974C-BF96-C470A7F908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9F5B4C2-B134-1C43-A969-1C4B0F5DEE5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9B8B095A-82A4-AA48-B5B5-37D1A742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778036D-58D7-BD48-AD89-102B858FB3C7}" type="slidenum">
              <a:rPr lang="en-US" altLang="en-US" sz="1400">
                <a:latin typeface="Tahoma" panose="020B0604030504040204" pitchFamily="34" charset="0"/>
              </a:rPr>
              <a:pPr/>
              <a:t>25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59DB9D67-CBA7-494B-A195-2BBDC644F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6482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(6)     (y=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a&amp;not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(x&lt;0))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(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y+x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=a+|x|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)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(5) 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y+x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=a+|x|}  y:=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y+x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  {y=a+|x}}</a:t>
            </a:r>
            <a:endParaRPr lang="en-US" altLang="en-US" sz="360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(4)   {y=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a&amp;not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(x&lt;0)}  y:=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y+x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{y=a+|x|}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(4) Reduces to (5) and (6) by Precondition Strengthening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(5) Follows from assignment axiom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(6) Because not(x&lt;0)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|x| = x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728E5D41-0B0F-2C42-A3C9-C86F0C044C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924800" cy="6858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{y=a&amp;not(x&lt;0)} y:=y+x {y=a+|x|}</a:t>
            </a:r>
            <a:endParaRPr lang="en-US" altLang="en-US">
              <a:ea typeface="ＭＳ Ｐゴシック" panose="020B0600070205080204" pitchFamily="34" charset="-128"/>
              <a:sym typeface="Wingdings" pitchFamily="2" charset="2"/>
            </a:endParaRPr>
          </a:p>
        </p:txBody>
      </p:sp>
      <p:sp>
        <p:nvSpPr>
          <p:cNvPr id="39941" name="Line 4">
            <a:extLst>
              <a:ext uri="{FF2B5EF4-FFF2-40B4-BE49-F238E27FC236}">
                <a16:creationId xmlns:a16="http://schemas.microsoft.com/office/drawing/2014/main" id="{F4C0D42D-4219-7748-9405-F41DF0899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590800"/>
            <a:ext cx="7010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9942" name="Line 5">
            <a:extLst>
              <a:ext uri="{FF2B5EF4-FFF2-40B4-BE49-F238E27FC236}">
                <a16:creationId xmlns:a16="http://schemas.microsoft.com/office/drawing/2014/main" id="{CFA24892-3269-A344-9968-2AB75424FD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9718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>
            <a:extLst>
              <a:ext uri="{FF2B5EF4-FFF2-40B4-BE49-F238E27FC236}">
                <a16:creationId xmlns:a16="http://schemas.microsoft.com/office/drawing/2014/main" id="{377504EB-ABA9-C441-9AB4-3925F746C9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AE9E9D1-9A2B-064C-A659-F49F7F934723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554FA44B-27C7-A34B-A95E-99E85015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87A9A76-D3F0-D74B-8AA0-FC10F43F3F24}" type="slidenum">
              <a:rPr lang="en-US" altLang="en-US" sz="1400">
                <a:latin typeface="Tahoma" panose="020B0604030504040204" pitchFamily="34" charset="0"/>
              </a:rPr>
              <a:pPr/>
              <a:t>26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00B36D4-F6F8-A045-8D3E-84BED39E97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If then else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8C9B364-EC25-D142-B52A-7C4153DBE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(1)          {y=a&amp;x&lt;0}y:=y-x{y=a+|x|}         </a:t>
            </a: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.</a:t>
            </a: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(4)      {y=a&amp;not(x&lt;0)}y:=y+x{y=a+|x|}     </a:t>
            </a: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.</a:t>
            </a: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{y=a} </a:t>
            </a: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if x &lt; 0 then y:= y-x else y:= y+x</a:t>
            </a: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{y=a+|x|}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By the if_then_else rule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40965" name="Line 4">
            <a:extLst>
              <a:ext uri="{FF2B5EF4-FFF2-40B4-BE49-F238E27FC236}">
                <a16:creationId xmlns:a16="http://schemas.microsoft.com/office/drawing/2014/main" id="{E6523EBA-14DF-D34B-B508-64544B007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971800"/>
            <a:ext cx="746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>
            <a:extLst>
              <a:ext uri="{FF2B5EF4-FFF2-40B4-BE49-F238E27FC236}">
                <a16:creationId xmlns:a16="http://schemas.microsoft.com/office/drawing/2014/main" id="{598741D5-1CDA-D741-B628-91388AFF5FC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821AE2D-96A4-7545-977C-15122AF91770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AD3CEE29-83D1-7F43-A8F4-455AE770C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3362DB9-10FB-434C-8770-9FECA89631A0}" type="slidenum">
              <a:rPr lang="en-US" altLang="en-US" sz="1400">
                <a:latin typeface="Tahoma" panose="020B0604030504040204" pitchFamily="34" charset="0"/>
              </a:rPr>
              <a:pPr/>
              <a:t>27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632099F0-1DFA-3D42-A9D5-A59051D18E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BB5B924-7FEC-B741-B1B4-E3BA4A65D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We need a rule to be able to make assertions about </a:t>
            </a: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loops.</a:t>
            </a:r>
          </a:p>
          <a:p>
            <a:pPr lvl="1" eaLnBrk="1" hangingPunct="1"/>
            <a:r>
              <a:rPr lang="en-US" altLang="en-US" sz="3200">
                <a:latin typeface="Arial" panose="020B0604020202020204" pitchFamily="34" charset="0"/>
                <a:ea typeface="ＭＳ Ｐゴシック" panose="020B0600070205080204" pitchFamily="34" charset="-128"/>
              </a:rPr>
              <a:t> Inference rule because we can only draw conclusions if we know something about the body</a:t>
            </a:r>
          </a:p>
          <a:p>
            <a:pPr lvl="1" eaLnBrk="1" hangingPunct="1"/>
            <a:r>
              <a:rPr lang="en-US" altLang="en-US" sz="3200">
                <a:latin typeface="Arial" panose="020B0604020202020204" pitchFamily="34" charset="0"/>
                <a:ea typeface="ＭＳ Ｐゴシック" panose="020B0600070205080204" pitchFamily="34" charset="-128"/>
              </a:rPr>
              <a:t>Let</a:t>
            </a:r>
            <a:r>
              <a:rPr lang="ja-JP" altLang="en-US" sz="320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latin typeface="Arial" panose="020B0604020202020204" pitchFamily="34" charset="0"/>
                <a:ea typeface="ＭＳ Ｐゴシック" panose="020B0600070205080204" pitchFamily="34" charset="-128"/>
              </a:rPr>
              <a:t>s start with:</a:t>
            </a:r>
            <a:endParaRPr lang="en-US" altLang="ja-JP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algn="ctr" eaLnBrk="1" hangingPunct="1">
              <a:buFont typeface="Wingdings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    ?     }     C    {      ?     }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     ?      }   </a:t>
            </a:r>
            <a:r>
              <a:rPr lang="en-US" altLang="en-US" sz="32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   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  </a:t>
            </a:r>
            <a:r>
              <a:rPr lang="en-US" altLang="en-US" sz="32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 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C </a:t>
            </a:r>
            <a:r>
              <a:rPr lang="en-US" altLang="en-US" sz="32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od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{  P  }</a:t>
            </a:r>
          </a:p>
        </p:txBody>
      </p:sp>
      <p:sp>
        <p:nvSpPr>
          <p:cNvPr id="41989" name="Line 4">
            <a:extLst>
              <a:ext uri="{FF2B5EF4-FFF2-40B4-BE49-F238E27FC236}">
                <a16:creationId xmlns:a16="http://schemas.microsoft.com/office/drawing/2014/main" id="{DC0EC12B-D1D1-D246-A049-DA2F4BED6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105400"/>
            <a:ext cx="7086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46615031-2534-1142-A112-3A1A74651AD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CDEF96F-E8E9-FB48-8E11-705D99F5535D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A9C20015-AC7B-F84E-B204-AFAEC31F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D64E168-0607-B545-A11D-8F28E359D27B}" type="slidenum">
              <a:rPr lang="en-US" altLang="en-US" sz="1400">
                <a:latin typeface="Tahoma" panose="020B0604030504040204" pitchFamily="34" charset="0"/>
              </a:rPr>
              <a:pPr/>
              <a:t>28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EEFF598-73BA-8546-9DCB-DB344521AC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758C3901-3E76-9246-9258-5A43409C1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The loop may never be executed, so if we want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to hold after, it had better hold before, so let</a:t>
            </a:r>
            <a:r>
              <a:rPr lang="ja-JP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Arial" panose="020B0604020202020204" pitchFamily="34" charset="0"/>
                <a:ea typeface="ＭＳ Ｐゴシック" panose="020B0600070205080204" pitchFamily="34" charset="-128"/>
              </a:rPr>
              <a:t>s try: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    ?     }     C    {      ?     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 P  }  </a:t>
            </a: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  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  </a:t>
            </a: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C </a:t>
            </a: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od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{  P  }</a:t>
            </a:r>
            <a:endParaRPr lang="en-US" altLang="en-US">
              <a:solidFill>
                <a:srgbClr val="0000FF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3013" name="Line 4">
            <a:extLst>
              <a:ext uri="{FF2B5EF4-FFF2-40B4-BE49-F238E27FC236}">
                <a16:creationId xmlns:a16="http://schemas.microsoft.com/office/drawing/2014/main" id="{8749821C-8C17-2E4B-A7BE-997D96D1A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733800"/>
            <a:ext cx="6477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C6033757-4948-8247-A32B-5303FA3F5A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8902D9F-41AE-014E-9C0D-AFF31F920B6B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87DC6457-42AD-E540-8770-06519862B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5868DC4-844B-7E4F-914C-1F8834826933}" type="slidenum">
              <a:rPr lang="en-US" altLang="en-US" sz="1400">
                <a:latin typeface="Tahoma" panose="020B0604030504040204" pitchFamily="34" charset="0"/>
              </a:rPr>
              <a:pPr/>
              <a:t>29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28A9D4F-E819-BF4D-8D5C-94B89D3D0A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C927B3E4-5FFC-9845-BFA7-F91F9B77E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54102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If all we know is 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when we enter the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loop, then we all we know when we enter the body is   (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 and  B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If we need to know  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when we finish the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loop, we had better know it when we finish the loop body:</a:t>
            </a:r>
          </a:p>
          <a:p>
            <a:pPr eaLnBrk="1" hangingPunct="1"/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and B}  C  { P 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} 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B 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C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od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{ P }</a:t>
            </a:r>
          </a:p>
        </p:txBody>
      </p:sp>
      <p:sp>
        <p:nvSpPr>
          <p:cNvPr id="44037" name="Line 4">
            <a:extLst>
              <a:ext uri="{FF2B5EF4-FFF2-40B4-BE49-F238E27FC236}">
                <a16:creationId xmlns:a16="http://schemas.microsoft.com/office/drawing/2014/main" id="{9863276B-5CAF-2140-9360-9A6D96A1A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638800"/>
            <a:ext cx="548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1181880F-58DA-7346-A648-7F93F05A90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CEA6E37-1F7A-724B-BE37-EF4F979D031B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7D6810DF-C816-5446-8151-D29C8FAD3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6F7148C-F00D-3A41-BE38-B6FF5BFD834D}" type="slidenum">
              <a:rPr lang="en-US" altLang="en-US" sz="1400">
                <a:latin typeface="Tahoma" panose="020B0604030504040204" pitchFamily="34" charset="0"/>
              </a:rPr>
              <a:pPr/>
              <a:t>3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09B756C-1F8F-B949-BAD9-65597480E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C399547-B3A1-154E-AF23-243E5EFF7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Used to formally prove a property (</a:t>
            </a:r>
            <a:r>
              <a:rPr lang="en-US" altLang="en-US" sz="3600" i="1" dirty="0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post-condition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 of the </a:t>
            </a:r>
            <a:r>
              <a:rPr lang="en-US" altLang="en-US" sz="3600" i="1" dirty="0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state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(the values of the program variables) after the execution of program, assuming another property (</a:t>
            </a:r>
            <a:r>
              <a:rPr lang="en-US" altLang="en-US" sz="3600" i="1" dirty="0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pre-condition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 of the state holds before execution</a:t>
            </a:r>
          </a:p>
          <a:p>
            <a:pPr eaLnBrk="1" hangingPunct="1">
              <a:spcBef>
                <a:spcPct val="0"/>
              </a:spcBef>
            </a:pP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1159ACEB-6CE2-7A44-863F-9CA382D861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C0F4B0E-E8F1-7D47-87DC-77260C228671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AA399B91-6FCC-9E45-886B-42AFDE90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BE615AC-5B66-B34C-B706-1B3CDCBFD880}" type="slidenum">
              <a:rPr lang="en-US" altLang="en-US" sz="1400">
                <a:latin typeface="Tahoma" panose="020B0604030504040204" pitchFamily="34" charset="0"/>
              </a:rPr>
              <a:pPr/>
              <a:t>30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F9CD5F0D-C7F8-6140-86FE-1FEC549F0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EC8060C-99D5-144E-BE04-EDCEF6C628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We can strengthen the previous rule because we also know that when the loop is finished, 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not B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also holds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Final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rule: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and B }  C  { P 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}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 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 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C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od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{ P and not B }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5061" name="Line 4">
            <a:extLst>
              <a:ext uri="{FF2B5EF4-FFF2-40B4-BE49-F238E27FC236}">
                <a16:creationId xmlns:a16="http://schemas.microsoft.com/office/drawing/2014/main" id="{D580189F-02BF-CE49-BA39-D74E99E4A8A9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495800"/>
            <a:ext cx="7162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1412A797-53DB-4F48-A794-DF9E85C7BC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175768-07B4-1E4D-B775-BBEEEC2FBB33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8EA02A4A-99BD-7C4F-A7BD-70DA7627B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A67F9EE-335F-6249-8BD7-D2FCE4E1A2CF}" type="slidenum">
              <a:rPr lang="en-US" altLang="en-US" sz="1400">
                <a:latin typeface="Tahoma" panose="020B0604030504040204" pitchFamily="34" charset="0"/>
              </a:rPr>
              <a:pPr/>
              <a:t>31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D7B261B7-5F66-824C-BD47-B167F2A35D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03A4E12A-39A7-6E4C-B9B7-87E0651D9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and B }  C  { P 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 P }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 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 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C 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od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{ P and not B }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P satisfying this rule is called a </a:t>
            </a:r>
            <a:r>
              <a:rPr lang="en-US" altLang="en-US" sz="3600" i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loop invariant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because it must hold before and after the each iteration of the loop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6085" name="Line 4">
            <a:extLst>
              <a:ext uri="{FF2B5EF4-FFF2-40B4-BE49-F238E27FC236}">
                <a16:creationId xmlns:a16="http://schemas.microsoft.com/office/drawing/2014/main" id="{C63F1DB1-C250-EF44-B7EE-B31E94014E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133600"/>
            <a:ext cx="7010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>
            <a:extLst>
              <a:ext uri="{FF2B5EF4-FFF2-40B4-BE49-F238E27FC236}">
                <a16:creationId xmlns:a16="http://schemas.microsoft.com/office/drawing/2014/main" id="{CB68E53E-3618-4744-ABA2-FD96D22910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B6F9BC3-FDAE-B649-9028-2FD0EAEF7D26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9D44F042-D389-1348-B09D-3B7655005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6295873-B934-1047-A5C2-C7FBC244FD2B}" type="slidenum">
              <a:rPr lang="en-US" altLang="en-US" sz="1400">
                <a:latin typeface="Tahoma" panose="020B0604030504040204" pitchFamily="34" charset="0"/>
              </a:rPr>
              <a:pPr/>
              <a:t>32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249D4CA5-1807-4241-8869-78B416848B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79177EE-EBE3-0248-9FBD-5A42ADF158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While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rule generally needs to be used together with precondition strengthening and postcondition weakening</a:t>
            </a:r>
          </a:p>
          <a:p>
            <a:pPr eaLnBrk="1" hangingPunct="1">
              <a:lnSpc>
                <a:spcPct val="90000"/>
              </a:lnSpc>
            </a:pPr>
            <a:endParaRPr lang="en-US" altLang="en-US" sz="1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There is </a:t>
            </a:r>
            <a:r>
              <a:rPr lang="en-US" altLang="en-US" sz="36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NO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algorithm for computing the correct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; it requires intuition and an understanding of why the program works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>
            <a:extLst>
              <a:ext uri="{FF2B5EF4-FFF2-40B4-BE49-F238E27FC236}">
                <a16:creationId xmlns:a16="http://schemas.microsoft.com/office/drawing/2014/main" id="{38EE73F2-9F90-BB4B-9380-17B9A0AE96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72AD4C2-42F8-5343-9A6A-DB86DF7590E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A4BD66F7-65DF-D648-B23E-646BA5F2F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8348669-0BD2-9546-9035-2FB2DCC24B2C}" type="slidenum">
              <a:rPr lang="en-US" altLang="en-US" sz="1400">
                <a:latin typeface="Tahoma" panose="020B0604030504040204" pitchFamily="34" charset="0"/>
              </a:rPr>
              <a:pPr/>
              <a:t>33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AEE0D840-39C9-0A44-90AF-CB52F960E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2BA172A9-9324-2143-A421-AF3178A18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Let us prove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{x&gt;= 0 and x = a}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fact := 1;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while x &gt; 0 do (fact := fact * x; x := x –1) od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{fact = a!}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Date Placeholder 3">
            <a:extLst>
              <a:ext uri="{FF2B5EF4-FFF2-40B4-BE49-F238E27FC236}">
                <a16:creationId xmlns:a16="http://schemas.microsoft.com/office/drawing/2014/main" id="{8395B335-7409-9441-8A07-9E400C17E89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9F4F609-C187-B746-B0D5-2BD338CFB4E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06632C4A-B85B-6547-9009-98A934BF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CE47B0C-6EBC-DD45-B588-17D32BAB5558}" type="slidenum">
              <a:rPr lang="en-US" altLang="en-US" sz="1400">
                <a:latin typeface="Tahoma" panose="020B0604030504040204" pitchFamily="34" charset="0"/>
              </a:rPr>
              <a:pPr/>
              <a:t>34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E3198493-5FBA-0D41-A697-A48463FA9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7A3D6A9-D837-3E47-B879-A29D30E0C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We need to find a condition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that is true both before and after the loop is executed, and such that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(P and not x &gt; 0)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(fact = a!)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>
            <a:extLst>
              <a:ext uri="{FF2B5EF4-FFF2-40B4-BE49-F238E27FC236}">
                <a16:creationId xmlns:a16="http://schemas.microsoft.com/office/drawing/2014/main" id="{424D0510-7C8D-9042-B745-99AE8F051B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0FA0FE2-6F6D-E04E-A603-E96147D8316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A1B94DA3-DA94-8F4A-A81D-8DD9F1C3B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09FCD26-1ABB-9247-BD23-D241C4EE514A}" type="slidenum">
              <a:rPr lang="en-US" altLang="en-US" sz="1400">
                <a:latin typeface="Tahoma" panose="020B0604030504040204" pitchFamily="34" charset="0"/>
              </a:rPr>
              <a:pPr/>
              <a:t>35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3CDA731-98BE-EC49-B1B9-686865D40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B9BE861-BDCC-A44C-8CCE-82797D6E4A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First attempt: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{a! = fact * (x!)}</a:t>
            </a:r>
            <a:endParaRPr lang="en-US" altLang="en-US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Motivation: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What we want to compute:  </a:t>
            </a: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a!</a:t>
            </a:r>
            <a:endParaRPr lang="en-US" altLang="en-US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What we have computed:  </a:t>
            </a: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fact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	which is the sequential product of  </a:t>
            </a: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down through </a:t>
            </a: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(x + 1)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What we still need to compute:  </a:t>
            </a: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x!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3">
            <a:extLst>
              <a:ext uri="{FF2B5EF4-FFF2-40B4-BE49-F238E27FC236}">
                <a16:creationId xmlns:a16="http://schemas.microsoft.com/office/drawing/2014/main" id="{3BB5124C-3FE9-AE48-BC01-56A2C2CF14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0CBAF43-AEBF-6144-974C-422849634209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43DFC280-FFCB-CA49-BDEB-3B380AD77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6546E41-9239-E242-8928-1E7D55016C5E}" type="slidenum">
              <a:rPr lang="en-US" altLang="en-US" sz="1400">
                <a:latin typeface="Tahoma" panose="020B0604030504040204" pitchFamily="34" charset="0"/>
              </a:rPr>
              <a:pPr/>
              <a:t>36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0F6A1914-1F85-6F45-A3E8-06610BB5B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2DA5ACC9-4E44-1E4F-B41E-1C05F11FC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6868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By post-condition weakening suffices to show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1. {x&gt;=0 and x = a}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fact := 1;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while x &gt; 0 do (fact := fact * x; x := x –1) od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{a! = fact * (x!) and not (x &gt; 0)}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and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2. {a! = fact * (x!) and not (x &gt; 0) 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{fact = a!}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3">
            <a:extLst>
              <a:ext uri="{FF2B5EF4-FFF2-40B4-BE49-F238E27FC236}">
                <a16:creationId xmlns:a16="http://schemas.microsoft.com/office/drawing/2014/main" id="{EA53E497-B702-0B40-AB32-7FFDF876DC4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2D88A9F-CA39-A34E-A260-D7BF11FBEC6E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177F3DA2-1993-4C44-8C90-AD4D4D4F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2FB2E68-5594-4840-8B25-37ED281A70EE}" type="slidenum">
              <a:rPr lang="en-US" altLang="en-US" sz="1400">
                <a:latin typeface="Tahoma" panose="020B0604030504040204" pitchFamily="34" charset="0"/>
              </a:rPr>
              <a:pPr/>
              <a:t>37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2D6BD71-EABD-EF45-9F78-5DB67314D0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Problem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6BAB8DFF-8D50-4941-BE74-9A6257F56B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2.  {a! = fact * (x!) and not (x &gt; 0)}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{fact = a!}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Don</a:t>
            </a:r>
            <a:r>
              <a:rPr lang="ja-JP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Arial" panose="020B0604020202020204" pitchFamily="34" charset="0"/>
                <a:ea typeface="ＭＳ Ｐゴシック" panose="020B0600070205080204" pitchFamily="34" charset="-128"/>
              </a:rPr>
              <a:t>t know this if x &lt; 0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Need to know that x = 0 when loop terminates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Need a new loop invariant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Try adding x &gt;= 0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Then will have x = 0 when loop is done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>
            <a:extLst>
              <a:ext uri="{FF2B5EF4-FFF2-40B4-BE49-F238E27FC236}">
                <a16:creationId xmlns:a16="http://schemas.microsoft.com/office/drawing/2014/main" id="{EAACA490-17E0-1148-AD39-C9DC3FFAC3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355F4BE-256A-B141-9A71-7522B512ECDE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07C2410E-6A07-3047-B4E5-7D9BC21C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0676145-0E61-1C47-A5E0-D99E7EEC8098}" type="slidenum">
              <a:rPr lang="en-US" altLang="en-US" sz="1400">
                <a:latin typeface="Tahoma" panose="020B0604030504040204" pitchFamily="34" charset="0"/>
              </a:rPr>
              <a:pPr/>
              <a:t>38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2C8C98F1-C77B-DD4A-A15F-8CB2F065A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5735F058-CC0D-914F-8A0D-11248A39C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4582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Second try, combine the two:</a:t>
            </a:r>
          </a:p>
          <a:p>
            <a:pPr marL="609600" indent="-609600"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 = {a! = fact * (x!) and x &gt;=0}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Again,  suffices to show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1. {x&gt;=0 and x = a}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fact := 1;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while x &gt; 0 do (fact := fact * x; x := x –1) od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{P and not x &gt; 0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}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and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2. {P and not x &gt; 0}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{fact = a!}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>
            <a:extLst>
              <a:ext uri="{FF2B5EF4-FFF2-40B4-BE49-F238E27FC236}">
                <a16:creationId xmlns:a16="http://schemas.microsoft.com/office/drawing/2014/main" id="{9D7A7580-5AEB-B046-AD61-1B41840759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EEC0B2-3A47-3C4F-BC7E-9DB604026BB3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FBBA0535-4371-AD4E-919C-4BAD37D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7E55F81-CF83-464A-B17D-DBBE5DE1065C}" type="slidenum">
              <a:rPr lang="en-US" altLang="en-US" sz="1400">
                <a:latin typeface="Tahoma" panose="020B0604030504040204" pitchFamily="34" charset="0"/>
              </a:rPr>
              <a:pPr/>
              <a:t>39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90304CC-AFA9-EA4A-B31B-8A461A2D6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D60BF6F-D05A-1147-B235-C8C647D0E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For 2, we need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{a! = fact * (x!) and x &gt;=0 and not (x &gt; 0)}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{fact = a!}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  But {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x &gt;=0 and not (x &gt; 0)}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{x = 0} so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fact * (x!) = fact * (0!) = fact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Therefore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{a! = fact * (x!) and x &gt;=0 and not (x &gt; 0)}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{fact = a!}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A0DC7B10-9372-2443-902D-D5BD4CB7F7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13B2E91-CF6E-184D-9117-FB15A2E24AC6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E33828D7-CB48-9D46-BCFD-A65FAF7DA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24B23B3-BB22-9243-A166-2761147CB6CC}" type="slidenum">
              <a:rPr lang="en-US" altLang="en-US" sz="1400">
                <a:latin typeface="Tahoma" panose="020B0604030504040204" pitchFamily="34" charset="0"/>
              </a:rPr>
              <a:pPr/>
              <a:t>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631D5-AE58-674D-B8C1-771DC6C2C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1E87C7A-F9E4-0C4D-9C42-233F54988C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4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Goal: Derive statements of form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40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 {Q}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,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Q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 logical statements about state,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precondition,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Q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postcondition,       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program</a:t>
            </a:r>
          </a:p>
          <a:p>
            <a:pPr lvl="1" eaLnBrk="1" hangingPunct="1">
              <a:spcBef>
                <a:spcPct val="0"/>
              </a:spcBef>
            </a:pP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4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Example:  {x = 1} x := x + 1 {x = 2}</a:t>
            </a: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altLang="en-US" sz="36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>
            <a:extLst>
              <a:ext uri="{FF2B5EF4-FFF2-40B4-BE49-F238E27FC236}">
                <a16:creationId xmlns:a16="http://schemas.microsoft.com/office/drawing/2014/main" id="{EF9EAAAB-A391-1B41-834D-89C218DDDB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27B0B89-955F-4744-B162-ED6AF73B4DA9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349E0A41-31B2-EA42-949B-E887291D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D27DACD-5363-2B42-8C1A-3D32D4B2A717}" type="slidenum">
              <a:rPr lang="en-US" altLang="en-US" sz="1400">
                <a:latin typeface="Tahoma" panose="020B0604030504040204" pitchFamily="34" charset="0"/>
              </a:rPr>
              <a:pPr/>
              <a:t>40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9690F927-682F-DD47-ADD9-F1A4F0F24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86FB865-60A0-D84C-865A-610A41736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For 1, by the sequencing rule it suffices to show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3.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{x&gt;=0 and x = a}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  fact := 1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{a! = fact * (x!) and x &gt;=0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And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4.  {a! = fact * (x!) and x &gt;=0}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  while x &gt; 0 do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  (fact := fact * x; x := x –1) od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  {a! = fact * (x!) and x &gt;=0 and not (x &gt; 0)}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>
            <a:extLst>
              <a:ext uri="{FF2B5EF4-FFF2-40B4-BE49-F238E27FC236}">
                <a16:creationId xmlns:a16="http://schemas.microsoft.com/office/drawing/2014/main" id="{7BAF71FD-DE4B-434E-BD11-E0EEFF78E1D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E6F454D-DC9A-9047-AC22-E2F7C2E8D01B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1A4A3BBE-F209-E842-A1D5-13B98408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8674313-5AE0-2A42-8277-8ED377B1C64F}" type="slidenum">
              <a:rPr lang="en-US" altLang="en-US" sz="1400">
                <a:latin typeface="Tahoma" panose="020B0604030504040204" pitchFamily="34" charset="0"/>
              </a:rPr>
              <a:pPr/>
              <a:t>41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AC252D7-7D50-4744-AC8A-7B237141D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C521A396-9CB2-8B44-AFF5-531DF057E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Suffices to show that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{a! = fact * (x!) and x &gt;= 0}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 holds before the while loop is entered and that if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 and x &gt; 0}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	holds before we execute the body of the loop, then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0}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latin typeface="Arial" panose="020B0604020202020204" pitchFamily="34" charset="0"/>
                <a:ea typeface="ＭＳ Ｐゴシック" panose="020B0600070205080204" pitchFamily="34" charset="-128"/>
              </a:rPr>
              <a:t>holds after we execute the body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>
            <a:extLst>
              <a:ext uri="{FF2B5EF4-FFF2-40B4-BE49-F238E27FC236}">
                <a16:creationId xmlns:a16="http://schemas.microsoft.com/office/drawing/2014/main" id="{4DA2FE10-E9A9-FB45-95BD-97070F32BE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0BB3B2D-0DE5-7746-9AFA-EDCEC36345F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0F7B36DD-318D-7545-A695-E3111B0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2FA267A-0A4A-E446-B683-B41B0B92F98F}" type="slidenum">
              <a:rPr lang="en-US" altLang="en-US" sz="1400">
                <a:latin typeface="Tahoma" panose="020B0604030504040204" pitchFamily="34" charset="0"/>
              </a:rPr>
              <a:pPr/>
              <a:t>42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76A6816F-2008-8D40-802C-D01784748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726A585B-1D6D-E34D-A047-1935B182A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By the assignment rule, we have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{a! = 1 * (x!) and x &gt;= 0}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fact := 1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{a! = fact * (x!) and x &gt;= 0}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Therefore, to show (3), by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precondition strengthening, it suffices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to show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(x&gt;= 0 and x = a)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(a! = 1 * (x!) and x &gt;= 0)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>
            <a:extLst>
              <a:ext uri="{FF2B5EF4-FFF2-40B4-BE49-F238E27FC236}">
                <a16:creationId xmlns:a16="http://schemas.microsoft.com/office/drawing/2014/main" id="{9BDCA05E-65DA-5F4D-BE0D-B2FDBFBC93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84E46F8-1B0C-6241-B701-A21DCF29373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B5A61967-0427-D74E-B465-E0A8C9D1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AF02DE1-0409-D44C-831E-250F84E361F2}" type="slidenum">
              <a:rPr lang="en-US" altLang="en-US" sz="1400">
                <a:latin typeface="Tahoma" panose="020B0604030504040204" pitchFamily="34" charset="0"/>
              </a:rPr>
              <a:pPr/>
              <a:t>43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924727CA-60F4-2145-94B7-5F1395163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29C579F6-2FCC-4D4E-BDC7-EABAE2A2B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(x&gt;= 0 and x = a)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(a! = 1 * (x!) and x &gt;= 0)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holds because x = a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x! = a!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Have that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{a! = fact * (x!) and x &gt;= 0}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holds at the start of the while loop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>
            <a:extLst>
              <a:ext uri="{FF2B5EF4-FFF2-40B4-BE49-F238E27FC236}">
                <a16:creationId xmlns:a16="http://schemas.microsoft.com/office/drawing/2014/main" id="{48B15AC7-A944-214F-9F65-48FA9911AC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4B617F3-C98E-6B4D-A346-9C058FA9F725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F9D574E9-7572-1D4E-B007-1C85616BA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27C6085-7BD0-5E46-9C52-9EE34468A8CC}" type="slidenum">
              <a:rPr lang="en-US" altLang="en-US" sz="1400">
                <a:latin typeface="Tahoma" panose="020B0604030504040204" pitchFamily="34" charset="0"/>
              </a:rPr>
              <a:pPr/>
              <a:t>44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8943E75-E5A1-C241-8251-30E93EC5EC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32C03439-DA9C-8E46-AB8A-982FAD323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To show (4):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{a! = fact * (x!) and x &gt;=0}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while x &gt; 0 do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(fact := fact * x; x := x –1)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od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{a! = fact * (x!) and x &gt;=0 and not (x &gt; 0)}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we need to show that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(x!)) and x &gt;= 0}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is a loop invariant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>
            <a:extLst>
              <a:ext uri="{FF2B5EF4-FFF2-40B4-BE49-F238E27FC236}">
                <a16:creationId xmlns:a16="http://schemas.microsoft.com/office/drawing/2014/main" id="{0264D60D-ED83-214B-B2C9-3D5A741892A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5D2DB9A-2110-BC46-8D13-446D85F43B67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05596B95-9B55-2443-A013-8DFE8C4E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C9BC6A3-E12A-AE45-8A1A-719DF7E7A81C}" type="slidenum">
              <a:rPr lang="en-US" altLang="en-US" sz="1400">
                <a:latin typeface="Tahoma" panose="020B0604030504040204" pitchFamily="34" charset="0"/>
              </a:rPr>
              <a:pPr/>
              <a:t>45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8F756238-1E83-BF44-9351-EF15FDE64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74CCFC2E-0E70-5246-88CE-E64E6CD01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We need to show: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 and x &gt; 0}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( fact = fact * x; x := x – 1 )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(x!)) and x &gt;= 0}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sz="360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We will use assignment rule,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sequencing rule and precondition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strengthening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>
            <a:extLst>
              <a:ext uri="{FF2B5EF4-FFF2-40B4-BE49-F238E27FC236}">
                <a16:creationId xmlns:a16="http://schemas.microsoft.com/office/drawing/2014/main" id="{9442AB33-F7F2-B14D-AF9C-6C1BBCFA0A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F721B05-7820-D74B-BB0D-F91AA89D4FE7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FCD90061-FD4A-1845-AF1A-139F301A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7AE70FE-4654-4843-9CAD-A26CA94611A9}" type="slidenum">
              <a:rPr lang="en-US" altLang="en-US" sz="1400">
                <a:latin typeface="Tahoma" panose="020B0604030504040204" pitchFamily="34" charset="0"/>
              </a:rPr>
              <a:pPr/>
              <a:t>46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D2629A54-BF67-984D-9DFB-12EC3535B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3C996AF9-854A-5B4D-9E2B-704467080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By the assignment rule, we have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((x-1)!)) and x – 1 &gt;= 0}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x := x – 1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(x!)) and x &gt;= 0}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By the sequencing rule, it suffices to show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 and x &gt; 0}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fact = fact * x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((x-1)!)) and x – 1 &gt;= 0}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>
            <a:extLst>
              <a:ext uri="{FF2B5EF4-FFF2-40B4-BE49-F238E27FC236}">
                <a16:creationId xmlns:a16="http://schemas.microsoft.com/office/drawing/2014/main" id="{B2D51C24-D582-F74A-87B8-A64B380C78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FC15F79-6701-A344-BADB-8FB9F7C4FE7F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CC6DF384-8C17-B74E-8113-0D544541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37EF140-CE10-8E46-A4E4-F921E8F8AAEF}" type="slidenum">
              <a:rPr lang="en-US" altLang="en-US" sz="1400">
                <a:latin typeface="Tahoma" panose="020B0604030504040204" pitchFamily="34" charset="0"/>
              </a:rPr>
              <a:pPr/>
              <a:t>47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0F4CE2DF-5709-7145-AE1C-E8BFBE8FB6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39D79E2A-02ED-924C-ACA7-86CA80C114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By the assignment rule, we have that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(fact * x) * ((x-1)!)) and x – 1 &gt;= 0}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fact = fact * x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((x-1)!)) and x – 1 &gt;= 0}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By Precondition strengthening, it suffices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to show that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((a! = fact * (x!)) and x &gt;= 0 and x &gt; 0)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((a! = (fact * x) * ((x-1)!)) and x – 1 &gt;= 0)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>
            <a:extLst>
              <a:ext uri="{FF2B5EF4-FFF2-40B4-BE49-F238E27FC236}">
                <a16:creationId xmlns:a16="http://schemas.microsoft.com/office/drawing/2014/main" id="{C0E0691C-DC6A-6F4C-A0C1-6261022ABF5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FB4C201-412E-7C42-936B-18FA84497048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D8B36225-0249-D141-ACE9-CBDFA979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7A50233-F445-A74B-B6B3-1E5AF4F0B276}" type="slidenum">
              <a:rPr lang="en-US" altLang="en-US" sz="1400">
                <a:latin typeface="Tahoma" panose="020B0604030504040204" pitchFamily="34" charset="0"/>
              </a:rPr>
              <a:pPr/>
              <a:t>48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6789BCCB-9EC3-4749-900E-254FA2896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4A32D0EB-7428-5447-9F87-6FE761B44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However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fact * x * (x – 1)! = fact * (x!)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and              (x &gt; 0)  x – 1 &gt;=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since x is an integer,so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 and x &gt; 0}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(fact * x) * ((x-1)!)) and x – 1 &gt;= 0}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>
            <a:extLst>
              <a:ext uri="{FF2B5EF4-FFF2-40B4-BE49-F238E27FC236}">
                <a16:creationId xmlns:a16="http://schemas.microsoft.com/office/drawing/2014/main" id="{9DBDE01D-A8D6-9D40-AF6F-93B34AD3DC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149813B-EE51-0D42-BFC0-66ED4CD6F429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id="{7195E7E0-D62A-E24D-A90C-68AFBE740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52441FD-D7F6-984F-AE39-0C61E55C9D56}" type="slidenum">
              <a:rPr lang="en-US" altLang="en-US" sz="1400">
                <a:latin typeface="Tahoma" panose="020B0604030504040204" pitchFamily="34" charset="0"/>
              </a:rPr>
              <a:pPr/>
              <a:t>49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18D43130-D568-0041-A320-A912EC34F9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Example</a:t>
            </a: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EB165C08-B886-BA4A-8E95-5815EAB13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Therefore, by precondition strengthening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{(a! = fact * (x!)) and x &gt;= 0 and x &gt; 0}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fact = fact * x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{(a! = fact * ((x-1)!)) and x – 1 &gt;= 0}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This finishes the proof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>
            <a:extLst>
              <a:ext uri="{FF2B5EF4-FFF2-40B4-BE49-F238E27FC236}">
                <a16:creationId xmlns:a16="http://schemas.microsoft.com/office/drawing/2014/main" id="{CD92575F-6B4C-4048-ABB2-F9A5569389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E511C74-E85C-1549-9BE9-ECCE2248473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E471A76-D256-BE40-9C38-D5A1336E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7A84895-230C-5541-8067-46DD6A8D16CD}" type="slidenum">
              <a:rPr lang="en-US" altLang="en-US" sz="1400">
                <a:latin typeface="Tahoma" panose="020B0604030504040204" pitchFamily="34" charset="0"/>
              </a:rPr>
              <a:pPr/>
              <a:t>5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C2698EF-A5AE-7F44-94C3-014415BE4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5D3984B-9C43-FE45-9E13-1402470B9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i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Approach</a:t>
            </a:r>
            <a:r>
              <a:rPr lang="en-US" altLang="en-US" i="1">
                <a:latin typeface="Arial" panose="020B0604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For each type of language statement, give an axiom or inference rule stating how to derive assertions of form 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{P} C {Q}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 where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is a statement of that type</a:t>
            </a:r>
          </a:p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Compose axioms and inference rules to build proofs for complex programs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E3D6BB55-6121-5E49-8264-9C335C48CD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DA4792-BFB4-764A-A93D-FCB86536FF77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E127A075-2616-974F-AC3D-7AD853C1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B2061C3-907A-4443-92B2-3F18965A57BE}" type="slidenum">
              <a:rPr lang="en-US" altLang="en-US" sz="1400">
                <a:latin typeface="Tahoma" panose="020B0604030504040204" pitchFamily="34" charset="0"/>
              </a:rPr>
              <a:pPr/>
              <a:t>6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77FDBE2-E9D7-2149-8024-BF80CFE9FF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Axiomatic Semantics</a:t>
            </a:r>
            <a:endParaRPr lang="en-US" altLang="en-US" sz="4000" i="1">
              <a:ea typeface="ＭＳ Ｐゴシック" panose="020B0600070205080204" pitchFamily="34" charset="-128"/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62853D3-1280-7944-9BCE-6EDFAF409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An expression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{P} C {Q}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is a </a:t>
            </a:r>
            <a:r>
              <a:rPr lang="en-US" altLang="en-US" sz="3600" i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partial correctness</a:t>
            </a:r>
            <a:r>
              <a:rPr lang="en-US" altLang="en-US" sz="3600" i="1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statement</a:t>
            </a:r>
          </a:p>
          <a:p>
            <a:pPr eaLnBrk="1" hangingPunct="1">
              <a:spcBef>
                <a:spcPct val="0"/>
              </a:spcBef>
            </a:pPr>
            <a:endParaRPr lang="en-US" altLang="en-US" sz="1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For </a:t>
            </a:r>
            <a:r>
              <a:rPr lang="en-US" altLang="en-US" sz="3600" i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total correctness</a:t>
            </a:r>
            <a:r>
              <a:rPr lang="en-US" altLang="en-US" sz="3600" i="1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must also prove that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</a:t>
            </a: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 terminates (i.e. doesn</a:t>
            </a:r>
            <a:r>
              <a:rPr lang="ja-JP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Arial" panose="020B0604020202020204" pitchFamily="34" charset="0"/>
                <a:ea typeface="ＭＳ Ｐゴシック" panose="020B0600070205080204" pitchFamily="34" charset="-128"/>
              </a:rPr>
              <a:t>t run forever)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Written:  </a:t>
            </a: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[P] C [Q]</a:t>
            </a:r>
          </a:p>
          <a:p>
            <a:pPr lvl="1" eaLnBrk="1" hangingPunct="1">
              <a:spcBef>
                <a:spcPct val="0"/>
              </a:spcBef>
            </a:pPr>
            <a:endParaRPr lang="en-US" altLang="en-US" sz="16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600">
                <a:latin typeface="Arial" panose="020B0604020202020204" pitchFamily="34" charset="0"/>
                <a:ea typeface="ＭＳ Ｐゴシック" panose="020B0600070205080204" pitchFamily="34" charset="-128"/>
              </a:rPr>
              <a:t>Will only consider partial correctness 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>
            <a:extLst>
              <a:ext uri="{FF2B5EF4-FFF2-40B4-BE49-F238E27FC236}">
                <a16:creationId xmlns:a16="http://schemas.microsoft.com/office/drawing/2014/main" id="{AB59AB1A-914F-464C-893D-CABFC76AF0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B701622-F400-C24E-BDE3-4D5542CBB3BC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777B61A5-1034-5945-8038-7321973B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0C6E8E1-3B5D-D749-81DB-02765C4BC565}" type="slidenum">
              <a:rPr lang="en-US" altLang="en-US" sz="1400">
                <a:latin typeface="Tahoma" panose="020B0604030504040204" pitchFamily="34" charset="0"/>
              </a:rPr>
              <a:pPr/>
              <a:t>7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5B2029C-FAAF-AB42-9220-6A61CEF11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Language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612C9C73-D4F5-9D4C-8983-C8A622BB08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We will give rules for simple imperative language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&lt;command&gt;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::= &lt;variable&gt; := &lt;term&gt;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|  &lt;command&gt;; … ;&lt;command&gt;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|  if &lt;statement&gt; then &lt;command&gt; else &lt;command&gt; fi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| while &lt;statement&gt; do &lt;command&gt; od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1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Could add more features, like for-loops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>
            <a:extLst>
              <a:ext uri="{FF2B5EF4-FFF2-40B4-BE49-F238E27FC236}">
                <a16:creationId xmlns:a16="http://schemas.microsoft.com/office/drawing/2014/main" id="{7687874B-BA24-B14A-A2AC-9E35E78B7A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4007634-0C88-0F4C-972A-62DF38564C64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933CCE9B-0349-A641-97AB-ECCDBB44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AABA504-20A2-F944-8368-92BD0312C371}" type="slidenum">
              <a:rPr lang="en-US" altLang="en-US" sz="1400">
                <a:latin typeface="Tahoma" panose="020B0604030504040204" pitchFamily="34" charset="0"/>
              </a:rPr>
              <a:pPr/>
              <a:t>8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D51340BB-ED1E-6945-9993-5B6B9178F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Substitution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6E16CF01-8429-8948-A437-06A9E2E06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Notation:  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P[e/v] 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(sometimes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P[v &lt;- e]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Meaning:   Replace every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in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by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Example: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(x + 2) [y-1/x] 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= ((y – 1) + 2)</a:t>
            </a:r>
            <a:endParaRPr lang="en-US" altLang="en-US" sz="4800" dirty="0">
              <a:latin typeface="Arial" panose="020B0604020202020204" pitchFamily="34" charset="0"/>
              <a:ea typeface="ＭＳ Ｐゴシック" panose="020B0600070205080204" pitchFamily="34" charset="-128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>
            <a:extLst>
              <a:ext uri="{FF2B5EF4-FFF2-40B4-BE49-F238E27FC236}">
                <a16:creationId xmlns:a16="http://schemas.microsoft.com/office/drawing/2014/main" id="{8DF9BCA4-4E98-6E48-8CB4-FA11CCAA9E8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B3300D-200B-F04A-902B-B28D686DE024}" type="datetime1">
              <a:rPr lang="en-US" altLang="en-US" sz="1400">
                <a:latin typeface="Tahoma" panose="020B0604030504040204" pitchFamily="34" charset="0"/>
              </a:rPr>
              <a:pPr/>
              <a:t>11/29/22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8BDA4C25-74E0-9847-B84A-0344661B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68B45D0-E143-4640-ADDC-E901629EFEF9}" type="slidenum">
              <a:rPr lang="en-US" altLang="en-US" sz="1400">
                <a:latin typeface="Tahoma" panose="020B0604030504040204" pitchFamily="34" charset="0"/>
              </a:rPr>
              <a:pPr/>
              <a:t>9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CAB41ADA-735D-8C42-8B28-D592CADD5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Assignment Rule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DC22915F-51ED-2843-A803-55D516C9A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{P [e/x]</a:t>
            </a:r>
            <a:r>
              <a:rPr lang="en-US" altLang="en-US" sz="3600" baseline="-250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} x := e {P}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Example:</a:t>
            </a:r>
          </a:p>
          <a:p>
            <a:pPr algn="ctr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{    ?    } x := y {x = 2}</a:t>
            </a:r>
          </a:p>
        </p:txBody>
      </p:sp>
      <p:sp>
        <p:nvSpPr>
          <p:cNvPr id="23557" name="Line 6">
            <a:extLst>
              <a:ext uri="{FF2B5EF4-FFF2-40B4-BE49-F238E27FC236}">
                <a16:creationId xmlns:a16="http://schemas.microsoft.com/office/drawing/2014/main" id="{B9A1E053-9F9D-654E-AABA-9A1DE99F9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752600"/>
            <a:ext cx="3581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>
            <a:extLst>
              <a:ext uri="{FF2B5EF4-FFF2-40B4-BE49-F238E27FC236}">
                <a16:creationId xmlns:a16="http://schemas.microsoft.com/office/drawing/2014/main" id="{7F03F41A-C998-7C46-8D16-ADDE85609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429000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47552</TotalTime>
  <Words>3515</Words>
  <Application>Microsoft Macintosh PowerPoint</Application>
  <PresentationFormat>On-screen Show (4:3)</PresentationFormat>
  <Paragraphs>454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Tahoma</vt:lpstr>
      <vt:lpstr>Times</vt:lpstr>
      <vt:lpstr>Times New Roman</vt:lpstr>
      <vt:lpstr>Wingdings</vt:lpstr>
      <vt:lpstr>yellow-red-blue</vt:lpstr>
      <vt:lpstr>Programming Languages and Compilers (CS 421)</vt:lpstr>
      <vt:lpstr>Axiomatic Semantics</vt:lpstr>
      <vt:lpstr>Axiomatic Semantics</vt:lpstr>
      <vt:lpstr>Axiomatic Semantics</vt:lpstr>
      <vt:lpstr>Axiomatic Semantics</vt:lpstr>
      <vt:lpstr>Axiomatic Semantics</vt:lpstr>
      <vt:lpstr>Language</vt:lpstr>
      <vt:lpstr>Substitution</vt:lpstr>
      <vt:lpstr>The Assignment Rule</vt:lpstr>
      <vt:lpstr>The Assignment Rule</vt:lpstr>
      <vt:lpstr>The Assignment Rule</vt:lpstr>
      <vt:lpstr>The Assignment Rule</vt:lpstr>
      <vt:lpstr>The Assignment Rule – Your Turn</vt:lpstr>
      <vt:lpstr>The Assignment Rule – Your Turn</vt:lpstr>
      <vt:lpstr>Precondition Strengthening</vt:lpstr>
      <vt:lpstr>Precondition Strengthening</vt:lpstr>
      <vt:lpstr>Which Inferences Are Correct?</vt:lpstr>
      <vt:lpstr>Which Inferences Are Correct?</vt:lpstr>
      <vt:lpstr>Sequencing</vt:lpstr>
      <vt:lpstr>Sequencing</vt:lpstr>
      <vt:lpstr>Postcondition Weakening</vt:lpstr>
      <vt:lpstr>Rule of Consequence</vt:lpstr>
      <vt:lpstr>If Then Else</vt:lpstr>
      <vt:lpstr>{y=a&amp;x&lt;0}  y:=y-x  {y=a+|x|}</vt:lpstr>
      <vt:lpstr>{y=a&amp;not(x&lt;0)} y:=y+x {y=a+|x|}</vt:lpstr>
      <vt:lpstr>If then else</vt:lpstr>
      <vt:lpstr>While</vt:lpstr>
      <vt:lpstr>While</vt:lpstr>
      <vt:lpstr>While</vt:lpstr>
      <vt:lpstr>While</vt:lpstr>
      <vt:lpstr>While</vt:lpstr>
      <vt:lpstr>While</vt:lpstr>
      <vt:lpstr>Example</vt:lpstr>
      <vt:lpstr>Example</vt:lpstr>
      <vt:lpstr>Example</vt:lpstr>
      <vt:lpstr>Example</vt:lpstr>
      <vt:lpstr>Problem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Gunter, Elsa</cp:lastModifiedBy>
  <cp:revision>147</cp:revision>
  <cp:lastPrinted>2019-12-14T06:32:28Z</cp:lastPrinted>
  <dcterms:created xsi:type="dcterms:W3CDTF">2011-11-29T18:46:21Z</dcterms:created>
  <dcterms:modified xsi:type="dcterms:W3CDTF">2022-11-29T18:06:21Z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