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68"/>
  </p:notesMasterIdLst>
  <p:handoutMasterIdLst>
    <p:handoutMasterId r:id="rId69"/>
  </p:handoutMasterIdLst>
  <p:sldIdLst>
    <p:sldId id="600" r:id="rId2"/>
    <p:sldId id="611" r:id="rId3"/>
    <p:sldId id="612" r:id="rId4"/>
    <p:sldId id="613" r:id="rId5"/>
    <p:sldId id="614" r:id="rId6"/>
    <p:sldId id="615" r:id="rId7"/>
    <p:sldId id="616" r:id="rId8"/>
    <p:sldId id="617" r:id="rId9"/>
    <p:sldId id="618" r:id="rId10"/>
    <p:sldId id="619" r:id="rId11"/>
    <p:sldId id="620" r:id="rId12"/>
    <p:sldId id="621" r:id="rId13"/>
    <p:sldId id="622" r:id="rId14"/>
    <p:sldId id="623" r:id="rId15"/>
    <p:sldId id="624" r:id="rId16"/>
    <p:sldId id="625" r:id="rId17"/>
    <p:sldId id="626" r:id="rId18"/>
    <p:sldId id="627" r:id="rId19"/>
    <p:sldId id="628" r:id="rId20"/>
    <p:sldId id="629" r:id="rId21"/>
    <p:sldId id="630" r:id="rId22"/>
    <p:sldId id="631" r:id="rId23"/>
    <p:sldId id="632" r:id="rId24"/>
    <p:sldId id="759" r:id="rId25"/>
    <p:sldId id="633" r:id="rId26"/>
    <p:sldId id="634" r:id="rId27"/>
    <p:sldId id="635" r:id="rId28"/>
    <p:sldId id="636" r:id="rId29"/>
    <p:sldId id="637" r:id="rId30"/>
    <p:sldId id="639" r:id="rId31"/>
    <p:sldId id="640" r:id="rId32"/>
    <p:sldId id="641" r:id="rId33"/>
    <p:sldId id="642" r:id="rId34"/>
    <p:sldId id="643" r:id="rId35"/>
    <p:sldId id="644" r:id="rId36"/>
    <p:sldId id="645" r:id="rId37"/>
    <p:sldId id="646" r:id="rId38"/>
    <p:sldId id="647" r:id="rId39"/>
    <p:sldId id="648" r:id="rId40"/>
    <p:sldId id="649" r:id="rId41"/>
    <p:sldId id="650" r:id="rId42"/>
    <p:sldId id="651" r:id="rId43"/>
    <p:sldId id="652" r:id="rId44"/>
    <p:sldId id="653" r:id="rId45"/>
    <p:sldId id="654" r:id="rId46"/>
    <p:sldId id="655" r:id="rId47"/>
    <p:sldId id="656" r:id="rId48"/>
    <p:sldId id="657" r:id="rId49"/>
    <p:sldId id="658" r:id="rId50"/>
    <p:sldId id="659" r:id="rId51"/>
    <p:sldId id="660" r:id="rId52"/>
    <p:sldId id="661" r:id="rId53"/>
    <p:sldId id="662" r:id="rId54"/>
    <p:sldId id="663" r:id="rId55"/>
    <p:sldId id="664" r:id="rId56"/>
    <p:sldId id="665" r:id="rId57"/>
    <p:sldId id="666" r:id="rId58"/>
    <p:sldId id="667" r:id="rId59"/>
    <p:sldId id="668" r:id="rId60"/>
    <p:sldId id="669" r:id="rId61"/>
    <p:sldId id="670" r:id="rId62"/>
    <p:sldId id="671" r:id="rId63"/>
    <p:sldId id="672" r:id="rId64"/>
    <p:sldId id="673" r:id="rId65"/>
    <p:sldId id="674" r:id="rId66"/>
    <p:sldId id="675" r:id="rId6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71"/>
    <p:restoredTop sz="94680"/>
  </p:normalViewPr>
  <p:slideViewPr>
    <p:cSldViewPr>
      <p:cViewPr>
        <p:scale>
          <a:sx n="142" d="100"/>
          <a:sy n="142" d="100"/>
        </p:scale>
        <p:origin x="144" y="24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40" d="100"/>
        <a:sy n="140" d="100"/>
      </p:scale>
      <p:origin x="0" y="82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5B9DC48-94C8-7AAF-5BAB-1B253E8386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8E8B5ED-8BCB-C6E3-8E14-4AD453DBFE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15EA3377-CE92-0342-8B45-87192B35AEC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465DF3DF-ECBE-8040-8AA1-9654E30231F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CE15FFF-F3E6-8545-9927-91904BE8FD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D309B4A-6E80-2A11-0A69-6BF9F827FF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C637B3B-2AB9-6E9B-F5FF-F72A634D2C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77CF022-6CA9-8628-CB4E-6D8DCEFD8E00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0146F98D-344B-EEE5-66D6-67A0BBA0F08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ED222996-A0E8-CEF6-C99D-37C780503F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9CB8DCB3-EE3B-76BA-EF23-A482D10E00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1E85F18-37E4-714C-B1B9-A11D448392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5F05625-1DBF-1CE6-0272-256DAC8F2120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828F22B3-E756-0C6E-E006-EDBB24895F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EEDDB738-566D-C805-F1FA-44401BB3A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EDC9692B-6471-64C6-5D36-4FF45AF974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B549481B-C7B4-1D3C-34AC-69ADA27AE8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F77094-A1C8-5C30-F44C-3D8DB64163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D064F7E-D959-147C-9C8A-981147599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D6D37D37-7C6E-302B-7B48-482371D50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282D826A-494A-1878-CC8A-A6606CC26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F3D7D041-4F25-3ACE-4F1D-AB99F65D7FC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E2C1A424-35C1-E61F-0873-8C5B749B19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B30DF7D-CC59-D742-B340-F43DD7733EA5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D527AD55-E2E9-6091-0918-A6D0D9DB48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BAFF06A3-1898-841E-9A63-53E9E09E1A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A272D89-7000-1E4A-B9E1-9FB92EB579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25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C1C18CD-41B8-30EC-5E32-DB1D83E994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CE685-6041-DB4F-BBE2-F9F84147610C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E05F406-FE62-3546-5C31-A80782515A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C39BB4C-4F64-0107-7EED-9BA85CCD59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F3429-85FE-4841-B257-685C462B28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59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24606716-6D1A-AE53-AF39-8D5B537ED6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22864-6378-F54D-BDE0-4D43DBF45EEA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4822DCE-61C1-04F5-0329-67C38032C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E52EB707-980D-17A7-6613-53DDF9B8FB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26F62-CD74-DA45-A9E5-B7BFBC520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51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479B85F-02EE-DC1B-4585-91EEBD89CC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A5FDF-C91E-394B-8226-A5A7DC7FDD11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EBB9F37-4105-58FF-93BA-CDCC31577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6DC48C1-DF5E-E8AC-5C94-0B40C075AB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8D890-CF46-C841-9522-630E1C06D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87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8A5C053-2A0B-8283-65F1-53DE7BD67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8EBEF-EC27-E64A-8A37-EA7576143B5B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561E3B0-88C0-09B4-3003-8D0162620E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7F1C332-E498-DF89-4819-3D8E54960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64827-B3C6-EC43-B29B-CF9B15BD65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35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CE0369F-7EEE-7BE4-1246-3053B5D067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B68AE-F45B-864F-85BD-A6AC1D469D38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F4AEE06-13EC-DA41-FA44-4C7CBE6327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6C706B0-1BBA-E2CB-BC48-A5BC5BBC4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6294-767E-4949-9BDA-ACB0467F17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77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C85E331-0C10-6767-2627-B76B510AD5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A86A2-7D64-D246-8BDF-21ADA27AEBFA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C86D3C1E-848A-7B79-ADAA-46CA5C0A69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84270B67-8D62-4AC1-F9A3-25C8CACD0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3AE62-EB40-0B47-B172-88DAD33C6E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12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BA230299-CF58-2AFA-73AA-76CA7B5A2F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07DDF-6306-164F-B951-D875A6FCA0EE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F98CCC20-A0A0-31DB-E271-443DFD4790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377E121-D016-B8E6-3B3C-E06690E589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57BCD-3D6B-F348-A809-438178A575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35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299B26E8-D45C-5576-137B-A5D84727E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EF8A1-FA0F-9A40-A150-18BA764D60DA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67FF34BA-B6A4-C0F0-873C-99901BB93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AA326819-251F-6B7E-9BC0-F68EAF8CD4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13653-5CB0-5F4C-9D2D-0C0C06FDB0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13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D2CD6F6-1C97-C053-C3FE-8CE398E365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692EB-ED6D-3649-AB28-F4A8FFD8CAF0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59374A1-6D62-9D46-7CCE-D5EB62CE5F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A38A34F-A473-B633-20E6-7041EF33D6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4278E-F041-2A40-9DDF-213C0DBCA0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710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6276524-9572-5C54-214F-F4DCD3408B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22150-09ED-A64C-82FA-6FEA092A4AAA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6909A28-7A89-AACC-8BD1-07A9398D1C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2D6ADFB-27F3-F001-A533-F2975E3F9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2EEFB-3738-1F48-810E-060049C79F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0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950744E-9DA3-422F-11F9-7F60A217E03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F96461F-ED45-5C25-A19C-EBC8B264A4B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DB8EF32-11A3-156D-A148-E29DD216D66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0C76A6-B7D4-207E-DFDF-425D1E1862D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A8C5149-97D6-8B2D-0BD2-10033179B50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88076E43-0355-936E-D6CD-1468396918E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C55DFA47-57C4-C6BB-59B1-224C85F2ABA6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682C0FD8-7EC5-FECE-9F5A-537E1F1C5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C765757-CD2F-1CF9-8F8F-1A0F868E16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34219" name="Rectangle 11">
            <a:extLst>
              <a:ext uri="{FF2B5EF4-FFF2-40B4-BE49-F238E27FC236}">
                <a16:creationId xmlns:a16="http://schemas.microsoft.com/office/drawing/2014/main" id="{12C043FF-77E3-B763-5150-7BB9157352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D9A0F43-D073-6D4E-B0D2-ABECE8E3A705}" type="datetime1">
              <a:rPr lang="en-US" altLang="en-US"/>
              <a:pPr>
                <a:defRPr/>
              </a:pPr>
              <a:t>10/9/25</a:t>
            </a:fld>
            <a:endParaRPr lang="en-US" altLang="en-US"/>
          </a:p>
        </p:txBody>
      </p:sp>
      <p:sp>
        <p:nvSpPr>
          <p:cNvPr id="734220" name="Rectangle 12">
            <a:extLst>
              <a:ext uri="{FF2B5EF4-FFF2-40B4-BE49-F238E27FC236}">
                <a16:creationId xmlns:a16="http://schemas.microsoft.com/office/drawing/2014/main" id="{1DBA8B06-439A-E4F6-733F-44B47C4BC00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>
            <a:extLst>
              <a:ext uri="{FF2B5EF4-FFF2-40B4-BE49-F238E27FC236}">
                <a16:creationId xmlns:a16="http://schemas.microsoft.com/office/drawing/2014/main" id="{811B3D12-7F8C-E908-91B2-64F00DCDAF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27B2D3FF-7C47-6249-9D87-A42763E1F1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s.engr.illinois.edu/cs42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>
            <a:extLst>
              <a:ext uri="{FF2B5EF4-FFF2-40B4-BE49-F238E27FC236}">
                <a16:creationId xmlns:a16="http://schemas.microsoft.com/office/drawing/2014/main" id="{8C8D649F-8BBA-8B26-741E-E11D50C9B42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563552-0673-9E44-9A0E-C958BD176C22}" type="datetime1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2" name="Rectangle 16">
            <a:extLst>
              <a:ext uri="{FF2B5EF4-FFF2-40B4-BE49-F238E27FC236}">
                <a16:creationId xmlns:a16="http://schemas.microsoft.com/office/drawing/2014/main" id="{C6FFD196-3A23-521D-601E-1E50C3D76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6FEE575-2DB8-0743-A110-690456D36DB2}" type="slidenum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EBF12280-DA1D-953B-C43E-58CF61F33F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Languages and Compilers (CS 421)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C537240-2AB7-F2A8-8AA0-001579AD0D0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Elsa L Gunter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2112 SC, UIUC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 sz="33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hlinkClick r:id="rId2"/>
              </a:rPr>
              <a:t>http://courses.engr.illinois.edu/cs421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C0772B8B-F7A4-A195-A17B-4CD269F02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Based in part on slides by Mattox Beckman, as updated by Vikram Adve and Gul Agha</a:t>
            </a: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3">
            <a:extLst>
              <a:ext uri="{FF2B5EF4-FFF2-40B4-BE49-F238E27FC236}">
                <a16:creationId xmlns:a16="http://schemas.microsoft.com/office/drawing/2014/main" id="{04BCABB2-66B5-F4C3-68F3-AE8CF0D3390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6A8C38-683E-1749-9C43-01B5DCAB9EF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4057BF0E-6247-ABAE-2101-74F7D863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536CD3-0456-5644-9FBC-89F306C9DB0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8AE57549-12C8-745F-FC4B-498536222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(7 of 18)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FDBC52C-822E-0FA5-AFF9-47A0D3427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Use App Rule</a:t>
            </a:r>
          </a:p>
          <a:p>
            <a:pPr eaLnBrk="1" hangingPunct="1"/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4581" name="Line 4">
            <a:extLst>
              <a:ext uri="{FF2B5EF4-FFF2-40B4-BE49-F238E27FC236}">
                <a16:creationId xmlns:a16="http://schemas.microsoft.com/office/drawing/2014/main" id="{51644685-57EB-4C40-9E92-405360F2B8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5">
            <a:extLst>
              <a:ext uri="{FF2B5EF4-FFF2-40B4-BE49-F238E27FC236}">
                <a16:creationId xmlns:a16="http://schemas.microsoft.com/office/drawing/2014/main" id="{E9DB561D-4AD9-D9B6-8C71-FD2B18E807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6">
            <a:extLst>
              <a:ext uri="{FF2B5EF4-FFF2-40B4-BE49-F238E27FC236}">
                <a16:creationId xmlns:a16="http://schemas.microsoft.com/office/drawing/2014/main" id="{7D1DCE89-FBD9-5EC4-A39E-61C18A50A7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6">
            <a:extLst>
              <a:ext uri="{FF2B5EF4-FFF2-40B4-BE49-F238E27FC236}">
                <a16:creationId xmlns:a16="http://schemas.microsoft.com/office/drawing/2014/main" id="{0FDDEF82-55EF-153A-D168-ACC1F7F6A7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3">
            <a:extLst>
              <a:ext uri="{FF2B5EF4-FFF2-40B4-BE49-F238E27FC236}">
                <a16:creationId xmlns:a16="http://schemas.microsoft.com/office/drawing/2014/main" id="{541CD074-C9E0-B905-A740-CD4DECE5A7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4BAFA8-88A7-6C47-9845-78809AD9BC5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79C6FAF8-1BDC-EAE6-A422-1033684C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9B05FF-CD61-6F48-9621-386E9F9979A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B63F75A-75E4-DFAF-454B-CA769B1D28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– Example (8 of 18)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8784DC25-AF7C-CBEE-CBAF-A48BB89182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Var rule: Solve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  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Unification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5605" name="Line 4">
            <a:extLst>
              <a:ext uri="{FF2B5EF4-FFF2-40B4-BE49-F238E27FC236}">
                <a16:creationId xmlns:a16="http://schemas.microsoft.com/office/drawing/2014/main" id="{3D345C5A-21B4-2D36-A6AF-9C2FB04527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5">
            <a:extLst>
              <a:ext uri="{FF2B5EF4-FFF2-40B4-BE49-F238E27FC236}">
                <a16:creationId xmlns:a16="http://schemas.microsoft.com/office/drawing/2014/main" id="{DB589149-A1EA-FB91-B091-DBC51F05D5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6">
            <a:extLst>
              <a:ext uri="{FF2B5EF4-FFF2-40B4-BE49-F238E27FC236}">
                <a16:creationId xmlns:a16="http://schemas.microsoft.com/office/drawing/2014/main" id="{9299E73D-13E7-9FF8-CECC-BAAB848827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6">
            <a:extLst>
              <a:ext uri="{FF2B5EF4-FFF2-40B4-BE49-F238E27FC236}">
                <a16:creationId xmlns:a16="http://schemas.microsoft.com/office/drawing/2014/main" id="{99CDF5EF-B14F-A082-22B3-0D184B01B3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5">
            <a:extLst>
              <a:ext uri="{FF2B5EF4-FFF2-40B4-BE49-F238E27FC236}">
                <a16:creationId xmlns:a16="http://schemas.microsoft.com/office/drawing/2014/main" id="{D93116C4-D18F-C894-3DC8-37577AD283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2590800"/>
            <a:ext cx="4572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3">
            <a:extLst>
              <a:ext uri="{FF2B5EF4-FFF2-40B4-BE49-F238E27FC236}">
                <a16:creationId xmlns:a16="http://schemas.microsoft.com/office/drawing/2014/main" id="{9CC8080B-BC5B-3D9A-0F8C-F8D7AF5C366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EB700B-017D-EC45-9AEE-B00DC899E6C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2309BFDD-813A-D6CD-9932-89C42CE38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CE5359-9CFA-8D4D-9B43-B21120D3E85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B8217297-2A11-FCC1-BFFB-482D19B2E2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– Example (9 of 18)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C08B34DB-8704-94F1-881F-358C39E147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}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Var rule: Solve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  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Unification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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6629" name="Line 4">
            <a:extLst>
              <a:ext uri="{FF2B5EF4-FFF2-40B4-BE49-F238E27FC236}">
                <a16:creationId xmlns:a16="http://schemas.microsoft.com/office/drawing/2014/main" id="{61D32A2F-C6F7-C6C0-BFC9-149CE51866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BE954E81-EDF5-FF9D-6D6A-4B897191DA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BA65C294-5D68-0941-A906-943E52CFE9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6">
            <a:extLst>
              <a:ext uri="{FF2B5EF4-FFF2-40B4-BE49-F238E27FC236}">
                <a16:creationId xmlns:a16="http://schemas.microsoft.com/office/drawing/2014/main" id="{73E67DD6-6671-EE6F-9BE3-9DBAF385D0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5">
            <a:extLst>
              <a:ext uri="{FF2B5EF4-FFF2-40B4-BE49-F238E27FC236}">
                <a16:creationId xmlns:a16="http://schemas.microsoft.com/office/drawing/2014/main" id="{F0BB6618-2BAB-64C7-0D98-7022B601EA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2590800"/>
            <a:ext cx="4572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>
            <a:extLst>
              <a:ext uri="{FF2B5EF4-FFF2-40B4-BE49-F238E27FC236}">
                <a16:creationId xmlns:a16="http://schemas.microsoft.com/office/drawing/2014/main" id="{77BF55BC-7D7E-0AC8-E9C4-AB3D6596074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40AFDA-53B9-E941-A4AF-27B7027E284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603FEC3E-90CE-6F37-66A4-8B8217A0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717539-4D1E-034A-8728-E6197B85D92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2BD0F142-9364-2D38-38A8-054CACE2A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(10 of 18)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B3FEFAA-AAF1-859A-9AA0-F86D14570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, }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Apply to next sub-proof</a:t>
            </a:r>
            <a:endParaRPr lang="en-US" altLang="en-US" sz="36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 …        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7653" name="Line 4">
            <a:extLst>
              <a:ext uri="{FF2B5EF4-FFF2-40B4-BE49-F238E27FC236}">
                <a16:creationId xmlns:a16="http://schemas.microsoft.com/office/drawing/2014/main" id="{1DE02E16-6051-FB18-E3E2-064C57B668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5">
            <a:extLst>
              <a:ext uri="{FF2B5EF4-FFF2-40B4-BE49-F238E27FC236}">
                <a16:creationId xmlns:a16="http://schemas.microsoft.com/office/drawing/2014/main" id="{851113D3-5590-7042-3E38-FB5A98B633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6">
            <a:extLst>
              <a:ext uri="{FF2B5EF4-FFF2-40B4-BE49-F238E27FC236}">
                <a16:creationId xmlns:a16="http://schemas.microsoft.com/office/drawing/2014/main" id="{0CA791D3-AAB1-E7CB-793A-C52B9F6C28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Line 6">
            <a:extLst>
              <a:ext uri="{FF2B5EF4-FFF2-40B4-BE49-F238E27FC236}">
                <a16:creationId xmlns:a16="http://schemas.microsoft.com/office/drawing/2014/main" id="{544DBF06-2473-06AD-4750-3F442240E9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>
            <a:extLst>
              <a:ext uri="{FF2B5EF4-FFF2-40B4-BE49-F238E27FC236}">
                <a16:creationId xmlns:a16="http://schemas.microsoft.com/office/drawing/2014/main" id="{AC372938-4029-02A9-5440-38061D87B3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5A9AE46-E6F0-BD41-9C4A-AF664D8831A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04A5707E-97B6-FA14-3FEA-A7F575281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B7B837-2FFC-714B-9B9F-51E1915BD9B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4BD0276-6740-C7D0-4D60-D833C5CB8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62051" y="228600"/>
            <a:ext cx="7793037" cy="601662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(11 of 18)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9CB19A9-0897-5A42-C1AE-2C38B507FE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, }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Var rule: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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3600">
                <a:ea typeface="ＭＳ Ｐゴシック" panose="020B0600070205080204" pitchFamily="34" charset="-128"/>
              </a:rPr>
              <a:t>…         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8677" name="Line 4">
            <a:extLst>
              <a:ext uri="{FF2B5EF4-FFF2-40B4-BE49-F238E27FC236}">
                <a16:creationId xmlns:a16="http://schemas.microsoft.com/office/drawing/2014/main" id="{6718874F-3439-6F59-DC6A-E0BB24B26D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5">
            <a:extLst>
              <a:ext uri="{FF2B5EF4-FFF2-40B4-BE49-F238E27FC236}">
                <a16:creationId xmlns:a16="http://schemas.microsoft.com/office/drawing/2014/main" id="{24AE54F1-41CF-9304-F4A9-92291F8FC1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6">
            <a:extLst>
              <a:ext uri="{FF2B5EF4-FFF2-40B4-BE49-F238E27FC236}">
                <a16:creationId xmlns:a16="http://schemas.microsoft.com/office/drawing/2014/main" id="{D5DDA09A-C0D4-539D-9646-99F00A92DB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Line 6">
            <a:extLst>
              <a:ext uri="{FF2B5EF4-FFF2-40B4-BE49-F238E27FC236}">
                <a16:creationId xmlns:a16="http://schemas.microsoft.com/office/drawing/2014/main" id="{B0D1DAF9-8563-485F-D78D-A9276EC10D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5">
            <a:extLst>
              <a:ext uri="{FF2B5EF4-FFF2-40B4-BE49-F238E27FC236}">
                <a16:creationId xmlns:a16="http://schemas.microsoft.com/office/drawing/2014/main" id="{00545E5E-AC8C-4C20-8165-35CBA0B58C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908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>
            <a:extLst>
              <a:ext uri="{FF2B5EF4-FFF2-40B4-BE49-F238E27FC236}">
                <a16:creationId xmlns:a16="http://schemas.microsoft.com/office/drawing/2014/main" id="{745CA118-55FD-A160-6C70-AC3F9E5C30E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79D407-B31F-694B-B350-9135635F66A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199ABDC1-0C71-384D-715E-0BC2D7B93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3BAD89-8387-C242-AFA1-91C9BEEA405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A1ACE725-684B-2DA2-02D4-9ACD2A31B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(12 of 18)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60A739D-2FE1-2D8E-ABA0-515F1FB48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{}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, , }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subproof; return one layer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    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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9701" name="Line 4">
            <a:extLst>
              <a:ext uri="{FF2B5EF4-FFF2-40B4-BE49-F238E27FC236}">
                <a16:creationId xmlns:a16="http://schemas.microsoft.com/office/drawing/2014/main" id="{47322BA7-B02D-5710-91A9-620AFDA7FF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5">
            <a:extLst>
              <a:ext uri="{FF2B5EF4-FFF2-40B4-BE49-F238E27FC236}">
                <a16:creationId xmlns:a16="http://schemas.microsoft.com/office/drawing/2014/main" id="{D769D2EE-2827-2223-16BC-FB057AB150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Line 6">
            <a:extLst>
              <a:ext uri="{FF2B5EF4-FFF2-40B4-BE49-F238E27FC236}">
                <a16:creationId xmlns:a16="http://schemas.microsoft.com/office/drawing/2014/main" id="{1C31072C-145D-A092-DE42-C4993A3A0E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6">
            <a:extLst>
              <a:ext uri="{FF2B5EF4-FFF2-40B4-BE49-F238E27FC236}">
                <a16:creationId xmlns:a16="http://schemas.microsoft.com/office/drawing/2014/main" id="{C5ECBD9A-1FD8-A15A-C613-1B48804AD4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5">
            <a:extLst>
              <a:ext uri="{FF2B5EF4-FFF2-40B4-BE49-F238E27FC236}">
                <a16:creationId xmlns:a16="http://schemas.microsoft.com/office/drawing/2014/main" id="{34CE8E20-6E52-3047-5847-358C5291AA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5908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>
            <a:extLst>
              <a:ext uri="{FF2B5EF4-FFF2-40B4-BE49-F238E27FC236}">
                <a16:creationId xmlns:a16="http://schemas.microsoft.com/office/drawing/2014/main" id="{FF553106-BB5E-8C91-50F5-718209AFF39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6AAC717-6471-A242-8E36-AE3E1CE9CBA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5F2B031B-CE19-BA92-4DD4-2F0417078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BEBD9B-208F-4241-A594-186FD7C9FAD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BD368B83-7C03-1BFC-4051-6BE78F7475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(13 of 18)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E900295B-A68B-4C8B-1829-B288BC855C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this subproof; return one layer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 </a:t>
            </a:r>
            <a:r>
              <a:rPr lang="mr-IN" altLang="en-US" sz="3600"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0725" name="Line 4">
            <a:extLst>
              <a:ext uri="{FF2B5EF4-FFF2-40B4-BE49-F238E27FC236}">
                <a16:creationId xmlns:a16="http://schemas.microsoft.com/office/drawing/2014/main" id="{0933CD73-A1CA-0F57-3F9B-AFD939D32D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5">
            <a:extLst>
              <a:ext uri="{FF2B5EF4-FFF2-40B4-BE49-F238E27FC236}">
                <a16:creationId xmlns:a16="http://schemas.microsoft.com/office/drawing/2014/main" id="{FCD2C1DF-063A-C072-12BF-1383D11394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6">
            <a:extLst>
              <a:ext uri="{FF2B5EF4-FFF2-40B4-BE49-F238E27FC236}">
                <a16:creationId xmlns:a16="http://schemas.microsoft.com/office/drawing/2014/main" id="{05A83112-9EB5-CD02-CDB6-DC9AFE1B79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Line 6">
            <a:extLst>
              <a:ext uri="{FF2B5EF4-FFF2-40B4-BE49-F238E27FC236}">
                <a16:creationId xmlns:a16="http://schemas.microsoft.com/office/drawing/2014/main" id="{FF660FE2-1ED6-AD35-8C79-AA98DA8F70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>
            <a:extLst>
              <a:ext uri="{FF2B5EF4-FFF2-40B4-BE49-F238E27FC236}">
                <a16:creationId xmlns:a16="http://schemas.microsoft.com/office/drawing/2014/main" id="{2F5B5696-4184-66D6-1048-4F31C70F871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876F77-0B68-DC4C-9AEA-408657258EE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8225ED31-AAA4-C7E2-F836-92296C610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9FFC6C-955C-8047-A306-094C0CFB28C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E2E7CB50-D6E0-3EF3-41DC-057BAD7AD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(14 of 18)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A6FE45BC-3424-8F47-FC42-4A2844FF3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Need to satisfy constraint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  (  )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, given subst, becomes: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  (()  )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   </a:t>
            </a:r>
            <a:r>
              <a:rPr lang="mr-IN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1749" name="Line 4">
            <a:extLst>
              <a:ext uri="{FF2B5EF4-FFF2-40B4-BE49-F238E27FC236}">
                <a16:creationId xmlns:a16="http://schemas.microsoft.com/office/drawing/2014/main" id="{53833D0D-95CF-5222-1FF9-963A26D8BF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Line 5">
            <a:extLst>
              <a:ext uri="{FF2B5EF4-FFF2-40B4-BE49-F238E27FC236}">
                <a16:creationId xmlns:a16="http://schemas.microsoft.com/office/drawing/2014/main" id="{452AF282-6379-F4B9-325A-4AE9B4C62C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Line 6">
            <a:extLst>
              <a:ext uri="{FF2B5EF4-FFF2-40B4-BE49-F238E27FC236}">
                <a16:creationId xmlns:a16="http://schemas.microsoft.com/office/drawing/2014/main" id="{E5836E37-7180-598A-BAA8-EFB950586F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>
            <a:extLst>
              <a:ext uri="{FF2B5EF4-FFF2-40B4-BE49-F238E27FC236}">
                <a16:creationId xmlns:a16="http://schemas.microsoft.com/office/drawing/2014/main" id="{893ECC9B-5302-E756-28F2-C697E737886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7D26F45-B1A3-A04C-9F67-7E8D7D4776C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D86314B2-6694-83C2-5155-BA8B3901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AF7D12-F7B0-A746-A74C-891E0BF7281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FF6E977-D1D4-DC60-3B43-C22C21210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(15 of 18)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066BED0-B964-66EC-1314-2C9235BE9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subproof; return one layer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</a:t>
            </a:r>
            <a:r>
              <a:rPr lang="mr-IN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2773" name="Line 4">
            <a:extLst>
              <a:ext uri="{FF2B5EF4-FFF2-40B4-BE49-F238E27FC236}">
                <a16:creationId xmlns:a16="http://schemas.microsoft.com/office/drawing/2014/main" id="{30818A3D-6DFD-5304-0F89-B228036E11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Line 5">
            <a:extLst>
              <a:ext uri="{FF2B5EF4-FFF2-40B4-BE49-F238E27FC236}">
                <a16:creationId xmlns:a16="http://schemas.microsoft.com/office/drawing/2014/main" id="{4F4F90EA-BDC3-7431-288A-FDF44076AC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6">
            <a:extLst>
              <a:ext uri="{FF2B5EF4-FFF2-40B4-BE49-F238E27FC236}">
                <a16:creationId xmlns:a16="http://schemas.microsoft.com/office/drawing/2014/main" id="{399952ED-A30D-4B85-178B-9700BC2A92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>
            <a:extLst>
              <a:ext uri="{FF2B5EF4-FFF2-40B4-BE49-F238E27FC236}">
                <a16:creationId xmlns:a16="http://schemas.microsoft.com/office/drawing/2014/main" id="{9FD26EF0-EF68-BF5C-EBEF-6DA7F9BB8D7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D26015-452C-6F42-A867-A1C26E9F84F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05716149-5EB4-1FC3-357C-B35613D1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9C6C0C-C8E1-654B-8592-0243A1D9E41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8E3F212-94FA-A68E-8640-4B340E781B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(16 of 18)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F3A66DF1-16ED-3920-408F-2DF7CCDE51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Need to satisfy constraint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given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                        </a:t>
            </a:r>
            <a:r>
              <a:rPr lang="mr-IN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…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3797" name="Line 4">
            <a:extLst>
              <a:ext uri="{FF2B5EF4-FFF2-40B4-BE49-F238E27FC236}">
                <a16:creationId xmlns:a16="http://schemas.microsoft.com/office/drawing/2014/main" id="{BA24E61A-DB6B-CF41-2793-3AAD18A658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5">
            <a:extLst>
              <a:ext uri="{FF2B5EF4-FFF2-40B4-BE49-F238E27FC236}">
                <a16:creationId xmlns:a16="http://schemas.microsoft.com/office/drawing/2014/main" id="{66DA107F-1A71-85AA-7A5F-39BB173C21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>
            <a:extLst>
              <a:ext uri="{FF2B5EF4-FFF2-40B4-BE49-F238E27FC236}">
                <a16:creationId xmlns:a16="http://schemas.microsoft.com/office/drawing/2014/main" id="{E7F38A41-CBFF-78FF-698A-7B3CC1CD7EF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4F056D-D2D8-D64F-8E02-E2DCE7D85A0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8AA951A-F171-979B-BC36-20E191B5F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B0DF46-2F7E-9E40-8FDD-376FF652597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DB3B70B-BBF1-EFEB-EE89-FDCC4EA4C6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Two Problems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4306799-94E7-DE48-F7E5-BF1086274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Type 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Question: Does exp.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 have type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in env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200" b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Answer: Yes / No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Method: Type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derivation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Typability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Question Does exp.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 have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some type </a:t>
            </a:r>
            <a:r>
              <a:rPr lang="en-US" altLang="en-US">
                <a:ea typeface="ＭＳ Ｐゴシック" panose="020B0600070205080204" pitchFamily="34" charset="-128"/>
              </a:rPr>
              <a:t>in env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. </a:t>
            </a:r>
            <a:r>
              <a:rPr lang="en-US" altLang="en-US" sz="3200" b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? If so, what is it?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nswer: Type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/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ethod: Type 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inference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>
            <a:extLst>
              <a:ext uri="{FF2B5EF4-FFF2-40B4-BE49-F238E27FC236}">
                <a16:creationId xmlns:a16="http://schemas.microsoft.com/office/drawing/2014/main" id="{BB57B74F-0B90-CFFC-58CB-40446FEB025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254706-D893-CA44-A26D-0788C86D6D5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230D8F12-D43D-9F0B-DC86-9AF00BD5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230509-2A8A-DC4B-9F3F-14B58BD582D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473860D-11F3-A6B9-40FF-638857156A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(17 of 18)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58C6CA36-1EF2-80E1-8831-A697781A6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Solves subproof; return on layer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4821" name="Line 4">
            <a:extLst>
              <a:ext uri="{FF2B5EF4-FFF2-40B4-BE49-F238E27FC236}">
                <a16:creationId xmlns:a16="http://schemas.microsoft.com/office/drawing/2014/main" id="{1090B7E7-46B2-E8F6-2C9B-96D635EDCF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5">
            <a:extLst>
              <a:ext uri="{FF2B5EF4-FFF2-40B4-BE49-F238E27FC236}">
                <a16:creationId xmlns:a16="http://schemas.microsoft.com/office/drawing/2014/main" id="{9EAF6A1E-399C-C3D1-B591-1322893477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>
            <a:extLst>
              <a:ext uri="{FF2B5EF4-FFF2-40B4-BE49-F238E27FC236}">
                <a16:creationId xmlns:a16="http://schemas.microsoft.com/office/drawing/2014/main" id="{012DA5AF-C447-39F9-3828-DFC17CD76A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1D68AB-E768-2C43-883F-EC1B22E08E6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7792581E-CC1C-3096-EB80-649030F7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F79E249-F8E5-F042-98A3-E4317986104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CE6A1B29-EEF6-0B34-DD91-38C4CD042C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(18 of 18)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90F9DFA0-D759-A859-4A8A-B495F0F84E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  (()  ),,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, , } 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Done: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(()  ))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>
            <a:extLst>
              <a:ext uri="{FF2B5EF4-FFF2-40B4-BE49-F238E27FC236}">
                <a16:creationId xmlns:a16="http://schemas.microsoft.com/office/drawing/2014/main" id="{6D017012-DE50-8BBD-1342-D12560508B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A8D462-0AA0-4140-BF16-93A088604A7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D03C7A78-54C0-9FBD-0C27-1705E8F5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662B50-764B-024B-BFE2-7AB9DC69E10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1E13C983-63E3-B0ED-F15C-1593BF36CA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840662" cy="601662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Algorithm background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A0F79833-4358-B895-E5BA-3AC92CB0A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Let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infer (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, </a:t>
            </a:r>
            <a:r>
              <a:rPr lang="en-US" altLang="en-US" sz="2800" i="1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e,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) = 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 is a typing environment (giving polymorphic types to expression variables)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i="1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 is an expression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 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is a type (with type variables),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 is a substitution of types for type variables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Idea: 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 is substitution solving the constraints on type variables necessary for   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sz="2800" i="1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</a:t>
            </a:r>
          </a:p>
          <a:p>
            <a:pPr eaLnBrk="1" hangingPunct="1"/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Should have 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s(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) |- </a:t>
            </a:r>
            <a:r>
              <a:rPr lang="en-US" altLang="en-US" sz="2800" i="1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s(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)  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valid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>
            <a:extLst>
              <a:ext uri="{FF2B5EF4-FFF2-40B4-BE49-F238E27FC236}">
                <a16:creationId xmlns:a16="http://schemas.microsoft.com/office/drawing/2014/main" id="{D398880E-64A4-0FEE-3408-7E5125367C6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2A0617-0FDA-2444-A33F-F0FB70B87D0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4C229855-B526-BD44-CE6F-751085ED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04AF78-B120-F244-8E35-E6603308312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7E86FBFD-A5BA-D9EE-C067-C5423A5F8D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Type Inference Algorithm (Var, Const, Fun)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59A9B367-41B6-6A5C-0499-96AB6D95D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</a:rPr>
              <a:t>infer (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, </a:t>
            </a:r>
            <a:r>
              <a:rPr lang="en-US" altLang="en-US" sz="28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exp,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) =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Case </a:t>
            </a:r>
            <a:r>
              <a:rPr lang="en-US" altLang="en-US" sz="2800" i="1">
                <a:solidFill>
                  <a:srgbClr val="0000FF"/>
                </a:solidFill>
                <a:ea typeface="ＭＳ Ｐゴシック" panose="020B0600070205080204" pitchFamily="34" charset="-128"/>
              </a:rPr>
              <a:t>exp</a:t>
            </a:r>
            <a:r>
              <a:rPr lang="en-US" altLang="en-US" sz="2800">
                <a:ea typeface="ＭＳ Ｐゴシック" panose="020B0600070205080204" pitchFamily="34" charset="-128"/>
              </a:rPr>
              <a:t> of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Var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--&gt; return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{  freshInstance((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v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))}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Replace all quantified type vars by fresh ones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onst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--&gt; return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Unify{  freshInstance  }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where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 |-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: 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by the constant rules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-&gt; </a:t>
            </a:r>
            <a:r>
              <a:rPr lang="en-US" altLang="en-US" i="1">
                <a:solidFill>
                  <a:srgbClr val="0000FF"/>
                </a:solidFill>
                <a:ea typeface="ＭＳ Ｐゴシック" panose="020B0600070205080204" pitchFamily="34" charset="-128"/>
              </a:rPr>
              <a:t>e </a:t>
            </a:r>
            <a:r>
              <a:rPr lang="en-US" altLang="en-US" i="1">
                <a:ea typeface="ＭＳ Ｐゴシック" panose="020B0600070205080204" pitchFamily="34" charset="-128"/>
              </a:rPr>
              <a:t>--&gt;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L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be fresh variables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L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28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 ({x: } + , </a:t>
            </a:r>
            <a:r>
              <a:rPr lang="en-US" altLang="en-US" sz="2800" i="1">
                <a:solidFill>
                  <a:srgbClr val="0000FF"/>
                </a:solidFill>
                <a:ea typeface="ＭＳ Ｐゴシック" panose="020B0600070205080204" pitchFamily="34" charset="-128"/>
              </a:rPr>
              <a:t>e,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Return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</a:rPr>
              <a:t>Unify(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en-US" altLang="en-US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()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8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(  )}) </a:t>
            </a:r>
            <a:r>
              <a:rPr lang="en-US" altLang="en-US" sz="2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endParaRPr lang="en-US" altLang="en-US" sz="280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C26A40DE-1AE1-42F7-ADF9-A17D236A5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of inference with Var Rule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359E21C6-47EB-B0FB-F620-2FC19A9E5F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9220200" cy="49133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Instance {‘a -&gt; ‘w}    (‘w a fresh variable)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400" u="sng" dirty="0">
                <a:solidFill>
                  <a:schemeClr val="bg1"/>
                </a:solidFill>
                <a:ea typeface="ＭＳ Ｐゴシック" panose="020B0600070205080204" pitchFamily="34" charset="-128"/>
              </a:rPr>
              <a:t>.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                                                                           </a:t>
            </a:r>
            <a:r>
              <a:rPr lang="en-US" altLang="en-US" sz="2400" u="sng" dirty="0">
                <a:solidFill>
                  <a:schemeClr val="bg1"/>
                </a:solidFill>
                <a:ea typeface="ＭＳ Ｐゴシック" panose="020B0600070205080204" pitchFamily="34" charset="-128"/>
              </a:rPr>
              <a:t>.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{x: All ‘a. (‘a * ‘b) list,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y:All</a:t>
            </a:r>
            <a:r>
              <a:rPr lang="en-US" altLang="en-US" sz="2400" dirty="0">
                <a:ea typeface="ＭＳ Ｐゴシック" panose="020B0600070205080204" pitchFamily="34" charset="-128"/>
              </a:rPr>
              <a:t>. ’b}|-  x : (int * string) list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 err="1">
                <a:ea typeface="ＭＳ Ｐゴシック" panose="020B0600070205080204" pitchFamily="34" charset="-128"/>
              </a:rPr>
              <a:t>freshInstance</a:t>
            </a:r>
            <a:r>
              <a:rPr lang="en-US" altLang="en-US" sz="2400" dirty="0">
                <a:ea typeface="ＭＳ Ｐゴシック" panose="020B0600070205080204" pitchFamily="34" charset="-128"/>
              </a:rPr>
              <a:t>(All ‘a. (‘a * ‘b) list) = (‘w * ‘b) list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Unify {((int*string)list = (‘w * ‘b) list)} ={‘w -&gt; int, ‘b -&gt; string}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After substitution: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Instance {‘a -&gt; int}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400" u="sng" dirty="0">
                <a:solidFill>
                  <a:schemeClr val="bg1"/>
                </a:solidFill>
                <a:ea typeface="ＭＳ Ｐゴシック" panose="020B0600070205080204" pitchFamily="34" charset="-128"/>
              </a:rPr>
              <a:t>.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                                                                                   </a:t>
            </a:r>
            <a:r>
              <a:rPr lang="en-US" altLang="en-US" sz="2400" u="sng" dirty="0">
                <a:solidFill>
                  <a:schemeClr val="bg1"/>
                </a:solidFill>
                <a:ea typeface="ＭＳ Ｐゴシック" panose="020B0600070205080204" pitchFamily="34" charset="-128"/>
              </a:rPr>
              <a:t>.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{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x:All</a:t>
            </a:r>
            <a:r>
              <a:rPr lang="en-US" altLang="en-US" sz="2400" dirty="0">
                <a:ea typeface="ＭＳ Ｐゴシック" panose="020B0600070205080204" pitchFamily="34" charset="-128"/>
              </a:rPr>
              <a:t> ‘a. (‘a * string) list,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y:All</a:t>
            </a:r>
            <a:r>
              <a:rPr lang="en-US" altLang="en-US" sz="2400" dirty="0">
                <a:ea typeface="ＭＳ Ｐゴシック" panose="020B0600070205080204" pitchFamily="34" charset="-128"/>
              </a:rPr>
              <a:t>. string}|-  x:(int * string) list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38915" name="Date Placeholder 3">
            <a:extLst>
              <a:ext uri="{FF2B5EF4-FFF2-40B4-BE49-F238E27FC236}">
                <a16:creationId xmlns:a16="http://schemas.microsoft.com/office/drawing/2014/main" id="{9FA709E7-3DF8-94D9-DB58-23405A1DCD0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3768C3-21E1-F247-9DEF-51C5725F69E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8916" name="Slide Number Placeholder 4">
            <a:extLst>
              <a:ext uri="{FF2B5EF4-FFF2-40B4-BE49-F238E27FC236}">
                <a16:creationId xmlns:a16="http://schemas.microsoft.com/office/drawing/2014/main" id="{16897F34-E375-5D7E-4740-0B6576E726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AD7235-965D-AF42-BADB-00E4A02237F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3">
            <a:extLst>
              <a:ext uri="{FF2B5EF4-FFF2-40B4-BE49-F238E27FC236}">
                <a16:creationId xmlns:a16="http://schemas.microsoft.com/office/drawing/2014/main" id="{8F1EE781-50D6-5370-320B-6231F0CCC0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C0D91F-31A6-5B4C-8F0B-FCC144A3B83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53A9F817-6B5B-4492-2184-941EEBBA0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69FC752-C403-454C-A03D-9C4BC25EDE5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9B0F801B-3BD9-8898-D742-98E574F2B6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Algorithm (App)</a:t>
            </a:r>
            <a:endParaRPr lang="en-US" altLang="en-US" sz="40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0AEEC7CF-FE2F-11D6-BAF7-1D3FADF4A4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Case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exp</a:t>
            </a:r>
            <a:r>
              <a:rPr lang="en-US" altLang="en-US" sz="3600">
                <a:ea typeface="ＭＳ Ｐゴシック" panose="020B0600070205080204" pitchFamily="34" charset="-128"/>
              </a:rPr>
              <a:t> of</a:t>
            </a:r>
          </a:p>
          <a:p>
            <a:pPr lvl="1"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pp (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) </a:t>
            </a:r>
            <a:r>
              <a:rPr lang="en-US" altLang="en-US" sz="3600">
                <a:ea typeface="ＭＳ Ｐゴシック" panose="020B0600070205080204" pitchFamily="34" charset="-128"/>
              </a:rPr>
              <a:t>--&gt;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be a fresh variable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infer(,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 )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infer(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(),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())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R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eturn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3">
            <a:extLst>
              <a:ext uri="{FF2B5EF4-FFF2-40B4-BE49-F238E27FC236}">
                <a16:creationId xmlns:a16="http://schemas.microsoft.com/office/drawing/2014/main" id="{2D6F60E0-A8E6-907A-5FD2-319248D485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062D71-CE78-4E4B-84E0-C0C855EBCC3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F187A8DC-E695-799C-0DF4-DA9955675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F0421D-58BD-6A44-82F5-2D024A299F1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5C8CD649-7C1F-E993-6365-F926FBE6E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Type Inference Algorithm (If-Then-Else)</a:t>
            </a: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95C13C0F-A74D-28C2-7D55-AE321B9B09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Case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exp</a:t>
            </a:r>
            <a:r>
              <a:rPr lang="en-US" altLang="en-US" sz="3600" dirty="0">
                <a:ea typeface="ＭＳ Ｐゴシック" panose="020B0600070205080204" pitchFamily="34" charset="-128"/>
              </a:rPr>
              <a:t> of</a:t>
            </a:r>
          </a:p>
          <a:p>
            <a:pPr lvl="1" eaLnBrk="1" hangingPunct="1"/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then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else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3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ea typeface="ＭＳ Ｐゴシック" panose="020B0600070205080204" pitchFamily="34" charset="-128"/>
              </a:rPr>
              <a:t>--&gt;</a:t>
            </a:r>
            <a:endParaRPr lang="en-US" altLang="en-US" sz="40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infer(,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bool)</a:t>
            </a: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infer(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(),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())</a:t>
            </a: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infer(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(),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3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,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())</a:t>
            </a: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R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eturn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3 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 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8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>
            <a:extLst>
              <a:ext uri="{FF2B5EF4-FFF2-40B4-BE49-F238E27FC236}">
                <a16:creationId xmlns:a16="http://schemas.microsoft.com/office/drawing/2014/main" id="{00BDB983-B4BC-760F-BE43-8572D9F7328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25AAC3-5D45-E14A-9967-D11772A03CE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288257EC-C0DB-3160-A057-2A964291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0C6BBC-A30E-0D45-B760-AF6C374BC92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0B178A44-5D96-61F4-97B5-C21022634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Algorithm (Let-In)</a:t>
            </a:r>
            <a:endParaRPr lang="en-US" altLang="en-US" sz="40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2FB80041-237A-439A-0E5D-CBC5C8A2E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50288" cy="4913313"/>
          </a:xfrm>
        </p:spPr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Case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exp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</a:rPr>
              <a:t>of</a:t>
            </a:r>
          </a:p>
          <a:p>
            <a:pPr lvl="1" eaLnBrk="1" hangingPunct="1"/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in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</a:rPr>
              <a:t>--&gt;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be a fresh variable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infer(,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)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infer({x: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GEN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(),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 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())} +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(),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,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())</a:t>
            </a:r>
          </a:p>
          <a:p>
            <a:pPr lvl="2" eaLnBrk="1" hangingPunct="1"/>
            <a:r>
              <a:rPr lang="en-US" altLang="en-US" sz="3600">
                <a:ea typeface="ＭＳ Ｐゴシック" panose="020B0600070205080204" pitchFamily="34" charset="-128"/>
              </a:rPr>
              <a:t>R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eturn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>
            <a:extLst>
              <a:ext uri="{FF2B5EF4-FFF2-40B4-BE49-F238E27FC236}">
                <a16:creationId xmlns:a16="http://schemas.microsoft.com/office/drawing/2014/main" id="{F83E4C4D-AB55-9CA3-74DB-6FE271C787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A0FF5B-83DB-CA48-A1C6-3C1FE85A1D5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2C105AE6-8859-BDD7-5E61-882CF2081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A56A95-6F88-6347-8EFC-AE16522A61F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7B19C32-0252-619D-03B0-BED616923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Type Inference Algorithm (Let-Rec-In)</a:t>
            </a: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1A1B160E-EE5A-F83D-023E-CF220E32B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" y="1219200"/>
            <a:ext cx="8877300" cy="4648200"/>
          </a:xfrm>
        </p:spPr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sz="3600" dirty="0"/>
              <a:t>Case </a:t>
            </a:r>
            <a:r>
              <a:rPr lang="en-US" sz="3600" i="1" dirty="0" err="1">
                <a:solidFill>
                  <a:srgbClr val="0000FF"/>
                </a:solidFill>
              </a:rPr>
              <a:t>exp</a:t>
            </a:r>
            <a:r>
              <a:rPr lang="en-US" sz="3600" dirty="0"/>
              <a:t> of</a:t>
            </a:r>
          </a:p>
          <a:p>
            <a:pPr lvl="1" eaLnBrk="1" hangingPunct="1">
              <a:buFont typeface="Wingdings" charset="0"/>
              <a:buChar char="n"/>
              <a:defRPr/>
            </a:pP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l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et rec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x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=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 in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 </a:t>
            </a:r>
            <a:r>
              <a:rPr lang="en-US" sz="3600" dirty="0">
                <a:ea typeface="ＭＳ Ｐゴシック" charset="0"/>
              </a:rPr>
              <a:t>--&gt;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L</a:t>
            </a:r>
            <a:r>
              <a:rPr lang="en-US" sz="3600" dirty="0">
                <a:ea typeface="ＭＳ Ｐゴシック" charset="0"/>
                <a:sym typeface="Symbol" charset="0"/>
              </a:rPr>
              <a:t>et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</a:t>
            </a:r>
            <a:r>
              <a:rPr lang="en-US" sz="3600" dirty="0">
                <a:ea typeface="ＭＳ Ｐゴシック" charset="0"/>
                <a:sym typeface="Symbol" charset="0"/>
              </a:rPr>
              <a:t> be a fresh variable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L</a:t>
            </a:r>
            <a:r>
              <a:rPr lang="en-US" sz="3600" dirty="0">
                <a:ea typeface="ＭＳ Ｐゴシック" charset="0"/>
                <a:sym typeface="Symbol" charset="0"/>
              </a:rPr>
              <a:t>et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= infer({x: } + ,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,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)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L</a:t>
            </a:r>
            <a:r>
              <a:rPr lang="en-US" sz="3600" dirty="0">
                <a:ea typeface="ＭＳ Ｐゴシック" charset="0"/>
                <a:sym typeface="Symbol" charset="0"/>
              </a:rPr>
              <a:t>et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= infer({</a:t>
            </a:r>
            <a:r>
              <a:rPr lang="en-US" sz="3600" dirty="0" err="1">
                <a:solidFill>
                  <a:srgbClr val="0000FF"/>
                </a:solidFill>
                <a:ea typeface="ＭＳ Ｐゴシック" charset="0"/>
                <a:sym typeface="Symbol" charset="0"/>
              </a:rPr>
              <a:t>x:GEN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(),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())} </a:t>
            </a:r>
          </a:p>
          <a:p>
            <a:pPr marL="914400" lvl="2" indent="0" eaLnBrk="1" hangingPunct="1">
              <a:buFont typeface="Wingdings" charset="0"/>
              <a:buNone/>
              <a:defRPr/>
            </a:pP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			   +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()},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,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())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R</a:t>
            </a:r>
            <a:r>
              <a:rPr lang="en-US" sz="3600" dirty="0">
                <a:ea typeface="ＭＳ Ｐゴシック" charset="0"/>
                <a:sym typeface="Symbol" charset="0"/>
              </a:rPr>
              <a:t>eturn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cs typeface="Symbol" charset="0"/>
                <a:sym typeface="Symbol" charset="0"/>
              </a:rPr>
              <a:t>2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o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cs typeface="Symbol" charset="0"/>
                <a:sym typeface="Symbol" charset="0"/>
              </a:rPr>
              <a:t>1</a:t>
            </a:r>
            <a:endParaRPr lang="en-US" sz="3200" dirty="0">
              <a:solidFill>
                <a:srgbClr val="0000FF"/>
              </a:solidFill>
              <a:ea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>
            <a:extLst>
              <a:ext uri="{FF2B5EF4-FFF2-40B4-BE49-F238E27FC236}">
                <a16:creationId xmlns:a16="http://schemas.microsoft.com/office/drawing/2014/main" id="{1B5C58AF-3D2A-27F9-4640-5D27191524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BCB2ED-2BA8-E247-8B3D-D20614702FE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3837AB10-11EB-FA22-5ED3-064A909EA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F1987B-DF19-2743-AE35-A56F440B97D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DADF64A1-1428-31AA-50B6-08429BCDFE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Algorithm (</a:t>
            </a:r>
            <a:r>
              <a:rPr lang="en-US" altLang="en-US" dirty="0" err="1">
                <a:ea typeface="ＭＳ Ｐゴシック" panose="020B0600070205080204" pitchFamily="34" charset="-128"/>
              </a:rPr>
              <a:t>type_of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7110F86D-4F5A-E39D-F999-195DBEC566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T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o infer a type, introduce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type_of</a:t>
            </a:r>
            <a:endParaRPr lang="en-US" altLang="en-US" sz="3600" dirty="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40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 be a fresh variable</a:t>
            </a:r>
          </a:p>
          <a:p>
            <a:pPr eaLnBrk="1" hangingPunct="1"/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ype_of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,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 = </a:t>
            </a:r>
          </a:p>
          <a:p>
            <a:pPr lvl="1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,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e,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)</a:t>
            </a:r>
          </a:p>
          <a:p>
            <a:pPr lvl="1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R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eturn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()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36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N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eed an algorithm for </a:t>
            </a:r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Unif</a:t>
            </a:r>
            <a:endParaRPr lang="en-US" altLang="en-US" sz="3600" dirty="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830227DC-288F-C80C-38AF-EA86A0E3E05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758F38F-A0EC-6642-B60A-1F1CC0CB108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FBB45C56-2B85-D415-51BE-6BBB91513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B11530-1B51-4A49-B9BD-68BBEC42D5D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531E017-4A28-1743-5C44-9A73DC40FF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Type Inference - 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BB292BB-8918-BEC0-EE92-792238DCF5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Begin by assigning a type variable as the type of the whole expression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Decompose the expression into component expressions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Use typing rules to generate constraints on components and whole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Recursively find substitution that solves typing judgment of first subcomponent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Apply substitution to next subcomponent and find substitution solving it; compose with first,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Apply comp of all substitution to orig. type var. to get answer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>
            <a:extLst>
              <a:ext uri="{FF2B5EF4-FFF2-40B4-BE49-F238E27FC236}">
                <a16:creationId xmlns:a16="http://schemas.microsoft.com/office/drawing/2014/main" id="{53CF7A1D-0857-245B-2DFE-57B6E82009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A12703-2680-9A4A-85BC-5A2CD83B4CA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DB1698AA-4C5D-2C0A-244C-A6819EFE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A785B7-B9A9-9140-9386-0C9267FD597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53912721-5185-F597-4F33-9E4927083A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Background for Unification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1D3603FC-DC06-6D5D-5C47-4A5A672DE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Terms</a:t>
            </a:r>
            <a:r>
              <a:rPr lang="en-US" altLang="en-US" sz="2800">
                <a:ea typeface="ＭＳ Ｐゴシック" panose="020B0600070205080204" pitchFamily="34" charset="-128"/>
              </a:rPr>
              <a:t> made from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constructors</a:t>
            </a:r>
            <a:r>
              <a:rPr lang="en-US" altLang="en-US" sz="2800">
                <a:ea typeface="ＭＳ Ｐゴシック" panose="020B0600070205080204" pitchFamily="34" charset="-128"/>
              </a:rPr>
              <a:t> and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variables </a:t>
            </a:r>
            <a:r>
              <a:rPr lang="en-US" altLang="en-US" sz="2800">
                <a:ea typeface="ＭＳ Ｐゴシック" panose="020B0600070205080204" pitchFamily="34" charset="-128"/>
              </a:rPr>
              <a:t>(for the simple first order case)</a:t>
            </a:r>
            <a:endParaRPr lang="en-US" altLang="en-US" sz="2800">
              <a:solidFill>
                <a:schemeClr val="hlink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Constructors may be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applied</a:t>
            </a:r>
            <a:r>
              <a:rPr lang="en-US" altLang="en-US" sz="2800">
                <a:ea typeface="ＭＳ Ｐゴシック" panose="020B0600070205080204" pitchFamily="34" charset="-128"/>
              </a:rPr>
              <a:t> to arguments (other terms) to make new terms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Variables and constructors with no arguments are base cases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Constructors applied to different number of arguments (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arity</a:t>
            </a:r>
            <a:r>
              <a:rPr lang="en-US" altLang="en-US" sz="2800">
                <a:ea typeface="ＭＳ Ｐゴシック" panose="020B0600070205080204" pitchFamily="34" charset="-128"/>
              </a:rPr>
              <a:t>) considered different</a:t>
            </a:r>
          </a:p>
          <a:p>
            <a:pPr eaLnBrk="1" hangingPunct="1"/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Substitution</a:t>
            </a:r>
            <a:r>
              <a:rPr lang="en-US" altLang="en-US" sz="2800">
                <a:ea typeface="ＭＳ Ｐゴシック" panose="020B0600070205080204" pitchFamily="34" charset="-128"/>
              </a:rPr>
              <a:t> of terms for variables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3">
            <a:extLst>
              <a:ext uri="{FF2B5EF4-FFF2-40B4-BE49-F238E27FC236}">
                <a16:creationId xmlns:a16="http://schemas.microsoft.com/office/drawing/2014/main" id="{9D466112-E288-0795-D047-41DE570EF6A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283A3E-F1E9-3F47-B9F6-FF70C29BA89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69B306E4-77E7-F7A5-103D-3E177BD6C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748EAD-25F2-FB4B-BEAE-365FA43EE6F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8AB72B16-E187-FD70-6077-E98E844FC8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Simple Implementation Background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AE6FC58A-1293-B1EE-2B5C-BFE2235D7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type term = Variable of string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          | Const of (string * term list)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let x = Variable “’a”;;   let tm = Const (“int”,[]);;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18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let rec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subst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var_name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residue term 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match term with Variable name -&gt;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if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var_name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= name then residue else term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| Const (c,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tys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 -&gt;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Const (c,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List.map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(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subst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var_name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residue)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                          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tys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);;</a:t>
            </a:r>
            <a:endParaRPr lang="en-US" altLang="en-US" sz="24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3">
            <a:extLst>
              <a:ext uri="{FF2B5EF4-FFF2-40B4-BE49-F238E27FC236}">
                <a16:creationId xmlns:a16="http://schemas.microsoft.com/office/drawing/2014/main" id="{9BB33BD0-97B7-059A-992F-CEBF38C476F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63B659-438F-2744-9C8A-5A3B3F01E6A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2221B45D-7076-5DE5-156B-AAB09DAD6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C4081C-D97B-7648-93B7-573890C03A0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B377AC91-A344-1D9B-6F6F-ACB7A99FB9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Unification Problem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23C0367-8874-FBF8-A547-00F3BD65D2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Given a set of pairs of terms (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equations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…,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)}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(the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unification problem</a:t>
            </a:r>
            <a:r>
              <a:rPr lang="en-US" altLang="en-US">
                <a:ea typeface="ＭＳ Ｐゴシック" panose="020B0600070205080204" pitchFamily="34" charset="-128"/>
              </a:rPr>
              <a:t>) does there exist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substitution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(the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unification solution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of terms for variables such that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(s</a:t>
            </a:r>
            <a:r>
              <a:rPr lang="en-US" altLang="en-US" sz="44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 =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(t</a:t>
            </a:r>
            <a:r>
              <a:rPr lang="en-US" altLang="en-US" sz="44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for all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 …,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3">
            <a:extLst>
              <a:ext uri="{FF2B5EF4-FFF2-40B4-BE49-F238E27FC236}">
                <a16:creationId xmlns:a16="http://schemas.microsoft.com/office/drawing/2014/main" id="{0F913ABE-175F-6835-BCC0-4E2DFCECFB3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F3EE88-7F42-E441-B8F9-48C11E9B993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34E14EF9-0937-5549-B8E6-3910A311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A4D34DC-421C-FB4B-A76B-4A694A491E1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A39A3227-70B9-FE37-F33E-E4B96B980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Uses for Unification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E6140528-F3A9-0306-DD21-DDA7BDC74F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Type Inference and type checking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Pattern matching as in OCaml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Can use a simplified version of algorithm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Logic Programming - Prolog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Simple parsing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Date Placeholder 3">
            <a:extLst>
              <a:ext uri="{FF2B5EF4-FFF2-40B4-BE49-F238E27FC236}">
                <a16:creationId xmlns:a16="http://schemas.microsoft.com/office/drawing/2014/main" id="{F86D1E85-D815-B352-61ED-0C6B77E831E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951E11-E54A-344C-8E40-13F0A68CC69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83777B38-BB0F-6088-F326-BC7102B26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E6CFDB-F6F1-7046-A36C-005693CC838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13A36955-E3F6-7F26-3F20-B14537794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Unification Algorithm (1 of 3)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B6A4E4C9-D953-2188-3D1F-B641945E1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491331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=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=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…,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=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)}  </a:t>
            </a:r>
            <a:r>
              <a:rPr lang="en-US" altLang="en-US">
                <a:ea typeface="ＭＳ Ｐゴシック" panose="020B0600070205080204" pitchFamily="34" charset="-128"/>
              </a:rPr>
              <a:t>be a unification problem.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 }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Unif(S)</a:t>
            </a:r>
            <a:r>
              <a:rPr lang="en-US" altLang="en-US">
                <a:ea typeface="ＭＳ Ｐゴシック" panose="020B0600070205080204" pitchFamily="34" charset="-128"/>
              </a:rPr>
              <a:t> = Identity function (i.e., no substitution)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{(s, t)}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 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: Four main steps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3">
            <a:extLst>
              <a:ext uri="{FF2B5EF4-FFF2-40B4-BE49-F238E27FC236}">
                <a16:creationId xmlns:a16="http://schemas.microsoft.com/office/drawing/2014/main" id="{9BA07793-7B66-1181-A366-5F4F4BAFB30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2AFEAA-F3BA-FA46-BE79-4F27DAC6CD2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0A22E904-402B-FD94-D5ED-BCE8DD6B9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D986C6-C7C7-9A43-B440-5292B0D34DB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80741904-E5DE-CAB9-1AD5-3B997DE5C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Unification Algorithm</a:t>
            </a:r>
            <a:r>
              <a:rPr lang="en-US" altLang="en-US" dirty="0">
                <a:ea typeface="ＭＳ Ｐゴシック" panose="020B0600070205080204" pitchFamily="34" charset="-128"/>
              </a:rPr>
              <a:t> (2 of 3)</a:t>
            </a: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8378C699-EE65-826A-8121-6AFA434E9C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De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lete: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s = 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(they are the same term) then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Unif(S) = Unif(S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ja-JP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Decompose:</a:t>
            </a:r>
            <a:r>
              <a:rPr lang="en-US" altLang="en-US">
                <a:ea typeface="ＭＳ Ｐゴシック" panose="020B0600070205080204" pitchFamily="34" charset="-128"/>
              </a:rPr>
              <a:t> if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f(q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… , 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</a:rPr>
              <a:t>and           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t =f(r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… , 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</a:rPr>
              <a:t>(same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, same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!), then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Unif(S) = Unif({(q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…, (q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)}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 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Orient: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t = x </a:t>
            </a:r>
            <a:r>
              <a:rPr lang="en-US" altLang="en-US">
                <a:ea typeface="ＭＳ Ｐゴシック" panose="020B0600070205080204" pitchFamily="34" charset="-128"/>
              </a:rPr>
              <a:t>is a variable, and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 is not a variable,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Unif(S) = Unif ({(x = s)}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 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3">
            <a:extLst>
              <a:ext uri="{FF2B5EF4-FFF2-40B4-BE49-F238E27FC236}">
                <a16:creationId xmlns:a16="http://schemas.microsoft.com/office/drawing/2014/main" id="{C1179ACB-CE11-99C7-8B6C-86A2A2555F0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0C5FAB-BAC8-E84B-9262-DDC5844B8A8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483AD9E7-9D6C-3A62-E2A7-0A0DA02F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DB2D3A-DE73-4B43-ACE2-94AC2E57F67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E73A3EB3-F4CB-FB60-E305-41CCC2944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dirty="0">
                <a:ea typeface="ＭＳ Ｐゴシック" panose="020B0600070205080204" pitchFamily="34" charset="-128"/>
              </a:rPr>
              <a:t>Unification Algorithm (3 of 3)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37E91AF0-59D3-63A3-0181-E8A374ECFE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>
                <a:solidFill>
                  <a:schemeClr val="hlink"/>
                </a:solidFill>
                <a:ea typeface="ＭＳ Ｐゴシック" panose="020B0600070205080204" pitchFamily="34" charset="-128"/>
              </a:rPr>
              <a:t>Eliminate:</a:t>
            </a:r>
            <a:r>
              <a:rPr lang="en-US" altLang="en-US" sz="4000">
                <a:ea typeface="ＭＳ Ｐゴシック" panose="020B0600070205080204" pitchFamily="34" charset="-128"/>
              </a:rPr>
              <a:t> if </a:t>
            </a:r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s = x </a:t>
            </a:r>
            <a:r>
              <a:rPr lang="en-US" altLang="en-US" sz="4000">
                <a:ea typeface="ＭＳ Ｐゴシック" panose="020B0600070205080204" pitchFamily="34" charset="-128"/>
              </a:rPr>
              <a:t>is a variable, and </a:t>
            </a:r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sz="4000">
                <a:ea typeface="ＭＳ Ｐゴシック" panose="020B0600070205080204" pitchFamily="34" charset="-128"/>
              </a:rPr>
              <a:t> does not occur in </a:t>
            </a:r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4000">
                <a:ea typeface="ＭＳ Ｐゴシック" panose="020B0600070205080204" pitchFamily="34" charset="-128"/>
              </a:rPr>
              <a:t> (the occurs check), then</a:t>
            </a:r>
          </a:p>
          <a:p>
            <a:pPr lvl="1" eaLnBrk="1" hangingPunct="1">
              <a:lnSpc>
                <a:spcPct val="90000"/>
              </a:lnSpc>
              <a:buClr>
                <a:schemeClr val="folHlink"/>
              </a:buClr>
            </a:pPr>
            <a:r>
              <a:rPr lang="en-US" altLang="en-US" sz="3600">
                <a:ea typeface="ＭＳ Ｐゴシック" panose="020B0600070205080204" pitchFamily="34" charset="-128"/>
              </a:rPr>
              <a:t>Let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= {x  t}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Unif(S) = Unif((S</a:t>
            </a:r>
            <a:r>
              <a:rPr lang="ja-JP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)) o {x  t}</a:t>
            </a:r>
          </a:p>
          <a:p>
            <a:pPr lvl="1" eaLnBrk="1" hangingPunct="1">
              <a:lnSpc>
                <a:spcPct val="90000"/>
              </a:lnSpc>
              <a:buClr>
                <a:schemeClr val="folHlink"/>
              </a:buClr>
            </a:pPr>
            <a:r>
              <a:rPr lang="en-US" altLang="en-US" sz="3600">
                <a:ea typeface="ＭＳ Ｐゴシック" panose="020B0600070205080204" pitchFamily="34" charset="-128"/>
              </a:rPr>
              <a:t>Let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 = Unif((S</a:t>
            </a:r>
            <a:r>
              <a:rPr lang="ja-JP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))</a:t>
            </a:r>
          </a:p>
          <a:p>
            <a:pPr lvl="1" eaLnBrk="1" hangingPunct="1">
              <a:lnSpc>
                <a:spcPct val="90000"/>
              </a:lnSpc>
              <a:buClr>
                <a:schemeClr val="folHlink"/>
              </a:buClr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Unif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(S) = {x  (t)} o 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Note: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{x  a} o {y  b} =                {y  ({x  a}(b))} o {x  a}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not in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Date Placeholder 3">
            <a:extLst>
              <a:ext uri="{FF2B5EF4-FFF2-40B4-BE49-F238E27FC236}">
                <a16:creationId xmlns:a16="http://schemas.microsoft.com/office/drawing/2014/main" id="{ED5B4495-AF8B-01DB-88E8-A404AB7C0C6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894120-6F49-B24C-A083-ECEE6B6DB04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4A0D4538-451B-AB49-9D42-5A0B6256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41FC44-7C30-CD44-8B5C-39768F75B73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C8E80FF-C334-C19B-B3A8-F6D6A580D3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Tricks for Efficient Unification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E87D78A9-8008-1070-88A3-C580879F76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Don</a:t>
            </a:r>
            <a:r>
              <a:rPr lang="ja-JP" altLang="en-US" sz="3600"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ea typeface="ＭＳ Ｐゴシック" panose="020B0600070205080204" pitchFamily="34" charset="-128"/>
              </a:rPr>
              <a:t>t return substitution, rather do it incrementally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Make substitution be constant time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Requires implementation of terms to use mutable structures (or possibly lazy structures)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We won</a:t>
            </a:r>
            <a:r>
              <a:rPr lang="ja-JP" altLang="en-US" sz="3200">
                <a:ea typeface="ＭＳ Ｐゴシック" panose="020B0600070205080204" pitchFamily="34" charset="-128"/>
              </a:rPr>
              <a:t>’</a:t>
            </a:r>
            <a:r>
              <a:rPr lang="en-US" altLang="ja-JP" sz="3200">
                <a:ea typeface="ＭＳ Ｐゴシック" panose="020B0600070205080204" pitchFamily="34" charset="-128"/>
              </a:rPr>
              <a:t>t discuss these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3">
            <a:extLst>
              <a:ext uri="{FF2B5EF4-FFF2-40B4-BE49-F238E27FC236}">
                <a16:creationId xmlns:a16="http://schemas.microsoft.com/office/drawing/2014/main" id="{4DBFEE60-2488-46C8-88B0-5E79D01607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65697F-382E-4543-87EA-C2D0E9ADDEB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4A3B0C8C-81A2-AE2C-19C8-43CE4BEFF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7DEA0D-1154-0247-B19A-2A488259F15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86B55838-59BF-D92B-6F24-249D147EA0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 of 27)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B66CA9A9-989A-7B72-8637-35E7E5F690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(g(y,y) = x)}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3">
            <a:extLst>
              <a:ext uri="{FF2B5EF4-FFF2-40B4-BE49-F238E27FC236}">
                <a16:creationId xmlns:a16="http://schemas.microsoft.com/office/drawing/2014/main" id="{1EDBE2E4-D839-5716-0B50-7E7C999B984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A49C24-2232-414D-89A0-05DE665DA84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id="{BD7ADB69-91A3-DBC7-4BA5-316405D13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00FA64-59D7-0844-958B-BE963D3C16A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91B36010-93FD-C824-8A86-A14B1722D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 of 27)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B970379F-D69B-CEF0-7AAA-A6C9FBCC64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{(f(x) = f(g(f(z),y))), (g(y,y) = x)} </a:t>
            </a:r>
            <a:r>
              <a:rPr lang="en-US" altLang="en-US">
                <a:ea typeface="ＭＳ Ｐゴシック" panose="020B0600070205080204" pitchFamily="34" charset="-128"/>
              </a:rPr>
              <a:t>is nonempty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(g(y,y) = x)}  = 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>
            <a:extLst>
              <a:ext uri="{FF2B5EF4-FFF2-40B4-BE49-F238E27FC236}">
                <a16:creationId xmlns:a16="http://schemas.microsoft.com/office/drawing/2014/main" id="{4197E96E-090C-BF0A-620F-CD56A03C87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3524B8-E443-874C-85AF-98193F9326F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C39B00E0-033E-B639-F02E-9B40DA2E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F5AF69-87FA-AC47-A7E0-0D0FB526E44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2598700-573D-FDD8-271F-B74AEBC9F2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– Example  (1 of 18)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746EF1D-4E7A-B0F0-C728-E300329D3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type can we give to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(fun x -&gt; fun f -&gt; f (f x))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Start with a type variable and then look at the way the term is constructed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3">
            <a:extLst>
              <a:ext uri="{FF2B5EF4-FFF2-40B4-BE49-F238E27FC236}">
                <a16:creationId xmlns:a16="http://schemas.microsoft.com/office/drawing/2014/main" id="{3EBF20A6-5323-EB63-BA3B-30F20BF108A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78DBE6-C17E-8946-B9EC-2925D73C6CE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id="{CD0D7DF2-6576-D91E-2DE0-C2AE5A377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623D9E-1D16-2840-AC5E-8908E205FE4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514835C6-0422-80F1-911B-DEDBD75DC7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(3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CDC8179D-CD08-24B7-7546-07E5EBCFA6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pair: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(g(y,y) = x)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(g(y,y) = x)}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>
            <a:extLst>
              <a:ext uri="{FF2B5EF4-FFF2-40B4-BE49-F238E27FC236}">
                <a16:creationId xmlns:a16="http://schemas.microsoft.com/office/drawing/2014/main" id="{E0E76CA8-0F98-430D-32BF-1311698126A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D672E5-AB1B-D34A-8C24-86FA98E932A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id="{B296D928-DD86-E8C0-A925-E11620A31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F06DA0-5913-0140-9A95-1E8D97D4626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4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98FCD75D-AAED-A46E-2282-168CC955E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(4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C1C33658-1378-FFCB-0ED2-31207938B3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Pick a pair: </a:t>
            </a:r>
            <a:r>
              <a:rPr lang="en-US" dirty="0">
                <a:solidFill>
                  <a:srgbClr val="0000FF"/>
                </a:solidFill>
              </a:rPr>
              <a:t>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x)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Orient: </a:t>
            </a:r>
            <a:r>
              <a:rPr lang="en-US" dirty="0">
                <a:solidFill>
                  <a:srgbClr val="0000FF"/>
                </a:solidFill>
              </a:rPr>
              <a:t>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{(f(x) = f(g(f(z),y))), 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x)} =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Unify {(f(x)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by Orient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eaLnBrk="1" hangingPunct="1">
              <a:buFont typeface="Wingdings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>
            <a:extLst>
              <a:ext uri="{FF2B5EF4-FFF2-40B4-BE49-F238E27FC236}">
                <a16:creationId xmlns:a16="http://schemas.microsoft.com/office/drawing/2014/main" id="{A5D595F2-BA11-03F8-383D-E317A19453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796F88-DCC3-B344-8DB1-646539E8EAC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id="{8EA13C19-E184-BB45-F098-9B4542FBB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232E4E-A0C2-2B49-938F-716C54AF488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4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93540F71-9479-DF32-6322-92FE19D35A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(5 of 27)</a:t>
            </a:r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97B6C40D-134A-7622-51A6-3B41328B0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(x = g(y,y))} = 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>
            <a:extLst>
              <a:ext uri="{FF2B5EF4-FFF2-40B4-BE49-F238E27FC236}">
                <a16:creationId xmlns:a16="http://schemas.microsoft.com/office/drawing/2014/main" id="{20CADBE3-B478-5DF9-1DEC-A86AE960F3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B6C14-5FF5-2A46-9AF7-7C8B5A30CB6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1D5CA01C-3ECD-C502-9AB2-EA751E7AC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0D60F2-7C3A-B544-B6D5-C87C1C5B659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4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2824F8E4-93B4-83A4-4AED-5E0FE5803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(6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A28E00A4-0805-C291-13F6-EF90DE353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{(f(x)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</a:t>
            </a:r>
            <a:r>
              <a:rPr lang="en-US" dirty="0"/>
              <a:t>is non-empty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{(f(x)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= </a:t>
            </a:r>
            <a:r>
              <a:rPr lang="en-US" dirty="0"/>
              <a:t>?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eaLnBrk="1" hangingPunct="1">
              <a:buFont typeface="Wingdings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>
            <a:extLst>
              <a:ext uri="{FF2B5EF4-FFF2-40B4-BE49-F238E27FC236}">
                <a16:creationId xmlns:a16="http://schemas.microsoft.com/office/drawing/2014/main" id="{47CC3DDF-41EB-F9EB-A3CA-92C2F23F20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237737F-699F-3045-879B-0902F90742D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95E6CEB6-90DC-3A5A-7644-B4DFF81EE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90B31E-494A-1340-A2DD-0776E07B05C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4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1BAAF993-C18B-6BF1-FF73-A6FC49F4C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(7 of 27)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7B45D3C8-BEEB-16DC-93B8-ED1C9E67E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pair: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(x = g(y,y))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(x = g(y,y))} 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>
            <a:extLst>
              <a:ext uri="{FF2B5EF4-FFF2-40B4-BE49-F238E27FC236}">
                <a16:creationId xmlns:a16="http://schemas.microsoft.com/office/drawing/2014/main" id="{D35B3C5B-5DF7-C4B3-2A48-23A8AB1AAB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80B3F0-8C23-B64E-947E-FB1D14D47AF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6520DA4E-B1E8-357E-0B62-A126666D5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88582A-E36D-2540-803B-A565A8933E2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4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B420D00F-5EE7-8615-B741-869AD75FBC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(8 of 27)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DD3CB50E-9BB9-F4AD-DD8C-0E4B379D5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pair: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(x = g(y,y))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Eliminate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with substitution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{x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g(y,y)}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Check: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not in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g(y,y) </a:t>
            </a:r>
            <a:r>
              <a:rPr lang="en-US" altLang="en-US" sz="3200">
                <a:solidFill>
                  <a:schemeClr val="bg1"/>
                </a:solidFill>
                <a:ea typeface="ＭＳ Ｐゴシック" panose="020B0600070205080204" pitchFamily="34" charset="-128"/>
              </a:rPr>
              <a:t>.</a:t>
            </a:r>
            <a:endParaRPr lang="en-US" altLang="en-US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(x = g(y,y))} 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>
            <a:extLst>
              <a:ext uri="{FF2B5EF4-FFF2-40B4-BE49-F238E27FC236}">
                <a16:creationId xmlns:a16="http://schemas.microsoft.com/office/drawing/2014/main" id="{1DD4D65F-DB47-EE49-06F5-F42138F5F1B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8AFAFE-A278-AC40-85B9-E69C678E6B9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185EBEB4-3A64-9BC3-6242-643301D5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C5F5BD-7EE3-C649-86B8-6E04DDA2B1E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4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D1E32506-7806-2F46-3AE1-03F180C49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(9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D1044440-23DB-69B2-99EF-78F6A85199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Pick a pair: </a:t>
            </a:r>
            <a:r>
              <a:rPr lang="en-US" dirty="0">
                <a:solidFill>
                  <a:srgbClr val="0000FF"/>
                </a:solidFill>
              </a:rPr>
              <a:t>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Eliminate x with substitution </a:t>
            </a:r>
            <a:r>
              <a:rPr lang="en-US" dirty="0">
                <a:solidFill>
                  <a:srgbClr val="0000FF"/>
                </a:solidFill>
              </a:rPr>
              <a:t>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=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Unify {(f(</a:t>
            </a:r>
            <a:r>
              <a:rPr lang="en-US" dirty="0">
                <a:solidFill>
                  <a:srgbClr val="FF0000"/>
                </a:solidFill>
              </a:rPr>
              <a:t>g(</a:t>
            </a:r>
            <a:r>
              <a:rPr lang="en-US" dirty="0" err="1">
                <a:solidFill>
                  <a:srgbClr val="FF0000"/>
                </a:solidFill>
              </a:rPr>
              <a:t>y,y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>
            <a:extLst>
              <a:ext uri="{FF2B5EF4-FFF2-40B4-BE49-F238E27FC236}">
                <a16:creationId xmlns:a16="http://schemas.microsoft.com/office/drawing/2014/main" id="{4CC141BD-ADF6-74F5-EBA0-0DA3CF9D2A6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6FF85E-5AFA-1648-AA6B-EC456515E0D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2466" name="Slide Number Placeholder 5">
            <a:extLst>
              <a:ext uri="{FF2B5EF4-FFF2-40B4-BE49-F238E27FC236}">
                <a16:creationId xmlns:a16="http://schemas.microsoft.com/office/drawing/2014/main" id="{7E4E4D55-2A66-ECFB-79A5-2BE5A491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CAA423-2531-2E4D-B13C-8D74A8417CD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4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F3931AB3-14FD-2207-CBA7-84989A1FE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(10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4F0A855-07D9-C6BE-A059-ED5C643D7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>
            <a:extLst>
              <a:ext uri="{FF2B5EF4-FFF2-40B4-BE49-F238E27FC236}">
                <a16:creationId xmlns:a16="http://schemas.microsoft.com/office/drawing/2014/main" id="{6237B751-03FC-1F3B-E18A-FF5FE749BFB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5E36C6-7E15-C644-918E-5BA2E9AE435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3490" name="Slide Number Placeholder 5">
            <a:extLst>
              <a:ext uri="{FF2B5EF4-FFF2-40B4-BE49-F238E27FC236}">
                <a16:creationId xmlns:a16="http://schemas.microsoft.com/office/drawing/2014/main" id="{4C037E46-2E54-B65E-EFDA-22F9FC5B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1DB920-FB59-AA47-BE12-3A72D364D6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4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E2FFA14A-3C9C-FE38-0E58-3343A7B87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(11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3B3942FA-0E15-F949-5992-3FAD070B8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  <a:r>
              <a:rPr lang="en-US" dirty="0">
                <a:solidFill>
                  <a:srgbClr val="000000"/>
                </a:solidFill>
              </a:rPr>
              <a:t>is non-empty</a:t>
            </a: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>
            <a:extLst>
              <a:ext uri="{FF2B5EF4-FFF2-40B4-BE49-F238E27FC236}">
                <a16:creationId xmlns:a16="http://schemas.microsoft.com/office/drawing/2014/main" id="{11FC8164-0F68-9286-FDB0-C036C6451D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9F12F5-19CE-774E-9A9D-4ED5DC0D809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4514" name="Slide Number Placeholder 5">
            <a:extLst>
              <a:ext uri="{FF2B5EF4-FFF2-40B4-BE49-F238E27FC236}">
                <a16:creationId xmlns:a16="http://schemas.microsoft.com/office/drawing/2014/main" id="{E4EBCC55-22D9-B573-3029-7CA3F32CA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CED0CF-1219-854A-A16B-F233577732A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US" altLang="en-US" sz="14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1E97BC51-E39E-9D57-9B84-3EC2C2F58F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(12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7BB07BA9-1F66-9975-5FB8-45CEDC7D0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/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>
            <a:extLst>
              <a:ext uri="{FF2B5EF4-FFF2-40B4-BE49-F238E27FC236}">
                <a16:creationId xmlns:a16="http://schemas.microsoft.com/office/drawing/2014/main" id="{AFA0929F-0845-FCDB-7FE4-E4077B25A25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C388E0-E33B-E449-8430-CA2D4B803ED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C6F0F26F-AC11-2514-446E-C4206D62C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6A841E-70DF-164D-B5A4-E2458078719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68FA6E1E-5D73-A074-E828-B3C86543E8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(2 of 18)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D5F475B8-9FC3-B204-B9AE-B5CF595D0F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First approximate: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 }|- (fun x -&gt; fun f -&gt; f (f x))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 sz="36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Second 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approximate: use fun rule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}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|- (fun f -&gt; f (f x))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 Remember constraint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</a:t>
            </a:r>
          </a:p>
        </p:txBody>
      </p:sp>
      <p:sp>
        <p:nvSpPr>
          <p:cNvPr id="19461" name="Line 4" descr="To show that the empty typing environment entails that fun x goes to fun f goes to f applied to f applied to x has tpye alpha, it sufficies to show that if we assume that x has type beta then we can show that fun f goaes to f applied to f applied to x has type gamma, under the constraint the a is beta arrow gamma.">
            <a:extLst>
              <a:ext uri="{FF2B5EF4-FFF2-40B4-BE49-F238E27FC236}">
                <a16:creationId xmlns:a16="http://schemas.microsoft.com/office/drawing/2014/main" id="{F6C8B2F8-B85F-F9D2-F178-AC28B7D218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495800"/>
            <a:ext cx="807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>
            <a:extLst>
              <a:ext uri="{FF2B5EF4-FFF2-40B4-BE49-F238E27FC236}">
                <a16:creationId xmlns:a16="http://schemas.microsoft.com/office/drawing/2014/main" id="{B2BF2C86-4EB4-015F-D889-89A6958C948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B1B1AF-E0A2-4644-90E7-5517E0BFAB0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5538" name="Slide Number Placeholder 5">
            <a:extLst>
              <a:ext uri="{FF2B5EF4-FFF2-40B4-BE49-F238E27FC236}">
                <a16:creationId xmlns:a16="http://schemas.microsoft.com/office/drawing/2014/main" id="{946147B4-88B6-49A0-2D9B-484ADCF5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0E1FDD-7F31-8040-9F93-4716EE444D9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US" altLang="en-US" sz="14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C20127F0-D480-6385-2401-59AFCF336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(13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86EDD59-EC57-4374-CDC3-43CC4F2313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Decompose: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  <a:r>
              <a:rPr lang="en-US" dirty="0">
                <a:solidFill>
                  <a:srgbClr val="000000"/>
                </a:solidFill>
              </a:rPr>
              <a:t> becomes</a:t>
            </a:r>
            <a:r>
              <a:rPr lang="en-US" dirty="0">
                <a:solidFill>
                  <a:srgbClr val="0000FF"/>
                </a:solidFill>
              </a:rPr>
              <a:t>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>
            <a:extLst>
              <a:ext uri="{FF2B5EF4-FFF2-40B4-BE49-F238E27FC236}">
                <a16:creationId xmlns:a16="http://schemas.microsoft.com/office/drawing/2014/main" id="{EC871B67-5085-0B7B-B190-5C7C335F4D2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B04BC3A-C60A-CE4A-A5E0-79CB851EA6C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6562" name="Slide Number Placeholder 5">
            <a:extLst>
              <a:ext uri="{FF2B5EF4-FFF2-40B4-BE49-F238E27FC236}">
                <a16:creationId xmlns:a16="http://schemas.microsoft.com/office/drawing/2014/main" id="{1AF0FE4F-1F7A-0A23-40BE-BF3AE7F3B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2DED66-83A1-DA41-A24C-EEAE8C3AB0C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en-US" altLang="en-US" sz="14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F7B344CD-7FC7-AED5-2DD6-82F354BC2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(14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506A0BF2-8E0E-3527-05DA-AA08CEC77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</a:t>
            </a:r>
            <a:r>
              <a:rPr lang="en-US" dirty="0">
                <a:solidFill>
                  <a:srgbClr val="000000"/>
                </a:solidFill>
              </a:rPr>
              <a:t>is non-empty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                    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>
            <a:extLst>
              <a:ext uri="{FF2B5EF4-FFF2-40B4-BE49-F238E27FC236}">
                <a16:creationId xmlns:a16="http://schemas.microsoft.com/office/drawing/2014/main" id="{CCEC5737-DA85-A862-49F7-2BD084B989F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39F317-D5D8-2844-9DB6-C057BB59C92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7586" name="Slide Number Placeholder 5">
            <a:extLst>
              <a:ext uri="{FF2B5EF4-FFF2-40B4-BE49-F238E27FC236}">
                <a16:creationId xmlns:a16="http://schemas.microsoft.com/office/drawing/2014/main" id="{E315BE7D-BD38-090B-0482-CD25483B8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7CC0B8-7335-294D-97FE-FA9E52DE91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en-US" altLang="en-US" sz="14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8DFEDD90-3E03-A364-84E4-714C652D3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(15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EC45367A-94F8-64E8-562F-99216C742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                    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>
            <a:extLst>
              <a:ext uri="{FF2B5EF4-FFF2-40B4-BE49-F238E27FC236}">
                <a16:creationId xmlns:a16="http://schemas.microsoft.com/office/drawing/2014/main" id="{846A9068-02FF-CA75-B72C-B0AB98F78C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A3D519-E2FB-A74A-8BE0-8D23B6AD4CA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8610" name="Slide Number Placeholder 5">
            <a:extLst>
              <a:ext uri="{FF2B5EF4-FFF2-40B4-BE49-F238E27FC236}">
                <a16:creationId xmlns:a16="http://schemas.microsoft.com/office/drawing/2014/main" id="{3BF1EBDA-8041-C6C5-29CA-9004BA3A6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5D7305-7000-A44A-933E-05E171F38A5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en-US" altLang="en-US" sz="14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BC466012-0656-79EB-C8B1-91CB038EAC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(16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73F1A912-751F-4A03-5633-3131905C08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Decompose: </a:t>
            </a:r>
            <a:r>
              <a:rPr lang="en-US" dirty="0">
                <a:solidFill>
                  <a:srgbClr val="0000FF"/>
                </a:solidFill>
              </a:rPr>
              <a:t>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g(f(z),y)) </a:t>
            </a:r>
            <a:r>
              <a:rPr lang="en-US" dirty="0">
                <a:solidFill>
                  <a:srgbClr val="000000"/>
                </a:solidFill>
              </a:rPr>
              <a:t>becomes</a:t>
            </a:r>
            <a:r>
              <a:rPr lang="en-US" dirty="0">
                <a:solidFill>
                  <a:srgbClr val="0000FF"/>
                </a:solidFill>
              </a:rPr>
              <a:t> {(y = f(z)); (y = y)}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>
            <a:extLst>
              <a:ext uri="{FF2B5EF4-FFF2-40B4-BE49-F238E27FC236}">
                <a16:creationId xmlns:a16="http://schemas.microsoft.com/office/drawing/2014/main" id="{32788501-2409-E677-5E4E-4FC1E5F14B7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FA8C96-2C89-FB45-AE7A-A2E3AAF147E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id="{45A8CD67-F117-8230-D0F1-F5583610A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E2C184-B1A4-E048-B6C1-112C4753B2E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en-US" altLang="en-US" sz="14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704ED78C-3314-ED8A-2167-332852124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(17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103DD8F3-F744-44BA-2878-6BF63A79F4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8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3">
            <a:extLst>
              <a:ext uri="{FF2B5EF4-FFF2-40B4-BE49-F238E27FC236}">
                <a16:creationId xmlns:a16="http://schemas.microsoft.com/office/drawing/2014/main" id="{C096DE67-15FF-290C-C21C-D3A4694015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4E5314-5C70-134D-85B3-03CB173241F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0658" name="Slide Number Placeholder 5">
            <a:extLst>
              <a:ext uri="{FF2B5EF4-FFF2-40B4-BE49-F238E27FC236}">
                <a16:creationId xmlns:a16="http://schemas.microsoft.com/office/drawing/2014/main" id="{D9DC7E9B-CEE6-3774-A833-F1E896A4F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D15A99-BAEE-CC4B-A585-EB0A9C2276F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en-US" altLang="en-US" sz="14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B5868494-901D-36A5-727A-EBBC915D5A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(18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09045D64-22D6-9D47-716C-6542E8B508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non-empty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sz="10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sz="8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3">
            <a:extLst>
              <a:ext uri="{FF2B5EF4-FFF2-40B4-BE49-F238E27FC236}">
                <a16:creationId xmlns:a16="http://schemas.microsoft.com/office/drawing/2014/main" id="{61BBFE14-8A16-C171-794E-C13D467BDC3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0E5CAC-B71E-7347-A7FA-9FAA37CA177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1682" name="Slide Number Placeholder 5">
            <a:extLst>
              <a:ext uri="{FF2B5EF4-FFF2-40B4-BE49-F238E27FC236}">
                <a16:creationId xmlns:a16="http://schemas.microsoft.com/office/drawing/2014/main" id="{2C593120-C2E7-D8E8-8F42-3CE920859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FB3AE0-4609-3840-8B1F-DCD749D4218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en-US" altLang="en-US" sz="14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FCFC45A-BA03-677C-FC84-BFAC35BAB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(19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E1E35130-48ED-5856-7FB4-F1ACD2C1B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(y = f(z))</a:t>
            </a:r>
            <a:endParaRPr lang="en-US" dirty="0">
              <a:solidFill>
                <a:srgbClr val="000000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sz="10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Date Placeholder 3">
            <a:extLst>
              <a:ext uri="{FF2B5EF4-FFF2-40B4-BE49-F238E27FC236}">
                <a16:creationId xmlns:a16="http://schemas.microsoft.com/office/drawing/2014/main" id="{093D3C1F-CE4A-7817-1EC5-F0874603C61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A6F630-3ECA-B640-8C56-74B03FBDD9D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2706" name="Slide Number Placeholder 5">
            <a:extLst>
              <a:ext uri="{FF2B5EF4-FFF2-40B4-BE49-F238E27FC236}">
                <a16:creationId xmlns:a16="http://schemas.microsoft.com/office/drawing/2014/main" id="{51D6760C-131B-530B-A0C8-A24C653E7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52B63E-9F9C-954E-9BD3-8CF64D46EAF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en-US" altLang="en-US" sz="14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0D44A33-1834-BAD0-F245-97064FA2C1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(20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EE1864D6-7D0A-F7EB-B340-281F30859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(y = f(z))</a:t>
            </a:r>
            <a:endParaRPr lang="en-US" dirty="0">
              <a:solidFill>
                <a:srgbClr val="000000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Eliminate</a:t>
            </a:r>
            <a:r>
              <a:rPr lang="en-US" dirty="0">
                <a:solidFill>
                  <a:srgbClr val="0000FF"/>
                </a:solidFill>
              </a:rPr>
              <a:t> y </a:t>
            </a:r>
            <a:r>
              <a:rPr lang="en-US" dirty="0">
                <a:solidFill>
                  <a:srgbClr val="000000"/>
                </a:solidFill>
              </a:rPr>
              <a:t>with</a:t>
            </a:r>
            <a:r>
              <a:rPr lang="en-US" dirty="0">
                <a:solidFill>
                  <a:srgbClr val="0000FF"/>
                </a:solidFill>
              </a:rPr>
              <a:t>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f(z)}</a:t>
            </a: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sz="10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 err="1">
                <a:solidFill>
                  <a:srgbClr val="0000FF"/>
                </a:solidFill>
              </a:rPr>
              <a:t>,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)} = Unify {(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({y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f(z)}</a:t>
            </a:r>
            <a:r>
              <a:rPr lang="en-US" dirty="0">
                <a:solidFill>
                  <a:srgbClr val="0000FF"/>
                </a:solidFill>
              </a:rPr>
              <a:t>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 err="1">
                <a:solidFill>
                  <a:srgbClr val="0000FF"/>
                </a:solidFill>
              </a:rPr>
              <a:t>,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)})=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Unify {(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3">
            <a:extLst>
              <a:ext uri="{FF2B5EF4-FFF2-40B4-BE49-F238E27FC236}">
                <a16:creationId xmlns:a16="http://schemas.microsoft.com/office/drawing/2014/main" id="{C8E75344-CFDC-6D61-60A4-CFFF58E6F57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854C4A-D953-844D-882D-1E1ED3284A6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3730" name="Slide Number Placeholder 5">
            <a:extLst>
              <a:ext uri="{FF2B5EF4-FFF2-40B4-BE49-F238E27FC236}">
                <a16:creationId xmlns:a16="http://schemas.microsoft.com/office/drawing/2014/main" id="{CC56EA88-0C5A-81DF-2F1B-B58F9DC2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BB4B0C-D1CD-454F-91DD-D16A5B797C4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en-US" altLang="en-US" sz="14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F4DECA4E-DB6D-44F5-0E2E-31381293A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(21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EFCF4875-FFE3-4438-6D85-7F73F2E29B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Date Placeholder 3">
            <a:extLst>
              <a:ext uri="{FF2B5EF4-FFF2-40B4-BE49-F238E27FC236}">
                <a16:creationId xmlns:a16="http://schemas.microsoft.com/office/drawing/2014/main" id="{032DFA74-AD15-256E-DA2E-E9633F7F257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3EE562-370A-BF46-AE91-DD1FE88480F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4754" name="Slide Number Placeholder 5">
            <a:extLst>
              <a:ext uri="{FF2B5EF4-FFF2-40B4-BE49-F238E27FC236}">
                <a16:creationId xmlns:a16="http://schemas.microsoft.com/office/drawing/2014/main" id="{44CE829F-55E6-F31B-0813-5FC8AB77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439FBD-DCE7-7641-AA7F-8B9A06BC448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en-US" altLang="en-US" sz="14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70B9F75E-5D4D-D6A2-51EC-DCDE8C6E68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(22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843A8AF6-AD9B-4A33-2330-C5BE1A452C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{(f(z) = f(z))} </a:t>
            </a:r>
            <a:r>
              <a:rPr lang="en-US" dirty="0"/>
              <a:t>is non-empty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>
            <a:extLst>
              <a:ext uri="{FF2B5EF4-FFF2-40B4-BE49-F238E27FC236}">
                <a16:creationId xmlns:a16="http://schemas.microsoft.com/office/drawing/2014/main" id="{5CBDA786-7833-197A-D504-1EFEC4FFB0B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4291A0-2AE2-394E-A9AC-C0F6D8BEF2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12944C8B-7230-6517-C139-F7E18A2E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B3173D-5A20-2147-88BA-3C39DC9EFF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BF7C375-5A94-DA96-38F5-86425B0CAE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– Example (3 of 18)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2C30D40-661F-43FD-6F08-76E058C1D1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Third 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approximate: use fun rule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f (f x)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0485" name="Line 4">
            <a:extLst>
              <a:ext uri="{FF2B5EF4-FFF2-40B4-BE49-F238E27FC236}">
                <a16:creationId xmlns:a16="http://schemas.microsoft.com/office/drawing/2014/main" id="{31D2294C-A85F-4EFC-46C4-97AF0769C5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3200400"/>
            <a:ext cx="6400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Line 5">
            <a:extLst>
              <a:ext uri="{FF2B5EF4-FFF2-40B4-BE49-F238E27FC236}">
                <a16:creationId xmlns:a16="http://schemas.microsoft.com/office/drawing/2014/main" id="{C516C597-EE69-B2DA-14E4-2B266BC49A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2590800"/>
            <a:ext cx="5410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Date Placeholder 3">
            <a:extLst>
              <a:ext uri="{FF2B5EF4-FFF2-40B4-BE49-F238E27FC236}">
                <a16:creationId xmlns:a16="http://schemas.microsoft.com/office/drawing/2014/main" id="{77FB0744-201E-CEC0-6878-F007FE1160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28E4FF-959B-BB41-AB19-69D21E410D0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8D6AAAD1-828C-5F60-A28F-07097C1A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717E118-0C71-4641-947E-BB914EA3C3A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en-US" altLang="en-US" sz="14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EE0365DF-E4AB-ED00-7CEA-CB1D0E5DC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(23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3280471B-466B-4FD7-7998-7DE8619BB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(f(z) = f(z))</a:t>
            </a: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>
            <a:extLst>
              <a:ext uri="{FF2B5EF4-FFF2-40B4-BE49-F238E27FC236}">
                <a16:creationId xmlns:a16="http://schemas.microsoft.com/office/drawing/2014/main" id="{0C78B561-8519-8A78-0402-AA03504CFF3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2223EB-305A-F74D-B062-A77CAC9A616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6802" name="Slide Number Placeholder 5">
            <a:extLst>
              <a:ext uri="{FF2B5EF4-FFF2-40B4-BE49-F238E27FC236}">
                <a16:creationId xmlns:a16="http://schemas.microsoft.com/office/drawing/2014/main" id="{298F5BA6-7CF9-889F-6397-E63D62B4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BA933F-4536-3A4D-BE38-854803AC441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en-US" altLang="en-US" sz="14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D89EB910-0B32-FEC9-18D3-343D967208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(24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58DE04A-D979-5B1A-F36E-E82960C8A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(f(z) = f(z))</a:t>
            </a: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Delete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Unify {}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Date Placeholder 3">
            <a:extLst>
              <a:ext uri="{FF2B5EF4-FFF2-40B4-BE49-F238E27FC236}">
                <a16:creationId xmlns:a16="http://schemas.microsoft.com/office/drawing/2014/main" id="{E35D067A-E0DB-1505-1AC4-9A072375F4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EC4B826-984B-8944-8D32-0482A13F64D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7826" name="Slide Number Placeholder 5">
            <a:extLst>
              <a:ext uri="{FF2B5EF4-FFF2-40B4-BE49-F238E27FC236}">
                <a16:creationId xmlns:a16="http://schemas.microsoft.com/office/drawing/2014/main" id="{02AC0580-DCD4-1323-FDF2-BC2DF4348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1B328F-1EA6-0643-B7A6-AFB7C817236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en-US" altLang="en-US" sz="14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9367A506-7A4B-267E-E1A9-4E05C17C6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(25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D9D89CAD-65DB-4D78-D6D2-3202862889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{}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Date Placeholder 3">
            <a:extLst>
              <a:ext uri="{FF2B5EF4-FFF2-40B4-BE49-F238E27FC236}">
                <a16:creationId xmlns:a16="http://schemas.microsoft.com/office/drawing/2014/main" id="{7D3A55BD-2D8B-914C-A6B5-02CE7962316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222BDE-1843-5242-9F10-F74F0BE7E19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8850" name="Slide Number Placeholder 5">
            <a:extLst>
              <a:ext uri="{FF2B5EF4-FFF2-40B4-BE49-F238E27FC236}">
                <a16:creationId xmlns:a16="http://schemas.microsoft.com/office/drawing/2014/main" id="{88837742-99BF-DB80-D57A-099F5FDB5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1D2C57-A1CB-7346-AED3-F8DAEAD2430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en-US" altLang="en-US" sz="14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D7CE3BEE-DF25-CAA7-9F19-D1A3EA5934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(26 of 27)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5AB7E794-EA56-C28F-E30A-E658E63514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{} </a:t>
            </a:r>
            <a:r>
              <a:rPr lang="en-US" dirty="0">
                <a:solidFill>
                  <a:srgbClr val="000000"/>
                </a:solidFill>
              </a:rPr>
              <a:t>is empty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{} = identity function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{}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</a:p>
          <a:p>
            <a:pPr marL="0" indent="0"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Date Placeholder 3">
            <a:extLst>
              <a:ext uri="{FF2B5EF4-FFF2-40B4-BE49-F238E27FC236}">
                <a16:creationId xmlns:a16="http://schemas.microsoft.com/office/drawing/2014/main" id="{ECF9C786-7945-5959-1BAD-A791C1F921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BD377D-94C4-DF42-B3F2-565379FADA2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79874" name="Slide Number Placeholder 5">
            <a:extLst>
              <a:ext uri="{FF2B5EF4-FFF2-40B4-BE49-F238E27FC236}">
                <a16:creationId xmlns:a16="http://schemas.microsoft.com/office/drawing/2014/main" id="{C3E78F3A-990E-E3AD-B15F-90747CED9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211E85C-2177-3546-A97F-6D6C3029AA5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en-US" altLang="en-US" sz="14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3F0ED473-D911-1FF8-3097-E804FA40A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 Unification Calc (27 of 27)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33110D3-CFAB-5A2A-7517-4421FB3C19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{(f(x) = f(g(f(z),y))), 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x)} =  {</a:t>
            </a:r>
            <a:r>
              <a:rPr lang="en-US" dirty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 f(z)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;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dirty="0">
                <a:solidFill>
                  <a:schemeClr val="accent6"/>
                </a:solidFill>
                <a:sym typeface="Symbol" charset="0"/>
              </a:rPr>
              <a:t> </a:t>
            </a:r>
            <a:r>
              <a:rPr lang="en-US" dirty="0">
                <a:solidFill>
                  <a:schemeClr val="accent6"/>
                </a:solidFill>
              </a:rPr>
              <a:t>g(</a:t>
            </a:r>
            <a:r>
              <a:rPr lang="en-US" dirty="0">
                <a:solidFill>
                  <a:schemeClr val="accent6"/>
                </a:solidFill>
                <a:sym typeface="Symbol" charset="0"/>
              </a:rPr>
              <a:t>f(z)</a:t>
            </a:r>
            <a:r>
              <a:rPr lang="en-US" dirty="0">
                <a:solidFill>
                  <a:schemeClr val="accent6"/>
                </a:solidFill>
              </a:rPr>
              <a:t>,</a:t>
            </a:r>
            <a:r>
              <a:rPr lang="en-US" dirty="0">
                <a:solidFill>
                  <a:schemeClr val="accent6"/>
                </a:solidFill>
                <a:sym typeface="Symbol" charset="0"/>
              </a:rPr>
              <a:t> f(z)</a:t>
            </a:r>
            <a:r>
              <a:rPr lang="en-US" dirty="0">
                <a:solidFill>
                  <a:schemeClr val="accent6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} 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marL="0" indent="0"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f(       </a:t>
            </a:r>
            <a:r>
              <a:rPr lang="en-US" dirty="0">
                <a:solidFill>
                  <a:srgbClr val="E7BB01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      ) = f(g(f(z),  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 ))</a:t>
            </a:r>
            <a:endParaRPr lang="en-US" dirty="0"/>
          </a:p>
          <a:p>
            <a:pPr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f(</a:t>
            </a:r>
            <a:r>
              <a:rPr lang="en-US" dirty="0">
                <a:solidFill>
                  <a:srgbClr val="E7BB01"/>
                </a:solidFill>
              </a:rPr>
              <a:t>g(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E7BB01"/>
                </a:solidFill>
              </a:rPr>
              <a:t>,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E7BB01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) = f(g(f(z),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))    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algn="ctr" eaLnBrk="1" hangingPunct="1">
              <a:buFont typeface="Wingdings" charset="0"/>
              <a:buNone/>
              <a:defRPr/>
            </a:pPr>
            <a:endParaRPr lang="en-US" dirty="0"/>
          </a:p>
          <a:p>
            <a:pPr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g(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 , 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 ) =        </a:t>
            </a:r>
            <a:r>
              <a:rPr lang="en-US" dirty="0">
                <a:solidFill>
                  <a:srgbClr val="E7BB01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     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dirty="0">
                <a:solidFill>
                  <a:srgbClr val="E7BB01"/>
                </a:solidFill>
              </a:rPr>
              <a:t>g(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E7BB01"/>
                </a:solidFill>
              </a:rPr>
              <a:t>,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E7BB01"/>
                </a:solidFill>
              </a:rPr>
              <a:t>)   </a:t>
            </a:r>
            <a:r>
              <a:rPr lang="en-US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Date Placeholder 3">
            <a:extLst>
              <a:ext uri="{FF2B5EF4-FFF2-40B4-BE49-F238E27FC236}">
                <a16:creationId xmlns:a16="http://schemas.microsoft.com/office/drawing/2014/main" id="{3CC0A893-46AC-5081-D624-71E74DFB7D0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EB3734-B047-754A-BD0D-A1075AC8248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80898" name="Slide Number Placeholder 5">
            <a:extLst>
              <a:ext uri="{FF2B5EF4-FFF2-40B4-BE49-F238E27FC236}">
                <a16:creationId xmlns:a16="http://schemas.microsoft.com/office/drawing/2014/main" id="{30CC1E6A-C10D-8064-9EA4-601BE9625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1B9AB4-27A4-C24E-80BC-773B69E5685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en-US" altLang="en-US" sz="14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7685171C-E445-B8BF-58AC-2DEDB58AE3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of Failure: Decompose</a:t>
            </a:r>
          </a:p>
        </p:txBody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3A5DE09F-607E-88F7-CE67-DFB37D358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Unify{(f(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(y)) = f(h(y),x))}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Decompose: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(y)) = f(h(y),x))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h(y)), (g(y) = x)}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Orient: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(g(y) = 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h(y)), (x = g(y))}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Eliminate: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(x = h(y))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Unify {(h(y) = g(y))} o {x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h(y)}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Constructors differ! Decompose fails!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Date Placeholder 3">
            <a:extLst>
              <a:ext uri="{FF2B5EF4-FFF2-40B4-BE49-F238E27FC236}">
                <a16:creationId xmlns:a16="http://schemas.microsoft.com/office/drawing/2014/main" id="{A8698CB1-B5DB-D85D-446C-5EDE009E188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4A1B54-BB38-0C4F-A410-B21A14FECEF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81922" name="Slide Number Placeholder 5">
            <a:extLst>
              <a:ext uri="{FF2B5EF4-FFF2-40B4-BE49-F238E27FC236}">
                <a16:creationId xmlns:a16="http://schemas.microsoft.com/office/drawing/2014/main" id="{7D6FDEF0-A590-E9DA-E7D5-2B9CE88C4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BD2B1B-8788-4048-A28B-3F5720BBDD6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en-US" altLang="en-US" sz="14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790AE0D4-C3BB-2EA3-F43C-C2011B1D2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of Failure: Occurs Check</a:t>
            </a: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FF430FE7-4F44-4A31-82E2-8587050D36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Unify{(f(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(x)) = f(h(x),x))}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Decompose: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(x)) = f(h(x),x))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h(x)), (g(x) = x)}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Orient: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(g(x) = 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h(x)), (x = g(x))}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Occurs check fails.  Eliminate fails!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3">
            <a:extLst>
              <a:ext uri="{FF2B5EF4-FFF2-40B4-BE49-F238E27FC236}">
                <a16:creationId xmlns:a16="http://schemas.microsoft.com/office/drawing/2014/main" id="{8373CAB1-C218-3990-8F55-E77FE959B78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DF4942-110F-A944-9B22-EFE8D4338E5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DEB96E7E-3289-00A9-D28A-9ABDE3B2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52867A-4068-DB49-B14B-2DFC3F43784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C4FF70FA-8FED-FC1C-6848-110108FD74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– Example (4 of 18)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6C80A6E7-76A1-3920-E39C-4901646F52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F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ourth approximate: use app rule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}|- 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; x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{x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1509" name="Line 4">
            <a:extLst>
              <a:ext uri="{FF2B5EF4-FFF2-40B4-BE49-F238E27FC236}">
                <a16:creationId xmlns:a16="http://schemas.microsoft.com/office/drawing/2014/main" id="{7548D311-27C0-10C1-2C25-DD9114DB97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38862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5">
            <a:extLst>
              <a:ext uri="{FF2B5EF4-FFF2-40B4-BE49-F238E27FC236}">
                <a16:creationId xmlns:a16="http://schemas.microsoft.com/office/drawing/2014/main" id="{90210AE5-70C6-90FF-AAD2-F60D71FD91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32004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Line 6">
            <a:extLst>
              <a:ext uri="{FF2B5EF4-FFF2-40B4-BE49-F238E27FC236}">
                <a16:creationId xmlns:a16="http://schemas.microsoft.com/office/drawing/2014/main" id="{39BB3265-5560-A41B-896E-605FE8DF78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590800"/>
            <a:ext cx="762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>
            <a:extLst>
              <a:ext uri="{FF2B5EF4-FFF2-40B4-BE49-F238E27FC236}">
                <a16:creationId xmlns:a16="http://schemas.microsoft.com/office/drawing/2014/main" id="{AC8B9966-7C3D-5F47-840B-E88F96DB554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B5B104-FE3E-5A4B-AA43-7F82859450F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A6799C3A-FC60-127D-5436-F64BA2B70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CE6A11-9BFC-1046-AF26-941DDEF00EE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F62A0C1-BD5E-9D33-A8E5-0135DDC5F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- Example (5 of 18)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9FE43F0A-9FF1-BD40-4040-223229CB5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F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ifth approximate: use var rule, get constraint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</a:t>
            </a:r>
            <a:r>
              <a:rPr lang="en-US" altLang="en-US" sz="4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, Solve with same</a:t>
            </a:r>
          </a:p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Apply to next sub-proof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}|- f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 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{f:</a:t>
            </a:r>
            <a:r>
              <a:rPr lang="en-US" altLang="en-US" sz="36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; x</a:t>
            </a:r>
            <a:r>
              <a:rPr lang="en-US" altLang="en-US" sz="3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36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; x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{x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)</a:t>
            </a:r>
          </a:p>
          <a:p>
            <a:pPr eaLnBrk="1" hangingPunct="1"/>
            <a:endParaRPr lang="en-US" altLang="en-US" sz="36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2533" name="Line 4">
            <a:extLst>
              <a:ext uri="{FF2B5EF4-FFF2-40B4-BE49-F238E27FC236}">
                <a16:creationId xmlns:a16="http://schemas.microsoft.com/office/drawing/2014/main" id="{DE489E89-B50A-F07C-1E39-4F2F9CFB02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Line 5">
            <a:extLst>
              <a:ext uri="{FF2B5EF4-FFF2-40B4-BE49-F238E27FC236}">
                <a16:creationId xmlns:a16="http://schemas.microsoft.com/office/drawing/2014/main" id="{4102C7E6-D405-647C-75B3-C97825D917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6">
            <a:extLst>
              <a:ext uri="{FF2B5EF4-FFF2-40B4-BE49-F238E27FC236}">
                <a16:creationId xmlns:a16="http://schemas.microsoft.com/office/drawing/2014/main" id="{3667B26C-C1F9-488C-FCD0-95D07DAC76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5">
            <a:extLst>
              <a:ext uri="{FF2B5EF4-FFF2-40B4-BE49-F238E27FC236}">
                <a16:creationId xmlns:a16="http://schemas.microsoft.com/office/drawing/2014/main" id="{1AD899D2-5122-65F1-B29C-2039F75D1F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32004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>
            <a:extLst>
              <a:ext uri="{FF2B5EF4-FFF2-40B4-BE49-F238E27FC236}">
                <a16:creationId xmlns:a16="http://schemas.microsoft.com/office/drawing/2014/main" id="{E24CE710-624F-7662-D2E9-4B7F329F7F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DC0703-6598-3343-AD08-1D6B87CE12B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10/9/25</a:t>
            </a:fld>
            <a:endParaRPr lang="en-US" altLang="en-US" sz="1400"/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36FC7885-C309-6C40-1C97-514BBDFA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7D840C-FF15-E842-A9A4-144B9C19D90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FC0556D3-84E2-1F10-4AF9-CCD30E9E99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– Example (6 of 18)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255111E-7591-0CBF-AAFF-C1E4B56C8D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Current subst: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{ 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} 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…    {f: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 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; x: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}|- f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{f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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; 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60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{x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} |- (fun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{ } |- (fun x -&gt; fun f -&gt; f (f x)) :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</a:p>
          <a:p>
            <a:pPr eaLnBrk="1" hangingPunct="1"/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  (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);   (  )</a:t>
            </a:r>
          </a:p>
          <a:p>
            <a:pPr eaLnBrk="1" hangingPunct="1"/>
            <a:endParaRPr lang="en-US" altLang="en-US" sz="36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23557" name="Line 4">
            <a:extLst>
              <a:ext uri="{FF2B5EF4-FFF2-40B4-BE49-F238E27FC236}">
                <a16:creationId xmlns:a16="http://schemas.microsoft.com/office/drawing/2014/main" id="{53977455-0EE0-1F53-745C-156454440C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105400"/>
            <a:ext cx="594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5">
            <a:extLst>
              <a:ext uri="{FF2B5EF4-FFF2-40B4-BE49-F238E27FC236}">
                <a16:creationId xmlns:a16="http://schemas.microsoft.com/office/drawing/2014/main" id="{77F6123F-116F-97A1-4715-CF6CC28018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472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6">
            <a:extLst>
              <a:ext uri="{FF2B5EF4-FFF2-40B4-BE49-F238E27FC236}">
                <a16:creationId xmlns:a16="http://schemas.microsoft.com/office/drawing/2014/main" id="{9D7AB048-1548-810D-1391-32EDA10547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3810000"/>
            <a:ext cx="7696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70222</TotalTime>
  <Words>5705</Words>
  <Application>Microsoft Macintosh PowerPoint</Application>
  <PresentationFormat>On-screen Show (4:3)</PresentationFormat>
  <Paragraphs>624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3" baseType="lpstr">
      <vt:lpstr>Arial</vt:lpstr>
      <vt:lpstr>ＭＳ Ｐゴシック</vt:lpstr>
      <vt:lpstr>Tahoma</vt:lpstr>
      <vt:lpstr>Wingdings</vt:lpstr>
      <vt:lpstr>Times New Roman</vt:lpstr>
      <vt:lpstr>Symbol</vt:lpstr>
      <vt:lpstr>yellow-red-blue</vt:lpstr>
      <vt:lpstr>Programming Languages and Compilers (CS 421)</vt:lpstr>
      <vt:lpstr>Two Problems</vt:lpstr>
      <vt:lpstr>Type Inference - Outline</vt:lpstr>
      <vt:lpstr>Type Inference – Example  (1 of 18)</vt:lpstr>
      <vt:lpstr>Type Inference - Example (2 of 18)</vt:lpstr>
      <vt:lpstr>Type Inference – Example (3 of 18)</vt:lpstr>
      <vt:lpstr>Type Inference – Example (4 of 18)</vt:lpstr>
      <vt:lpstr>Type Inference - Example (5 of 18)</vt:lpstr>
      <vt:lpstr>Type Inference – Example (6 of 18)</vt:lpstr>
      <vt:lpstr>Type Inference - Example (7 of 18)</vt:lpstr>
      <vt:lpstr>Type Inference – Example (8 of 18)</vt:lpstr>
      <vt:lpstr>Type Inference – Example (9 of 18)</vt:lpstr>
      <vt:lpstr>Type Inference - Example (10 of 18)</vt:lpstr>
      <vt:lpstr>Type Inference - Example (11 of 18)</vt:lpstr>
      <vt:lpstr>Type Inference - Example (12 of 18)</vt:lpstr>
      <vt:lpstr>Type Inference - Example (13 of 18)</vt:lpstr>
      <vt:lpstr>Type Inference - Example (14 of 18)</vt:lpstr>
      <vt:lpstr>Type Inference - Example (15 of 18)</vt:lpstr>
      <vt:lpstr>Type Inference - Example (16 of 18)</vt:lpstr>
      <vt:lpstr>Type Inference - Example (17 of 18)</vt:lpstr>
      <vt:lpstr>Type Inference - Example (18 of 18)</vt:lpstr>
      <vt:lpstr>Type Inference Algorithm background</vt:lpstr>
      <vt:lpstr>Type Inference Algorithm (Var, Const, Fun)</vt:lpstr>
      <vt:lpstr>Example of inference with Var Rule</vt:lpstr>
      <vt:lpstr>Type Inference Algorithm (App)</vt:lpstr>
      <vt:lpstr>Type Inference Algorithm (If-Then-Else)</vt:lpstr>
      <vt:lpstr>Type Inference Algorithm (Let-In)</vt:lpstr>
      <vt:lpstr>Type Inference Algorithm (Let-Rec-In)</vt:lpstr>
      <vt:lpstr>Type Inference Algorithm (type_of)</vt:lpstr>
      <vt:lpstr>Background for Unification</vt:lpstr>
      <vt:lpstr>Simple Implementation Background</vt:lpstr>
      <vt:lpstr>Unification Problem</vt:lpstr>
      <vt:lpstr>Uses for Unification</vt:lpstr>
      <vt:lpstr>Unification Algorithm (1 of 3)</vt:lpstr>
      <vt:lpstr>Unification Algorithm (2 of 3)</vt:lpstr>
      <vt:lpstr>Unification Algorithm (3 of 3)</vt:lpstr>
      <vt:lpstr>Tricks for Efficient Unification</vt:lpstr>
      <vt:lpstr>Example Unification Calc (1 of 27)</vt:lpstr>
      <vt:lpstr>Example Unification Calc (2 of 27)</vt:lpstr>
      <vt:lpstr>Example Unification Calc (3 of 27)</vt:lpstr>
      <vt:lpstr>Example Unification Calc (4 of 27)</vt:lpstr>
      <vt:lpstr>Example Unification Calc (5 of 27)</vt:lpstr>
      <vt:lpstr>Example Unification Calc (6 of 27)</vt:lpstr>
      <vt:lpstr>Example Unification Calc (7 of 27)</vt:lpstr>
      <vt:lpstr>Example Unification Calc (8 of 27)</vt:lpstr>
      <vt:lpstr>Example Unification Calc (9 of 27)</vt:lpstr>
      <vt:lpstr>Example Unification Calc (10 of 27)</vt:lpstr>
      <vt:lpstr>Example Unification Calc (11 of 27)</vt:lpstr>
      <vt:lpstr>Example Unification Calc (12 of 27)</vt:lpstr>
      <vt:lpstr>Example Unification Calc (13 of 27)</vt:lpstr>
      <vt:lpstr>Example Unification Calc (14 of 27)</vt:lpstr>
      <vt:lpstr>Example Unification Calc (15 of 27)</vt:lpstr>
      <vt:lpstr>Example Unification Calc (16 of 27)</vt:lpstr>
      <vt:lpstr>Example Unification Calc (17 of 27)</vt:lpstr>
      <vt:lpstr>Example Unification Calc (18 of 27)</vt:lpstr>
      <vt:lpstr>Example Unification Calc (19 of 27)</vt:lpstr>
      <vt:lpstr>Example Unification Calc (20 of 27)</vt:lpstr>
      <vt:lpstr>Example Unification Calc (21 of 27)</vt:lpstr>
      <vt:lpstr>Example Unification Calc (22 of 27)</vt:lpstr>
      <vt:lpstr>Example Unification Calc (23 of 27)</vt:lpstr>
      <vt:lpstr>Example Unification Calc (24 of 27)</vt:lpstr>
      <vt:lpstr>Example Unification Calc (25 of 27)</vt:lpstr>
      <vt:lpstr>Example Unification Calc (26 of 27)</vt:lpstr>
      <vt:lpstr>Example Unification Calc (27 of 27)</vt:lpstr>
      <vt:lpstr>Example of Failure: Decompose</vt:lpstr>
      <vt:lpstr>Example of Failure: Occurs Check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egunter@illinois.edu</cp:lastModifiedBy>
  <cp:revision>196</cp:revision>
  <cp:lastPrinted>2021-10-21T05:35:16Z</cp:lastPrinted>
  <dcterms:created xsi:type="dcterms:W3CDTF">2012-10-16T16:02:22Z</dcterms:created>
  <dcterms:modified xsi:type="dcterms:W3CDTF">2025-10-13T05:14:33Z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