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72"/>
  </p:notesMasterIdLst>
  <p:handoutMasterIdLst>
    <p:handoutMasterId r:id="rId73"/>
  </p:handoutMasterIdLst>
  <p:sldIdLst>
    <p:sldId id="664" r:id="rId2"/>
    <p:sldId id="943" r:id="rId3"/>
    <p:sldId id="944" r:id="rId4"/>
    <p:sldId id="945" r:id="rId5"/>
    <p:sldId id="946" r:id="rId6"/>
    <p:sldId id="830" r:id="rId7"/>
    <p:sldId id="831" r:id="rId8"/>
    <p:sldId id="832" r:id="rId9"/>
    <p:sldId id="833" r:id="rId10"/>
    <p:sldId id="834" r:id="rId11"/>
    <p:sldId id="835" r:id="rId12"/>
    <p:sldId id="836" r:id="rId13"/>
    <p:sldId id="837" r:id="rId14"/>
    <p:sldId id="838" r:id="rId15"/>
    <p:sldId id="839" r:id="rId16"/>
    <p:sldId id="840" r:id="rId17"/>
    <p:sldId id="841" r:id="rId18"/>
    <p:sldId id="842" r:id="rId19"/>
    <p:sldId id="843" r:id="rId20"/>
    <p:sldId id="844" r:id="rId21"/>
    <p:sldId id="845" r:id="rId22"/>
    <p:sldId id="846" r:id="rId23"/>
    <p:sldId id="847" r:id="rId24"/>
    <p:sldId id="848" r:id="rId25"/>
    <p:sldId id="849" r:id="rId26"/>
    <p:sldId id="850" r:id="rId27"/>
    <p:sldId id="851" r:id="rId28"/>
    <p:sldId id="852" r:id="rId29"/>
    <p:sldId id="853" r:id="rId30"/>
    <p:sldId id="854" r:id="rId31"/>
    <p:sldId id="855" r:id="rId32"/>
    <p:sldId id="856" r:id="rId33"/>
    <p:sldId id="857" r:id="rId34"/>
    <p:sldId id="858" r:id="rId35"/>
    <p:sldId id="859" r:id="rId36"/>
    <p:sldId id="860" r:id="rId37"/>
    <p:sldId id="861" r:id="rId38"/>
    <p:sldId id="862" r:id="rId39"/>
    <p:sldId id="863" r:id="rId40"/>
    <p:sldId id="864" r:id="rId41"/>
    <p:sldId id="865" r:id="rId42"/>
    <p:sldId id="866" r:id="rId43"/>
    <p:sldId id="947" r:id="rId44"/>
    <p:sldId id="948" r:id="rId45"/>
    <p:sldId id="949" r:id="rId46"/>
    <p:sldId id="950" r:id="rId47"/>
    <p:sldId id="951" r:id="rId48"/>
    <p:sldId id="952" r:id="rId49"/>
    <p:sldId id="953" r:id="rId50"/>
    <p:sldId id="954" r:id="rId51"/>
    <p:sldId id="955" r:id="rId52"/>
    <p:sldId id="956" r:id="rId53"/>
    <p:sldId id="957" r:id="rId54"/>
    <p:sldId id="958" r:id="rId55"/>
    <p:sldId id="974" r:id="rId56"/>
    <p:sldId id="959" r:id="rId57"/>
    <p:sldId id="960" r:id="rId58"/>
    <p:sldId id="961" r:id="rId59"/>
    <p:sldId id="962" r:id="rId60"/>
    <p:sldId id="963" r:id="rId61"/>
    <p:sldId id="964" r:id="rId62"/>
    <p:sldId id="965" r:id="rId63"/>
    <p:sldId id="966" r:id="rId64"/>
    <p:sldId id="967" r:id="rId65"/>
    <p:sldId id="968" r:id="rId66"/>
    <p:sldId id="969" r:id="rId67"/>
    <p:sldId id="970" r:id="rId68"/>
    <p:sldId id="971" r:id="rId69"/>
    <p:sldId id="972" r:id="rId70"/>
    <p:sldId id="973" r:id="rId7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66"/>
    <a:srgbClr val="FF66FF"/>
    <a:srgbClr val="FF00FF"/>
    <a:srgbClr val="FF6FCF"/>
    <a:srgbClr val="FF0080"/>
    <a:srgbClr val="663300"/>
    <a:srgbClr val="3366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-80" y="-72"/>
      </p:cViewPr>
      <p:guideLst>
        <p:guide orient="horz" pos="2304"/>
        <p:guide pos="2784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200" d="100"/>
        <a:sy n="200" d="100"/>
      </p:scale>
      <p:origin x="0" y="14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handoutMaster" Target="handoutMasters/handout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D5544B6E-43A6-644F-A96C-DC28DA8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31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95DB2C9F-B529-C24C-887D-60BC3C278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72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239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Add roman numerals, make each a different color</a:t>
            </a:r>
          </a:p>
        </p:txBody>
      </p:sp>
      <p:sp>
        <p:nvSpPr>
          <p:cNvPr id="1239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01F4B7C-395F-E74E-80CA-81EE6B39FD47}" type="slidenum">
              <a:rPr lang="en-US" sz="1200">
                <a:latin typeface="Times New Roman" charset="0"/>
              </a:rPr>
              <a:pPr/>
              <a:t>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259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Add roman numerals, make each a different color</a:t>
            </a:r>
          </a:p>
        </p:txBody>
      </p:sp>
      <p:sp>
        <p:nvSpPr>
          <p:cNvPr id="1259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848A469-C6C4-3244-9C63-5F77C68E66A7}" type="slidenum">
              <a:rPr lang="en-US" sz="1200">
                <a:latin typeface="Times New Roman" charset="0"/>
              </a:rPr>
              <a:pPr/>
              <a:t>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3C6C447-7743-CE42-87A1-FD0FF1691299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F46D621-A5BC-A941-BC16-DC38EC262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8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26569-C1BB-1D40-B306-ACD6C8E11311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84E03-0161-B04A-8D50-25D2E123F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3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D73F8-5836-F54A-B3D4-1F24BE1364B9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7A8C0-29EE-D84D-AF8B-DC0A0726E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6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726DC-C088-1C4B-805B-E367AE876688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A6B02-77EF-9A42-984A-8B6C50BAD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3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DBC86-E43D-7C4A-BC1B-1D78ACB7096C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70039-2B21-DB48-9636-547F7C1B4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1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E06DC-90C6-7D44-A3D8-DC2F4404229A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56144-E946-FA42-8E53-739944D03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64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1B48A-2A94-1241-B9A8-C4CC0BAF55DC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1137E-D659-BC4E-B41F-5F0FB64B9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2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BD387-AEAE-0B47-9D49-FFE24D13E11E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A6FCF-C1F7-E74F-8481-BD2DDF79F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F3BB0-0CA8-2C4E-85D7-AF6EBF3A8EFD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4985B-8554-D440-BF51-5BF1FF911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8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3E2A6-006A-C944-B08C-AA9F2E77CE2E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52B69-98D1-7846-8506-88DA04B6C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474A1-07DD-874D-B6C2-9D424D1C58F9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48BC2-C2B5-0648-BABA-D80EFD800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8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342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A4C5B4B-D70A-5D43-9160-A1617407092B}" type="datetime1">
              <a:rPr lang="en-US"/>
              <a:pPr>
                <a:defRPr/>
              </a:pPr>
              <a:t>11/21/19</a:t>
            </a:fld>
            <a:endParaRPr lang="en-US"/>
          </a:p>
        </p:txBody>
      </p:sp>
      <p:sp>
        <p:nvSpPr>
          <p:cNvPr id="7342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44E8481D-BC83-9D4A-B441-5232FFCEF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courses.engr.illinois.edu/cs421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01560A-C781-5940-A033-B846958118B5}" type="datetime1">
              <a:rPr lang="en-US" sz="1400">
                <a:solidFill>
                  <a:schemeClr val="bg2"/>
                </a:solidFill>
                <a:latin typeface="Tahoma" charset="0"/>
              </a:rPr>
              <a:pPr/>
              <a:t>11/21/19</a:t>
            </a:fld>
            <a:endParaRPr lang="en-US" sz="1400">
              <a:solidFill>
                <a:schemeClr val="bg2"/>
              </a:solidFill>
              <a:latin typeface="Tahoma" charset="0"/>
            </a:endParaRPr>
          </a:p>
        </p:txBody>
      </p:sp>
      <p:sp>
        <p:nvSpPr>
          <p:cNvPr id="15362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DD6F53-886F-1B40-84AF-8590DD9104F1}" type="slidenum">
              <a:rPr lang="en-US" sz="1400">
                <a:solidFill>
                  <a:schemeClr val="bg2"/>
                </a:solidFill>
                <a:latin typeface="Tahoma" charset="0"/>
              </a:rPr>
              <a:pPr/>
              <a:t>1</a:t>
            </a:fld>
            <a:endParaRPr lang="en-US" sz="1400">
              <a:solidFill>
                <a:schemeClr val="bg2"/>
              </a:solidFill>
              <a:latin typeface="Tahoma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and Compilers (CS 421)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Elsa L Gunter</a:t>
            </a:r>
          </a:p>
          <a:p>
            <a:pPr algn="l" eaLnBrk="1" hangingPunct="1"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2112 SC, UIUC</a:t>
            </a:r>
          </a:p>
          <a:p>
            <a:pPr algn="l" eaLnBrk="1" hangingPunct="1">
              <a:buFont typeface="Wingdings" charset="0"/>
              <a:buNone/>
            </a:pPr>
            <a:r>
              <a:rPr lang="en-US" sz="33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hlinkClick r:id="rId2"/>
              </a:rPr>
              <a:t>http://courses.engr.illinois.edu/cs421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Based in part on slides by Mattox Beckman, as updated by Vikram Adve and Gul Agha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13DCF90-6BF8-174B-A9FF-F9FD4CC89C46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3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004CC7C-3B7D-EF48-95E7-E9A957EE3590}" type="slidenum">
              <a:rPr lang="en-US" sz="1400">
                <a:latin typeface="Tahoma" charset="0"/>
              </a:rPr>
              <a:pPr/>
              <a:t>10</a:t>
            </a:fld>
            <a:endParaRPr lang="en-US" sz="1400">
              <a:latin typeface="Tahoma" charset="0"/>
            </a:endParaRPr>
          </a:p>
        </p:txBody>
      </p:sp>
      <p:sp>
        <p:nvSpPr>
          <p:cNvPr id="133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Axiomatic Semantics</a:t>
            </a: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Also called Floyd-Hoare Logic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Based on formal logic (first order predicate calculus)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Axiomatic Semantics is a logical system built from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axioms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inference rules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200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Mainly suited to simple imperative programming languages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53E31E-C814-EC43-A189-62E8D34D94A3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4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A363A3E-6884-A247-ACB4-1C70B07B9BBF}" type="slidenum">
              <a:rPr lang="en-US" sz="1400">
                <a:latin typeface="Tahoma" charset="0"/>
              </a:rPr>
              <a:pPr/>
              <a:t>11</a:t>
            </a:fld>
            <a:endParaRPr lang="en-US" sz="1400">
              <a:latin typeface="Tahoma" charset="0"/>
            </a:endParaRP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Axiomatic Semantics</a:t>
            </a:r>
          </a:p>
        </p:txBody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Used to formally prove a property (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post-condition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) of the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state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(the values of the program variables) after the execution of program, assuming another property (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pre-condition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) of the state before execution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Written :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{Precondition} Program {Postcondition}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Source of idea of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loop invariant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50397A2-DF89-6042-A044-58DC6EE57AC4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5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FEB7E12-5B77-5342-8ADF-BD0BB8B5BBCA}" type="slidenum">
              <a:rPr lang="en-US" sz="1400">
                <a:latin typeface="Tahoma" charset="0"/>
              </a:rPr>
              <a:pPr/>
              <a:t>12</a:t>
            </a:fld>
            <a:endParaRPr lang="en-US" sz="1400">
              <a:latin typeface="Tahoma" charset="0"/>
            </a:endParaRPr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Denotational Semantics</a:t>
            </a:r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Construct a function </a:t>
            </a:r>
            <a:r>
              <a:rPr lang="en-US">
                <a:latin typeface="Monotype Corsiv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assigning a mathematical meaning to each program construct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Lambda calculus often used as the range of the meaning function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Meaning function is compositional: meaning of construct built from meaning of parts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Useful for proving properties of programs</a:t>
            </a:r>
            <a:endParaRPr lang="en-US" sz="1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BDC87B3-ADE7-F547-93DD-D4DB6BA0DFE4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6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9DC00BA-6539-E149-A228-F09F9BF0F62C}" type="slidenum">
              <a:rPr lang="en-US" sz="1400">
                <a:latin typeface="Tahoma" charset="0"/>
              </a:rPr>
              <a:pPr/>
              <a:t>13</a:t>
            </a:fld>
            <a:endParaRPr lang="en-US" sz="1400">
              <a:latin typeface="Tahoma" charset="0"/>
            </a:endParaRP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Natural Semantics</a:t>
            </a: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Aka Structural Operational Semantics, aka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Big Step Semantics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Provide value for a program by rules and derivations, similar to type derivations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Rule conclusions look like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(C,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m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or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(E, m) 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v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50B58F2-411F-C94D-9108-B2C81BEA88FB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7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2F529B7-ADF0-DF42-93C5-4C055D3C7321}" type="slidenum">
              <a:rPr lang="en-US" sz="1400">
                <a:latin typeface="Tahoma" charset="0"/>
              </a:rPr>
              <a:pPr/>
              <a:t>14</a:t>
            </a:fld>
            <a:endParaRPr lang="en-US" sz="1400">
              <a:latin typeface="Tahoma" charset="0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993062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Simple Imperative Programming Language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I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 Identifiers</a:t>
            </a:r>
          </a:p>
          <a:p>
            <a:pPr eaLnBrk="1" hangingPunct="1"/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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Numerals</a:t>
            </a:r>
          </a:p>
          <a:p>
            <a:pPr eaLnBrk="1" hangingPunct="1"/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::= true | false |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&amp;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or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not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 b="1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 &lt; E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 = E</a:t>
            </a:r>
            <a:endParaRPr lang="en-US" dirty="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/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E::= N | I | E + E | E * E | E - E | - E</a:t>
            </a: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::= skip |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;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|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I 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: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=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E </a:t>
            </a:r>
            <a:b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| if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then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 C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else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 C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fi | while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od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F0E3880-F10B-DD42-A576-DC78A4F8ABDD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8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3C4A1A-8D54-DB4D-B25D-2BB3B062FB98}" type="slidenum">
              <a:rPr lang="en-US" sz="1400">
                <a:latin typeface="Tahoma" charset="0"/>
              </a:rPr>
              <a:pPr/>
              <a:t>15</a:t>
            </a:fld>
            <a:endParaRPr lang="en-US" sz="1400">
              <a:latin typeface="Tahoma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993062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Natural Semantics of Atomic Expressions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Identifiers: (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I,m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I)</a:t>
            </a:r>
            <a:endParaRPr lang="en-US" sz="40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Numerals are values: (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N,m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</a:p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Booleans:   (true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</a:t>
            </a:r>
          </a:p>
          <a:p>
            <a:pPr eaLnBrk="1" hangingPunct="1"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(false 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0DCEB49-423F-1845-B941-D93FE41D4FC4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9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223202-0ACE-6546-B355-D486385059EC}" type="slidenum">
              <a:rPr lang="en-US" sz="1400">
                <a:latin typeface="Tahoma" charset="0"/>
              </a:rPr>
              <a:pPr/>
              <a:t>16</a:t>
            </a:fld>
            <a:endParaRPr lang="en-US" sz="1400">
              <a:latin typeface="Tahoma" charset="0"/>
            </a:endParaRPr>
          </a:p>
        </p:txBody>
      </p: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Booleans: </a:t>
            </a:r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839200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    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&amp;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       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&amp;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 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      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or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        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or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              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(not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B,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 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(not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</a:t>
            </a: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69" name="Line 4"/>
          <p:cNvSpPr>
            <a:spLocks noChangeShapeType="1"/>
          </p:cNvSpPr>
          <p:nvPr/>
        </p:nvSpPr>
        <p:spPr bwMode="auto">
          <a:xfrm>
            <a:off x="304800" y="20574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0" name="Line 5"/>
          <p:cNvSpPr>
            <a:spLocks noChangeShapeType="1"/>
          </p:cNvSpPr>
          <p:nvPr/>
        </p:nvSpPr>
        <p:spPr bwMode="auto">
          <a:xfrm flipV="1">
            <a:off x="4114800" y="36576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1" name="Line 6"/>
          <p:cNvSpPr>
            <a:spLocks noChangeShapeType="1"/>
          </p:cNvSpPr>
          <p:nvPr/>
        </p:nvSpPr>
        <p:spPr bwMode="auto">
          <a:xfrm>
            <a:off x="3886200" y="20574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2" name="Line 7"/>
          <p:cNvSpPr>
            <a:spLocks noChangeShapeType="1"/>
          </p:cNvSpPr>
          <p:nvPr/>
        </p:nvSpPr>
        <p:spPr bwMode="auto">
          <a:xfrm>
            <a:off x="304800" y="36576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3" name="Line 8"/>
          <p:cNvSpPr>
            <a:spLocks noChangeShapeType="1"/>
          </p:cNvSpPr>
          <p:nvPr/>
        </p:nvSpPr>
        <p:spPr bwMode="auto">
          <a:xfrm>
            <a:off x="838200" y="52578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4" name="Line 9"/>
          <p:cNvSpPr>
            <a:spLocks noChangeShapeType="1"/>
          </p:cNvSpPr>
          <p:nvPr/>
        </p:nvSpPr>
        <p:spPr bwMode="auto">
          <a:xfrm>
            <a:off x="5029200" y="52578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88C8AFE-F80D-E740-A7A0-9D93A43B3EE0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0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EEB8043-B981-B142-9F9F-E8CE1BF7BB41}" type="slidenum">
              <a:rPr lang="en-US" sz="1400">
                <a:latin typeface="Tahoma" charset="0"/>
              </a:rPr>
              <a:pPr/>
              <a:t>17</a:t>
            </a:fld>
            <a:endParaRPr lang="en-US" sz="1400">
              <a:latin typeface="Tahoma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Relations</a:t>
            </a:r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63688"/>
            <a:ext cx="8650288" cy="49133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V   U ~ V = 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~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By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~ V = 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 we mean does (the meaning of) the relation ~ hold on the meaning of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and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V</a:t>
            </a: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ay be specified by a mathematical expression/equation or rules matching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and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V</a:t>
            </a:r>
          </a:p>
        </p:txBody>
      </p:sp>
      <p:sp>
        <p:nvSpPr>
          <p:cNvPr id="140293" name="Line 4"/>
          <p:cNvSpPr>
            <a:spLocks noChangeShapeType="1"/>
          </p:cNvSpPr>
          <p:nvPr/>
        </p:nvSpPr>
        <p:spPr bwMode="auto">
          <a:xfrm>
            <a:off x="1219200" y="2057400"/>
            <a:ext cx="670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1D8B507-8FF0-4846-ABCB-EE6DDCEBC5B6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1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0E98C28-B8A5-7241-A953-190BFB1F1F9D}" type="slidenum">
              <a:rPr lang="en-US" sz="1400">
                <a:latin typeface="Tahoma" charset="0"/>
              </a:rPr>
              <a:pPr/>
              <a:t>18</a:t>
            </a:fld>
            <a:endParaRPr lang="en-US" sz="1400">
              <a:latin typeface="Tahoma" charset="0"/>
            </a:endParaRPr>
          </a:p>
        </p:txBody>
      </p:sp>
      <p:sp>
        <p:nvSpPr>
          <p:cNvPr id="141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Arithmetic Expressions</a:t>
            </a:r>
          </a:p>
        </p:txBody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112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V   U op V = N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op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where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is the specified value for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 op V</a:t>
            </a:r>
          </a:p>
        </p:txBody>
      </p:sp>
      <p:sp>
        <p:nvSpPr>
          <p:cNvPr id="141317" name="Line 4"/>
          <p:cNvSpPr>
            <a:spLocks noChangeShapeType="1"/>
          </p:cNvSpPr>
          <p:nvPr/>
        </p:nvSpPr>
        <p:spPr bwMode="auto">
          <a:xfrm>
            <a:off x="1143000" y="2590800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667D6FB-170D-2244-B6E1-FFB6D760C277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2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731C6-35D0-F34C-8116-90C3CF4704E9}" type="slidenum">
              <a:rPr lang="en-US" sz="1400">
                <a:latin typeface="Tahoma" charset="0"/>
              </a:rPr>
              <a:pPr/>
              <a:t>19</a:t>
            </a:fld>
            <a:endParaRPr lang="en-US" sz="1400">
              <a:latin typeface="Tahoma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Commands</a:t>
            </a:r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Skip:                 (skip,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Assignment:             (</a:t>
            </a:r>
            <a:r>
              <a:rPr lang="en-US" i="1" dirty="0" err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 dirty="0" err="1">
                <a:latin typeface="Tahoma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 dirty="0" err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V</a:t>
            </a:r>
            <a:endParaRPr lang="en-US" sz="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         (</a:t>
            </a:r>
            <a:r>
              <a:rPr lang="en-US" i="1" dirty="0" smtClean="0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: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=</a:t>
            </a:r>
            <a:r>
              <a:rPr lang="en-US" i="1" dirty="0" err="1">
                <a:latin typeface="Tahoma" charset="0"/>
                <a:ea typeface="ＭＳ Ｐゴシック" charset="0"/>
                <a:cs typeface="ＭＳ Ｐゴシック" charset="0"/>
              </a:rPr>
              <a:t>E,m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[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I &lt;-- V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]</a:t>
            </a:r>
          </a:p>
          <a:p>
            <a:pPr algn="ctr" eaLnBrk="1" hangingPunct="1">
              <a:buFont typeface="Wingdings" charset="0"/>
              <a:buNone/>
            </a:pPr>
            <a:endParaRPr lang="en-US" dirty="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800" dirty="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Sequencing:     (</a:t>
            </a:r>
            <a:r>
              <a:rPr lang="en-US" i="1" dirty="0" err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C,m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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</a:t>
            </a:r>
            <a:r>
              <a:rPr lang="en-US" altLang="ja-JP" dirty="0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altLang="ja-JP" i="1" dirty="0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 dirty="0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 dirty="0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ja-JP" altLang="en-US" i="1" dirty="0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 dirty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i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 dirty="0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endParaRPr lang="en-US" altLang="ja-JP" i="1" dirty="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(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C;C</a:t>
            </a:r>
            <a:r>
              <a:rPr lang="ja-JP" alt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 m</a:t>
            </a:r>
            <a:r>
              <a:rPr lang="en-US" altLang="ja-JP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 </a:t>
            </a:r>
            <a:r>
              <a:rPr lang="en-US" altLang="ja-JP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 dirty="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endParaRPr lang="en-US" i="1" dirty="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142341" name="Line 4"/>
          <p:cNvSpPr>
            <a:spLocks noChangeShapeType="1"/>
          </p:cNvSpPr>
          <p:nvPr/>
        </p:nvSpPr>
        <p:spPr bwMode="auto">
          <a:xfrm>
            <a:off x="3124200" y="3429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Line 5"/>
          <p:cNvSpPr>
            <a:spLocks noChangeShapeType="1"/>
          </p:cNvSpPr>
          <p:nvPr/>
        </p:nvSpPr>
        <p:spPr bwMode="auto">
          <a:xfrm>
            <a:off x="3048000" y="5334000"/>
            <a:ext cx="495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SMARTPenAnnotation514"/>
          <p:cNvSpPr>
            <a:spLocks/>
          </p:cNvSpPr>
          <p:nvPr/>
        </p:nvSpPr>
        <p:spPr bwMode="auto">
          <a:xfrm>
            <a:off x="723900" y="6634163"/>
            <a:ext cx="1588" cy="11112"/>
          </a:xfrm>
          <a:custGeom>
            <a:avLst/>
            <a:gdLst>
              <a:gd name="T0" fmla="*/ 0 w 1"/>
              <a:gd name="T1" fmla="*/ 2147483647 h 7"/>
              <a:gd name="T2" fmla="*/ 0 w 1"/>
              <a:gd name="T3" fmla="*/ 0 h 7"/>
              <a:gd name="T4" fmla="*/ 0 60000 65536"/>
              <a:gd name="T5" fmla="*/ 0 60000 65536"/>
              <a:gd name="T6" fmla="*/ 0 w 1"/>
              <a:gd name="T7" fmla="*/ 0 h 7"/>
              <a:gd name="T8" fmla="*/ 1 w 1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7">
                <a:moveTo>
                  <a:pt x="0" y="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SMARTPenAnnotation515"/>
          <p:cNvSpPr>
            <a:spLocks/>
          </p:cNvSpPr>
          <p:nvPr/>
        </p:nvSpPr>
        <p:spPr bwMode="auto">
          <a:xfrm>
            <a:off x="750888" y="6626225"/>
            <a:ext cx="9525" cy="9525"/>
          </a:xfrm>
          <a:custGeom>
            <a:avLst/>
            <a:gdLst>
              <a:gd name="T0" fmla="*/ 0 w 6"/>
              <a:gd name="T1" fmla="*/ 0 h 6"/>
              <a:gd name="T2" fmla="*/ 2147483647 w 6"/>
              <a:gd name="T3" fmla="*/ 2147483647 h 6"/>
              <a:gd name="T4" fmla="*/ 0 60000 65536"/>
              <a:gd name="T5" fmla="*/ 0 60000 65536"/>
              <a:gd name="T6" fmla="*/ 0 w 6"/>
              <a:gd name="T7" fmla="*/ 0 h 6"/>
              <a:gd name="T8" fmla="*/ 6 w 6"/>
              <a:gd name="T9" fmla="*/ 6 h 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" h="6">
                <a:moveTo>
                  <a:pt x="0" y="0"/>
                </a:moveTo>
                <a:lnTo>
                  <a:pt x="5" y="5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228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B470C50-083A-854A-9B8E-169C5AF1F869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228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2FAE4D0-827F-C844-822D-31E886FAABFC}" type="slidenum">
              <a:rPr lang="en-US" sz="1400">
                <a:latin typeface="Tahoma" charset="0"/>
              </a:rPr>
              <a:pPr/>
              <a:t>2</a:t>
            </a:fld>
            <a:endParaRPr lang="en-US" sz="1400">
              <a:latin typeface="Tahoma" charset="0"/>
            </a:endParaRPr>
          </a:p>
        </p:txBody>
      </p:sp>
      <p:grpSp>
        <p:nvGrpSpPr>
          <p:cNvPr id="122884" name="Group 8"/>
          <p:cNvGrpSpPr>
            <a:grpSpLocks/>
          </p:cNvGrpSpPr>
          <p:nvPr/>
        </p:nvGrpSpPr>
        <p:grpSpPr bwMode="auto">
          <a:xfrm>
            <a:off x="685800" y="1676400"/>
            <a:ext cx="2362200" cy="4267200"/>
            <a:chOff x="685800" y="1676400"/>
            <a:chExt cx="2362200" cy="4267200"/>
          </a:xfrm>
        </p:grpSpPr>
        <p:sp>
          <p:nvSpPr>
            <p:cNvPr id="122890" name="Oval 5"/>
            <p:cNvSpPr>
              <a:spLocks noChangeArrowheads="1"/>
            </p:cNvSpPr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rgbClr val="A6D7FF">
                <a:alpha val="749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/>
                <a:t>I</a:t>
              </a:r>
            </a:p>
          </p:txBody>
        </p:sp>
        <p:sp>
          <p:nvSpPr>
            <p:cNvPr id="122891" name="TextBox 6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New Programming Paradigm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467100" y="1676400"/>
            <a:ext cx="2362200" cy="4267200"/>
            <a:chOff x="685800" y="1676400"/>
            <a:chExt cx="2362200" cy="42672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" name="Oval 10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00100" y="3117503"/>
              <a:ext cx="2133600" cy="954107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/>
                <a:t>Language Translation</a:t>
              </a:r>
            </a:p>
          </p:txBody>
        </p:sp>
      </p:grpSp>
      <p:grpSp>
        <p:nvGrpSpPr>
          <p:cNvPr id="122886" name="Group 12"/>
          <p:cNvGrpSpPr>
            <a:grpSpLocks/>
          </p:cNvGrpSpPr>
          <p:nvPr/>
        </p:nvGrpSpPr>
        <p:grpSpPr bwMode="auto">
          <a:xfrm>
            <a:off x="6248400" y="1676400"/>
            <a:ext cx="2362200" cy="4267200"/>
            <a:chOff x="685800" y="1676400"/>
            <a:chExt cx="2362200" cy="4267200"/>
          </a:xfrm>
        </p:grpSpPr>
        <p:sp>
          <p:nvSpPr>
            <p:cNvPr id="14" name="Oval 13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III</a:t>
              </a:r>
            </a:p>
          </p:txBody>
        </p:sp>
        <p:sp>
          <p:nvSpPr>
            <p:cNvPr id="122889" name="TextBox 14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Language Semantics</a:t>
              </a:r>
            </a:p>
          </p:txBody>
        </p:sp>
      </p:grpSp>
      <p:sp>
        <p:nvSpPr>
          <p:cNvPr id="122887" name="TextBox 2"/>
          <p:cNvSpPr txBox="1">
            <a:spLocks noChangeArrowheads="1"/>
          </p:cNvSpPr>
          <p:nvPr/>
        </p:nvSpPr>
        <p:spPr bwMode="auto">
          <a:xfrm>
            <a:off x="1905000" y="990600"/>
            <a:ext cx="533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Three Main Topics of the Course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91F444F-AEA4-C64C-BE74-EF2B75FBBBF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3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8983837-C6EC-4A42-8CF7-0288D1556377}" type="slidenum">
              <a:rPr lang="en-US" sz="1400">
                <a:latin typeface="Tahoma" charset="0"/>
              </a:rPr>
              <a:pPr/>
              <a:t>20</a:t>
            </a:fld>
            <a:endParaRPr lang="en-US" sz="1400">
              <a:latin typeface="Tahoma" charset="0"/>
            </a:endParaRPr>
          </a:p>
        </p:txBody>
      </p: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Then Else Command</a:t>
            </a:r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true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else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fi,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false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else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fi,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65" name="Line 4"/>
          <p:cNvSpPr>
            <a:spLocks noChangeShapeType="1"/>
          </p:cNvSpPr>
          <p:nvPr/>
        </p:nvSpPr>
        <p:spPr bwMode="auto">
          <a:xfrm flipH="1">
            <a:off x="1981200" y="44196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Line 5"/>
          <p:cNvSpPr>
            <a:spLocks noChangeShapeType="1"/>
          </p:cNvSpPr>
          <p:nvPr/>
        </p:nvSpPr>
        <p:spPr bwMode="auto">
          <a:xfrm flipH="1">
            <a:off x="2057400" y="26670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D693C8-631B-5D44-8FE4-A9BE90BAEA3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4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CEB4B6C-E0D4-784F-BB1D-811090CAEC79}" type="slidenum">
              <a:rPr lang="en-US" sz="1400">
                <a:latin typeface="Tahoma" charset="0"/>
              </a:rPr>
              <a:pPr/>
              <a:t>21</a:t>
            </a:fld>
            <a:endParaRPr lang="en-US" sz="1400">
              <a:latin typeface="Tahoma" charset="0"/>
            </a:endParaRP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While Command</a:t>
            </a:r>
          </a:p>
        </p:txBody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false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(while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od,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(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C,m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(while 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 od, 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endParaRPr lang="en-US" altLang="ja-JP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(while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do C od,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4389" name="Line 4"/>
          <p:cNvSpPr>
            <a:spLocks noChangeShapeType="1"/>
          </p:cNvSpPr>
          <p:nvPr/>
        </p:nvSpPr>
        <p:spPr bwMode="auto">
          <a:xfrm>
            <a:off x="2057400" y="2133600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0" name="Line 5"/>
          <p:cNvSpPr>
            <a:spLocks noChangeShapeType="1"/>
          </p:cNvSpPr>
          <p:nvPr/>
        </p:nvSpPr>
        <p:spPr bwMode="auto">
          <a:xfrm>
            <a:off x="228600" y="3581400"/>
            <a:ext cx="861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6412325-B6AF-614A-9CAC-2761C9FA33C9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5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CBC723A-DF66-104A-81C9-DAEB811BAF08}" type="slidenum">
              <a:rPr lang="en-US" sz="1400">
                <a:latin typeface="Tahoma" charset="0"/>
              </a:rPr>
              <a:pPr/>
              <a:t>22</a:t>
            </a:fld>
            <a:endParaRPr lang="en-US" sz="1400">
              <a:latin typeface="Tahoma" charset="0"/>
            </a:endParaRPr>
          </a:p>
        </p:txBody>
      </p:sp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?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5413" name="Line 4"/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4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5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E55DA83-5648-CC40-9327-B4D8C1EC76CE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6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EDBECC3-B27B-F540-A5F4-AE66855CC5E4}" type="slidenum">
              <a:rPr lang="en-US" sz="1400">
                <a:latin typeface="Tahoma" charset="0"/>
              </a:rPr>
              <a:pPr/>
              <a:t>23</a:t>
            </a:fld>
            <a:endParaRPr lang="en-US" sz="1400">
              <a:latin typeface="Tahoma" charset="0"/>
            </a:endParaRPr>
          </a:p>
        </p:txBody>
      </p:sp>
      <p:sp>
        <p:nvSpPr>
          <p:cNvPr id="146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   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46437" name="Line 4"/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38" name="Line 5"/>
          <p:cNvSpPr>
            <a:spLocks noChangeShapeType="1"/>
          </p:cNvSpPr>
          <p:nvPr/>
        </p:nvSpPr>
        <p:spPr bwMode="auto">
          <a:xfrm>
            <a:off x="228600" y="40386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39" name="Line 6"/>
          <p:cNvSpPr>
            <a:spLocks noChangeShapeType="1"/>
          </p:cNvSpPr>
          <p:nvPr/>
        </p:nvSpPr>
        <p:spPr bwMode="auto">
          <a:xfrm>
            <a:off x="5486400" y="33528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0" name="Line 7"/>
          <p:cNvSpPr>
            <a:spLocks noChangeShapeType="1"/>
          </p:cNvSpPr>
          <p:nvPr/>
        </p:nvSpPr>
        <p:spPr bwMode="auto">
          <a:xfrm>
            <a:off x="3886200" y="27432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1841E7-10CC-0449-A5A7-7F455477794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7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687E8DE-9CC8-4944-8886-584DD205EE47}" type="slidenum">
              <a:rPr lang="en-US" sz="1400">
                <a:latin typeface="Tahoma" charset="0"/>
              </a:rPr>
              <a:pPr/>
              <a:t>24</a:t>
            </a:fld>
            <a:endParaRPr lang="en-US" sz="1400">
              <a:latin typeface="Tahoma" charset="0"/>
            </a:endParaRPr>
          </a:p>
        </p:txBody>
      </p:sp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Relation</a:t>
            </a:r>
          </a:p>
        </p:txBody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&gt; ? = ?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47461" name="Line 4"/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2" name="Line 5"/>
          <p:cNvSpPr>
            <a:spLocks noChangeShapeType="1"/>
          </p:cNvSpPr>
          <p:nvPr/>
        </p:nvSpPr>
        <p:spPr bwMode="auto">
          <a:xfrm>
            <a:off x="228600" y="40386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3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4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6B30760-34E7-A749-B7CA-AB9C17EDF3F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8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767D457-817F-E243-B253-E2A25559048B}" type="slidenum">
              <a:rPr lang="en-US" sz="1400">
                <a:latin typeface="Tahoma" charset="0"/>
              </a:rPr>
              <a:pPr/>
              <a:t>25</a:t>
            </a:fld>
            <a:endParaRPr lang="en-US" sz="1400">
              <a:latin typeface="Tahoma" charset="0"/>
            </a:endParaRP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Identifier(s)</a:t>
            </a:r>
          </a:p>
        </p:txBody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  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48485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6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7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8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725EC66-05F4-6443-B142-D3F906D56823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49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68A18B8-33A9-0143-8B96-C7051F2F3EE5}" type="slidenum">
              <a:rPr lang="en-US" sz="1400">
                <a:latin typeface="Tahoma" charset="0"/>
              </a:rPr>
              <a:pPr/>
              <a:t>26</a:t>
            </a:fld>
            <a:endParaRPr lang="en-US" sz="1400">
              <a:latin typeface="Tahoma" charset="0"/>
            </a:endParaRPr>
          </a:p>
        </p:txBody>
      </p:sp>
      <p:sp>
        <p:nvSpPr>
          <p:cNvPr id="149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Relation</a:t>
            </a:r>
          </a:p>
        </p:txBody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8915400" cy="46482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49509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0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2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D41F437-F7C0-4345-856C-F447C4D6268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0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DFBC07-5487-5B4A-B5E4-E89F322B29BB}" type="slidenum">
              <a:rPr lang="en-US" sz="1400">
                <a:latin typeface="Tahoma" charset="0"/>
              </a:rPr>
              <a:pPr/>
              <a:t>27</a:t>
            </a:fld>
            <a:endParaRPr lang="en-US" sz="1400">
              <a:latin typeface="Tahoma" charset="0"/>
            </a:endParaRPr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?                    .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50533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4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5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6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61BCA70-E1EB-584E-8807-C0B95E014D0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1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057E48A-623A-FF45-ADC3-AA43A54B53CF}" type="slidenum">
              <a:rPr lang="en-US" sz="1400">
                <a:latin typeface="Tahoma" charset="0"/>
              </a:rPr>
              <a:pPr/>
              <a:t>28</a:t>
            </a:fld>
            <a:endParaRPr lang="en-US" sz="1400">
              <a:latin typeface="Tahoma" charset="0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Assignment</a:t>
            </a:r>
          </a:p>
        </p:txBody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?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51557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58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59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0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DA2C8FF-8BC8-314B-BD6D-38FC3D08E89D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2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EF9F3B8-9754-1F45-8C0A-202768CC3033}" type="slidenum">
              <a:rPr lang="en-US" sz="1400">
                <a:latin typeface="Tahoma" charset="0"/>
              </a:rPr>
              <a:pPr/>
              <a:t>29</a:t>
            </a:fld>
            <a:endParaRPr lang="en-US" sz="1400">
              <a:latin typeface="Tahoma" charset="0"/>
            </a:endParaRPr>
          </a:p>
        </p:txBody>
      </p:sp>
      <p:sp>
        <p:nvSpPr>
          <p:cNvPr id="152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Op</a:t>
            </a:r>
          </a:p>
        </p:txBody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? + ? = 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    (3,{x-&gt;7}) ?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?                     .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52581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2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3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4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249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3006429-A055-E449-9078-A16A31920BE8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2493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BD33D5-1CC5-034F-A7A0-85D04494D169}" type="slidenum">
              <a:rPr lang="en-US" sz="1400">
                <a:latin typeface="Tahoma" charset="0"/>
              </a:rPr>
              <a:pPr/>
              <a:t>3</a:t>
            </a:fld>
            <a:endParaRPr lang="en-US" sz="1400">
              <a:latin typeface="Tahoma" charset="0"/>
            </a:endParaRPr>
          </a:p>
        </p:txBody>
      </p:sp>
      <p:grpSp>
        <p:nvGrpSpPr>
          <p:cNvPr id="124932" name="Group 8"/>
          <p:cNvGrpSpPr>
            <a:grpSpLocks/>
          </p:cNvGrpSpPr>
          <p:nvPr/>
        </p:nvGrpSpPr>
        <p:grpSpPr bwMode="auto">
          <a:xfrm>
            <a:off x="685800" y="1676400"/>
            <a:ext cx="2362200" cy="4267200"/>
            <a:chOff x="685800" y="1676400"/>
            <a:chExt cx="2362200" cy="4267200"/>
          </a:xfrm>
        </p:grpSpPr>
        <p:sp>
          <p:nvSpPr>
            <p:cNvPr id="124941" name="Oval 5"/>
            <p:cNvSpPr>
              <a:spLocks noChangeArrowheads="1"/>
            </p:cNvSpPr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rgbClr val="A6D7FF">
                <a:alpha val="749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/>
                <a:t>I</a:t>
              </a:r>
            </a:p>
          </p:txBody>
        </p:sp>
        <p:sp>
          <p:nvSpPr>
            <p:cNvPr id="124942" name="TextBox 6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New Programming Paradigm</a:t>
              </a:r>
            </a:p>
          </p:txBody>
        </p:sp>
      </p:grpSp>
      <p:grpSp>
        <p:nvGrpSpPr>
          <p:cNvPr id="124933" name="Group 9"/>
          <p:cNvGrpSpPr>
            <a:grpSpLocks/>
          </p:cNvGrpSpPr>
          <p:nvPr/>
        </p:nvGrpSpPr>
        <p:grpSpPr bwMode="auto">
          <a:xfrm>
            <a:off x="3467100" y="1676400"/>
            <a:ext cx="2362200" cy="4267200"/>
            <a:chOff x="685800" y="1676400"/>
            <a:chExt cx="2362200" cy="4267200"/>
          </a:xfrm>
        </p:grpSpPr>
        <p:sp>
          <p:nvSpPr>
            <p:cNvPr id="11" name="Oval 10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</a:t>
              </a:r>
            </a:p>
          </p:txBody>
        </p:sp>
        <p:sp>
          <p:nvSpPr>
            <p:cNvPr id="124940" name="TextBox 11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Language Translation</a:t>
              </a:r>
            </a:p>
          </p:txBody>
        </p:sp>
      </p:grpSp>
      <p:grpSp>
        <p:nvGrpSpPr>
          <p:cNvPr id="124934" name="Group 12"/>
          <p:cNvGrpSpPr>
            <a:grpSpLocks/>
          </p:cNvGrpSpPr>
          <p:nvPr/>
        </p:nvGrpSpPr>
        <p:grpSpPr bwMode="auto">
          <a:xfrm>
            <a:off x="6248400" y="1676400"/>
            <a:ext cx="2362200" cy="4267200"/>
            <a:chOff x="685800" y="1676400"/>
            <a:chExt cx="2362200" cy="4267200"/>
          </a:xfrm>
        </p:grpSpPr>
        <p:sp>
          <p:nvSpPr>
            <p:cNvPr id="14" name="Oval 13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III</a:t>
              </a:r>
            </a:p>
          </p:txBody>
        </p:sp>
        <p:sp>
          <p:nvSpPr>
            <p:cNvPr id="124938" name="TextBox 14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Language Semantics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33400" y="1066800"/>
            <a:ext cx="8115300" cy="2819400"/>
            <a:chOff x="533400" y="1371600"/>
            <a:chExt cx="8115300" cy="2819400"/>
          </a:xfrm>
          <a:solidFill>
            <a:srgbClr val="FFF0EB">
              <a:alpha val="50000"/>
            </a:srgbClr>
          </a:solidFill>
        </p:grpSpPr>
        <p:sp>
          <p:nvSpPr>
            <p:cNvPr id="23" name="Oval 22"/>
            <p:cNvSpPr/>
            <p:nvPr/>
          </p:nvSpPr>
          <p:spPr bwMode="auto">
            <a:xfrm>
              <a:off x="533400" y="1371600"/>
              <a:ext cx="8115300" cy="28194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933700" y="1524000"/>
              <a:ext cx="3276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Order of Evaluation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00" y="3962400"/>
            <a:ext cx="8153400" cy="2667000"/>
            <a:chOff x="609600" y="3581400"/>
            <a:chExt cx="8153400" cy="2667000"/>
          </a:xfrm>
          <a:solidFill>
            <a:srgbClr val="FFF0EB">
              <a:alpha val="50000"/>
            </a:srgbClr>
          </a:solidFill>
        </p:grpSpPr>
        <p:sp>
          <p:nvSpPr>
            <p:cNvPr id="26" name="Oval 25"/>
            <p:cNvSpPr/>
            <p:nvPr/>
          </p:nvSpPr>
          <p:spPr bwMode="auto">
            <a:xfrm>
              <a:off x="609600" y="3581400"/>
              <a:ext cx="8153400" cy="26670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057400" y="5410200"/>
              <a:ext cx="5181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Specification to Implementation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EBB3C29-0480-694D-A81C-2D419E4484A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3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D085B1-F2EB-BA4F-87AB-8511CA2B59C7}" type="slidenum">
              <a:rPr lang="en-US" sz="1400">
                <a:latin typeface="Tahoma" charset="0"/>
              </a:rPr>
              <a:pPr/>
              <a:t>30</a:t>
            </a:fld>
            <a:endParaRPr lang="en-US" sz="1400">
              <a:latin typeface="Tahoma" charset="0"/>
            </a:endParaRPr>
          </a:p>
        </p:txBody>
      </p:sp>
      <p:sp>
        <p:nvSpPr>
          <p:cNvPr id="153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Numerals</a:t>
            </a:r>
          </a:p>
        </p:txBody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?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53605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6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8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39F022A-7CED-1A47-B480-C2A54914EF84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4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A05090B-66BB-9545-BEB7-BE5F565AFE24}" type="slidenum">
              <a:rPr lang="en-US" sz="1400">
                <a:latin typeface="Tahoma" charset="0"/>
              </a:rPr>
              <a:pPr/>
              <a:t>31</a:t>
            </a:fld>
            <a:endParaRPr lang="en-US" sz="1400">
              <a:latin typeface="Tahoma" charset="0"/>
            </a:endParaRPr>
          </a:p>
        </p:txBody>
      </p:sp>
      <p:sp>
        <p:nvSpPr>
          <p:cNvPr id="154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Op</a:t>
            </a:r>
          </a:p>
        </p:txBody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{x-&gt;7, y-&gt;5}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 </a:t>
            </a:r>
          </a:p>
        </p:txBody>
      </p:sp>
      <p:sp>
        <p:nvSpPr>
          <p:cNvPr id="154629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0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1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2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D9CF3F5-DF24-764D-9FEC-177621E080A3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5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0FDDB55-1B8A-D842-90CD-19DCA6AF474C}" type="slidenum">
              <a:rPr lang="en-US" sz="1400">
                <a:latin typeface="Tahoma" charset="0"/>
              </a:rPr>
              <a:pPr/>
              <a:t>32</a:t>
            </a:fld>
            <a:endParaRPr lang="en-US" sz="1400">
              <a:latin typeface="Tahoma" charset="0"/>
            </a:endParaRPr>
          </a:p>
        </p:txBody>
      </p:sp>
      <p:sp>
        <p:nvSpPr>
          <p:cNvPr id="155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Assignment</a:t>
            </a:r>
          </a:p>
        </p:txBody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55653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54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55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56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9FE7E9A-FE97-5546-8760-3BDD1BF060B7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6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E0B2A12-A252-0647-BD09-703D5D174605}" type="slidenum">
              <a:rPr lang="en-US" sz="1400">
                <a:latin typeface="Tahoma" charset="0"/>
              </a:rPr>
              <a:pPr/>
              <a:t>33</a:t>
            </a:fld>
            <a:endParaRPr lang="en-US" sz="1400">
              <a:latin typeface="Tahoma" charset="0"/>
            </a:endParaRPr>
          </a:p>
        </p:txBody>
      </p:sp>
      <p:sp>
        <p:nvSpPr>
          <p:cNvPr id="156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{x-&gt;7, y-&gt;5} </a:t>
            </a:r>
          </a:p>
        </p:txBody>
      </p:sp>
      <p:sp>
        <p:nvSpPr>
          <p:cNvPr id="156677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8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9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0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1FFD3E-DCC0-7C4A-8D35-03C00EBFD87C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76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A7EB2F4-99E5-2043-A087-611EE7CAB501}" type="slidenum">
              <a:rPr lang="en-US" sz="1400">
                <a:latin typeface="Tahoma" charset="0"/>
              </a:rPr>
              <a:pPr/>
              <a:t>34</a:t>
            </a:fld>
            <a:endParaRPr lang="en-US" sz="1400">
              <a:latin typeface="Tahoma" charset="0"/>
            </a:endParaRPr>
          </a:p>
        </p:txBody>
      </p:sp>
      <p:sp>
        <p:nvSpPr>
          <p:cNvPr id="15769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in Command</a:t>
            </a:r>
          </a:p>
        </p:txBody>
      </p:sp>
      <p:sp>
        <p:nvSpPr>
          <p:cNvPr id="1577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v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[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I&lt;-v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]) 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(let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= 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Where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y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=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y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for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y 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and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=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if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is defined,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and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is undefined otherwise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01" name="Line 4"/>
          <p:cNvSpPr>
            <a:spLocks noChangeShapeType="1"/>
          </p:cNvSpPr>
          <p:nvPr/>
        </p:nvSpPr>
        <p:spPr bwMode="auto">
          <a:xfrm>
            <a:off x="2057400" y="22860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85E42D-1290-F34E-BDD3-46CFC7E3F0E2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8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70262D9-EAD4-D742-BC83-BD1E61014A92}" type="slidenum">
              <a:rPr lang="en-US" sz="1400">
                <a:latin typeface="Tahoma" charset="0"/>
              </a:rPr>
              <a:pPr/>
              <a:t>35</a:t>
            </a:fld>
            <a:endParaRPr lang="en-US" sz="1400">
              <a:latin typeface="Tahoma" charset="0"/>
            </a:endParaRPr>
          </a:p>
        </p:txBody>
      </p:sp>
      <p:sp>
        <p:nvSpPr>
          <p:cNvPr id="1587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58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(x,{x-&gt;5})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(3,{x-&gt;5})  3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     (x+3,{x-&gt;5})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8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(5,{x-&gt;17})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  (x:=x+3,{x-&gt;5})  {x-&gt;8}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(let x = 5 in (x:=x+3), {x -&gt; 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?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25" name="Line 4"/>
          <p:cNvSpPr>
            <a:spLocks noChangeShapeType="1"/>
          </p:cNvSpPr>
          <p:nvPr/>
        </p:nvSpPr>
        <p:spPr bwMode="auto">
          <a:xfrm>
            <a:off x="533400" y="4419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6" name="Line 5"/>
          <p:cNvSpPr>
            <a:spLocks noChangeShapeType="1"/>
          </p:cNvSpPr>
          <p:nvPr/>
        </p:nvSpPr>
        <p:spPr bwMode="auto">
          <a:xfrm>
            <a:off x="3962400" y="38100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7" name="Line 6"/>
          <p:cNvSpPr>
            <a:spLocks noChangeShapeType="1"/>
          </p:cNvSpPr>
          <p:nvPr/>
        </p:nvSpPr>
        <p:spPr bwMode="auto">
          <a:xfrm>
            <a:off x="3200400" y="3200400"/>
            <a:ext cx="571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7BEEEEB-7A45-914E-BC1A-CE58DA3A0169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597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140FE78-7D71-5840-92BB-76B3C8731161}" type="slidenum">
              <a:rPr lang="en-US" sz="1400">
                <a:latin typeface="Tahoma" charset="0"/>
              </a:rPr>
              <a:pPr/>
              <a:t>36</a:t>
            </a:fld>
            <a:endParaRPr lang="en-US" sz="1400">
              <a:latin typeface="Tahoma" charset="0"/>
            </a:endParaRPr>
          </a:p>
        </p:txBody>
      </p:sp>
      <p:sp>
        <p:nvSpPr>
          <p:cNvPr id="1597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597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(x,{x-&gt;5})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(3,{x-&gt;5})  3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     (x+3,{x-&gt;5})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8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(5,{x-&gt;17})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  (x:=x+3,{x-&gt;5})  {x-&gt;8}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(let x = 5 in (x:=x+3), {x -&gt; 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{x-&gt;17}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49" name="Line 4"/>
          <p:cNvSpPr>
            <a:spLocks noChangeShapeType="1"/>
          </p:cNvSpPr>
          <p:nvPr/>
        </p:nvSpPr>
        <p:spPr bwMode="auto">
          <a:xfrm>
            <a:off x="533400" y="4419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0" name="Line 5"/>
          <p:cNvSpPr>
            <a:spLocks noChangeShapeType="1"/>
          </p:cNvSpPr>
          <p:nvPr/>
        </p:nvSpPr>
        <p:spPr bwMode="auto">
          <a:xfrm>
            <a:off x="3962400" y="38100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1" name="Line 6"/>
          <p:cNvSpPr>
            <a:spLocks noChangeShapeType="1"/>
          </p:cNvSpPr>
          <p:nvPr/>
        </p:nvSpPr>
        <p:spPr bwMode="auto">
          <a:xfrm>
            <a:off x="3200400" y="3200400"/>
            <a:ext cx="571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FDA7523-85DF-F84B-A88E-A475C6EDB99D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60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BC8BAA1-B0F6-4B41-95D9-99E6B539C9D3}" type="slidenum">
              <a:rPr lang="en-US" sz="1400">
                <a:latin typeface="Tahoma" charset="0"/>
              </a:rPr>
              <a:pPr/>
              <a:t>37</a:t>
            </a:fld>
            <a:endParaRPr lang="en-US" sz="1400">
              <a:latin typeface="Tahoma" charset="0"/>
            </a:endParaRPr>
          </a:p>
        </p:txBody>
      </p:sp>
      <p:sp>
        <p:nvSpPr>
          <p:cNvPr id="1607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Comment</a:t>
            </a:r>
          </a:p>
        </p:txBody>
      </p:sp>
      <p:sp>
        <p:nvSpPr>
          <p:cNvPr id="16077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Simple Imperative Programming Language introduces variables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implicitly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through assignment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The let-in command introduces scoped variables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explictly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Clash of constructs apparent in awkward semantics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35944FC-08F8-D24B-8462-BB15966CAE3B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61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AF44303-2495-0F4F-B128-D7429598AAAF}" type="slidenum">
              <a:rPr lang="en-US" sz="1400">
                <a:latin typeface="Tahoma" charset="0"/>
              </a:rPr>
              <a:pPr/>
              <a:t>38</a:t>
            </a:fld>
            <a:endParaRPr lang="en-US" sz="1400">
              <a:latin typeface="Tahoma" charset="0"/>
            </a:endParaRPr>
          </a:p>
        </p:txBody>
      </p:sp>
      <p:sp>
        <p:nvSpPr>
          <p:cNvPr id="161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Interpretation Versus Compilation</a:t>
            </a:r>
          </a:p>
        </p:txBody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compiler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from language L1 to language L2 is a program that takes an L1 program and for each piece of code in L1 generates a piece of code in L2 of same meaning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interpreter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of L1 in L2 is an L2 program that executes the meaning of a given L1 program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Compiler would examine the body of a loop once; an interpreter would examine it every time the loop was executed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A6A4D45-3453-3845-83AB-1D330DDF3BA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62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1EF07C-68E7-C746-9DBF-6DB5C38FF9E3}" type="slidenum">
              <a:rPr lang="en-US" sz="1400">
                <a:latin typeface="Tahoma" charset="0"/>
              </a:rPr>
              <a:pPr/>
              <a:t>39</a:t>
            </a:fld>
            <a:endParaRPr lang="en-US" sz="1400">
              <a:latin typeface="Tahoma" charset="0"/>
            </a:endParaRPr>
          </a:p>
        </p:txBody>
      </p:sp>
      <p:sp>
        <p:nvSpPr>
          <p:cNvPr id="162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Interpreter </a:t>
            </a:r>
          </a:p>
        </p:txBody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Interpreter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represents the operational semantics of a language L1 (source language) in the language of implementation L2 (target language)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Built incrementally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Start with literals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Primitive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Evaluation of expressions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Evaluation of commands/declarations</a:t>
            </a:r>
            <a:endParaRPr lang="en-US" sz="2400"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269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4AA7541-0115-8149-AE99-3E628508A76C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2697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AEAA378-D137-8149-A4C2-CA373FFE4E7E}" type="slidenum">
              <a:rPr lang="en-US" sz="1400">
                <a:latin typeface="Tahoma" charset="0"/>
              </a:rPr>
              <a:pPr/>
              <a:t>4</a:t>
            </a:fld>
            <a:endParaRPr lang="en-US" sz="1400">
              <a:latin typeface="Tahoma" charset="0"/>
            </a:endParaRPr>
          </a:p>
        </p:txBody>
      </p:sp>
      <p:grpSp>
        <p:nvGrpSpPr>
          <p:cNvPr id="126980" name="Group 19"/>
          <p:cNvGrpSpPr>
            <a:grpSpLocks/>
          </p:cNvGrpSpPr>
          <p:nvPr/>
        </p:nvGrpSpPr>
        <p:grpSpPr bwMode="auto">
          <a:xfrm>
            <a:off x="685800" y="1676400"/>
            <a:ext cx="7924800" cy="4267200"/>
            <a:chOff x="685800" y="1676400"/>
            <a:chExt cx="7924800" cy="4267200"/>
          </a:xfrm>
        </p:grpSpPr>
        <p:grpSp>
          <p:nvGrpSpPr>
            <p:cNvPr id="126982" name="Group 8"/>
            <p:cNvGrpSpPr>
              <a:grpSpLocks/>
            </p:cNvGrpSpPr>
            <p:nvPr/>
          </p:nvGrpSpPr>
          <p:grpSpPr bwMode="auto">
            <a:xfrm>
              <a:off x="685800" y="1676400"/>
              <a:ext cx="2362200" cy="4267200"/>
              <a:chOff x="685800" y="1676400"/>
              <a:chExt cx="2362200" cy="4267200"/>
            </a:xfrm>
          </p:grpSpPr>
          <p:sp>
            <p:nvSpPr>
              <p:cNvPr id="6" name="Oval 5"/>
              <p:cNvSpPr/>
              <p:nvPr/>
            </p:nvSpPr>
            <p:spPr bwMode="auto">
              <a:xfrm>
                <a:off x="685800" y="1676400"/>
                <a:ext cx="2362200" cy="426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6990" name="TextBox 6"/>
              <p:cNvSpPr txBox="1">
                <a:spLocks noChangeArrowheads="1"/>
              </p:cNvSpPr>
              <p:nvPr/>
            </p:nvSpPr>
            <p:spPr bwMode="auto">
              <a:xfrm>
                <a:off x="6858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Operational</a:t>
                </a:r>
              </a:p>
              <a:p>
                <a:pPr algn="ctr"/>
                <a:r>
                  <a:rPr lang="en-US"/>
                  <a:t>Semantics</a:t>
                </a:r>
              </a:p>
            </p:txBody>
          </p:sp>
        </p:grpSp>
        <p:grpSp>
          <p:nvGrpSpPr>
            <p:cNvPr id="126983" name="Group 9"/>
            <p:cNvGrpSpPr>
              <a:grpSpLocks/>
            </p:cNvGrpSpPr>
            <p:nvPr/>
          </p:nvGrpSpPr>
          <p:grpSpPr bwMode="auto">
            <a:xfrm>
              <a:off x="3352800" y="1676400"/>
              <a:ext cx="2362200" cy="2667000"/>
              <a:chOff x="571500" y="1676400"/>
              <a:chExt cx="2362200" cy="2667000"/>
            </a:xfrm>
          </p:grpSpPr>
          <p:sp>
            <p:nvSpPr>
              <p:cNvPr id="11" name="Oval 10"/>
              <p:cNvSpPr/>
              <p:nvPr/>
            </p:nvSpPr>
            <p:spPr bwMode="auto">
              <a:xfrm>
                <a:off x="571500" y="1676400"/>
                <a:ext cx="2362200" cy="2667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6988" name="TextBox 11"/>
              <p:cNvSpPr txBox="1">
                <a:spLocks noChangeArrowheads="1"/>
              </p:cNvSpPr>
              <p:nvPr/>
            </p:nvSpPr>
            <p:spPr bwMode="auto">
              <a:xfrm>
                <a:off x="5715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Lambda Calculus</a:t>
                </a:r>
              </a:p>
            </p:txBody>
          </p:sp>
        </p:grpSp>
        <p:grpSp>
          <p:nvGrpSpPr>
            <p:cNvPr id="126984" name="Group 12"/>
            <p:cNvGrpSpPr>
              <a:grpSpLocks/>
            </p:cNvGrpSpPr>
            <p:nvPr/>
          </p:nvGrpSpPr>
          <p:grpSpPr bwMode="auto">
            <a:xfrm>
              <a:off x="5943600" y="1676400"/>
              <a:ext cx="2667000" cy="2743200"/>
              <a:chOff x="381000" y="1676400"/>
              <a:chExt cx="2667000" cy="2743200"/>
            </a:xfrm>
          </p:grpSpPr>
          <p:sp>
            <p:nvSpPr>
              <p:cNvPr id="14" name="Oval 13"/>
              <p:cNvSpPr/>
              <p:nvPr/>
            </p:nvSpPr>
            <p:spPr bwMode="auto">
              <a:xfrm>
                <a:off x="533400" y="1676400"/>
                <a:ext cx="2514600" cy="2743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6986" name="TextBox 14"/>
              <p:cNvSpPr txBox="1">
                <a:spLocks noChangeArrowheads="1"/>
              </p:cNvSpPr>
              <p:nvPr/>
            </p:nvSpPr>
            <p:spPr bwMode="auto">
              <a:xfrm>
                <a:off x="381000" y="3117503"/>
                <a:ext cx="26670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Axiomatic Semantics</a:t>
                </a:r>
              </a:p>
            </p:txBody>
          </p:sp>
        </p:grpSp>
      </p:grpSp>
      <p:sp>
        <p:nvSpPr>
          <p:cNvPr id="126981" name="TextBox 22"/>
          <p:cNvSpPr txBox="1">
            <a:spLocks noChangeArrowheads="1"/>
          </p:cNvSpPr>
          <p:nvPr/>
        </p:nvSpPr>
        <p:spPr bwMode="auto">
          <a:xfrm>
            <a:off x="2057400" y="990600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 III : Language Semantics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54DEDD-4F21-5940-B8A4-5453A0925DDD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63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CAB8871-9F11-084F-AEBF-AF48E3C712E0}" type="slidenum">
              <a:rPr lang="en-US" sz="1400">
                <a:latin typeface="Tahoma" charset="0"/>
              </a:rPr>
              <a:pPr/>
              <a:t>40</a:t>
            </a:fld>
            <a:endParaRPr lang="en-US" sz="1400">
              <a:latin typeface="Tahoma" charset="0"/>
            </a:endParaRPr>
          </a:p>
        </p:txBody>
      </p:sp>
      <p:sp>
        <p:nvSpPr>
          <p:cNvPr id="163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Interpreter</a:t>
            </a:r>
          </a:p>
        </p:txBody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Takes abstract syntax trees as input 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In simple cases could be just strings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One procedure for each syntactic category (nonterminal)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eg one for expressions, another for commands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Natural semantics used, tells how to compute final value from code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Transition semantics used, tells how to compute next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state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To get final value, put in a loop</a:t>
            </a:r>
            <a:endParaRPr lang="en-US" sz="2400"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7158A7-A48B-CE41-AE9B-857F432BF088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64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6CD4E19-75F8-5941-9921-101D6AA2C6D2}" type="slidenum">
              <a:rPr lang="en-US" sz="1400">
                <a:latin typeface="Tahoma" charset="0"/>
              </a:rPr>
              <a:pPr/>
              <a:t>41</a:t>
            </a:fld>
            <a:endParaRPr lang="en-US" sz="1400">
              <a:latin typeface="Tahoma" charset="0"/>
            </a:endParaRPr>
          </a:p>
        </p:txBody>
      </p:sp>
      <p:sp>
        <p:nvSpPr>
          <p:cNvPr id="164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Natural Semantics Example</a:t>
            </a:r>
          </a:p>
        </p:txBody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compute_exp (Var(v), m) = look_up v m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compute_exp (Int(n), _) = Num (n)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…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compute_com(IfExp(b,c1,c2),m) =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if compute_exp (b,m) = Bool(true)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then compute_com (c1,m)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else compute_com (c2,m)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EF7FC22-0E00-8B46-891C-6FA0443590E0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65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8800B64-25FE-D64D-97E2-08A3E608FC13}" type="slidenum">
              <a:rPr lang="en-US" sz="1400">
                <a:latin typeface="Tahoma" charset="0"/>
              </a:rPr>
              <a:pPr/>
              <a:t>42</a:t>
            </a:fld>
            <a:endParaRPr lang="en-US" sz="1400">
              <a:latin typeface="Tahoma" charset="0"/>
            </a:endParaRPr>
          </a:p>
        </p:txBody>
      </p:sp>
      <p:sp>
        <p:nvSpPr>
          <p:cNvPr id="165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Natural Semantics Example</a:t>
            </a:r>
          </a:p>
        </p:txBody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compute_com(While(b,c), m) =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if compute_exp (b,m) = Bool(false)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then m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else compute_com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(While(b,c), compute_com(c,m))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May fail to terminate - exceed stack limits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Returns no useful information then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EE7E2D9-B307-C941-AE97-EAFF3B52311F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7917791-81FC-EE41-B03F-0F7F0FDE9CC3}" type="slidenum">
              <a:rPr lang="en-US" sz="1400">
                <a:latin typeface="Tahoma" charset="0"/>
              </a:rPr>
              <a:pPr/>
              <a:t>43</a:t>
            </a:fld>
            <a:endParaRPr lang="en-US" sz="1400">
              <a:latin typeface="Tahoma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Transition Semantics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Form of operational semantics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Describes how each program construct transforms machine state by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transitions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Rules look like</a:t>
            </a:r>
          </a:p>
          <a:p>
            <a:pPr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(C,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--&gt; (C</a:t>
            </a:r>
            <a:r>
              <a:rPr lang="ja-JP" altLang="en-US" sz="2800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)   or    (C,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  <a:sym typeface="Wingdings" charset="0"/>
              </a:rPr>
              <a:t>--&gt; 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  <a:sym typeface="Wingdings" charset="0"/>
              </a:rPr>
              <a:t>m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  <a:sym typeface="Wingdings" charset="0"/>
              </a:rPr>
              <a:t>’</a:t>
            </a:r>
            <a:endParaRPr lang="en-US" altLang="ja-JP" sz="2800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C, C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 is code remaining to be executed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m, m</a:t>
            </a:r>
            <a:r>
              <a:rPr lang="ja-JP" altLang="en-US" sz="2800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 represent the state/store/memory/environment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Partial mapping from identifiers to values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Sometimes </a:t>
            </a:r>
            <a:r>
              <a:rPr lang="en-US" i="1">
                <a:latin typeface="Tahoma" charset="0"/>
                <a:ea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</a:rPr>
              <a:t> (or </a:t>
            </a:r>
            <a:r>
              <a:rPr lang="en-US" i="1">
                <a:latin typeface="Tahoma" charset="0"/>
                <a:ea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</a:rPr>
              <a:t>) not needed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Indicates exactly one step of computation</a:t>
            </a: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45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5437B4B-70E8-0F4A-B50E-45EF195B2A6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A20E8D8-0B05-E747-BA28-C85932F0702E}" type="slidenum">
              <a:rPr lang="en-US" sz="1400">
                <a:latin typeface="Tahoma" charset="0"/>
              </a:rPr>
              <a:pPr/>
              <a:t>44</a:t>
            </a:fld>
            <a:endParaRPr lang="en-US" sz="1400">
              <a:latin typeface="Tahoma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Expressions and Values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5886450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C, 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used for commands;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E,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for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expressions;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U,V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for values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Special class of expressions designated as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values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Eg 2, 3 are values, but 2+3 is only an expression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Memory only holds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Other possibilities exist</a:t>
            </a:r>
          </a:p>
        </p:txBody>
      </p:sp>
    </p:spTree>
    <p:extLst>
      <p:ext uri="{BB962C8B-B14F-4D97-AF65-F5344CB8AC3E}">
        <p14:creationId xmlns:p14="http://schemas.microsoft.com/office/powerpoint/2010/main" val="168796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Evaluation Semantics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Transitions successfully stops when E/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is a value/memory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Evaluation fails if no transition possible, but not at value/memory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Value/memory is the final </a:t>
            </a:r>
            <a:r>
              <a:rPr lang="en-US" i="1">
                <a:solidFill>
                  <a:schemeClr val="folHlink"/>
                </a:solidFill>
                <a:latin typeface="Tahoma" charset="0"/>
                <a:ea typeface="ＭＳ Ｐゴシック" charset="0"/>
                <a:cs typeface="ＭＳ Ｐゴシック" charset="0"/>
              </a:rPr>
              <a:t>meaning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of original expression/command (in the given state)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Coarse semantics: final value / memory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More fine grained: whole transition sequence</a:t>
            </a:r>
          </a:p>
        </p:txBody>
      </p:sp>
      <p:sp>
        <p:nvSpPr>
          <p:cNvPr id="4915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9CBBC9D-FC91-DF4A-961B-E06FD1C7CCE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491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B76DA7-1FD1-D14A-8BAE-BCC94FC72042}" type="slidenum">
              <a:rPr lang="en-US" sz="1400">
                <a:latin typeface="Tahoma" charset="0"/>
              </a:rPr>
              <a:pPr/>
              <a:t>45</a:t>
            </a:fld>
            <a:endParaRPr lang="en-US" sz="14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54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11FE8A6-0A47-8B47-AA16-D59FDE60F72C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FA49DC4-EC50-274E-A299-76E1A9337897}" type="slidenum">
              <a:rPr lang="en-US" sz="1400">
                <a:latin typeface="Tahoma" charset="0"/>
              </a:rPr>
              <a:pPr/>
              <a:t>46</a:t>
            </a:fld>
            <a:endParaRPr lang="en-US" sz="1400">
              <a:latin typeface="Tahoma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993062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Simple Imperative Programming Language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 Identifiers</a:t>
            </a:r>
          </a:p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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Numerals</a:t>
            </a:r>
          </a:p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::= true | false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&amp;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or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not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 b="1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 &lt; 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 = E</a:t>
            </a: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E::= N | I | E + E | E * E | E - E | - 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C::= skip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::=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</a:t>
            </a:r>
            <a:br>
              <a:rPr lang="en-US" i="1">
                <a:latin typeface="Tahom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| 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then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else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fi | while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od</a:t>
            </a:r>
          </a:p>
        </p:txBody>
      </p:sp>
    </p:spTree>
    <p:extLst>
      <p:ext uri="{BB962C8B-B14F-4D97-AF65-F5344CB8AC3E}">
        <p14:creationId xmlns:p14="http://schemas.microsoft.com/office/powerpoint/2010/main" val="1444344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70BCE69-D072-7C40-B969-FCFFE906D9B2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6891D55-5422-7843-9AC8-0B7083FE78A4}" type="slidenum">
              <a:rPr lang="en-US" sz="1400">
                <a:latin typeface="Tahoma" charset="0"/>
              </a:rPr>
              <a:pPr/>
              <a:t>47</a:t>
            </a:fld>
            <a:endParaRPr lang="en-US" sz="1400">
              <a:latin typeface="Tahoma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Transitions for Expressions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Numerals are values</a:t>
            </a:r>
            <a:endParaRPr lang="en-US" sz="3600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Boolean values = {true, false}</a:t>
            </a:r>
          </a:p>
          <a:p>
            <a:pPr eaLnBrk="1" hangingPunct="1"/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Identifiers: (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I,m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I), m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8898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84654FB-F0AF-4C40-8409-C3105CD62602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C2921C1-0E40-4841-BCDE-6648F319B282}" type="slidenum">
              <a:rPr lang="en-US" sz="1400">
                <a:latin typeface="Tahoma" charset="0"/>
              </a:rPr>
              <a:pPr/>
              <a:t>48</a:t>
            </a:fld>
            <a:endParaRPr lang="en-US" sz="1400">
              <a:latin typeface="Tahoma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Boolean Operations: 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9144000" cy="49530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Operators: (short-circuit)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(false &amp;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--&gt; (false,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     (B, m) --&gt; (B”, m)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(true &amp;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B, 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    (B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&amp;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, m) --&gt; (B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&amp;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, m)</a:t>
            </a:r>
          </a:p>
          <a:p>
            <a:pPr eaLnBrk="1" hangingPunct="1">
              <a:buFont typeface="Wingdings" charset="0"/>
              <a:buNone/>
            </a:pPr>
            <a:endParaRPr lang="en-US" sz="1000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(true or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--&gt; (true,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      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(B, m) --&gt; (B”, m)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(false or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B, 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  (B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or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, m) --&gt; (B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or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,m)</a:t>
            </a:r>
          </a:p>
          <a:p>
            <a:pPr eaLnBrk="1" hangingPunct="1">
              <a:buFont typeface="Wingdings" charset="0"/>
              <a:buNone/>
            </a:pPr>
            <a:endParaRPr lang="en-US" sz="1000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(not true, m) --&gt; (false,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     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(B, m) --&gt; (B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, m)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(not false, m) --&gt; (true,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   (not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B, m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) --&gt; (not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sz="28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2229" name="Line 4"/>
          <p:cNvSpPr>
            <a:spLocks noChangeShapeType="1"/>
          </p:cNvSpPr>
          <p:nvPr/>
        </p:nvSpPr>
        <p:spPr bwMode="auto">
          <a:xfrm>
            <a:off x="4572000" y="22860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Line 5"/>
          <p:cNvSpPr>
            <a:spLocks noChangeShapeType="1"/>
          </p:cNvSpPr>
          <p:nvPr/>
        </p:nvSpPr>
        <p:spPr bwMode="auto">
          <a:xfrm>
            <a:off x="4572000" y="35052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>
            <a:off x="4876800" y="47244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16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8007F88-2700-A34B-BAF4-DC46D275E443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3631AEA-D82B-034D-8209-0CB8166B8B92}" type="slidenum">
              <a:rPr lang="en-US" sz="1400">
                <a:latin typeface="Tahoma" charset="0"/>
              </a:rPr>
              <a:pPr/>
              <a:t>49</a:t>
            </a:fld>
            <a:endParaRPr lang="en-US" sz="1400">
              <a:latin typeface="Tahoma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Relations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~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~E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 ~ 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V~E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 ~ V,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(true,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or (false,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depending on whether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 ~ V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holds or not</a:t>
            </a:r>
          </a:p>
        </p:txBody>
      </p:sp>
      <p:sp>
        <p:nvSpPr>
          <p:cNvPr id="53253" name="Line 4"/>
          <p:cNvSpPr>
            <a:spLocks noChangeShapeType="1"/>
          </p:cNvSpPr>
          <p:nvPr/>
        </p:nvSpPr>
        <p:spPr bwMode="auto">
          <a:xfrm>
            <a:off x="2286000" y="18288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5"/>
          <p:cNvSpPr>
            <a:spLocks noChangeShapeType="1"/>
          </p:cNvSpPr>
          <p:nvPr/>
        </p:nvSpPr>
        <p:spPr bwMode="auto">
          <a:xfrm>
            <a:off x="2438400" y="358140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09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280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5E07B43-A6B8-504A-8B06-D5E9399216EE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2800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E94DCB-B1A4-BF4B-9095-DF24A350083C}" type="slidenum">
              <a:rPr lang="en-US" sz="1400">
                <a:latin typeface="Tahoma" charset="0"/>
              </a:rPr>
              <a:pPr/>
              <a:t>5</a:t>
            </a:fld>
            <a:endParaRPr lang="en-US" sz="1400">
              <a:latin typeface="Tahoma" charset="0"/>
            </a:endParaRPr>
          </a:p>
        </p:txBody>
      </p:sp>
      <p:grpSp>
        <p:nvGrpSpPr>
          <p:cNvPr id="128004" name="Group 19"/>
          <p:cNvGrpSpPr>
            <a:grpSpLocks/>
          </p:cNvGrpSpPr>
          <p:nvPr/>
        </p:nvGrpSpPr>
        <p:grpSpPr bwMode="auto">
          <a:xfrm>
            <a:off x="685800" y="1676400"/>
            <a:ext cx="7924800" cy="4267200"/>
            <a:chOff x="685800" y="1676400"/>
            <a:chExt cx="7924800" cy="4267200"/>
          </a:xfrm>
        </p:grpSpPr>
        <p:grpSp>
          <p:nvGrpSpPr>
            <p:cNvPr id="128009" name="Group 8"/>
            <p:cNvGrpSpPr>
              <a:grpSpLocks/>
            </p:cNvGrpSpPr>
            <p:nvPr/>
          </p:nvGrpSpPr>
          <p:grpSpPr bwMode="auto">
            <a:xfrm>
              <a:off x="685800" y="1676400"/>
              <a:ext cx="2362200" cy="4267200"/>
              <a:chOff x="685800" y="1676400"/>
              <a:chExt cx="2362200" cy="4267200"/>
            </a:xfrm>
          </p:grpSpPr>
          <p:sp>
            <p:nvSpPr>
              <p:cNvPr id="6" name="Oval 5"/>
              <p:cNvSpPr/>
              <p:nvPr/>
            </p:nvSpPr>
            <p:spPr bwMode="auto">
              <a:xfrm>
                <a:off x="685800" y="1676400"/>
                <a:ext cx="2362200" cy="426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017" name="TextBox 6"/>
              <p:cNvSpPr txBox="1">
                <a:spLocks noChangeArrowheads="1"/>
              </p:cNvSpPr>
              <p:nvPr/>
            </p:nvSpPr>
            <p:spPr bwMode="auto">
              <a:xfrm>
                <a:off x="6858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Operational</a:t>
                </a:r>
              </a:p>
              <a:p>
                <a:pPr algn="ctr"/>
                <a:r>
                  <a:rPr lang="en-US"/>
                  <a:t>Semantics</a:t>
                </a:r>
              </a:p>
            </p:txBody>
          </p:sp>
        </p:grpSp>
        <p:grpSp>
          <p:nvGrpSpPr>
            <p:cNvPr id="128010" name="Group 9"/>
            <p:cNvGrpSpPr>
              <a:grpSpLocks/>
            </p:cNvGrpSpPr>
            <p:nvPr/>
          </p:nvGrpSpPr>
          <p:grpSpPr bwMode="auto">
            <a:xfrm>
              <a:off x="3352800" y="1676400"/>
              <a:ext cx="2362200" cy="2667000"/>
              <a:chOff x="571500" y="1676400"/>
              <a:chExt cx="2362200" cy="2667000"/>
            </a:xfrm>
          </p:grpSpPr>
          <p:sp>
            <p:nvSpPr>
              <p:cNvPr id="11" name="Oval 10"/>
              <p:cNvSpPr/>
              <p:nvPr/>
            </p:nvSpPr>
            <p:spPr bwMode="auto">
              <a:xfrm>
                <a:off x="571500" y="1676400"/>
                <a:ext cx="2362200" cy="2667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015" name="TextBox 11"/>
              <p:cNvSpPr txBox="1">
                <a:spLocks noChangeArrowheads="1"/>
              </p:cNvSpPr>
              <p:nvPr/>
            </p:nvSpPr>
            <p:spPr bwMode="auto">
              <a:xfrm>
                <a:off x="5715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Lambda Calculus</a:t>
                </a:r>
              </a:p>
            </p:txBody>
          </p:sp>
        </p:grpSp>
        <p:grpSp>
          <p:nvGrpSpPr>
            <p:cNvPr id="128011" name="Group 12"/>
            <p:cNvGrpSpPr>
              <a:grpSpLocks/>
            </p:cNvGrpSpPr>
            <p:nvPr/>
          </p:nvGrpSpPr>
          <p:grpSpPr bwMode="auto">
            <a:xfrm>
              <a:off x="5943600" y="1676400"/>
              <a:ext cx="2667000" cy="2743200"/>
              <a:chOff x="381000" y="1676400"/>
              <a:chExt cx="2667000" cy="2743200"/>
            </a:xfrm>
          </p:grpSpPr>
          <p:sp>
            <p:nvSpPr>
              <p:cNvPr id="14" name="Oval 13"/>
              <p:cNvSpPr/>
              <p:nvPr/>
            </p:nvSpPr>
            <p:spPr bwMode="auto">
              <a:xfrm>
                <a:off x="533400" y="1676400"/>
                <a:ext cx="2514600" cy="2743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013" name="TextBox 14"/>
              <p:cNvSpPr txBox="1">
                <a:spLocks noChangeArrowheads="1"/>
              </p:cNvSpPr>
              <p:nvPr/>
            </p:nvSpPr>
            <p:spPr bwMode="auto">
              <a:xfrm>
                <a:off x="381000" y="3117503"/>
                <a:ext cx="26670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Axiomatic Semantics</a:t>
                </a:r>
              </a:p>
            </p:txBody>
          </p:sp>
        </p:grpSp>
      </p:grpSp>
      <p:sp>
        <p:nvSpPr>
          <p:cNvPr id="128005" name="Oval 2"/>
          <p:cNvSpPr>
            <a:spLocks noChangeArrowheads="1"/>
          </p:cNvSpPr>
          <p:nvPr/>
        </p:nvSpPr>
        <p:spPr bwMode="auto">
          <a:xfrm>
            <a:off x="3581400" y="4876800"/>
            <a:ext cx="1828800" cy="914400"/>
          </a:xfrm>
          <a:prstGeom prst="ellipse">
            <a:avLst/>
          </a:prstGeom>
          <a:solidFill>
            <a:srgbClr val="FFD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CS422</a:t>
            </a:r>
          </a:p>
        </p:txBody>
      </p:sp>
      <p:sp>
        <p:nvSpPr>
          <p:cNvPr id="128006" name="Oval 22"/>
          <p:cNvSpPr>
            <a:spLocks noChangeArrowheads="1"/>
          </p:cNvSpPr>
          <p:nvPr/>
        </p:nvSpPr>
        <p:spPr bwMode="auto">
          <a:xfrm>
            <a:off x="6553200" y="4572000"/>
            <a:ext cx="1828800" cy="1524000"/>
          </a:xfrm>
          <a:prstGeom prst="ellipse">
            <a:avLst/>
          </a:prstGeom>
          <a:solidFill>
            <a:srgbClr val="FFD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CS426</a:t>
            </a:r>
          </a:p>
          <a:p>
            <a:r>
              <a:rPr lang="en-US"/>
              <a:t>CS477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533400" y="1066800"/>
            <a:ext cx="8115300" cy="2819400"/>
            <a:chOff x="533400" y="1371600"/>
            <a:chExt cx="8115300" cy="2819400"/>
          </a:xfrm>
          <a:solidFill>
            <a:srgbClr val="FFF0EB">
              <a:alpha val="50000"/>
            </a:srgbClr>
          </a:solidFill>
        </p:grpSpPr>
        <p:sp>
          <p:nvSpPr>
            <p:cNvPr id="31" name="Oval 30"/>
            <p:cNvSpPr/>
            <p:nvPr/>
          </p:nvSpPr>
          <p:spPr bwMode="auto">
            <a:xfrm>
              <a:off x="533400" y="1371600"/>
              <a:ext cx="8115300" cy="28194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33700" y="1524000"/>
              <a:ext cx="3276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Order of Evaluation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09600" y="3962400"/>
            <a:ext cx="8153400" cy="2667000"/>
            <a:chOff x="609600" y="3581400"/>
            <a:chExt cx="8153400" cy="2667000"/>
          </a:xfrm>
          <a:solidFill>
            <a:srgbClr val="FFF0EB">
              <a:alpha val="50000"/>
            </a:srgbClr>
          </a:solidFill>
        </p:grpSpPr>
        <p:sp>
          <p:nvSpPr>
            <p:cNvPr id="34" name="Oval 33"/>
            <p:cNvSpPr/>
            <p:nvPr/>
          </p:nvSpPr>
          <p:spPr bwMode="auto">
            <a:xfrm>
              <a:off x="609600" y="3581400"/>
              <a:ext cx="8153400" cy="26670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057400" y="5410200"/>
              <a:ext cx="5181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Specification to Implementation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8F5C6CD-5863-244B-8BBE-24A1948DE81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8BBC17B-82AF-2543-876D-DAD3B90E2931}" type="slidenum">
              <a:rPr lang="en-US" sz="1400">
                <a:latin typeface="Tahoma" charset="0"/>
              </a:rPr>
              <a:pPr/>
              <a:t>50</a:t>
            </a:fld>
            <a:endParaRPr lang="en-US" sz="1400">
              <a:latin typeface="Tahoma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Arithmetic Expressions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op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op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 op 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 op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/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 op V,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--&gt;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  where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is the specified value for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 op V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77" name="Line 4"/>
          <p:cNvSpPr>
            <a:spLocks noChangeShapeType="1"/>
          </p:cNvSpPr>
          <p:nvPr/>
        </p:nvSpPr>
        <p:spPr bwMode="auto">
          <a:xfrm>
            <a:off x="1981200" y="18288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Line 5"/>
          <p:cNvSpPr>
            <a:spLocks noChangeShapeType="1"/>
          </p:cNvSpPr>
          <p:nvPr/>
        </p:nvSpPr>
        <p:spPr bwMode="auto">
          <a:xfrm>
            <a:off x="2133600" y="35814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43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6A1123D-A328-3840-AA37-C89286793CF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2B7897-68FA-BA4B-8222-7730DFF6973B}" type="slidenum">
              <a:rPr lang="en-US" sz="1400">
                <a:latin typeface="Tahoma" charset="0"/>
              </a:rPr>
              <a:pPr/>
              <a:t>51</a:t>
            </a:fld>
            <a:endParaRPr lang="en-US" sz="1400">
              <a:latin typeface="Tahoma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Commands - in English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skip means done evaluating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When evaluating an assignment, evaluate the expression first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If the expression being assigned is already a value, update the memory with the new value for the identifier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W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hen evaluating a sequence, work on the first command in the sequence first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f the first command evaluates to a new memory (ie completes), evaluate remainder with new memory</a:t>
            </a:r>
          </a:p>
        </p:txBody>
      </p:sp>
    </p:spTree>
    <p:extLst>
      <p:ext uri="{BB962C8B-B14F-4D97-AF65-F5344CB8AC3E}">
        <p14:creationId xmlns:p14="http://schemas.microsoft.com/office/powerpoint/2010/main" val="253293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091C0EE-26C1-B745-883E-FC7296C3811A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03EC147-5F42-E140-BBF7-EE736F562D50}" type="slidenum">
              <a:rPr lang="en-US" sz="1400">
                <a:latin typeface="Tahoma" charset="0"/>
              </a:rPr>
              <a:pPr/>
              <a:t>52</a:t>
            </a:fld>
            <a:endParaRPr lang="en-US" sz="1400">
              <a:latin typeface="Tahoma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Commands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524000"/>
            <a:ext cx="89916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(skip,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::=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::=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</a:p>
          <a:p>
            <a:pPr algn="ctr" eaLnBrk="1" hangingPunct="1">
              <a:buFont typeface="Wingdings" charset="0"/>
              <a:buNone/>
            </a:pPr>
            <a:endParaRPr lang="en-US" sz="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::=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[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&lt;-- V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]</a:t>
            </a: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C”,m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           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C,m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C;C’,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C”;C’,m’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 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C;C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--&gt; 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,m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</a:t>
            </a: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2590800" y="28956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Line 5"/>
          <p:cNvSpPr>
            <a:spLocks noChangeShapeType="1"/>
          </p:cNvSpPr>
          <p:nvPr/>
        </p:nvSpPr>
        <p:spPr bwMode="auto">
          <a:xfrm>
            <a:off x="152400" y="4876800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Line 6"/>
          <p:cNvSpPr>
            <a:spLocks noChangeShapeType="1"/>
          </p:cNvSpPr>
          <p:nvPr/>
        </p:nvSpPr>
        <p:spPr bwMode="auto">
          <a:xfrm>
            <a:off x="4648200" y="48768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13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6F72877-E416-C141-8CB5-4165C81D4FC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939E4C0-183F-7E4D-93CA-3D779465BBAB}" type="slidenum">
              <a:rPr lang="en-US" sz="1400">
                <a:latin typeface="Tahoma" charset="0"/>
              </a:rPr>
              <a:pPr/>
              <a:t>53</a:t>
            </a:fld>
            <a:endParaRPr lang="en-US" sz="1400">
              <a:latin typeface="Tahoma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Then Else Command - in English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If the boolean guard in an if_then_else is true, then evaluate the first branch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If it is false, evaluate the second branch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If the boolean guard is not a value, then start by evaluating it first.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495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13083EB-0031-EF44-AC2F-4D9A00E889D0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D3F8F77-3E64-EE4E-9D89-7A9C4FA5376B}" type="slidenum">
              <a:rPr lang="en-US" sz="1400">
                <a:latin typeface="Tahoma" charset="0"/>
              </a:rPr>
              <a:pPr/>
              <a:t>54</a:t>
            </a:fld>
            <a:endParaRPr lang="en-US" sz="1400">
              <a:latin typeface="Tahoma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Then Else Command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true 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else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fi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C,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false 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else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fi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else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fi,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 (if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then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else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fi,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 flipH="1">
            <a:off x="2133600" y="4191000"/>
            <a:ext cx="495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70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Wrong!  BAD!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w</a:t>
            </a:r>
            <a:r>
              <a:rPr lang="en-US" dirty="0" smtClean="0"/>
              <a:t>hile true </a:t>
            </a:r>
            <a:r>
              <a:rPr lang="en-US" dirty="0"/>
              <a:t>do C od, m) -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smtClean="0"/>
              <a:t>(C , m)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(while true do x := 5 od, { x-&gt; 5})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(B, m) </a:t>
            </a:r>
            <a:r>
              <a:rPr lang="en-US" dirty="0" smtClean="0">
                <a:sym typeface="Wingdings"/>
              </a:rPr>
              <a:t> (B’, m)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---------------------------------------------------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(while B do C od, m) -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(while B’ do C od, m)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726DC-C088-1C4B-805B-E367AE876688}" type="datetime1">
              <a:rPr lang="en-US" smtClean="0"/>
              <a:pPr>
                <a:defRPr/>
              </a:pPr>
              <a:t>11/22/19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A6B02-77EF-9A42-984A-8B6C50BADE15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75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51A3591-A41D-314D-8AF2-BF628829A149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977BA8F-9ED4-F74B-AD21-F5F5FD028675}" type="slidenum">
              <a:rPr lang="en-US" sz="1400">
                <a:latin typeface="Tahoma" charset="0"/>
              </a:rPr>
              <a:pPr/>
              <a:t>56</a:t>
            </a:fld>
            <a:endParaRPr lang="en-US" sz="1400">
              <a:latin typeface="Tahoma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While Command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(while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od,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 --&gt;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(if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; while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od else skip fi, m)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In English: Expand a While into a test of the boolean guard, with the true  case being to do the body and then try the while loop again, and the false case being to stop.</a:t>
            </a:r>
          </a:p>
        </p:txBody>
      </p:sp>
    </p:spTree>
    <p:extLst>
      <p:ext uri="{BB962C8B-B14F-4D97-AF65-F5344CB8AC3E}">
        <p14:creationId xmlns:p14="http://schemas.microsoft.com/office/powerpoint/2010/main" val="3345342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5F24BA8-0E57-AF45-AB78-9D9FDE18A1A9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314D486-834B-EF44-99C9-EE4D348D82D6}" type="slidenum">
              <a:rPr lang="en-US" sz="1400">
                <a:latin typeface="Tahoma" charset="0"/>
              </a:rPr>
              <a:pPr/>
              <a:t>57</a:t>
            </a:fld>
            <a:endParaRPr lang="en-US" sz="1400">
              <a:latin typeface="Tahoma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step: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 ? </a:t>
            </a:r>
          </a:p>
        </p:txBody>
      </p:sp>
      <p:sp>
        <p:nvSpPr>
          <p:cNvPr id="60421" name="Line 4"/>
          <p:cNvSpPr>
            <a:spLocks noChangeShapeType="1"/>
          </p:cNvSpPr>
          <p:nvPr/>
        </p:nvSpPr>
        <p:spPr bwMode="auto">
          <a:xfrm>
            <a:off x="762000" y="3048000"/>
            <a:ext cx="762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79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511FD95-167C-334A-B110-D6007B14F58E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48044C3-5590-6143-BAC8-9F0D48063F95}" type="slidenum">
              <a:rPr lang="en-US" sz="1400">
                <a:latin typeface="Tahoma" charset="0"/>
              </a:rPr>
              <a:pPr/>
              <a:t>58</a:t>
            </a:fld>
            <a:endParaRPr lang="en-US" sz="1400">
              <a:latin typeface="Tahoma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step: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(x &gt; 5, {x -&gt; 7}) --&gt; ?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 ?</a:t>
            </a:r>
          </a:p>
        </p:txBody>
      </p:sp>
      <p:sp>
        <p:nvSpPr>
          <p:cNvPr id="61445" name="Line 4"/>
          <p:cNvSpPr>
            <a:spLocks noChangeShapeType="1"/>
          </p:cNvSpPr>
          <p:nvPr/>
        </p:nvSpPr>
        <p:spPr bwMode="auto">
          <a:xfrm>
            <a:off x="762000" y="3048000"/>
            <a:ext cx="762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22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02C8A54-47BD-914E-9011-CCD7A8AB8C0E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A8F512A-CF78-B44A-BD3A-4F5E67EA46DF}" type="slidenum">
              <a:rPr lang="en-US" sz="1400">
                <a:latin typeface="Tahoma" charset="0"/>
              </a:rPr>
              <a:pPr/>
              <a:t>59</a:t>
            </a:fld>
            <a:endParaRPr lang="en-US" sz="1400">
              <a:latin typeface="Tahoma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step: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(x,{x -&gt; 7}) --&gt; (7, {x -&gt; 7})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(x &gt; 5, {x -&gt; 7}) --&gt; ?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 ?</a:t>
            </a:r>
          </a:p>
        </p:txBody>
      </p:sp>
      <p:sp>
        <p:nvSpPr>
          <p:cNvPr id="62469" name="Line 4"/>
          <p:cNvSpPr>
            <a:spLocks noChangeShapeType="1"/>
          </p:cNvSpPr>
          <p:nvPr/>
        </p:nvSpPr>
        <p:spPr bwMode="auto">
          <a:xfrm>
            <a:off x="762000" y="3048000"/>
            <a:ext cx="762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Line 5"/>
          <p:cNvSpPr>
            <a:spLocks noChangeShapeType="1"/>
          </p:cNvSpPr>
          <p:nvPr/>
        </p:nvSpPr>
        <p:spPr bwMode="auto">
          <a:xfrm>
            <a:off x="1371600" y="24384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66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4677EFF-411C-CB42-9648-5A8E9853031A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290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C70C1EF-10E1-BF47-9314-A68C337A5CF3}" type="slidenum">
              <a:rPr lang="en-US" sz="1400">
                <a:latin typeface="Tahoma" charset="0"/>
              </a:rPr>
              <a:pPr/>
              <a:t>6</a:t>
            </a:fld>
            <a:endParaRPr lang="en-US" sz="1400">
              <a:latin typeface="Tahoma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Semantics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Expresses the meaning of syntax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Static semantics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sz="3200">
                <a:latin typeface="Tahoma" charset="0"/>
                <a:ea typeface="ＭＳ Ｐゴシック" charset="0"/>
              </a:rPr>
              <a:t>Meaning based only on the form of the expression without executing it</a:t>
            </a:r>
          </a:p>
          <a:p>
            <a:pPr lvl="1" eaLnBrk="1" hangingPunct="1"/>
            <a:r>
              <a:rPr lang="en-US" sz="3200">
                <a:latin typeface="Tahoma" charset="0"/>
                <a:ea typeface="ＭＳ Ｐゴシック" charset="0"/>
              </a:rPr>
              <a:t>Usually restricted to type checking / type inference</a:t>
            </a:r>
            <a:endParaRPr lang="en-US"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E4ACEC1-DB22-364D-A849-A0387AAD902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1F597E2-91E2-EC45-9C5A-4F38CAE24573}" type="slidenum">
              <a:rPr lang="en-US" sz="1400">
                <a:latin typeface="Tahoma" charset="0"/>
              </a:rPr>
              <a:pPr/>
              <a:t>60</a:t>
            </a:fld>
            <a:endParaRPr lang="en-US" sz="1400">
              <a:latin typeface="Tahoma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step: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(x,{x -&gt; 7}) --&gt; (7, {x -&gt; 7})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(x &gt; 5, {x -&gt; 7}) --&gt; (7 &gt; 5,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 ?</a:t>
            </a:r>
          </a:p>
        </p:txBody>
      </p:sp>
      <p:sp>
        <p:nvSpPr>
          <p:cNvPr id="63493" name="Line 4"/>
          <p:cNvSpPr>
            <a:spLocks noChangeShapeType="1"/>
          </p:cNvSpPr>
          <p:nvPr/>
        </p:nvSpPr>
        <p:spPr bwMode="auto">
          <a:xfrm>
            <a:off x="762000" y="3048000"/>
            <a:ext cx="762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5"/>
          <p:cNvSpPr>
            <a:spLocks noChangeShapeType="1"/>
          </p:cNvSpPr>
          <p:nvPr/>
        </p:nvSpPr>
        <p:spPr bwMode="auto">
          <a:xfrm>
            <a:off x="1371600" y="24384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26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8046225-1233-5845-B9F8-5452EA1A861C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BCDB825-4CB4-8D45-BB9B-FCA92BCA11BA}" type="slidenum">
              <a:rPr lang="en-US" sz="1400">
                <a:latin typeface="Tahoma" charset="0"/>
              </a:rPr>
              <a:pPr/>
              <a:t>61</a:t>
            </a:fld>
            <a:endParaRPr lang="en-US" sz="1400">
              <a:latin typeface="Tahoma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step: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(x,{x -&gt; 7}) --&gt; (7,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(x &gt; 5, {x -&gt; 7}) --&gt; (7 &gt; 5,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 (if 7 &gt; 5 then y:=2 + 3 else y:=3 + 4 fi,  {x -&gt; 7})</a:t>
            </a:r>
          </a:p>
        </p:txBody>
      </p:sp>
      <p:sp>
        <p:nvSpPr>
          <p:cNvPr id="64517" name="Line 4"/>
          <p:cNvSpPr>
            <a:spLocks noChangeShapeType="1"/>
          </p:cNvSpPr>
          <p:nvPr/>
        </p:nvSpPr>
        <p:spPr bwMode="auto">
          <a:xfrm>
            <a:off x="762000" y="3048000"/>
            <a:ext cx="762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Line 5"/>
          <p:cNvSpPr>
            <a:spLocks noChangeShapeType="1"/>
          </p:cNvSpPr>
          <p:nvPr/>
        </p:nvSpPr>
        <p:spPr bwMode="auto">
          <a:xfrm>
            <a:off x="1371600" y="24384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66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4DFD491-FACD-2A46-BAD8-2D1C3FCA84B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A6B9868-9F9F-6142-B49B-F545F68AA734}" type="slidenum">
              <a:rPr lang="en-US" sz="1400">
                <a:latin typeface="Tahoma" charset="0"/>
              </a:rPr>
              <a:pPr/>
              <a:t>62</a:t>
            </a:fld>
            <a:endParaRPr lang="en-US" sz="1400">
              <a:latin typeface="Tahoma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Second Step: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(7 &gt; 5, {x -&gt; 7}) --&gt; (true, {x -&gt; 7})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7 &gt; 5 then y:=2 + 3 else y:=3 + 4 fi,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{x -&gt; 7})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--&gt; (if true then y:=2 + 3 else y:=3 + 4 fi,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{x -&gt; 7})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Third Step: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true then y:=2 + 3 else y:=3 + 4 fi, {x -&gt; 7})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--&gt;(y:=2+3, {x-&gt;7})</a:t>
            </a: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5541" name="Line 4"/>
          <p:cNvSpPr>
            <a:spLocks noChangeShapeType="1"/>
          </p:cNvSpPr>
          <p:nvPr/>
        </p:nvSpPr>
        <p:spPr bwMode="auto">
          <a:xfrm flipH="1">
            <a:off x="838200" y="2438400"/>
            <a:ext cx="746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01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EB8359A-5861-4046-A83F-F2EA7B86ED17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12EB46E-738D-CC47-B307-9ACAF6D66CAD}" type="slidenum">
              <a:rPr lang="en-US" sz="1400">
                <a:latin typeface="Tahoma" charset="0"/>
              </a:rPr>
              <a:pPr/>
              <a:t>63</a:t>
            </a:fld>
            <a:endParaRPr lang="en-US" sz="1400">
              <a:latin typeface="Tahoma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Fourth Step: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(2+3, {x-&gt; 7}) --&gt; (5, {x -&gt; 7})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(y:=2+3, {x-&gt;7}) --&gt; (y:=5, {x-&gt;7})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Char char="•"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Fifth Step: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(y:=5, {x-&gt;7}) --&gt; {y -&gt; 5, x -&gt; 7}</a:t>
            </a:r>
          </a:p>
        </p:txBody>
      </p:sp>
      <p:sp>
        <p:nvSpPr>
          <p:cNvPr id="66565" name="Line 4"/>
          <p:cNvSpPr>
            <a:spLocks noChangeShapeType="1"/>
          </p:cNvSpPr>
          <p:nvPr/>
        </p:nvSpPr>
        <p:spPr bwMode="auto">
          <a:xfrm flipH="1">
            <a:off x="1295400" y="2438400"/>
            <a:ext cx="670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07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6CF37DF-49B9-EC4B-A400-3C2B4D76584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0582EC1-339B-6B4D-A7A1-26063CE81D99}" type="slidenum">
              <a:rPr lang="en-US" sz="1400">
                <a:latin typeface="Tahoma" charset="0"/>
              </a:rPr>
              <a:pPr/>
              <a:t>64</a:t>
            </a:fld>
            <a:endParaRPr lang="en-US" sz="1400">
              <a:latin typeface="Tahoma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Evaluation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Times" charset="0"/>
              <a:buChar char="•"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Bottom Line: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            {x -&gt; 7})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 (if 7 &gt; 5 then y:=2 + 3 else y:=3 + 4 fi,       {x -&gt; 7})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--&gt;(if true then y:=2 + 3 else y:=3 + 4 fi,         {x -&gt; 7})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--&gt;(y:=2+3, {x-&gt;7})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--&gt; (y:=5, {x-&gt;7}) --&gt;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{y -&gt; 5, x -&gt; 7}</a:t>
            </a:r>
          </a:p>
        </p:txBody>
      </p:sp>
    </p:spTree>
    <p:extLst>
      <p:ext uri="{BB962C8B-B14F-4D97-AF65-F5344CB8AC3E}">
        <p14:creationId xmlns:p14="http://schemas.microsoft.com/office/powerpoint/2010/main" val="2104397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DF0DA8E-471B-AA43-8CFA-A7BE27D71AA1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03E8D7C-52B7-D049-B5B3-60AF32847849}" type="slidenum">
              <a:rPr lang="en-US" sz="1400">
                <a:latin typeface="Tahoma" charset="0"/>
              </a:rPr>
              <a:pPr/>
              <a:t>65</a:t>
            </a:fld>
            <a:endParaRPr lang="en-US" sz="1400">
              <a:latin typeface="Tahoma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Transition Semantics Evaluation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 sequence of steps with trees of  justification for each step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(C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(C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(C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3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3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… --&gt; m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--&gt;* be the transitive closure of --&gt;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Ie, the smallest transitive relation  containing --&gt;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8613" name="AutoShape 4"/>
          <p:cNvSpPr>
            <a:spLocks noChangeArrowheads="1"/>
          </p:cNvSpPr>
          <p:nvPr/>
        </p:nvSpPr>
        <p:spPr bwMode="auto">
          <a:xfrm>
            <a:off x="1676400" y="3048000"/>
            <a:ext cx="685800" cy="609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AutoShape 5"/>
          <p:cNvSpPr>
            <a:spLocks noChangeArrowheads="1"/>
          </p:cNvSpPr>
          <p:nvPr/>
        </p:nvSpPr>
        <p:spPr bwMode="auto">
          <a:xfrm>
            <a:off x="3886200" y="2514600"/>
            <a:ext cx="685800" cy="1143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AutoShape 6"/>
          <p:cNvSpPr>
            <a:spLocks noChangeArrowheads="1"/>
          </p:cNvSpPr>
          <p:nvPr/>
        </p:nvSpPr>
        <p:spPr bwMode="auto">
          <a:xfrm>
            <a:off x="6019800" y="2743200"/>
            <a:ext cx="762000" cy="914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6" name="AutoShape 7"/>
          <p:cNvSpPr>
            <a:spLocks noChangeArrowheads="1"/>
          </p:cNvSpPr>
          <p:nvPr/>
        </p:nvSpPr>
        <p:spPr bwMode="auto">
          <a:xfrm>
            <a:off x="7239000" y="3048000"/>
            <a:ext cx="685800" cy="609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22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BCC51D8-C669-5F4A-A1F6-66784B58A80F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3EAE8E8-D191-4F40-B484-F63277284F95}" type="slidenum">
              <a:rPr lang="en-US" sz="1400">
                <a:latin typeface="Tahoma" charset="0"/>
              </a:rPr>
              <a:pPr/>
              <a:t>66</a:t>
            </a:fld>
            <a:endParaRPr lang="en-US" sz="1400">
              <a:latin typeface="Tahoma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Adding Local Declarations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Add to expressions:</a:t>
            </a:r>
          </a:p>
          <a:p>
            <a:pPr eaLnBrk="1" hangingPunct="1">
              <a:lnSpc>
                <a:spcPct val="90000"/>
              </a:lnSpc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::= … | let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=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| fun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-&gt;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 |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fun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-&gt;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is a value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Could handle local binding using state, but have assumption that evaluating expressions doesn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t alter the environment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We will use substitution here instead</a:t>
            </a:r>
          </a:p>
          <a:p>
            <a:pPr eaLnBrk="1" hangingPunct="1">
              <a:lnSpc>
                <a:spcPct val="90000"/>
              </a:lnSpc>
            </a:pP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Notation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[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/ 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] means replace all free occurrence of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endParaRPr lang="en-US" sz="2800" i="1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86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DDDD9BF-21D9-FC4B-AAEC-E19574BC293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F0E96C0-6A2E-9E4A-A744-AD942F63E322}" type="slidenum">
              <a:rPr lang="en-US" sz="1400">
                <a:latin typeface="Tahoma" charset="0"/>
              </a:rPr>
              <a:pPr/>
              <a:t>67</a:t>
            </a:fld>
            <a:endParaRPr lang="en-US" sz="1400">
              <a:latin typeface="Tahoma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Call-by-value (Eager Evaluation)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(let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=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[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V/ I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],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endParaRPr lang="en-US" sz="10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(let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=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(let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=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((fun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-&gt;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[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 / 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],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endParaRPr lang="en-US" sz="10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((fun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-&gt;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--&gt; ((fun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-&gt;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E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0661" name="Line 4"/>
          <p:cNvSpPr>
            <a:spLocks noChangeShapeType="1"/>
          </p:cNvSpPr>
          <p:nvPr/>
        </p:nvSpPr>
        <p:spPr bwMode="auto">
          <a:xfrm flipH="1">
            <a:off x="914400" y="5105400"/>
            <a:ext cx="731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Line 5"/>
          <p:cNvSpPr>
            <a:spLocks noChangeShapeType="1"/>
          </p:cNvSpPr>
          <p:nvPr/>
        </p:nvSpPr>
        <p:spPr bwMode="auto">
          <a:xfrm flipH="1">
            <a:off x="1143000" y="2590800"/>
            <a:ext cx="693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8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A42D176-995B-E44B-A93A-2666F2EAF025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260B362-45E1-444D-9F23-A2C0F50BF68A}" type="slidenum">
              <a:rPr lang="en-US" sz="1400">
                <a:latin typeface="Tahoma" charset="0"/>
              </a:rPr>
              <a:pPr/>
              <a:t>68</a:t>
            </a:fld>
            <a:endParaRPr lang="en-US" sz="1400">
              <a:latin typeface="Tahoma" charset="0"/>
            </a:endParaRP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Call-by-name (Lazy Evaluation)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(let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I 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=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 E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sz="36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sz="36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[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E / I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 ],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((fun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-&gt;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 E</a:t>
            </a:r>
            <a:r>
              <a:rPr lang="ja-JP" altLang="en-US" sz="36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) --&gt; (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sz="3600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[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E / I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 ],</a:t>
            </a:r>
            <a:r>
              <a:rPr lang="en-US" altLang="ja-JP" sz="36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Question: Does it make a difference?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It can depending on the language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480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F105ABA-94D7-3944-B1F6-9161EB96779F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A044B94-55DA-E345-8B10-3780591036DC}" type="slidenum">
              <a:rPr lang="en-US" sz="1400">
                <a:latin typeface="Tahoma" charset="0"/>
              </a:rPr>
              <a:pPr/>
              <a:t>69</a:t>
            </a:fld>
            <a:endParaRPr lang="en-US" sz="1400">
              <a:latin typeface="Tahoma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Church-Rosser Property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6482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Church-Rosser Property:  If E--&gt;* E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and E--&gt;* E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 if there exists a value V such that E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--&gt;* V, then E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--&gt;* V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Also called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confluence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or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diamond property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     E= 2 + 3 + 4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E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= 5 + 4                  E</a:t>
            </a:r>
            <a:r>
              <a:rPr lang="en-US" baseline="-25000">
                <a:latin typeface="Tahoma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= 2 + 7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   V =9</a:t>
            </a:r>
          </a:p>
        </p:txBody>
      </p:sp>
      <p:sp>
        <p:nvSpPr>
          <p:cNvPr id="72709" name="Line 4"/>
          <p:cNvSpPr>
            <a:spLocks noChangeShapeType="1"/>
          </p:cNvSpPr>
          <p:nvPr/>
        </p:nvSpPr>
        <p:spPr bwMode="auto">
          <a:xfrm flipH="1">
            <a:off x="2667000" y="4495800"/>
            <a:ext cx="685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Line 5"/>
          <p:cNvSpPr>
            <a:spLocks noChangeShapeType="1"/>
          </p:cNvSpPr>
          <p:nvPr/>
        </p:nvSpPr>
        <p:spPr bwMode="auto">
          <a:xfrm flipH="1">
            <a:off x="4800600" y="5257800"/>
            <a:ext cx="838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Line 6"/>
          <p:cNvSpPr>
            <a:spLocks noChangeShapeType="1"/>
          </p:cNvSpPr>
          <p:nvPr/>
        </p:nvSpPr>
        <p:spPr bwMode="auto">
          <a:xfrm>
            <a:off x="5029200" y="4648200"/>
            <a:ext cx="533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Line 7"/>
          <p:cNvSpPr>
            <a:spLocks noChangeShapeType="1"/>
          </p:cNvSpPr>
          <p:nvPr/>
        </p:nvSpPr>
        <p:spPr bwMode="auto">
          <a:xfrm>
            <a:off x="2667000" y="5257800"/>
            <a:ext cx="533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9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EC913B-7F78-9F4F-B188-88EB805874B4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0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7992778-0620-7741-8C68-3726E5D3364E}" type="slidenum">
              <a:rPr lang="en-US" sz="1400">
                <a:latin typeface="Tahoma" charset="0"/>
              </a:rPr>
              <a:pPr/>
              <a:t>7</a:t>
            </a:fld>
            <a:endParaRPr lang="en-US" sz="1400">
              <a:latin typeface="Tahoma" charset="0"/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Dynamic semantics</a:t>
            </a: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Method of describing meaning of executing a program</a:t>
            </a:r>
          </a:p>
          <a:p>
            <a:pPr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Several different types: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</a:rPr>
              <a:t>Operational Semantics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</a:rPr>
              <a:t>Axiomatic Semantics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</a:rPr>
              <a:t>Denotational Semantics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D675502-42E8-DF44-AEF5-FA623D4768F9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737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84048F5-4F1D-9345-B2A5-5F27280E06A7}" type="slidenum">
              <a:rPr lang="en-US" sz="1400">
                <a:latin typeface="Tahoma" charset="0"/>
              </a:rPr>
              <a:pPr/>
              <a:t>70</a:t>
            </a:fld>
            <a:endParaRPr lang="en-US" sz="1400">
              <a:latin typeface="Tahoma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Does It always Hold?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No. Languages with side-effects tend not be Church-Rosser with the combination of call-by-name and call-by-value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Alonzo Church and Barkley Rosser proved in 1936 the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-calculus does have it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Benefit of Church-Rosser: can check equality of terms by evaluating them (Given evaluation strategy might not terminate, though)</a:t>
            </a: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78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3C8530-3877-A44F-91C1-0095E450A976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1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038BBC-1DF0-6D4D-92CB-5E4F36A7CC11}" type="slidenum">
              <a:rPr lang="en-US" sz="1400">
                <a:latin typeface="Tahoma" charset="0"/>
              </a:rPr>
              <a:pPr/>
              <a:t>8</a:t>
            </a:fld>
            <a:endParaRPr lang="en-US" sz="1400">
              <a:latin typeface="Tahoma" charset="0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Dynamic Semantics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4400">
                <a:latin typeface="Tahoma" charset="0"/>
                <a:ea typeface="ＭＳ Ｐゴシック" charset="0"/>
                <a:cs typeface="ＭＳ Ｐゴシック" charset="0"/>
              </a:rPr>
              <a:t>Different languages better suited to different types of semantics</a:t>
            </a:r>
          </a:p>
          <a:p>
            <a:pPr eaLnBrk="1" hangingPunct="1">
              <a:spcBef>
                <a:spcPct val="0"/>
              </a:spcBef>
            </a:pPr>
            <a:r>
              <a:rPr lang="en-US" sz="4400">
                <a:latin typeface="Tahoma" charset="0"/>
                <a:ea typeface="ＭＳ Ｐゴシック" charset="0"/>
                <a:cs typeface="ＭＳ Ｐゴシック" charset="0"/>
              </a:rPr>
              <a:t>Different types of semantics serve different purposes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48BC3B-C224-6D40-8DEC-29659FFD356B}" type="datetime1">
              <a:rPr lang="en-US" sz="1400">
                <a:latin typeface="Tahoma" charset="0"/>
              </a:rPr>
              <a:pPr/>
              <a:t>11/21/19</a:t>
            </a:fld>
            <a:endParaRPr lang="en-US" sz="1400">
              <a:latin typeface="Tahoma" charset="0"/>
            </a:endParaRPr>
          </a:p>
        </p:txBody>
      </p:sp>
      <p:sp>
        <p:nvSpPr>
          <p:cNvPr id="132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D966F0-285C-7E44-8C7C-05164BCE419C}" type="slidenum">
              <a:rPr lang="en-US" sz="1400">
                <a:latin typeface="Tahoma" charset="0"/>
              </a:rPr>
              <a:pPr/>
              <a:t>9</a:t>
            </a:fld>
            <a:endParaRPr lang="en-US" sz="1400">
              <a:latin typeface="Tahoma" charset="0"/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Operational Semantics</a:t>
            </a:r>
          </a:p>
        </p:txBody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Start with a simple notion of machine</a:t>
            </a:r>
            <a:endParaRPr lang="en-US" sz="7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Describe how to execute (implement) programs of language on virtual machine, by describing how to execute each program statement (ie, following the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structure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of the program)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endParaRPr lang="en-US" sz="7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Meaning of program is how its execution changes the state of the machine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Useful as basis for implementations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46595</TotalTime>
  <Words>6099</Words>
  <Application>Microsoft Macintosh PowerPoint</Application>
  <PresentationFormat>On-screen Show (4:3)</PresentationFormat>
  <Paragraphs>646</Paragraphs>
  <Slides>70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yellow-red-blue</vt:lpstr>
      <vt:lpstr>Programming Languages and Compilers (CS 421)</vt:lpstr>
      <vt:lpstr>Programming Languages &amp; Compilers</vt:lpstr>
      <vt:lpstr>Programming Languages &amp; Compilers</vt:lpstr>
      <vt:lpstr>Programming Languages &amp; Compilers</vt:lpstr>
      <vt:lpstr>Programming Languages &amp; Compilers</vt:lpstr>
      <vt:lpstr>Semantics</vt:lpstr>
      <vt:lpstr>Dynamic semantics</vt:lpstr>
      <vt:lpstr>Dynamic Semantics</vt:lpstr>
      <vt:lpstr>Operational Semantics</vt:lpstr>
      <vt:lpstr>Axiomatic Semantics</vt:lpstr>
      <vt:lpstr>Axiomatic Semantics</vt:lpstr>
      <vt:lpstr>Denotational Semantics</vt:lpstr>
      <vt:lpstr>Natural Semantics</vt:lpstr>
      <vt:lpstr>Simple Imperative Programming Language</vt:lpstr>
      <vt:lpstr>Natural Semantics of Atomic Expressions</vt:lpstr>
      <vt:lpstr>Booleans: </vt:lpstr>
      <vt:lpstr>Relations</vt:lpstr>
      <vt:lpstr>Arithmetic Expressions</vt:lpstr>
      <vt:lpstr>Commands</vt:lpstr>
      <vt:lpstr>If Then Else Command</vt:lpstr>
      <vt:lpstr>While Command</vt:lpstr>
      <vt:lpstr>Example: If Then Else Rule</vt:lpstr>
      <vt:lpstr>Example: If Then Else Rule</vt:lpstr>
      <vt:lpstr>Example: Arith Relation</vt:lpstr>
      <vt:lpstr>Example: Identifier(s)</vt:lpstr>
      <vt:lpstr>Example: Arith Relation</vt:lpstr>
      <vt:lpstr>Example: If Then Else Rule</vt:lpstr>
      <vt:lpstr>Example: Assignment</vt:lpstr>
      <vt:lpstr>Example: Arith Op</vt:lpstr>
      <vt:lpstr>Example: Numerals</vt:lpstr>
      <vt:lpstr>Example: Arith Op</vt:lpstr>
      <vt:lpstr>Example: Assignment</vt:lpstr>
      <vt:lpstr>Example: If Then Else Rule</vt:lpstr>
      <vt:lpstr>Let in Command</vt:lpstr>
      <vt:lpstr>Example</vt:lpstr>
      <vt:lpstr>Example</vt:lpstr>
      <vt:lpstr>Comment</vt:lpstr>
      <vt:lpstr>Interpretation Versus Compilation</vt:lpstr>
      <vt:lpstr>Interpreter </vt:lpstr>
      <vt:lpstr>Interpreter</vt:lpstr>
      <vt:lpstr>Natural Semantics Example</vt:lpstr>
      <vt:lpstr>Natural Semantics Example</vt:lpstr>
      <vt:lpstr>Transition Semantics</vt:lpstr>
      <vt:lpstr>Expressions and Values</vt:lpstr>
      <vt:lpstr>Evaluation Semantics</vt:lpstr>
      <vt:lpstr>Simple Imperative Programming Language</vt:lpstr>
      <vt:lpstr>Transitions for Expressions</vt:lpstr>
      <vt:lpstr>Boolean Operations: </vt:lpstr>
      <vt:lpstr>Relations</vt:lpstr>
      <vt:lpstr>Arithmetic Expressions</vt:lpstr>
      <vt:lpstr>Commands - in English</vt:lpstr>
      <vt:lpstr>Commands</vt:lpstr>
      <vt:lpstr>If Then Else Command - in English</vt:lpstr>
      <vt:lpstr>If Then Else Command</vt:lpstr>
      <vt:lpstr>Wrong!  BAD!</vt:lpstr>
      <vt:lpstr>While Command</vt:lpstr>
      <vt:lpstr>Example Evaluation</vt:lpstr>
      <vt:lpstr>Example Evaluation</vt:lpstr>
      <vt:lpstr>Example Evaluation</vt:lpstr>
      <vt:lpstr>Example Evaluation</vt:lpstr>
      <vt:lpstr>Example Evaluation</vt:lpstr>
      <vt:lpstr>Example Evaluation</vt:lpstr>
      <vt:lpstr>Example Evaluation</vt:lpstr>
      <vt:lpstr>Example Evaluation</vt:lpstr>
      <vt:lpstr>Transition Semantics Evaluation</vt:lpstr>
      <vt:lpstr>Adding Local Declarations</vt:lpstr>
      <vt:lpstr>Call-by-value (Eager Evaluation)</vt:lpstr>
      <vt:lpstr>Call-by-name (Lazy Evaluation)</vt:lpstr>
      <vt:lpstr>Church-Rosser Property</vt:lpstr>
      <vt:lpstr>Does It always Hold?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Elsa Gunter</cp:lastModifiedBy>
  <cp:revision>162</cp:revision>
  <cp:lastPrinted>2017-11-07T15:05:40Z</cp:lastPrinted>
  <dcterms:created xsi:type="dcterms:W3CDTF">2012-10-18T14:25:28Z</dcterms:created>
  <dcterms:modified xsi:type="dcterms:W3CDTF">2019-11-25T16:58:55Z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