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350" r:id="rId2"/>
    <p:sldId id="351" r:id="rId3"/>
    <p:sldId id="352" r:id="rId4"/>
    <p:sldId id="353" r:id="rId5"/>
    <p:sldId id="354" r:id="rId6"/>
    <p:sldId id="355" r:id="rId7"/>
    <p:sldId id="358" r:id="rId8"/>
    <p:sldId id="356" r:id="rId9"/>
    <p:sldId id="357" r:id="rId10"/>
    <p:sldId id="256" r:id="rId11"/>
    <p:sldId id="259" r:id="rId12"/>
    <p:sldId id="260" r:id="rId13"/>
    <p:sldId id="261" r:id="rId14"/>
    <p:sldId id="262" r:id="rId15"/>
    <p:sldId id="349" r:id="rId16"/>
    <p:sldId id="263" r:id="rId17"/>
    <p:sldId id="269" r:id="rId18"/>
    <p:sldId id="257" r:id="rId19"/>
    <p:sldId id="258" r:id="rId20"/>
    <p:sldId id="302" r:id="rId21"/>
    <p:sldId id="307" r:id="rId22"/>
    <p:sldId id="310" r:id="rId23"/>
    <p:sldId id="311" r:id="rId24"/>
    <p:sldId id="267" r:id="rId25"/>
    <p:sldId id="312" r:id="rId26"/>
    <p:sldId id="313" r:id="rId27"/>
    <p:sldId id="314" r:id="rId28"/>
    <p:sldId id="315" r:id="rId29"/>
    <p:sldId id="317" r:id="rId30"/>
    <p:sldId id="319" r:id="rId31"/>
    <p:sldId id="320" r:id="rId32"/>
    <p:sldId id="321" r:id="rId33"/>
    <p:sldId id="322" r:id="rId34"/>
    <p:sldId id="323" r:id="rId35"/>
    <p:sldId id="324" r:id="rId36"/>
    <p:sldId id="325" r:id="rId37"/>
    <p:sldId id="327" r:id="rId38"/>
    <p:sldId id="328" r:id="rId39"/>
    <p:sldId id="329" r:id="rId40"/>
    <p:sldId id="330" r:id="rId41"/>
    <p:sldId id="333" r:id="rId42"/>
    <p:sldId id="331" r:id="rId43"/>
    <p:sldId id="332" r:id="rId44"/>
    <p:sldId id="273" r:id="rId45"/>
    <p:sldId id="277" r:id="rId46"/>
    <p:sldId id="336" r:id="rId47"/>
    <p:sldId id="339" r:id="rId48"/>
    <p:sldId id="338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5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995429983016828"/>
          <c:y val="7.015567019639786E-2"/>
          <c:w val="0.46476090159782657"/>
          <c:h val="0.7116578423386731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Theoretical peak performance</c:v>
                </c:pt>
              </c:strCache>
            </c:strRef>
          </c:tx>
          <c:cat>
            <c:numRef>
              <c:f>Sheet1!$A$2:$A$27</c:f>
              <c:numCache>
                <c:formatCode>[$-409]mmmmm\-yy;@</c:formatCode>
                <c:ptCount val="26"/>
                <c:pt idx="0">
                  <c:v>36312</c:v>
                </c:pt>
                <c:pt idx="1">
                  <c:v>36465</c:v>
                </c:pt>
                <c:pt idx="2">
                  <c:v>36678</c:v>
                </c:pt>
                <c:pt idx="3">
                  <c:v>36831</c:v>
                </c:pt>
                <c:pt idx="4">
                  <c:v>37043</c:v>
                </c:pt>
                <c:pt idx="5">
                  <c:v>37196</c:v>
                </c:pt>
                <c:pt idx="6">
                  <c:v>37408</c:v>
                </c:pt>
                <c:pt idx="7">
                  <c:v>37561</c:v>
                </c:pt>
                <c:pt idx="8">
                  <c:v>37773</c:v>
                </c:pt>
                <c:pt idx="9">
                  <c:v>37926</c:v>
                </c:pt>
                <c:pt idx="10">
                  <c:v>38139</c:v>
                </c:pt>
                <c:pt idx="11">
                  <c:v>38292</c:v>
                </c:pt>
                <c:pt idx="12">
                  <c:v>38504</c:v>
                </c:pt>
                <c:pt idx="13">
                  <c:v>38657</c:v>
                </c:pt>
                <c:pt idx="14">
                  <c:v>38869</c:v>
                </c:pt>
                <c:pt idx="15">
                  <c:v>39022</c:v>
                </c:pt>
                <c:pt idx="16">
                  <c:v>39234</c:v>
                </c:pt>
                <c:pt idx="17">
                  <c:v>39387</c:v>
                </c:pt>
                <c:pt idx="18">
                  <c:v>39600</c:v>
                </c:pt>
                <c:pt idx="19">
                  <c:v>39753</c:v>
                </c:pt>
                <c:pt idx="20">
                  <c:v>39965</c:v>
                </c:pt>
                <c:pt idx="21">
                  <c:v>40118</c:v>
                </c:pt>
                <c:pt idx="22">
                  <c:v>40330</c:v>
                </c:pt>
                <c:pt idx="23">
                  <c:v>40483</c:v>
                </c:pt>
                <c:pt idx="24">
                  <c:v>40695</c:v>
                </c:pt>
                <c:pt idx="25">
                  <c:v>40848</c:v>
                </c:pt>
              </c:numCache>
            </c:num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2121</c:v>
                </c:pt>
                <c:pt idx="1">
                  <c:v>2379</c:v>
                </c:pt>
                <c:pt idx="2">
                  <c:v>2379</c:v>
                </c:pt>
                <c:pt idx="3">
                  <c:v>12288</c:v>
                </c:pt>
                <c:pt idx="4">
                  <c:v>12288</c:v>
                </c:pt>
                <c:pt idx="5">
                  <c:v>12288</c:v>
                </c:pt>
                <c:pt idx="6">
                  <c:v>35860</c:v>
                </c:pt>
                <c:pt idx="7">
                  <c:v>35860</c:v>
                </c:pt>
                <c:pt idx="8">
                  <c:v>35860</c:v>
                </c:pt>
                <c:pt idx="9">
                  <c:v>35860</c:v>
                </c:pt>
                <c:pt idx="10">
                  <c:v>35860</c:v>
                </c:pt>
                <c:pt idx="11">
                  <c:v>70720</c:v>
                </c:pt>
                <c:pt idx="12">
                  <c:v>136800</c:v>
                </c:pt>
                <c:pt idx="13">
                  <c:v>280600</c:v>
                </c:pt>
                <c:pt idx="14">
                  <c:v>280600</c:v>
                </c:pt>
                <c:pt idx="15">
                  <c:v>280600</c:v>
                </c:pt>
                <c:pt idx="16">
                  <c:v>280600</c:v>
                </c:pt>
                <c:pt idx="17">
                  <c:v>478200</c:v>
                </c:pt>
                <c:pt idx="18">
                  <c:v>1026000</c:v>
                </c:pt>
                <c:pt idx="19">
                  <c:v>1105000</c:v>
                </c:pt>
                <c:pt idx="20">
                  <c:v>1105000</c:v>
                </c:pt>
                <c:pt idx="21">
                  <c:v>1759000</c:v>
                </c:pt>
                <c:pt idx="22">
                  <c:v>1759000</c:v>
                </c:pt>
                <c:pt idx="23">
                  <c:v>4701000</c:v>
                </c:pt>
                <c:pt idx="24">
                  <c:v>8773630</c:v>
                </c:pt>
                <c:pt idx="25">
                  <c:v>11280380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Theoretical peak performance per core</c:v>
                </c:pt>
              </c:strCache>
            </c:strRef>
          </c:tx>
          <c:cat>
            <c:numRef>
              <c:f>Sheet1!$A$2:$A$27</c:f>
              <c:numCache>
                <c:formatCode>[$-409]mmmmm\-yy;@</c:formatCode>
                <c:ptCount val="26"/>
                <c:pt idx="0">
                  <c:v>36312</c:v>
                </c:pt>
                <c:pt idx="1">
                  <c:v>36465</c:v>
                </c:pt>
                <c:pt idx="2">
                  <c:v>36678</c:v>
                </c:pt>
                <c:pt idx="3">
                  <c:v>36831</c:v>
                </c:pt>
                <c:pt idx="4">
                  <c:v>37043</c:v>
                </c:pt>
                <c:pt idx="5">
                  <c:v>37196</c:v>
                </c:pt>
                <c:pt idx="6">
                  <c:v>37408</c:v>
                </c:pt>
                <c:pt idx="7">
                  <c:v>37561</c:v>
                </c:pt>
                <c:pt idx="8">
                  <c:v>37773</c:v>
                </c:pt>
                <c:pt idx="9">
                  <c:v>37926</c:v>
                </c:pt>
                <c:pt idx="10">
                  <c:v>38139</c:v>
                </c:pt>
                <c:pt idx="11">
                  <c:v>38292</c:v>
                </c:pt>
                <c:pt idx="12">
                  <c:v>38504</c:v>
                </c:pt>
                <c:pt idx="13">
                  <c:v>38657</c:v>
                </c:pt>
                <c:pt idx="14">
                  <c:v>38869</c:v>
                </c:pt>
                <c:pt idx="15">
                  <c:v>39022</c:v>
                </c:pt>
                <c:pt idx="16">
                  <c:v>39234</c:v>
                </c:pt>
                <c:pt idx="17">
                  <c:v>39387</c:v>
                </c:pt>
                <c:pt idx="18">
                  <c:v>39600</c:v>
                </c:pt>
                <c:pt idx="19">
                  <c:v>39753</c:v>
                </c:pt>
                <c:pt idx="20">
                  <c:v>39965</c:v>
                </c:pt>
                <c:pt idx="21">
                  <c:v>40118</c:v>
                </c:pt>
                <c:pt idx="22">
                  <c:v>40330</c:v>
                </c:pt>
                <c:pt idx="23">
                  <c:v>40483</c:v>
                </c:pt>
                <c:pt idx="24">
                  <c:v>40695</c:v>
                </c:pt>
                <c:pt idx="25">
                  <c:v>40848</c:v>
                </c:pt>
              </c:numCache>
            </c:numRef>
          </c:cat>
          <c:val>
            <c:numRef>
              <c:f>Sheet1!$C$2:$C$27</c:f>
              <c:numCache>
                <c:formatCode>General</c:formatCode>
                <c:ptCount val="26"/>
                <c:pt idx="0">
                  <c:v>0.22</c:v>
                </c:pt>
                <c:pt idx="1">
                  <c:v>0.24</c:v>
                </c:pt>
                <c:pt idx="2">
                  <c:v>0.24</c:v>
                </c:pt>
                <c:pt idx="3">
                  <c:v>1.5</c:v>
                </c:pt>
                <c:pt idx="4">
                  <c:v>1.5</c:v>
                </c:pt>
                <c:pt idx="5">
                  <c:v>1.5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2.16</c:v>
                </c:pt>
                <c:pt idx="12">
                  <c:v>2.08</c:v>
                </c:pt>
                <c:pt idx="13">
                  <c:v>2.14</c:v>
                </c:pt>
                <c:pt idx="14">
                  <c:v>2.14</c:v>
                </c:pt>
                <c:pt idx="15">
                  <c:v>2.14</c:v>
                </c:pt>
                <c:pt idx="16">
                  <c:v>2.14</c:v>
                </c:pt>
                <c:pt idx="17">
                  <c:v>2.2400000000000002</c:v>
                </c:pt>
                <c:pt idx="18">
                  <c:v>8</c:v>
                </c:pt>
                <c:pt idx="19">
                  <c:v>8.5</c:v>
                </c:pt>
                <c:pt idx="20">
                  <c:v>8.5</c:v>
                </c:pt>
                <c:pt idx="21">
                  <c:v>7.84</c:v>
                </c:pt>
                <c:pt idx="22">
                  <c:v>7.84</c:v>
                </c:pt>
                <c:pt idx="23">
                  <c:v>25.22</c:v>
                </c:pt>
                <c:pt idx="24">
                  <c:v>16</c:v>
                </c:pt>
                <c:pt idx="25">
                  <c:v>15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Number of cores</c:v>
                </c:pt>
              </c:strCache>
            </c:strRef>
          </c:tx>
          <c:cat>
            <c:numRef>
              <c:f>Sheet1!$A$2:$A$27</c:f>
              <c:numCache>
                <c:formatCode>[$-409]mmmmm\-yy;@</c:formatCode>
                <c:ptCount val="26"/>
                <c:pt idx="0">
                  <c:v>36312</c:v>
                </c:pt>
                <c:pt idx="1">
                  <c:v>36465</c:v>
                </c:pt>
                <c:pt idx="2">
                  <c:v>36678</c:v>
                </c:pt>
                <c:pt idx="3">
                  <c:v>36831</c:v>
                </c:pt>
                <c:pt idx="4">
                  <c:v>37043</c:v>
                </c:pt>
                <c:pt idx="5">
                  <c:v>37196</c:v>
                </c:pt>
                <c:pt idx="6">
                  <c:v>37408</c:v>
                </c:pt>
                <c:pt idx="7">
                  <c:v>37561</c:v>
                </c:pt>
                <c:pt idx="8">
                  <c:v>37773</c:v>
                </c:pt>
                <c:pt idx="9">
                  <c:v>37926</c:v>
                </c:pt>
                <c:pt idx="10">
                  <c:v>38139</c:v>
                </c:pt>
                <c:pt idx="11">
                  <c:v>38292</c:v>
                </c:pt>
                <c:pt idx="12">
                  <c:v>38504</c:v>
                </c:pt>
                <c:pt idx="13">
                  <c:v>38657</c:v>
                </c:pt>
                <c:pt idx="14">
                  <c:v>38869</c:v>
                </c:pt>
                <c:pt idx="15">
                  <c:v>39022</c:v>
                </c:pt>
                <c:pt idx="16">
                  <c:v>39234</c:v>
                </c:pt>
                <c:pt idx="17">
                  <c:v>39387</c:v>
                </c:pt>
                <c:pt idx="18">
                  <c:v>39600</c:v>
                </c:pt>
                <c:pt idx="19">
                  <c:v>39753</c:v>
                </c:pt>
                <c:pt idx="20">
                  <c:v>39965</c:v>
                </c:pt>
                <c:pt idx="21">
                  <c:v>40118</c:v>
                </c:pt>
                <c:pt idx="22">
                  <c:v>40330</c:v>
                </c:pt>
                <c:pt idx="23">
                  <c:v>40483</c:v>
                </c:pt>
                <c:pt idx="24">
                  <c:v>40695</c:v>
                </c:pt>
                <c:pt idx="25">
                  <c:v>40848</c:v>
                </c:pt>
              </c:numCache>
            </c:numRef>
          </c:cat>
          <c:val>
            <c:numRef>
              <c:f>Sheet1!$D$2:$D$27</c:f>
              <c:numCache>
                <c:formatCode>General</c:formatCode>
                <c:ptCount val="26"/>
                <c:pt idx="0">
                  <c:v>9472</c:v>
                </c:pt>
                <c:pt idx="1">
                  <c:v>9632</c:v>
                </c:pt>
                <c:pt idx="2">
                  <c:v>9632</c:v>
                </c:pt>
                <c:pt idx="3">
                  <c:v>8192</c:v>
                </c:pt>
                <c:pt idx="4">
                  <c:v>8192</c:v>
                </c:pt>
                <c:pt idx="5">
                  <c:v>8192</c:v>
                </c:pt>
                <c:pt idx="6">
                  <c:v>5120</c:v>
                </c:pt>
                <c:pt idx="7">
                  <c:v>5120</c:v>
                </c:pt>
                <c:pt idx="8">
                  <c:v>5120</c:v>
                </c:pt>
                <c:pt idx="9">
                  <c:v>5120</c:v>
                </c:pt>
                <c:pt idx="10">
                  <c:v>5120</c:v>
                </c:pt>
                <c:pt idx="11">
                  <c:v>32768</c:v>
                </c:pt>
                <c:pt idx="12">
                  <c:v>65536</c:v>
                </c:pt>
                <c:pt idx="13">
                  <c:v>131072</c:v>
                </c:pt>
                <c:pt idx="14">
                  <c:v>131072</c:v>
                </c:pt>
                <c:pt idx="15">
                  <c:v>131072</c:v>
                </c:pt>
                <c:pt idx="16">
                  <c:v>131072</c:v>
                </c:pt>
                <c:pt idx="17">
                  <c:v>212992</c:v>
                </c:pt>
                <c:pt idx="18">
                  <c:v>129600</c:v>
                </c:pt>
                <c:pt idx="19">
                  <c:v>129600</c:v>
                </c:pt>
                <c:pt idx="20">
                  <c:v>129600</c:v>
                </c:pt>
                <c:pt idx="21">
                  <c:v>224162</c:v>
                </c:pt>
                <c:pt idx="22">
                  <c:v>224162</c:v>
                </c:pt>
                <c:pt idx="23">
                  <c:v>186368</c:v>
                </c:pt>
                <c:pt idx="24">
                  <c:v>548352</c:v>
                </c:pt>
                <c:pt idx="25">
                  <c:v>705024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858560"/>
        <c:axId val="61860096"/>
      </c:lineChart>
      <c:catAx>
        <c:axId val="61858560"/>
        <c:scaling>
          <c:orientation val="minMax"/>
        </c:scaling>
        <c:delete val="0"/>
        <c:axPos val="b"/>
        <c:numFmt formatCode="[$-409]mmmmm\-yy;@" sourceLinked="1"/>
        <c:majorTickMark val="none"/>
        <c:minorTickMark val="none"/>
        <c:tickLblPos val="low"/>
        <c:crossAx val="61860096"/>
        <c:crosses val="autoZero"/>
        <c:auto val="0"/>
        <c:lblAlgn val="ctr"/>
        <c:lblOffset val="100"/>
        <c:noMultiLvlLbl val="0"/>
      </c:catAx>
      <c:valAx>
        <c:axId val="61860096"/>
        <c:scaling>
          <c:logBase val="10"/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err="1" smtClean="0"/>
                  <a:t>Gflop</a:t>
                </a:r>
                <a:r>
                  <a:rPr lang="en-US" dirty="0" smtClean="0"/>
                  <a:t>/s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low"/>
        <c:crossAx val="61858560"/>
        <c:crossesAt val="36312"/>
        <c:crossBetween val="midCat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ED322-F957-4DCB-9907-13CC00FFE0E0}" type="datetimeFigureOut">
              <a:rPr lang="en-US" smtClean="0"/>
              <a:t>9/17/2012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2E8F2-7A64-4A0A-97A0-6265C75B1F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45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nested loop, with a single statement S1</a:t>
            </a:r>
          </a:p>
          <a:p>
            <a:r>
              <a:rPr lang="en-US" dirty="0" smtClean="0"/>
              <a:t>Each line corresponds to a statement </a:t>
            </a:r>
            <a:r>
              <a:rPr lang="en-US" dirty="0" err="1" smtClean="0"/>
              <a:t>instace</a:t>
            </a:r>
            <a:r>
              <a:rPr lang="en-US" dirty="0" smtClean="0"/>
              <a:t> of the </a:t>
            </a:r>
            <a:r>
              <a:rPr lang="en-US" dirty="0" err="1" smtClean="0"/>
              <a:t>j</a:t>
            </a:r>
            <a:r>
              <a:rPr lang="en-US" dirty="0" smtClean="0"/>
              <a:t> iteration.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915DAC-61E8-2843-A32F-E85912F2055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nested loop, with a single statement S1</a:t>
            </a:r>
          </a:p>
          <a:p>
            <a:r>
              <a:rPr lang="en-US" dirty="0" smtClean="0"/>
              <a:t>Each line corresponds to a statement </a:t>
            </a:r>
            <a:r>
              <a:rPr lang="en-US" dirty="0" err="1" smtClean="0"/>
              <a:t>instace</a:t>
            </a:r>
            <a:r>
              <a:rPr lang="en-US" dirty="0" smtClean="0"/>
              <a:t> of the </a:t>
            </a:r>
            <a:r>
              <a:rPr lang="en-US" dirty="0" err="1" smtClean="0"/>
              <a:t>j</a:t>
            </a:r>
            <a:r>
              <a:rPr lang="en-US" dirty="0" smtClean="0"/>
              <a:t> iteration.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915DAC-61E8-2843-A32F-E85912F2055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nested loop, with a single statement S1</a:t>
            </a:r>
          </a:p>
          <a:p>
            <a:r>
              <a:rPr lang="en-US" dirty="0" smtClean="0"/>
              <a:t>Each line corresponds to a statement </a:t>
            </a:r>
            <a:r>
              <a:rPr lang="en-US" dirty="0" err="1" smtClean="0"/>
              <a:t>instace</a:t>
            </a:r>
            <a:r>
              <a:rPr lang="en-US" dirty="0" smtClean="0"/>
              <a:t> of the </a:t>
            </a:r>
            <a:r>
              <a:rPr lang="en-US" dirty="0" err="1" smtClean="0"/>
              <a:t>j</a:t>
            </a:r>
            <a:r>
              <a:rPr lang="en-US" dirty="0" smtClean="0"/>
              <a:t> iteration.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915DAC-61E8-2843-A32F-E85912F2055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nested loop, with a single statement S1</a:t>
            </a:r>
          </a:p>
          <a:p>
            <a:r>
              <a:rPr lang="en-US" dirty="0" smtClean="0"/>
              <a:t>Each line corresponds to a statement </a:t>
            </a:r>
            <a:r>
              <a:rPr lang="en-US" dirty="0" err="1" smtClean="0"/>
              <a:t>instace</a:t>
            </a:r>
            <a:r>
              <a:rPr lang="en-US" dirty="0" smtClean="0"/>
              <a:t> of the </a:t>
            </a:r>
            <a:r>
              <a:rPr lang="en-US" dirty="0" err="1" smtClean="0"/>
              <a:t>j</a:t>
            </a:r>
            <a:r>
              <a:rPr lang="en-US" dirty="0" smtClean="0"/>
              <a:t> iteration.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915DAC-61E8-2843-A32F-E85912F2055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nested loop, with a single statement S1</a:t>
            </a:r>
          </a:p>
          <a:p>
            <a:r>
              <a:rPr lang="en-US" dirty="0" smtClean="0"/>
              <a:t>Each line corresponds to a statement </a:t>
            </a:r>
            <a:r>
              <a:rPr lang="en-US" dirty="0" err="1" smtClean="0"/>
              <a:t>instace</a:t>
            </a:r>
            <a:r>
              <a:rPr lang="en-US" dirty="0" smtClean="0"/>
              <a:t> of the </a:t>
            </a:r>
            <a:r>
              <a:rPr lang="en-US" dirty="0" err="1" smtClean="0"/>
              <a:t>j</a:t>
            </a:r>
            <a:r>
              <a:rPr lang="en-US" dirty="0" smtClean="0"/>
              <a:t> iteration.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915DAC-61E8-2843-A32F-E85912F2055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nested loop, with a single statement S1</a:t>
            </a:r>
          </a:p>
          <a:p>
            <a:r>
              <a:rPr lang="en-US" dirty="0" smtClean="0"/>
              <a:t>Each line corresponds to a statement </a:t>
            </a:r>
            <a:r>
              <a:rPr lang="en-US" dirty="0" err="1" smtClean="0"/>
              <a:t>instace</a:t>
            </a:r>
            <a:r>
              <a:rPr lang="en-US" dirty="0" smtClean="0"/>
              <a:t> of the </a:t>
            </a:r>
            <a:r>
              <a:rPr lang="en-US" dirty="0" err="1" smtClean="0"/>
              <a:t>j</a:t>
            </a:r>
            <a:r>
              <a:rPr lang="en-US" dirty="0" smtClean="0"/>
              <a:t> iteration.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915DAC-61E8-2843-A32F-E85912F2055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1E0081-E249-4CB1-829C-AE8640440E8A}" type="slidenum">
              <a:rPr lang="en-US"/>
              <a:pPr/>
              <a:t>45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828B-72FE-457D-8358-AB0EE95727CF}" type="datetime1">
              <a:rPr lang="en-US" smtClean="0"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1206-F64A-4B1B-8512-B42646DFDCD6}" type="datetime1">
              <a:rPr lang="en-US" smtClean="0"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7D35-414F-44B3-9361-63C385CB40F2}" type="datetime1">
              <a:rPr lang="en-US" smtClean="0"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8414-C20B-4F9D-8C50-3C4777D95E79}" type="datetime1">
              <a:rPr lang="en-US" smtClean="0"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E8BA-9A1A-43D9-A48B-3929D704781A}" type="datetime1">
              <a:rPr lang="en-US" smtClean="0"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8BD-D1AB-4C1B-A826-943563DF7943}" type="datetime1">
              <a:rPr lang="en-US" smtClean="0"/>
              <a:t>9/17/2012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97F26-43F8-4525-8C13-4D3458822EF1}" type="datetime1">
              <a:rPr lang="en-US" smtClean="0"/>
              <a:t>9/17/2012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8C27-B067-4078-A5C6-13BC477E90FE}" type="datetime1">
              <a:rPr lang="en-US" smtClean="0"/>
              <a:t>9/17/2012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0B7A-3EA4-4553-9BC7-37DF31C6AA89}" type="datetime1">
              <a:rPr lang="en-US" smtClean="0"/>
              <a:t>9/17/2012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1D133-F3B1-44A4-8AE0-2AFEA033693F}" type="datetime1">
              <a:rPr lang="en-US" smtClean="0"/>
              <a:t>9/17/2012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5CFB-38F0-4CF4-8CEE-0C5F423DFD88}" type="datetime1">
              <a:rPr lang="en-US" smtClean="0"/>
              <a:t>9/17/2012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ADFD7EC-A7B0-4FF0-A7F9-D0134C473D6C}" type="datetime1">
              <a:rPr lang="en-US" smtClean="0"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4095D46-C6AD-449E-A6D5-C01744AD92E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emf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emf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3048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CS 420/CSE </a:t>
            </a:r>
            <a:r>
              <a:rPr lang="en-US" sz="3600" b="1" dirty="0">
                <a:solidFill>
                  <a:schemeClr val="tx1"/>
                </a:solidFill>
              </a:rPr>
              <a:t>402/ECE 492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Introduction to Parallel Programming for Scientists and Engineers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>
                <a:solidFill>
                  <a:schemeClr val="tx1"/>
                </a:solidFill>
              </a:rPr>
              <a:t>Fall </a:t>
            </a:r>
            <a:r>
              <a:rPr lang="en-US" sz="3600" b="1" dirty="0" smtClean="0">
                <a:solidFill>
                  <a:schemeClr val="tx1"/>
                </a:solidFill>
              </a:rPr>
              <a:t>2012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Department of Computer Science</a:t>
            </a:r>
          </a:p>
          <a:p>
            <a:r>
              <a:rPr lang="en-US" dirty="0" smtClean="0"/>
              <a:t>University of Illinois at Urbana-Champaign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2" descr="C:\Users\padua\AppData\Local\Temp\wza3bc\imark_1867_bw\pc\imark_1867_bw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6096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81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47800"/>
            <a:ext cx="7848600" cy="1927225"/>
          </a:xfrm>
        </p:spPr>
        <p:txBody>
          <a:bodyPr/>
          <a:lstStyle/>
          <a:p>
            <a:r>
              <a:rPr lang="en-US" dirty="0" smtClean="0"/>
              <a:t>Parallel computing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7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260" y="3119733"/>
            <a:ext cx="815480" cy="1252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174184"/>
            <a:ext cx="884960" cy="1175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active </a:t>
            </a:r>
            <a:r>
              <a:rPr lang="en-US" dirty="0" err="1" smtClean="0"/>
              <a:t>subdiscipline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history of computing is intertwined with parallelism.</a:t>
            </a:r>
          </a:p>
          <a:p>
            <a:r>
              <a:rPr lang="en-US" dirty="0"/>
              <a:t>P</a:t>
            </a:r>
            <a:r>
              <a:rPr lang="en-US" dirty="0" smtClean="0"/>
              <a:t>arallelism has become an extremely active discipline within Computer Science.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827" y="5636717"/>
            <a:ext cx="2087595" cy="459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472" y="5409265"/>
            <a:ext cx="1847865" cy="110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62" y="4908377"/>
            <a:ext cx="1295400" cy="100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580" y="5117798"/>
            <a:ext cx="3041650" cy="29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054086"/>
            <a:ext cx="4191000" cy="52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27" y="4644066"/>
            <a:ext cx="2870200" cy="528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654355"/>
            <a:ext cx="1600200" cy="102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230" y="5249355"/>
            <a:ext cx="2066647" cy="7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42254"/>
            <a:ext cx="1837758" cy="57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6154186"/>
            <a:ext cx="3346450" cy="45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83" y="3563112"/>
            <a:ext cx="10477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05" y="3792127"/>
            <a:ext cx="1905000" cy="55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380949"/>
            <a:ext cx="2586023" cy="64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makes parallelism so important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One reason is its impact on performance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For a long time, the technology of high-end machines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oday the most important driver of performance for all classes of machines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5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Parallelism in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Parallelism is pervasive. It appears at all levels</a:t>
            </a:r>
          </a:p>
          <a:p>
            <a:pPr lvl="1"/>
            <a:r>
              <a:rPr lang="en-US" dirty="0" smtClean="0"/>
              <a:t>Within a processor</a:t>
            </a:r>
          </a:p>
          <a:p>
            <a:pPr lvl="2"/>
            <a:r>
              <a:rPr lang="en-US" dirty="0" smtClean="0"/>
              <a:t>Basic operations</a:t>
            </a:r>
          </a:p>
          <a:p>
            <a:pPr lvl="2"/>
            <a:r>
              <a:rPr lang="en-US" dirty="0" smtClean="0"/>
              <a:t>Multiple functional units</a:t>
            </a:r>
          </a:p>
          <a:p>
            <a:pPr lvl="2"/>
            <a:r>
              <a:rPr lang="en-US" dirty="0" smtClean="0"/>
              <a:t>Pipelining</a:t>
            </a:r>
          </a:p>
          <a:p>
            <a:pPr lvl="2"/>
            <a:r>
              <a:rPr lang="en-US" dirty="0" smtClean="0"/>
              <a:t>SIMD</a:t>
            </a:r>
          </a:p>
          <a:p>
            <a:pPr lvl="1"/>
            <a:r>
              <a:rPr lang="en-US" dirty="0" smtClean="0"/>
              <a:t>Multiprocessors</a:t>
            </a:r>
          </a:p>
          <a:p>
            <a:r>
              <a:rPr lang="en-US" dirty="0" smtClean="0"/>
              <a:t>Multiplicative effect on performance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0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Parallelism in hardware (Adders)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Adders could be serial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Parallel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Or highly parallel</a:t>
            </a:r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18"/>
          <a:stretch/>
        </p:blipFill>
        <p:spPr bwMode="auto">
          <a:xfrm>
            <a:off x="3289225" y="3479157"/>
            <a:ext cx="2944039" cy="104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5" t="4202" r="11938" b="63531"/>
          <a:stretch/>
        </p:blipFill>
        <p:spPr bwMode="auto">
          <a:xfrm>
            <a:off x="4498301" y="2362200"/>
            <a:ext cx="619156" cy="1066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Elbow Connector 7"/>
          <p:cNvCxnSpPr>
            <a:stCxn id="6" idx="1"/>
            <a:endCxn id="6" idx="3"/>
          </p:cNvCxnSpPr>
          <p:nvPr/>
        </p:nvCxnSpPr>
        <p:spPr>
          <a:xfrm rot="10800000" flipH="1">
            <a:off x="4498301" y="2895371"/>
            <a:ext cx="619156" cy="12700"/>
          </a:xfrm>
          <a:prstGeom prst="bentConnector5">
            <a:avLst>
              <a:gd name="adj1" fmla="val -36921"/>
              <a:gd name="adj2" fmla="val 5998197"/>
              <a:gd name="adj3" fmla="val 136921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14</a:t>
            </a:fld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876800"/>
            <a:ext cx="3287383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4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15</a:t>
            </a:fld>
            <a:endParaRPr lang="en-US"/>
          </a:p>
        </p:txBody>
      </p:sp>
      <p:pic>
        <p:nvPicPr>
          <p:cNvPr id="3" name="Picture 2" descr="http://www.google.com/url?source=imgres&amp;ct=img&amp;q=http://fourier.eng.hmc.edu/e85/lectures/figures/74283.gif&amp;sa=X&amp;ei=4HQ7UKbZBc7fqAH3g4GAAQ&amp;ved=0CAQQ8wc&amp;usg=AFQjCNHH5aBTPAbK2Mp_V9UQdkfhQJH8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9" y="381000"/>
            <a:ext cx="3743325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63977" y="640080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Carry </a:t>
            </a:r>
            <a:r>
              <a:rPr lang="en-US" dirty="0" err="1" smtClean="0"/>
              <a:t>lookahead</a:t>
            </a:r>
            <a:r>
              <a:rPr lang="en-US" dirty="0" smtClean="0"/>
              <a:t> logic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263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Parallelism in hardware</a:t>
            </a:r>
            <a:br>
              <a:rPr lang="en-US" dirty="0" smtClean="0"/>
            </a:br>
            <a:r>
              <a:rPr lang="en-US" dirty="0"/>
              <a:t>(</a:t>
            </a:r>
            <a:r>
              <a:rPr lang="en-US" dirty="0" smtClean="0"/>
              <a:t>Scalar </a:t>
            </a:r>
            <a:r>
              <a:rPr lang="en-US" dirty="0" err="1" smtClean="0"/>
              <a:t>vs</a:t>
            </a:r>
            <a:r>
              <a:rPr lang="en-US" dirty="0" smtClean="0"/>
              <a:t> SIMD array operations)</a:t>
            </a:r>
            <a:endParaRPr lang="en-US" dirty="0"/>
          </a:p>
        </p:txBody>
      </p:sp>
      <p:sp>
        <p:nvSpPr>
          <p:cNvPr id="4" name="TextBox 40"/>
          <p:cNvSpPr txBox="1">
            <a:spLocks noChangeArrowheads="1"/>
          </p:cNvSpPr>
          <p:nvPr/>
        </p:nvSpPr>
        <p:spPr bwMode="auto">
          <a:xfrm>
            <a:off x="2819400" y="2438401"/>
            <a:ext cx="32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for (i=0; </a:t>
            </a:r>
            <a:r>
              <a:rPr lang="en-US" sz="1800" dirty="0" err="1" smtClean="0">
                <a:solidFill>
                  <a:srgbClr val="0000FF"/>
                </a:solidFill>
                <a:latin typeface="Lucida Console" charset="0"/>
              </a:rPr>
              <a:t>i</a:t>
            </a:r>
            <a:r>
              <a:rPr lang="en-US" sz="1800" dirty="0" smtClean="0">
                <a:solidFill>
                  <a:srgbClr val="0000FF"/>
                </a:solidFill>
                <a:latin typeface="Lucida Console" charset="0"/>
              </a:rPr>
              <a:t>&lt;</a:t>
            </a:r>
            <a:r>
              <a:rPr lang="en-US" sz="1800" dirty="0" err="1" smtClean="0">
                <a:solidFill>
                  <a:srgbClr val="0000FF"/>
                </a:solidFill>
                <a:latin typeface="Lucida Console" charset="0"/>
              </a:rPr>
              <a:t>n</a:t>
            </a:r>
            <a:r>
              <a:rPr lang="en-US" sz="1800" dirty="0" smtClean="0">
                <a:solidFill>
                  <a:srgbClr val="0000FF"/>
                </a:solidFill>
                <a:latin typeface="Lucida Console" charset="0"/>
              </a:rPr>
              <a:t>; </a:t>
            </a:r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i++) 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</a:t>
            </a:r>
            <a:r>
              <a:rPr lang="en-US" sz="1800" dirty="0" smtClean="0">
                <a:solidFill>
                  <a:srgbClr val="0000FF"/>
                </a:solidFill>
                <a:latin typeface="Lucida Console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Lucida Console" charset="0"/>
              </a:rPr>
              <a:t>c[</a:t>
            </a:r>
            <a:r>
              <a:rPr lang="en-US" sz="1800" dirty="0" err="1">
                <a:solidFill>
                  <a:srgbClr val="0000FF"/>
                </a:solidFill>
                <a:latin typeface="Lucida Console" charset="0"/>
              </a:rPr>
              <a:t>i</a:t>
            </a:r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] =</a:t>
            </a:r>
            <a:r>
              <a:rPr lang="en-US" sz="1800" dirty="0" smtClean="0">
                <a:solidFill>
                  <a:srgbClr val="0000FF"/>
                </a:solidFill>
                <a:latin typeface="Lucida Console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Lucida Console" charset="0"/>
              </a:rPr>
              <a:t>a[</a:t>
            </a:r>
            <a:r>
              <a:rPr lang="en-US" sz="1800" dirty="0" err="1">
                <a:solidFill>
                  <a:srgbClr val="0000FF"/>
                </a:solidFill>
                <a:latin typeface="Lucida Console" charset="0"/>
              </a:rPr>
              <a:t>i</a:t>
            </a:r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] +</a:t>
            </a:r>
            <a:r>
              <a:rPr lang="en-US" sz="1800" dirty="0" smtClean="0">
                <a:solidFill>
                  <a:srgbClr val="0000FF"/>
                </a:solidFill>
                <a:latin typeface="Lucida Console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Lucida Console" charset="0"/>
              </a:rPr>
              <a:t>b[i</a:t>
            </a:r>
            <a:r>
              <a:rPr lang="en-US" sz="1800" dirty="0" smtClean="0">
                <a:solidFill>
                  <a:srgbClr val="0000FF"/>
                </a:solidFill>
                <a:latin typeface="Lucida Console" charset="0"/>
              </a:rPr>
              <a:t>];</a:t>
            </a:r>
            <a:endParaRPr lang="en-US" sz="1800" dirty="0">
              <a:solidFill>
                <a:srgbClr val="0000FF"/>
              </a:solidFill>
              <a:latin typeface="Lucida Console" charset="0"/>
            </a:endParaRPr>
          </a:p>
        </p:txBody>
      </p:sp>
      <p:grpSp>
        <p:nvGrpSpPr>
          <p:cNvPr id="5" name="Group 47"/>
          <p:cNvGrpSpPr/>
          <p:nvPr/>
        </p:nvGrpSpPr>
        <p:grpSpPr>
          <a:xfrm>
            <a:off x="381000" y="3581400"/>
            <a:ext cx="3382496" cy="2582617"/>
            <a:chOff x="1752600" y="3023640"/>
            <a:chExt cx="4267993" cy="2951079"/>
          </a:xfrm>
        </p:grpSpPr>
        <p:sp>
          <p:nvSpPr>
            <p:cNvPr id="6" name="Rectangle 5"/>
            <p:cNvSpPr/>
            <p:nvPr/>
          </p:nvSpPr>
          <p:spPr>
            <a:xfrm>
              <a:off x="1752600" y="3557884"/>
              <a:ext cx="1143000" cy="192851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752600" y="3810000"/>
              <a:ext cx="1143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752600" y="4062116"/>
              <a:ext cx="1143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752600" y="4341812"/>
              <a:ext cx="1143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752600" y="5181600"/>
              <a:ext cx="1143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 flipH="1" flipV="1">
              <a:off x="1905794" y="3392932"/>
              <a:ext cx="3048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 flipH="1" flipV="1">
              <a:off x="2452154" y="3489886"/>
              <a:ext cx="12648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505960" y="3421920"/>
              <a:ext cx="1905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5018234" y="3634084"/>
              <a:ext cx="1002359" cy="25211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894874" y="3962400"/>
              <a:ext cx="1002359" cy="25211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>
              <a:stCxn id="14" idx="2"/>
              <a:endCxn id="18" idx="7"/>
            </p:cNvCxnSpPr>
            <p:nvPr/>
          </p:nvCxnSpPr>
          <p:spPr>
            <a:xfrm rot="5400000">
              <a:off x="5153867" y="4251089"/>
              <a:ext cx="730437" cy="658"/>
            </a:xfrm>
            <a:prstGeom prst="line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5145087" y="4397986"/>
              <a:ext cx="381000" cy="1588"/>
            </a:xfrm>
            <a:prstGeom prst="line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5258593" y="4572000"/>
              <a:ext cx="304800" cy="3048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37280" y="5251564"/>
              <a:ext cx="990600" cy="25211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 rot="10800000">
              <a:off x="2360640" y="5730720"/>
              <a:ext cx="3048000" cy="86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4068854" y="3754620"/>
              <a:ext cx="6858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411754" y="4097520"/>
              <a:ext cx="457200" cy="1588"/>
            </a:xfrm>
            <a:prstGeom prst="line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057400" y="3250680"/>
              <a:ext cx="2667000" cy="259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4458494" y="3534660"/>
              <a:ext cx="5334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725194" y="3810000"/>
              <a:ext cx="304800" cy="1588"/>
            </a:xfrm>
            <a:prstGeom prst="line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 flipH="1" flipV="1">
              <a:off x="5288054" y="5618746"/>
              <a:ext cx="2286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5220494" y="5059426"/>
              <a:ext cx="381000" cy="1588"/>
            </a:xfrm>
            <a:prstGeom prst="line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 flipH="1" flipV="1">
              <a:off x="2248694" y="5608546"/>
              <a:ext cx="228600" cy="1588"/>
            </a:xfrm>
            <a:prstGeom prst="line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2133600" y="464820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752600" y="4648200"/>
              <a:ext cx="10484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Register File</a:t>
              </a:r>
              <a:endParaRPr lang="en-US" sz="1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91800" y="3953760"/>
              <a:ext cx="487353" cy="289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X1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67000" y="3607320"/>
              <a:ext cx="3728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Y1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66994" y="5223241"/>
              <a:ext cx="524945" cy="289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Z1</a:t>
              </a:r>
            </a:p>
          </p:txBody>
        </p:sp>
        <p:sp>
          <p:nvSpPr>
            <p:cNvPr id="34" name="Trapezoid 33"/>
            <p:cNvSpPr/>
            <p:nvPr/>
          </p:nvSpPr>
          <p:spPr>
            <a:xfrm flipV="1">
              <a:off x="4800600" y="4343400"/>
              <a:ext cx="1219200" cy="762000"/>
            </a:xfrm>
            <a:prstGeom prst="trapezoid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rot="5400000" flipH="1" flipV="1">
              <a:off x="2933700" y="3238500"/>
              <a:ext cx="152400" cy="762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048000" y="3023640"/>
              <a:ext cx="6380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32 bits</a:t>
              </a:r>
            </a:p>
          </p:txBody>
        </p:sp>
        <p:cxnSp>
          <p:nvCxnSpPr>
            <p:cNvPr id="37" name="Straight Connector 36"/>
            <p:cNvCxnSpPr/>
            <p:nvPr/>
          </p:nvCxnSpPr>
          <p:spPr>
            <a:xfrm rot="5400000" flipH="1" flipV="1">
              <a:off x="3273060" y="3390900"/>
              <a:ext cx="152400" cy="762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352800" y="3377481"/>
              <a:ext cx="6380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32 bits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250720" y="4514640"/>
              <a:ext cx="372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/>
                <a:t>+</a:t>
              </a:r>
            </a:p>
          </p:txBody>
        </p:sp>
        <p:cxnSp>
          <p:nvCxnSpPr>
            <p:cNvPr id="40" name="Straight Connector 39"/>
            <p:cNvCxnSpPr/>
            <p:nvPr/>
          </p:nvCxnSpPr>
          <p:spPr>
            <a:xfrm rot="5400000" flipH="1" flipV="1">
              <a:off x="3806460" y="5685219"/>
              <a:ext cx="152400" cy="762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3886200" y="5697720"/>
              <a:ext cx="6380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32 bits</a:t>
              </a:r>
            </a:p>
          </p:txBody>
        </p:sp>
      </p:grpSp>
      <p:pic>
        <p:nvPicPr>
          <p:cNvPr id="42" name="Content Placeholder 4" descr="SIM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1" y="3505200"/>
            <a:ext cx="4638718" cy="2582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ectangle 43"/>
          <p:cNvSpPr/>
          <p:nvPr/>
        </p:nvSpPr>
        <p:spPr>
          <a:xfrm>
            <a:off x="6705600" y="5334000"/>
            <a:ext cx="541199" cy="1396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57"/>
          <p:cNvGrpSpPr/>
          <p:nvPr/>
        </p:nvGrpSpPr>
        <p:grpSpPr>
          <a:xfrm>
            <a:off x="210869" y="2286001"/>
            <a:ext cx="2383489" cy="1396322"/>
            <a:chOff x="210869" y="2438400"/>
            <a:chExt cx="2684731" cy="1524341"/>
          </a:xfrm>
        </p:grpSpPr>
        <p:sp>
          <p:nvSpPr>
            <p:cNvPr id="47" name="TextBox 46"/>
            <p:cNvSpPr txBox="1"/>
            <p:nvPr/>
          </p:nvSpPr>
          <p:spPr>
            <a:xfrm>
              <a:off x="948883" y="2516191"/>
              <a:ext cx="194671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ld r1, addr1</a:t>
              </a:r>
            </a:p>
            <a:p>
              <a:r>
                <a:rPr lang="en-US" sz="1600" dirty="0" smtClean="0">
                  <a:solidFill>
                    <a:srgbClr val="FF0000"/>
                  </a:solidFill>
                </a:rPr>
                <a:t>ld r2, addr2</a:t>
              </a:r>
            </a:p>
            <a:p>
              <a:r>
                <a:rPr lang="en-US" sz="1600" dirty="0" smtClean="0">
                  <a:solidFill>
                    <a:srgbClr val="FF0000"/>
                  </a:solidFill>
                </a:rPr>
                <a:t>add r3, r1, r2</a:t>
              </a:r>
            </a:p>
            <a:p>
              <a:r>
                <a:rPr lang="en-US" sz="1600" dirty="0" err="1" smtClean="0">
                  <a:solidFill>
                    <a:srgbClr val="FF0000"/>
                  </a:solidFill>
                </a:rPr>
                <a:t>st</a:t>
              </a:r>
              <a:r>
                <a:rPr lang="en-US" sz="1600" dirty="0" smtClean="0">
                  <a:solidFill>
                    <a:srgbClr val="FF0000"/>
                  </a:solidFill>
                </a:rPr>
                <a:t> r3, addr3</a:t>
              </a:r>
            </a:p>
            <a:p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784419" y="2438400"/>
              <a:ext cx="206181" cy="1295400"/>
            </a:xfrm>
            <a:custGeom>
              <a:avLst/>
              <a:gdLst>
                <a:gd name="connsiteX0" fmla="*/ 260863 w 287695"/>
                <a:gd name="connsiteY0" fmla="*/ 1030079 h 1255176"/>
                <a:gd name="connsiteX1" fmla="*/ 64098 w 287695"/>
                <a:gd name="connsiteY1" fmla="*/ 1110577 h 1255176"/>
                <a:gd name="connsiteX2" fmla="*/ 37266 w 287695"/>
                <a:gd name="connsiteY2" fmla="*/ 162487 h 1255176"/>
                <a:gd name="connsiteX3" fmla="*/ 287695 w 287695"/>
                <a:gd name="connsiteY3" fmla="*/ 135654 h 125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695" h="1255176">
                  <a:moveTo>
                    <a:pt x="260863" y="1030079"/>
                  </a:moveTo>
                  <a:cubicBezTo>
                    <a:pt x="181113" y="1142627"/>
                    <a:pt x="101364" y="1255176"/>
                    <a:pt x="64098" y="1110577"/>
                  </a:cubicBezTo>
                  <a:cubicBezTo>
                    <a:pt x="26832" y="965978"/>
                    <a:pt x="0" y="324974"/>
                    <a:pt x="37266" y="162487"/>
                  </a:cubicBezTo>
                  <a:cubicBezTo>
                    <a:pt x="74532" y="0"/>
                    <a:pt x="287695" y="135654"/>
                    <a:pt x="287695" y="135654"/>
                  </a:cubicBezTo>
                </a:path>
              </a:pathLst>
            </a:custGeom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10869" y="2592390"/>
              <a:ext cx="674884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err="1" smtClean="0">
                  <a:solidFill>
                    <a:srgbClr val="FF0000"/>
                  </a:solidFill>
                </a:rPr>
                <a:t>n</a:t>
              </a:r>
              <a:r>
                <a:rPr lang="en-US" sz="1600" dirty="0" smtClean="0">
                  <a:solidFill>
                    <a:srgbClr val="FF0000"/>
                  </a:solidFill>
                </a:rPr>
                <a:t> </a:t>
              </a:r>
            </a:p>
            <a:p>
              <a:pPr algn="ctr"/>
              <a:r>
                <a:rPr lang="en-US" sz="1600" dirty="0" smtClean="0">
                  <a:solidFill>
                    <a:srgbClr val="FF0000"/>
                  </a:solidFill>
                </a:rPr>
                <a:t>times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0" name="Group 58"/>
          <p:cNvGrpSpPr/>
          <p:nvPr/>
        </p:nvGrpSpPr>
        <p:grpSpPr>
          <a:xfrm>
            <a:off x="6324600" y="2133600"/>
            <a:ext cx="2367747" cy="1284601"/>
            <a:chOff x="6324600" y="2286000"/>
            <a:chExt cx="2667000" cy="1402377"/>
          </a:xfrm>
        </p:grpSpPr>
        <p:sp>
          <p:nvSpPr>
            <p:cNvPr id="51" name="TextBox 50"/>
            <p:cNvSpPr txBox="1"/>
            <p:nvPr/>
          </p:nvSpPr>
          <p:spPr>
            <a:xfrm>
              <a:off x="7044883" y="2364938"/>
              <a:ext cx="194671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rgbClr val="FF0000"/>
                  </a:solidFill>
                </a:rPr>
                <a:t>ldv</a:t>
              </a:r>
              <a:r>
                <a:rPr lang="en-US" sz="1600" dirty="0" smtClean="0">
                  <a:solidFill>
                    <a:srgbClr val="FF0000"/>
                  </a:solidFill>
                </a:rPr>
                <a:t> vr1, addr1</a:t>
              </a:r>
            </a:p>
            <a:p>
              <a:r>
                <a:rPr lang="en-US" sz="1600" dirty="0" err="1" smtClean="0">
                  <a:solidFill>
                    <a:srgbClr val="FF0000"/>
                  </a:solidFill>
                </a:rPr>
                <a:t>ldv</a:t>
              </a:r>
              <a:r>
                <a:rPr lang="en-US" sz="1600" dirty="0" smtClean="0">
                  <a:solidFill>
                    <a:srgbClr val="FF0000"/>
                  </a:solidFill>
                </a:rPr>
                <a:t> vr2, addr2</a:t>
              </a:r>
            </a:p>
            <a:p>
              <a:r>
                <a:rPr lang="en-US" sz="1600" dirty="0" err="1" smtClean="0">
                  <a:solidFill>
                    <a:srgbClr val="FF0000"/>
                  </a:solidFill>
                </a:rPr>
                <a:t>addv</a:t>
              </a:r>
              <a:r>
                <a:rPr lang="en-US" sz="1600" dirty="0" smtClean="0">
                  <a:solidFill>
                    <a:srgbClr val="FF0000"/>
                  </a:solidFill>
                </a:rPr>
                <a:t> vr3, vr1, vr2</a:t>
              </a:r>
            </a:p>
            <a:p>
              <a:r>
                <a:rPr lang="en-US" sz="1600" dirty="0" err="1" smtClean="0">
                  <a:solidFill>
                    <a:srgbClr val="FF0000"/>
                  </a:solidFill>
                </a:rPr>
                <a:t>stv</a:t>
              </a:r>
              <a:r>
                <a:rPr lang="en-US" sz="1600" dirty="0" smtClean="0">
                  <a:solidFill>
                    <a:srgbClr val="FF0000"/>
                  </a:solidFill>
                </a:rPr>
                <a:t> vr3, addr3</a:t>
              </a:r>
            </a:p>
            <a:p>
              <a:r>
                <a:rPr lang="en-US" sz="1600" dirty="0" smtClean="0"/>
                <a:t> </a:t>
              </a:r>
              <a:endParaRPr lang="en-US" sz="1600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6934201" y="2286000"/>
              <a:ext cx="152399" cy="1295400"/>
            </a:xfrm>
            <a:custGeom>
              <a:avLst/>
              <a:gdLst>
                <a:gd name="connsiteX0" fmla="*/ 260863 w 287695"/>
                <a:gd name="connsiteY0" fmla="*/ 1030079 h 1255176"/>
                <a:gd name="connsiteX1" fmla="*/ 64098 w 287695"/>
                <a:gd name="connsiteY1" fmla="*/ 1110577 h 1255176"/>
                <a:gd name="connsiteX2" fmla="*/ 37266 w 287695"/>
                <a:gd name="connsiteY2" fmla="*/ 162487 h 1255176"/>
                <a:gd name="connsiteX3" fmla="*/ 287695 w 287695"/>
                <a:gd name="connsiteY3" fmla="*/ 135654 h 125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695" h="1255176">
                  <a:moveTo>
                    <a:pt x="260863" y="1030079"/>
                  </a:moveTo>
                  <a:cubicBezTo>
                    <a:pt x="181113" y="1142627"/>
                    <a:pt x="101364" y="1255176"/>
                    <a:pt x="64098" y="1110577"/>
                  </a:cubicBezTo>
                  <a:cubicBezTo>
                    <a:pt x="26832" y="965978"/>
                    <a:pt x="0" y="324974"/>
                    <a:pt x="37266" y="162487"/>
                  </a:cubicBezTo>
                  <a:cubicBezTo>
                    <a:pt x="74532" y="0"/>
                    <a:pt x="287695" y="135654"/>
                    <a:pt x="287695" y="135654"/>
                  </a:cubicBezTo>
                </a:path>
              </a:pathLst>
            </a:custGeom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324600" y="2590800"/>
              <a:ext cx="674884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n/4 </a:t>
              </a:r>
            </a:p>
            <a:p>
              <a:r>
                <a:rPr lang="en-US" sz="1600" dirty="0" smtClean="0">
                  <a:solidFill>
                    <a:srgbClr val="FF0000"/>
                  </a:solidFill>
                </a:rPr>
                <a:t>times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1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Parallelism in hardware (Multiprocessors)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Multiprocessing is the characteristic that is most evident in clients and high-end machines.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015" y="3124200"/>
            <a:ext cx="557212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8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Clients: Intel microprocessor performance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59532"/>
            <a:ext cx="6324600" cy="4930401"/>
          </a:xfrm>
        </p:spPr>
      </p:pic>
      <p:sp>
        <p:nvSpPr>
          <p:cNvPr id="2" name="TextBox 1"/>
          <p:cNvSpPr txBox="1"/>
          <p:nvPr/>
        </p:nvSpPr>
        <p:spPr>
          <a:xfrm>
            <a:off x="5195365" y="6291026"/>
            <a:ext cx="38010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(Graph from Markus </a:t>
            </a:r>
            <a:r>
              <a:rPr lang="en-US" dirty="0" err="1" smtClean="0"/>
              <a:t>Püschel</a:t>
            </a:r>
            <a:r>
              <a:rPr lang="en-US" dirty="0" smtClean="0"/>
              <a:t>, ETH)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837170" y="4038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844790" y="1443942"/>
            <a:ext cx="60960" cy="7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17823" y="4097438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Knights </a:t>
            </a:r>
            <a:r>
              <a:rPr 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Ferry</a:t>
            </a:r>
          </a:p>
          <a:p>
            <a:pPr lvl="0"/>
            <a:r>
              <a:rPr 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MIC co-processor</a:t>
            </a:r>
            <a:endParaRPr lang="en-US" sz="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6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High-end machines: Top 500 number 1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855103"/>
              </p:ext>
            </p:extLst>
          </p:nvPr>
        </p:nvGraphicFramePr>
        <p:xfrm>
          <a:off x="228600" y="1600200"/>
          <a:ext cx="8686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Parallel algorithms</a:t>
            </a:r>
          </a:p>
          <a:p>
            <a:r>
              <a:rPr lang="en-US" dirty="0" smtClean="0"/>
              <a:t>Parallel programing languages</a:t>
            </a:r>
          </a:p>
          <a:p>
            <a:r>
              <a:rPr lang="en-US" dirty="0" smtClean="0"/>
              <a:t>Parallel programming techniques focusing on tuning programs for performance.</a:t>
            </a:r>
          </a:p>
          <a:p>
            <a:endParaRPr lang="en-US" dirty="0" smtClean="0"/>
          </a:p>
          <a:p>
            <a:r>
              <a:rPr lang="en-US" dirty="0" smtClean="0"/>
              <a:t>The course will build on your knowledge of algorithms, data structures, and programming. This is an advanced course in Computer Science.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12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Research/development in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Produced impressive achievements in hardware and software</a:t>
            </a:r>
          </a:p>
          <a:p>
            <a:endParaRPr lang="en-US" dirty="0"/>
          </a:p>
          <a:p>
            <a:r>
              <a:rPr lang="en-US" dirty="0" smtClean="0"/>
              <a:t>Numerous challenges </a:t>
            </a:r>
          </a:p>
          <a:p>
            <a:r>
              <a:rPr lang="en-US" dirty="0" smtClean="0"/>
              <a:t>Hardware: </a:t>
            </a:r>
          </a:p>
          <a:p>
            <a:pPr lvl="1"/>
            <a:r>
              <a:rPr lang="en-US" dirty="0" smtClean="0"/>
              <a:t>Machine design, 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eterogeneity, 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ower</a:t>
            </a:r>
          </a:p>
          <a:p>
            <a:r>
              <a:rPr lang="en-US" dirty="0"/>
              <a:t>A</a:t>
            </a:r>
            <a:r>
              <a:rPr lang="en-US" dirty="0" smtClean="0"/>
              <a:t>pplications</a:t>
            </a:r>
          </a:p>
          <a:p>
            <a:r>
              <a:rPr lang="en-US" dirty="0"/>
              <a:t>S</a:t>
            </a:r>
            <a:r>
              <a:rPr lang="en-US" dirty="0" smtClean="0"/>
              <a:t>oftware</a:t>
            </a:r>
            <a:r>
              <a:rPr lang="en-US" dirty="0"/>
              <a:t>: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eterminacy, 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ortability across machine classes,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utomatic 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1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in applications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6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at the high-end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Numerous applications have been developed in a wide range of areas.</a:t>
            </a:r>
          </a:p>
          <a:p>
            <a:pPr lvl="1"/>
            <a:r>
              <a:rPr lang="en-US" dirty="0" smtClean="0"/>
              <a:t>Science</a:t>
            </a:r>
          </a:p>
          <a:p>
            <a:pPr lvl="1"/>
            <a:r>
              <a:rPr lang="en-US" dirty="0" smtClean="0"/>
              <a:t>Engineering</a:t>
            </a:r>
          </a:p>
          <a:p>
            <a:pPr lvl="1"/>
            <a:r>
              <a:rPr lang="en-US" dirty="0" smtClean="0"/>
              <a:t>Search engines</a:t>
            </a:r>
          </a:p>
          <a:p>
            <a:pPr lvl="1"/>
            <a:r>
              <a:rPr lang="en-US" dirty="0" smtClean="0"/>
              <a:t>Experimental AI</a:t>
            </a:r>
          </a:p>
          <a:p>
            <a:endParaRPr lang="en-US" dirty="0"/>
          </a:p>
          <a:p>
            <a:r>
              <a:rPr lang="en-US" dirty="0" smtClean="0"/>
              <a:t>Tuning for performance requires expertise.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Although additional computing power is expected to help advances in science and engineering, it is not that simple: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5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computational power is only part of the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 marL="274320" lvl="1" indent="0">
              <a:buNone/>
            </a:pPr>
            <a:endParaRPr lang="en-US" dirty="0"/>
          </a:p>
          <a:p>
            <a:r>
              <a:rPr lang="en-US" dirty="0" smtClean="0"/>
              <a:t>“increase </a:t>
            </a:r>
            <a:r>
              <a:rPr lang="en-US" dirty="0"/>
              <a:t>in computing power will need to be accompanied by changes in code architecture to </a:t>
            </a:r>
            <a:r>
              <a:rPr lang="en-US" b="1" dirty="0"/>
              <a:t>improve the scalability</a:t>
            </a:r>
            <a:r>
              <a:rPr lang="en-US" dirty="0"/>
              <a:t>, … and by the </a:t>
            </a:r>
            <a:r>
              <a:rPr lang="en-US" b="1" dirty="0"/>
              <a:t>recalibration of model physics and overall forecast performance in response to increased spatial resolution</a:t>
            </a:r>
            <a:r>
              <a:rPr lang="en-US" dirty="0"/>
              <a:t>” </a:t>
            </a:r>
            <a:r>
              <a:rPr lang="en-US" dirty="0" smtClean="0"/>
              <a:t>*</a:t>
            </a:r>
          </a:p>
          <a:p>
            <a:endParaRPr lang="en-US" dirty="0"/>
          </a:p>
          <a:p>
            <a:r>
              <a:rPr lang="en-US" dirty="0"/>
              <a:t>“…there will be an increased need  to work toward </a:t>
            </a:r>
            <a:r>
              <a:rPr lang="en-US" b="1" dirty="0"/>
              <a:t>balanced systems with components that are relatively similar in their parallelizability and scalability</a:t>
            </a:r>
            <a:r>
              <a:rPr lang="en-US" dirty="0" smtClean="0"/>
              <a:t>”.*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Parallelism is an enabling technology but much more is needed.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1400" dirty="0" smtClean="0"/>
              <a:t>*National Research Council: The potential impact of high-end capability computing on four illustrative fields of science and engineering. 2008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7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for clients / mobile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674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</a:t>
            </a:r>
            <a:r>
              <a:rPr lang="en-US" dirty="0"/>
              <a:t>few cores can be justified to support execution of multiple applications.</a:t>
            </a:r>
          </a:p>
          <a:p>
            <a:r>
              <a:rPr lang="en-US" dirty="0"/>
              <a:t>But beyond that, … What app will drive the need for increased parallelism </a:t>
            </a:r>
            <a:r>
              <a:rPr lang="en-US" dirty="0" smtClean="0"/>
              <a:t>?</a:t>
            </a:r>
          </a:p>
          <a:p>
            <a:r>
              <a:rPr lang="en-US" dirty="0"/>
              <a:t>New machines will improve performance by adding </a:t>
            </a:r>
            <a:r>
              <a:rPr lang="en-US" dirty="0" smtClean="0"/>
              <a:t>cores. </a:t>
            </a:r>
            <a:r>
              <a:rPr lang="en-US" b="1" dirty="0" smtClean="0"/>
              <a:t>Therefore, in the new business </a:t>
            </a:r>
            <a:r>
              <a:rPr lang="en-US" b="1" dirty="0"/>
              <a:t>model: </a:t>
            </a:r>
            <a:r>
              <a:rPr lang="en-US" b="1" dirty="0" smtClean="0"/>
              <a:t>software </a:t>
            </a:r>
            <a:r>
              <a:rPr lang="en-US" b="1" dirty="0"/>
              <a:t>scalability </a:t>
            </a:r>
            <a:r>
              <a:rPr lang="en-US" b="1" dirty="0" smtClean="0"/>
              <a:t>needed to make new machines desirable. </a:t>
            </a:r>
            <a:endParaRPr lang="en-US" dirty="0"/>
          </a:p>
          <a:p>
            <a:r>
              <a:rPr lang="en-US" dirty="0"/>
              <a:t>Need app that must be executed locally and requires increasing amounts of computation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Today, many applications ship computations to servers (e.g. Apple’s </a:t>
            </a:r>
            <a:r>
              <a:rPr lang="en-US" dirty="0" err="1"/>
              <a:t>S</a:t>
            </a:r>
            <a:r>
              <a:rPr lang="en-US" dirty="0" err="1" smtClean="0"/>
              <a:t>iri</a:t>
            </a:r>
            <a:r>
              <a:rPr lang="en-US" dirty="0" smtClean="0"/>
              <a:t>). Is that the future. Will bandwidth limitations force local computations ?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565" y="2345804"/>
            <a:ext cx="298704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http://t0.gstatic.com/images?q=tbn:ANd9GcS1XfJTiCRfvAWWBA1qYXSgeg6e4T6x8M_72pEjkM1l943vI_S4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51" y="3256828"/>
            <a:ext cx="1101144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in libraries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0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routines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Easy access to parallelism. Already available in some libraries (e.g. Intel’s MKL).</a:t>
            </a:r>
          </a:p>
          <a:p>
            <a:r>
              <a:rPr lang="en-US" dirty="0" smtClean="0"/>
              <a:t>Same conventional programming style. Parallel programs would look identical to today’s programs with parallelism encapsulated in library routines.</a:t>
            </a:r>
          </a:p>
          <a:p>
            <a:endParaRPr lang="en-US" dirty="0"/>
          </a:p>
          <a:p>
            <a:r>
              <a:rPr lang="en-US" dirty="0" smtClean="0"/>
              <a:t>But, …</a:t>
            </a:r>
          </a:p>
          <a:p>
            <a:pPr lvl="1"/>
            <a:r>
              <a:rPr lang="en-US" dirty="0" smtClean="0"/>
              <a:t>Libraries not always easy to use (Data structures). Hence not always used.</a:t>
            </a:r>
          </a:p>
          <a:p>
            <a:pPr lvl="1"/>
            <a:r>
              <a:rPr lang="en-US" dirty="0" smtClean="0"/>
              <a:t>Locality across invocations an issue.</a:t>
            </a:r>
          </a:p>
          <a:p>
            <a:pPr lvl="1"/>
            <a:r>
              <a:rPr lang="en-US" dirty="0" smtClean="0"/>
              <a:t>In fact, </a:t>
            </a:r>
            <a:r>
              <a:rPr lang="en-US" dirty="0" err="1" smtClean="0"/>
              <a:t>composability</a:t>
            </a:r>
            <a:r>
              <a:rPr lang="en-US" dirty="0" smtClean="0"/>
              <a:t> for performance not effective today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0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Implicit parallelism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88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Objective:</a:t>
            </a:r>
            <a:br>
              <a:rPr lang="en-US" dirty="0" smtClean="0"/>
            </a:br>
            <a:r>
              <a:rPr lang="en-US" dirty="0" smtClean="0"/>
              <a:t>Compiling conventional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Since the </a:t>
            </a:r>
            <a:r>
              <a:rPr lang="en-US" dirty="0" err="1" smtClean="0"/>
              <a:t>Illiac</a:t>
            </a:r>
            <a:r>
              <a:rPr lang="en-US" dirty="0" smtClean="0"/>
              <a:t> IV times </a:t>
            </a:r>
          </a:p>
          <a:p>
            <a:endParaRPr lang="en-US" dirty="0"/>
          </a:p>
          <a:p>
            <a:r>
              <a:rPr lang="en-US" dirty="0" smtClean="0"/>
              <a:t>“The </a:t>
            </a:r>
            <a:r>
              <a:rPr lang="en-US" dirty="0"/>
              <a:t>ILLIAC IV Fortran compiler's Parallelism Analyzer and Synthesizer (</a:t>
            </a:r>
            <a:r>
              <a:rPr lang="en-US" dirty="0" err="1"/>
              <a:t>mnemonicized</a:t>
            </a:r>
            <a:r>
              <a:rPr lang="en-US" dirty="0"/>
              <a:t> as the </a:t>
            </a:r>
            <a:r>
              <a:rPr lang="en-US" b="1" dirty="0">
                <a:solidFill>
                  <a:schemeClr val="tx2"/>
                </a:solidFill>
              </a:rPr>
              <a:t>Paralyzer</a:t>
            </a:r>
            <a:r>
              <a:rPr lang="en-US" dirty="0"/>
              <a:t>) detects computations in Fortran DO loops which can be performed in parallel</a:t>
            </a:r>
            <a:r>
              <a:rPr lang="en-US" dirty="0" smtClean="0"/>
              <a:t>.” (*)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6096000"/>
            <a:ext cx="791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(*) David </a:t>
            </a:r>
            <a:r>
              <a:rPr lang="en-US" sz="1100" dirty="0"/>
              <a:t>L. </a:t>
            </a:r>
            <a:r>
              <a:rPr lang="en-US" sz="1100" dirty="0" err="1"/>
              <a:t>Presberg</a:t>
            </a:r>
            <a:r>
              <a:rPr lang="en-US" sz="1100" dirty="0"/>
              <a:t>. 1975. The Paralyzer: </a:t>
            </a:r>
            <a:r>
              <a:rPr lang="en-US" sz="1100" dirty="0" err="1"/>
              <a:t>Ivtran's</a:t>
            </a:r>
            <a:r>
              <a:rPr lang="en-US" sz="1100" dirty="0"/>
              <a:t> Parallelism Analyzer and Synthesizer. </a:t>
            </a:r>
            <a:r>
              <a:rPr lang="en-US" sz="1100" dirty="0" smtClean="0"/>
              <a:t>In </a:t>
            </a:r>
            <a:r>
              <a:rPr lang="en-US" sz="1100" i="1" dirty="0" smtClean="0"/>
              <a:t>Proceedings </a:t>
            </a:r>
            <a:r>
              <a:rPr lang="en-US" sz="1100" i="1" dirty="0"/>
              <a:t>of the </a:t>
            </a:r>
            <a:endParaRPr lang="en-US" sz="1100" i="1" dirty="0" smtClean="0"/>
          </a:p>
          <a:p>
            <a:r>
              <a:rPr lang="en-US" sz="1100" i="1" dirty="0" smtClean="0"/>
              <a:t>Conference </a:t>
            </a:r>
            <a:r>
              <a:rPr lang="en-US" sz="1100" i="1" dirty="0"/>
              <a:t>on Programming </a:t>
            </a:r>
            <a:r>
              <a:rPr lang="en-US" sz="1100" i="1" dirty="0" smtClean="0"/>
              <a:t>Languages </a:t>
            </a:r>
            <a:r>
              <a:rPr lang="en-US" sz="1100" i="1" dirty="0"/>
              <a:t>and </a:t>
            </a:r>
            <a:r>
              <a:rPr lang="en-US" sz="1100" i="1" dirty="0" smtClean="0"/>
              <a:t>Compilers </a:t>
            </a:r>
            <a:r>
              <a:rPr lang="en-US" sz="1100" i="1" dirty="0"/>
              <a:t>for </a:t>
            </a:r>
            <a:r>
              <a:rPr lang="en-US" sz="1100" i="1" dirty="0" smtClean="0"/>
              <a:t>Parallel </a:t>
            </a:r>
            <a:r>
              <a:rPr lang="en-US" sz="1100" i="1" dirty="0"/>
              <a:t>and </a:t>
            </a:r>
            <a:r>
              <a:rPr lang="en-US" sz="1100" i="1" dirty="0" smtClean="0"/>
              <a:t>Vector </a:t>
            </a:r>
            <a:r>
              <a:rPr lang="en-US" sz="1100" i="1" dirty="0"/>
              <a:t>M</a:t>
            </a:r>
            <a:r>
              <a:rPr lang="en-US" sz="1100" i="1" dirty="0" smtClean="0"/>
              <a:t>achines</a:t>
            </a:r>
            <a:r>
              <a:rPr lang="en-US" sz="1100" dirty="0"/>
              <a:t>. ACM, New York, NY, USA, 9-16. </a:t>
            </a:r>
          </a:p>
        </p:txBody>
      </p:sp>
    </p:spTree>
    <p:extLst>
      <p:ext uri="{BB962C8B-B14F-4D97-AF65-F5344CB8AC3E}">
        <p14:creationId xmlns:p14="http://schemas.microsoft.com/office/powerpoint/2010/main" val="423079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Same conventional programming style. Parallel programs would look identical to today’s </a:t>
            </a:r>
            <a:r>
              <a:rPr lang="en-US" dirty="0" smtClean="0"/>
              <a:t>programs with parallelism extracted by the compiler.</a:t>
            </a:r>
            <a:endParaRPr lang="en-US" dirty="0"/>
          </a:p>
          <a:p>
            <a:r>
              <a:rPr lang="en-US" dirty="0" smtClean="0"/>
              <a:t>Machine independence.</a:t>
            </a:r>
          </a:p>
          <a:p>
            <a:r>
              <a:rPr lang="en-US" dirty="0" smtClean="0"/>
              <a:t>Compiler optimizes program.</a:t>
            </a:r>
          </a:p>
          <a:p>
            <a:r>
              <a:rPr lang="en-US" dirty="0" smtClean="0"/>
              <a:t>Additional benefit: legacy codes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Much work in this area in the past 40 years, mainly at Universities. </a:t>
            </a:r>
          </a:p>
          <a:p>
            <a:r>
              <a:rPr lang="en-US" dirty="0" smtClean="0"/>
              <a:t>Pioneered at Illinois in the 1970s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7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parallel programming for scientists and engineers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and engineering computations are often lengthy.</a:t>
            </a:r>
          </a:p>
          <a:p>
            <a:r>
              <a:rPr lang="en-US" dirty="0" smtClean="0"/>
              <a:t>Parallel machines have more computational power than their sequential counterparts.</a:t>
            </a:r>
          </a:p>
          <a:p>
            <a:r>
              <a:rPr lang="en-US" dirty="0" smtClean="0"/>
              <a:t>Faster computing </a:t>
            </a:r>
            <a:r>
              <a:rPr lang="en-US" dirty="0" smtClean="0">
                <a:latin typeface="Times New Roman"/>
                <a:cs typeface="Times New Roman"/>
              </a:rPr>
              <a:t>→ </a:t>
            </a:r>
            <a:r>
              <a:rPr lang="en-US" dirty="0" smtClean="0">
                <a:cs typeface="Times New Roman"/>
              </a:rPr>
              <a:t>Faster science/design </a:t>
            </a:r>
          </a:p>
          <a:p>
            <a:r>
              <a:rPr lang="en-US" dirty="0" smtClean="0">
                <a:cs typeface="Times New Roman"/>
              </a:rPr>
              <a:t>If fixed resources: Better science/engineering</a:t>
            </a:r>
          </a:p>
          <a:p>
            <a:endParaRPr lang="en-US" dirty="0">
              <a:cs typeface="Times New Roman"/>
            </a:endParaRPr>
          </a:p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/>
              </a:rPr>
              <a:t>Yesterday:</a:t>
            </a:r>
            <a:r>
              <a:rPr lang="en-US" dirty="0" smtClean="0">
                <a:cs typeface="Times New Roman"/>
              </a:rPr>
              <a:t> Top of the line machines were parallel</a:t>
            </a:r>
          </a:p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Times New Roman"/>
              </a:rPr>
              <a:t>Today:</a:t>
            </a:r>
            <a:r>
              <a:rPr lang="en-US" dirty="0" smtClean="0">
                <a:cs typeface="Times New Roman"/>
              </a:rPr>
              <a:t> Parallelism is the norm for all classes of machines, from mobile devices to the fastest machines.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24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Dependence analysis is the foundation.</a:t>
            </a:r>
          </a:p>
          <a:p>
            <a:r>
              <a:rPr lang="en-US" dirty="0" smtClean="0"/>
              <a:t>It computes relations between statement instances</a:t>
            </a:r>
          </a:p>
          <a:p>
            <a:r>
              <a:rPr lang="en-US" dirty="0" smtClean="0"/>
              <a:t>These relations are used to transform programs </a:t>
            </a:r>
          </a:p>
          <a:p>
            <a:pPr lvl="1"/>
            <a:r>
              <a:rPr lang="en-US" dirty="0" smtClean="0"/>
              <a:t>for locality (tiling), </a:t>
            </a:r>
          </a:p>
          <a:p>
            <a:pPr lvl="1"/>
            <a:r>
              <a:rPr lang="en-US" dirty="0" smtClean="0"/>
              <a:t>parallelism (</a:t>
            </a:r>
            <a:r>
              <a:rPr lang="en-US" dirty="0" err="1" smtClean="0"/>
              <a:t>vectorization</a:t>
            </a:r>
            <a:r>
              <a:rPr lang="en-US" dirty="0"/>
              <a:t>,</a:t>
            </a:r>
            <a:r>
              <a:rPr lang="en-US" dirty="0" smtClean="0"/>
              <a:t> parallelization), </a:t>
            </a:r>
          </a:p>
          <a:p>
            <a:pPr lvl="1"/>
            <a:r>
              <a:rPr lang="en-US" dirty="0" smtClean="0"/>
              <a:t>communication (message aggregation), </a:t>
            </a:r>
          </a:p>
          <a:p>
            <a:pPr lvl="1"/>
            <a:r>
              <a:rPr lang="en-US" dirty="0" smtClean="0"/>
              <a:t>reliability (automatic checkpoints), </a:t>
            </a:r>
          </a:p>
          <a:p>
            <a:pPr lvl="1"/>
            <a:r>
              <a:rPr lang="en-US" dirty="0" smtClean="0"/>
              <a:t>power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8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technology</a:t>
            </a:r>
            <a:br>
              <a:rPr lang="en-US" dirty="0" smtClean="0"/>
            </a:br>
            <a:r>
              <a:rPr dirty="0" smtClean="0">
                <a:ea typeface="ＭＳ Ｐゴシック" charset="-128"/>
              </a:rPr>
              <a:t>Example of use of dependence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57200" y="1632744"/>
            <a:ext cx="8229600" cy="4525962"/>
          </a:xfrm>
        </p:spPr>
        <p:txBody>
          <a:bodyPr/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Consider the loop</a:t>
            </a: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1752600" y="3352800"/>
            <a:ext cx="4953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for (i=1; i&lt;n; i++)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for (j=1; j&lt;n; j++)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  a[i][j]=a[i][j-1]+a[i-1][j];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}}</a:t>
            </a:r>
          </a:p>
          <a:p>
            <a:r>
              <a:rPr lang="en-US" sz="2000" dirty="0">
                <a:solidFill>
                  <a:srgbClr val="0000FF"/>
                </a:solidFill>
              </a:rPr>
              <a:t>  </a:t>
            </a:r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20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609600" y="2133600"/>
            <a:ext cx="4953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for (i=1; i&lt;n; i++)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for (j=1; j&lt;n; j++)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  a[i][j]=a[i][j-1]+a[i-1][j];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}}</a:t>
            </a:r>
          </a:p>
          <a:p>
            <a:r>
              <a:rPr lang="en-US" sz="2000" dirty="0">
                <a:solidFill>
                  <a:srgbClr val="0000FF"/>
                </a:solidFill>
              </a:rPr>
              <a:t>  </a:t>
            </a:r>
          </a:p>
        </p:txBody>
      </p:sp>
      <p:sp>
        <p:nvSpPr>
          <p:cNvPr id="45113" name="TextBox 57"/>
          <p:cNvSpPr txBox="1">
            <a:spLocks noChangeArrowheads="1"/>
          </p:cNvSpPr>
          <p:nvPr/>
        </p:nvSpPr>
        <p:spPr bwMode="auto">
          <a:xfrm>
            <a:off x="936625" y="3779837"/>
            <a:ext cx="3048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][1] = a[1][0] + a[0][1]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][2] = a[1</a:t>
            </a:r>
            <a:r>
              <a:rPr lang="en-US" sz="2000" dirty="0" smtClean="0">
                <a:solidFill>
                  <a:srgbClr val="FF0000"/>
                </a:solidFill>
              </a:rPr>
              <a:t>][1] </a:t>
            </a:r>
            <a:r>
              <a:rPr lang="en-US" sz="2000" dirty="0">
                <a:solidFill>
                  <a:srgbClr val="FF0000"/>
                </a:solidFill>
              </a:rPr>
              <a:t>+ a[0][2]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][3] = a[1][2] + a[0][3]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][4] = a[1][3] + a[0][4] </a:t>
            </a:r>
          </a:p>
          <a:p>
            <a:endParaRPr lang="en-US" dirty="0"/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74" name="TextBox 128"/>
          <p:cNvSpPr txBox="1">
            <a:spLocks noChangeArrowheads="1"/>
          </p:cNvSpPr>
          <p:nvPr/>
        </p:nvSpPr>
        <p:spPr bwMode="auto">
          <a:xfrm flipH="1">
            <a:off x="265112" y="3810000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75" name="TextBox 128"/>
          <p:cNvSpPr txBox="1">
            <a:spLocks noChangeArrowheads="1"/>
          </p:cNvSpPr>
          <p:nvPr/>
        </p:nvSpPr>
        <p:spPr bwMode="auto">
          <a:xfrm flipH="1">
            <a:off x="265112" y="4358622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76" name="TextBox 128"/>
          <p:cNvSpPr txBox="1">
            <a:spLocks noChangeArrowheads="1"/>
          </p:cNvSpPr>
          <p:nvPr/>
        </p:nvSpPr>
        <p:spPr bwMode="auto">
          <a:xfrm flipH="1">
            <a:off x="265112" y="5044422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77" name="TextBox 128"/>
          <p:cNvSpPr txBox="1">
            <a:spLocks noChangeArrowheads="1"/>
          </p:cNvSpPr>
          <p:nvPr/>
        </p:nvSpPr>
        <p:spPr bwMode="auto">
          <a:xfrm flipH="1">
            <a:off x="265112" y="5573994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78" name="TextBox 57"/>
          <p:cNvSpPr txBox="1">
            <a:spLocks noChangeArrowheads="1"/>
          </p:cNvSpPr>
          <p:nvPr/>
        </p:nvSpPr>
        <p:spPr bwMode="auto">
          <a:xfrm>
            <a:off x="3984625" y="3797299"/>
            <a:ext cx="3048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1]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0]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1]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2]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1]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2]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3]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2]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3]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4]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3]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4] </a:t>
            </a:r>
          </a:p>
          <a:p>
            <a:endParaRPr lang="en-US" dirty="0"/>
          </a:p>
        </p:txBody>
      </p:sp>
      <p:sp>
        <p:nvSpPr>
          <p:cNvPr id="79" name="Oval 78"/>
          <p:cNvSpPr/>
          <p:nvPr/>
        </p:nvSpPr>
        <p:spPr>
          <a:xfrm>
            <a:off x="2051050" y="4383369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1060450" y="3834747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1" name="Straight Connector 80"/>
          <p:cNvCxnSpPr>
            <a:endCxn id="79" idx="1"/>
          </p:cNvCxnSpPr>
          <p:nvPr/>
        </p:nvCxnSpPr>
        <p:spPr>
          <a:xfrm>
            <a:off x="1746250" y="4139547"/>
            <a:ext cx="405233" cy="288459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2101266" y="4997547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1110666" y="4448925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5" name="Straight Connector 84"/>
          <p:cNvCxnSpPr>
            <a:endCxn id="83" idx="1"/>
          </p:cNvCxnSpPr>
          <p:nvPr/>
        </p:nvCxnSpPr>
        <p:spPr>
          <a:xfrm>
            <a:off x="1796466" y="4753725"/>
            <a:ext cx="405233" cy="288459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2151483" y="5669193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1078333" y="5057406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8" name="Straight Connector 97"/>
          <p:cNvCxnSpPr>
            <a:endCxn id="86" idx="1"/>
          </p:cNvCxnSpPr>
          <p:nvPr/>
        </p:nvCxnSpPr>
        <p:spPr>
          <a:xfrm>
            <a:off x="1846683" y="5425371"/>
            <a:ext cx="405233" cy="288459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Oval 98"/>
          <p:cNvSpPr/>
          <p:nvPr/>
        </p:nvSpPr>
        <p:spPr>
          <a:xfrm>
            <a:off x="5219700" y="4448925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4126916" y="3848100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1" name="Straight Connector 100"/>
          <p:cNvCxnSpPr/>
          <p:nvPr/>
        </p:nvCxnSpPr>
        <p:spPr>
          <a:xfrm>
            <a:off x="4814467" y="4119892"/>
            <a:ext cx="405233" cy="288459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Oval 123"/>
          <p:cNvSpPr/>
          <p:nvPr/>
        </p:nvSpPr>
        <p:spPr>
          <a:xfrm>
            <a:off x="5117516" y="5057406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4126916" y="4450044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6" name="Straight Connector 125"/>
          <p:cNvCxnSpPr>
            <a:endCxn id="124" idx="1"/>
          </p:cNvCxnSpPr>
          <p:nvPr/>
        </p:nvCxnSpPr>
        <p:spPr>
          <a:xfrm>
            <a:off x="4812716" y="4813584"/>
            <a:ext cx="405233" cy="288459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5117516" y="5661588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4126916" y="4997547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0" name="Straight Connector 129"/>
          <p:cNvCxnSpPr>
            <a:endCxn id="127" idx="1"/>
          </p:cNvCxnSpPr>
          <p:nvPr/>
        </p:nvCxnSpPr>
        <p:spPr>
          <a:xfrm>
            <a:off x="4812716" y="5417766"/>
            <a:ext cx="405233" cy="288459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128"/>
          <p:cNvSpPr txBox="1">
            <a:spLocks noChangeArrowheads="1"/>
          </p:cNvSpPr>
          <p:nvPr/>
        </p:nvSpPr>
        <p:spPr bwMode="auto">
          <a:xfrm flipH="1">
            <a:off x="2117725" y="3279775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i=1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33" name="TextBox 128"/>
          <p:cNvSpPr txBox="1">
            <a:spLocks noChangeArrowheads="1"/>
          </p:cNvSpPr>
          <p:nvPr/>
        </p:nvSpPr>
        <p:spPr bwMode="auto">
          <a:xfrm flipH="1">
            <a:off x="5117516" y="3260725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i=2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technology</a:t>
            </a:r>
            <a:br>
              <a:rPr lang="en-US" dirty="0" smtClean="0"/>
            </a:br>
            <a:r>
              <a:rPr lang="en-US" dirty="0" smtClean="0">
                <a:ea typeface="ＭＳ Ｐゴシック" charset="-128"/>
              </a:rPr>
              <a:t>Example </a:t>
            </a:r>
            <a:r>
              <a:rPr lang="en-US" dirty="0">
                <a:ea typeface="ＭＳ Ｐゴシック" charset="-128"/>
              </a:rPr>
              <a:t>of use of dependence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idx="1"/>
          </p:nvPr>
        </p:nvSpPr>
        <p:spPr>
          <a:xfrm>
            <a:off x="355016" y="1143231"/>
            <a:ext cx="8229600" cy="4525962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Compute dependences (part 1)</a:t>
            </a:r>
          </a:p>
        </p:txBody>
      </p:sp>
    </p:spTree>
    <p:extLst>
      <p:ext uri="{BB962C8B-B14F-4D97-AF65-F5344CB8AC3E}">
        <p14:creationId xmlns:p14="http://schemas.microsoft.com/office/powerpoint/2010/main" val="215349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technology</a:t>
            </a:r>
            <a:br>
              <a:rPr lang="en-US" dirty="0" smtClean="0"/>
            </a:br>
            <a:r>
              <a:rPr lang="en-US" dirty="0" smtClean="0">
                <a:ea typeface="ＭＳ Ｐゴシック" charset="-128"/>
              </a:rPr>
              <a:t>Example </a:t>
            </a:r>
            <a:r>
              <a:rPr lang="en-US" dirty="0">
                <a:ea typeface="ＭＳ Ｐゴシック" charset="-128"/>
              </a:rPr>
              <a:t>of use of dependence</a:t>
            </a:r>
            <a:endParaRPr dirty="0" smtClean="0">
              <a:ea typeface="ＭＳ Ｐゴシック" charset="-128"/>
            </a:endParaRP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609600" y="2133600"/>
            <a:ext cx="4953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for (i=1; i&lt;n; i++)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for (j=1; j&lt;n; j++)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  a[i][j]=a[i][j-1]+a[i-1][j];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}}</a:t>
            </a:r>
          </a:p>
          <a:p>
            <a:r>
              <a:rPr lang="en-US" sz="2000" dirty="0">
                <a:solidFill>
                  <a:srgbClr val="0000FF"/>
                </a:solidFill>
              </a:rPr>
              <a:t>  </a:t>
            </a:r>
          </a:p>
        </p:txBody>
      </p:sp>
      <p:sp>
        <p:nvSpPr>
          <p:cNvPr id="45113" name="TextBox 57"/>
          <p:cNvSpPr txBox="1">
            <a:spLocks noChangeArrowheads="1"/>
          </p:cNvSpPr>
          <p:nvPr/>
        </p:nvSpPr>
        <p:spPr bwMode="auto">
          <a:xfrm>
            <a:off x="936625" y="3779837"/>
            <a:ext cx="3048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][1] = a[1][0] + a[0][1]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][2] = a[1</a:t>
            </a:r>
            <a:r>
              <a:rPr lang="en-US" sz="2000" dirty="0" smtClean="0">
                <a:solidFill>
                  <a:srgbClr val="FF0000"/>
                </a:solidFill>
              </a:rPr>
              <a:t>][1] </a:t>
            </a:r>
            <a:r>
              <a:rPr lang="en-US" sz="2000" dirty="0">
                <a:solidFill>
                  <a:srgbClr val="FF0000"/>
                </a:solidFill>
              </a:rPr>
              <a:t>+ a[0][2]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][3] = a[1][2] + a[0][3]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a[1</a:t>
            </a:r>
            <a:r>
              <a:rPr lang="en-US" sz="2000" dirty="0">
                <a:solidFill>
                  <a:srgbClr val="FF0000"/>
                </a:solidFill>
              </a:rPr>
              <a:t>][4] = a[1][3] + a[0][4] </a:t>
            </a:r>
          </a:p>
          <a:p>
            <a:endParaRPr lang="en-US" dirty="0"/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74" name="TextBox 128"/>
          <p:cNvSpPr txBox="1">
            <a:spLocks noChangeArrowheads="1"/>
          </p:cNvSpPr>
          <p:nvPr/>
        </p:nvSpPr>
        <p:spPr bwMode="auto">
          <a:xfrm flipH="1">
            <a:off x="265112" y="3810000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75" name="TextBox 128"/>
          <p:cNvSpPr txBox="1">
            <a:spLocks noChangeArrowheads="1"/>
          </p:cNvSpPr>
          <p:nvPr/>
        </p:nvSpPr>
        <p:spPr bwMode="auto">
          <a:xfrm flipH="1">
            <a:off x="265112" y="4358622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76" name="TextBox 128"/>
          <p:cNvSpPr txBox="1">
            <a:spLocks noChangeArrowheads="1"/>
          </p:cNvSpPr>
          <p:nvPr/>
        </p:nvSpPr>
        <p:spPr bwMode="auto">
          <a:xfrm flipH="1">
            <a:off x="265112" y="5044422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77" name="TextBox 128"/>
          <p:cNvSpPr txBox="1">
            <a:spLocks noChangeArrowheads="1"/>
          </p:cNvSpPr>
          <p:nvPr/>
        </p:nvSpPr>
        <p:spPr bwMode="auto">
          <a:xfrm flipH="1">
            <a:off x="265112" y="5573994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</a:rPr>
              <a:t>j</a:t>
            </a:r>
            <a:r>
              <a:rPr lang="en-US" sz="1800" dirty="0" smtClean="0">
                <a:solidFill>
                  <a:srgbClr val="0000FF"/>
                </a:solidFill>
              </a:rPr>
              <a:t>=</a:t>
            </a:r>
            <a:r>
              <a:rPr lang="en-US" sz="1800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78" name="TextBox 57"/>
          <p:cNvSpPr txBox="1">
            <a:spLocks noChangeArrowheads="1"/>
          </p:cNvSpPr>
          <p:nvPr/>
        </p:nvSpPr>
        <p:spPr bwMode="auto">
          <a:xfrm>
            <a:off x="3984625" y="3797299"/>
            <a:ext cx="3048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1]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0]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1]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2]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1]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2]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3]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2]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3] 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4] = </a:t>
            </a:r>
            <a:r>
              <a:rPr lang="en-US" sz="2000" dirty="0" smtClean="0">
                <a:solidFill>
                  <a:srgbClr val="FF0000"/>
                </a:solidFill>
              </a:rPr>
              <a:t>a[2][</a:t>
            </a:r>
            <a:r>
              <a:rPr lang="en-US" sz="2000" dirty="0">
                <a:solidFill>
                  <a:srgbClr val="FF0000"/>
                </a:solidFill>
              </a:rPr>
              <a:t>3] + </a:t>
            </a:r>
            <a:r>
              <a:rPr lang="en-US" sz="2000" dirty="0" smtClean="0">
                <a:solidFill>
                  <a:srgbClr val="FF0000"/>
                </a:solidFill>
              </a:rPr>
              <a:t>a[1][</a:t>
            </a:r>
            <a:r>
              <a:rPr lang="en-US" sz="2000" dirty="0">
                <a:solidFill>
                  <a:srgbClr val="FF0000"/>
                </a:solidFill>
              </a:rPr>
              <a:t>4] </a:t>
            </a:r>
          </a:p>
          <a:p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6096000" y="3848100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1060450" y="3849969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9" name="Straight Connector 88"/>
          <p:cNvCxnSpPr/>
          <p:nvPr/>
        </p:nvCxnSpPr>
        <p:spPr>
          <a:xfrm>
            <a:off x="1717675" y="3994150"/>
            <a:ext cx="4378325" cy="0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6086475" y="4445653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1050925" y="4447522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1708150" y="4591703"/>
            <a:ext cx="4378325" cy="0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6096000" y="5080231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1060450" y="5082100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5" name="Straight Connector 94"/>
          <p:cNvCxnSpPr/>
          <p:nvPr/>
        </p:nvCxnSpPr>
        <p:spPr>
          <a:xfrm>
            <a:off x="1717675" y="5226281"/>
            <a:ext cx="4378325" cy="0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>
            <a:off x="6000750" y="5648325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965200" y="5650194"/>
            <a:ext cx="685800" cy="304800"/>
          </a:xfrm>
          <a:prstGeom prst="ellipse">
            <a:avLst/>
          </a:prstGeom>
          <a:solidFill>
            <a:schemeClr val="accent6">
              <a:lumMod val="60000"/>
              <a:lumOff val="40000"/>
              <a:alpha val="39000"/>
            </a:schemeClr>
          </a:solidFill>
          <a:ln>
            <a:solidFill>
              <a:schemeClr val="accent6">
                <a:lumMod val="75000"/>
                <a:alpha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3" name="Straight Connector 102"/>
          <p:cNvCxnSpPr/>
          <p:nvPr/>
        </p:nvCxnSpPr>
        <p:spPr>
          <a:xfrm>
            <a:off x="1622425" y="5794375"/>
            <a:ext cx="4378325" cy="0"/>
          </a:xfrm>
          <a:prstGeom prst="line">
            <a:avLst/>
          </a:prstGeom>
          <a:ln>
            <a:solidFill>
              <a:srgbClr val="008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128"/>
          <p:cNvSpPr txBox="1">
            <a:spLocks noChangeArrowheads="1"/>
          </p:cNvSpPr>
          <p:nvPr/>
        </p:nvSpPr>
        <p:spPr bwMode="auto">
          <a:xfrm flipH="1">
            <a:off x="2117725" y="3279775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i=1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27" name="TextBox 128"/>
          <p:cNvSpPr txBox="1">
            <a:spLocks noChangeArrowheads="1"/>
          </p:cNvSpPr>
          <p:nvPr/>
        </p:nvSpPr>
        <p:spPr bwMode="auto">
          <a:xfrm flipH="1">
            <a:off x="5117516" y="3260725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</a:rPr>
              <a:t>i=2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355016" y="1143231"/>
            <a:ext cx="8229600" cy="4525962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Compute dependences (part 2)</a:t>
            </a:r>
          </a:p>
        </p:txBody>
      </p:sp>
    </p:spTree>
    <p:extLst>
      <p:ext uri="{BB962C8B-B14F-4D97-AF65-F5344CB8AC3E}">
        <p14:creationId xmlns:p14="http://schemas.microsoft.com/office/powerpoint/2010/main" val="214481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technology</a:t>
            </a:r>
            <a:br>
              <a:rPr lang="en-US" dirty="0" smtClean="0"/>
            </a:br>
            <a:r>
              <a:rPr lang="en-US" dirty="0" smtClean="0">
                <a:ea typeface="ＭＳ Ｐゴシック" charset="-128"/>
              </a:rPr>
              <a:t>Example </a:t>
            </a:r>
            <a:r>
              <a:rPr lang="en-US" dirty="0">
                <a:ea typeface="ＭＳ Ｐゴシック" charset="-128"/>
              </a:rPr>
              <a:t>of use of dependence</a:t>
            </a:r>
            <a:endParaRPr dirty="0" smtClean="0">
              <a:ea typeface="ＭＳ Ｐゴシック" charset="-128"/>
            </a:endParaRP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609600" y="2133600"/>
            <a:ext cx="4953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for (i=1; i&lt;n; i++)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for (j=1; j&lt;n; j++)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  a[i][j]=a[i][j-1]+a[i-1][j];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}}</a:t>
            </a:r>
          </a:p>
          <a:p>
            <a:r>
              <a:rPr lang="en-US" sz="2000" dirty="0">
                <a:solidFill>
                  <a:srgbClr val="0000FF"/>
                </a:solidFill>
              </a:rPr>
              <a:t>  </a:t>
            </a:r>
          </a:p>
        </p:txBody>
      </p:sp>
      <p:sp>
        <p:nvSpPr>
          <p:cNvPr id="9" name="Oval 8"/>
          <p:cNvSpPr/>
          <p:nvPr/>
        </p:nvSpPr>
        <p:spPr>
          <a:xfrm>
            <a:off x="1828800" y="3962400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H="1">
            <a:off x="1808163" y="4419600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064" name="TextBox 31"/>
          <p:cNvSpPr txBox="1">
            <a:spLocks noChangeArrowheads="1"/>
          </p:cNvSpPr>
          <p:nvPr/>
        </p:nvSpPr>
        <p:spPr bwMode="auto">
          <a:xfrm>
            <a:off x="1828800" y="3516313"/>
            <a:ext cx="152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45065" name="TextBox 32"/>
          <p:cNvSpPr txBox="1">
            <a:spLocks noChangeArrowheads="1"/>
          </p:cNvSpPr>
          <p:nvPr/>
        </p:nvSpPr>
        <p:spPr bwMode="auto">
          <a:xfrm>
            <a:off x="2438400" y="35052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45066" name="TextBox 33"/>
          <p:cNvSpPr txBox="1">
            <a:spLocks noChangeArrowheads="1"/>
          </p:cNvSpPr>
          <p:nvPr/>
        </p:nvSpPr>
        <p:spPr bwMode="auto">
          <a:xfrm>
            <a:off x="3048000" y="35052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45067" name="TextBox 34"/>
          <p:cNvSpPr txBox="1">
            <a:spLocks noChangeArrowheads="1"/>
          </p:cNvSpPr>
          <p:nvPr/>
        </p:nvSpPr>
        <p:spPr bwMode="auto">
          <a:xfrm>
            <a:off x="3725863" y="3505200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45068" name="TextBox 42"/>
          <p:cNvSpPr txBox="1">
            <a:spLocks noChangeArrowheads="1"/>
          </p:cNvSpPr>
          <p:nvPr/>
        </p:nvSpPr>
        <p:spPr bwMode="auto">
          <a:xfrm>
            <a:off x="4191000" y="3505200"/>
            <a:ext cx="4159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…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 flipV="1">
            <a:off x="2112963" y="4114800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2466975" y="3962400"/>
            <a:ext cx="28575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828800" y="4572000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2465388" y="44196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2466975" y="4572000"/>
            <a:ext cx="28575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2119313" y="4716463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3127375" y="3952875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8" name="Straight Arrow Connector 87"/>
          <p:cNvCxnSpPr/>
          <p:nvPr/>
        </p:nvCxnSpPr>
        <p:spPr>
          <a:xfrm rot="16200000" flipH="1">
            <a:off x="3106738" y="4410075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3411538" y="4105275"/>
            <a:ext cx="358775" cy="9525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3767138" y="3952875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3127375" y="4562475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2" name="Straight Arrow Connector 91"/>
          <p:cNvCxnSpPr/>
          <p:nvPr/>
        </p:nvCxnSpPr>
        <p:spPr>
          <a:xfrm rot="16200000" flipH="1">
            <a:off x="3763963" y="4410075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3767138" y="4562475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4" name="Straight Arrow Connector 93"/>
          <p:cNvCxnSpPr/>
          <p:nvPr/>
        </p:nvCxnSpPr>
        <p:spPr>
          <a:xfrm flipV="1">
            <a:off x="3417888" y="4706938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2762250" y="4097338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2767013" y="4699000"/>
            <a:ext cx="360362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rot="16200000" flipH="1">
            <a:off x="1828800" y="5029200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rot="16200000" flipH="1">
            <a:off x="2486025" y="5029200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rot="16200000" flipH="1">
            <a:off x="3127375" y="5019675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16200000" flipH="1">
            <a:off x="3784600" y="5019675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Oval 105"/>
          <p:cNvSpPr/>
          <p:nvPr/>
        </p:nvSpPr>
        <p:spPr>
          <a:xfrm>
            <a:off x="1855788" y="5181600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7" name="Straight Arrow Connector 106"/>
          <p:cNvCxnSpPr/>
          <p:nvPr/>
        </p:nvCxnSpPr>
        <p:spPr>
          <a:xfrm rot="16200000" flipH="1">
            <a:off x="1835150" y="5638800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V="1">
            <a:off x="2139950" y="5334000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>
          <a:xfrm>
            <a:off x="2493963" y="5181600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1855788" y="5791200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1" name="Straight Arrow Connector 110"/>
          <p:cNvCxnSpPr/>
          <p:nvPr/>
        </p:nvCxnSpPr>
        <p:spPr>
          <a:xfrm rot="16200000" flipH="1">
            <a:off x="2490788" y="5638800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Oval 111"/>
          <p:cNvSpPr/>
          <p:nvPr/>
        </p:nvSpPr>
        <p:spPr>
          <a:xfrm>
            <a:off x="2493963" y="5791200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3" name="Straight Arrow Connector 112"/>
          <p:cNvCxnSpPr/>
          <p:nvPr/>
        </p:nvCxnSpPr>
        <p:spPr>
          <a:xfrm flipV="1">
            <a:off x="2144713" y="5935663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Oval 113"/>
          <p:cNvSpPr/>
          <p:nvPr/>
        </p:nvSpPr>
        <p:spPr>
          <a:xfrm>
            <a:off x="3154363" y="5172075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5" name="Straight Arrow Connector 114"/>
          <p:cNvCxnSpPr/>
          <p:nvPr/>
        </p:nvCxnSpPr>
        <p:spPr>
          <a:xfrm rot="16200000" flipH="1">
            <a:off x="3133725" y="5629275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flipV="1">
            <a:off x="3438525" y="5324475"/>
            <a:ext cx="358775" cy="9525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Oval 116"/>
          <p:cNvSpPr/>
          <p:nvPr/>
        </p:nvSpPr>
        <p:spPr>
          <a:xfrm>
            <a:off x="3792538" y="5172075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3154363" y="5781675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9" name="Straight Arrow Connector 118"/>
          <p:cNvCxnSpPr/>
          <p:nvPr/>
        </p:nvCxnSpPr>
        <p:spPr>
          <a:xfrm rot="16200000" flipH="1">
            <a:off x="3789363" y="5629275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/>
          <p:nvPr/>
        </p:nvSpPr>
        <p:spPr>
          <a:xfrm>
            <a:off x="3792538" y="5781675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1" name="Straight Arrow Connector 120"/>
          <p:cNvCxnSpPr/>
          <p:nvPr/>
        </p:nvCxnSpPr>
        <p:spPr>
          <a:xfrm flipV="1">
            <a:off x="3443288" y="5926138"/>
            <a:ext cx="360362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2787650" y="5316538"/>
            <a:ext cx="360363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 flipV="1">
            <a:off x="2794000" y="5918200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107" name="TextBox 123"/>
          <p:cNvSpPr txBox="1">
            <a:spLocks noChangeArrowheads="1"/>
          </p:cNvSpPr>
          <p:nvPr/>
        </p:nvSpPr>
        <p:spPr bwMode="auto">
          <a:xfrm>
            <a:off x="1219200" y="3973513"/>
            <a:ext cx="38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45108" name="TextBox 124"/>
          <p:cNvSpPr txBox="1">
            <a:spLocks noChangeArrowheads="1"/>
          </p:cNvSpPr>
          <p:nvPr/>
        </p:nvSpPr>
        <p:spPr bwMode="auto">
          <a:xfrm>
            <a:off x="1211263" y="458311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45109" name="TextBox 125"/>
          <p:cNvSpPr txBox="1">
            <a:spLocks noChangeArrowheads="1"/>
          </p:cNvSpPr>
          <p:nvPr/>
        </p:nvSpPr>
        <p:spPr bwMode="auto">
          <a:xfrm>
            <a:off x="1219200" y="5192713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45110" name="TextBox 126"/>
          <p:cNvSpPr txBox="1">
            <a:spLocks noChangeArrowheads="1"/>
          </p:cNvSpPr>
          <p:nvPr/>
        </p:nvSpPr>
        <p:spPr bwMode="auto">
          <a:xfrm>
            <a:off x="1219200" y="5726113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45111" name="TextBox 127"/>
          <p:cNvSpPr txBox="1">
            <a:spLocks noChangeArrowheads="1"/>
          </p:cNvSpPr>
          <p:nvPr/>
        </p:nvSpPr>
        <p:spPr bwMode="auto">
          <a:xfrm>
            <a:off x="838200" y="47244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j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45112" name="TextBox 128"/>
          <p:cNvSpPr txBox="1">
            <a:spLocks noChangeArrowheads="1"/>
          </p:cNvSpPr>
          <p:nvPr/>
        </p:nvSpPr>
        <p:spPr bwMode="auto">
          <a:xfrm>
            <a:off x="2901157" y="3200400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9" name="Oval 58"/>
          <p:cNvSpPr/>
          <p:nvPr/>
        </p:nvSpPr>
        <p:spPr>
          <a:xfrm>
            <a:off x="6102350" y="4538663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6324600" y="4038600"/>
            <a:ext cx="820738" cy="747713"/>
          </a:xfrm>
          <a:custGeom>
            <a:avLst/>
            <a:gdLst>
              <a:gd name="connsiteX0" fmla="*/ 248845 w 820904"/>
              <a:gd name="connsiteY0" fmla="*/ 747936 h 747936"/>
              <a:gd name="connsiteX1" fmla="*/ 334654 w 820904"/>
              <a:gd name="connsiteY1" fmla="*/ 722195 h 747936"/>
              <a:gd name="connsiteX2" fmla="*/ 815184 w 820904"/>
              <a:gd name="connsiteY2" fmla="*/ 559164 h 747936"/>
              <a:gd name="connsiteX3" fmla="*/ 300331 w 820904"/>
              <a:gd name="connsiteY3" fmla="*/ 10010 h 747936"/>
              <a:gd name="connsiteX4" fmla="*/ 0 w 820904"/>
              <a:gd name="connsiteY4" fmla="*/ 499101 h 747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904" h="747936">
                <a:moveTo>
                  <a:pt x="248845" y="747936"/>
                </a:moveTo>
                <a:lnTo>
                  <a:pt x="334654" y="722195"/>
                </a:lnTo>
                <a:cubicBezTo>
                  <a:pt x="429044" y="690733"/>
                  <a:pt x="820904" y="677861"/>
                  <a:pt x="815184" y="559164"/>
                </a:cubicBezTo>
                <a:cubicBezTo>
                  <a:pt x="809464" y="440467"/>
                  <a:pt x="436195" y="20021"/>
                  <a:pt x="300331" y="10010"/>
                </a:cubicBezTo>
                <a:cubicBezTo>
                  <a:pt x="164467" y="0"/>
                  <a:pt x="0" y="499101"/>
                  <a:pt x="0" y="499101"/>
                </a:cubicBezTo>
              </a:path>
            </a:pathLst>
          </a:custGeom>
          <a:ln>
            <a:solidFill>
              <a:srgbClr val="00B05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" name="TextBox 31"/>
          <p:cNvSpPr txBox="1">
            <a:spLocks noChangeArrowheads="1"/>
          </p:cNvSpPr>
          <p:nvPr/>
        </p:nvSpPr>
        <p:spPr bwMode="auto">
          <a:xfrm>
            <a:off x="6717507" y="3791745"/>
            <a:ext cx="8556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1,1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9200" y="453643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85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technology</a:t>
            </a:r>
            <a:br>
              <a:rPr lang="en-US" dirty="0" smtClean="0"/>
            </a:br>
            <a:r>
              <a:rPr lang="en-US" dirty="0" smtClean="0">
                <a:ea typeface="ＭＳ Ｐゴシック" charset="-128"/>
              </a:rPr>
              <a:t>Example </a:t>
            </a:r>
            <a:r>
              <a:rPr lang="en-US" dirty="0">
                <a:ea typeface="ＭＳ Ｐゴシック" charset="-128"/>
              </a:rPr>
              <a:t>of use of </a:t>
            </a:r>
            <a:r>
              <a:rPr lang="en-US" dirty="0" smtClean="0">
                <a:ea typeface="ＭＳ Ｐゴシック" charset="-128"/>
              </a:rPr>
              <a:t>dependence3. </a:t>
            </a:r>
            <a:endParaRPr dirty="0" smtClean="0">
              <a:ea typeface="ＭＳ Ｐゴシック" charset="-128"/>
            </a:endParaRP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585847" y="2635913"/>
            <a:ext cx="4953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for (i=1; i&lt;n; i++)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for (j=1; j&lt;n; j++)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  a[i][j]=a[i][j-1]+a[i-1][j];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}}</a:t>
            </a:r>
          </a:p>
          <a:p>
            <a:r>
              <a:rPr lang="en-US" sz="2000" dirty="0">
                <a:solidFill>
                  <a:srgbClr val="0000FF"/>
                </a:solidFill>
              </a:rPr>
              <a:t>  </a:t>
            </a:r>
          </a:p>
        </p:txBody>
      </p:sp>
      <p:sp>
        <p:nvSpPr>
          <p:cNvPr id="9" name="Oval 8"/>
          <p:cNvSpPr/>
          <p:nvPr/>
        </p:nvSpPr>
        <p:spPr>
          <a:xfrm>
            <a:off x="6109246" y="2049277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H="1">
            <a:off x="6088609" y="25064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6393409" y="2201677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6747421" y="2049277"/>
            <a:ext cx="28575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109246" y="2658877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6745834" y="2506477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6747421" y="2658877"/>
            <a:ext cx="28575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6399759" y="2803340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7407821" y="2039752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8" name="Straight Arrow Connector 87"/>
          <p:cNvCxnSpPr/>
          <p:nvPr/>
        </p:nvCxnSpPr>
        <p:spPr>
          <a:xfrm rot="16200000" flipH="1">
            <a:off x="7387184" y="24969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7691984" y="2192152"/>
            <a:ext cx="358775" cy="9525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8047584" y="20397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407821" y="2649352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2" name="Straight Arrow Connector 91"/>
          <p:cNvCxnSpPr/>
          <p:nvPr/>
        </p:nvCxnSpPr>
        <p:spPr>
          <a:xfrm rot="16200000" flipH="1">
            <a:off x="8044409" y="24969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8047584" y="26493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4" name="Straight Arrow Connector 93"/>
          <p:cNvCxnSpPr/>
          <p:nvPr/>
        </p:nvCxnSpPr>
        <p:spPr>
          <a:xfrm flipV="1">
            <a:off x="7698334" y="2793815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7042696" y="2184215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7047459" y="2785877"/>
            <a:ext cx="360362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rot="16200000" flipH="1">
            <a:off x="6109246" y="31160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rot="16200000" flipH="1">
            <a:off x="6766471" y="31160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rot="16200000" flipH="1">
            <a:off x="7407821" y="31065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16200000" flipH="1">
            <a:off x="8065046" y="31065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Oval 105"/>
          <p:cNvSpPr/>
          <p:nvPr/>
        </p:nvSpPr>
        <p:spPr>
          <a:xfrm>
            <a:off x="6136234" y="32684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7" name="Straight Arrow Connector 106"/>
          <p:cNvCxnSpPr/>
          <p:nvPr/>
        </p:nvCxnSpPr>
        <p:spPr>
          <a:xfrm rot="16200000" flipH="1">
            <a:off x="6115596" y="37256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V="1">
            <a:off x="6420396" y="3420877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>
          <a:xfrm>
            <a:off x="6774409" y="32684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136234" y="38780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1" name="Straight Arrow Connector 110"/>
          <p:cNvCxnSpPr/>
          <p:nvPr/>
        </p:nvCxnSpPr>
        <p:spPr>
          <a:xfrm rot="16200000" flipH="1">
            <a:off x="6771234" y="37256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Oval 111"/>
          <p:cNvSpPr/>
          <p:nvPr/>
        </p:nvSpPr>
        <p:spPr>
          <a:xfrm>
            <a:off x="6774409" y="38780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3" name="Straight Arrow Connector 112"/>
          <p:cNvCxnSpPr/>
          <p:nvPr/>
        </p:nvCxnSpPr>
        <p:spPr>
          <a:xfrm flipV="1">
            <a:off x="6425159" y="4022540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Oval 113"/>
          <p:cNvSpPr/>
          <p:nvPr/>
        </p:nvSpPr>
        <p:spPr>
          <a:xfrm>
            <a:off x="7434809" y="32589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5" name="Straight Arrow Connector 114"/>
          <p:cNvCxnSpPr/>
          <p:nvPr/>
        </p:nvCxnSpPr>
        <p:spPr>
          <a:xfrm rot="16200000" flipH="1">
            <a:off x="7414171" y="37161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flipV="1">
            <a:off x="7718971" y="3411352"/>
            <a:ext cx="358775" cy="9525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Oval 116"/>
          <p:cNvSpPr/>
          <p:nvPr/>
        </p:nvSpPr>
        <p:spPr>
          <a:xfrm>
            <a:off x="8072984" y="32589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7434809" y="38685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9" name="Straight Arrow Connector 118"/>
          <p:cNvCxnSpPr/>
          <p:nvPr/>
        </p:nvCxnSpPr>
        <p:spPr>
          <a:xfrm rot="16200000" flipH="1">
            <a:off x="8069809" y="37161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/>
          <p:nvPr/>
        </p:nvSpPr>
        <p:spPr>
          <a:xfrm>
            <a:off x="8072984" y="38685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1" name="Straight Arrow Connector 120"/>
          <p:cNvCxnSpPr/>
          <p:nvPr/>
        </p:nvCxnSpPr>
        <p:spPr>
          <a:xfrm flipV="1">
            <a:off x="7723734" y="4013015"/>
            <a:ext cx="360362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7068096" y="3403415"/>
            <a:ext cx="360363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 flipV="1">
            <a:off x="7074446" y="4005077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Slide Number Placeholder 6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 rot="-2700000">
            <a:off x="5131204" y="2661597"/>
            <a:ext cx="3584861" cy="33190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 rot="-2700000">
            <a:off x="4834776" y="2317810"/>
            <a:ext cx="3584861" cy="33190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 rot="-2700000">
            <a:off x="4513658" y="2026198"/>
            <a:ext cx="3584861" cy="33190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ontent Placeholder 2"/>
          <p:cNvSpPr>
            <a:spLocks noGrp="1"/>
          </p:cNvSpPr>
          <p:nvPr>
            <p:ph idx="1"/>
          </p:nvPr>
        </p:nvSpPr>
        <p:spPr>
          <a:xfrm>
            <a:off x="355016" y="1143231"/>
            <a:ext cx="8229600" cy="4525962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Find parallelism</a:t>
            </a:r>
          </a:p>
        </p:txBody>
      </p:sp>
    </p:spTree>
    <p:extLst>
      <p:ext uri="{BB962C8B-B14F-4D97-AF65-F5344CB8AC3E}">
        <p14:creationId xmlns:p14="http://schemas.microsoft.com/office/powerpoint/2010/main" val="5878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technology</a:t>
            </a:r>
            <a:br>
              <a:rPr lang="en-US" dirty="0" smtClean="0"/>
            </a:br>
            <a:r>
              <a:rPr lang="en-US" dirty="0" smtClean="0">
                <a:ea typeface="ＭＳ Ｐゴシック" charset="-128"/>
              </a:rPr>
              <a:t>Example </a:t>
            </a:r>
            <a:r>
              <a:rPr lang="en-US" dirty="0">
                <a:ea typeface="ＭＳ Ｐゴシック" charset="-128"/>
              </a:rPr>
              <a:t>of use of dependence</a:t>
            </a:r>
            <a:endParaRPr dirty="0" smtClean="0">
              <a:ea typeface="ＭＳ Ｐゴシック" charset="-128"/>
            </a:endParaRP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585847" y="2635913"/>
            <a:ext cx="4953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for (i=1; i&lt;n; i++)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for (j=1; j&lt;n; j++) {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   a[i][j]=a[i][j-1]+a[i-1][j];</a:t>
            </a:r>
          </a:p>
          <a:p>
            <a:r>
              <a:rPr lang="en-US" sz="1800" dirty="0">
                <a:solidFill>
                  <a:srgbClr val="0000FF"/>
                </a:solidFill>
                <a:latin typeface="Lucida Console" charset="0"/>
              </a:rPr>
              <a:t>}}</a:t>
            </a:r>
          </a:p>
          <a:p>
            <a:r>
              <a:rPr lang="en-US" sz="2000" dirty="0">
                <a:solidFill>
                  <a:srgbClr val="0000FF"/>
                </a:solidFill>
              </a:rPr>
              <a:t>  </a:t>
            </a:r>
          </a:p>
        </p:txBody>
      </p:sp>
      <p:sp>
        <p:nvSpPr>
          <p:cNvPr id="9" name="Oval 8"/>
          <p:cNvSpPr/>
          <p:nvPr/>
        </p:nvSpPr>
        <p:spPr>
          <a:xfrm>
            <a:off x="6109246" y="2049277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H="1">
            <a:off x="6088609" y="25064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6393409" y="2201677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6747421" y="2049277"/>
            <a:ext cx="28575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109246" y="2658877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6745834" y="2506477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6747421" y="2658877"/>
            <a:ext cx="28575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6399759" y="2803340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7407821" y="2039752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8" name="Straight Arrow Connector 87"/>
          <p:cNvCxnSpPr/>
          <p:nvPr/>
        </p:nvCxnSpPr>
        <p:spPr>
          <a:xfrm rot="16200000" flipH="1">
            <a:off x="7387184" y="24969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7691984" y="2192152"/>
            <a:ext cx="358775" cy="9525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8047584" y="20397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7407821" y="2649352"/>
            <a:ext cx="284163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2" name="Straight Arrow Connector 91"/>
          <p:cNvCxnSpPr/>
          <p:nvPr/>
        </p:nvCxnSpPr>
        <p:spPr>
          <a:xfrm rot="16200000" flipH="1">
            <a:off x="8044409" y="24969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>
            <a:off x="8047584" y="26493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4" name="Straight Arrow Connector 93"/>
          <p:cNvCxnSpPr/>
          <p:nvPr/>
        </p:nvCxnSpPr>
        <p:spPr>
          <a:xfrm flipV="1">
            <a:off x="7698334" y="2793815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7042696" y="2184215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7047459" y="2785877"/>
            <a:ext cx="360362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rot="16200000" flipH="1">
            <a:off x="6109246" y="31160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rot="16200000" flipH="1">
            <a:off x="6766471" y="31160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rot="16200000" flipH="1">
            <a:off x="7407821" y="31065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16200000" flipH="1">
            <a:off x="8065046" y="31065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Oval 105"/>
          <p:cNvSpPr/>
          <p:nvPr/>
        </p:nvSpPr>
        <p:spPr>
          <a:xfrm>
            <a:off x="6136234" y="32684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7" name="Straight Arrow Connector 106"/>
          <p:cNvCxnSpPr/>
          <p:nvPr/>
        </p:nvCxnSpPr>
        <p:spPr>
          <a:xfrm rot="16200000" flipH="1">
            <a:off x="6115596" y="37256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V="1">
            <a:off x="6420396" y="3420877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>
          <a:xfrm>
            <a:off x="6774409" y="32684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6136234" y="38780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1" name="Straight Arrow Connector 110"/>
          <p:cNvCxnSpPr/>
          <p:nvPr/>
        </p:nvCxnSpPr>
        <p:spPr>
          <a:xfrm rot="16200000" flipH="1">
            <a:off x="6771234" y="3725677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Oval 111"/>
          <p:cNvSpPr/>
          <p:nvPr/>
        </p:nvSpPr>
        <p:spPr>
          <a:xfrm>
            <a:off x="6774409" y="3878077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3" name="Straight Arrow Connector 112"/>
          <p:cNvCxnSpPr/>
          <p:nvPr/>
        </p:nvCxnSpPr>
        <p:spPr>
          <a:xfrm flipV="1">
            <a:off x="6425159" y="4022540"/>
            <a:ext cx="358775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Oval 113"/>
          <p:cNvSpPr/>
          <p:nvPr/>
        </p:nvSpPr>
        <p:spPr>
          <a:xfrm>
            <a:off x="7434809" y="32589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5" name="Straight Arrow Connector 114"/>
          <p:cNvCxnSpPr/>
          <p:nvPr/>
        </p:nvCxnSpPr>
        <p:spPr>
          <a:xfrm rot="16200000" flipH="1">
            <a:off x="7414171" y="37161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flipV="1">
            <a:off x="7718971" y="3411352"/>
            <a:ext cx="358775" cy="9525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Oval 116"/>
          <p:cNvSpPr/>
          <p:nvPr/>
        </p:nvSpPr>
        <p:spPr>
          <a:xfrm>
            <a:off x="8072984" y="32589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7434809" y="38685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9" name="Straight Arrow Connector 118"/>
          <p:cNvCxnSpPr/>
          <p:nvPr/>
        </p:nvCxnSpPr>
        <p:spPr>
          <a:xfrm rot="16200000" flipH="1">
            <a:off x="8069809" y="3716152"/>
            <a:ext cx="3048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/>
          <p:nvPr/>
        </p:nvSpPr>
        <p:spPr>
          <a:xfrm>
            <a:off x="8072984" y="3868552"/>
            <a:ext cx="284162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1" name="Straight Arrow Connector 120"/>
          <p:cNvCxnSpPr/>
          <p:nvPr/>
        </p:nvCxnSpPr>
        <p:spPr>
          <a:xfrm flipV="1">
            <a:off x="7723734" y="4013015"/>
            <a:ext cx="360362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7068096" y="3403415"/>
            <a:ext cx="360363" cy="7937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 flipV="1">
            <a:off x="7074446" y="4005077"/>
            <a:ext cx="358775" cy="7938"/>
          </a:xfrm>
          <a:prstGeom prst="straightConnector1">
            <a:avLst/>
          </a:prstGeom>
          <a:ln w="28575">
            <a:solidFill>
              <a:srgbClr val="00B050"/>
            </a:solidFill>
            <a:tailEnd type="arrow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Slide Number Placeholder 6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 rot="-2700000">
            <a:off x="5131204" y="2661597"/>
            <a:ext cx="3584861" cy="33190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 rot="-2700000">
            <a:off x="4834776" y="2317810"/>
            <a:ext cx="3584861" cy="33190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 rot="-2700000">
            <a:off x="4513658" y="2026198"/>
            <a:ext cx="3584861" cy="33190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ontent Placeholder 2"/>
          <p:cNvSpPr>
            <a:spLocks noGrp="1"/>
          </p:cNvSpPr>
          <p:nvPr>
            <p:ph idx="1"/>
          </p:nvPr>
        </p:nvSpPr>
        <p:spPr>
          <a:xfrm>
            <a:off x="355016" y="1143231"/>
            <a:ext cx="8229600" cy="4525962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Transform the code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3700" y="5165733"/>
            <a:ext cx="8519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Lucida Console" pitchFamily="49" charset="0"/>
              </a:rPr>
              <a:t>for k=4; k&lt;2*n; k++)</a:t>
            </a:r>
            <a:r>
              <a:rPr lang="en-US" sz="1600" dirty="0">
                <a:solidFill>
                  <a:srgbClr val="0000FF"/>
                </a:solidFill>
                <a:latin typeface="Lucida Console" pitchFamily="49" charset="0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Lucida Console" pitchFamily="49" charset="0"/>
              </a:rPr>
              <a:t> </a:t>
            </a:r>
            <a:r>
              <a:rPr lang="en-US" sz="1600" dirty="0" err="1" smtClean="0">
                <a:solidFill>
                  <a:srgbClr val="0000FF"/>
                </a:solidFill>
                <a:latin typeface="Lucida Console" pitchFamily="49" charset="0"/>
              </a:rPr>
              <a:t>forall</a:t>
            </a:r>
            <a:r>
              <a:rPr lang="en-US" sz="1600" dirty="0" smtClean="0">
                <a:solidFill>
                  <a:srgbClr val="0000FF"/>
                </a:solidFill>
                <a:latin typeface="Lucida Console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Lucida Console" pitchFamily="49" charset="0"/>
              </a:rPr>
              <a:t>(i=max(2,k-n):min(n,k-2)) </a:t>
            </a:r>
            <a:r>
              <a:rPr lang="en-US" sz="1600" dirty="0" smtClean="0">
                <a:solidFill>
                  <a:srgbClr val="0000FF"/>
                </a:solidFill>
                <a:latin typeface="Lucida Console" pitchFamily="49" charset="0"/>
              </a:rPr>
              <a:t>a[i][k-i]=...</a:t>
            </a:r>
            <a:endParaRPr lang="en-US" sz="1600" dirty="0">
              <a:solidFill>
                <a:srgbClr val="0000FF"/>
              </a:solidFill>
              <a:latin typeface="Lucida Console" pitchFamily="49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743200" y="4005077"/>
            <a:ext cx="990600" cy="871723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4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well does it work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Depends on three factors: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accuracy of the dependence analysis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set of transformations available to the compiler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sequence of transformations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08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well does it  work ?</a:t>
            </a:r>
            <a:br>
              <a:rPr lang="en-US" dirty="0" smtClean="0"/>
            </a:br>
            <a:r>
              <a:rPr lang="en-US" dirty="0" smtClean="0"/>
              <a:t>Our focus here is on </a:t>
            </a:r>
            <a:r>
              <a:rPr lang="en-US" dirty="0" err="1" smtClean="0"/>
              <a:t>vectorization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Vectorization</a:t>
            </a:r>
            <a:r>
              <a:rPr lang="en-US" dirty="0" smtClean="0"/>
              <a:t> important:</a:t>
            </a:r>
          </a:p>
          <a:p>
            <a:pPr lvl="1"/>
            <a:r>
              <a:rPr lang="en-US" dirty="0"/>
              <a:t>Vector extensions are of great importance. </a:t>
            </a:r>
            <a:r>
              <a:rPr lang="en-US" dirty="0" smtClean="0"/>
              <a:t>Easy parallelism. Will </a:t>
            </a:r>
            <a:r>
              <a:rPr lang="en-US" dirty="0"/>
              <a:t>continue to </a:t>
            </a:r>
            <a:r>
              <a:rPr lang="en-US" dirty="0" smtClean="0"/>
              <a:t>evolve</a:t>
            </a:r>
          </a:p>
          <a:p>
            <a:pPr lvl="2"/>
            <a:r>
              <a:rPr lang="en-US" dirty="0" smtClean="0"/>
              <a:t>SSE</a:t>
            </a:r>
          </a:p>
          <a:p>
            <a:pPr lvl="2"/>
            <a:r>
              <a:rPr lang="en-US" dirty="0" err="1" smtClean="0"/>
              <a:t>AltiVec</a:t>
            </a:r>
            <a:endParaRPr lang="en-US" dirty="0"/>
          </a:p>
          <a:p>
            <a:pPr lvl="1"/>
            <a:r>
              <a:rPr lang="en-US" dirty="0" smtClean="0"/>
              <a:t>Longest experience</a:t>
            </a:r>
          </a:p>
          <a:p>
            <a:pPr lvl="1"/>
            <a:r>
              <a:rPr lang="en-US" dirty="0" smtClean="0"/>
              <a:t>Most widely used. All compilers has a </a:t>
            </a:r>
            <a:r>
              <a:rPr lang="en-US" dirty="0" err="1" smtClean="0"/>
              <a:t>vectorization</a:t>
            </a:r>
            <a:r>
              <a:rPr lang="en-US" dirty="0" smtClean="0"/>
              <a:t> pass (parallelization less popular)</a:t>
            </a:r>
          </a:p>
          <a:p>
            <a:pPr lvl="1"/>
            <a:r>
              <a:rPr lang="en-US" dirty="0" smtClean="0"/>
              <a:t>Easier than parallelization/localization</a:t>
            </a:r>
          </a:p>
          <a:p>
            <a:pPr lvl="1"/>
            <a:r>
              <a:rPr lang="en-US" dirty="0" smtClean="0"/>
              <a:t>Best way to access vector extensions in a portable manner</a:t>
            </a:r>
          </a:p>
          <a:p>
            <a:pPr lvl="2"/>
            <a:r>
              <a:rPr lang="en-US" dirty="0" smtClean="0"/>
              <a:t>Alternatives: assembly language  or machine-specific macros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803159"/>
            <a:ext cx="2057400" cy="114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32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8" name="Rectangle 6"/>
          <p:cNvSpPr>
            <a:spLocks noGrp="1" noChangeArrowheads="1"/>
          </p:cNvSpPr>
          <p:nvPr>
            <p:ph type="title"/>
          </p:nvPr>
        </p:nvSpPr>
        <p:spPr>
          <a:xfrm>
            <a:off x="493249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How </a:t>
            </a:r>
            <a:r>
              <a:rPr lang="en-US" sz="3600" dirty="0"/>
              <a:t>well does </a:t>
            </a:r>
            <a:r>
              <a:rPr lang="en-US" sz="3600" dirty="0" smtClean="0"/>
              <a:t>it work ?</a:t>
            </a:r>
            <a:br>
              <a:rPr lang="en-US" sz="3600" dirty="0" smtClean="0"/>
            </a:br>
            <a:r>
              <a:rPr lang="en-US" sz="3600" dirty="0" err="1" smtClean="0">
                <a:solidFill>
                  <a:srgbClr val="D2533C"/>
                </a:solidFill>
              </a:rPr>
              <a:t>Vectorizers</a:t>
            </a:r>
            <a:r>
              <a:rPr lang="en-US" sz="3600" dirty="0" smtClean="0">
                <a:solidFill>
                  <a:srgbClr val="D2533C"/>
                </a:solidFill>
              </a:rPr>
              <a:t> - 2005</a:t>
            </a:r>
            <a:endParaRPr lang="en-US" sz="3200" dirty="0">
              <a:solidFill>
                <a:srgbClr val="D2533C"/>
              </a:solidFill>
            </a:endParaRPr>
          </a:p>
        </p:txBody>
      </p:sp>
      <p:graphicFrame>
        <p:nvGraphicFramePr>
          <p:cNvPr id="151557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929360"/>
              </p:ext>
            </p:extLst>
          </p:nvPr>
        </p:nvGraphicFramePr>
        <p:xfrm>
          <a:off x="1549730" y="2014240"/>
          <a:ext cx="5867400" cy="385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0" name="Chart" r:id="rId3" imgW="7372350" imgH="4848263" progId="Excel.Chart.8">
                  <p:embed/>
                </p:oleObj>
              </mc:Choice>
              <mc:Fallback>
                <p:oleObj name="Chart" r:id="rId3" imgW="7372350" imgH="4848263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9730" y="2014240"/>
                        <a:ext cx="5867400" cy="385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1168730" y="5900218"/>
            <a:ext cx="68786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1200" dirty="0">
                <a:ea typeface="SimSun" pitchFamily="2" charset="-122"/>
              </a:rPr>
              <a:t>G. </a:t>
            </a:r>
            <a:r>
              <a:rPr lang="en-US" altLang="zh-CN" sz="1200" dirty="0" err="1">
                <a:ea typeface="SimSun" pitchFamily="2" charset="-122"/>
              </a:rPr>
              <a:t>Ren</a:t>
            </a:r>
            <a:r>
              <a:rPr lang="en-US" altLang="zh-CN" sz="1200" dirty="0">
                <a:ea typeface="SimSun" pitchFamily="2" charset="-122"/>
              </a:rPr>
              <a:t>, P. Wu, and D. Padua: An Empirical Study on the </a:t>
            </a:r>
            <a:r>
              <a:rPr lang="en-US" altLang="zh-CN" sz="1200" dirty="0" err="1">
                <a:ea typeface="SimSun" pitchFamily="2" charset="-122"/>
              </a:rPr>
              <a:t>Vectorization</a:t>
            </a:r>
            <a:r>
              <a:rPr lang="en-US" altLang="zh-CN" sz="1200" dirty="0">
                <a:ea typeface="SimSun" pitchFamily="2" charset="-122"/>
              </a:rPr>
              <a:t> of Multimedia Applications for Multimedia Extensions. IPDPS 2005</a:t>
            </a:r>
            <a:endParaRPr lang="en-US" sz="1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3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CS420/CSE402/ECE492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Developed to fill a need in the computational sciences and engineering program.</a:t>
            </a:r>
          </a:p>
          <a:p>
            <a:r>
              <a:rPr lang="en-US" dirty="0" smtClean="0"/>
              <a:t>CS majors can also benefit from this course. However, there is a parallel programming course for CS majors that will be offered in the Spring semester.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946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tabl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44958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352925"/>
            <a:ext cx="4495800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895600"/>
            <a:ext cx="3454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5382789"/>
            <a:ext cx="67782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/>
          </a:p>
          <a:p>
            <a:r>
              <a:rPr lang="en-US" sz="1200" dirty="0"/>
              <a:t>S. </a:t>
            </a:r>
            <a:r>
              <a:rPr lang="en-US" sz="1200" dirty="0" err="1"/>
              <a:t>Maleki</a:t>
            </a:r>
            <a:r>
              <a:rPr lang="en-US" sz="1200" dirty="0"/>
              <a:t>, Y. </a:t>
            </a:r>
            <a:r>
              <a:rPr lang="en-US" sz="1200" dirty="0" err="1"/>
              <a:t>Gao</a:t>
            </a:r>
            <a:r>
              <a:rPr lang="en-US" sz="1200" dirty="0"/>
              <a:t>, T. Wong, M. </a:t>
            </a:r>
            <a:r>
              <a:rPr lang="en-US" sz="1200" dirty="0" err="1"/>
              <a:t>Garzarán</a:t>
            </a:r>
            <a:r>
              <a:rPr lang="en-US" sz="1200" dirty="0"/>
              <a:t>, and D. Padua</a:t>
            </a:r>
            <a:r>
              <a:rPr lang="en-US" sz="1200" i="1" dirty="0"/>
              <a:t>. An Evaluation of </a:t>
            </a:r>
            <a:r>
              <a:rPr lang="en-US" sz="1200" i="1" dirty="0" err="1" smtClean="0"/>
              <a:t>Vectorizing</a:t>
            </a:r>
            <a:r>
              <a:rPr lang="en-US" sz="1200" i="1" dirty="0"/>
              <a:t> </a:t>
            </a:r>
            <a:r>
              <a:rPr lang="en-US" sz="1200" i="1" dirty="0" smtClean="0"/>
              <a:t>Compilers</a:t>
            </a:r>
            <a:r>
              <a:rPr lang="en-US" sz="1200" dirty="0"/>
              <a:t>. </a:t>
            </a:r>
            <a:endParaRPr lang="en-US" sz="1200" dirty="0" smtClean="0"/>
          </a:p>
          <a:p>
            <a:r>
              <a:rPr lang="en-US" sz="1200" dirty="0" smtClean="0"/>
              <a:t>International </a:t>
            </a:r>
            <a:r>
              <a:rPr lang="en-US" sz="1200" dirty="0"/>
              <a:t>Conference on Parallel Architecture and Compilation </a:t>
            </a:r>
            <a:r>
              <a:rPr lang="en-US" sz="1200" dirty="0" smtClean="0"/>
              <a:t>Techniques. </a:t>
            </a:r>
            <a:r>
              <a:rPr lang="en-US" sz="1200" b="1" dirty="0" smtClean="0"/>
              <a:t>PACT 2011</a:t>
            </a:r>
            <a:r>
              <a:rPr lang="en-US" sz="1200" dirty="0" smtClean="0"/>
              <a:t>.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>
          <a:xfrm>
            <a:off x="577932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How </a:t>
            </a:r>
            <a:r>
              <a:rPr lang="en-US" sz="3600" dirty="0"/>
              <a:t>well does </a:t>
            </a:r>
            <a:r>
              <a:rPr lang="en-US" sz="3600" dirty="0" smtClean="0"/>
              <a:t>it work ?</a:t>
            </a:r>
            <a:br>
              <a:rPr lang="en-US" sz="3600" dirty="0" smtClean="0"/>
            </a:br>
            <a:r>
              <a:rPr lang="en-US" sz="3600" dirty="0" err="1" smtClean="0">
                <a:solidFill>
                  <a:srgbClr val="D2533C"/>
                </a:solidFill>
              </a:rPr>
              <a:t>Vectorizers</a:t>
            </a:r>
            <a:r>
              <a:rPr lang="en-US" sz="3600" dirty="0" smtClean="0">
                <a:solidFill>
                  <a:srgbClr val="D2533C"/>
                </a:solidFill>
              </a:rPr>
              <a:t> - 2010</a:t>
            </a:r>
            <a:endParaRPr lang="en-US" sz="3200" dirty="0">
              <a:solidFill>
                <a:srgbClr val="D253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It is a great success story. Practically all compilers today have a </a:t>
            </a:r>
            <a:r>
              <a:rPr lang="en-US" dirty="0" err="1" smtClean="0"/>
              <a:t>vectorization</a:t>
            </a:r>
            <a:r>
              <a:rPr lang="en-US" dirty="0" smtClean="0"/>
              <a:t> pass (and a parallelization pass)</a:t>
            </a:r>
          </a:p>
          <a:p>
            <a:endParaRPr lang="en-US" dirty="0"/>
          </a:p>
          <a:p>
            <a:r>
              <a:rPr lang="en-US" dirty="0" smtClean="0"/>
              <a:t>But… Research in this are stopped a few years back. Although all compilers do </a:t>
            </a:r>
            <a:r>
              <a:rPr lang="en-US" dirty="0" err="1" smtClean="0"/>
              <a:t>vectorization</a:t>
            </a:r>
            <a:r>
              <a:rPr lang="en-US" dirty="0" smtClean="0"/>
              <a:t> and it is a very desirable property.</a:t>
            </a:r>
          </a:p>
          <a:p>
            <a:endParaRPr lang="en-US" dirty="0"/>
          </a:p>
          <a:p>
            <a:r>
              <a:rPr lang="en-US" dirty="0" smtClean="0"/>
              <a:t>Some researchers thought that the problem was impossible to solve.</a:t>
            </a:r>
          </a:p>
          <a:p>
            <a:endParaRPr lang="en-US" dirty="0"/>
          </a:p>
          <a:p>
            <a:r>
              <a:rPr lang="en-US" dirty="0" smtClean="0"/>
              <a:t>However, work has not been as extensive nor as long as work done in AI for chess of question answering.</a:t>
            </a:r>
          </a:p>
          <a:p>
            <a:endParaRPr lang="en-US" dirty="0"/>
          </a:p>
          <a:p>
            <a:r>
              <a:rPr lang="en-US" dirty="0" smtClean="0"/>
              <a:t>No doubt that significant advances are possible.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2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next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 </a:t>
            </a:r>
          </a:p>
          <a:p>
            <a:pPr marL="0" indent="0" algn="ctr">
              <a:buNone/>
            </a:pPr>
            <a:r>
              <a:rPr lang="en-US" b="1" dirty="0" smtClean="0"/>
              <a:t>3-10-2011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Inventor, futurist predicts dawn of total artificial intelligence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Brooklyn, New York (VBS.TV) -- ...Computers will be able to improve their own source codes ... in ways we puny </a:t>
            </a:r>
            <a:r>
              <a:rPr lang="en-US" dirty="0" smtClean="0"/>
              <a:t>humans could </a:t>
            </a:r>
            <a:r>
              <a:rPr lang="en-US" dirty="0"/>
              <a:t>never conceive.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E96D090-7118-964B-9FA4-DD9AD730B3F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447800"/>
            <a:ext cx="13049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37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Explicit parallelism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F39E-5EFB-496A-8D59-72DC7AFC1DEC}" type="slidenum">
              <a:rPr lang="en-US"/>
              <a:pPr/>
              <a:t>44</a:t>
            </a:fld>
            <a:endParaRPr lang="en-US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sz="2800" dirty="0" smtClean="0"/>
              <a:t>Much has been accomplished </a:t>
            </a:r>
          </a:p>
          <a:p>
            <a:r>
              <a:rPr lang="en-US" sz="2800" dirty="0" smtClean="0"/>
              <a:t>Widely </a:t>
            </a:r>
            <a:r>
              <a:rPr lang="en-US" sz="2800" dirty="0"/>
              <a:t>used parallel</a:t>
            </a:r>
            <a:r>
              <a:rPr lang="en-US" sz="2800" i="1" dirty="0"/>
              <a:t> </a:t>
            </a:r>
            <a:r>
              <a:rPr lang="en-US" sz="2800" dirty="0"/>
              <a:t>programming notations </a:t>
            </a:r>
          </a:p>
          <a:p>
            <a:pPr lvl="1"/>
            <a:r>
              <a:rPr lang="en-US" dirty="0"/>
              <a:t>Distributed memory (SPMD/MPI) and </a:t>
            </a:r>
          </a:p>
          <a:p>
            <a:pPr lvl="1"/>
            <a:r>
              <a:rPr lang="en-US" dirty="0"/>
              <a:t>Shared memory (</a:t>
            </a:r>
            <a:r>
              <a:rPr lang="en-US" dirty="0" err="1"/>
              <a:t>pthreads</a:t>
            </a:r>
            <a:r>
              <a:rPr lang="en-US" dirty="0"/>
              <a:t>/</a:t>
            </a:r>
            <a:r>
              <a:rPr lang="en-US" dirty="0" err="1"/>
              <a:t>OpenMP</a:t>
            </a:r>
            <a:r>
              <a:rPr lang="en-US" dirty="0"/>
              <a:t>/TBB/</a:t>
            </a:r>
            <a:r>
              <a:rPr lang="en-US" dirty="0" err="1"/>
              <a:t>Cilk</a:t>
            </a:r>
            <a:r>
              <a:rPr lang="en-US" dirty="0"/>
              <a:t>/</a:t>
            </a:r>
            <a:r>
              <a:rPr lang="en-US" dirty="0" err="1"/>
              <a:t>ArBB</a:t>
            </a:r>
            <a:r>
              <a:rPr lang="en-US" dirty="0"/>
              <a:t>).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Accomplishments of the last </a:t>
            </a:r>
            <a:r>
              <a:rPr lang="en-US" dirty="0" smtClean="0"/>
              <a:t>decades in programming notation</a:t>
            </a:r>
            <a:endParaRPr lang="en-US" dirty="0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79" y="4911318"/>
            <a:ext cx="3552825" cy="46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579" y="5259317"/>
            <a:ext cx="2209800" cy="789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418968"/>
            <a:ext cx="1925112" cy="75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3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E58E5-C149-4BD9-99CB-E51C3DA9951E}" type="slidenum">
              <a:rPr lang="en-US"/>
              <a:pPr/>
              <a:t>45</a:t>
            </a:fld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dirty="0" err="1" smtClean="0"/>
              <a:t>OpenMP</a:t>
            </a:r>
            <a:r>
              <a:rPr lang="en-US" sz="2800" dirty="0" smtClean="0"/>
              <a:t> </a:t>
            </a:r>
            <a:r>
              <a:rPr lang="en-US" sz="2800" dirty="0"/>
              <a:t>constitutes an important advance, but its most important contribution was to unify the syntax of the 1980s (Cray, Sequent, Alliant, Convex, IBM,…).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MPI has been extraordinarily effective.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Both have mainly been used for numerical computing. Both are widely considered as “low level”.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7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Higher level notations</a:t>
            </a:r>
          </a:p>
          <a:p>
            <a:endParaRPr lang="en-US" dirty="0"/>
          </a:p>
          <a:p>
            <a:r>
              <a:rPr lang="en-US" dirty="0" smtClean="0"/>
              <a:t>Libraries are a higher level solution, but perhaps too high-level.</a:t>
            </a:r>
          </a:p>
          <a:p>
            <a:endParaRPr lang="en-US" dirty="0"/>
          </a:p>
          <a:p>
            <a:r>
              <a:rPr lang="en-US" dirty="0" smtClean="0"/>
              <a:t>Want something at a lower level that can be used to program in parallel.</a:t>
            </a:r>
          </a:p>
          <a:p>
            <a:endParaRPr lang="en-US" dirty="0"/>
          </a:p>
          <a:p>
            <a:r>
              <a:rPr lang="en-US" dirty="0" smtClean="0"/>
              <a:t>The solution is to use abstractions.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2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operations in MATLAB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 example of abstractions are array operations.</a:t>
            </a:r>
          </a:p>
          <a:p>
            <a:endParaRPr lang="en-US" dirty="0"/>
          </a:p>
          <a:p>
            <a:r>
              <a:rPr lang="en-US" dirty="0" smtClean="0"/>
              <a:t>They are not only appropriate for parallelism, but also to better represent computations.</a:t>
            </a:r>
          </a:p>
          <a:p>
            <a:endParaRPr lang="en-US" dirty="0"/>
          </a:p>
          <a:p>
            <a:r>
              <a:rPr lang="en-US" dirty="0" smtClean="0"/>
              <a:t>In fact, the first uses of array operations does not seem to be related to parallelism. E.g. Iverson’s APL (ca. 1960). Array operations are also powerful higher level abstractions for sequential computing</a:t>
            </a:r>
          </a:p>
          <a:p>
            <a:endParaRPr lang="en-US" dirty="0"/>
          </a:p>
          <a:p>
            <a:r>
              <a:rPr lang="en-US" dirty="0" smtClean="0"/>
              <a:t>Today, MATLAB is a good example of language extensions for vector operations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82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operations in MATLAB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da-DK" b="1" dirty="0" smtClean="0">
                <a:latin typeface="Courier New" pitchFamily="49" charset="0"/>
                <a:cs typeface="Courier New" pitchFamily="49" charset="0"/>
              </a:rPr>
              <a:t>Matrix addition in scalar mode</a:t>
            </a:r>
          </a:p>
          <a:p>
            <a:pPr marL="0" indent="0">
              <a:spcBef>
                <a:spcPts val="0"/>
              </a:spcBef>
              <a:buNone/>
            </a:pPr>
            <a:endParaRPr lang="da-DK" b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for </a:t>
            </a:r>
            <a:r>
              <a:rPr lang="da-DK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i=1:m,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 for j=1:l,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 c(i,j)= a(i,j) + b(i,j</a:t>
            </a:r>
            <a:r>
              <a:rPr lang="da-DK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da-DK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 end</a:t>
            </a:r>
            <a:endParaRPr lang="da-DK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end</a:t>
            </a:r>
          </a:p>
          <a:p>
            <a:pPr marL="0" indent="0">
              <a:spcBef>
                <a:spcPts val="0"/>
              </a:spcBef>
              <a:buNone/>
            </a:pPr>
            <a:endParaRPr lang="da-DK" b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b="1" dirty="0" smtClean="0">
                <a:latin typeface="Courier New" pitchFamily="49" charset="0"/>
                <a:cs typeface="Courier New" pitchFamily="49" charset="0"/>
              </a:rPr>
              <a:t>Matrix addition in array notation</a:t>
            </a:r>
          </a:p>
          <a:p>
            <a:pPr marL="0" indent="0">
              <a:spcBef>
                <a:spcPts val="0"/>
              </a:spcBef>
              <a:buNone/>
            </a:pPr>
            <a:endParaRPr lang="da-DK" b="1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 = a + b;</a:t>
            </a:r>
            <a:endParaRPr lang="en-US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9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Course website:   	</a:t>
            </a:r>
            <a:r>
              <a:rPr lang="en-US" sz="1600" dirty="0" smtClean="0"/>
              <a:t>https://agora.cs.illinois.edu/display/cs420fa10/Home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Instructor:    	</a:t>
            </a:r>
            <a:r>
              <a:rPr lang="en-US" sz="1600" dirty="0" smtClean="0"/>
              <a:t>David Padua</a:t>
            </a:r>
          </a:p>
          <a:p>
            <a:pPr marL="0" indent="0">
              <a:buNone/>
            </a:pPr>
            <a:r>
              <a:rPr lang="en-US" sz="1600" dirty="0" smtClean="0"/>
              <a:t>                     	4227 SC </a:t>
            </a:r>
          </a:p>
          <a:p>
            <a:pPr marL="0" indent="0">
              <a:buNone/>
            </a:pPr>
            <a:r>
              <a:rPr lang="en-US" sz="1600" dirty="0" smtClean="0"/>
              <a:t>                      	padua@uiuc.edu </a:t>
            </a:r>
          </a:p>
          <a:p>
            <a:pPr marL="0" indent="0">
              <a:buNone/>
            </a:pPr>
            <a:r>
              <a:rPr lang="en-US" sz="1600" dirty="0" smtClean="0"/>
              <a:t>                     	 3-4223</a:t>
            </a:r>
          </a:p>
          <a:p>
            <a:pPr marL="0" indent="0">
              <a:buNone/>
            </a:pPr>
            <a:r>
              <a:rPr lang="en-US" sz="1600" dirty="0" smtClean="0"/>
              <a:t>                      	Office Hours: Wednesdays 1:30-2:30 pm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TA:</a:t>
            </a:r>
            <a:r>
              <a:rPr lang="en-US" sz="1600" dirty="0" smtClean="0"/>
              <a:t>                 	Osman </a:t>
            </a:r>
            <a:r>
              <a:rPr lang="en-US" sz="1600" dirty="0" err="1" smtClean="0"/>
              <a:t>Sarrod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		sarood1@illinois.edu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Grading:</a:t>
            </a:r>
            <a:r>
              <a:rPr lang="en-US" sz="1600" dirty="0" smtClean="0"/>
              <a:t>		6 Machine Problems(MPs)	 </a:t>
            </a:r>
            <a:r>
              <a:rPr lang="en-US" sz="1600" dirty="0"/>
              <a:t>	</a:t>
            </a:r>
            <a:r>
              <a:rPr lang="en-US" sz="1600" dirty="0" smtClean="0"/>
              <a:t>		40% </a:t>
            </a:r>
          </a:p>
          <a:p>
            <a:pPr marL="0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en-US" sz="1600" dirty="0" err="1" smtClean="0"/>
              <a:t>Homeworks</a:t>
            </a:r>
            <a:r>
              <a:rPr lang="en-US" sz="1600" dirty="0" smtClean="0"/>
              <a:t> 					Not graded</a:t>
            </a:r>
          </a:p>
          <a:p>
            <a:pPr marL="0" indent="0">
              <a:buNone/>
            </a:pPr>
            <a:r>
              <a:rPr lang="en-US" sz="1600" dirty="0" smtClean="0"/>
              <a:t>		Midterm	 (Wednesday, October 10)			30%</a:t>
            </a:r>
          </a:p>
          <a:p>
            <a:pPr marL="0" indent="0">
              <a:buNone/>
            </a:pPr>
            <a:r>
              <a:rPr lang="en-US" sz="1600" dirty="0" smtClean="0"/>
              <a:t>		Final	 (Comprehensive,  8 am Friday, December 14)	30%</a:t>
            </a:r>
          </a:p>
          <a:p>
            <a:pPr marL="0" indent="0">
              <a:buNone/>
            </a:pPr>
            <a:r>
              <a:rPr lang="en-US" sz="1600" dirty="0" smtClean="0"/>
              <a:t>		Graduate students registered for 4 credits  must complete                  			additional work (associated with each MP). 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1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programing models</a:t>
            </a:r>
          </a:p>
          <a:p>
            <a:r>
              <a:rPr lang="en-US" dirty="0" smtClean="0"/>
              <a:t>Common language will be C with extensions.</a:t>
            </a:r>
          </a:p>
          <a:p>
            <a:r>
              <a:rPr lang="en-US" dirty="0" smtClean="0"/>
              <a:t>Target machines will (tentatively) be those </a:t>
            </a:r>
            <a:r>
              <a:rPr lang="en-US" dirty="0"/>
              <a:t>in the Intel(R) </a:t>
            </a:r>
            <a:r>
              <a:rPr lang="en-US" dirty="0" err="1"/>
              <a:t>Manycore</a:t>
            </a:r>
            <a:r>
              <a:rPr lang="en-US" dirty="0"/>
              <a:t> Testing Lab.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78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 Plan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95D46-C6AD-449E-A6D5-C01744AD92E9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186364"/>
              </p:ext>
            </p:extLst>
          </p:nvPr>
        </p:nvGraphicFramePr>
        <p:xfrm>
          <a:off x="1447800" y="2133600"/>
          <a:ext cx="6096000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67640">
                <a:tc>
                  <a:txBody>
                    <a:bodyPr/>
                    <a:lstStyle/>
                    <a:p>
                      <a:r>
                        <a:rPr lang="en-US" dirty="0" smtClean="0"/>
                        <a:t>MP#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Assign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Due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Grade Date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9/7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MP2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9/17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MP3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9/26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MP4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MP5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MP6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MP7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12/12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600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Textbook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5181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G. Hager and G. </a:t>
            </a:r>
            <a:r>
              <a:rPr lang="en-US" sz="2400" dirty="0" err="1" smtClean="0"/>
              <a:t>Wellein</a:t>
            </a:r>
            <a:r>
              <a:rPr lang="en-US" sz="2400" dirty="0" smtClean="0"/>
              <a:t>. </a:t>
            </a:r>
            <a:r>
              <a:rPr lang="en-US" sz="2400" b="1" i="1" dirty="0" smtClean="0"/>
              <a:t>Introduction to High Performance Computing for Scientists and Engineers.</a:t>
            </a:r>
          </a:p>
          <a:p>
            <a:r>
              <a:rPr lang="en-US" sz="2400" dirty="0" smtClean="0"/>
              <a:t>CRC Press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1524000"/>
            <a:ext cx="3536373" cy="4322233"/>
          </a:xfrm>
        </p:spPr>
      </p:pic>
    </p:spTree>
    <p:extLst>
      <p:ext uri="{BB962C8B-B14F-4D97-AF65-F5344CB8AC3E}">
        <p14:creationId xmlns:p14="http://schemas.microsoft.com/office/powerpoint/2010/main" val="1429766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topics covered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</a:t>
            </a:r>
          </a:p>
          <a:p>
            <a:r>
              <a:rPr lang="en-US" dirty="0" smtClean="0"/>
              <a:t>Scalar optimizations</a:t>
            </a:r>
          </a:p>
          <a:p>
            <a:r>
              <a:rPr lang="en-US" dirty="0" smtClean="0"/>
              <a:t>Memory optimizations</a:t>
            </a:r>
          </a:p>
          <a:p>
            <a:r>
              <a:rPr lang="en-US" dirty="0" smtClean="0"/>
              <a:t>Vector algorithms </a:t>
            </a:r>
          </a:p>
          <a:p>
            <a:r>
              <a:rPr lang="en-US" dirty="0" smtClean="0"/>
              <a:t>Vector programming in SSE</a:t>
            </a:r>
          </a:p>
          <a:p>
            <a:r>
              <a:rPr lang="en-US" dirty="0" smtClean="0"/>
              <a:t>Shared-memory programming in </a:t>
            </a:r>
            <a:r>
              <a:rPr lang="en-US" dirty="0" err="1" smtClean="0"/>
              <a:t>OpenMP</a:t>
            </a:r>
            <a:endParaRPr lang="en-US" dirty="0"/>
          </a:p>
          <a:p>
            <a:r>
              <a:rPr lang="en-US" dirty="0" smtClean="0"/>
              <a:t>Distributed memory programming in MPI </a:t>
            </a:r>
          </a:p>
          <a:p>
            <a:r>
              <a:rPr lang="en-US" dirty="0" smtClean="0"/>
              <a:t>Miscellaneous topics (if time allows)</a:t>
            </a:r>
          </a:p>
          <a:p>
            <a:pPr lvl="1"/>
            <a:r>
              <a:rPr lang="en-US" dirty="0" smtClean="0"/>
              <a:t>Compilers and parallelism</a:t>
            </a:r>
          </a:p>
          <a:p>
            <a:pPr lvl="1"/>
            <a:r>
              <a:rPr lang="en-US" dirty="0" smtClean="0"/>
              <a:t>Performance monitoring</a:t>
            </a:r>
          </a:p>
          <a:p>
            <a:pPr lvl="1"/>
            <a:r>
              <a:rPr lang="en-US" dirty="0" smtClean="0"/>
              <a:t>Debugging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3CBD8-FB20-4081-86A0-CB7E6B12A2F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196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1954</TotalTime>
  <Words>2260</Words>
  <Application>Microsoft Office PowerPoint</Application>
  <PresentationFormat>On-screen Show (4:3)</PresentationFormat>
  <Paragraphs>495</Paragraphs>
  <Slides>48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Clarity</vt:lpstr>
      <vt:lpstr>Chart</vt:lpstr>
      <vt:lpstr>CS 420/CSE 402/ECE 492  Introduction to Parallel Programming for Scientists and Engineers Fall 2012 </vt:lpstr>
      <vt:lpstr>Topics covered</vt:lpstr>
      <vt:lpstr>Why parallel programming for scientists and engineers ?</vt:lpstr>
      <vt:lpstr>CS420/CSE402/ECE492</vt:lpstr>
      <vt:lpstr>Course organization</vt:lpstr>
      <vt:lpstr>MPs</vt:lpstr>
      <vt:lpstr>MP Plan </vt:lpstr>
      <vt:lpstr>Textbook</vt:lpstr>
      <vt:lpstr>Specific topics covered</vt:lpstr>
      <vt:lpstr>Parallel computing </vt:lpstr>
      <vt:lpstr>An active subdiscipline</vt:lpstr>
      <vt:lpstr>What makes parallelism so important ?</vt:lpstr>
      <vt:lpstr>Parallelism in hardware</vt:lpstr>
      <vt:lpstr>Parallelism in hardware (Adders)</vt:lpstr>
      <vt:lpstr>PowerPoint Presentation</vt:lpstr>
      <vt:lpstr>Parallelism in hardware (Scalar vs SIMD array operations)</vt:lpstr>
      <vt:lpstr>Parallelism in hardware (Multiprocessors)</vt:lpstr>
      <vt:lpstr>Clients: Intel microprocessor performance</vt:lpstr>
      <vt:lpstr>High-end machines: Top 500 number 1</vt:lpstr>
      <vt:lpstr>Research/development in parallelism</vt:lpstr>
      <vt:lpstr>Issues in applications</vt:lpstr>
      <vt:lpstr>Applications at the high-end</vt:lpstr>
      <vt:lpstr>More computational power is only part of the story</vt:lpstr>
      <vt:lpstr>Applications for clients / mobile devices</vt:lpstr>
      <vt:lpstr>Issues in libraries</vt:lpstr>
      <vt:lpstr>Library routines</vt:lpstr>
      <vt:lpstr>Implicit parallelism</vt:lpstr>
      <vt:lpstr>Objective: Compiling conventional code</vt:lpstr>
      <vt:lpstr>Benefits</vt:lpstr>
      <vt:lpstr>The technology</vt:lpstr>
      <vt:lpstr>The technology Example of use of dependence</vt:lpstr>
      <vt:lpstr>The technology Example of use of dependence</vt:lpstr>
      <vt:lpstr>The technology Example of use of dependence</vt:lpstr>
      <vt:lpstr>The technology Example of use of dependence</vt:lpstr>
      <vt:lpstr>The technology Example of use of dependence3. </vt:lpstr>
      <vt:lpstr>The technology Example of use of dependence</vt:lpstr>
      <vt:lpstr>How well does it work ?</vt:lpstr>
      <vt:lpstr>How well does it  work ? Our focus here is on vectorization</vt:lpstr>
      <vt:lpstr>How well does it work ? Vectorizers - 2005</vt:lpstr>
      <vt:lpstr>How well does it work ? Vectorizers - 2010</vt:lpstr>
      <vt:lpstr>Going forward</vt:lpstr>
      <vt:lpstr>What next ?</vt:lpstr>
      <vt:lpstr>Explicit parallelism</vt:lpstr>
      <vt:lpstr>Accomplishments of the last decades in programming notation</vt:lpstr>
      <vt:lpstr>Languages</vt:lpstr>
      <vt:lpstr>The future</vt:lpstr>
      <vt:lpstr>Array operations in MATLAB</vt:lpstr>
      <vt:lpstr>Array operations in MATLAB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 computing for everybody</dc:title>
  <dc:creator>padua</dc:creator>
  <cp:lastModifiedBy>user</cp:lastModifiedBy>
  <cp:revision>65</cp:revision>
  <dcterms:created xsi:type="dcterms:W3CDTF">2011-11-23T22:38:32Z</dcterms:created>
  <dcterms:modified xsi:type="dcterms:W3CDTF">2012-09-18T03:54:10Z</dcterms:modified>
</cp:coreProperties>
</file>