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35"/>
  </p:notesMasterIdLst>
  <p:sldIdLst>
    <p:sldId id="256" r:id="rId2"/>
    <p:sldId id="358" r:id="rId3"/>
    <p:sldId id="359" r:id="rId4"/>
    <p:sldId id="360" r:id="rId5"/>
    <p:sldId id="361" r:id="rId6"/>
    <p:sldId id="327" r:id="rId7"/>
    <p:sldId id="353" r:id="rId8"/>
    <p:sldId id="354" r:id="rId9"/>
    <p:sldId id="355" r:id="rId10"/>
    <p:sldId id="331" r:id="rId11"/>
    <p:sldId id="332" r:id="rId12"/>
    <p:sldId id="333" r:id="rId13"/>
    <p:sldId id="334" r:id="rId14"/>
    <p:sldId id="335" r:id="rId15"/>
    <p:sldId id="336" r:id="rId16"/>
    <p:sldId id="337" r:id="rId17"/>
    <p:sldId id="338" r:id="rId18"/>
    <p:sldId id="339" r:id="rId19"/>
    <p:sldId id="340" r:id="rId20"/>
    <p:sldId id="341" r:id="rId21"/>
    <p:sldId id="342" r:id="rId22"/>
    <p:sldId id="343" r:id="rId23"/>
    <p:sldId id="344" r:id="rId24"/>
    <p:sldId id="345" r:id="rId25"/>
    <p:sldId id="346" r:id="rId26"/>
    <p:sldId id="347" r:id="rId27"/>
    <p:sldId id="348" r:id="rId28"/>
    <p:sldId id="349" r:id="rId29"/>
    <p:sldId id="350" r:id="rId30"/>
    <p:sldId id="351" r:id="rId31"/>
    <p:sldId id="352" r:id="rId32"/>
    <p:sldId id="356" r:id="rId33"/>
    <p:sldId id="357" r:id="rId34"/>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hrstedt, Klara" initials="NK" lastIdx="4" clrIdx="0">
    <p:extLst>
      <p:ext uri="{19B8F6BF-5375-455C-9EA6-DF929625EA0E}">
        <p15:presenceInfo xmlns:p15="http://schemas.microsoft.com/office/powerpoint/2012/main" userId="S-1-5-21-2509641344-1052565914-3260824488-4318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604" autoAdjust="0"/>
    <p:restoredTop sz="85714" autoAdjust="0"/>
  </p:normalViewPr>
  <p:slideViewPr>
    <p:cSldViewPr>
      <p:cViewPr varScale="1">
        <p:scale>
          <a:sx n="86" d="100"/>
          <a:sy n="86" d="100"/>
        </p:scale>
        <p:origin x="37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05-01T21:21:01.297" idx="3">
    <p:pos x="4658" y="483"/>
    <p:text>A priority queue is required for VoIP. You can use any queueing mechanism that effectively gives VoIP high priority, but low latency queueing (LLQ) is recommended because it is flexible and easy to configure.
The most flexible queueing method that satisfies VoIP requirements is LLQ. LLQ uses the MQC configuration method to provide priority to certain classes and to provide guaranteed minimum bandwidth for other classes. During periods of congestion, the priority queue is policed at the configured rate so that the priority traffic does not monopolize all the available bandwidth. (If the priority traffic monopolizes the bandwidth, it prevents bandwidth guarantees for other classes from being met.) If you provision LLQ correctly, the traffic going into the priority queue should never exceed the configured rate.
LLQ also allows queue depths to be specified to determine when the router should drop packets if too many packets are waiting in any particular class queue. There is also a class default that is used to determine treatment of all traffic not classified by a configured class. The class default can be configured with the fair-queue interface configuration command, which means that each unclassified flow will be given an approximately equal share of the remaining bandwidth. Figure 1 shows how LLQ works.</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4-05-01T21:19:06.369" idx="1">
    <p:pos x="10" y="10"/>
    <p:text/>
    <p:extLst>
      <p:ext uri="{C676402C-5697-4E1C-873F-D02D1690AC5C}">
        <p15:threadingInfo xmlns:p15="http://schemas.microsoft.com/office/powerpoint/2012/main" timeZoneBias="300"/>
      </p:ext>
    </p:extLst>
  </p:cm>
  <p:cm authorId="1" dt="2014-05-01T21:19:13.960" idx="2">
    <p:pos x="106" y="106"/>
    <p:text>Even if queueing is working at its best and prioritizing voice traffic, there are times when the priority queue is empty and a packet from another class is serviced. Packets from guaranteed bandwidth classes must be serviced according to their configured weight. If a priority voice packet arrives in the output queue while these packets are being serviced, the VoIP packet could wait a substantial amount of time before being sent. If we assume that a VoIP packet will need to wait behind one data packet, and that the data packet can be, at most, equal in size to the MTU (1500 bytes for serial and 4470 bytes for high-speed serial interfaces), we can calculate the wait time based on link speed.
For example, for a link speed of 64 kbps and MTU size of 1500 bytes, we have:
 Serialization delay = (1500 bytes * 8 bits/byte)  /  (64,000 bits/sec) = 187.5 ms
Therefore, a VoIP packet may need to wait up to 187.5 ms before it can be sent if it gets delayed behind a single 1500-byte packet on a 64-kbps link. VoIP packets usually are sent every 20 ms. With an end-to-end delay budget of 150 ms and strict jitter requirements, a gap of more than 180 ms is unacceptable.
You need a mechanism that ensures that the size of one transmission unit is less than 10 ms. Any packets that have more than 10-ms serialization delay need to be fragmented into 10-ms chunks. A 10-ms chunk or fragment is the number of bytes that can be sent over the link in 10 ms. You can calculate the size by using the link speed:
 Fragmentation size = (0.01 seconds * 64,000 bps) / (8 bits/byte) = 80 bytes
It takes 10 ms to send an 80-byte packet or fragment over a 64-kbps link.
On low speed links where a 10-ms-sized packet is smaller than the MTU, fragmentation is required. Simple fragmentation is insufficient, though, because if the VoIP packet must wait behind all the fragments of a single large data packet, the VoIP packet still will be delayed beyond the end-to-end delay limit. The VoIP packet must be interleaved or inserted in between the data packet fragments. Figure 2 illustrates fragmentation and interleaving.</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4-05-04T23:14:55.356" idx="4">
    <p:pos x="5465" y="438"/>
    <p:text>http://thenextweb.com/media/2012/06/13/skype-stats-sessions-average-13-minutes-users-54-female-33-are-college-educated/</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44" tIns="48322" rIns="96644" bIns="48322" numCol="1" anchor="t" anchorCtr="0" compatLnSpc="1">
            <a:prstTxWarp prst="textNoShape">
              <a:avLst/>
            </a:prstTxWarp>
          </a:bodyPr>
          <a:lstStyle>
            <a:lvl1pPr eaLnBrk="1" hangingPunct="1">
              <a:defRPr sz="1300"/>
            </a:lvl1pPr>
          </a:lstStyle>
          <a:p>
            <a:pPr>
              <a:defRPr/>
            </a:pPr>
            <a:endParaRPr lang="en-US" dirty="0"/>
          </a:p>
        </p:txBody>
      </p:sp>
      <p:sp>
        <p:nvSpPr>
          <p:cNvPr id="35843"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44" tIns="48322" rIns="96644" bIns="48322" numCol="1" anchor="t" anchorCtr="0" compatLnSpc="1">
            <a:prstTxWarp prst="textNoShape">
              <a:avLst/>
            </a:prstTxWarp>
          </a:bodyPr>
          <a:lstStyle>
            <a:lvl1pPr algn="r" eaLnBrk="1" hangingPunct="1">
              <a:defRPr sz="1300"/>
            </a:lvl1pPr>
          </a:lstStyle>
          <a:p>
            <a:pPr>
              <a:defRPr/>
            </a:pPr>
            <a:endParaRPr lang="en-US" dirty="0"/>
          </a:p>
        </p:txBody>
      </p:sp>
      <p:sp>
        <p:nvSpPr>
          <p:cNvPr id="3072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44" tIns="48322" rIns="96644" bIns="483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44" tIns="48322" rIns="96644" bIns="48322" numCol="1" anchor="b" anchorCtr="0" compatLnSpc="1">
            <a:prstTxWarp prst="textNoShape">
              <a:avLst/>
            </a:prstTxWarp>
          </a:bodyPr>
          <a:lstStyle>
            <a:lvl1pPr eaLnBrk="1" hangingPunct="1">
              <a:defRPr sz="1300"/>
            </a:lvl1pPr>
          </a:lstStyle>
          <a:p>
            <a:pPr>
              <a:defRPr/>
            </a:pPr>
            <a:endParaRPr lang="en-US" dirty="0"/>
          </a:p>
        </p:txBody>
      </p:sp>
      <p:sp>
        <p:nvSpPr>
          <p:cNvPr id="35847"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44" tIns="48322" rIns="96644" bIns="48322" numCol="1" anchor="b" anchorCtr="0" compatLnSpc="1">
            <a:prstTxWarp prst="textNoShape">
              <a:avLst/>
            </a:prstTxWarp>
          </a:bodyPr>
          <a:lstStyle>
            <a:lvl1pPr algn="r" eaLnBrk="1" hangingPunct="1">
              <a:defRPr sz="1300"/>
            </a:lvl1pPr>
          </a:lstStyle>
          <a:p>
            <a:pPr>
              <a:defRPr/>
            </a:pPr>
            <a:fld id="{512EAFA9-ABED-4378-9564-C096E85EA10D}" type="slidenum">
              <a:rPr lang="en-US"/>
              <a:pPr>
                <a:defRPr/>
              </a:pPr>
              <a:t>‹#›</a:t>
            </a:fld>
            <a:endParaRPr lang="en-US" dirty="0"/>
          </a:p>
        </p:txBody>
      </p:sp>
    </p:spTree>
    <p:extLst>
      <p:ext uri="{BB962C8B-B14F-4D97-AF65-F5344CB8AC3E}">
        <p14:creationId xmlns:p14="http://schemas.microsoft.com/office/powerpoint/2010/main" val="2306521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en.wikipedia.org/wiki/Internet_Protocol" TargetMode="External"/><Relationship Id="rId13" Type="http://schemas.openxmlformats.org/officeDocument/2006/relationships/hyperlink" Target="http://en.wikipedia.org/wiki/Gateway_(telecommunications)" TargetMode="External"/><Relationship Id="rId3" Type="http://schemas.openxmlformats.org/officeDocument/2006/relationships/hyperlink" Target="http://en.wikipedia.org/wiki/Computer_network" TargetMode="External"/><Relationship Id="rId7" Type="http://schemas.openxmlformats.org/officeDocument/2006/relationships/hyperlink" Target="http://en.wikipedia.org/wiki/User_Datagram_Protocol" TargetMode="External"/><Relationship Id="rId12" Type="http://schemas.openxmlformats.org/officeDocument/2006/relationships/hyperlink" Target="http://en.wikipedia.org/wiki/Internet"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en.wikipedia.org/wiki/Transmission_Control_Protocol" TargetMode="External"/><Relationship Id="rId11" Type="http://schemas.openxmlformats.org/officeDocument/2006/relationships/hyperlink" Target="http://en.wikipedia.org/wiki/Private_network" TargetMode="External"/><Relationship Id="rId5" Type="http://schemas.openxmlformats.org/officeDocument/2006/relationships/hyperlink" Target="http://en.wikipedia.org/wiki/IP_address" TargetMode="External"/><Relationship Id="rId10" Type="http://schemas.openxmlformats.org/officeDocument/2006/relationships/hyperlink" Target="http://en.wikipedia.org/wiki/Host_(network)" TargetMode="External"/><Relationship Id="rId4" Type="http://schemas.openxmlformats.org/officeDocument/2006/relationships/hyperlink" Target="http://en.wikipedia.org/wiki/Router" TargetMode="External"/><Relationship Id="rId9" Type="http://schemas.openxmlformats.org/officeDocument/2006/relationships/hyperlink" Target="http://en.wikipedia.org/wiki/Packet_(information_technology)" TargetMode="Externa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en.wikipedia.org/wiki/VoIP" TargetMode="External"/><Relationship Id="rId13" Type="http://schemas.openxmlformats.org/officeDocument/2006/relationships/hyperlink" Target="http://en.wikipedia.org/wiki/Transmission_control_protocol" TargetMode="External"/><Relationship Id="rId3" Type="http://schemas.openxmlformats.org/officeDocument/2006/relationships/hyperlink" Target="http://en.wikipedia.org/wiki/Network_protocol" TargetMode="External"/><Relationship Id="rId7" Type="http://schemas.openxmlformats.org/officeDocument/2006/relationships/hyperlink" Target="http://en.wikipedia.org/wiki/Client-server" TargetMode="External"/><Relationship Id="rId12" Type="http://schemas.openxmlformats.org/officeDocument/2006/relationships/hyperlink" Target="http://en.wikipedia.org/wiki/Firewall_(networking)"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tools.ietf.org/html/rfc3489" TargetMode="External"/><Relationship Id="rId11" Type="http://schemas.openxmlformats.org/officeDocument/2006/relationships/hyperlink" Target="http://en.wikipedia.org/wiki/Communications_protocol" TargetMode="External"/><Relationship Id="rId5" Type="http://schemas.openxmlformats.org/officeDocument/2006/relationships/hyperlink" Target="http://en.wikipedia.org/wiki/User_Datagram_Protocol" TargetMode="External"/><Relationship Id="rId15" Type="http://schemas.openxmlformats.org/officeDocument/2006/relationships/hyperlink" Target="http://en.wikipedia.org/wiki/Peer-to-peer" TargetMode="External"/><Relationship Id="rId10" Type="http://schemas.openxmlformats.org/officeDocument/2006/relationships/hyperlink" Target="http://en.wikipedia.org/wiki/Session_Initiation_Protocol" TargetMode="External"/><Relationship Id="rId4" Type="http://schemas.openxmlformats.org/officeDocument/2006/relationships/hyperlink" Target="http://en.wikipedia.org/wiki/Network_address_translation" TargetMode="External"/><Relationship Id="rId9" Type="http://schemas.openxmlformats.org/officeDocument/2006/relationships/hyperlink" Target="http://en.wikipedia.org/wiki/Symmetric_NAT" TargetMode="External"/><Relationship Id="rId14" Type="http://schemas.openxmlformats.org/officeDocument/2006/relationships/hyperlink" Target="http://en.wikipedia.org/wiki/Server_(computin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46C67ED8-9BB3-4B8E-9D4A-7EECBCD400BA}" type="slidenum">
              <a:rPr lang="en-US" smtClean="0"/>
              <a:pPr/>
              <a:t>1</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690441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369894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147713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601839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143617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4441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388132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5115406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7681487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150546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903836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897177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678941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2390975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068553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Please, use pictures from the web to show students interfaces of multimedia search and retrieval systems </a:t>
            </a: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1E12996-7C30-4D22-B838-CDB46E01CA0F}" type="slidenum">
              <a:rPr lang="en-US" smtClean="0"/>
              <a:pPr/>
              <a:t>11</a:t>
            </a:fld>
            <a:endParaRPr lang="en-US" smtClean="0"/>
          </a:p>
        </p:txBody>
      </p:sp>
    </p:spTree>
    <p:extLst>
      <p:ext uri="{BB962C8B-B14F-4D97-AF65-F5344CB8AC3E}">
        <p14:creationId xmlns:p14="http://schemas.microsoft.com/office/powerpoint/2010/main" val="495086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327B73B-3D15-492E-A14E-1D16ECE87566}" type="slidenum">
              <a:rPr lang="en-US" smtClean="0"/>
              <a:pPr/>
              <a:t>12</a:t>
            </a:fld>
            <a:endParaRPr lang="en-US" smtClean="0"/>
          </a:p>
        </p:txBody>
      </p:sp>
    </p:spTree>
    <p:extLst>
      <p:ext uri="{BB962C8B-B14F-4D97-AF65-F5344CB8AC3E}">
        <p14:creationId xmlns:p14="http://schemas.microsoft.com/office/powerpoint/2010/main" val="764739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650201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066244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470908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NAT: In </a:t>
            </a:r>
            <a:r>
              <a:rPr lang="en-US" smtClean="0">
                <a:hlinkClick r:id="rId3" tooltip="Computer network"/>
              </a:rPr>
              <a:t>computer networking</a:t>
            </a:r>
            <a:r>
              <a:rPr lang="en-US" smtClean="0"/>
              <a:t>, </a:t>
            </a:r>
            <a:r>
              <a:rPr lang="en-US" b="1" smtClean="0"/>
              <a:t>network address translation</a:t>
            </a:r>
            <a:r>
              <a:rPr lang="en-US" smtClean="0"/>
              <a:t> (NAT, also known as </a:t>
            </a:r>
            <a:r>
              <a:rPr lang="en-US" i="1" smtClean="0"/>
              <a:t>network masquerading</a:t>
            </a:r>
            <a:r>
              <a:rPr lang="en-US" smtClean="0"/>
              <a:t>, </a:t>
            </a:r>
            <a:r>
              <a:rPr lang="en-US" i="1" smtClean="0"/>
              <a:t>native address translation</a:t>
            </a:r>
            <a:r>
              <a:rPr lang="en-US" smtClean="0"/>
              <a:t> or </a:t>
            </a:r>
            <a:r>
              <a:rPr lang="en-US" i="1" smtClean="0"/>
              <a:t>IP masquerading</a:t>
            </a:r>
            <a:r>
              <a:rPr lang="en-US" smtClean="0"/>
              <a:t>) is a technique of transceiving </a:t>
            </a:r>
            <a:r>
              <a:rPr lang="en-US" smtClean="0">
                <a:hlinkClick r:id="rId3" tooltip="Computer network"/>
              </a:rPr>
              <a:t>network traffic</a:t>
            </a:r>
            <a:r>
              <a:rPr lang="en-US" smtClean="0"/>
              <a:t> through a </a:t>
            </a:r>
            <a:r>
              <a:rPr lang="en-US" smtClean="0">
                <a:hlinkClick r:id="rId4" tooltip="Router"/>
              </a:rPr>
              <a:t>router</a:t>
            </a:r>
            <a:r>
              <a:rPr lang="en-US" smtClean="0"/>
              <a:t> that involves re-writing the source and/or destination </a:t>
            </a:r>
            <a:r>
              <a:rPr lang="en-US" smtClean="0">
                <a:hlinkClick r:id="rId5" tooltip="IP address"/>
              </a:rPr>
              <a:t>IP addresses</a:t>
            </a:r>
            <a:r>
              <a:rPr lang="en-US" smtClean="0"/>
              <a:t> and usually also the </a:t>
            </a:r>
            <a:r>
              <a:rPr lang="en-US" smtClean="0">
                <a:hlinkClick r:id="rId6" tooltip="Transmission Control Protocol"/>
              </a:rPr>
              <a:t>TCP</a:t>
            </a:r>
            <a:r>
              <a:rPr lang="en-US" smtClean="0"/>
              <a:t>/</a:t>
            </a:r>
            <a:r>
              <a:rPr lang="en-US" smtClean="0">
                <a:hlinkClick r:id="rId7" tooltip="User Datagram Protocol"/>
              </a:rPr>
              <a:t>UDP</a:t>
            </a:r>
            <a:r>
              <a:rPr lang="en-US" smtClean="0"/>
              <a:t> port numbers of </a:t>
            </a:r>
            <a:r>
              <a:rPr lang="en-US" smtClean="0">
                <a:hlinkClick r:id="rId8" tooltip="Internet Protocol"/>
              </a:rPr>
              <a:t>IP</a:t>
            </a:r>
            <a:r>
              <a:rPr lang="en-US" smtClean="0"/>
              <a:t> </a:t>
            </a:r>
            <a:r>
              <a:rPr lang="en-US" smtClean="0">
                <a:hlinkClick r:id="rId9" tooltip="Packet (information technology)"/>
              </a:rPr>
              <a:t>packets</a:t>
            </a:r>
            <a:r>
              <a:rPr lang="en-US" smtClean="0"/>
              <a:t> as they pass through. Checksums (both IP and TCP/UDP) must also be rewritten to take account of the changes. Most systems using NAT do so in order to enable multiple </a:t>
            </a:r>
            <a:r>
              <a:rPr lang="en-US" smtClean="0">
                <a:hlinkClick r:id="rId10" tooltip="Host (network)"/>
              </a:rPr>
              <a:t>hosts</a:t>
            </a:r>
            <a:r>
              <a:rPr lang="en-US" smtClean="0"/>
              <a:t> on a </a:t>
            </a:r>
            <a:r>
              <a:rPr lang="en-US" smtClean="0">
                <a:hlinkClick r:id="rId11" tooltip="Private network"/>
              </a:rPr>
              <a:t>private network</a:t>
            </a:r>
            <a:r>
              <a:rPr lang="en-US" smtClean="0"/>
              <a:t> to access the </a:t>
            </a:r>
            <a:r>
              <a:rPr lang="en-US" smtClean="0">
                <a:hlinkClick r:id="rId12" tooltip="Internet"/>
              </a:rPr>
              <a:t>Internet</a:t>
            </a:r>
            <a:r>
              <a:rPr lang="en-US" smtClean="0"/>
              <a:t> using a single public IP address (see </a:t>
            </a:r>
            <a:r>
              <a:rPr lang="en-US" smtClean="0">
                <a:hlinkClick r:id="rId13" tooltip="Gateway (telecommunications)"/>
              </a:rPr>
              <a:t>gateway</a:t>
            </a:r>
            <a:r>
              <a:rPr lang="en-US" smtClean="0"/>
              <a:t>). Nonetheless, NAT can introduce complications in communication between hosts and may have a performance impact.</a:t>
            </a:r>
          </a:p>
        </p:txBody>
      </p:sp>
    </p:spTree>
    <p:extLst>
      <p:ext uri="{BB962C8B-B14F-4D97-AF65-F5344CB8AC3E}">
        <p14:creationId xmlns:p14="http://schemas.microsoft.com/office/powerpoint/2010/main" val="3733440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sz="800" b="1" smtClean="0"/>
              <a:t>Simple Traversal of UDP through NATs</a:t>
            </a:r>
            <a:r>
              <a:rPr lang="en-US" sz="800" smtClean="0"/>
              <a:t> (</a:t>
            </a:r>
            <a:r>
              <a:rPr lang="en-US" sz="800" b="1" smtClean="0"/>
              <a:t>STUN</a:t>
            </a:r>
            <a:r>
              <a:rPr lang="en-US" sz="800" smtClean="0"/>
              <a:t>), is a </a:t>
            </a:r>
            <a:r>
              <a:rPr lang="en-US" sz="800" smtClean="0">
                <a:hlinkClick r:id="rId3" tooltip="Network protocol"/>
              </a:rPr>
              <a:t>network protocol</a:t>
            </a:r>
            <a:r>
              <a:rPr lang="en-US" sz="800" smtClean="0"/>
              <a:t> allowing a client behind a </a:t>
            </a:r>
            <a:r>
              <a:rPr lang="en-US" sz="800" smtClean="0">
                <a:hlinkClick r:id="rId4" tooltip="Network address translation"/>
              </a:rPr>
              <a:t>NAT</a:t>
            </a:r>
            <a:r>
              <a:rPr lang="en-US" sz="800" smtClean="0"/>
              <a:t> (Network Address Translator) to find out its public address, the type of NAT it is behind and the internet-side port associated by the NAT with a particular local port. This information is used to set up </a:t>
            </a:r>
            <a:r>
              <a:rPr lang="en-US" sz="800" smtClean="0">
                <a:hlinkClick r:id="rId5" tooltip="User Datagram Protocol"/>
              </a:rPr>
              <a:t>UDP</a:t>
            </a:r>
            <a:r>
              <a:rPr lang="en-US" sz="800" smtClean="0"/>
              <a:t> (User Datagram Protocol) communication between two hosts that are both behind NAT routers. The protocol is defined in </a:t>
            </a:r>
            <a:r>
              <a:rPr lang="en-US" sz="800" smtClean="0">
                <a:hlinkClick r:id="rId6" tooltip="http://tools.ietf.org/html/rfc3489"/>
              </a:rPr>
              <a:t>RFC 3489</a:t>
            </a:r>
            <a:r>
              <a:rPr lang="en-US" sz="800" smtClean="0"/>
              <a:t>.</a:t>
            </a:r>
          </a:p>
          <a:p>
            <a:pPr>
              <a:lnSpc>
                <a:spcPct val="80000"/>
              </a:lnSpc>
            </a:pPr>
            <a:endParaRPr lang="en-US" sz="800" smtClean="0"/>
          </a:p>
          <a:p>
            <a:pPr>
              <a:lnSpc>
                <a:spcPct val="80000"/>
              </a:lnSpc>
            </a:pPr>
            <a:r>
              <a:rPr lang="en-US" sz="800" b="1" smtClean="0"/>
              <a:t>Protocol overview</a:t>
            </a:r>
          </a:p>
          <a:p>
            <a:pPr>
              <a:lnSpc>
                <a:spcPct val="80000"/>
              </a:lnSpc>
            </a:pPr>
            <a:r>
              <a:rPr lang="en-US" sz="800" smtClean="0"/>
              <a:t>STUN is a </a:t>
            </a:r>
            <a:r>
              <a:rPr lang="en-US" sz="800" smtClean="0">
                <a:hlinkClick r:id="rId7" tooltip="Client-server"/>
              </a:rPr>
              <a:t>client-server</a:t>
            </a:r>
            <a:r>
              <a:rPr lang="en-US" sz="800" smtClean="0"/>
              <a:t> protocol. A </a:t>
            </a:r>
            <a:r>
              <a:rPr lang="en-US" sz="800" smtClean="0">
                <a:hlinkClick r:id="rId8" tooltip="VoIP"/>
              </a:rPr>
              <a:t>VoIP</a:t>
            </a:r>
            <a:r>
              <a:rPr lang="en-US" sz="800" smtClean="0"/>
              <a:t> phone or software package may include a STUN client, which will send a request to a STUN server. The server then reports back to the STUN client what the public IP address of the NAT router is, and what port was opened by the NAT to allow incoming traffic back in to the network.</a:t>
            </a:r>
          </a:p>
          <a:p>
            <a:pPr>
              <a:lnSpc>
                <a:spcPct val="80000"/>
              </a:lnSpc>
            </a:pPr>
            <a:r>
              <a:rPr lang="en-US" sz="800" smtClean="0"/>
              <a:t>The response also allows the STUN client to determine what type of </a:t>
            </a:r>
            <a:r>
              <a:rPr lang="en-US" sz="800" smtClean="0">
                <a:hlinkClick r:id="rId4" tooltip="Network address translation"/>
              </a:rPr>
              <a:t>NAT</a:t>
            </a:r>
            <a:r>
              <a:rPr lang="en-US" sz="800" smtClean="0"/>
              <a:t> is in use, as different types of NATs handle incoming UDP packets differently. It will work with three of four main types: Full Cone, Restricted Cone, and Port Restricted Cone. (In the case of Restricted Cone or Port Restricted Cone NATs, the client must send out a packet to the endpoint before the NAT will allow packets from the endpoint through to the client.) STUN will not work with </a:t>
            </a:r>
            <a:r>
              <a:rPr lang="en-US" sz="800" smtClean="0">
                <a:hlinkClick r:id="rId9" tooltip="Symmetric NAT"/>
              </a:rPr>
              <a:t>Symmetric NAT</a:t>
            </a:r>
            <a:r>
              <a:rPr lang="en-US" sz="800" smtClean="0"/>
              <a:t> (also known as bi-directional NAT) which is often found in the networks of large companies. With Symmetric NAT, the IP address of the STUN server is different than that of the endpoint, and therefore the NAT mapping the STUN server sees is different than the mapping that the endpoint would use to send packets through to the client. For details on the different types of NAT, see </a:t>
            </a:r>
            <a:r>
              <a:rPr lang="en-US" sz="800" smtClean="0">
                <a:hlinkClick r:id="rId4" tooltip="Network address translation"/>
              </a:rPr>
              <a:t>network address translation</a:t>
            </a:r>
            <a:r>
              <a:rPr lang="en-US" sz="800" smtClean="0"/>
              <a:t>.</a:t>
            </a:r>
          </a:p>
          <a:p>
            <a:pPr>
              <a:lnSpc>
                <a:spcPct val="80000"/>
              </a:lnSpc>
            </a:pPr>
            <a:r>
              <a:rPr lang="en-US" sz="800" smtClean="0"/>
              <a:t>Once a client has discovered its external addresses, it can relate it to its peers. If the NATs are full cone then either side can initiate communication. If they are restricted cone or restricted port cone both sides must start transmitting together.</a:t>
            </a:r>
          </a:p>
          <a:p>
            <a:pPr>
              <a:lnSpc>
                <a:spcPct val="80000"/>
              </a:lnSpc>
            </a:pPr>
            <a:r>
              <a:rPr lang="en-US" sz="800" smtClean="0"/>
              <a:t>Note that using the techniques described in the STUN RFC does not necessarily require using the STUN protocol; they can be used in the design of any UDP protocol.</a:t>
            </a:r>
          </a:p>
          <a:p>
            <a:pPr>
              <a:lnSpc>
                <a:spcPct val="80000"/>
              </a:lnSpc>
            </a:pPr>
            <a:r>
              <a:rPr lang="en-US" sz="800" smtClean="0"/>
              <a:t>Protocols like </a:t>
            </a:r>
            <a:r>
              <a:rPr lang="en-US" sz="800" smtClean="0">
                <a:hlinkClick r:id="rId10" tooltip="Session Initiation Protocol"/>
              </a:rPr>
              <a:t>SIP</a:t>
            </a:r>
            <a:r>
              <a:rPr lang="en-US" sz="800" smtClean="0"/>
              <a:t> use UDP packets for the transfer of sound/video/text signaling traffic over the Internet. Unfortunately as both endpoints are often behind NAT, a connection cannot be set up in the traditional way. This is where STUN is useful.</a:t>
            </a:r>
          </a:p>
          <a:p>
            <a:pPr>
              <a:lnSpc>
                <a:spcPct val="80000"/>
              </a:lnSpc>
            </a:pPr>
            <a:r>
              <a:rPr lang="en-US" sz="800" smtClean="0"/>
              <a:t>The STUN server is contacted on UDP port 3478, however the server will hint clients to perform tests on alternate IP and port number too (STUN servers have two IP addresses). The RFC states that this port and IP are arbitrary.</a:t>
            </a:r>
            <a:endParaRPr lang="en-US" sz="800" b="1" smtClean="0"/>
          </a:p>
          <a:p>
            <a:pPr>
              <a:lnSpc>
                <a:spcPct val="80000"/>
              </a:lnSpc>
            </a:pPr>
            <a:endParaRPr lang="en-US" sz="800" b="1" smtClean="0"/>
          </a:p>
          <a:p>
            <a:pPr>
              <a:lnSpc>
                <a:spcPct val="80000"/>
              </a:lnSpc>
            </a:pPr>
            <a:r>
              <a:rPr lang="en-US" sz="800" b="1" smtClean="0"/>
              <a:t>Traversal Using Relay NAT (TURN) is a </a:t>
            </a:r>
            <a:r>
              <a:rPr lang="en-US" sz="800" b="1" smtClean="0">
                <a:hlinkClick r:id="rId11" tooltip="Communications protocol"/>
              </a:rPr>
              <a:t>protocol</a:t>
            </a:r>
            <a:r>
              <a:rPr lang="en-US" sz="800" b="1" smtClean="0"/>
              <a:t> that allows for an element behind a </a:t>
            </a:r>
            <a:r>
              <a:rPr lang="en-US" sz="800" b="1" smtClean="0">
                <a:hlinkClick r:id="rId4" tooltip="Network address translation"/>
              </a:rPr>
              <a:t>NAT</a:t>
            </a:r>
            <a:r>
              <a:rPr lang="en-US" sz="800" b="1" smtClean="0"/>
              <a:t> or </a:t>
            </a:r>
            <a:r>
              <a:rPr lang="en-US" sz="800" b="1" smtClean="0">
                <a:hlinkClick r:id="rId12" tooltip="Firewall (networking)"/>
              </a:rPr>
              <a:t>firewall</a:t>
            </a:r>
            <a:r>
              <a:rPr lang="en-US" sz="800" b="1" smtClean="0"/>
              <a:t> to receive incoming data over </a:t>
            </a:r>
            <a:r>
              <a:rPr lang="en-US" sz="800" b="1" smtClean="0">
                <a:hlinkClick r:id="rId13" tooltip="Transmission control protocol"/>
              </a:rPr>
              <a:t>TCP</a:t>
            </a:r>
            <a:r>
              <a:rPr lang="en-US" sz="800" b="1" smtClean="0"/>
              <a:t> or </a:t>
            </a:r>
            <a:r>
              <a:rPr lang="en-US" sz="800" b="1" smtClean="0">
                <a:hlinkClick r:id="rId5" tooltip="User Datagram Protocol"/>
              </a:rPr>
              <a:t>UDP</a:t>
            </a:r>
            <a:r>
              <a:rPr lang="en-US" sz="800" b="1" smtClean="0"/>
              <a:t> connections. It is most useful for elements behind symmetric NATs or firewalls that wish to be on the receiving end of a connection to a single peer. TURN does not allow for users to run </a:t>
            </a:r>
            <a:r>
              <a:rPr lang="en-US" sz="800" b="1" smtClean="0">
                <a:hlinkClick r:id="rId14" tooltip="Server (computing)"/>
              </a:rPr>
              <a:t>servers</a:t>
            </a:r>
            <a:r>
              <a:rPr lang="en-US" sz="800" b="1" smtClean="0"/>
              <a:t> on well known ports if they are behind a NAT; it supports the connection of a user behind a NAT to only a single </a:t>
            </a:r>
            <a:r>
              <a:rPr lang="en-US" sz="800" b="1" smtClean="0">
                <a:hlinkClick r:id="rId15" tooltip="Peer-to-peer"/>
              </a:rPr>
              <a:t>peer</a:t>
            </a:r>
            <a:r>
              <a:rPr lang="en-US" sz="800" b="1" smtClean="0"/>
              <a:t>. In that regard, its role is to provide the same security functions provided by symmetric NATs and firewalls, but to </a:t>
            </a:r>
            <a:r>
              <a:rPr lang="en-US" sz="800" b="1" i="1" smtClean="0"/>
              <a:t>turn</a:t>
            </a:r>
            <a:r>
              <a:rPr lang="en-US" sz="800" b="1" smtClean="0"/>
              <a:t> the tables so that the element on the inside can be on the receiving end, rather than the sending end, of a connection that is requested by the client.</a:t>
            </a:r>
          </a:p>
          <a:p>
            <a:pPr>
              <a:lnSpc>
                <a:spcPct val="80000"/>
              </a:lnSpc>
            </a:pPr>
            <a:endParaRPr lang="en-US" sz="800" smtClean="0"/>
          </a:p>
        </p:txBody>
      </p:sp>
    </p:spTree>
    <p:extLst>
      <p:ext uri="{BB962C8B-B14F-4D97-AF65-F5344CB8AC3E}">
        <p14:creationId xmlns:p14="http://schemas.microsoft.com/office/powerpoint/2010/main" val="4020406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dirty="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en-US" sz="2400" dirty="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US" sz="2400" dirty="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en-US" sz="2400" dirty="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en-US" sz="2400" dirty="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en-US" sz="2400" dirty="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US" sz="2400" dirty="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en-US" sz="2400" dirty="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en-US" sz="2400" dirty="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US" sz="2400" dirty="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en-US" sz="2400" dirty="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US" sz="2400" dirty="0">
                  <a:latin typeface="Times New Roman" pitchFamily="18" charset="0"/>
                </a:endParaRPr>
              </a:p>
            </p:txBody>
          </p:sp>
        </p:grpSp>
      </p:grpSp>
      <p:sp>
        <p:nvSpPr>
          <p:cNvPr id="3381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3381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dirty="0"/>
          </a:p>
        </p:txBody>
      </p:sp>
      <p:sp>
        <p:nvSpPr>
          <p:cNvPr id="19" name="Rectangle 17"/>
          <p:cNvSpPr>
            <a:spLocks noGrp="1" noChangeArrowheads="1"/>
          </p:cNvSpPr>
          <p:nvPr>
            <p:ph type="ftr" sz="quarter" idx="11"/>
          </p:nvPr>
        </p:nvSpPr>
        <p:spPr/>
        <p:txBody>
          <a:bodyPr/>
          <a:lstStyle>
            <a:lvl1pPr>
              <a:defRPr smtClean="0"/>
            </a:lvl1pPr>
          </a:lstStyle>
          <a:p>
            <a:pPr>
              <a:defRPr/>
            </a:pPr>
            <a:r>
              <a:rPr lang="en-US" smtClean="0"/>
              <a:t>CS 414 - Spring 2014</a:t>
            </a:r>
            <a:endParaRPr lang="en-US" dirty="0"/>
          </a:p>
        </p:txBody>
      </p:sp>
      <p:sp>
        <p:nvSpPr>
          <p:cNvPr id="20" name="Rectangle 18"/>
          <p:cNvSpPr>
            <a:spLocks noGrp="1" noChangeArrowheads="1"/>
          </p:cNvSpPr>
          <p:nvPr>
            <p:ph type="sldNum" sz="quarter" idx="12"/>
          </p:nvPr>
        </p:nvSpPr>
        <p:spPr/>
        <p:txBody>
          <a:bodyPr/>
          <a:lstStyle>
            <a:lvl1pPr>
              <a:defRPr/>
            </a:lvl1pPr>
          </a:lstStyle>
          <a:p>
            <a:pPr>
              <a:defRPr/>
            </a:pPr>
            <a:fld id="{276206F3-7508-4854-84D1-E6E30BDE788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CS 414 - Spring 2014</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57BC201F-62ED-451F-86DC-72CA0604F7D7}"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CS 414 - Spring 2014</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00296F34-11B3-40B3-9F5F-54DD23C44E2E}"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3886200"/>
          </a:xfrm>
        </p:spPr>
        <p:txBody>
          <a:bodyPr/>
          <a:lstStyle/>
          <a:p>
            <a:pPr lvl="0"/>
            <a:endParaRPr lang="en-US" noProof="0" dirty="0" smtClean="0"/>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CS 414 - Spring 2014</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A7DBBBC7-74E4-43BD-AD73-F422E605CD4C}"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4000500"/>
            <a:ext cx="8229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ftr" sz="quarter" idx="10"/>
          </p:nvPr>
        </p:nvSpPr>
        <p:spPr>
          <a:ln/>
        </p:spPr>
        <p:txBody>
          <a:bodyPr/>
          <a:lstStyle>
            <a:lvl1pPr>
              <a:defRPr/>
            </a:lvl1pPr>
          </a:lstStyle>
          <a:p>
            <a:pPr>
              <a:defRPr/>
            </a:pPr>
            <a:r>
              <a:rPr lang="en-US" smtClean="0"/>
              <a:t>CS 414 - Spring 2014</a:t>
            </a:r>
            <a:endParaRPr lang="en-US"/>
          </a:p>
        </p:txBody>
      </p:sp>
      <p:sp>
        <p:nvSpPr>
          <p:cNvPr id="7" name="Rectangle 3"/>
          <p:cNvSpPr>
            <a:spLocks noGrp="1" noChangeArrowheads="1"/>
          </p:cNvSpPr>
          <p:nvPr>
            <p:ph type="sldNum" sz="quarter" idx="11"/>
          </p:nvPr>
        </p:nvSpPr>
        <p:spPr>
          <a:ln/>
        </p:spPr>
        <p:txBody>
          <a:bodyPr/>
          <a:lstStyle>
            <a:lvl1pPr>
              <a:defRPr/>
            </a:lvl1pPr>
          </a:lstStyle>
          <a:p>
            <a:pPr>
              <a:defRPr/>
            </a:pPr>
            <a:fld id="{0FF892C7-378E-4C3D-9AE8-37D2C82265BA}" type="slidenum">
              <a:rPr lang="en-US"/>
              <a:pPr>
                <a:defRPr/>
              </a:pPr>
              <a:t>‹#›</a:t>
            </a:fld>
            <a:endParaRPr lang="en-US"/>
          </a:p>
        </p:txBody>
      </p:sp>
      <p:sp>
        <p:nvSpPr>
          <p:cNvPr id="8"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52612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8229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4000500"/>
            <a:ext cx="8229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CS 414 - Spring 2014</a:t>
            </a: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3B3A8B9D-746B-4C82-9445-C21904071093}"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24037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CS 414 - Spring 2014</a:t>
            </a: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3CEF370-C2E2-460B-8FC9-604EACA75FA4}"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76007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CS 414 - Spring 2014</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367E9341-814C-492E-9D2D-67CB67BE5A1F}"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CS 414 - Spring 2014</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17E7D897-B64C-40EC-834A-9184FDEC2426}"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CS 414 - Spring 2014</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EA740EFD-9EF3-4B1F-8EDB-2959ECD0E93C}"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r>
              <a:rPr lang="en-US" smtClean="0"/>
              <a:t>CS 414 - Spring 2014</a:t>
            </a:r>
            <a:endParaRPr lang="en-US" dirty="0"/>
          </a:p>
        </p:txBody>
      </p:sp>
      <p:sp>
        <p:nvSpPr>
          <p:cNvPr id="8" name="Rectangle 3"/>
          <p:cNvSpPr>
            <a:spLocks noGrp="1" noChangeArrowheads="1"/>
          </p:cNvSpPr>
          <p:nvPr>
            <p:ph type="sldNum" sz="quarter" idx="11"/>
          </p:nvPr>
        </p:nvSpPr>
        <p:spPr>
          <a:ln/>
        </p:spPr>
        <p:txBody>
          <a:bodyPr/>
          <a:lstStyle>
            <a:lvl1pPr>
              <a:defRPr/>
            </a:lvl1pPr>
          </a:lstStyle>
          <a:p>
            <a:pPr>
              <a:defRPr/>
            </a:pPr>
            <a:fld id="{D94384B6-3886-4468-A2FD-15FEE50C6E34}" type="slidenum">
              <a:rPr lang="en-US"/>
              <a:pPr>
                <a:defRPr/>
              </a:pPr>
              <a:t>‹#›</a:t>
            </a:fld>
            <a:endParaRPr lang="en-US" dirty="0"/>
          </a:p>
        </p:txBody>
      </p:sp>
      <p:sp>
        <p:nvSpPr>
          <p:cNvPr id="9" name="Rectangle 16"/>
          <p:cNvSpPr>
            <a:spLocks noGrp="1" noChangeArrowheads="1"/>
          </p:cNvSpPr>
          <p:nvPr>
            <p:ph type="dt" sz="half" idx="12"/>
          </p:nvPr>
        </p:nvSpPr>
        <p:spPr>
          <a:ln/>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en-US" smtClean="0"/>
              <a:t>CS 414 - Spring 2014</a:t>
            </a:r>
            <a:endParaRPr lang="en-US" dirty="0"/>
          </a:p>
        </p:txBody>
      </p:sp>
      <p:sp>
        <p:nvSpPr>
          <p:cNvPr id="4" name="Rectangle 3"/>
          <p:cNvSpPr>
            <a:spLocks noGrp="1" noChangeArrowheads="1"/>
          </p:cNvSpPr>
          <p:nvPr>
            <p:ph type="sldNum" sz="quarter" idx="11"/>
          </p:nvPr>
        </p:nvSpPr>
        <p:spPr>
          <a:ln/>
        </p:spPr>
        <p:txBody>
          <a:bodyPr/>
          <a:lstStyle>
            <a:lvl1pPr>
              <a:defRPr/>
            </a:lvl1pPr>
          </a:lstStyle>
          <a:p>
            <a:pPr>
              <a:defRPr/>
            </a:pPr>
            <a:fld id="{A352D604-D2A1-4A11-8896-4A97AD27A383}" type="slidenum">
              <a:rPr lang="en-US"/>
              <a:pPr>
                <a:defRPr/>
              </a:pPr>
              <a:t>‹#›</a:t>
            </a:fld>
            <a:endParaRPr lang="en-US" dirty="0"/>
          </a:p>
        </p:txBody>
      </p:sp>
      <p:sp>
        <p:nvSpPr>
          <p:cNvPr id="5" name="Rectangle 16"/>
          <p:cNvSpPr>
            <a:spLocks noGrp="1" noChangeArrowheads="1"/>
          </p:cNvSpPr>
          <p:nvPr>
            <p:ph type="dt" sz="half" idx="12"/>
          </p:nvPr>
        </p:nvSpPr>
        <p:spPr>
          <a:ln/>
        </p:spPr>
        <p:txBody>
          <a:bodyPr/>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smtClean="0"/>
              <a:t>CS 414 - Spring 2014</a:t>
            </a:r>
            <a:endParaRPr lang="en-US" dirty="0"/>
          </a:p>
        </p:txBody>
      </p:sp>
      <p:sp>
        <p:nvSpPr>
          <p:cNvPr id="3" name="Rectangle 3"/>
          <p:cNvSpPr>
            <a:spLocks noGrp="1" noChangeArrowheads="1"/>
          </p:cNvSpPr>
          <p:nvPr>
            <p:ph type="sldNum" sz="quarter" idx="11"/>
          </p:nvPr>
        </p:nvSpPr>
        <p:spPr>
          <a:ln/>
        </p:spPr>
        <p:txBody>
          <a:bodyPr/>
          <a:lstStyle>
            <a:lvl1pPr>
              <a:defRPr/>
            </a:lvl1pPr>
          </a:lstStyle>
          <a:p>
            <a:pPr>
              <a:defRPr/>
            </a:pPr>
            <a:fld id="{383A713C-C152-48BC-949A-76A5C4FDAD75}" type="slidenum">
              <a:rPr lang="en-US"/>
              <a:pPr>
                <a:defRPr/>
              </a:pPr>
              <a:t>‹#›</a:t>
            </a:fld>
            <a:endParaRPr lang="en-US" dirty="0"/>
          </a:p>
        </p:txBody>
      </p:sp>
      <p:sp>
        <p:nvSpPr>
          <p:cNvPr id="4" name="Rectangle 16"/>
          <p:cNvSpPr>
            <a:spLocks noGrp="1" noChangeArrowheads="1"/>
          </p:cNvSpPr>
          <p:nvPr>
            <p:ph type="dt" sz="half" idx="12"/>
          </p:nvPr>
        </p:nvSpPr>
        <p:spPr>
          <a:ln/>
        </p:spPr>
        <p:txBody>
          <a:bodyPr/>
          <a:lstStyle>
            <a:lvl1pPr>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CS 414 - Spring 2014</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74D70C65-0622-4E60-AFB1-09391A7F9FFB}"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CS 414 - Spring 2014</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EB90B683-E637-435A-BA57-212BBEC3AFDA}"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vl1pPr>
          </a:lstStyle>
          <a:p>
            <a:pPr>
              <a:defRPr/>
            </a:pPr>
            <a:r>
              <a:rPr lang="en-US" smtClean="0"/>
              <a:t>CS 414 - Spring 2014</a:t>
            </a:r>
            <a:endParaRPr lang="en-US" dirty="0"/>
          </a:p>
        </p:txBody>
      </p:sp>
      <p:sp>
        <p:nvSpPr>
          <p:cNvPr id="3277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A14C1F86-8004-4DDE-B14C-64232D7206CA}" type="slidenum">
              <a:rPr lang="en-US"/>
              <a:pPr>
                <a:defRPr/>
              </a:pPr>
              <a:t>‹#›</a:t>
            </a:fld>
            <a:endParaRPr lang="en-US" dirty="0"/>
          </a:p>
        </p:txBody>
      </p:sp>
      <p:grpSp>
        <p:nvGrpSpPr>
          <p:cNvPr id="3076" name="Group 4"/>
          <p:cNvGrpSpPr>
            <a:grpSpLocks/>
          </p:cNvGrpSpPr>
          <p:nvPr/>
        </p:nvGrpSpPr>
        <p:grpSpPr bwMode="auto">
          <a:xfrm>
            <a:off x="0" y="0"/>
            <a:ext cx="9144000" cy="546100"/>
            <a:chOff x="0" y="0"/>
            <a:chExt cx="5760" cy="344"/>
          </a:xfrm>
        </p:grpSpPr>
        <p:sp>
          <p:nvSpPr>
            <p:cNvPr id="3277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dirty="0">
                <a:latin typeface="Times New Roman" pitchFamily="18" charset="0"/>
              </a:endParaRPr>
            </a:p>
          </p:txBody>
        </p:sp>
        <p:sp>
          <p:nvSpPr>
            <p:cNvPr id="3277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defRPr/>
              </a:pPr>
              <a:endParaRPr lang="en-US" sz="2400" dirty="0">
                <a:latin typeface="Times New Roman" pitchFamily="18" charset="0"/>
              </a:endParaRPr>
            </a:p>
          </p:txBody>
        </p:sp>
        <p:sp>
          <p:nvSpPr>
            <p:cNvPr id="3277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defRPr/>
              </a:pPr>
              <a:endParaRPr lang="en-US" dirty="0">
                <a:solidFill>
                  <a:schemeClr val="hlink"/>
                </a:solidFill>
              </a:endParaRPr>
            </a:p>
          </p:txBody>
        </p:sp>
        <p:sp>
          <p:nvSpPr>
            <p:cNvPr id="3277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defRPr/>
              </a:pPr>
              <a:endParaRPr lang="en-US" dirty="0">
                <a:solidFill>
                  <a:schemeClr val="hlink"/>
                </a:solidFill>
              </a:endParaRPr>
            </a:p>
          </p:txBody>
        </p:sp>
        <p:sp>
          <p:nvSpPr>
            <p:cNvPr id="3277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en-US" dirty="0">
                <a:solidFill>
                  <a:schemeClr val="accent2"/>
                </a:solidFill>
              </a:endParaRPr>
            </a:p>
          </p:txBody>
        </p:sp>
        <p:sp>
          <p:nvSpPr>
            <p:cNvPr id="3277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defRPr/>
              </a:pPr>
              <a:endParaRPr lang="en-US" dirty="0">
                <a:solidFill>
                  <a:schemeClr val="hlink"/>
                </a:solidFill>
              </a:endParaRPr>
            </a:p>
          </p:txBody>
        </p:sp>
        <p:sp>
          <p:nvSpPr>
            <p:cNvPr id="3277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defRPr/>
              </a:pPr>
              <a:endParaRPr lang="en-US" sz="2400" dirty="0">
                <a:latin typeface="Times New Roman" pitchFamily="18" charset="0"/>
              </a:endParaRPr>
            </a:p>
          </p:txBody>
        </p:sp>
        <p:sp>
          <p:nvSpPr>
            <p:cNvPr id="3278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en-US" dirty="0">
                <a:solidFill>
                  <a:schemeClr val="accent2"/>
                </a:solidFill>
              </a:endParaRPr>
            </a:p>
          </p:txBody>
        </p:sp>
        <p:sp>
          <p:nvSpPr>
            <p:cNvPr id="3278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en-US" dirty="0">
                <a:solidFill>
                  <a:schemeClr val="accent2"/>
                </a:solidFill>
              </a:endParaRPr>
            </a:p>
          </p:txBody>
        </p:sp>
      </p:grpSp>
      <p:sp>
        <p:nvSpPr>
          <p:cNvPr id="3077"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8"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278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4026" r:id="rId1"/>
    <p:sldLayoutId id="2147484015" r:id="rId2"/>
    <p:sldLayoutId id="2147484016"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 id="2147484025" r:id="rId12"/>
    <p:sldLayoutId id="2147484027" r:id="rId13"/>
    <p:sldLayoutId id="2147484028" r:id="rId14"/>
    <p:sldLayoutId id="2147484029" r:id="rId15"/>
  </p:sldLayoutIdLst>
  <p:hf sldNum="0" hd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10.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2.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voip-info.org/liberty/view/file/4372" TargetMode="External"/><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7"/>
          <p:cNvSpPr>
            <a:spLocks noGrp="1" noChangeArrowheads="1"/>
          </p:cNvSpPr>
          <p:nvPr>
            <p:ph type="ftr" sz="quarter" idx="11"/>
          </p:nvPr>
        </p:nvSpPr>
        <p:spPr>
          <a:noFill/>
        </p:spPr>
        <p:txBody>
          <a:bodyPr/>
          <a:lstStyle/>
          <a:p>
            <a:r>
              <a:rPr lang="en-US" smtClean="0"/>
              <a:t>CS 414 - Spring 2014</a:t>
            </a:r>
            <a:endParaRPr lang="en-US" dirty="0"/>
          </a:p>
        </p:txBody>
      </p:sp>
      <p:sp>
        <p:nvSpPr>
          <p:cNvPr id="5123" name="Rectangle 2"/>
          <p:cNvSpPr>
            <a:spLocks noGrp="1" noChangeArrowheads="1"/>
          </p:cNvSpPr>
          <p:nvPr>
            <p:ph type="ctrTitle"/>
          </p:nvPr>
        </p:nvSpPr>
        <p:spPr>
          <a:xfrm>
            <a:off x="2971800" y="1828800"/>
            <a:ext cx="6172200" cy="2209800"/>
          </a:xfrm>
        </p:spPr>
        <p:txBody>
          <a:bodyPr/>
          <a:lstStyle/>
          <a:p>
            <a:pPr eaLnBrk="1" hangingPunct="1"/>
            <a:r>
              <a:rPr lang="en-US" sz="2800" dirty="0" smtClean="0"/>
              <a:t>CS 414 – Multimedia Systems Design</a:t>
            </a:r>
            <a:r>
              <a:rPr lang="en-US" dirty="0" smtClean="0"/>
              <a:t> </a:t>
            </a:r>
            <a:br>
              <a:rPr lang="en-US" dirty="0" smtClean="0"/>
            </a:br>
            <a:r>
              <a:rPr lang="en-US" sz="3600" dirty="0" smtClean="0"/>
              <a:t>Lecture 41 – P2P Streaming (Part </a:t>
            </a:r>
            <a:r>
              <a:rPr lang="en-US" sz="3600" dirty="0"/>
              <a:t>5</a:t>
            </a:r>
            <a:r>
              <a:rPr lang="en-US" sz="3600" dirty="0" smtClean="0"/>
              <a:t>)</a:t>
            </a:r>
            <a:r>
              <a:rPr lang="en-US" dirty="0" smtClean="0"/>
              <a:t/>
            </a:r>
            <a:br>
              <a:rPr lang="en-US" dirty="0" smtClean="0"/>
            </a:br>
            <a:endParaRPr lang="en-US" sz="2800" dirty="0" smtClean="0"/>
          </a:p>
        </p:txBody>
      </p:sp>
      <p:sp>
        <p:nvSpPr>
          <p:cNvPr id="5124" name="Rectangle 3"/>
          <p:cNvSpPr>
            <a:spLocks noGrp="1" noChangeArrowheads="1"/>
          </p:cNvSpPr>
          <p:nvPr>
            <p:ph type="subTitle" idx="1"/>
          </p:nvPr>
        </p:nvSpPr>
        <p:spPr>
          <a:xfrm>
            <a:off x="2438400" y="4267200"/>
            <a:ext cx="6019800" cy="2133600"/>
          </a:xfrm>
        </p:spPr>
        <p:txBody>
          <a:bodyPr/>
          <a:lstStyle/>
          <a:p>
            <a:pPr eaLnBrk="1" hangingPunct="1"/>
            <a:r>
              <a:rPr lang="en-US" dirty="0" smtClean="0"/>
              <a:t>Klara Nahrstedt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ctrTitle"/>
          </p:nvPr>
        </p:nvSpPr>
        <p:spPr>
          <a:xfrm>
            <a:off x="2438400" y="2438400"/>
            <a:ext cx="6324600" cy="1470025"/>
          </a:xfrm>
        </p:spPr>
        <p:txBody>
          <a:bodyPr/>
          <a:lstStyle/>
          <a:p>
            <a:r>
              <a:rPr lang="en-US" dirty="0" smtClean="0"/>
              <a:t>Skype</a:t>
            </a:r>
          </a:p>
        </p:txBody>
      </p:sp>
      <p:sp>
        <p:nvSpPr>
          <p:cNvPr id="9219" name="Rectangle 5"/>
          <p:cNvSpPr>
            <a:spLocks noGrp="1" noChangeArrowheads="1"/>
          </p:cNvSpPr>
          <p:nvPr>
            <p:ph type="subTitle" idx="1"/>
          </p:nvPr>
        </p:nvSpPr>
        <p:spPr>
          <a:xfrm>
            <a:off x="1295400" y="4343400"/>
            <a:ext cx="7467600" cy="1752600"/>
          </a:xfrm>
        </p:spPr>
        <p:txBody>
          <a:bodyPr/>
          <a:lstStyle/>
          <a:p>
            <a:r>
              <a:rPr lang="en-US" sz="2000" dirty="0" smtClean="0"/>
              <a:t>Source: An Analysis of the Skype Peer-to-peer Internet Telephony Protocol, S. </a:t>
            </a:r>
            <a:r>
              <a:rPr lang="en-US" sz="2000" dirty="0" err="1" smtClean="0"/>
              <a:t>Baset</a:t>
            </a:r>
            <a:r>
              <a:rPr lang="en-US" sz="2000" dirty="0" smtClean="0"/>
              <a:t>, H. </a:t>
            </a:r>
            <a:r>
              <a:rPr lang="en-US" sz="2000" dirty="0" err="1" smtClean="0"/>
              <a:t>Schulzrinne</a:t>
            </a:r>
            <a:r>
              <a:rPr lang="en-US" sz="2000" dirty="0" smtClean="0"/>
              <a:t>, 2004</a:t>
            </a:r>
          </a:p>
          <a:p>
            <a:r>
              <a:rPr lang="en-US" sz="2000" dirty="0" smtClean="0"/>
              <a:t>Rapid Identification of Skype Traffic Flows, P. Branch et al. , NOSSDAV 2008</a:t>
            </a:r>
          </a:p>
          <a:p>
            <a:endParaRPr lang="en-US" sz="2400" dirty="0" smtClean="0"/>
          </a:p>
        </p:txBody>
      </p:sp>
      <p:sp>
        <p:nvSpPr>
          <p:cNvPr id="922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t>CS 414 - Spring 2014</a:t>
            </a:r>
          </a:p>
        </p:txBody>
      </p:sp>
    </p:spTree>
    <p:extLst>
      <p:ext uri="{BB962C8B-B14F-4D97-AF65-F5344CB8AC3E}">
        <p14:creationId xmlns:p14="http://schemas.microsoft.com/office/powerpoint/2010/main" val="26112942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Skype Overview </a:t>
            </a:r>
          </a:p>
        </p:txBody>
      </p:sp>
      <p:sp>
        <p:nvSpPr>
          <p:cNvPr id="10243" name="Content Placeholder 2"/>
          <p:cNvSpPr>
            <a:spLocks noGrp="1"/>
          </p:cNvSpPr>
          <p:nvPr>
            <p:ph idx="1"/>
          </p:nvPr>
        </p:nvSpPr>
        <p:spPr>
          <a:xfrm>
            <a:off x="457200" y="1752600"/>
            <a:ext cx="8229600" cy="3886200"/>
          </a:xfrm>
        </p:spPr>
        <p:txBody>
          <a:bodyPr/>
          <a:lstStyle/>
          <a:p>
            <a:r>
              <a:rPr lang="en-US" sz="2800" smtClean="0">
                <a:solidFill>
                  <a:srgbClr val="FF0000"/>
                </a:solidFill>
              </a:rPr>
              <a:t>Peer-to-peer </a:t>
            </a:r>
            <a:r>
              <a:rPr lang="en-US" sz="2800" smtClean="0"/>
              <a:t>(P2P) overlay network for Voice-over-IP (VoIP) and other application</a:t>
            </a:r>
          </a:p>
          <a:p>
            <a:r>
              <a:rPr lang="en-US" sz="2800" smtClean="0"/>
              <a:t>Developed by Niklas Zennstrom and Janus Friis (founders of KaZaA, file-sharing company)</a:t>
            </a:r>
          </a:p>
          <a:p>
            <a:r>
              <a:rPr lang="en-US" sz="2800" smtClean="0"/>
              <a:t>Users see Skype as an Instant Messaging (IM) software</a:t>
            </a:r>
          </a:p>
          <a:p>
            <a:r>
              <a:rPr lang="en-US" sz="2800" smtClean="0"/>
              <a:t>Free on-net VoIP service and fee-based off-net SkypeOut service (allows calling to PSTN and mobile phones) </a:t>
            </a:r>
          </a:p>
          <a:p>
            <a:r>
              <a:rPr lang="en-US" sz="2800" smtClean="0"/>
              <a:t>Runs on Windows, Linux, Pocket PC, …</a:t>
            </a:r>
          </a:p>
        </p:txBody>
      </p:sp>
      <p:sp>
        <p:nvSpPr>
          <p:cNvPr id="1024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t>CS 414 - Spring 2014</a:t>
            </a:r>
          </a:p>
        </p:txBody>
      </p:sp>
    </p:spTree>
    <p:extLst>
      <p:ext uri="{BB962C8B-B14F-4D97-AF65-F5344CB8AC3E}">
        <p14:creationId xmlns:p14="http://schemas.microsoft.com/office/powerpoint/2010/main" val="391495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Skype Network </a:t>
            </a:r>
          </a:p>
        </p:txBody>
      </p:sp>
      <p:sp>
        <p:nvSpPr>
          <p:cNvPr id="11267" name="Content Placeholder 2"/>
          <p:cNvSpPr>
            <a:spLocks noGrp="1"/>
          </p:cNvSpPr>
          <p:nvPr>
            <p:ph sz="half" idx="1"/>
          </p:nvPr>
        </p:nvSpPr>
        <p:spPr>
          <a:xfrm>
            <a:off x="457200" y="1981200"/>
            <a:ext cx="4038600" cy="3886200"/>
          </a:xfrm>
        </p:spPr>
        <p:txBody>
          <a:bodyPr/>
          <a:lstStyle/>
          <a:p>
            <a:r>
              <a:rPr lang="en-US" sz="2400" smtClean="0">
                <a:solidFill>
                  <a:srgbClr val="FF0000"/>
                </a:solidFill>
              </a:rPr>
              <a:t>Super Nodes</a:t>
            </a:r>
            <a:r>
              <a:rPr lang="en-US" sz="2400" smtClean="0"/>
              <a:t>: Any node with a public IP address having sufficient CPU, memory and network bandwidth is candidate to become a super node</a:t>
            </a:r>
          </a:p>
          <a:p>
            <a:r>
              <a:rPr lang="en-US" sz="2400" smtClean="0">
                <a:solidFill>
                  <a:srgbClr val="FF0000"/>
                </a:solidFill>
              </a:rPr>
              <a:t>Ordinary Host</a:t>
            </a:r>
            <a:r>
              <a:rPr lang="en-US" sz="2400" smtClean="0"/>
              <a:t>: this host needs to connect to super node and must register itself with the Skype login server</a:t>
            </a:r>
          </a:p>
          <a:p>
            <a:endParaRPr lang="en-US" sz="2400" smtClean="0"/>
          </a:p>
          <a:p>
            <a:endParaRPr lang="en-US" sz="2800" smtClean="0"/>
          </a:p>
        </p:txBody>
      </p:sp>
      <p:sp>
        <p:nvSpPr>
          <p:cNvPr id="1126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t>CS 414 - Spring 2014</a:t>
            </a:r>
          </a:p>
        </p:txBody>
      </p:sp>
      <p:pic>
        <p:nvPicPr>
          <p:cNvPr id="11269" name="Picture 10"/>
          <p:cNvPicPr>
            <a:picLocks noGrp="1" noChangeAspect="1" noChangeArrowheads="1"/>
          </p:cNvPicPr>
          <p:nvPr>
            <p:ph type="body" sz="half" idx="4294967295"/>
          </p:nvPr>
        </p:nvPicPr>
        <p:blipFill>
          <a:blip r:embed="rId3">
            <a:extLst>
              <a:ext uri="{28A0092B-C50C-407E-A947-70E740481C1C}">
                <a14:useLocalDpi xmlns:a14="http://schemas.microsoft.com/office/drawing/2010/main" val="0"/>
              </a:ext>
            </a:extLst>
          </a:blip>
          <a:srcRect/>
          <a:stretch>
            <a:fillRect/>
          </a:stretch>
        </p:blipFill>
        <p:spPr>
          <a:xfrm>
            <a:off x="4646613" y="1524000"/>
            <a:ext cx="3978275" cy="4876800"/>
          </a:xfrm>
          <a:noFill/>
        </p:spPr>
      </p:pic>
    </p:spTree>
    <p:extLst>
      <p:ext uri="{BB962C8B-B14F-4D97-AF65-F5344CB8AC3E}">
        <p14:creationId xmlns:p14="http://schemas.microsoft.com/office/powerpoint/2010/main" val="1922143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Components of Skype</a:t>
            </a:r>
          </a:p>
        </p:txBody>
      </p:sp>
      <p:sp>
        <p:nvSpPr>
          <p:cNvPr id="12291" name="Rectangle 3"/>
          <p:cNvSpPr>
            <a:spLocks noGrp="1" noChangeArrowheads="1"/>
          </p:cNvSpPr>
          <p:nvPr>
            <p:ph type="body" idx="1"/>
          </p:nvPr>
        </p:nvSpPr>
        <p:spPr/>
        <p:txBody>
          <a:bodyPr/>
          <a:lstStyle/>
          <a:p>
            <a:pPr>
              <a:lnSpc>
                <a:spcPct val="80000"/>
              </a:lnSpc>
            </a:pPr>
            <a:r>
              <a:rPr lang="en-US" sz="2800" smtClean="0">
                <a:solidFill>
                  <a:srgbClr val="FF0000"/>
                </a:solidFill>
              </a:rPr>
              <a:t>Ports</a:t>
            </a:r>
          </a:p>
          <a:p>
            <a:pPr lvl="1">
              <a:lnSpc>
                <a:spcPct val="80000"/>
              </a:lnSpc>
            </a:pPr>
            <a:r>
              <a:rPr lang="en-US" sz="2400" smtClean="0"/>
              <a:t>Skype client (SC) opens TCP and UDP listening port configured in its connection dialog box</a:t>
            </a:r>
          </a:p>
          <a:p>
            <a:pPr>
              <a:lnSpc>
                <a:spcPct val="80000"/>
              </a:lnSpc>
            </a:pPr>
            <a:r>
              <a:rPr lang="en-US" sz="2800" smtClean="0">
                <a:solidFill>
                  <a:srgbClr val="FF0000"/>
                </a:solidFill>
              </a:rPr>
              <a:t>Host Cache </a:t>
            </a:r>
            <a:r>
              <a:rPr lang="en-US" sz="2800" smtClean="0"/>
              <a:t>(HC)</a:t>
            </a:r>
          </a:p>
          <a:p>
            <a:pPr lvl="1">
              <a:lnSpc>
                <a:spcPct val="80000"/>
              </a:lnSpc>
            </a:pPr>
            <a:r>
              <a:rPr lang="en-US" sz="2400" b="1" smtClean="0">
                <a:solidFill>
                  <a:srgbClr val="FF0000"/>
                </a:solidFill>
              </a:rPr>
              <a:t>List of super node IP address and port pairs </a:t>
            </a:r>
            <a:r>
              <a:rPr lang="en-US" sz="2400" smtClean="0"/>
              <a:t>that SC builds and refreshes regularly</a:t>
            </a:r>
          </a:p>
          <a:p>
            <a:pPr lvl="1">
              <a:lnSpc>
                <a:spcPct val="80000"/>
              </a:lnSpc>
            </a:pPr>
            <a:r>
              <a:rPr lang="en-US" sz="2400" smtClean="0"/>
              <a:t>SC stores HC in the Windows registry </a:t>
            </a:r>
          </a:p>
          <a:p>
            <a:pPr>
              <a:lnSpc>
                <a:spcPct val="80000"/>
              </a:lnSpc>
            </a:pPr>
            <a:r>
              <a:rPr lang="en-US" sz="2800" smtClean="0">
                <a:solidFill>
                  <a:srgbClr val="FF0000"/>
                </a:solidFill>
              </a:rPr>
              <a:t>Codecs</a:t>
            </a:r>
          </a:p>
          <a:p>
            <a:pPr lvl="1">
              <a:lnSpc>
                <a:spcPct val="80000"/>
              </a:lnSpc>
            </a:pPr>
            <a:r>
              <a:rPr lang="en-US" sz="2400" smtClean="0"/>
              <a:t>Wideband coded allowing frequencies between 50Hz-8KHz (one of the codecs is implemented by Global IP Sound)</a:t>
            </a:r>
          </a:p>
        </p:txBody>
      </p:sp>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t>CS 414 - Spring 2014</a:t>
            </a:r>
          </a:p>
        </p:txBody>
      </p:sp>
    </p:spTree>
    <p:extLst>
      <p:ext uri="{BB962C8B-B14F-4D97-AF65-F5344CB8AC3E}">
        <p14:creationId xmlns:p14="http://schemas.microsoft.com/office/powerpoint/2010/main" val="19301738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4000" smtClean="0"/>
              <a:t>Skype Ports on which Skype listens for incoming connections</a:t>
            </a:r>
          </a:p>
        </p:txBody>
      </p:sp>
      <p:pic>
        <p:nvPicPr>
          <p:cNvPr id="13315" name="Picture 4"/>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0" y="1828800"/>
            <a:ext cx="9144000" cy="5029200"/>
          </a:xfrm>
          <a:noFill/>
        </p:spPr>
      </p:pic>
      <p:sp>
        <p:nvSpPr>
          <p:cNvPr id="1331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t>CS 414 - Spring 2014</a:t>
            </a:r>
          </a:p>
        </p:txBody>
      </p:sp>
    </p:spTree>
    <p:extLst>
      <p:ext uri="{BB962C8B-B14F-4D97-AF65-F5344CB8AC3E}">
        <p14:creationId xmlns:p14="http://schemas.microsoft.com/office/powerpoint/2010/main" val="12569850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Skype Host Cache List</a:t>
            </a:r>
          </a:p>
        </p:txBody>
      </p:sp>
      <p:pic>
        <p:nvPicPr>
          <p:cNvPr id="14339" name="Picture 4"/>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0" y="1855788"/>
            <a:ext cx="9144000" cy="5002212"/>
          </a:xfrm>
          <a:noFill/>
        </p:spPr>
      </p:pic>
    </p:spTree>
    <p:extLst>
      <p:ext uri="{BB962C8B-B14F-4D97-AF65-F5344CB8AC3E}">
        <p14:creationId xmlns:p14="http://schemas.microsoft.com/office/powerpoint/2010/main" val="32698945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Components of Skype</a:t>
            </a:r>
          </a:p>
        </p:txBody>
      </p:sp>
      <p:sp>
        <p:nvSpPr>
          <p:cNvPr id="15363" name="Rectangle 3"/>
          <p:cNvSpPr>
            <a:spLocks noGrp="1" noChangeArrowheads="1"/>
          </p:cNvSpPr>
          <p:nvPr>
            <p:ph type="body" idx="1"/>
          </p:nvPr>
        </p:nvSpPr>
        <p:spPr/>
        <p:txBody>
          <a:bodyPr/>
          <a:lstStyle/>
          <a:p>
            <a:pPr>
              <a:lnSpc>
                <a:spcPct val="90000"/>
              </a:lnSpc>
            </a:pPr>
            <a:r>
              <a:rPr lang="en-US" sz="2400" smtClean="0">
                <a:solidFill>
                  <a:srgbClr val="FF0000"/>
                </a:solidFill>
              </a:rPr>
              <a:t>Buddy List</a:t>
            </a:r>
          </a:p>
          <a:p>
            <a:pPr lvl="1">
              <a:lnSpc>
                <a:spcPct val="90000"/>
              </a:lnSpc>
            </a:pPr>
            <a:r>
              <a:rPr lang="en-US" sz="2000" smtClean="0"/>
              <a:t>Skype stores buddy information in Windows registry</a:t>
            </a:r>
          </a:p>
          <a:p>
            <a:pPr lvl="1">
              <a:lnSpc>
                <a:spcPct val="90000"/>
              </a:lnSpc>
            </a:pPr>
            <a:r>
              <a:rPr lang="en-US" sz="2000" smtClean="0"/>
              <a:t>Buddy list is digitally signed and encrypted, local to machine and not on a central server </a:t>
            </a:r>
          </a:p>
          <a:p>
            <a:pPr>
              <a:lnSpc>
                <a:spcPct val="90000"/>
              </a:lnSpc>
            </a:pPr>
            <a:r>
              <a:rPr lang="en-US" sz="2400" smtClean="0">
                <a:solidFill>
                  <a:srgbClr val="FF0000"/>
                </a:solidFill>
              </a:rPr>
              <a:t>Encryption </a:t>
            </a:r>
            <a:r>
              <a:rPr lang="en-US" sz="2400" smtClean="0"/>
              <a:t>	</a:t>
            </a:r>
          </a:p>
          <a:p>
            <a:pPr lvl="1">
              <a:lnSpc>
                <a:spcPct val="90000"/>
              </a:lnSpc>
            </a:pPr>
            <a:r>
              <a:rPr lang="en-US" sz="2000" smtClean="0"/>
              <a:t>Skype uses 256-bit AES encryption</a:t>
            </a:r>
          </a:p>
          <a:p>
            <a:pPr lvl="1">
              <a:lnSpc>
                <a:spcPct val="90000"/>
              </a:lnSpc>
            </a:pPr>
            <a:r>
              <a:rPr lang="en-US" sz="2000" smtClean="0"/>
              <a:t>Skype uses 1536 to 2048bit RSA to negotiate symmetric AES keys</a:t>
            </a:r>
          </a:p>
          <a:p>
            <a:pPr>
              <a:lnSpc>
                <a:spcPct val="90000"/>
              </a:lnSpc>
            </a:pPr>
            <a:r>
              <a:rPr lang="en-US" sz="2400" smtClean="0">
                <a:solidFill>
                  <a:srgbClr val="FF0000"/>
                </a:solidFill>
              </a:rPr>
              <a:t>NAT and Firewall</a:t>
            </a:r>
          </a:p>
          <a:p>
            <a:pPr lvl="1">
              <a:lnSpc>
                <a:spcPct val="90000"/>
              </a:lnSpc>
            </a:pPr>
            <a:r>
              <a:rPr lang="en-US" sz="2000" smtClean="0"/>
              <a:t>SC uses variations of the STUN and TURN protocols to determine type of NAT and firewall</a:t>
            </a:r>
          </a:p>
        </p:txBody>
      </p:sp>
      <p:sp>
        <p:nvSpPr>
          <p:cNvPr id="1536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t>CS 414 - Spring 2014</a:t>
            </a:r>
          </a:p>
        </p:txBody>
      </p:sp>
    </p:spTree>
    <p:extLst>
      <p:ext uri="{BB962C8B-B14F-4D97-AF65-F5344CB8AC3E}">
        <p14:creationId xmlns:p14="http://schemas.microsoft.com/office/powerpoint/2010/main" val="3710665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Skype Architecture</a:t>
            </a:r>
          </a:p>
        </p:txBody>
      </p:sp>
      <p:sp>
        <p:nvSpPr>
          <p:cNvPr id="1638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t>CS 414 - Spring 2014</a:t>
            </a:r>
          </a:p>
        </p:txBody>
      </p:sp>
      <p:pic>
        <p:nvPicPr>
          <p:cNvPr id="1638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62000" y="2057400"/>
            <a:ext cx="6783388" cy="3206750"/>
          </a:xfrm>
          <a:noFill/>
          <a:ln w="12700">
            <a:solidFill>
              <a:schemeClr val="tx1"/>
            </a:solidFill>
            <a:miter lim="800000"/>
            <a:headEnd/>
            <a:tailEnd/>
          </a:ln>
        </p:spPr>
      </p:pic>
    </p:spTree>
    <p:extLst>
      <p:ext uri="{BB962C8B-B14F-4D97-AF65-F5344CB8AC3E}">
        <p14:creationId xmlns:p14="http://schemas.microsoft.com/office/powerpoint/2010/main" val="234415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STUN and TURN</a:t>
            </a:r>
          </a:p>
        </p:txBody>
      </p:sp>
      <p:pic>
        <p:nvPicPr>
          <p:cNvPr id="17411" name="Picture 8"/>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533400" y="1751013"/>
            <a:ext cx="4114800" cy="2205037"/>
          </a:xfrm>
          <a:noFill/>
        </p:spPr>
      </p:pic>
      <p:sp>
        <p:nvSpPr>
          <p:cNvPr id="17412" name="Rectangle 9"/>
          <p:cNvSpPr>
            <a:spLocks noGrp="1" noChangeArrowheads="1"/>
          </p:cNvSpPr>
          <p:nvPr>
            <p:ph sz="quarter" idx="2"/>
          </p:nvPr>
        </p:nvSpPr>
        <p:spPr/>
        <p:txBody>
          <a:bodyPr/>
          <a:lstStyle/>
          <a:p>
            <a:endParaRPr lang="en-US" sz="2400" smtClean="0"/>
          </a:p>
        </p:txBody>
      </p:sp>
      <p:sp>
        <p:nvSpPr>
          <p:cNvPr id="17413" name="Rectangle 10"/>
          <p:cNvSpPr>
            <a:spLocks noGrp="1" noChangeArrowheads="1"/>
          </p:cNvSpPr>
          <p:nvPr>
            <p:ph type="body" sz="half" idx="3"/>
          </p:nvPr>
        </p:nvSpPr>
        <p:spPr>
          <a:xfrm>
            <a:off x="457200" y="4191000"/>
            <a:ext cx="8229600" cy="1866900"/>
          </a:xfrm>
        </p:spPr>
        <p:txBody>
          <a:bodyPr/>
          <a:lstStyle/>
          <a:p>
            <a:pPr>
              <a:lnSpc>
                <a:spcPct val="90000"/>
              </a:lnSpc>
            </a:pPr>
            <a:r>
              <a:rPr lang="en-US" sz="2800" smtClean="0"/>
              <a:t>STUN (Simple Traversal of UDP through NAT)</a:t>
            </a:r>
          </a:p>
          <a:p>
            <a:pPr lvl="1">
              <a:lnSpc>
                <a:spcPct val="90000"/>
              </a:lnSpc>
            </a:pPr>
            <a:r>
              <a:rPr lang="en-US" sz="2400" smtClean="0"/>
              <a:t>Client-server protocol</a:t>
            </a:r>
          </a:p>
          <a:p>
            <a:pPr>
              <a:lnSpc>
                <a:spcPct val="90000"/>
              </a:lnSpc>
            </a:pPr>
            <a:r>
              <a:rPr lang="en-US" sz="2800" smtClean="0"/>
              <a:t>TURN (Traversal Using Relay NAT)</a:t>
            </a:r>
          </a:p>
          <a:p>
            <a:pPr lvl="1">
              <a:lnSpc>
                <a:spcPct val="90000"/>
              </a:lnSpc>
            </a:pPr>
            <a:r>
              <a:rPr lang="en-US" sz="2400" smtClean="0"/>
              <a:t>Increase latency and packet loss</a:t>
            </a:r>
          </a:p>
        </p:txBody>
      </p:sp>
      <p:pic>
        <p:nvPicPr>
          <p:cNvPr id="17414"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1743075"/>
            <a:ext cx="3962400" cy="222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Footer Placeholder 6"/>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t>CS 414 - Spring 2014</a:t>
            </a:r>
          </a:p>
        </p:txBody>
      </p:sp>
    </p:spTree>
    <p:extLst>
      <p:ext uri="{BB962C8B-B14F-4D97-AF65-F5344CB8AC3E}">
        <p14:creationId xmlns:p14="http://schemas.microsoft.com/office/powerpoint/2010/main" val="9035843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Techniques used in Skype</a:t>
            </a:r>
          </a:p>
        </p:txBody>
      </p:sp>
      <p:sp>
        <p:nvSpPr>
          <p:cNvPr id="18435" name="Rectangle 3"/>
          <p:cNvSpPr>
            <a:spLocks noGrp="1" noChangeArrowheads="1"/>
          </p:cNvSpPr>
          <p:nvPr>
            <p:ph type="body" idx="1"/>
          </p:nvPr>
        </p:nvSpPr>
        <p:spPr/>
        <p:txBody>
          <a:bodyPr/>
          <a:lstStyle/>
          <a:p>
            <a:r>
              <a:rPr lang="en-US" smtClean="0"/>
              <a:t>Firewall and NAT traversal </a:t>
            </a:r>
          </a:p>
          <a:p>
            <a:r>
              <a:rPr lang="en-US" smtClean="0"/>
              <a:t>Global decentralized user directory</a:t>
            </a:r>
          </a:p>
          <a:p>
            <a:r>
              <a:rPr lang="en-US" smtClean="0"/>
              <a:t>Intelligent routing</a:t>
            </a:r>
          </a:p>
          <a:p>
            <a:r>
              <a:rPr lang="en-US" smtClean="0"/>
              <a:t>Security</a:t>
            </a:r>
          </a:p>
          <a:p>
            <a:r>
              <a:rPr lang="en-US" smtClean="0"/>
              <a:t>Super-simple UI</a:t>
            </a:r>
          </a:p>
        </p:txBody>
      </p:sp>
      <p:sp>
        <p:nvSpPr>
          <p:cNvPr id="1843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t>CS 414 - Spring 2014</a:t>
            </a:r>
          </a:p>
        </p:txBody>
      </p:sp>
    </p:spTree>
    <p:extLst>
      <p:ext uri="{BB962C8B-B14F-4D97-AF65-F5344CB8AC3E}">
        <p14:creationId xmlns:p14="http://schemas.microsoft.com/office/powerpoint/2010/main" val="717962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457200"/>
            <a:ext cx="8229600" cy="914400"/>
          </a:xfrm>
        </p:spPr>
        <p:txBody>
          <a:bodyPr/>
          <a:lstStyle/>
          <a:p>
            <a:r>
              <a:rPr lang="en-US" dirty="0" smtClean="0"/>
              <a:t>Administrative </a:t>
            </a:r>
          </a:p>
        </p:txBody>
      </p:sp>
      <p:sp>
        <p:nvSpPr>
          <p:cNvPr id="4099" name="Content Placeholder 2"/>
          <p:cNvSpPr>
            <a:spLocks noGrp="1"/>
          </p:cNvSpPr>
          <p:nvPr>
            <p:ph idx="1"/>
          </p:nvPr>
        </p:nvSpPr>
        <p:spPr>
          <a:xfrm>
            <a:off x="152400" y="1295400"/>
            <a:ext cx="8229600" cy="4419600"/>
          </a:xfrm>
        </p:spPr>
        <p:txBody>
          <a:bodyPr/>
          <a:lstStyle/>
          <a:p>
            <a:r>
              <a:rPr lang="en-US" dirty="0" smtClean="0">
                <a:solidFill>
                  <a:srgbClr val="FF0000"/>
                </a:solidFill>
              </a:rPr>
              <a:t>MP3 deadline Saturday May 3, 5pm  </a:t>
            </a:r>
          </a:p>
          <a:p>
            <a:pPr lvl="1"/>
            <a:r>
              <a:rPr lang="en-US" b="1" dirty="0" smtClean="0"/>
              <a:t>Demonstrations of MP3, May 5, </a:t>
            </a:r>
            <a:r>
              <a:rPr lang="en-US" b="1" dirty="0" smtClean="0"/>
              <a:t>5-7pm</a:t>
            </a:r>
            <a:endParaRPr lang="en-US" b="1" dirty="0" smtClean="0"/>
          </a:p>
          <a:p>
            <a:pPr lvl="2"/>
            <a:r>
              <a:rPr lang="en-US" b="1" dirty="0" smtClean="0"/>
              <a:t>Groups should sign up as follows: </a:t>
            </a:r>
          </a:p>
          <a:p>
            <a:pPr lvl="2"/>
            <a:r>
              <a:rPr lang="en-US" b="1" dirty="0" smtClean="0"/>
              <a:t>Top four groups </a:t>
            </a:r>
            <a:r>
              <a:rPr lang="en-US" dirty="0" smtClean="0"/>
              <a:t>will be decided Monday, May 5 in the evening (via email, also posted on the newsgroup/class website) - these groups will compete in front of the Google judges on Tuesday, May 6</a:t>
            </a:r>
          </a:p>
          <a:p>
            <a:pPr lvl="3"/>
            <a:endParaRPr lang="en-US" dirty="0" smtClean="0"/>
          </a:p>
          <a:p>
            <a:pPr lvl="1"/>
            <a:endParaRPr lang="en-US" dirty="0" smtClean="0"/>
          </a:p>
        </p:txBody>
      </p:sp>
      <p:sp>
        <p:nvSpPr>
          <p:cNvPr id="410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t>CS 414 - Spring 2014</a:t>
            </a:r>
            <a:endParaRPr lang="en-US" dirty="0"/>
          </a:p>
        </p:txBody>
      </p:sp>
    </p:spTree>
    <p:extLst>
      <p:ext uri="{BB962C8B-B14F-4D97-AF65-F5344CB8AC3E}">
        <p14:creationId xmlns:p14="http://schemas.microsoft.com/office/powerpoint/2010/main" val="25143223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Login </a:t>
            </a:r>
          </a:p>
        </p:txBody>
      </p:sp>
      <p:sp>
        <p:nvSpPr>
          <p:cNvPr id="19459" name="Rectangle 5"/>
          <p:cNvSpPr>
            <a:spLocks noGrp="1" noChangeArrowheads="1"/>
          </p:cNvSpPr>
          <p:nvPr>
            <p:ph type="body" idx="1"/>
          </p:nvPr>
        </p:nvSpPr>
        <p:spPr/>
        <p:txBody>
          <a:bodyPr/>
          <a:lstStyle/>
          <a:p>
            <a:pPr>
              <a:lnSpc>
                <a:spcPct val="90000"/>
              </a:lnSpc>
            </a:pPr>
            <a:r>
              <a:rPr lang="en-US" sz="2800" smtClean="0"/>
              <a:t>During login process SC:</a:t>
            </a:r>
          </a:p>
          <a:p>
            <a:pPr lvl="1">
              <a:lnSpc>
                <a:spcPct val="90000"/>
              </a:lnSpc>
            </a:pPr>
            <a:r>
              <a:rPr lang="en-US" sz="2400" smtClean="0">
                <a:solidFill>
                  <a:srgbClr val="FF0000"/>
                </a:solidFill>
              </a:rPr>
              <a:t>Authenticates</a:t>
            </a:r>
            <a:r>
              <a:rPr lang="en-US" sz="2400" smtClean="0"/>
              <a:t> its user name and password with login server</a:t>
            </a:r>
          </a:p>
          <a:p>
            <a:pPr lvl="1">
              <a:lnSpc>
                <a:spcPct val="90000"/>
              </a:lnSpc>
            </a:pPr>
            <a:r>
              <a:rPr lang="en-US" sz="2400" smtClean="0">
                <a:solidFill>
                  <a:srgbClr val="FF0000"/>
                </a:solidFill>
              </a:rPr>
              <a:t>Advertises</a:t>
            </a:r>
            <a:r>
              <a:rPr lang="en-US" sz="2400" smtClean="0"/>
              <a:t> its presence to other peers and its buddies</a:t>
            </a:r>
          </a:p>
          <a:p>
            <a:pPr lvl="1">
              <a:lnSpc>
                <a:spcPct val="90000"/>
              </a:lnSpc>
            </a:pPr>
            <a:r>
              <a:rPr lang="en-US" sz="2400" smtClean="0">
                <a:solidFill>
                  <a:srgbClr val="FF0000"/>
                </a:solidFill>
              </a:rPr>
              <a:t>Determines</a:t>
            </a:r>
            <a:r>
              <a:rPr lang="en-US" sz="2400" smtClean="0"/>
              <a:t> type of NAT and firewall it is behind</a:t>
            </a:r>
          </a:p>
          <a:p>
            <a:pPr lvl="1">
              <a:lnSpc>
                <a:spcPct val="90000"/>
              </a:lnSpc>
            </a:pPr>
            <a:r>
              <a:rPr lang="en-US" sz="2400" smtClean="0">
                <a:solidFill>
                  <a:srgbClr val="FF0000"/>
                </a:solidFill>
              </a:rPr>
              <a:t>Discovers</a:t>
            </a:r>
            <a:r>
              <a:rPr lang="en-US" sz="2400" smtClean="0"/>
              <a:t> online Skype nodes with public IP addresses</a:t>
            </a:r>
          </a:p>
          <a:p>
            <a:pPr>
              <a:lnSpc>
                <a:spcPct val="90000"/>
              </a:lnSpc>
            </a:pPr>
            <a:r>
              <a:rPr lang="en-US" sz="2800" smtClean="0"/>
              <a:t>Login server is the only central component in Skype network </a:t>
            </a:r>
          </a:p>
        </p:txBody>
      </p:sp>
      <p:sp>
        <p:nvSpPr>
          <p:cNvPr id="1946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t>CS 414 - Spring 2014</a:t>
            </a:r>
          </a:p>
        </p:txBody>
      </p:sp>
    </p:spTree>
    <p:extLst>
      <p:ext uri="{BB962C8B-B14F-4D97-AF65-F5344CB8AC3E}">
        <p14:creationId xmlns:p14="http://schemas.microsoft.com/office/powerpoint/2010/main" val="12731003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title"/>
          </p:nvPr>
        </p:nvSpPr>
        <p:spPr>
          <a:xfrm>
            <a:off x="457200" y="457200"/>
            <a:ext cx="8229600" cy="914400"/>
          </a:xfrm>
        </p:spPr>
        <p:txBody>
          <a:bodyPr/>
          <a:lstStyle/>
          <a:p>
            <a:r>
              <a:rPr lang="en-US" smtClean="0"/>
              <a:t>Skype Login Algorithm </a:t>
            </a:r>
          </a:p>
        </p:txBody>
      </p:sp>
      <p:pic>
        <p:nvPicPr>
          <p:cNvPr id="20483" name="Picture 9"/>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52400" y="1447800"/>
            <a:ext cx="4648200" cy="5105400"/>
          </a:xfrm>
          <a:noFill/>
        </p:spPr>
      </p:pic>
      <p:pic>
        <p:nvPicPr>
          <p:cNvPr id="20484"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59300" y="1524000"/>
            <a:ext cx="456565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t>CS 414 - Spring 2014</a:t>
            </a:r>
          </a:p>
        </p:txBody>
      </p:sp>
    </p:spTree>
    <p:extLst>
      <p:ext uri="{BB962C8B-B14F-4D97-AF65-F5344CB8AC3E}">
        <p14:creationId xmlns:p14="http://schemas.microsoft.com/office/powerpoint/2010/main" val="9530553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Skype Login Process</a:t>
            </a:r>
          </a:p>
        </p:txBody>
      </p:sp>
      <p:sp>
        <p:nvSpPr>
          <p:cNvPr id="21507" name="Rectangle 3"/>
          <p:cNvSpPr>
            <a:spLocks noGrp="1" noChangeArrowheads="1"/>
          </p:cNvSpPr>
          <p:nvPr>
            <p:ph type="body" idx="1"/>
          </p:nvPr>
        </p:nvSpPr>
        <p:spPr>
          <a:xfrm>
            <a:off x="457200" y="1981200"/>
            <a:ext cx="8229600" cy="4495800"/>
          </a:xfrm>
        </p:spPr>
        <p:txBody>
          <a:bodyPr/>
          <a:lstStyle/>
          <a:p>
            <a:r>
              <a:rPr lang="en-US" sz="2800" smtClean="0"/>
              <a:t>After installation and first time startup, HC was observed empty</a:t>
            </a:r>
          </a:p>
          <a:p>
            <a:r>
              <a:rPr lang="en-US" sz="2800" smtClean="0"/>
              <a:t>Bootstrap super nodes: </a:t>
            </a:r>
          </a:p>
          <a:p>
            <a:pPr lvl="1"/>
            <a:r>
              <a:rPr lang="en-US" sz="2400" smtClean="0"/>
              <a:t>After login for the first time after installation, HC was initialized with </a:t>
            </a:r>
            <a:r>
              <a:rPr lang="en-US" sz="2400" smtClean="0">
                <a:solidFill>
                  <a:srgbClr val="FF0000"/>
                </a:solidFill>
              </a:rPr>
              <a:t>seven (IP,port) pairs</a:t>
            </a:r>
          </a:p>
          <a:p>
            <a:r>
              <a:rPr lang="en-US" sz="2800" smtClean="0"/>
              <a:t>Bootstrap (IP,port) information either</a:t>
            </a:r>
          </a:p>
          <a:p>
            <a:pPr lvl="1"/>
            <a:r>
              <a:rPr lang="en-US" sz="2400" smtClean="0"/>
              <a:t>Hard coded in SC</a:t>
            </a:r>
          </a:p>
          <a:p>
            <a:pPr lvl="1"/>
            <a:r>
              <a:rPr lang="en-US" sz="2400" smtClean="0"/>
              <a:t>Encrypted and not directly visible in Skype Windows registry, or </a:t>
            </a:r>
          </a:p>
          <a:p>
            <a:pPr lvl="1"/>
            <a:r>
              <a:rPr lang="en-US" sz="2400" smtClean="0"/>
              <a:t>One-time process to contact bootstrap node</a:t>
            </a:r>
          </a:p>
        </p:txBody>
      </p:sp>
      <p:sp>
        <p:nvSpPr>
          <p:cNvPr id="2150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t>CS 414 - Spring 2014</a:t>
            </a:r>
          </a:p>
        </p:txBody>
      </p:sp>
    </p:spTree>
    <p:extLst>
      <p:ext uri="{BB962C8B-B14F-4D97-AF65-F5344CB8AC3E}">
        <p14:creationId xmlns:p14="http://schemas.microsoft.com/office/powerpoint/2010/main" val="30046076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mtClean="0"/>
              <a:t>Skype Login Process</a:t>
            </a:r>
          </a:p>
        </p:txBody>
      </p:sp>
      <p:sp>
        <p:nvSpPr>
          <p:cNvPr id="22531" name="Rectangle 3"/>
          <p:cNvSpPr>
            <a:spLocks noGrp="1" noChangeArrowheads="1"/>
          </p:cNvSpPr>
          <p:nvPr>
            <p:ph type="body" idx="1"/>
          </p:nvPr>
        </p:nvSpPr>
        <p:spPr/>
        <p:txBody>
          <a:bodyPr/>
          <a:lstStyle/>
          <a:p>
            <a:pPr>
              <a:lnSpc>
                <a:spcPct val="90000"/>
              </a:lnSpc>
            </a:pPr>
            <a:r>
              <a:rPr lang="en-US" sz="2400" smtClean="0"/>
              <a:t>First time Login Process</a:t>
            </a:r>
          </a:p>
          <a:p>
            <a:pPr lvl="1">
              <a:lnSpc>
                <a:spcPct val="90000"/>
              </a:lnSpc>
            </a:pPr>
            <a:r>
              <a:rPr lang="en-US" sz="2000" smtClean="0"/>
              <a:t>SC sends UDP packets to some bootstrap SNs</a:t>
            </a:r>
          </a:p>
          <a:p>
            <a:pPr lvl="1">
              <a:lnSpc>
                <a:spcPct val="90000"/>
              </a:lnSpc>
            </a:pPr>
            <a:r>
              <a:rPr lang="en-US" sz="2000" smtClean="0"/>
              <a:t>SC establishes TCP connection with bootstrap SNs that respond</a:t>
            </a:r>
          </a:p>
          <a:p>
            <a:pPr lvl="1">
              <a:lnSpc>
                <a:spcPct val="90000"/>
              </a:lnSpc>
            </a:pPr>
            <a:r>
              <a:rPr lang="en-US" sz="2000" smtClean="0"/>
              <a:t>SC perhaps acquires address of login server from SNs</a:t>
            </a:r>
          </a:p>
          <a:p>
            <a:pPr lvl="1">
              <a:lnSpc>
                <a:spcPct val="90000"/>
              </a:lnSpc>
            </a:pPr>
            <a:r>
              <a:rPr lang="en-US" sz="2000" smtClean="0"/>
              <a:t>SC establishes TCP connection with login server, exchanges authentication information</a:t>
            </a:r>
          </a:p>
          <a:p>
            <a:pPr>
              <a:lnSpc>
                <a:spcPct val="90000"/>
              </a:lnSpc>
            </a:pPr>
            <a:r>
              <a:rPr lang="en-US" sz="2400" smtClean="0"/>
              <a:t>Subsequent Login Process</a:t>
            </a:r>
          </a:p>
          <a:p>
            <a:pPr lvl="1">
              <a:lnSpc>
                <a:spcPct val="90000"/>
              </a:lnSpc>
            </a:pPr>
            <a:r>
              <a:rPr lang="en-US" sz="2000" smtClean="0"/>
              <a:t>Similar to first-time login process</a:t>
            </a:r>
          </a:p>
          <a:p>
            <a:pPr lvl="1">
              <a:lnSpc>
                <a:spcPct val="90000"/>
              </a:lnSpc>
            </a:pPr>
            <a:r>
              <a:rPr lang="en-US" sz="2000" smtClean="0"/>
              <a:t>SC uses login algorithm to determine at least one available peer and establishes TCP connection</a:t>
            </a:r>
          </a:p>
          <a:p>
            <a:pPr lvl="1">
              <a:lnSpc>
                <a:spcPct val="90000"/>
              </a:lnSpc>
            </a:pPr>
            <a:r>
              <a:rPr lang="en-US" sz="2000" smtClean="0"/>
              <a:t>HC was periodically updated with new peers’ (IP,port) </a:t>
            </a:r>
          </a:p>
        </p:txBody>
      </p:sp>
      <p:sp>
        <p:nvSpPr>
          <p:cNvPr id="2253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t>CS 414 - Spring 2014</a:t>
            </a:r>
          </a:p>
        </p:txBody>
      </p:sp>
    </p:spTree>
    <p:extLst>
      <p:ext uri="{BB962C8B-B14F-4D97-AF65-F5344CB8AC3E}">
        <p14:creationId xmlns:p14="http://schemas.microsoft.com/office/powerpoint/2010/main" val="38040746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t>Skype Login Process</a:t>
            </a:r>
          </a:p>
        </p:txBody>
      </p:sp>
      <p:sp>
        <p:nvSpPr>
          <p:cNvPr id="23555" name="Rectangle 3"/>
          <p:cNvSpPr>
            <a:spLocks noGrp="1" noChangeArrowheads="1"/>
          </p:cNvSpPr>
          <p:nvPr>
            <p:ph type="body" sz="half" idx="1"/>
          </p:nvPr>
        </p:nvSpPr>
        <p:spPr>
          <a:xfrm>
            <a:off x="457200" y="1600200"/>
            <a:ext cx="8229600" cy="2667000"/>
          </a:xfrm>
        </p:spPr>
        <p:txBody>
          <a:bodyPr/>
          <a:lstStyle/>
          <a:p>
            <a:pPr>
              <a:lnSpc>
                <a:spcPct val="80000"/>
              </a:lnSpc>
            </a:pPr>
            <a:r>
              <a:rPr lang="en-US" sz="2400" smtClean="0"/>
              <a:t>Comparison of three network setups</a:t>
            </a:r>
          </a:p>
          <a:p>
            <a:pPr lvl="1">
              <a:lnSpc>
                <a:spcPct val="80000"/>
              </a:lnSpc>
            </a:pPr>
            <a:r>
              <a:rPr lang="en-US" sz="2000" smtClean="0"/>
              <a:t>Exp A: </a:t>
            </a:r>
            <a:r>
              <a:rPr lang="en-US" sz="2000" smtClean="0">
                <a:solidFill>
                  <a:srgbClr val="FF0000"/>
                </a:solidFill>
              </a:rPr>
              <a:t>both Skype users with public IP address</a:t>
            </a:r>
          </a:p>
          <a:p>
            <a:pPr lvl="1">
              <a:lnSpc>
                <a:spcPct val="80000"/>
              </a:lnSpc>
            </a:pPr>
            <a:r>
              <a:rPr lang="en-US" sz="2000" smtClean="0"/>
              <a:t>Exp B: </a:t>
            </a:r>
            <a:r>
              <a:rPr lang="en-US" sz="2000" smtClean="0">
                <a:solidFill>
                  <a:srgbClr val="FF0000"/>
                </a:solidFill>
              </a:rPr>
              <a:t>one Skype user behind port-restricted NAT</a:t>
            </a:r>
          </a:p>
          <a:p>
            <a:pPr lvl="1">
              <a:lnSpc>
                <a:spcPct val="80000"/>
              </a:lnSpc>
            </a:pPr>
            <a:r>
              <a:rPr lang="en-US" sz="2000" smtClean="0"/>
              <a:t>Exp C: </a:t>
            </a:r>
            <a:r>
              <a:rPr lang="en-US" sz="2000" smtClean="0">
                <a:solidFill>
                  <a:srgbClr val="FF0000"/>
                </a:solidFill>
              </a:rPr>
              <a:t>both Skype users behind port-restricted NAT and UDP-restricted firewall</a:t>
            </a:r>
          </a:p>
          <a:p>
            <a:pPr>
              <a:lnSpc>
                <a:spcPct val="80000"/>
              </a:lnSpc>
            </a:pPr>
            <a:r>
              <a:rPr lang="en-US" sz="2400" smtClean="0"/>
              <a:t>Message flows for first time login process</a:t>
            </a:r>
          </a:p>
          <a:p>
            <a:pPr lvl="1">
              <a:lnSpc>
                <a:spcPct val="80000"/>
              </a:lnSpc>
            </a:pPr>
            <a:r>
              <a:rPr lang="en-US" sz="2000" smtClean="0"/>
              <a:t>Exp A and Exp B are roughly the same; </a:t>
            </a:r>
          </a:p>
          <a:p>
            <a:pPr lvl="1">
              <a:lnSpc>
                <a:spcPct val="80000"/>
              </a:lnSpc>
            </a:pPr>
            <a:r>
              <a:rPr lang="en-US" sz="2000" smtClean="0"/>
              <a:t>Exp C only exchange info over TCP</a:t>
            </a:r>
          </a:p>
        </p:txBody>
      </p:sp>
      <p:pic>
        <p:nvPicPr>
          <p:cNvPr id="23556" name="Picture 5"/>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81000" y="4343400"/>
            <a:ext cx="8382000" cy="2159000"/>
          </a:xfrm>
          <a:noFill/>
        </p:spPr>
      </p:pic>
      <p:sp>
        <p:nvSpPr>
          <p:cNvPr id="2355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t>CS 414 - Spring 2014</a:t>
            </a:r>
          </a:p>
        </p:txBody>
      </p:sp>
    </p:spTree>
    <p:extLst>
      <p:ext uri="{BB962C8B-B14F-4D97-AF65-F5344CB8AC3E}">
        <p14:creationId xmlns:p14="http://schemas.microsoft.com/office/powerpoint/2010/main" val="24581473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User Search </a:t>
            </a:r>
          </a:p>
        </p:txBody>
      </p:sp>
      <p:sp>
        <p:nvSpPr>
          <p:cNvPr id="24579" name="Rectangle 3"/>
          <p:cNvSpPr>
            <a:spLocks noGrp="1" noChangeArrowheads="1"/>
          </p:cNvSpPr>
          <p:nvPr>
            <p:ph type="body" idx="1"/>
          </p:nvPr>
        </p:nvSpPr>
        <p:spPr/>
        <p:txBody>
          <a:bodyPr/>
          <a:lstStyle/>
          <a:p>
            <a:r>
              <a:rPr lang="en-US" smtClean="0"/>
              <a:t>Skype uses </a:t>
            </a:r>
            <a:r>
              <a:rPr lang="en-US" smtClean="0">
                <a:solidFill>
                  <a:srgbClr val="FF0000"/>
                </a:solidFill>
              </a:rPr>
              <a:t>Global Index </a:t>
            </a:r>
            <a:r>
              <a:rPr lang="en-US" smtClean="0"/>
              <a:t>technology to search for a user</a:t>
            </a:r>
          </a:p>
          <a:p>
            <a:r>
              <a:rPr lang="en-US" smtClean="0"/>
              <a:t>Skype claims that </a:t>
            </a:r>
            <a:r>
              <a:rPr lang="en-US" smtClean="0">
                <a:solidFill>
                  <a:srgbClr val="FF0000"/>
                </a:solidFill>
              </a:rPr>
              <a:t>search is distributed </a:t>
            </a:r>
            <a:r>
              <a:rPr lang="en-US" smtClean="0"/>
              <a:t>and is guaranteed to find a user if it exists and has logged in during last 72 hours</a:t>
            </a:r>
          </a:p>
          <a:p>
            <a:r>
              <a:rPr lang="en-US" smtClean="0"/>
              <a:t>Search results are observed to be </a:t>
            </a:r>
            <a:r>
              <a:rPr lang="en-US" smtClean="0">
                <a:solidFill>
                  <a:srgbClr val="FF0000"/>
                </a:solidFill>
              </a:rPr>
              <a:t>cached </a:t>
            </a:r>
            <a:r>
              <a:rPr lang="en-US" smtClean="0"/>
              <a:t>at intermediate nodes</a:t>
            </a:r>
          </a:p>
        </p:txBody>
      </p:sp>
      <p:sp>
        <p:nvSpPr>
          <p:cNvPr id="2458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t>CS 414 - Spring 2014</a:t>
            </a:r>
          </a:p>
        </p:txBody>
      </p:sp>
    </p:spTree>
    <p:extLst>
      <p:ext uri="{BB962C8B-B14F-4D97-AF65-F5344CB8AC3E}">
        <p14:creationId xmlns:p14="http://schemas.microsoft.com/office/powerpoint/2010/main" val="36574064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4000" smtClean="0"/>
              <a:t>Call Establishment and Teardown</a:t>
            </a:r>
            <a:br>
              <a:rPr lang="en-US" sz="4000" smtClean="0"/>
            </a:br>
            <a:endParaRPr lang="en-US" sz="4000" smtClean="0"/>
          </a:p>
        </p:txBody>
      </p:sp>
      <p:sp>
        <p:nvSpPr>
          <p:cNvPr id="25603" name="Rectangle 3"/>
          <p:cNvSpPr>
            <a:spLocks noGrp="1" noChangeArrowheads="1"/>
          </p:cNvSpPr>
          <p:nvPr>
            <p:ph type="body" idx="1"/>
          </p:nvPr>
        </p:nvSpPr>
        <p:spPr>
          <a:xfrm>
            <a:off x="457200" y="1981200"/>
            <a:ext cx="8229600" cy="4876800"/>
          </a:xfrm>
        </p:spPr>
        <p:txBody>
          <a:bodyPr/>
          <a:lstStyle/>
          <a:p>
            <a:pPr>
              <a:lnSpc>
                <a:spcPct val="80000"/>
              </a:lnSpc>
            </a:pPr>
            <a:r>
              <a:rPr lang="en-US" sz="2800" smtClean="0">
                <a:solidFill>
                  <a:srgbClr val="FF0000"/>
                </a:solidFill>
              </a:rPr>
              <a:t>Call signaling </a:t>
            </a:r>
            <a:r>
              <a:rPr lang="en-US" sz="2800" smtClean="0"/>
              <a:t>is always carried over </a:t>
            </a:r>
            <a:r>
              <a:rPr lang="en-US" sz="2800" smtClean="0">
                <a:solidFill>
                  <a:srgbClr val="FF0000"/>
                </a:solidFill>
              </a:rPr>
              <a:t>TCP</a:t>
            </a:r>
          </a:p>
          <a:p>
            <a:pPr>
              <a:lnSpc>
                <a:spcPct val="80000"/>
              </a:lnSpc>
            </a:pPr>
            <a:r>
              <a:rPr lang="en-US" sz="2800" smtClean="0"/>
              <a:t>For user not present in buddy list, call placement is equal to </a:t>
            </a:r>
            <a:r>
              <a:rPr lang="en-US" sz="2800" smtClean="0">
                <a:solidFill>
                  <a:srgbClr val="FF0000"/>
                </a:solidFill>
              </a:rPr>
              <a:t>user search plus call signaling</a:t>
            </a:r>
          </a:p>
          <a:p>
            <a:pPr>
              <a:lnSpc>
                <a:spcPct val="80000"/>
              </a:lnSpc>
            </a:pPr>
            <a:r>
              <a:rPr lang="en-US" sz="2800" smtClean="0"/>
              <a:t>If caller is behind port-restricted NAT and callee is on public IP, </a:t>
            </a:r>
            <a:r>
              <a:rPr lang="en-US" sz="2800" smtClean="0">
                <a:solidFill>
                  <a:srgbClr val="FF0000"/>
                </a:solidFill>
              </a:rPr>
              <a:t>signaling and media flow through an online Skype node </a:t>
            </a:r>
            <a:r>
              <a:rPr lang="en-US" sz="2800" smtClean="0"/>
              <a:t>which forwards signaling to callee over TCP and routes media over UDP</a:t>
            </a:r>
          </a:p>
          <a:p>
            <a:pPr>
              <a:lnSpc>
                <a:spcPct val="80000"/>
              </a:lnSpc>
            </a:pPr>
            <a:r>
              <a:rPr lang="en-US" sz="2800" smtClean="0"/>
              <a:t>If both users are behind port-restricted NAT and UDP-restricted firewall, both caller and callee SCs exchange </a:t>
            </a:r>
            <a:r>
              <a:rPr lang="en-US" sz="2800" smtClean="0">
                <a:solidFill>
                  <a:srgbClr val="FF0000"/>
                </a:solidFill>
              </a:rPr>
              <a:t>signaling over TCP with another online Skype node,</a:t>
            </a:r>
            <a:r>
              <a:rPr lang="en-US" sz="2800" smtClean="0"/>
              <a:t> which also forwards media between caller and calllee over TCP</a:t>
            </a:r>
          </a:p>
        </p:txBody>
      </p:sp>
      <p:sp>
        <p:nvSpPr>
          <p:cNvPr id="2560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t>CS 414 - Spring 2014</a:t>
            </a:r>
          </a:p>
        </p:txBody>
      </p:sp>
    </p:spTree>
    <p:extLst>
      <p:ext uri="{BB962C8B-B14F-4D97-AF65-F5344CB8AC3E}">
        <p14:creationId xmlns:p14="http://schemas.microsoft.com/office/powerpoint/2010/main" val="11870074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Media Transfer and Codec</a:t>
            </a:r>
          </a:p>
        </p:txBody>
      </p:sp>
      <p:sp>
        <p:nvSpPr>
          <p:cNvPr id="26627" name="Rectangle 3"/>
          <p:cNvSpPr>
            <a:spLocks noGrp="1" noChangeArrowheads="1"/>
          </p:cNvSpPr>
          <p:nvPr>
            <p:ph type="body" idx="1"/>
          </p:nvPr>
        </p:nvSpPr>
        <p:spPr>
          <a:xfrm>
            <a:off x="457200" y="1981200"/>
            <a:ext cx="8686800" cy="4343400"/>
          </a:xfrm>
        </p:spPr>
        <p:txBody>
          <a:bodyPr/>
          <a:lstStyle/>
          <a:p>
            <a:pPr>
              <a:lnSpc>
                <a:spcPct val="80000"/>
              </a:lnSpc>
            </a:pPr>
            <a:r>
              <a:rPr lang="en-US" sz="2800" smtClean="0"/>
              <a:t>Bandwidth usage</a:t>
            </a:r>
          </a:p>
          <a:p>
            <a:pPr lvl="1">
              <a:lnSpc>
                <a:spcPct val="80000"/>
              </a:lnSpc>
            </a:pPr>
            <a:r>
              <a:rPr lang="en-US" sz="2400" smtClean="0"/>
              <a:t> </a:t>
            </a:r>
            <a:r>
              <a:rPr lang="en-US" sz="2400" smtClean="0">
                <a:solidFill>
                  <a:srgbClr val="FF0000"/>
                </a:solidFill>
              </a:rPr>
              <a:t>3-16 Kbytes/s</a:t>
            </a:r>
          </a:p>
          <a:p>
            <a:pPr>
              <a:lnSpc>
                <a:spcPct val="80000"/>
              </a:lnSpc>
            </a:pPr>
            <a:r>
              <a:rPr lang="en-US" sz="2800" smtClean="0"/>
              <a:t>Skype allows peers to </a:t>
            </a:r>
            <a:r>
              <a:rPr lang="en-US" sz="2800" smtClean="0">
                <a:solidFill>
                  <a:srgbClr val="FF0000"/>
                </a:solidFill>
              </a:rPr>
              <a:t>hold a call</a:t>
            </a:r>
            <a:r>
              <a:rPr lang="en-US" sz="2800" smtClean="0"/>
              <a:t>. </a:t>
            </a:r>
          </a:p>
          <a:p>
            <a:pPr lvl="1">
              <a:lnSpc>
                <a:spcPct val="80000"/>
              </a:lnSpc>
            </a:pPr>
            <a:r>
              <a:rPr lang="en-US" sz="2400" smtClean="0"/>
              <a:t>To ensure UDP binding, SC sends three UDP packets per second to the call peer on average</a:t>
            </a:r>
          </a:p>
          <a:p>
            <a:pPr>
              <a:lnSpc>
                <a:spcPct val="80000"/>
              </a:lnSpc>
            </a:pPr>
            <a:r>
              <a:rPr lang="en-US" sz="2800" smtClean="0"/>
              <a:t>No silence suppression is supported in Skype</a:t>
            </a:r>
          </a:p>
          <a:p>
            <a:pPr>
              <a:lnSpc>
                <a:spcPct val="80000"/>
              </a:lnSpc>
            </a:pPr>
            <a:r>
              <a:rPr lang="en-US" sz="2800" smtClean="0"/>
              <a:t>min. and max. audible frequencies Skype codecs allow to pass through are </a:t>
            </a:r>
            <a:r>
              <a:rPr lang="en-US" sz="2800" smtClean="0">
                <a:solidFill>
                  <a:srgbClr val="FF0000"/>
                </a:solidFill>
              </a:rPr>
              <a:t>50 Hz and 8000 Hz</a:t>
            </a:r>
            <a:r>
              <a:rPr lang="en-US" sz="2800" smtClean="0"/>
              <a:t>. </a:t>
            </a:r>
          </a:p>
          <a:p>
            <a:pPr>
              <a:lnSpc>
                <a:spcPct val="80000"/>
              </a:lnSpc>
            </a:pPr>
            <a:r>
              <a:rPr lang="en-US" sz="2800" smtClean="0"/>
              <a:t>Uplink and downlink bandwidth of </a:t>
            </a:r>
            <a:r>
              <a:rPr lang="en-US" sz="2800" smtClean="0">
                <a:solidFill>
                  <a:srgbClr val="FF0000"/>
                </a:solidFill>
              </a:rPr>
              <a:t>2KB/s</a:t>
            </a:r>
            <a:r>
              <a:rPr lang="en-US" sz="2800" smtClean="0"/>
              <a:t> each is necessary for reasonable call quality </a:t>
            </a:r>
          </a:p>
        </p:txBody>
      </p:sp>
      <p:sp>
        <p:nvSpPr>
          <p:cNvPr id="2662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t>CS 414 - Spring 2014</a:t>
            </a:r>
          </a:p>
        </p:txBody>
      </p:sp>
    </p:spTree>
    <p:extLst>
      <p:ext uri="{BB962C8B-B14F-4D97-AF65-F5344CB8AC3E}">
        <p14:creationId xmlns:p14="http://schemas.microsoft.com/office/powerpoint/2010/main" val="31074388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r>
              <a:rPr lang="en-US" smtClean="0"/>
              <a:t>Conferencing </a:t>
            </a:r>
          </a:p>
        </p:txBody>
      </p:sp>
      <p:sp>
        <p:nvSpPr>
          <p:cNvPr id="27651" name="Rectangle 5"/>
          <p:cNvSpPr>
            <a:spLocks noGrp="1" noChangeArrowheads="1"/>
          </p:cNvSpPr>
          <p:nvPr>
            <p:ph type="body" sz="half" idx="1"/>
          </p:nvPr>
        </p:nvSpPr>
        <p:spPr/>
        <p:txBody>
          <a:bodyPr/>
          <a:lstStyle/>
          <a:p>
            <a:pPr>
              <a:lnSpc>
                <a:spcPct val="90000"/>
              </a:lnSpc>
            </a:pPr>
            <a:r>
              <a:rPr lang="en-US" sz="2000" smtClean="0"/>
              <a:t>Node A acts as </a:t>
            </a:r>
            <a:r>
              <a:rPr lang="en-US" sz="2000" b="1" smtClean="0">
                <a:solidFill>
                  <a:srgbClr val="FF0000"/>
                </a:solidFill>
              </a:rPr>
              <a:t>mixer</a:t>
            </a:r>
            <a:r>
              <a:rPr lang="en-US" sz="2000" smtClean="0"/>
              <a:t>, mixing its own packets with those of node B and sending to C and vice versa</a:t>
            </a:r>
          </a:p>
          <a:p>
            <a:pPr>
              <a:lnSpc>
                <a:spcPct val="90000"/>
              </a:lnSpc>
            </a:pPr>
            <a:r>
              <a:rPr lang="en-US" sz="2000" smtClean="0"/>
              <a:t>For three party conference, Skype does </a:t>
            </a:r>
            <a:r>
              <a:rPr lang="en-US" sz="2000" b="1" smtClean="0">
                <a:solidFill>
                  <a:srgbClr val="FF0000"/>
                </a:solidFill>
              </a:rPr>
              <a:t>not do full mesh conferencing</a:t>
            </a:r>
          </a:p>
          <a:p>
            <a:pPr>
              <a:lnSpc>
                <a:spcPct val="90000"/>
              </a:lnSpc>
            </a:pPr>
            <a:r>
              <a:rPr lang="en-US" sz="2000" smtClean="0"/>
              <a:t>Most </a:t>
            </a:r>
            <a:r>
              <a:rPr lang="en-US" sz="2000" b="1" smtClean="0">
                <a:solidFill>
                  <a:srgbClr val="FF0000"/>
                </a:solidFill>
              </a:rPr>
              <a:t>powerful machine will be elected as conference host and mixer</a:t>
            </a:r>
          </a:p>
          <a:p>
            <a:pPr>
              <a:lnSpc>
                <a:spcPct val="90000"/>
              </a:lnSpc>
            </a:pPr>
            <a:r>
              <a:rPr lang="en-US" sz="2000" smtClean="0"/>
              <a:t>Two-way call: 36kb/s</a:t>
            </a:r>
          </a:p>
          <a:p>
            <a:pPr>
              <a:lnSpc>
                <a:spcPct val="90000"/>
              </a:lnSpc>
            </a:pPr>
            <a:r>
              <a:rPr lang="en-US" sz="2000" smtClean="0"/>
              <a:t>Three-way call: 54kb/s</a:t>
            </a:r>
          </a:p>
        </p:txBody>
      </p:sp>
      <p:pic>
        <p:nvPicPr>
          <p:cNvPr id="276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152650"/>
            <a:ext cx="46482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t>CS 414 - Spring 2014</a:t>
            </a:r>
          </a:p>
        </p:txBody>
      </p:sp>
    </p:spTree>
    <p:extLst>
      <p:ext uri="{BB962C8B-B14F-4D97-AF65-F5344CB8AC3E}">
        <p14:creationId xmlns:p14="http://schemas.microsoft.com/office/powerpoint/2010/main" val="34642678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t>Impact of Skype </a:t>
            </a:r>
          </a:p>
        </p:txBody>
      </p:sp>
      <p:sp>
        <p:nvSpPr>
          <p:cNvPr id="28675" name="Rectangle 3"/>
          <p:cNvSpPr>
            <a:spLocks noGrp="1" noChangeArrowheads="1"/>
          </p:cNvSpPr>
          <p:nvPr>
            <p:ph type="body" idx="1"/>
          </p:nvPr>
        </p:nvSpPr>
        <p:spPr/>
        <p:txBody>
          <a:bodyPr/>
          <a:lstStyle/>
          <a:p>
            <a:r>
              <a:rPr lang="en-US" sz="2800" smtClean="0"/>
              <a:t>Impact on fixed-line operator </a:t>
            </a:r>
          </a:p>
          <a:p>
            <a:pPr lvl="1"/>
            <a:r>
              <a:rPr lang="en-US" sz="2400" smtClean="0"/>
              <a:t>Skype will introduce SkypIN</a:t>
            </a:r>
          </a:p>
          <a:p>
            <a:r>
              <a:rPr lang="en-US" sz="2800" smtClean="0"/>
              <a:t>Impact on mobile phone operator </a:t>
            </a:r>
          </a:p>
          <a:p>
            <a:pPr lvl="1"/>
            <a:r>
              <a:rPr lang="en-US" sz="2400" smtClean="0"/>
              <a:t>Skype will be embedded in Wi-Fi/mobile phone </a:t>
            </a:r>
          </a:p>
          <a:p>
            <a:pPr lvl="1"/>
            <a:r>
              <a:rPr lang="en-US" sz="2400" smtClean="0"/>
              <a:t>WLAN is now limited by </a:t>
            </a:r>
          </a:p>
          <a:p>
            <a:pPr lvl="2"/>
            <a:r>
              <a:rPr lang="en-US" sz="2000" smtClean="0"/>
              <a:t>Batter life</a:t>
            </a:r>
          </a:p>
        </p:txBody>
      </p:sp>
      <p:sp>
        <p:nvSpPr>
          <p:cNvPr id="2867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t>CS 414 - Spring 2014</a:t>
            </a:r>
          </a:p>
        </p:txBody>
      </p:sp>
    </p:spTree>
    <p:extLst>
      <p:ext uri="{BB962C8B-B14F-4D97-AF65-F5344CB8AC3E}">
        <p14:creationId xmlns:p14="http://schemas.microsoft.com/office/powerpoint/2010/main" val="2997159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a:t>
            </a:r>
            <a:r>
              <a:rPr lang="en-US" dirty="0" smtClean="0"/>
              <a:t>(Change!)</a:t>
            </a:r>
            <a:endParaRPr lang="en-US" dirty="0"/>
          </a:p>
        </p:txBody>
      </p:sp>
      <p:sp>
        <p:nvSpPr>
          <p:cNvPr id="3" name="Content Placeholder 2"/>
          <p:cNvSpPr>
            <a:spLocks noGrp="1"/>
          </p:cNvSpPr>
          <p:nvPr>
            <p:ph idx="1"/>
          </p:nvPr>
        </p:nvSpPr>
        <p:spPr>
          <a:xfrm>
            <a:off x="457200" y="1600200"/>
            <a:ext cx="8229600" cy="4495800"/>
          </a:xfrm>
        </p:spPr>
        <p:txBody>
          <a:bodyPr/>
          <a:lstStyle/>
          <a:p>
            <a:r>
              <a:rPr lang="en-US" b="1" dirty="0">
                <a:solidFill>
                  <a:srgbClr val="FF0000"/>
                </a:solidFill>
              </a:rPr>
              <a:t>Competition of final four groups </a:t>
            </a:r>
            <a:r>
              <a:rPr lang="en-US" dirty="0"/>
              <a:t>on </a:t>
            </a:r>
            <a:r>
              <a:rPr lang="en-US" dirty="0">
                <a:solidFill>
                  <a:srgbClr val="FF0000"/>
                </a:solidFill>
              </a:rPr>
              <a:t>Tuesday </a:t>
            </a:r>
            <a:r>
              <a:rPr lang="en-US" dirty="0" smtClean="0">
                <a:solidFill>
                  <a:srgbClr val="FF0000"/>
                </a:solidFill>
              </a:rPr>
              <a:t>5-6:30pm </a:t>
            </a:r>
            <a:r>
              <a:rPr lang="en-US" dirty="0">
                <a:solidFill>
                  <a:srgbClr val="FF0000"/>
                </a:solidFill>
              </a:rPr>
              <a:t>in </a:t>
            </a:r>
            <a:r>
              <a:rPr lang="en-US" dirty="0" smtClean="0">
                <a:solidFill>
                  <a:srgbClr val="FF0000"/>
                </a:solidFill>
              </a:rPr>
              <a:t>216/218 SC</a:t>
            </a:r>
          </a:p>
          <a:p>
            <a:r>
              <a:rPr lang="en-US" b="1" dirty="0" smtClean="0">
                <a:solidFill>
                  <a:srgbClr val="FF0000"/>
                </a:solidFill>
              </a:rPr>
              <a:t>Pizza and Drinks,</a:t>
            </a:r>
            <a:r>
              <a:rPr lang="en-US" dirty="0" smtClean="0">
                <a:solidFill>
                  <a:srgbClr val="FF0000"/>
                </a:solidFill>
              </a:rPr>
              <a:t> Tuesday </a:t>
            </a:r>
            <a:r>
              <a:rPr lang="en-US" dirty="0" smtClean="0">
                <a:solidFill>
                  <a:srgbClr val="FF0000"/>
                </a:solidFill>
              </a:rPr>
              <a:t>6:30-7:30</a:t>
            </a:r>
            <a:r>
              <a:rPr lang="en-US" dirty="0" smtClean="0">
                <a:solidFill>
                  <a:srgbClr val="FF0000"/>
                </a:solidFill>
              </a:rPr>
              <a:t>pm </a:t>
            </a:r>
            <a:r>
              <a:rPr lang="en-US" dirty="0" smtClean="0">
                <a:solidFill>
                  <a:srgbClr val="FF0000"/>
                </a:solidFill>
              </a:rPr>
              <a:t>in 4403 SC</a:t>
            </a:r>
            <a:endParaRPr lang="en-US" dirty="0">
              <a:solidFill>
                <a:srgbClr val="FF0000"/>
              </a:solidFill>
            </a:endParaRPr>
          </a:p>
          <a:p>
            <a:pPr lvl="1"/>
            <a:r>
              <a:rPr lang="en-US" sz="2400" dirty="0" smtClean="0"/>
              <a:t>The top four groups should prepare </a:t>
            </a:r>
            <a:r>
              <a:rPr lang="en-US" sz="2400" dirty="0" smtClean="0"/>
              <a:t>3 </a:t>
            </a:r>
            <a:r>
              <a:rPr lang="en-US" sz="2400" dirty="0" smtClean="0"/>
              <a:t>power-point slides to present </a:t>
            </a:r>
          </a:p>
          <a:p>
            <a:pPr lvl="2"/>
            <a:r>
              <a:rPr lang="en-US" sz="2000" dirty="0" smtClean="0"/>
              <a:t>Intro Slide – name of your system and your names (1 slide)</a:t>
            </a:r>
          </a:p>
          <a:p>
            <a:pPr lvl="2"/>
            <a:r>
              <a:rPr lang="en-US" sz="2000" dirty="0" smtClean="0"/>
              <a:t>System Design – overall architecture (1 slide)</a:t>
            </a:r>
          </a:p>
          <a:p>
            <a:pPr lvl="2"/>
            <a:r>
              <a:rPr lang="en-US" sz="2000" dirty="0" smtClean="0"/>
              <a:t>Features of Your System - interface (1 slide</a:t>
            </a:r>
            <a:r>
              <a:rPr lang="en-US" sz="2000" dirty="0" smtClean="0"/>
              <a:t>)</a:t>
            </a:r>
            <a:endParaRPr lang="en-US" sz="2000" dirty="0" smtClean="0"/>
          </a:p>
        </p:txBody>
      </p:sp>
      <p:sp>
        <p:nvSpPr>
          <p:cNvPr id="4" name="Footer Placeholder 3"/>
          <p:cNvSpPr>
            <a:spLocks noGrp="1"/>
          </p:cNvSpPr>
          <p:nvPr>
            <p:ph type="ftr" sz="quarter" idx="10"/>
          </p:nvPr>
        </p:nvSpPr>
        <p:spPr/>
        <p:txBody>
          <a:bodyPr/>
          <a:lstStyle/>
          <a:p>
            <a:pPr>
              <a:defRPr/>
            </a:pPr>
            <a:r>
              <a:rPr lang="en-US" smtClean="0"/>
              <a:t>CS 414 - Spring 2014</a:t>
            </a:r>
            <a:endParaRPr lang="en-US" dirty="0"/>
          </a:p>
        </p:txBody>
      </p:sp>
    </p:spTree>
    <p:extLst>
      <p:ext uri="{BB962C8B-B14F-4D97-AF65-F5344CB8AC3E}">
        <p14:creationId xmlns:p14="http://schemas.microsoft.com/office/powerpoint/2010/main" val="32156167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mtClean="0"/>
              <a:t>Impact of Skype</a:t>
            </a:r>
          </a:p>
        </p:txBody>
      </p:sp>
      <p:sp>
        <p:nvSpPr>
          <p:cNvPr id="29699" name="Rectangle 3"/>
          <p:cNvSpPr>
            <a:spLocks noGrp="1" noChangeArrowheads="1"/>
          </p:cNvSpPr>
          <p:nvPr>
            <p:ph type="body" idx="1"/>
          </p:nvPr>
        </p:nvSpPr>
        <p:spPr/>
        <p:txBody>
          <a:bodyPr/>
          <a:lstStyle/>
          <a:p>
            <a:pPr>
              <a:lnSpc>
                <a:spcPct val="90000"/>
              </a:lnSpc>
            </a:pPr>
            <a:r>
              <a:rPr lang="en-US" smtClean="0"/>
              <a:t>Skype has shown, at least has suggested, the following </a:t>
            </a:r>
          </a:p>
          <a:p>
            <a:pPr lvl="1">
              <a:lnSpc>
                <a:spcPct val="90000"/>
              </a:lnSpc>
            </a:pPr>
            <a:r>
              <a:rPr lang="en-US" smtClean="0">
                <a:solidFill>
                  <a:srgbClr val="FF0000"/>
                </a:solidFill>
              </a:rPr>
              <a:t>Signaling,</a:t>
            </a:r>
            <a:r>
              <a:rPr lang="en-US" smtClean="0"/>
              <a:t> the most unique property of traditional phone systems, can now be accomplished effortlessly with self-organizing P2P networks</a:t>
            </a:r>
          </a:p>
          <a:p>
            <a:pPr lvl="1">
              <a:lnSpc>
                <a:spcPct val="90000"/>
              </a:lnSpc>
            </a:pPr>
            <a:r>
              <a:rPr lang="en-US" smtClean="0">
                <a:solidFill>
                  <a:srgbClr val="FF0000"/>
                </a:solidFill>
              </a:rPr>
              <a:t>P2P overlay networks can scale </a:t>
            </a:r>
            <a:r>
              <a:rPr lang="en-US" smtClean="0"/>
              <a:t>up to handle large-scale connection-oriented real-time services such as voice</a:t>
            </a:r>
          </a:p>
        </p:txBody>
      </p:sp>
      <p:sp>
        <p:nvSpPr>
          <p:cNvPr id="2970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t>CS 414 - Spring 2014</a:t>
            </a:r>
          </a:p>
        </p:txBody>
      </p:sp>
    </p:spTree>
    <p:extLst>
      <p:ext uri="{BB962C8B-B14F-4D97-AF65-F5344CB8AC3E}">
        <p14:creationId xmlns:p14="http://schemas.microsoft.com/office/powerpoint/2010/main" val="2582001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Conclusion – </a:t>
            </a:r>
            <a:r>
              <a:rPr lang="en-US" dirty="0" err="1" smtClean="0"/>
              <a:t>skype</a:t>
            </a:r>
            <a:r>
              <a:rPr lang="en-US" dirty="0" smtClean="0"/>
              <a:t> 2004</a:t>
            </a:r>
          </a:p>
        </p:txBody>
      </p:sp>
      <p:sp>
        <p:nvSpPr>
          <p:cNvPr id="30723" name="Rectangle 3"/>
          <p:cNvSpPr>
            <a:spLocks noGrp="1" noChangeArrowheads="1"/>
          </p:cNvSpPr>
          <p:nvPr>
            <p:ph type="body" idx="1"/>
          </p:nvPr>
        </p:nvSpPr>
        <p:spPr>
          <a:xfrm>
            <a:off x="457200" y="1752600"/>
            <a:ext cx="8229600" cy="4495800"/>
          </a:xfrm>
        </p:spPr>
        <p:txBody>
          <a:bodyPr/>
          <a:lstStyle/>
          <a:p>
            <a:pPr>
              <a:lnSpc>
                <a:spcPct val="90000"/>
              </a:lnSpc>
            </a:pPr>
            <a:r>
              <a:rPr lang="en-US" smtClean="0"/>
              <a:t>Statistics from the paper 2004 - </a:t>
            </a:r>
          </a:p>
          <a:p>
            <a:pPr>
              <a:lnSpc>
                <a:spcPct val="90000"/>
              </a:lnSpc>
            </a:pPr>
            <a:r>
              <a:rPr lang="en-US" smtClean="0"/>
              <a:t>More than 2 million on-line subscribers per day</a:t>
            </a:r>
          </a:p>
          <a:p>
            <a:pPr>
              <a:lnSpc>
                <a:spcPct val="90000"/>
              </a:lnSpc>
            </a:pPr>
            <a:r>
              <a:rPr lang="en-US" smtClean="0"/>
              <a:t>More than 2.7 billion minutes served (minutes of free Skype-to-Skype callees) </a:t>
            </a:r>
          </a:p>
          <a:p>
            <a:pPr>
              <a:lnSpc>
                <a:spcPct val="90000"/>
              </a:lnSpc>
            </a:pPr>
            <a:r>
              <a:rPr lang="en-US" smtClean="0"/>
              <a:t>More than 38 million of software download</a:t>
            </a:r>
          </a:p>
          <a:p>
            <a:pPr>
              <a:lnSpc>
                <a:spcPct val="90000"/>
              </a:lnSpc>
            </a:pPr>
            <a:r>
              <a:rPr lang="en-US" smtClean="0"/>
              <a:t>More than 7 million of registered subscribers</a:t>
            </a:r>
          </a:p>
          <a:p>
            <a:pPr>
              <a:lnSpc>
                <a:spcPct val="90000"/>
              </a:lnSpc>
            </a:pPr>
            <a:r>
              <a:rPr lang="en-US" smtClean="0"/>
              <a:t>More than 1 million concurrently on-line subscribers</a:t>
            </a:r>
          </a:p>
        </p:txBody>
      </p:sp>
      <p:sp>
        <p:nvSpPr>
          <p:cNvPr id="3072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t>CS 414 - Spring 2014</a:t>
            </a:r>
          </a:p>
        </p:txBody>
      </p:sp>
    </p:spTree>
    <p:extLst>
      <p:ext uri="{BB962C8B-B14F-4D97-AF65-F5344CB8AC3E}">
        <p14:creationId xmlns:p14="http://schemas.microsoft.com/office/powerpoint/2010/main" val="29307831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 </a:t>
            </a:r>
            <a:r>
              <a:rPr lang="en-US" dirty="0" err="1" smtClean="0"/>
              <a:t>skype</a:t>
            </a:r>
            <a:r>
              <a:rPr lang="en-US" dirty="0" smtClean="0"/>
              <a:t> 2013 </a:t>
            </a:r>
            <a:endParaRPr lang="en-US" dirty="0"/>
          </a:p>
        </p:txBody>
      </p:sp>
      <p:pic>
        <p:nvPicPr>
          <p:cNvPr id="1026" name="Picture 2" descr="http://www.telegeography.com/products/commsupdate/assets/comms_update/images/assets/news20140115-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394069"/>
            <a:ext cx="6629400" cy="495788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45431" y="6551711"/>
            <a:ext cx="8998569" cy="307777"/>
          </a:xfrm>
          <a:prstGeom prst="rect">
            <a:avLst/>
          </a:prstGeom>
        </p:spPr>
        <p:txBody>
          <a:bodyPr wrap="square">
            <a:spAutoFit/>
          </a:bodyPr>
          <a:lstStyle/>
          <a:p>
            <a:r>
              <a:rPr lang="en-US" sz="1400" dirty="0"/>
              <a:t>http://www.telegeography.com/products/commsupdate/articles/2014/01/15/skype-traffic-continues-to-thrive/</a:t>
            </a:r>
          </a:p>
        </p:txBody>
      </p:sp>
    </p:spTree>
    <p:extLst>
      <p:ext uri="{BB962C8B-B14F-4D97-AF65-F5344CB8AC3E}">
        <p14:creationId xmlns:p14="http://schemas.microsoft.com/office/powerpoint/2010/main" val="17165488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0540"/>
            <a:ext cx="8229600" cy="810884"/>
          </a:xfrm>
        </p:spPr>
        <p:txBody>
          <a:bodyPr/>
          <a:lstStyle/>
          <a:p>
            <a:r>
              <a:rPr lang="en-US" sz="2800" dirty="0" smtClean="0"/>
              <a:t>                               </a:t>
            </a:r>
            <a:r>
              <a:rPr lang="en-US" sz="3200" dirty="0" smtClean="0"/>
              <a:t>Conclusion – </a:t>
            </a:r>
            <a:r>
              <a:rPr lang="en-US" sz="3200" dirty="0" err="1" smtClean="0"/>
              <a:t>skype</a:t>
            </a:r>
            <a:r>
              <a:rPr lang="en-US" sz="3200" dirty="0" smtClean="0"/>
              <a:t> 2014</a:t>
            </a:r>
            <a:endParaRPr lang="en-US" sz="3200" dirty="0"/>
          </a:p>
        </p:txBody>
      </p:sp>
      <p:sp>
        <p:nvSpPr>
          <p:cNvPr id="5" name="Rectangle 1"/>
          <p:cNvSpPr>
            <a:spLocks noGrp="1" noChangeArrowheads="1"/>
          </p:cNvSpPr>
          <p:nvPr>
            <p:ph idx="1"/>
          </p:nvPr>
        </p:nvSpPr>
        <p:spPr bwMode="auto">
          <a:xfrm>
            <a:off x="446049" y="695982"/>
            <a:ext cx="8229600" cy="6229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870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rgbClr val="4E5860"/>
                </a:solidFill>
                <a:latin typeface="Arial" panose="020B0604020202020204" pitchFamily="34" charset="0"/>
              </a:rPr>
              <a:t>U</a:t>
            </a:r>
            <a:r>
              <a:rPr kumimoji="0" lang="en-US" altLang="en-US" sz="2000" b="0" i="0" u="none" strike="noStrike" cap="none" normalizeH="0" baseline="0" dirty="0" smtClean="0">
                <a:ln>
                  <a:noFill/>
                </a:ln>
                <a:solidFill>
                  <a:srgbClr val="4E5860"/>
                </a:solidFill>
                <a:effectLst/>
                <a:latin typeface="Arial" panose="020B0604020202020204" pitchFamily="34" charset="0"/>
              </a:rPr>
              <a:t>nique Users: 41,016,000</a:t>
            </a:r>
            <a:br>
              <a:rPr kumimoji="0" lang="en-US" altLang="en-US" sz="2000" b="0" i="0" u="none" strike="noStrike" cap="none" normalizeH="0" baseline="0" dirty="0" smtClean="0">
                <a:ln>
                  <a:noFill/>
                </a:ln>
                <a:solidFill>
                  <a:srgbClr val="4E5860"/>
                </a:solidFill>
                <a:effectLst/>
                <a:latin typeface="Arial" panose="020B0604020202020204" pitchFamily="34" charset="0"/>
              </a:rPr>
            </a:br>
            <a:r>
              <a:rPr kumimoji="0" lang="en-US" altLang="en-US" sz="2000" b="0" i="0" u="none" strike="noStrike" cap="none" normalizeH="0" baseline="0" dirty="0" smtClean="0">
                <a:ln>
                  <a:noFill/>
                </a:ln>
                <a:solidFill>
                  <a:srgbClr val="4E5860"/>
                </a:solidFill>
                <a:effectLst/>
                <a:latin typeface="Arial" panose="020B0604020202020204" pitchFamily="34" charset="0"/>
              </a:rPr>
              <a:t>Time Spent: 0h 13m</a:t>
            </a:r>
            <a:endParaRPr kumimoji="0" lang="en-US" altLang="en-US" sz="2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E5860"/>
                </a:solidFill>
                <a:effectLst/>
                <a:latin typeface="Arial" panose="020B0604020202020204" pitchFamily="34" charset="0"/>
              </a:rPr>
              <a:t>Gender:  - 46.3% are Male ; - 53.7% are Female</a:t>
            </a:r>
            <a:endParaRPr kumimoji="0" lang="en-US" altLang="en-US" sz="2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E5860"/>
                </a:solidFill>
                <a:effectLst/>
                <a:latin typeface="Arial" panose="020B0604020202020204" pitchFamily="34" charset="0"/>
              </a:rPr>
              <a:t>Age</a:t>
            </a:r>
            <a:endParaRPr kumimoji="0" lang="en-US" altLang="en-US" sz="2000" b="0" i="0" u="none" strike="noStrike" cap="none" normalizeH="0" baseline="0" dirty="0" smtClean="0">
              <a:ln>
                <a:noFill/>
              </a:ln>
              <a:solidFill>
                <a:schemeClr val="tx1"/>
              </a:solidFill>
              <a:effectLst/>
              <a:latin typeface="Arial" panose="020B0604020202020204" pitchFamily="34" charset="0"/>
            </a:endParaRPr>
          </a:p>
          <a:p>
            <a:pPr marL="400050" lvl="1" indent="0">
              <a:spcBef>
                <a:spcPct val="0"/>
              </a:spcBef>
              <a:buClrTx/>
              <a:buSzTx/>
              <a:buFontTx/>
              <a:buChar char="•"/>
            </a:pPr>
            <a:r>
              <a:rPr kumimoji="0" lang="en-US" altLang="en-US" sz="1600" b="0" i="0" u="none" strike="noStrike" cap="none" normalizeH="0" baseline="0" dirty="0" smtClean="0">
                <a:ln>
                  <a:noFill/>
                </a:ln>
                <a:solidFill>
                  <a:srgbClr val="4E5860"/>
                </a:solidFill>
                <a:effectLst/>
                <a:latin typeface="Arial" panose="020B0604020202020204" pitchFamily="34" charset="0"/>
              </a:rPr>
              <a:t>16.5% are 18-24</a:t>
            </a:r>
          </a:p>
          <a:p>
            <a:pPr marL="400050" lvl="1" indent="0">
              <a:spcBef>
                <a:spcPct val="0"/>
              </a:spcBef>
              <a:buClrTx/>
              <a:buSzTx/>
              <a:buFontTx/>
              <a:buChar char="•"/>
            </a:pPr>
            <a:r>
              <a:rPr kumimoji="0" lang="en-US" altLang="en-US" sz="1600" b="0" i="0" u="none" strike="noStrike" cap="none" normalizeH="0" baseline="0" dirty="0" smtClean="0">
                <a:ln>
                  <a:noFill/>
                </a:ln>
                <a:solidFill>
                  <a:srgbClr val="4E5860"/>
                </a:solidFill>
                <a:effectLst/>
                <a:latin typeface="Arial" panose="020B0604020202020204" pitchFamily="34" charset="0"/>
              </a:rPr>
              <a:t>37.6% are 18-34</a:t>
            </a:r>
          </a:p>
          <a:p>
            <a:pPr marL="400050" lvl="1" indent="0">
              <a:spcBef>
                <a:spcPct val="0"/>
              </a:spcBef>
              <a:buClrTx/>
              <a:buSzTx/>
              <a:buFontTx/>
              <a:buChar char="•"/>
            </a:pPr>
            <a:r>
              <a:rPr kumimoji="0" lang="en-US" altLang="en-US" sz="1600" b="0" i="0" u="none" strike="noStrike" cap="none" normalizeH="0" baseline="0" dirty="0" smtClean="0">
                <a:ln>
                  <a:noFill/>
                </a:ln>
                <a:solidFill>
                  <a:srgbClr val="4E5860"/>
                </a:solidFill>
                <a:effectLst/>
                <a:latin typeface="Arial" panose="020B0604020202020204" pitchFamily="34" charset="0"/>
              </a:rPr>
              <a:t>65.8% are 18-49</a:t>
            </a:r>
          </a:p>
          <a:p>
            <a:pPr marL="400050" lvl="1" indent="0">
              <a:spcBef>
                <a:spcPct val="0"/>
              </a:spcBef>
              <a:buClrTx/>
              <a:buSzTx/>
              <a:buFontTx/>
              <a:buChar char="•"/>
            </a:pPr>
            <a:r>
              <a:rPr kumimoji="0" lang="en-US" altLang="en-US" sz="1600" b="0" i="0" u="none" strike="noStrike" cap="none" normalizeH="0" baseline="0" dirty="0" smtClean="0">
                <a:ln>
                  <a:noFill/>
                </a:ln>
                <a:solidFill>
                  <a:srgbClr val="4E5860"/>
                </a:solidFill>
                <a:effectLst/>
                <a:latin typeface="Arial" panose="020B0604020202020204" pitchFamily="34" charset="0"/>
              </a:rPr>
              <a:t>21.1% are 25-34</a:t>
            </a:r>
          </a:p>
          <a:p>
            <a:pPr marL="400050" lvl="1" indent="0">
              <a:spcBef>
                <a:spcPct val="0"/>
              </a:spcBef>
              <a:buClrTx/>
              <a:buSzTx/>
              <a:buFontTx/>
              <a:buChar char="•"/>
            </a:pPr>
            <a:r>
              <a:rPr kumimoji="0" lang="en-US" altLang="en-US" sz="1600" b="0" i="0" u="none" strike="noStrike" cap="none" normalizeH="0" baseline="0" dirty="0" smtClean="0">
                <a:ln>
                  <a:noFill/>
                </a:ln>
                <a:solidFill>
                  <a:srgbClr val="4E5860"/>
                </a:solidFill>
                <a:effectLst/>
                <a:latin typeface="Arial" panose="020B0604020202020204" pitchFamily="34" charset="0"/>
              </a:rPr>
              <a:t>58.5% are 25-54</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E5860"/>
                </a:solidFill>
                <a:effectLst/>
                <a:latin typeface="Arial" panose="020B0604020202020204" pitchFamily="34" charset="0"/>
              </a:rPr>
              <a:t>Marital Status</a:t>
            </a:r>
            <a:endParaRPr kumimoji="0" lang="en-US" altLang="en-US" sz="2000" b="0" i="0" u="none" strike="noStrike" cap="none" normalizeH="0" baseline="0" dirty="0" smtClean="0">
              <a:ln>
                <a:noFill/>
              </a:ln>
              <a:solidFill>
                <a:schemeClr val="tx1"/>
              </a:solidFill>
              <a:effectLst/>
              <a:latin typeface="Arial" panose="020B0604020202020204" pitchFamily="34" charset="0"/>
            </a:endParaRPr>
          </a:p>
          <a:p>
            <a:pPr marL="400050" lvl="1" indent="0">
              <a:spcBef>
                <a:spcPct val="0"/>
              </a:spcBef>
              <a:buClrTx/>
              <a:buSzTx/>
              <a:buFontTx/>
              <a:buChar char="•"/>
            </a:pPr>
            <a:r>
              <a:rPr kumimoji="0" lang="en-US" altLang="en-US" sz="1600" b="0" i="0" u="none" strike="noStrike" cap="none" normalizeH="0" baseline="0" dirty="0" smtClean="0">
                <a:ln>
                  <a:noFill/>
                </a:ln>
                <a:solidFill>
                  <a:srgbClr val="4E5860"/>
                </a:solidFill>
                <a:effectLst/>
                <a:latin typeface="Arial" panose="020B0604020202020204" pitchFamily="34" charset="0"/>
              </a:rPr>
              <a:t>52.8% are married</a:t>
            </a:r>
          </a:p>
          <a:p>
            <a:pPr marL="400050" lvl="1" indent="0">
              <a:spcBef>
                <a:spcPct val="0"/>
              </a:spcBef>
              <a:buClrTx/>
              <a:buSzTx/>
              <a:buFontTx/>
              <a:buChar char="•"/>
            </a:pPr>
            <a:r>
              <a:rPr kumimoji="0" lang="en-US" altLang="en-US" sz="1600" b="0" i="0" u="none" strike="noStrike" cap="none" normalizeH="0" baseline="0" dirty="0" smtClean="0">
                <a:ln>
                  <a:noFill/>
                </a:ln>
                <a:solidFill>
                  <a:srgbClr val="4E5860"/>
                </a:solidFill>
                <a:effectLst/>
                <a:latin typeface="Arial" panose="020B0604020202020204" pitchFamily="34" charset="0"/>
              </a:rPr>
              <a:t>45.8% have children</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E5860"/>
                </a:solidFill>
                <a:effectLst/>
                <a:latin typeface="Arial" panose="020B0604020202020204" pitchFamily="34" charset="0"/>
              </a:rPr>
              <a:t>Education - 33.3% have graduated college or higher</a:t>
            </a:r>
            <a:endParaRPr kumimoji="0" lang="en-US" altLang="en-US" sz="2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E5860"/>
                </a:solidFill>
                <a:effectLst/>
                <a:latin typeface="Arial" panose="020B0604020202020204" pitchFamily="34" charset="0"/>
              </a:rPr>
              <a:t>Income</a:t>
            </a:r>
            <a:endParaRPr kumimoji="0" lang="en-US" altLang="en-US" sz="2000" b="0" i="0" u="none" strike="noStrike" cap="none" normalizeH="0" baseline="0" dirty="0" smtClean="0">
              <a:ln>
                <a:noFill/>
              </a:ln>
              <a:solidFill>
                <a:schemeClr val="tx1"/>
              </a:solidFill>
              <a:effectLst/>
              <a:latin typeface="Arial" panose="020B0604020202020204" pitchFamily="34" charset="0"/>
            </a:endParaRPr>
          </a:p>
          <a:p>
            <a:pPr marL="400050" lvl="1" indent="0">
              <a:spcBef>
                <a:spcPct val="0"/>
              </a:spcBef>
              <a:buClrTx/>
              <a:buSzTx/>
              <a:buFontTx/>
              <a:buChar char="•"/>
            </a:pPr>
            <a:r>
              <a:rPr kumimoji="0" lang="en-US" altLang="en-US" sz="1600" b="0" i="0" u="none" strike="noStrike" cap="none" normalizeH="0" baseline="0" dirty="0" smtClean="0">
                <a:ln>
                  <a:noFill/>
                </a:ln>
                <a:solidFill>
                  <a:srgbClr val="4E5860"/>
                </a:solidFill>
                <a:effectLst/>
                <a:latin typeface="Arial" panose="020B0604020202020204" pitchFamily="34" charset="0"/>
              </a:rPr>
              <a:t>61% have a household income of $50K+</a:t>
            </a:r>
          </a:p>
          <a:p>
            <a:pPr marL="400050" lvl="1" indent="0">
              <a:spcBef>
                <a:spcPct val="0"/>
              </a:spcBef>
              <a:buClrTx/>
              <a:buSzTx/>
              <a:buFontTx/>
              <a:buChar char="•"/>
            </a:pPr>
            <a:r>
              <a:rPr kumimoji="0" lang="en-US" altLang="en-US" sz="1600" b="0" i="0" u="none" strike="noStrike" cap="none" normalizeH="0" baseline="0" dirty="0" smtClean="0">
                <a:ln>
                  <a:noFill/>
                </a:ln>
                <a:solidFill>
                  <a:srgbClr val="4E5860"/>
                </a:solidFill>
                <a:effectLst/>
                <a:latin typeface="Arial" panose="020B0604020202020204" pitchFamily="34" charset="0"/>
              </a:rPr>
              <a:t>39.1% have a household income of $75K+</a:t>
            </a:r>
          </a:p>
          <a:p>
            <a:pPr marL="400050" lvl="1" indent="0">
              <a:spcBef>
                <a:spcPct val="0"/>
              </a:spcBef>
              <a:buClrTx/>
              <a:buSzTx/>
              <a:buFontTx/>
              <a:buChar char="•"/>
            </a:pPr>
            <a:r>
              <a:rPr kumimoji="0" lang="en-US" altLang="en-US" sz="1600" b="0" i="0" u="none" strike="noStrike" cap="none" normalizeH="0" baseline="0" dirty="0" smtClean="0">
                <a:ln>
                  <a:noFill/>
                </a:ln>
                <a:solidFill>
                  <a:srgbClr val="4E5860"/>
                </a:solidFill>
                <a:effectLst/>
                <a:latin typeface="Arial" panose="020B0604020202020204" pitchFamily="34" charset="0"/>
              </a:rPr>
              <a:t>22.7% have a household income of $100+</a:t>
            </a:r>
          </a:p>
          <a:p>
            <a:pPr marL="400050" lvl="1" indent="0">
              <a:spcBef>
                <a:spcPct val="0"/>
              </a:spcBef>
              <a:buClrTx/>
              <a:buSzTx/>
              <a:buFontTx/>
              <a:buChar char="•"/>
            </a:pPr>
            <a:r>
              <a:rPr kumimoji="0" lang="en-US" altLang="en-US" sz="1600" b="0" i="0" u="none" strike="noStrike" cap="none" normalizeH="0" baseline="0" dirty="0" smtClean="0">
                <a:ln>
                  <a:noFill/>
                </a:ln>
                <a:solidFill>
                  <a:srgbClr val="4E5860"/>
                </a:solidFill>
                <a:effectLst/>
                <a:latin typeface="Arial" panose="020B0604020202020204" pitchFamily="34" charset="0"/>
              </a:rPr>
              <a:t>16.4% have a household income of $75,000-99,999</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E5860"/>
                </a:solidFill>
                <a:effectLst/>
                <a:latin typeface="Arial" panose="020B0604020202020204" pitchFamily="34" charset="0"/>
              </a:rPr>
              <a:t>Online Shopping</a:t>
            </a:r>
            <a:endParaRPr kumimoji="0" lang="en-US" altLang="en-US" sz="2000" b="0" i="0" u="none" strike="noStrike" cap="none" normalizeH="0" baseline="0" dirty="0" smtClean="0">
              <a:ln>
                <a:noFill/>
              </a:ln>
              <a:solidFill>
                <a:schemeClr val="tx1"/>
              </a:solidFill>
              <a:effectLst/>
              <a:latin typeface="Arial" panose="020B0604020202020204" pitchFamily="34" charset="0"/>
            </a:endParaRPr>
          </a:p>
          <a:p>
            <a:pPr marL="400050" lvl="1" indent="0">
              <a:spcBef>
                <a:spcPct val="0"/>
              </a:spcBef>
              <a:buClrTx/>
              <a:buSzTx/>
              <a:buFontTx/>
              <a:buChar char="•"/>
            </a:pPr>
            <a:r>
              <a:rPr kumimoji="0" lang="en-US" altLang="en-US" sz="1600" b="0" i="0" u="none" strike="noStrike" cap="none" normalizeH="0" baseline="0" dirty="0" smtClean="0">
                <a:ln>
                  <a:noFill/>
                </a:ln>
                <a:solidFill>
                  <a:srgbClr val="4E5860"/>
                </a:solidFill>
                <a:effectLst/>
                <a:latin typeface="Arial" panose="020B0604020202020204" pitchFamily="34" charset="0"/>
              </a:rPr>
              <a:t>78.3% have shopped online in the past 30 days</a:t>
            </a:r>
          </a:p>
          <a:p>
            <a:pPr marL="400050" lvl="1" indent="0">
              <a:spcBef>
                <a:spcPct val="0"/>
              </a:spcBef>
              <a:buClrTx/>
              <a:buSzTx/>
              <a:buFontTx/>
              <a:buChar char="•"/>
            </a:pPr>
            <a:r>
              <a:rPr kumimoji="0" lang="en-US" altLang="en-US" sz="1600" b="0" i="0" u="none" strike="noStrike" cap="none" normalizeH="0" baseline="0" dirty="0" smtClean="0">
                <a:ln>
                  <a:noFill/>
                </a:ln>
                <a:solidFill>
                  <a:srgbClr val="4E5860"/>
                </a:solidFill>
                <a:effectLst/>
                <a:latin typeface="Arial" panose="020B0604020202020204" pitchFamily="34" charset="0"/>
              </a:rPr>
              <a:t>71.8% have purchased online in the past 30 days</a:t>
            </a:r>
          </a:p>
          <a:p>
            <a:pPr marL="400050" lvl="1" indent="0">
              <a:spcBef>
                <a:spcPct val="0"/>
              </a:spcBef>
              <a:buClrTx/>
              <a:buSzTx/>
              <a:buFontTx/>
              <a:buChar char="•"/>
            </a:pPr>
            <a:r>
              <a:rPr kumimoji="0" lang="en-US" altLang="en-US" sz="1600" b="0" i="0" u="none" strike="noStrike" cap="none" normalizeH="0" baseline="0" dirty="0" smtClean="0">
                <a:ln>
                  <a:noFill/>
                </a:ln>
                <a:solidFill>
                  <a:srgbClr val="4E5860"/>
                </a:solidFill>
                <a:effectLst/>
                <a:latin typeface="Arial" panose="020B0604020202020204" pitchFamily="34" charset="0"/>
              </a:rPr>
              <a:t>16.6% sought or posted product reviews in the last 30 days</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2961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lstStyle/>
          <a:p>
            <a:r>
              <a:rPr lang="en-US" dirty="0" smtClean="0"/>
              <a:t>Administrative </a:t>
            </a:r>
            <a:endParaRPr lang="en-US" dirty="0"/>
          </a:p>
        </p:txBody>
      </p:sp>
      <p:sp>
        <p:nvSpPr>
          <p:cNvPr id="3" name="Content Placeholder 2"/>
          <p:cNvSpPr>
            <a:spLocks noGrp="1"/>
          </p:cNvSpPr>
          <p:nvPr>
            <p:ph idx="1"/>
          </p:nvPr>
        </p:nvSpPr>
        <p:spPr>
          <a:xfrm>
            <a:off x="152400" y="1219200"/>
            <a:ext cx="8763000" cy="4495800"/>
          </a:xfrm>
        </p:spPr>
        <p:txBody>
          <a:bodyPr/>
          <a:lstStyle/>
          <a:p>
            <a:r>
              <a:rPr lang="en-US" sz="2800" b="1" dirty="0" smtClean="0">
                <a:solidFill>
                  <a:srgbClr val="FF0000"/>
                </a:solidFill>
              </a:rPr>
              <a:t>Homework 2</a:t>
            </a:r>
            <a:r>
              <a:rPr lang="en-US" sz="2800" dirty="0" smtClean="0"/>
              <a:t> is posted </a:t>
            </a:r>
          </a:p>
          <a:p>
            <a:pPr lvl="1"/>
            <a:r>
              <a:rPr lang="en-US" sz="2400" b="1" dirty="0" smtClean="0"/>
              <a:t>Deadline May 7</a:t>
            </a:r>
            <a:r>
              <a:rPr lang="en-US" sz="2400" dirty="0" smtClean="0"/>
              <a:t>, Wednesday midnight 11:59pm</a:t>
            </a:r>
          </a:p>
          <a:p>
            <a:r>
              <a:rPr lang="en-US" sz="2800" b="1" dirty="0" smtClean="0">
                <a:solidFill>
                  <a:srgbClr val="FF0000"/>
                </a:solidFill>
              </a:rPr>
              <a:t>Peer Evaluations </a:t>
            </a:r>
            <a:r>
              <a:rPr lang="en-US" sz="2800" dirty="0" smtClean="0"/>
              <a:t>– due </a:t>
            </a:r>
            <a:r>
              <a:rPr lang="en-US" sz="2800" b="1" dirty="0" smtClean="0"/>
              <a:t>Friday, May 9, midnight</a:t>
            </a:r>
          </a:p>
          <a:p>
            <a:pPr lvl="1"/>
            <a:r>
              <a:rPr lang="en-US" sz="2400" dirty="0" smtClean="0"/>
              <a:t>Peer Evaluation Form and Explanation - available on the class website </a:t>
            </a:r>
          </a:p>
          <a:p>
            <a:pPr lvl="1"/>
            <a:r>
              <a:rPr lang="en-US" sz="2400" dirty="0" smtClean="0"/>
              <a:t>Submit your Peer Evaluation to klara@illinois.edu</a:t>
            </a:r>
          </a:p>
          <a:p>
            <a:pPr lvl="1"/>
            <a:r>
              <a:rPr lang="en-US" sz="2400" dirty="0" smtClean="0"/>
              <a:t>Note: if you do not submit your peer evaluations, you get 0 for self-evaluation and 100% for your group mates. </a:t>
            </a:r>
          </a:p>
          <a:p>
            <a:r>
              <a:rPr lang="en-US" sz="2800" b="1" dirty="0" smtClean="0">
                <a:solidFill>
                  <a:srgbClr val="FF0000"/>
                </a:solidFill>
              </a:rPr>
              <a:t>¼ Unit projects </a:t>
            </a:r>
            <a:r>
              <a:rPr lang="en-US" sz="2800" dirty="0" smtClean="0"/>
              <a:t>– due  </a:t>
            </a:r>
            <a:r>
              <a:rPr lang="en-US" sz="2800" b="1" dirty="0" smtClean="0"/>
              <a:t>Friday, May 9 </a:t>
            </a:r>
            <a:r>
              <a:rPr lang="en-US" sz="2800" dirty="0" smtClean="0"/>
              <a:t>midnight (if you need more time, arrange deadline with instructor)</a:t>
            </a:r>
            <a:endParaRPr lang="en-US" sz="2800" dirty="0"/>
          </a:p>
        </p:txBody>
      </p:sp>
      <p:sp>
        <p:nvSpPr>
          <p:cNvPr id="4" name="Footer Placeholder 3"/>
          <p:cNvSpPr>
            <a:spLocks noGrp="1"/>
          </p:cNvSpPr>
          <p:nvPr>
            <p:ph type="ftr" sz="quarter" idx="10"/>
          </p:nvPr>
        </p:nvSpPr>
        <p:spPr/>
        <p:txBody>
          <a:bodyPr/>
          <a:lstStyle/>
          <a:p>
            <a:pPr>
              <a:defRPr/>
            </a:pPr>
            <a:r>
              <a:rPr lang="en-US" smtClean="0"/>
              <a:t>CS 414 - Spring 2014</a:t>
            </a:r>
            <a:endParaRPr lang="en-US" dirty="0"/>
          </a:p>
        </p:txBody>
      </p:sp>
    </p:spTree>
    <p:extLst>
      <p:ext uri="{BB962C8B-B14F-4D97-AF65-F5344CB8AC3E}">
        <p14:creationId xmlns:p14="http://schemas.microsoft.com/office/powerpoint/2010/main" val="959468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Exam</a:t>
            </a:r>
            <a:endParaRPr lang="en-US" dirty="0"/>
          </a:p>
        </p:txBody>
      </p:sp>
      <p:sp>
        <p:nvSpPr>
          <p:cNvPr id="3" name="Content Placeholder 2"/>
          <p:cNvSpPr>
            <a:spLocks noGrp="1"/>
          </p:cNvSpPr>
          <p:nvPr>
            <p:ph idx="1"/>
          </p:nvPr>
        </p:nvSpPr>
        <p:spPr/>
        <p:txBody>
          <a:bodyPr/>
          <a:lstStyle/>
          <a:p>
            <a:r>
              <a:rPr lang="en-US" b="1" dirty="0" smtClean="0">
                <a:solidFill>
                  <a:srgbClr val="FF0000"/>
                </a:solidFill>
              </a:rPr>
              <a:t>May 15, 1:30-4:30pm in 216 SC</a:t>
            </a:r>
          </a:p>
          <a:p>
            <a:pPr lvl="1"/>
            <a:r>
              <a:rPr lang="en-US" dirty="0" smtClean="0"/>
              <a:t>More information on Wednesday about final exam format/review session </a:t>
            </a:r>
            <a:endParaRPr lang="en-US" dirty="0"/>
          </a:p>
        </p:txBody>
      </p:sp>
      <p:sp>
        <p:nvSpPr>
          <p:cNvPr id="4" name="Footer Placeholder 3"/>
          <p:cNvSpPr>
            <a:spLocks noGrp="1"/>
          </p:cNvSpPr>
          <p:nvPr>
            <p:ph type="ftr" sz="quarter" idx="10"/>
          </p:nvPr>
        </p:nvSpPr>
        <p:spPr/>
        <p:txBody>
          <a:bodyPr/>
          <a:lstStyle/>
          <a:p>
            <a:pPr>
              <a:defRPr/>
            </a:pPr>
            <a:r>
              <a:rPr lang="en-US" smtClean="0"/>
              <a:t>CS 414 - Spring 2014</a:t>
            </a:r>
            <a:endParaRPr lang="en-US" dirty="0"/>
          </a:p>
        </p:txBody>
      </p:sp>
    </p:spTree>
    <p:extLst>
      <p:ext uri="{BB962C8B-B14F-4D97-AF65-F5344CB8AC3E}">
        <p14:creationId xmlns:p14="http://schemas.microsoft.com/office/powerpoint/2010/main" val="2936840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Voice over IP via Telecom IP Networks</a:t>
            </a:r>
          </a:p>
          <a:p>
            <a:endParaRPr lang="en-US" dirty="0" smtClean="0"/>
          </a:p>
          <a:p>
            <a:r>
              <a:rPr lang="en-US" dirty="0" smtClean="0"/>
              <a:t>Peer-to-Peer Internet Voice Distribution </a:t>
            </a:r>
          </a:p>
          <a:p>
            <a:endParaRPr lang="en-US" dirty="0"/>
          </a:p>
        </p:txBody>
      </p:sp>
      <p:sp>
        <p:nvSpPr>
          <p:cNvPr id="4" name="Footer Placeholder 3"/>
          <p:cNvSpPr>
            <a:spLocks noGrp="1"/>
          </p:cNvSpPr>
          <p:nvPr>
            <p:ph type="ftr" sz="quarter" idx="10"/>
          </p:nvPr>
        </p:nvSpPr>
        <p:spPr/>
        <p:txBody>
          <a:bodyPr/>
          <a:lstStyle/>
          <a:p>
            <a:pPr>
              <a:defRPr/>
            </a:pPr>
            <a:r>
              <a:rPr lang="en-US" smtClean="0"/>
              <a:t>CS 414 - Spring 2014</a:t>
            </a:r>
            <a:endParaRPr lang="en-US" dirty="0"/>
          </a:p>
        </p:txBody>
      </p:sp>
    </p:spTree>
    <p:extLst>
      <p:ext uri="{BB962C8B-B14F-4D97-AF65-F5344CB8AC3E}">
        <p14:creationId xmlns:p14="http://schemas.microsoft.com/office/powerpoint/2010/main" val="1549228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Voice over IP in Residential Areas (e.g., Microsoft Lync)</a:t>
            </a:r>
            <a:endParaRPr lang="en-US" dirty="0"/>
          </a:p>
        </p:txBody>
      </p:sp>
      <p:sp>
        <p:nvSpPr>
          <p:cNvPr id="4" name="Footer Placeholder 3"/>
          <p:cNvSpPr>
            <a:spLocks noGrp="1"/>
          </p:cNvSpPr>
          <p:nvPr>
            <p:ph type="ftr" sz="quarter" idx="10"/>
          </p:nvPr>
        </p:nvSpPr>
        <p:spPr/>
        <p:txBody>
          <a:bodyPr/>
          <a:lstStyle/>
          <a:p>
            <a:pPr>
              <a:defRPr/>
            </a:pPr>
            <a:r>
              <a:rPr lang="en-US" smtClean="0"/>
              <a:t>CS 414 - Spring 2014</a:t>
            </a:r>
            <a:endParaRPr lang="en-US" dirty="0"/>
          </a:p>
        </p:txBody>
      </p:sp>
      <p:pic>
        <p:nvPicPr>
          <p:cNvPr id="2050" name="Picture 2" descr="File:Voip-typical.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8625" y="2109789"/>
            <a:ext cx="4019550" cy="404634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LyncExpress_SBC_diagram.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57700" y="2895600"/>
            <a:ext cx="4483589" cy="2316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195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VoIP Issues - </a:t>
            </a:r>
            <a:r>
              <a:rPr lang="en-US" sz="4000" dirty="0" err="1" smtClean="0"/>
              <a:t>QoS</a:t>
            </a:r>
            <a:r>
              <a:rPr lang="en-US" sz="4000" dirty="0" smtClean="0"/>
              <a:t> (Low Latency Queuing) in VoIP Routers</a:t>
            </a:r>
            <a:endParaRPr lang="en-US" sz="4000" dirty="0"/>
          </a:p>
        </p:txBody>
      </p:sp>
      <p:sp>
        <p:nvSpPr>
          <p:cNvPr id="3" name="Footer Placeholder 2"/>
          <p:cNvSpPr>
            <a:spLocks noGrp="1"/>
          </p:cNvSpPr>
          <p:nvPr>
            <p:ph type="ftr" sz="quarter" idx="10"/>
          </p:nvPr>
        </p:nvSpPr>
        <p:spPr/>
        <p:txBody>
          <a:bodyPr/>
          <a:lstStyle/>
          <a:p>
            <a:pPr>
              <a:defRPr/>
            </a:pPr>
            <a:r>
              <a:rPr lang="en-US" smtClean="0"/>
              <a:t>CS 414 - Spring 2014</a:t>
            </a:r>
            <a:endParaRPr lang="en-US" dirty="0"/>
          </a:p>
        </p:txBody>
      </p:sp>
      <p:pic>
        <p:nvPicPr>
          <p:cNvPr id="3074" name="Picture 2" descr="http://www.cisco.com/c/dam/en/us/td/i/000001-100000/60001-65000/60001-61000/60595.ps/_jcr_content/renditions/6059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1484" y="2324100"/>
            <a:ext cx="6961031"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5642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VoIP Issues - Fragmentation and Interleaving in VoIP</a:t>
            </a:r>
            <a:endParaRPr lang="en-US" dirty="0"/>
          </a:p>
        </p:txBody>
      </p:sp>
      <p:sp>
        <p:nvSpPr>
          <p:cNvPr id="3" name="Footer Placeholder 2"/>
          <p:cNvSpPr>
            <a:spLocks noGrp="1"/>
          </p:cNvSpPr>
          <p:nvPr>
            <p:ph type="ftr" sz="quarter" idx="10"/>
          </p:nvPr>
        </p:nvSpPr>
        <p:spPr/>
        <p:txBody>
          <a:bodyPr/>
          <a:lstStyle/>
          <a:p>
            <a:pPr>
              <a:defRPr/>
            </a:pPr>
            <a:r>
              <a:rPr lang="en-US" smtClean="0"/>
              <a:t>CS 414 - Spring 2014</a:t>
            </a:r>
            <a:endParaRPr lang="en-US" dirty="0"/>
          </a:p>
        </p:txBody>
      </p:sp>
      <p:pic>
        <p:nvPicPr>
          <p:cNvPr id="4098" name="Picture 2" descr="http://www.cisco.com/c/dam/en/us/td/i/000001-100000/60001-65000/60001-61000/60060.ps/_jcr_content/renditions/6006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 y="2062316"/>
            <a:ext cx="7353300" cy="380508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90500" y="6172123"/>
            <a:ext cx="8763000" cy="276999"/>
          </a:xfrm>
          <a:prstGeom prst="rect">
            <a:avLst/>
          </a:prstGeom>
        </p:spPr>
        <p:txBody>
          <a:bodyPr wrap="square">
            <a:spAutoFit/>
          </a:bodyPr>
          <a:lstStyle/>
          <a:p>
            <a:r>
              <a:rPr lang="en-US" sz="1200" dirty="0"/>
              <a:t>http://www.cisco.com/c/en/us/td/docs/ios/solutions_docs/qos_solutions/QoSVoIP/QoSVoIP.html#wp1034022</a:t>
            </a:r>
          </a:p>
        </p:txBody>
      </p:sp>
    </p:spTree>
    <p:extLst>
      <p:ext uri="{BB962C8B-B14F-4D97-AF65-F5344CB8AC3E}">
        <p14:creationId xmlns:p14="http://schemas.microsoft.com/office/powerpoint/2010/main" val="545774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2550</TotalTime>
  <Words>2210</Words>
  <Application>Microsoft Office PowerPoint</Application>
  <PresentationFormat>On-screen Show (4:3)</PresentationFormat>
  <Paragraphs>221</Paragraphs>
  <Slides>33</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Arial Black</vt:lpstr>
      <vt:lpstr>Times New Roman</vt:lpstr>
      <vt:lpstr>Wingdings</vt:lpstr>
      <vt:lpstr>Pixel</vt:lpstr>
      <vt:lpstr>CS 414 – Multimedia Systems Design  Lecture 41 – P2P Streaming (Part 5) </vt:lpstr>
      <vt:lpstr>Administrative </vt:lpstr>
      <vt:lpstr>Administrative (Change!)</vt:lpstr>
      <vt:lpstr>Administrative </vt:lpstr>
      <vt:lpstr>Final Exam</vt:lpstr>
      <vt:lpstr>Outline</vt:lpstr>
      <vt:lpstr>Voice over IP in Residential Areas (e.g., Microsoft Lync)</vt:lpstr>
      <vt:lpstr>VoIP Issues - QoS (Low Latency Queuing) in VoIP Routers</vt:lpstr>
      <vt:lpstr>VoIP Issues - Fragmentation and Interleaving in VoIP</vt:lpstr>
      <vt:lpstr>Skype</vt:lpstr>
      <vt:lpstr>Skype Overview </vt:lpstr>
      <vt:lpstr>Skype Network </vt:lpstr>
      <vt:lpstr>Components of Skype</vt:lpstr>
      <vt:lpstr>Skype Ports on which Skype listens for incoming connections</vt:lpstr>
      <vt:lpstr>Skype Host Cache List</vt:lpstr>
      <vt:lpstr>Components of Skype</vt:lpstr>
      <vt:lpstr>Skype Architecture</vt:lpstr>
      <vt:lpstr>STUN and TURN</vt:lpstr>
      <vt:lpstr>Techniques used in Skype</vt:lpstr>
      <vt:lpstr>Login </vt:lpstr>
      <vt:lpstr>Skype Login Algorithm </vt:lpstr>
      <vt:lpstr>Skype Login Process</vt:lpstr>
      <vt:lpstr>Skype Login Process</vt:lpstr>
      <vt:lpstr>Skype Login Process</vt:lpstr>
      <vt:lpstr>User Search </vt:lpstr>
      <vt:lpstr>Call Establishment and Teardown </vt:lpstr>
      <vt:lpstr>Media Transfer and Codec</vt:lpstr>
      <vt:lpstr>Conferencing </vt:lpstr>
      <vt:lpstr>Impact of Skype </vt:lpstr>
      <vt:lpstr>Impact of Skype</vt:lpstr>
      <vt:lpstr>Conclusion – skype 2004</vt:lpstr>
      <vt:lpstr>Conclusion – skype 2013 </vt:lpstr>
      <vt:lpstr>                               Conclusion – skype 2014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Morales, Ramses Victor</dc:creator>
  <cp:lastModifiedBy>Nahrstedt, Klara</cp:lastModifiedBy>
  <cp:revision>256</cp:revision>
  <cp:lastPrinted>1601-01-01T00:00:00Z</cp:lastPrinted>
  <dcterms:created xsi:type="dcterms:W3CDTF">1601-01-01T00:00:00Z</dcterms:created>
  <dcterms:modified xsi:type="dcterms:W3CDTF">2014-05-05T13:31:03Z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