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0"/>
  </p:notesMasterIdLst>
  <p:sldIdLst>
    <p:sldId id="256" r:id="rId2"/>
    <p:sldId id="318" r:id="rId3"/>
    <p:sldId id="320" r:id="rId4"/>
    <p:sldId id="321" r:id="rId5"/>
    <p:sldId id="353" r:id="rId6"/>
    <p:sldId id="373"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27" r:id="rId22"/>
    <p:sldId id="328" r:id="rId23"/>
    <p:sldId id="329" r:id="rId24"/>
    <p:sldId id="330" r:id="rId25"/>
    <p:sldId id="369" r:id="rId26"/>
    <p:sldId id="370" r:id="rId27"/>
    <p:sldId id="371" r:id="rId28"/>
    <p:sldId id="372" r:id="rId2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hrstedt, Klara" initials="NK" lastIdx="3" clrIdx="0">
    <p:extLst>
      <p:ext uri="{19B8F6BF-5375-455C-9EA6-DF929625EA0E}">
        <p15:presenceInfo xmlns:p15="http://schemas.microsoft.com/office/powerpoint/2012/main" userId="S-1-5-21-2509641344-1052565914-3260824488-431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604" autoAdjust="0"/>
    <p:restoredTop sz="85714" autoAdjust="0"/>
  </p:normalViewPr>
  <p:slideViewPr>
    <p:cSldViewPr>
      <p:cViewPr varScale="1">
        <p:scale>
          <a:sx n="86" d="100"/>
          <a:sy n="86" d="100"/>
        </p:scale>
        <p:origin x="37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5-01T21:21:01.297" idx="3">
    <p:pos x="4658" y="483"/>
    <p:text>A priority queue is required for VoIP. You can use any queueing mechanism that effectively gives VoIP high priority, but low latency queueing (LLQ) is recommended because it is flexible and easy to configure.
The most flexible queueing method that satisfies VoIP requirements is LLQ. LLQ uses the MQC configuration method to provide priority to certain classes and to provide guaranteed minimum bandwidth for other classes. During periods of congestion, the priority queue is policed at the configured rate so that the priority traffic does not monopolize all the available bandwidth. (If the priority traffic monopolizes the bandwidth, it prevents bandwidth guarantees for other classes from being met.) If you provision LLQ correctly, the traffic going into the priority queue should never exceed the configured rate.
LLQ also allows queue depths to be specified to determine when the router should drop packets if too many packets are waiting in any particular class queue. There is also a class default that is used to determine treatment of all traffic not classified by a configured class. The class default can be configured with the fair-queue interface configuration command, which means that each unclassified flow will be given an approximately equal share of the remaining bandwidth. Figure 1 shows how LLQ works.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5-01T21:19:06.369" idx="1">
    <p:pos x="10" y="10"/>
    <p:text/>
    <p:extLst>
      <p:ext uri="{C676402C-5697-4E1C-873F-D02D1690AC5C}">
        <p15:threadingInfo xmlns:p15="http://schemas.microsoft.com/office/powerpoint/2012/main" timeZoneBias="300"/>
      </p:ext>
    </p:extLst>
  </p:cm>
  <p:cm authorId="1" dt="2014-05-01T21:19:13.960" idx="2">
    <p:pos x="106" y="106"/>
    <p:text>Even if queueing is working at its best and prioritizing voice traffic, there are times when the priority queue is empty and a packet from another class is serviced. Packets from guaranteed bandwidth classes must be serviced according to their configured weight. If a priority voice packet arrives in the output queue while these packets are being serviced, the VoIP packet could wait a substantial amount of time before being sent. If we assume that a VoIP packet will need to wait behind one data packet, and that the data packet can be, at most, equal in size to the MTU (1500 bytes for serial and 4470 bytes for high-speed serial interfaces), we can calculate the wait time based on link speed.
For example, for a link speed of 64 kbps and MTU size of 1500 bytes, we have:
 Serialization delay = (1500 bytes * 8 bits/byte)  /  (64,000 bits/sec) = 187.5 ms
Therefore, a VoIP packet may need to wait up to 187.5 ms before it can be sent if it gets delayed behind a single 1500-byte packet on a 64-kbps link. VoIP packets usually are sent every 20 ms. With an end-to-end delay budget of 150 ms and strict jitter requirements, a gap of more than 180 ms is unacceptable.
You need a mechanism that ensures that the size of one transmission unit is less than 10 ms. Any packets that have more than 10-ms serialization delay need to be fragmented into 10-ms chunks. A 10-ms chunk or fragment is the number of bytes that can be sent over the link in 10 ms. You can calculate the size by using the link speed:
 Fragmentation size = (0.01 seconds * 64,000 bps) / (8 bits/byte) = 80 bytes
It takes 10 ms to send an 80-byte packet or fragment over a 64-kbps link.
On low speed links where a 10-ms-sized packet is smaller than the MTU, fragmentation is required. Simple fragmentation is insufficient, though, because if the VoIP packet must wait behind all the fragments of a single large data packet, the VoIP packet still will be delayed beyond the end-to-end delay limit. The VoIP packet must be interleaved or inserted in between the data packet fragments. Figure 2 illustrates fragmentation and interleaving.</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lvl1pPr eaLnBrk="1" hangingPunct="1">
              <a:defRPr sz="1300"/>
            </a:lvl1pPr>
          </a:lstStyle>
          <a:p>
            <a:pPr>
              <a:defRPr/>
            </a:pPr>
            <a:endParaRPr lang="en-US" dirty="0"/>
          </a:p>
        </p:txBody>
      </p:sp>
      <p:sp>
        <p:nvSpPr>
          <p:cNvPr id="358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lvl1pPr algn="r" eaLnBrk="1" hangingPunct="1">
              <a:defRPr sz="1300"/>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4" tIns="48322" rIns="96644" bIns="483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4" tIns="48322" rIns="96644" bIns="48322" numCol="1" anchor="b" anchorCtr="0" compatLnSpc="1">
            <a:prstTxWarp prst="textNoShape">
              <a:avLst/>
            </a:prstTxWarp>
          </a:bodyPr>
          <a:lstStyle>
            <a:lvl1pPr eaLnBrk="1" hangingPunct="1">
              <a:defRPr sz="1300"/>
            </a:lvl1pPr>
          </a:lstStyle>
          <a:p>
            <a:pPr>
              <a:defRPr/>
            </a:pPr>
            <a:endParaRPr lang="en-US" dirty="0"/>
          </a:p>
        </p:txBody>
      </p:sp>
      <p:sp>
        <p:nvSpPr>
          <p:cNvPr id="358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4" tIns="48322" rIns="96644" bIns="48322" numCol="1" anchor="b" anchorCtr="0" compatLnSpc="1">
            <a:prstTxWarp prst="textNoShape">
              <a:avLst/>
            </a:prstTxWarp>
          </a:bodyPr>
          <a:lstStyle>
            <a:lvl1pPr algn="r" eaLnBrk="1" hangingPunct="1">
              <a:defRPr sz="1300"/>
            </a:lvl1pPr>
          </a:lstStyle>
          <a:p>
            <a:pPr>
              <a:defRPr/>
            </a:pPr>
            <a:fld id="{512EAFA9-ABED-4378-9564-C096E85EA10D}" type="slidenum">
              <a:rPr lang="en-US"/>
              <a:pPr>
                <a:defRPr/>
              </a:pPr>
              <a:t>‹#›</a:t>
            </a:fld>
            <a:endParaRPr lang="en-US" dirty="0"/>
          </a:p>
        </p:txBody>
      </p:sp>
    </p:spTree>
    <p:extLst>
      <p:ext uri="{BB962C8B-B14F-4D97-AF65-F5344CB8AC3E}">
        <p14:creationId xmlns:p14="http://schemas.microsoft.com/office/powerpoint/2010/main" val="2306521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6C67ED8-9BB3-4B8E-9D4A-7EECBCD400BA}" type="slidenum">
              <a:rPr lang="en-US" smtClean="0"/>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3990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4512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0041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9117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dirty="0">
                  <a:latin typeface="Times New Roman" pitchFamily="18" charset="0"/>
                </a:endParaRPr>
              </a:p>
            </p:txBody>
          </p:sp>
        </p:grpSp>
      </p:grpSp>
      <p:sp>
        <p:nvSpPr>
          <p:cNvPr id="338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338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dirty="0"/>
          </a:p>
        </p:txBody>
      </p:sp>
      <p:sp>
        <p:nvSpPr>
          <p:cNvPr id="19" name="Rectangle 17"/>
          <p:cNvSpPr>
            <a:spLocks noGrp="1" noChangeArrowheads="1"/>
          </p:cNvSpPr>
          <p:nvPr>
            <p:ph type="ftr" sz="quarter" idx="11"/>
          </p:nvPr>
        </p:nvSpPr>
        <p:spPr/>
        <p:txBody>
          <a:bodyPr/>
          <a:lstStyle>
            <a:lvl1pPr>
              <a:defRPr smtClean="0"/>
            </a:lvl1pPr>
          </a:lstStyle>
          <a:p>
            <a:pPr>
              <a:defRPr/>
            </a:pPr>
            <a:r>
              <a:rPr lang="en-US" smtClean="0"/>
              <a:t>CS 414 - Spring 2014</a:t>
            </a:r>
            <a:endParaRPr lang="en-US" dirty="0"/>
          </a:p>
        </p:txBody>
      </p:sp>
      <p:sp>
        <p:nvSpPr>
          <p:cNvPr id="20" name="Rectangle 18"/>
          <p:cNvSpPr>
            <a:spLocks noGrp="1" noChangeArrowheads="1"/>
          </p:cNvSpPr>
          <p:nvPr>
            <p:ph type="sldNum" sz="quarter" idx="12"/>
          </p:nvPr>
        </p:nvSpPr>
        <p:spPr/>
        <p:txBody>
          <a:bodyPr/>
          <a:lstStyle>
            <a:lvl1pPr>
              <a:defRPr/>
            </a:lvl1pPr>
          </a:lstStyle>
          <a:p>
            <a:pPr>
              <a:defRPr/>
            </a:pPr>
            <a:fld id="{276206F3-7508-4854-84D1-E6E30BDE788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57BC201F-62ED-451F-86DC-72CA0604F7D7}"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00296F34-11B3-40B3-9F5F-54DD23C44E2E}"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7DBBBC7-74E4-43BD-AD73-F422E605CD4C}"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FFECC5A-132B-4B6F-BABE-803BFAB6F51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076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367E9341-814C-492E-9D2D-67CB67BE5A1F}"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17E7D897-B64C-40EC-834A-9184FDEC2426}"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EA740EFD-9EF3-4B1F-8EDB-2959ECD0E93C}"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D94384B6-3886-4468-A2FD-15FEE50C6E34}"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A352D604-D2A1-4A11-8896-4A97AD27A383}"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383A713C-C152-48BC-949A-76A5C4FDAD75}"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74D70C65-0622-4E60-AFB1-09391A7F9FFB}"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CS 414 - Spring 2014</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EB90B683-E637-435A-BA57-212BBEC3AFDA}"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r>
              <a:rPr lang="en-US" smtClean="0"/>
              <a:t>CS 414 - Spring 2014</a:t>
            </a:r>
            <a:endParaRPr lang="en-US" dirty="0"/>
          </a:p>
        </p:txBody>
      </p:sp>
      <p:sp>
        <p:nvSpPr>
          <p:cNvPr id="327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A14C1F86-8004-4DDE-B14C-64232D7206CA}" type="slidenum">
              <a:rPr lang="en-US"/>
              <a:pPr>
                <a:defRPr/>
              </a:pPr>
              <a:t>‹#›</a:t>
            </a:fld>
            <a:endParaRPr lang="en-US" dirty="0"/>
          </a:p>
        </p:txBody>
      </p:sp>
      <p:grpSp>
        <p:nvGrpSpPr>
          <p:cNvPr id="3076" name="Group 4"/>
          <p:cNvGrpSpPr>
            <a:grpSpLocks/>
          </p:cNvGrpSpPr>
          <p:nvPr/>
        </p:nvGrpSpPr>
        <p:grpSpPr bwMode="auto">
          <a:xfrm>
            <a:off x="0" y="0"/>
            <a:ext cx="9144000" cy="546100"/>
            <a:chOff x="0" y="0"/>
            <a:chExt cx="5760" cy="344"/>
          </a:xfrm>
        </p:grpSpPr>
        <p:sp>
          <p:nvSpPr>
            <p:cNvPr id="327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327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dirty="0">
                <a:latin typeface="Times New Roman" pitchFamily="18" charset="0"/>
              </a:endParaRPr>
            </a:p>
          </p:txBody>
        </p:sp>
        <p:sp>
          <p:nvSpPr>
            <p:cNvPr id="327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dirty="0">
                <a:solidFill>
                  <a:schemeClr val="hlink"/>
                </a:solidFill>
              </a:endParaRPr>
            </a:p>
          </p:txBody>
        </p:sp>
        <p:sp>
          <p:nvSpPr>
            <p:cNvPr id="327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dirty="0">
                <a:solidFill>
                  <a:schemeClr val="hlink"/>
                </a:solidFill>
              </a:endParaRPr>
            </a:p>
          </p:txBody>
        </p:sp>
        <p:sp>
          <p:nvSpPr>
            <p:cNvPr id="327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dirty="0">
                <a:solidFill>
                  <a:schemeClr val="accent2"/>
                </a:solidFill>
              </a:endParaRPr>
            </a:p>
          </p:txBody>
        </p:sp>
        <p:sp>
          <p:nvSpPr>
            <p:cNvPr id="327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dirty="0">
                <a:solidFill>
                  <a:schemeClr val="hlink"/>
                </a:solidFill>
              </a:endParaRPr>
            </a:p>
          </p:txBody>
        </p:sp>
        <p:sp>
          <p:nvSpPr>
            <p:cNvPr id="327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dirty="0">
                <a:latin typeface="Times New Roman" pitchFamily="18" charset="0"/>
              </a:endParaRPr>
            </a:p>
          </p:txBody>
        </p:sp>
        <p:sp>
          <p:nvSpPr>
            <p:cNvPr id="327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dirty="0">
                <a:solidFill>
                  <a:schemeClr val="accent2"/>
                </a:solidFill>
              </a:endParaRPr>
            </a:p>
          </p:txBody>
        </p:sp>
        <p:sp>
          <p:nvSpPr>
            <p:cNvPr id="327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dirty="0">
                <a:solidFill>
                  <a:schemeClr val="accent2"/>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26"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30" r:id="rId13"/>
  </p:sldLayoutIdLst>
  <p:hf sldNum="0"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voip-info.org/liberty/view/file/4372" TargetMode="External"/><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a:spLocks noGrp="1" noChangeArrowheads="1"/>
          </p:cNvSpPr>
          <p:nvPr>
            <p:ph type="ftr" sz="quarter" idx="11"/>
          </p:nvPr>
        </p:nvSpPr>
        <p:spPr>
          <a:noFill/>
        </p:spPr>
        <p:txBody>
          <a:bodyPr/>
          <a:lstStyle/>
          <a:p>
            <a:r>
              <a:rPr lang="en-US" smtClean="0"/>
              <a:t>CS 414 - Spring 2014</a:t>
            </a:r>
            <a:endParaRPr lang="en-US" dirty="0"/>
          </a:p>
        </p:txBody>
      </p:sp>
      <p:sp>
        <p:nvSpPr>
          <p:cNvPr id="5123" name="Rectangle 2"/>
          <p:cNvSpPr>
            <a:spLocks noGrp="1" noChangeArrowheads="1"/>
          </p:cNvSpPr>
          <p:nvPr>
            <p:ph type="ctrTitle"/>
          </p:nvPr>
        </p:nvSpPr>
        <p:spPr>
          <a:xfrm>
            <a:off x="2971800" y="1828800"/>
            <a:ext cx="6172200" cy="2209800"/>
          </a:xfrm>
        </p:spPr>
        <p:txBody>
          <a:bodyPr/>
          <a:lstStyle/>
          <a:p>
            <a:pPr eaLnBrk="1" hangingPunct="1"/>
            <a:r>
              <a:rPr lang="en-US" sz="2800" dirty="0" smtClean="0"/>
              <a:t>CS 414 – Multimedia Systems Design</a:t>
            </a:r>
            <a:r>
              <a:rPr lang="en-US" dirty="0" smtClean="0"/>
              <a:t> </a:t>
            </a:r>
            <a:br>
              <a:rPr lang="en-US" dirty="0" smtClean="0"/>
            </a:br>
            <a:r>
              <a:rPr lang="en-US" sz="3600" dirty="0" smtClean="0"/>
              <a:t>Lecture </a:t>
            </a:r>
            <a:r>
              <a:rPr lang="en-US" sz="3600" dirty="0" smtClean="0"/>
              <a:t>40</a:t>
            </a:r>
            <a:r>
              <a:rPr lang="en-US" sz="3600" dirty="0" smtClean="0"/>
              <a:t> </a:t>
            </a:r>
            <a:r>
              <a:rPr lang="en-US" sz="3600" dirty="0" smtClean="0"/>
              <a:t>– P2P Streaming (Part </a:t>
            </a:r>
            <a:r>
              <a:rPr lang="en-US" sz="3600" dirty="0" smtClean="0"/>
              <a:t>4)</a:t>
            </a:r>
            <a:r>
              <a:rPr lang="en-US" dirty="0" smtClean="0"/>
              <a:t/>
            </a:r>
            <a:br>
              <a:rPr lang="en-US" dirty="0" smtClean="0"/>
            </a:br>
            <a:endParaRPr lang="en-US" sz="2800" dirty="0" smtClean="0"/>
          </a:p>
        </p:txBody>
      </p:sp>
      <p:sp>
        <p:nvSpPr>
          <p:cNvPr id="5124" name="Rectangle 3"/>
          <p:cNvSpPr>
            <a:spLocks noGrp="1" noChangeArrowheads="1"/>
          </p:cNvSpPr>
          <p:nvPr>
            <p:ph type="subTitle" idx="1"/>
          </p:nvPr>
        </p:nvSpPr>
        <p:spPr>
          <a:xfrm>
            <a:off x="2438400" y="4267200"/>
            <a:ext cx="6019800" cy="2133600"/>
          </a:xfrm>
        </p:spPr>
        <p:txBody>
          <a:bodyPr/>
          <a:lstStyle/>
          <a:p>
            <a:pPr eaLnBrk="1" hangingPunct="1"/>
            <a:r>
              <a:rPr lang="en-US" dirty="0" smtClean="0"/>
              <a:t>Klara Nahrstedt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PPLive</a:t>
            </a:r>
            <a:r>
              <a:rPr lang="en-US" dirty="0" smtClean="0"/>
              <a:t> – P2P Application </a:t>
            </a:r>
            <a:endParaRPr lang="en-US" dirty="0"/>
          </a:p>
        </p:txBody>
      </p:sp>
      <p:sp>
        <p:nvSpPr>
          <p:cNvPr id="4" name="Footer Placeholder 3"/>
          <p:cNvSpPr>
            <a:spLocks noGrp="1"/>
          </p:cNvSpPr>
          <p:nvPr>
            <p:ph type="ftr" sz="quarter" idx="11"/>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80736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Case Study: PPLive</a:t>
            </a:r>
          </a:p>
        </p:txBody>
      </p:sp>
      <p:sp>
        <p:nvSpPr>
          <p:cNvPr id="21507" name="Rectangle 3"/>
          <p:cNvSpPr>
            <a:spLocks noGrp="1" noChangeArrowheads="1"/>
          </p:cNvSpPr>
          <p:nvPr>
            <p:ph type="body" idx="1"/>
          </p:nvPr>
        </p:nvSpPr>
        <p:spPr/>
        <p:txBody>
          <a:bodyPr/>
          <a:lstStyle/>
          <a:p>
            <a:r>
              <a:rPr lang="en-US" dirty="0" smtClean="0"/>
              <a:t>Very popular </a:t>
            </a:r>
            <a:r>
              <a:rPr lang="en-US" dirty="0" smtClean="0">
                <a:solidFill>
                  <a:srgbClr val="FF0000"/>
                </a:solidFill>
              </a:rPr>
              <a:t>P2P IPTV application</a:t>
            </a:r>
          </a:p>
          <a:p>
            <a:pPr lvl="1"/>
            <a:r>
              <a:rPr lang="en-US" dirty="0" smtClean="0"/>
              <a:t>From </a:t>
            </a:r>
            <a:r>
              <a:rPr lang="en-US" dirty="0" err="1" smtClean="0"/>
              <a:t>Huazhong</a:t>
            </a:r>
            <a:r>
              <a:rPr lang="en-US" dirty="0" smtClean="0"/>
              <a:t> U. of Science and Technology, China</a:t>
            </a:r>
          </a:p>
          <a:p>
            <a:pPr lvl="1"/>
            <a:r>
              <a:rPr lang="en-US" dirty="0" smtClean="0"/>
              <a:t>Free for viewers</a:t>
            </a:r>
          </a:p>
          <a:p>
            <a:pPr lvl="1"/>
            <a:r>
              <a:rPr lang="en-US" dirty="0" smtClean="0"/>
              <a:t>Over 100,000 simultaneous viewers and 500,00 viewers daily (and increasing)</a:t>
            </a:r>
          </a:p>
          <a:p>
            <a:pPr lvl="1"/>
            <a:r>
              <a:rPr lang="en-US" dirty="0" smtClean="0"/>
              <a:t>100s of channels </a:t>
            </a:r>
          </a:p>
          <a:p>
            <a:pPr lvl="1"/>
            <a:r>
              <a:rPr lang="en-US" dirty="0" smtClean="0"/>
              <a:t>Windows Media Video and Real Video format</a:t>
            </a:r>
          </a:p>
          <a:p>
            <a:endParaRPr lang="en-US" dirty="0" smtClean="0"/>
          </a:p>
        </p:txBody>
      </p:sp>
      <p:sp>
        <p:nvSpPr>
          <p:cNvPr id="215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894332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381000"/>
            <a:ext cx="8229600" cy="1371600"/>
          </a:xfrm>
        </p:spPr>
        <p:txBody>
          <a:bodyPr/>
          <a:lstStyle/>
          <a:p>
            <a:r>
              <a:rPr lang="en-US" sz="4000" b="1" smtClean="0"/>
              <a:t>PPLive Current Viewers during Olympics 2008</a:t>
            </a:r>
          </a:p>
        </p:txBody>
      </p:sp>
      <p:sp>
        <p:nvSpPr>
          <p:cNvPr id="20483"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0484" name="Picture 3" descr="pplive-stat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79248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885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990600"/>
          </a:xfrm>
        </p:spPr>
        <p:txBody>
          <a:bodyPr/>
          <a:lstStyle/>
          <a:p>
            <a:pPr eaLnBrk="1" hangingPunct="1"/>
            <a:r>
              <a:rPr lang="en-US" smtClean="0"/>
              <a:t>PPLive Overview</a:t>
            </a:r>
          </a:p>
        </p:txBody>
      </p:sp>
      <p:graphicFrame>
        <p:nvGraphicFramePr>
          <p:cNvPr id="22531" name="Object 1024"/>
          <p:cNvGraphicFramePr>
            <a:graphicFrameLocks noChangeAspect="1"/>
          </p:cNvGraphicFramePr>
          <p:nvPr/>
        </p:nvGraphicFramePr>
        <p:xfrm>
          <a:off x="304800" y="1524000"/>
          <a:ext cx="4267200" cy="3810000"/>
        </p:xfrm>
        <a:graphic>
          <a:graphicData uri="http://schemas.openxmlformats.org/presentationml/2006/ole">
            <mc:AlternateContent xmlns:mc="http://schemas.openxmlformats.org/markup-compatibility/2006">
              <mc:Choice xmlns:v="urn:schemas-microsoft-com:vml" Requires="v">
                <p:oleObj spid="_x0000_s1036" name="Bitmap Image" r:id="rId3" imgW="7838095" imgH="5458587" progId="Paint.Picture">
                  <p:embed/>
                </p:oleObj>
              </mc:Choice>
              <mc:Fallback>
                <p:oleObj name="Bitmap Image" r:id="rId3" imgW="7838095" imgH="545858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4267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1025"/>
          <p:cNvGraphicFramePr>
            <a:graphicFrameLocks noChangeAspect="1"/>
          </p:cNvGraphicFramePr>
          <p:nvPr/>
        </p:nvGraphicFramePr>
        <p:xfrm>
          <a:off x="4800600" y="1524000"/>
          <a:ext cx="4343400" cy="3657600"/>
        </p:xfrm>
        <a:graphic>
          <a:graphicData uri="http://schemas.openxmlformats.org/presentationml/2006/ole">
            <mc:AlternateContent xmlns:mc="http://schemas.openxmlformats.org/markup-compatibility/2006">
              <mc:Choice xmlns:v="urn:schemas-microsoft-com:vml" Requires="v">
                <p:oleObj spid="_x0000_s1037" name="Bitmap Image" r:id="rId5" imgW="4277322" imgH="3333333" progId="Paint.Picture">
                  <p:embed/>
                </p:oleObj>
              </mc:Choice>
              <mc:Fallback>
                <p:oleObj name="Bitmap Image" r:id="rId5" imgW="4277322" imgH="333333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524000"/>
                        <a:ext cx="4343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Rectangle 8"/>
          <p:cNvSpPr>
            <a:spLocks noChangeArrowheads="1"/>
          </p:cNvSpPr>
          <p:nvPr/>
        </p:nvSpPr>
        <p:spPr bwMode="auto">
          <a:xfrm>
            <a:off x="4953000" y="1828800"/>
            <a:ext cx="3657600" cy="304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4" name="Rectangle 9"/>
          <p:cNvSpPr>
            <a:spLocks noChangeArrowheads="1"/>
          </p:cNvSpPr>
          <p:nvPr/>
        </p:nvSpPr>
        <p:spPr bwMode="auto">
          <a:xfrm>
            <a:off x="4953000" y="4800600"/>
            <a:ext cx="3657600" cy="3048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5" name="Footer Placehold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509927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990600"/>
          </a:xfrm>
        </p:spPr>
        <p:txBody>
          <a:bodyPr/>
          <a:lstStyle/>
          <a:p>
            <a:r>
              <a:rPr lang="en-US" smtClean="0"/>
              <a:t>PPLive Design Characteristics</a:t>
            </a:r>
          </a:p>
        </p:txBody>
      </p:sp>
      <p:sp>
        <p:nvSpPr>
          <p:cNvPr id="23555" name="Rectangle 3"/>
          <p:cNvSpPr>
            <a:spLocks noGrp="1" noChangeArrowheads="1"/>
          </p:cNvSpPr>
          <p:nvPr>
            <p:ph type="body" idx="1"/>
          </p:nvPr>
        </p:nvSpPr>
        <p:spPr>
          <a:xfrm>
            <a:off x="381000" y="1295400"/>
            <a:ext cx="8763000" cy="3886200"/>
          </a:xfrm>
        </p:spPr>
        <p:txBody>
          <a:bodyPr/>
          <a:lstStyle/>
          <a:p>
            <a:r>
              <a:rPr lang="en-US" smtClean="0">
                <a:solidFill>
                  <a:srgbClr val="FF0000"/>
                </a:solidFill>
              </a:rPr>
              <a:t>Gossip-based protocols</a:t>
            </a:r>
          </a:p>
          <a:p>
            <a:pPr lvl="1"/>
            <a:r>
              <a:rPr lang="en-US" sz="2000" smtClean="0"/>
              <a:t>Peer management</a:t>
            </a:r>
          </a:p>
          <a:p>
            <a:pPr lvl="1"/>
            <a:r>
              <a:rPr lang="en-US" sz="2000" smtClean="0"/>
              <a:t>Channel discovery</a:t>
            </a:r>
          </a:p>
          <a:p>
            <a:pPr lvl="1"/>
            <a:r>
              <a:rPr lang="en-US" sz="2000" smtClean="0"/>
              <a:t>TCP used for signaling</a:t>
            </a:r>
          </a:p>
          <a:p>
            <a:r>
              <a:rPr lang="en-US" sz="2400" smtClean="0">
                <a:solidFill>
                  <a:srgbClr val="FF0000"/>
                </a:solidFill>
              </a:rPr>
              <a:t>Data-driven p2p streaming</a:t>
            </a:r>
          </a:p>
          <a:p>
            <a:pPr lvl="1"/>
            <a:r>
              <a:rPr lang="en-US" sz="2000" smtClean="0"/>
              <a:t>TCP used for video streaming</a:t>
            </a:r>
          </a:p>
          <a:p>
            <a:pPr lvl="1"/>
            <a:r>
              <a:rPr lang="en-US" sz="2000" smtClean="0"/>
              <a:t>Peer client contacts multiple active peers to download media content of the channel</a:t>
            </a:r>
          </a:p>
          <a:p>
            <a:pPr lvl="1"/>
            <a:r>
              <a:rPr lang="en-US" sz="2000" smtClean="0"/>
              <a:t>Cached contents can be uploaded from a client peer to other peers watching the same channel</a:t>
            </a:r>
          </a:p>
          <a:p>
            <a:pPr lvl="1"/>
            <a:r>
              <a:rPr lang="en-US" sz="2000" smtClean="0"/>
              <a:t>Received video chunks are reassembled in order and buffered in queue of PPLive TV Engine (local streaming)</a:t>
            </a:r>
          </a:p>
        </p:txBody>
      </p:sp>
      <p:sp>
        <p:nvSpPr>
          <p:cNvPr id="235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5400"/>
            <a:ext cx="4038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515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PPLive Architecture</a:t>
            </a:r>
          </a:p>
        </p:txBody>
      </p:sp>
      <p:sp>
        <p:nvSpPr>
          <p:cNvPr id="24579" name="Rectangle 3"/>
          <p:cNvSpPr>
            <a:spLocks noGrp="1" noChangeArrowheads="1"/>
          </p:cNvSpPr>
          <p:nvPr>
            <p:ph type="body" sz="half" idx="1"/>
          </p:nvPr>
        </p:nvSpPr>
        <p:spPr>
          <a:xfrm>
            <a:off x="457200" y="1981200"/>
            <a:ext cx="3810000" cy="3886200"/>
          </a:xfrm>
        </p:spPr>
        <p:txBody>
          <a:bodyPr/>
          <a:lstStyle/>
          <a:p>
            <a:pPr marL="533400" indent="-533400">
              <a:lnSpc>
                <a:spcPct val="90000"/>
              </a:lnSpc>
              <a:buFont typeface="Wingdings" pitchFamily="2" charset="2"/>
              <a:buAutoNum type="arabicPeriod"/>
            </a:pPr>
            <a:r>
              <a:rPr lang="en-US" sz="2800" smtClean="0"/>
              <a:t>Contact </a:t>
            </a:r>
            <a:r>
              <a:rPr lang="en-US" sz="2800" smtClean="0">
                <a:solidFill>
                  <a:srgbClr val="FF0000"/>
                </a:solidFill>
              </a:rPr>
              <a:t>channel server</a:t>
            </a:r>
            <a:r>
              <a:rPr lang="en-US" sz="2800" smtClean="0"/>
              <a:t> for available channels</a:t>
            </a:r>
          </a:p>
          <a:p>
            <a:pPr marL="533400" indent="-533400">
              <a:lnSpc>
                <a:spcPct val="90000"/>
              </a:lnSpc>
              <a:buFont typeface="Wingdings" pitchFamily="2" charset="2"/>
              <a:buAutoNum type="arabicPeriod"/>
            </a:pPr>
            <a:r>
              <a:rPr lang="en-US" sz="2800" smtClean="0"/>
              <a:t>Retrieve </a:t>
            </a:r>
            <a:r>
              <a:rPr lang="en-US" sz="2800" smtClean="0">
                <a:solidFill>
                  <a:srgbClr val="FF0000"/>
                </a:solidFill>
              </a:rPr>
              <a:t>list of peers</a:t>
            </a:r>
            <a:r>
              <a:rPr lang="en-US" sz="2800" smtClean="0"/>
              <a:t> watching selected channel</a:t>
            </a:r>
          </a:p>
          <a:p>
            <a:pPr marL="533400" indent="-533400">
              <a:lnSpc>
                <a:spcPct val="90000"/>
              </a:lnSpc>
              <a:buFont typeface="Wingdings" pitchFamily="2" charset="2"/>
              <a:buAutoNum type="arabicPeriod"/>
            </a:pPr>
            <a:r>
              <a:rPr lang="en-US" sz="2800" smtClean="0">
                <a:solidFill>
                  <a:srgbClr val="FF0000"/>
                </a:solidFill>
              </a:rPr>
              <a:t>Find active peers </a:t>
            </a:r>
            <a:r>
              <a:rPr lang="en-US" sz="2800" smtClean="0"/>
              <a:t>on channel to share video chunks</a:t>
            </a:r>
          </a:p>
        </p:txBody>
      </p:sp>
      <p:pic>
        <p:nvPicPr>
          <p:cNvPr id="24580" name="Picture 5" descr="C:\cs414\ppl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738" y="2057400"/>
            <a:ext cx="4818062"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4919663" y="5410200"/>
            <a:ext cx="41481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latin typeface="Times New Roman" pitchFamily="18" charset="0"/>
              </a:rPr>
              <a:t>Source: “Insights into PPLive: A Measurement</a:t>
            </a:r>
          </a:p>
          <a:p>
            <a:r>
              <a:rPr lang="en-US" sz="1400">
                <a:latin typeface="Times New Roman" pitchFamily="18" charset="0"/>
              </a:rPr>
              <a:t>Study of a Large-Scale P2P IPTV System” by Hei et al.</a:t>
            </a:r>
          </a:p>
        </p:txBody>
      </p:sp>
      <p:sp>
        <p:nvSpPr>
          <p:cNvPr id="24582"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2890369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P2P Streaming Process</a:t>
            </a:r>
          </a:p>
        </p:txBody>
      </p:sp>
      <p:sp>
        <p:nvSpPr>
          <p:cNvPr id="2560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609600" y="5105400"/>
            <a:ext cx="544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FF0000"/>
                </a:solidFill>
              </a:rPr>
              <a:t>TV Engine </a:t>
            </a:r>
            <a:r>
              <a:rPr lang="en-US"/>
              <a:t>– responsible for </a:t>
            </a:r>
          </a:p>
          <a:p>
            <a:pPr>
              <a:buFont typeface="Arial" charset="0"/>
              <a:buChar char="•"/>
            </a:pPr>
            <a:r>
              <a:rPr lang="en-US"/>
              <a:t> downloading video chunks from PPLive network</a:t>
            </a:r>
          </a:p>
          <a:p>
            <a:pPr>
              <a:buFont typeface="Arial" charset="0"/>
              <a:buChar char="•"/>
            </a:pPr>
            <a:r>
              <a:rPr lang="en-US"/>
              <a:t> streaming downloaded video to local media player</a:t>
            </a:r>
          </a:p>
        </p:txBody>
      </p:sp>
    </p:spTree>
    <p:extLst>
      <p:ext uri="{BB962C8B-B14F-4D97-AF65-F5344CB8AC3E}">
        <p14:creationId xmlns:p14="http://schemas.microsoft.com/office/powerpoint/2010/main" val="131580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000" smtClean="0"/>
              <a:t>Download and Upload Video Rate over Time at CCTV3 Campus</a:t>
            </a:r>
          </a:p>
        </p:txBody>
      </p:sp>
      <p:sp>
        <p:nvSpPr>
          <p:cNvPr id="26627"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033588"/>
            <a:ext cx="7813675"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428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Evolution of active video peer connections on CCTV3 Network</a:t>
            </a:r>
          </a:p>
        </p:txBody>
      </p:sp>
      <p:sp>
        <p:nvSpPr>
          <p:cNvPr id="2765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6700838"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949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PPLive Channel Size Analysis</a:t>
            </a:r>
          </a:p>
        </p:txBody>
      </p:sp>
      <p:sp>
        <p:nvSpPr>
          <p:cNvPr id="28675"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6950"/>
            <a:ext cx="91440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40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57200"/>
            <a:ext cx="8229600" cy="914400"/>
          </a:xfrm>
        </p:spPr>
        <p:txBody>
          <a:bodyPr/>
          <a:lstStyle/>
          <a:p>
            <a:r>
              <a:rPr lang="en-US" dirty="0" smtClean="0"/>
              <a:t>Administrative </a:t>
            </a:r>
          </a:p>
        </p:txBody>
      </p:sp>
      <p:sp>
        <p:nvSpPr>
          <p:cNvPr id="4099" name="Content Placeholder 2"/>
          <p:cNvSpPr>
            <a:spLocks noGrp="1"/>
          </p:cNvSpPr>
          <p:nvPr>
            <p:ph idx="1"/>
          </p:nvPr>
        </p:nvSpPr>
        <p:spPr>
          <a:xfrm>
            <a:off x="152400" y="1295400"/>
            <a:ext cx="8229600" cy="4419600"/>
          </a:xfrm>
        </p:spPr>
        <p:txBody>
          <a:bodyPr/>
          <a:lstStyle/>
          <a:p>
            <a:r>
              <a:rPr lang="en-US" dirty="0" smtClean="0">
                <a:solidFill>
                  <a:srgbClr val="FF0000"/>
                </a:solidFill>
              </a:rPr>
              <a:t>MP3 deadline Saturday </a:t>
            </a:r>
            <a:r>
              <a:rPr lang="en-US" dirty="0" smtClean="0">
                <a:solidFill>
                  <a:srgbClr val="FF0000"/>
                </a:solidFill>
              </a:rPr>
              <a:t>May 3</a:t>
            </a:r>
            <a:r>
              <a:rPr lang="en-US" dirty="0" smtClean="0">
                <a:solidFill>
                  <a:srgbClr val="FF0000"/>
                </a:solidFill>
              </a:rPr>
              <a:t>, </a:t>
            </a:r>
            <a:r>
              <a:rPr lang="en-US" dirty="0" smtClean="0">
                <a:solidFill>
                  <a:srgbClr val="FF0000"/>
                </a:solidFill>
              </a:rPr>
              <a:t>5pm  </a:t>
            </a:r>
          </a:p>
          <a:p>
            <a:pPr lvl="1"/>
            <a:r>
              <a:rPr lang="en-US" b="1" dirty="0" smtClean="0"/>
              <a:t>Demonstrations of MP3, </a:t>
            </a:r>
            <a:r>
              <a:rPr lang="en-US" b="1" dirty="0" smtClean="0"/>
              <a:t>May 5</a:t>
            </a:r>
            <a:r>
              <a:rPr lang="en-US" b="1" dirty="0" smtClean="0"/>
              <a:t>, </a:t>
            </a:r>
            <a:r>
              <a:rPr lang="en-US" b="1" dirty="0" smtClean="0"/>
              <a:t>5-7pm</a:t>
            </a:r>
          </a:p>
          <a:p>
            <a:pPr lvl="2"/>
            <a:r>
              <a:rPr lang="en-US" b="1" dirty="0" smtClean="0"/>
              <a:t>Groups should sign up as follows: </a:t>
            </a:r>
          </a:p>
          <a:p>
            <a:pPr lvl="2"/>
            <a:r>
              <a:rPr lang="en-US" b="1" dirty="0" smtClean="0"/>
              <a:t>Top </a:t>
            </a:r>
            <a:r>
              <a:rPr lang="en-US" b="1" dirty="0" smtClean="0"/>
              <a:t>four groups </a:t>
            </a:r>
            <a:r>
              <a:rPr lang="en-US" dirty="0" smtClean="0"/>
              <a:t>will be decided Monday, </a:t>
            </a:r>
            <a:r>
              <a:rPr lang="en-US" dirty="0" smtClean="0"/>
              <a:t>May 5</a:t>
            </a:r>
            <a:r>
              <a:rPr lang="en-US" dirty="0" smtClean="0"/>
              <a:t> in the evening </a:t>
            </a:r>
            <a:r>
              <a:rPr lang="en-US" dirty="0" smtClean="0"/>
              <a:t>(via email, also posted on the </a:t>
            </a:r>
            <a:r>
              <a:rPr lang="en-US" dirty="0" smtClean="0"/>
              <a:t>newsgroup/class website</a:t>
            </a:r>
            <a:r>
              <a:rPr lang="en-US" dirty="0" smtClean="0"/>
              <a:t>) - these groups will compete in front of the </a:t>
            </a:r>
            <a:r>
              <a:rPr lang="en-US" dirty="0" smtClean="0"/>
              <a:t>Google judges </a:t>
            </a:r>
            <a:r>
              <a:rPr lang="en-US" dirty="0" smtClean="0"/>
              <a:t>on Tuesday, May </a:t>
            </a:r>
            <a:r>
              <a:rPr lang="en-US" dirty="0" smtClean="0"/>
              <a:t>6</a:t>
            </a:r>
            <a:endParaRPr lang="en-US" dirty="0" smtClean="0"/>
          </a:p>
          <a:p>
            <a:pPr lvl="3"/>
            <a:endParaRPr lang="en-US" dirty="0" smtClean="0"/>
          </a:p>
          <a:p>
            <a:pPr lvl="1"/>
            <a:endParaRPr lang="en-US" dirty="0" smtClean="0"/>
          </a:p>
        </p:txBody>
      </p:sp>
      <p:sp>
        <p:nvSpPr>
          <p:cNvPr id="41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dirty="0"/>
          </a:p>
        </p:txBody>
      </p:sp>
    </p:spTree>
    <p:extLst>
      <p:ext uri="{BB962C8B-B14F-4D97-AF65-F5344CB8AC3E}">
        <p14:creationId xmlns:p14="http://schemas.microsoft.com/office/powerpoint/2010/main" val="2541054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066800"/>
          </a:xfrm>
        </p:spPr>
        <p:txBody>
          <a:bodyPr/>
          <a:lstStyle/>
          <a:p>
            <a:r>
              <a:rPr lang="en-US" smtClean="0"/>
              <a:t>Background</a:t>
            </a:r>
          </a:p>
        </p:txBody>
      </p:sp>
      <p:sp>
        <p:nvSpPr>
          <p:cNvPr id="30723" name="Rectangle 3"/>
          <p:cNvSpPr>
            <a:spLocks noGrp="1" noChangeArrowheads="1"/>
          </p:cNvSpPr>
          <p:nvPr>
            <p:ph type="body" idx="1"/>
          </p:nvPr>
        </p:nvSpPr>
        <p:spPr>
          <a:xfrm>
            <a:off x="533400" y="1524000"/>
            <a:ext cx="8610600" cy="3886200"/>
          </a:xfrm>
        </p:spPr>
        <p:txBody>
          <a:bodyPr/>
          <a:lstStyle/>
          <a:p>
            <a:pPr>
              <a:lnSpc>
                <a:spcPct val="90000"/>
              </a:lnSpc>
            </a:pPr>
            <a:r>
              <a:rPr lang="en-US" sz="2800" smtClean="0"/>
              <a:t>Large-scale </a:t>
            </a:r>
            <a:r>
              <a:rPr lang="en-US" sz="2800" b="1" smtClean="0">
                <a:solidFill>
                  <a:srgbClr val="FF0000"/>
                </a:solidFill>
              </a:rPr>
              <a:t>video broadcast over Internet </a:t>
            </a:r>
            <a:r>
              <a:rPr lang="en-US" sz="2800" smtClean="0"/>
              <a:t>(Internet TV such as PPLIve, YouTube)</a:t>
            </a:r>
          </a:p>
          <a:p>
            <a:pPr lvl="1">
              <a:lnSpc>
                <a:spcPct val="90000"/>
              </a:lnSpc>
            </a:pPr>
            <a:r>
              <a:rPr lang="en-US" sz="2400" smtClean="0"/>
              <a:t>Real-time video streaming</a:t>
            </a:r>
          </a:p>
          <a:p>
            <a:pPr lvl="1">
              <a:lnSpc>
                <a:spcPct val="90000"/>
              </a:lnSpc>
            </a:pPr>
            <a:r>
              <a:rPr lang="en-US" sz="2400" smtClean="0"/>
              <a:t>Need to support large numbers of viewers</a:t>
            </a:r>
          </a:p>
          <a:p>
            <a:pPr lvl="2">
              <a:lnSpc>
                <a:spcPct val="90000"/>
              </a:lnSpc>
            </a:pPr>
            <a:r>
              <a:rPr lang="en-US" sz="2000" smtClean="0"/>
              <a:t>AOL Live 8 broadcast peaked at 175,000 (July 2005)</a:t>
            </a:r>
          </a:p>
          <a:p>
            <a:pPr lvl="2">
              <a:lnSpc>
                <a:spcPct val="90000"/>
              </a:lnSpc>
            </a:pPr>
            <a:r>
              <a:rPr lang="en-US" sz="2000" smtClean="0"/>
              <a:t>CBS NCAA broadcast peaked at 268,000 (March 2006)</a:t>
            </a:r>
          </a:p>
          <a:p>
            <a:pPr lvl="2">
              <a:lnSpc>
                <a:spcPct val="90000"/>
              </a:lnSpc>
            </a:pPr>
            <a:r>
              <a:rPr lang="en-US" sz="2000" smtClean="0"/>
              <a:t>NBC Olympic Games in 2008 served total  75.5 million streams </a:t>
            </a:r>
          </a:p>
          <a:p>
            <a:pPr lvl="2">
              <a:lnSpc>
                <a:spcPct val="90000"/>
              </a:lnSpc>
            </a:pPr>
            <a:r>
              <a:rPr lang="en-US" sz="2000" smtClean="0"/>
              <a:t>BBC served almost 40 million streams of Olympic Games 2008 </a:t>
            </a:r>
            <a:r>
              <a:rPr lang="en-US" sz="1400" smtClean="0"/>
              <a:t>(http://newteevee.com/2008/08/28/final-tally-olympics-web-and-p2p-numbers/)</a:t>
            </a:r>
          </a:p>
          <a:p>
            <a:pPr lvl="1">
              <a:lnSpc>
                <a:spcPct val="90000"/>
              </a:lnSpc>
            </a:pPr>
            <a:r>
              <a:rPr lang="en-US" sz="2400" smtClean="0"/>
              <a:t>Very high data rate</a:t>
            </a:r>
          </a:p>
          <a:p>
            <a:pPr lvl="2">
              <a:lnSpc>
                <a:spcPct val="90000"/>
              </a:lnSpc>
            </a:pPr>
            <a:r>
              <a:rPr lang="en-US" sz="2000" smtClean="0"/>
              <a:t>TV quality video encoded with MPEG-4 would require 1.5 Tbps aggregate capacity for 100 million viewers</a:t>
            </a:r>
          </a:p>
          <a:p>
            <a:pPr lvl="2">
              <a:lnSpc>
                <a:spcPct val="90000"/>
              </a:lnSpc>
            </a:pPr>
            <a:r>
              <a:rPr lang="en-US" sz="2000" smtClean="0"/>
              <a:t>NFL Superbowl 2007 had 93 million viewers in the U.S. (Nielsen Media Research)</a:t>
            </a:r>
          </a:p>
          <a:p>
            <a:pPr lvl="2">
              <a:lnSpc>
                <a:spcPct val="90000"/>
              </a:lnSpc>
            </a:pPr>
            <a:endParaRPr lang="en-US" sz="2000" smtClean="0"/>
          </a:p>
        </p:txBody>
      </p:sp>
      <p:sp>
        <p:nvSpPr>
          <p:cNvPr id="307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1168154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over IP</a:t>
            </a:r>
            <a:endParaRPr lang="en-US" dirty="0"/>
          </a:p>
        </p:txBody>
      </p:sp>
      <p:sp>
        <p:nvSpPr>
          <p:cNvPr id="3" name="Content Placeholder 2"/>
          <p:cNvSpPr>
            <a:spLocks noGrp="1"/>
          </p:cNvSpPr>
          <p:nvPr>
            <p:ph idx="1"/>
          </p:nvPr>
        </p:nvSpPr>
        <p:spPr/>
        <p:txBody>
          <a:bodyPr/>
          <a:lstStyle/>
          <a:p>
            <a:r>
              <a:rPr lang="en-US" dirty="0" smtClean="0"/>
              <a:t>Voice over IP via Telecom IP Networks (this lecture)</a:t>
            </a:r>
          </a:p>
          <a:p>
            <a:endParaRPr lang="en-US" dirty="0" smtClean="0"/>
          </a:p>
          <a:p>
            <a:r>
              <a:rPr lang="en-US" dirty="0" smtClean="0"/>
              <a:t>Peer-to-Peer Internet Voice Distribution (next lecture) </a:t>
            </a:r>
          </a:p>
          <a:p>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549228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Voice over IP (VoIP) </a:t>
            </a:r>
          </a:p>
        </p:txBody>
      </p:sp>
      <p:sp>
        <p:nvSpPr>
          <p:cNvPr id="6147" name="Rectangle 3"/>
          <p:cNvSpPr>
            <a:spLocks noGrp="1" noChangeArrowheads="1"/>
          </p:cNvSpPr>
          <p:nvPr>
            <p:ph type="body" idx="1"/>
          </p:nvPr>
        </p:nvSpPr>
        <p:spPr>
          <a:xfrm>
            <a:off x="457200" y="1752600"/>
            <a:ext cx="8229600" cy="4648200"/>
          </a:xfrm>
        </p:spPr>
        <p:txBody>
          <a:bodyPr/>
          <a:lstStyle/>
          <a:p>
            <a:pPr>
              <a:lnSpc>
                <a:spcPct val="80000"/>
              </a:lnSpc>
            </a:pPr>
            <a:r>
              <a:rPr lang="en-US" sz="2400" smtClean="0"/>
              <a:t>VoIP – transport of voice over IP-based networks</a:t>
            </a:r>
          </a:p>
          <a:p>
            <a:pPr>
              <a:lnSpc>
                <a:spcPct val="80000"/>
              </a:lnSpc>
            </a:pPr>
            <a:r>
              <a:rPr lang="en-US" sz="2400" smtClean="0"/>
              <a:t>Complexity ranges from </a:t>
            </a:r>
          </a:p>
          <a:p>
            <a:pPr lvl="1">
              <a:lnSpc>
                <a:spcPct val="80000"/>
              </a:lnSpc>
            </a:pPr>
            <a:r>
              <a:rPr lang="en-US" sz="2000" smtClean="0"/>
              <a:t>Hobbyists using Internet to get free phone calls on peer-to-peer basis to </a:t>
            </a:r>
          </a:p>
          <a:p>
            <a:pPr lvl="1">
              <a:lnSpc>
                <a:spcPct val="80000"/>
              </a:lnSpc>
            </a:pPr>
            <a:r>
              <a:rPr lang="en-US" sz="2000" smtClean="0"/>
              <a:t>Full scale PSTN (Public-Switched Telephone Network) replacement networks </a:t>
            </a:r>
          </a:p>
          <a:p>
            <a:pPr>
              <a:lnSpc>
                <a:spcPct val="80000"/>
              </a:lnSpc>
            </a:pPr>
            <a:r>
              <a:rPr lang="en-US" sz="2400" smtClean="0"/>
              <a:t>VoIP must address</a:t>
            </a:r>
          </a:p>
          <a:p>
            <a:pPr lvl="1">
              <a:lnSpc>
                <a:spcPct val="80000"/>
              </a:lnSpc>
            </a:pPr>
            <a:r>
              <a:rPr lang="en-US" sz="2000" smtClean="0"/>
              <a:t>Types of end user terminals - IP phones, PC clients</a:t>
            </a:r>
          </a:p>
          <a:p>
            <a:pPr lvl="1">
              <a:lnSpc>
                <a:spcPct val="80000"/>
              </a:lnSpc>
            </a:pPr>
            <a:r>
              <a:rPr lang="en-US" sz="2000" smtClean="0">
                <a:solidFill>
                  <a:srgbClr val="FF0000"/>
                </a:solidFill>
              </a:rPr>
              <a:t>Quality of Service </a:t>
            </a:r>
            <a:r>
              <a:rPr lang="en-US" sz="2000" smtClean="0"/>
              <a:t>– ensure agreed quality</a:t>
            </a:r>
          </a:p>
          <a:p>
            <a:pPr lvl="1">
              <a:lnSpc>
                <a:spcPct val="80000"/>
              </a:lnSpc>
            </a:pPr>
            <a:r>
              <a:rPr lang="en-US" sz="2000" smtClean="0">
                <a:solidFill>
                  <a:srgbClr val="FF0000"/>
                </a:solidFill>
              </a:rPr>
              <a:t>Security risks </a:t>
            </a:r>
            <a:r>
              <a:rPr lang="en-US" sz="2000" smtClean="0"/>
              <a:t>must be clearly identified</a:t>
            </a:r>
          </a:p>
          <a:p>
            <a:pPr lvl="1">
              <a:lnSpc>
                <a:spcPct val="80000"/>
              </a:lnSpc>
            </a:pPr>
            <a:r>
              <a:rPr lang="en-US" sz="2000" smtClean="0"/>
              <a:t>Last mile bandwidth – which affects codec, packetization period and where to use compression to best meet service goals</a:t>
            </a:r>
          </a:p>
          <a:p>
            <a:pPr lvl="1">
              <a:lnSpc>
                <a:spcPct val="80000"/>
              </a:lnSpc>
            </a:pPr>
            <a:r>
              <a:rPr lang="en-US" sz="2000" smtClean="0">
                <a:solidFill>
                  <a:srgbClr val="FF0000"/>
                </a:solidFill>
              </a:rPr>
              <a:t>Signaling protocol </a:t>
            </a:r>
            <a:r>
              <a:rPr lang="en-US" sz="2000" smtClean="0"/>
              <a:t>must support service set required</a:t>
            </a:r>
          </a:p>
        </p:txBody>
      </p:sp>
      <p:sp>
        <p:nvSpPr>
          <p:cNvPr id="61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p>
        </p:txBody>
      </p:sp>
    </p:spTree>
    <p:extLst>
      <p:ext uri="{BB962C8B-B14F-4D97-AF65-F5344CB8AC3E}">
        <p14:creationId xmlns:p14="http://schemas.microsoft.com/office/powerpoint/2010/main" val="3796249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229600" cy="838200"/>
          </a:xfrm>
        </p:spPr>
        <p:txBody>
          <a:bodyPr/>
          <a:lstStyle/>
          <a:p>
            <a:r>
              <a:rPr lang="en-US" sz="2400" smtClean="0"/>
              <a:t>Next Generation VoIP Network (MSF – Multi-service Switching Forum Example) </a:t>
            </a:r>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146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MSF VoIP</a:t>
            </a:r>
          </a:p>
        </p:txBody>
      </p:sp>
      <p:sp>
        <p:nvSpPr>
          <p:cNvPr id="8195" name="Rectangle 3"/>
          <p:cNvSpPr>
            <a:spLocks noGrp="1" noChangeArrowheads="1"/>
          </p:cNvSpPr>
          <p:nvPr>
            <p:ph type="body" idx="1"/>
          </p:nvPr>
        </p:nvSpPr>
        <p:spPr/>
        <p:txBody>
          <a:bodyPr/>
          <a:lstStyle/>
          <a:p>
            <a:r>
              <a:rPr lang="en-US" sz="2800" smtClean="0"/>
              <a:t>Access Services Signaling protocol and network service signaling protocol: SIP </a:t>
            </a:r>
          </a:p>
          <a:p>
            <a:pPr lvl="1"/>
            <a:r>
              <a:rPr lang="en-US" sz="2400" smtClean="0"/>
              <a:t>Use RTP packets for telephony events </a:t>
            </a:r>
          </a:p>
          <a:p>
            <a:pPr lvl="1"/>
            <a:r>
              <a:rPr lang="en-US" sz="2400" smtClean="0"/>
              <a:t>Transport DTMF(Dual-tone multi-frequency signaling)  tones out of band using the signaling protocol such as SIP</a:t>
            </a:r>
          </a:p>
          <a:p>
            <a:r>
              <a:rPr lang="en-US" sz="2800" smtClean="0"/>
              <a:t>Quality of Service (Delay, Jitter, Packet loss) </a:t>
            </a:r>
          </a:p>
          <a:p>
            <a:pPr lvl="1"/>
            <a:r>
              <a:rPr lang="en-US" sz="2400" smtClean="0"/>
              <a:t>Use RSVP, DiffServ, MPLS, even ATM</a:t>
            </a:r>
          </a:p>
          <a:p>
            <a:pPr lvl="1"/>
            <a:r>
              <a:rPr lang="en-US" sz="2400" smtClean="0"/>
              <a:t>RTP is used for media traffic </a:t>
            </a:r>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p>
        </p:txBody>
      </p:sp>
    </p:spTree>
    <p:extLst>
      <p:ext uri="{BB962C8B-B14F-4D97-AF65-F5344CB8AC3E}">
        <p14:creationId xmlns:p14="http://schemas.microsoft.com/office/powerpoint/2010/main" val="34861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over IP in Residential Areas (e.g., Microsoft Lync)</a:t>
            </a:r>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pic>
        <p:nvPicPr>
          <p:cNvPr id="2050" name="Picture 2" descr="File:Voip-typical.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625" y="2109789"/>
            <a:ext cx="4019550" cy="4046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yncExpress_SBC_diagra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2895600"/>
            <a:ext cx="4483589" cy="231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1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Issues - </a:t>
            </a:r>
            <a:r>
              <a:rPr lang="en-US" dirty="0" err="1" smtClean="0"/>
              <a:t>QoS</a:t>
            </a:r>
            <a:r>
              <a:rPr lang="en-US" dirty="0" smtClean="0"/>
              <a:t> (Low Latency Queuing)</a:t>
            </a:r>
            <a:endParaRPr lang="en-US" dirty="0"/>
          </a:p>
        </p:txBody>
      </p:sp>
      <p:sp>
        <p:nvSpPr>
          <p:cNvPr id="3" name="Footer Placeholder 2"/>
          <p:cNvSpPr>
            <a:spLocks noGrp="1"/>
          </p:cNvSpPr>
          <p:nvPr>
            <p:ph type="ftr" sz="quarter" idx="10"/>
          </p:nvPr>
        </p:nvSpPr>
        <p:spPr/>
        <p:txBody>
          <a:bodyPr/>
          <a:lstStyle/>
          <a:p>
            <a:pPr>
              <a:defRPr/>
            </a:pPr>
            <a:r>
              <a:rPr lang="en-US" smtClean="0"/>
              <a:t>CS 414 - Spring 2014</a:t>
            </a:r>
            <a:endParaRPr lang="en-US" dirty="0"/>
          </a:p>
        </p:txBody>
      </p:sp>
      <p:pic>
        <p:nvPicPr>
          <p:cNvPr id="3074" name="Picture 2" descr="http://www.cisco.com/c/dam/en/us/td/i/000001-100000/60001-65000/60001-61000/60595.ps/_jcr_content/renditions/605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484" y="2324100"/>
            <a:ext cx="696103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46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Issues - Fragmentation and Interleaving in VoIP</a:t>
            </a:r>
            <a:endParaRPr lang="en-US" dirty="0"/>
          </a:p>
        </p:txBody>
      </p:sp>
      <p:sp>
        <p:nvSpPr>
          <p:cNvPr id="3" name="Footer Placeholder 2"/>
          <p:cNvSpPr>
            <a:spLocks noGrp="1"/>
          </p:cNvSpPr>
          <p:nvPr>
            <p:ph type="ftr" sz="quarter" idx="10"/>
          </p:nvPr>
        </p:nvSpPr>
        <p:spPr/>
        <p:txBody>
          <a:bodyPr/>
          <a:lstStyle/>
          <a:p>
            <a:pPr>
              <a:defRPr/>
            </a:pPr>
            <a:r>
              <a:rPr lang="en-US" smtClean="0"/>
              <a:t>CS 414 - Spring 2014</a:t>
            </a:r>
            <a:endParaRPr lang="en-US" dirty="0"/>
          </a:p>
        </p:txBody>
      </p:sp>
      <p:pic>
        <p:nvPicPr>
          <p:cNvPr id="4098" name="Picture 2" descr="http://www.cisco.com/c/dam/en/us/td/i/000001-100000/60001-65000/60001-61000/60060.ps/_jcr_content/renditions/600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062316"/>
            <a:ext cx="7353300" cy="38050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00" y="6172123"/>
            <a:ext cx="8763000" cy="276999"/>
          </a:xfrm>
          <a:prstGeom prst="rect">
            <a:avLst/>
          </a:prstGeom>
        </p:spPr>
        <p:txBody>
          <a:bodyPr wrap="square">
            <a:spAutoFit/>
          </a:bodyPr>
          <a:lstStyle/>
          <a:p>
            <a:r>
              <a:rPr lang="en-US" sz="1200" dirty="0"/>
              <a:t>http://www.cisco.com/c/en/us/td/docs/ios/solutions_docs/qos_solutions/QoSVoIP/QoSVoIP.html#wp1034022</a:t>
            </a:r>
          </a:p>
        </p:txBody>
      </p:sp>
    </p:spTree>
    <p:extLst>
      <p:ext uri="{BB962C8B-B14F-4D97-AF65-F5344CB8AC3E}">
        <p14:creationId xmlns:p14="http://schemas.microsoft.com/office/powerpoint/2010/main" val="3414689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76400"/>
            <a:ext cx="8229600" cy="4800600"/>
          </a:xfrm>
        </p:spPr>
        <p:txBody>
          <a:bodyPr/>
          <a:lstStyle/>
          <a:p>
            <a:r>
              <a:rPr lang="en-US" dirty="0" smtClean="0"/>
              <a:t>P2P Video Streaming </a:t>
            </a:r>
          </a:p>
          <a:p>
            <a:pPr lvl="1"/>
            <a:r>
              <a:rPr lang="en-US" dirty="0" smtClean="0"/>
              <a:t>IPTV</a:t>
            </a:r>
          </a:p>
          <a:p>
            <a:pPr lvl="1"/>
            <a:r>
              <a:rPr lang="en-US" dirty="0" smtClean="0"/>
              <a:t>P2PTV</a:t>
            </a:r>
          </a:p>
          <a:p>
            <a:r>
              <a:rPr lang="en-US" dirty="0" smtClean="0"/>
              <a:t>Voice over Internet </a:t>
            </a:r>
          </a:p>
          <a:p>
            <a:pPr lvl="1"/>
            <a:r>
              <a:rPr lang="en-US" dirty="0" smtClean="0"/>
              <a:t> Traditional VoIP over IP-based telephone network with P reservation, IP </a:t>
            </a:r>
            <a:r>
              <a:rPr lang="en-US" dirty="0" err="1" smtClean="0"/>
              <a:t>QoS</a:t>
            </a:r>
            <a:r>
              <a:rPr lang="en-US" dirty="0" smtClean="0"/>
              <a:t>, …(Vonage, Lync)</a:t>
            </a:r>
          </a:p>
          <a:p>
            <a:pPr lvl="1"/>
            <a:r>
              <a:rPr lang="en-US" dirty="0" smtClean="0"/>
              <a:t>New VoIP over P2P network using P2P streaming mechanisms (next Lecture) </a:t>
            </a:r>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49272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a:t>
            </a:r>
            <a:endParaRPr lang="en-US" dirty="0"/>
          </a:p>
        </p:txBody>
      </p:sp>
      <p:sp>
        <p:nvSpPr>
          <p:cNvPr id="3" name="Content Placeholder 2"/>
          <p:cNvSpPr>
            <a:spLocks noGrp="1"/>
          </p:cNvSpPr>
          <p:nvPr>
            <p:ph idx="1"/>
          </p:nvPr>
        </p:nvSpPr>
        <p:spPr>
          <a:xfrm>
            <a:off x="457200" y="1600200"/>
            <a:ext cx="8229600" cy="4495800"/>
          </a:xfrm>
        </p:spPr>
        <p:txBody>
          <a:bodyPr/>
          <a:lstStyle/>
          <a:p>
            <a:r>
              <a:rPr lang="en-US" b="1" dirty="0">
                <a:solidFill>
                  <a:srgbClr val="FF0000"/>
                </a:solidFill>
              </a:rPr>
              <a:t>Competition of final four groups </a:t>
            </a:r>
            <a:r>
              <a:rPr lang="en-US" dirty="0"/>
              <a:t>on </a:t>
            </a:r>
            <a:r>
              <a:rPr lang="en-US" dirty="0">
                <a:solidFill>
                  <a:srgbClr val="FF0000"/>
                </a:solidFill>
              </a:rPr>
              <a:t>Tuesday 5-7pm in </a:t>
            </a:r>
            <a:r>
              <a:rPr lang="en-US" dirty="0" smtClean="0">
                <a:solidFill>
                  <a:srgbClr val="FF0000"/>
                </a:solidFill>
              </a:rPr>
              <a:t>216/218 </a:t>
            </a:r>
            <a:r>
              <a:rPr lang="en-US" dirty="0">
                <a:solidFill>
                  <a:srgbClr val="FF0000"/>
                </a:solidFill>
              </a:rPr>
              <a:t>SC</a:t>
            </a:r>
          </a:p>
          <a:p>
            <a:pPr lvl="1"/>
            <a:r>
              <a:rPr lang="en-US" sz="2400" dirty="0" smtClean="0"/>
              <a:t>Google</a:t>
            </a:r>
            <a:r>
              <a:rPr lang="en-US" sz="2400" dirty="0" smtClean="0"/>
              <a:t> </a:t>
            </a:r>
            <a:r>
              <a:rPr lang="en-US" sz="2400" dirty="0" smtClean="0"/>
              <a:t>company – judging competition (and  TA/Instructor) </a:t>
            </a:r>
          </a:p>
          <a:p>
            <a:pPr lvl="1"/>
            <a:r>
              <a:rPr lang="en-US" sz="2400" dirty="0" smtClean="0"/>
              <a:t>The top four groups should prepare 3-4 power-point slides to present </a:t>
            </a:r>
          </a:p>
          <a:p>
            <a:pPr lvl="2"/>
            <a:r>
              <a:rPr lang="en-US" sz="2000" dirty="0" smtClean="0"/>
              <a:t>Intro Slide – name of your system and your names (1 slide)</a:t>
            </a:r>
          </a:p>
          <a:p>
            <a:pPr lvl="2"/>
            <a:r>
              <a:rPr lang="en-US" sz="2000" dirty="0" smtClean="0"/>
              <a:t>System </a:t>
            </a:r>
            <a:r>
              <a:rPr lang="en-US" sz="2000" dirty="0" smtClean="0"/>
              <a:t>Design – overall architecture (1 slide)</a:t>
            </a:r>
          </a:p>
          <a:p>
            <a:pPr lvl="2"/>
            <a:r>
              <a:rPr lang="en-US" sz="2000" dirty="0" smtClean="0"/>
              <a:t>Features of Your System - interface (1 slide)</a:t>
            </a:r>
          </a:p>
          <a:p>
            <a:pPr lvl="2"/>
            <a:r>
              <a:rPr lang="en-US" sz="2000" dirty="0" smtClean="0"/>
              <a:t>Features of Your System – other features (1 slide) </a:t>
            </a:r>
            <a:endParaRPr lang="en-US" sz="2000"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352292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dirty="0" smtClean="0"/>
              <a:t>Administrative </a:t>
            </a:r>
            <a:endParaRPr lang="en-US" dirty="0"/>
          </a:p>
        </p:txBody>
      </p:sp>
      <p:sp>
        <p:nvSpPr>
          <p:cNvPr id="3" name="Content Placeholder 2"/>
          <p:cNvSpPr>
            <a:spLocks noGrp="1"/>
          </p:cNvSpPr>
          <p:nvPr>
            <p:ph idx="1"/>
          </p:nvPr>
        </p:nvSpPr>
        <p:spPr>
          <a:xfrm>
            <a:off x="152400" y="1219200"/>
            <a:ext cx="8763000" cy="4495800"/>
          </a:xfrm>
        </p:spPr>
        <p:txBody>
          <a:bodyPr/>
          <a:lstStyle/>
          <a:p>
            <a:r>
              <a:rPr lang="en-US" sz="2800" b="1" dirty="0" smtClean="0">
                <a:solidFill>
                  <a:srgbClr val="FF0000"/>
                </a:solidFill>
              </a:rPr>
              <a:t>Homework 2</a:t>
            </a:r>
            <a:r>
              <a:rPr lang="en-US" sz="2800" dirty="0" smtClean="0"/>
              <a:t> is posted </a:t>
            </a:r>
          </a:p>
          <a:p>
            <a:pPr lvl="1"/>
            <a:r>
              <a:rPr lang="en-US" sz="2400" b="1" dirty="0" smtClean="0"/>
              <a:t>Deadline May </a:t>
            </a:r>
            <a:r>
              <a:rPr lang="en-US" sz="2400" b="1" dirty="0" smtClean="0"/>
              <a:t>7</a:t>
            </a:r>
            <a:r>
              <a:rPr lang="en-US" sz="2400" dirty="0" smtClean="0"/>
              <a:t>, </a:t>
            </a:r>
            <a:r>
              <a:rPr lang="en-US" sz="2400" dirty="0" smtClean="0"/>
              <a:t>Wednesday midnight 11:59pm</a:t>
            </a:r>
          </a:p>
          <a:p>
            <a:r>
              <a:rPr lang="en-US" sz="2800" b="1" dirty="0" smtClean="0">
                <a:solidFill>
                  <a:srgbClr val="FF0000"/>
                </a:solidFill>
              </a:rPr>
              <a:t>Peer Evaluations </a:t>
            </a:r>
            <a:r>
              <a:rPr lang="en-US" sz="2800" dirty="0" smtClean="0"/>
              <a:t>– due </a:t>
            </a:r>
            <a:r>
              <a:rPr lang="en-US" sz="2800" b="1" dirty="0" smtClean="0"/>
              <a:t>Friday, May </a:t>
            </a:r>
            <a:r>
              <a:rPr lang="en-US" sz="2800" b="1" dirty="0" smtClean="0"/>
              <a:t>9, </a:t>
            </a:r>
            <a:r>
              <a:rPr lang="en-US" sz="2800" b="1" dirty="0" smtClean="0"/>
              <a:t>midnight</a:t>
            </a:r>
          </a:p>
          <a:p>
            <a:pPr lvl="1"/>
            <a:r>
              <a:rPr lang="en-US" sz="2400" dirty="0" smtClean="0"/>
              <a:t>Peer Evaluation Form and Explanation - available on the class website </a:t>
            </a:r>
          </a:p>
          <a:p>
            <a:pPr lvl="1"/>
            <a:r>
              <a:rPr lang="en-US" sz="2400" dirty="0" smtClean="0"/>
              <a:t>Submit your Peer Evaluation to klara@illinois.edu</a:t>
            </a:r>
          </a:p>
          <a:p>
            <a:pPr lvl="1"/>
            <a:r>
              <a:rPr lang="en-US" sz="2400" dirty="0" smtClean="0"/>
              <a:t>Note: if you do not submit your peer evaluations, you get 0 for self-evaluation and 100% for your group mates. </a:t>
            </a:r>
          </a:p>
          <a:p>
            <a:r>
              <a:rPr lang="en-US" sz="2800" b="1" dirty="0" smtClean="0">
                <a:solidFill>
                  <a:srgbClr val="FF0000"/>
                </a:solidFill>
              </a:rPr>
              <a:t>¼ Unit projects </a:t>
            </a:r>
            <a:r>
              <a:rPr lang="en-US" sz="2800" dirty="0" smtClean="0"/>
              <a:t>– due  </a:t>
            </a:r>
            <a:r>
              <a:rPr lang="en-US" sz="2800" b="1" dirty="0" smtClean="0"/>
              <a:t>Friday, May </a:t>
            </a:r>
            <a:r>
              <a:rPr lang="en-US" sz="2800" b="1" dirty="0" smtClean="0"/>
              <a:t>9 </a:t>
            </a:r>
            <a:r>
              <a:rPr lang="en-US" sz="2800" dirty="0" smtClean="0"/>
              <a:t>midnight (if you need more time, arrange deadline with instructor)</a:t>
            </a:r>
            <a:endParaRPr lang="en-US" sz="2800"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178054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p:txBody>
          <a:bodyPr/>
          <a:lstStyle/>
          <a:p>
            <a:r>
              <a:rPr lang="en-US" dirty="0" smtClean="0"/>
              <a:t>May </a:t>
            </a:r>
            <a:r>
              <a:rPr lang="en-US" dirty="0" smtClean="0"/>
              <a:t>15, </a:t>
            </a:r>
            <a:r>
              <a:rPr lang="en-US" dirty="0" smtClean="0"/>
              <a:t>1:30-4:30pm </a:t>
            </a:r>
            <a:r>
              <a:rPr lang="en-US" dirty="0" smtClean="0"/>
              <a:t>in 216 SC</a:t>
            </a:r>
            <a:endParaRPr lang="en-US" dirty="0" smtClean="0"/>
          </a:p>
          <a:p>
            <a:pPr lvl="1"/>
            <a:r>
              <a:rPr lang="en-US" dirty="0" smtClean="0"/>
              <a:t>More </a:t>
            </a:r>
            <a:r>
              <a:rPr lang="en-US" dirty="0" smtClean="0"/>
              <a:t>information on Wednesday about final exam format/review session </a:t>
            </a:r>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90004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dirty="0" smtClean="0"/>
              <a:t>P2P Streaming for IPTV</a:t>
            </a:r>
          </a:p>
          <a:p>
            <a:r>
              <a:rPr lang="en-US" dirty="0" smtClean="0"/>
              <a:t>Example </a:t>
            </a:r>
            <a:r>
              <a:rPr lang="en-US" dirty="0" err="1" smtClean="0"/>
              <a:t>PPLive</a:t>
            </a:r>
            <a:r>
              <a:rPr lang="en-US" dirty="0" smtClean="0"/>
              <a:t> </a:t>
            </a:r>
          </a:p>
          <a:p>
            <a:r>
              <a:rPr lang="en-US" dirty="0" smtClean="0"/>
              <a:t>Voice over IP </a:t>
            </a:r>
          </a:p>
          <a:p>
            <a:r>
              <a:rPr lang="en-US" dirty="0" smtClean="0"/>
              <a:t>Example Lync, MSF</a:t>
            </a:r>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323822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P2P Applications</a:t>
            </a:r>
          </a:p>
        </p:txBody>
      </p:sp>
      <p:sp>
        <p:nvSpPr>
          <p:cNvPr id="19459" name="Rectangle 3"/>
          <p:cNvSpPr>
            <a:spLocks noGrp="1" noChangeArrowheads="1"/>
          </p:cNvSpPr>
          <p:nvPr>
            <p:ph type="body" idx="1"/>
          </p:nvPr>
        </p:nvSpPr>
        <p:spPr/>
        <p:txBody>
          <a:bodyPr/>
          <a:lstStyle/>
          <a:p>
            <a:r>
              <a:rPr lang="en-US" dirty="0" smtClean="0"/>
              <a:t>Many P2P applications since the 1990s</a:t>
            </a:r>
          </a:p>
          <a:p>
            <a:pPr lvl="1"/>
            <a:r>
              <a:rPr lang="en-US" dirty="0" smtClean="0"/>
              <a:t>File sharing</a:t>
            </a:r>
          </a:p>
          <a:p>
            <a:pPr lvl="2"/>
            <a:r>
              <a:rPr lang="en-US" dirty="0" smtClean="0"/>
              <a:t>Napster, Gnutella, </a:t>
            </a:r>
            <a:r>
              <a:rPr lang="en-US" dirty="0" err="1" smtClean="0"/>
              <a:t>KaZaa</a:t>
            </a:r>
            <a:r>
              <a:rPr lang="en-US" dirty="0" smtClean="0"/>
              <a:t>, </a:t>
            </a:r>
            <a:r>
              <a:rPr lang="en-US" dirty="0" err="1" smtClean="0"/>
              <a:t>BitTorrent</a:t>
            </a:r>
            <a:endParaRPr lang="en-US" dirty="0" smtClean="0"/>
          </a:p>
          <a:p>
            <a:pPr lvl="1"/>
            <a:r>
              <a:rPr lang="en-US" dirty="0" smtClean="0"/>
              <a:t>Internet telephony</a:t>
            </a:r>
          </a:p>
          <a:p>
            <a:pPr lvl="2"/>
            <a:r>
              <a:rPr lang="en-US" dirty="0" smtClean="0"/>
              <a:t>Skype, VoIP</a:t>
            </a:r>
          </a:p>
          <a:p>
            <a:pPr lvl="1"/>
            <a:r>
              <a:rPr lang="en-US" dirty="0" smtClean="0">
                <a:solidFill>
                  <a:schemeClr val="accent2"/>
                </a:solidFill>
              </a:rPr>
              <a:t>Internet television</a:t>
            </a:r>
          </a:p>
          <a:p>
            <a:pPr lvl="2"/>
            <a:r>
              <a:rPr lang="en-US" dirty="0" err="1" smtClean="0">
                <a:solidFill>
                  <a:schemeClr val="accent2"/>
                </a:solidFill>
              </a:rPr>
              <a:t>PPLive</a:t>
            </a:r>
            <a:r>
              <a:rPr lang="en-US" dirty="0" smtClean="0">
                <a:solidFill>
                  <a:schemeClr val="accent2"/>
                </a:solidFill>
              </a:rPr>
              <a:t>, </a:t>
            </a:r>
            <a:r>
              <a:rPr lang="en-US" dirty="0" err="1" smtClean="0">
                <a:solidFill>
                  <a:schemeClr val="accent2"/>
                </a:solidFill>
              </a:rPr>
              <a:t>CoolStreaming</a:t>
            </a:r>
            <a:endParaRPr lang="en-US" dirty="0" smtClean="0">
              <a:solidFill>
                <a:schemeClr val="accent2"/>
              </a:solidFill>
            </a:endParaRPr>
          </a:p>
        </p:txBody>
      </p:sp>
      <p:sp>
        <p:nvSpPr>
          <p:cNvPr id="194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spTree>
    <p:extLst>
      <p:ext uri="{BB962C8B-B14F-4D97-AF65-F5344CB8AC3E}">
        <p14:creationId xmlns:p14="http://schemas.microsoft.com/office/powerpoint/2010/main" val="1592146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Traffic Distribution (2007)</a:t>
            </a:r>
          </a:p>
        </p:txBody>
      </p:sp>
      <p:sp>
        <p:nvSpPr>
          <p:cNvPr id="184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CS 414 - Spring 2014</a:t>
            </a: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410679"/>
            <a:ext cx="42386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4" y="2286000"/>
            <a:ext cx="4509897"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9728" y="6019800"/>
            <a:ext cx="8167689" cy="276999"/>
          </a:xfrm>
          <a:prstGeom prst="rect">
            <a:avLst/>
          </a:prstGeom>
        </p:spPr>
        <p:txBody>
          <a:bodyPr wrap="square">
            <a:spAutoFit/>
          </a:bodyPr>
          <a:lstStyle/>
          <a:p>
            <a:r>
              <a:rPr lang="en-US" sz="1200" dirty="0" smtClean="0"/>
              <a:t>Source: http</a:t>
            </a:r>
            <a:r>
              <a:rPr lang="en-US" sz="1200" dirty="0"/>
              <a:t>://liquidculture.wordpress.com/2008/03/14/the-absolute-majority-of-all-internet-traffic-is-p2p-file-sharing/</a:t>
            </a:r>
          </a:p>
        </p:txBody>
      </p:sp>
    </p:spTree>
    <p:extLst>
      <p:ext uri="{BB962C8B-B14F-4D97-AF65-F5344CB8AC3E}">
        <p14:creationId xmlns:p14="http://schemas.microsoft.com/office/powerpoint/2010/main" val="1647197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News 2014 on P2P </a:t>
            </a:r>
            <a:endParaRPr lang="en-US" dirty="0"/>
          </a:p>
        </p:txBody>
      </p:sp>
      <p:sp>
        <p:nvSpPr>
          <p:cNvPr id="3" name="Content Placeholder 2"/>
          <p:cNvSpPr>
            <a:spLocks noGrp="1"/>
          </p:cNvSpPr>
          <p:nvPr>
            <p:ph idx="1"/>
          </p:nvPr>
        </p:nvSpPr>
        <p:spPr/>
        <p:txBody>
          <a:bodyPr/>
          <a:lstStyle/>
          <a:p>
            <a:r>
              <a:rPr lang="en-US" dirty="0" smtClean="0"/>
              <a:t>Some companies are moving away from P2P, some are deploying P2P</a:t>
            </a:r>
          </a:p>
          <a:p>
            <a:pPr lvl="1"/>
            <a:r>
              <a:rPr lang="en-US" dirty="0" smtClean="0"/>
              <a:t>Spotify (music company) is phasing out P2P streaming </a:t>
            </a:r>
          </a:p>
          <a:p>
            <a:pPr lvl="1"/>
            <a:r>
              <a:rPr lang="en-US" dirty="0" smtClean="0"/>
              <a:t>Netflix considers P2P streaming to beat bandwidth crunch</a:t>
            </a:r>
            <a:endParaRPr lang="en-US" dirty="0"/>
          </a:p>
        </p:txBody>
      </p:sp>
      <p:sp>
        <p:nvSpPr>
          <p:cNvPr id="4" name="Footer Placeholder 3"/>
          <p:cNvSpPr>
            <a:spLocks noGrp="1"/>
          </p:cNvSpPr>
          <p:nvPr>
            <p:ph type="ftr" sz="quarter" idx="10"/>
          </p:nvPr>
        </p:nvSpPr>
        <p:spPr/>
        <p:txBody>
          <a:bodyPr/>
          <a:lstStyle/>
          <a:p>
            <a:pPr>
              <a:defRPr/>
            </a:pPr>
            <a:r>
              <a:rPr lang="en-US" smtClean="0"/>
              <a:t>CS 414 - Spring 2014</a:t>
            </a:r>
            <a:endParaRPr lang="en-US" dirty="0"/>
          </a:p>
        </p:txBody>
      </p:sp>
    </p:spTree>
    <p:extLst>
      <p:ext uri="{BB962C8B-B14F-4D97-AF65-F5344CB8AC3E}">
        <p14:creationId xmlns:p14="http://schemas.microsoft.com/office/powerpoint/2010/main" val="284990064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2607</TotalTime>
  <Words>1058</Words>
  <Application>Microsoft Office PowerPoint</Application>
  <PresentationFormat>On-screen Show (4:3)</PresentationFormat>
  <Paragraphs>151</Paragraphs>
  <Slides>28</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Arial Black</vt:lpstr>
      <vt:lpstr>Times New Roman</vt:lpstr>
      <vt:lpstr>Wingdings</vt:lpstr>
      <vt:lpstr>Pixel</vt:lpstr>
      <vt:lpstr>Bitmap Image</vt:lpstr>
      <vt:lpstr>CS 414 – Multimedia Systems Design  Lecture 40 – P2P Streaming (Part 4) </vt:lpstr>
      <vt:lpstr>Administrative </vt:lpstr>
      <vt:lpstr>Administrative </vt:lpstr>
      <vt:lpstr>Administrative </vt:lpstr>
      <vt:lpstr>Final Exam</vt:lpstr>
      <vt:lpstr>Outline </vt:lpstr>
      <vt:lpstr>P2P Applications</vt:lpstr>
      <vt:lpstr>Traffic Distribution (2007)</vt:lpstr>
      <vt:lpstr>Mixed News 2014 on P2P </vt:lpstr>
      <vt:lpstr>PPLive – P2P Application </vt:lpstr>
      <vt:lpstr>Case Study: PPLive</vt:lpstr>
      <vt:lpstr>PPLive Current Viewers during Olympics 2008</vt:lpstr>
      <vt:lpstr>PPLive Overview</vt:lpstr>
      <vt:lpstr>PPLive Design Characteristics</vt:lpstr>
      <vt:lpstr>PPLive Architecture</vt:lpstr>
      <vt:lpstr>P2P Streaming Process</vt:lpstr>
      <vt:lpstr>Download and Upload Video Rate over Time at CCTV3 Campus</vt:lpstr>
      <vt:lpstr>Evolution of active video peer connections on CCTV3 Network</vt:lpstr>
      <vt:lpstr>PPLive Channel Size Analysis</vt:lpstr>
      <vt:lpstr>Background</vt:lpstr>
      <vt:lpstr>Voice over IP</vt:lpstr>
      <vt:lpstr>Voice over IP (VoIP) </vt:lpstr>
      <vt:lpstr>Next Generation VoIP Network (MSF – Multi-service Switching Forum Example) </vt:lpstr>
      <vt:lpstr>MSF VoIP</vt:lpstr>
      <vt:lpstr>Voice over IP in Residential Areas (e.g., Microsoft Lync)</vt:lpstr>
      <vt:lpstr>VoIP Issues - QoS (Low Latency Queuing)</vt:lpstr>
      <vt:lpstr>VoIP Issues - Fragmentation and Interleaving in VoIP</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Morales, Ramses Victor</dc:creator>
  <cp:lastModifiedBy>Nahrstedt, Klara</cp:lastModifiedBy>
  <cp:revision>260</cp:revision>
  <cp:lastPrinted>1601-01-01T00:00:00Z</cp:lastPrinted>
  <dcterms:created xsi:type="dcterms:W3CDTF">1601-01-01T00:00:00Z</dcterms:created>
  <dcterms:modified xsi:type="dcterms:W3CDTF">2014-05-02T03:02:05Z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