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Lst>
  <p:notesMasterIdLst>
    <p:notesMasterId r:id="rId34"/>
  </p:notesMasterIdLst>
  <p:sldIdLst>
    <p:sldId id="256" r:id="rId2"/>
    <p:sldId id="358" r:id="rId3"/>
    <p:sldId id="359" r:id="rId4"/>
    <p:sldId id="327" r:id="rId5"/>
    <p:sldId id="329" r:id="rId6"/>
    <p:sldId id="353" r:id="rId7"/>
    <p:sldId id="354" r:id="rId8"/>
    <p:sldId id="355" r:id="rId9"/>
    <p:sldId id="356" r:id="rId10"/>
    <p:sldId id="334" r:id="rId11"/>
    <p:sldId id="335" r:id="rId12"/>
    <p:sldId id="328" r:id="rId13"/>
    <p:sldId id="330" r:id="rId14"/>
    <p:sldId id="331" r:id="rId15"/>
    <p:sldId id="332" r:id="rId16"/>
    <p:sldId id="333" r:id="rId17"/>
    <p:sldId id="337" r:id="rId18"/>
    <p:sldId id="336" r:id="rId19"/>
    <p:sldId id="357" r:id="rId20"/>
    <p:sldId id="352" r:id="rId21"/>
    <p:sldId id="339" r:id="rId22"/>
    <p:sldId id="338" r:id="rId23"/>
    <p:sldId id="340" r:id="rId24"/>
    <p:sldId id="341" r:id="rId25"/>
    <p:sldId id="342" r:id="rId26"/>
    <p:sldId id="343" r:id="rId27"/>
    <p:sldId id="344" r:id="rId28"/>
    <p:sldId id="345" r:id="rId29"/>
    <p:sldId id="346" r:id="rId30"/>
    <p:sldId id="348" r:id="rId31"/>
    <p:sldId id="347" r:id="rId32"/>
    <p:sldId id="349" r:id="rId33"/>
  </p:sldIdLst>
  <p:sldSz cx="9144000" cy="6858000" type="screen4x3"/>
  <p:notesSz cx="7315200" cy="96012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33"/>
    <a:srgbClr val="00CC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23604" autoAdjust="0"/>
    <p:restoredTop sz="85714" autoAdjust="0"/>
  </p:normalViewPr>
  <p:slideViewPr>
    <p:cSldViewPr>
      <p:cViewPr varScale="1">
        <p:scale>
          <a:sx n="86" d="100"/>
          <a:sy n="86" d="100"/>
        </p:scale>
        <p:origin x="372"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image" Target="../media/image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44" tIns="48322" rIns="96644" bIns="48322" numCol="1" anchor="t" anchorCtr="0" compatLnSpc="1">
            <a:prstTxWarp prst="textNoShape">
              <a:avLst/>
            </a:prstTxWarp>
          </a:bodyPr>
          <a:lstStyle>
            <a:lvl1pPr eaLnBrk="1" hangingPunct="1">
              <a:defRPr sz="1300"/>
            </a:lvl1pPr>
          </a:lstStyle>
          <a:p>
            <a:pPr>
              <a:defRPr/>
            </a:pPr>
            <a:endParaRPr lang="en-US" dirty="0"/>
          </a:p>
        </p:txBody>
      </p:sp>
      <p:sp>
        <p:nvSpPr>
          <p:cNvPr id="35843" name="Rectangle 3"/>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6644" tIns="48322" rIns="96644" bIns="48322" numCol="1" anchor="t" anchorCtr="0" compatLnSpc="1">
            <a:prstTxWarp prst="textNoShape">
              <a:avLst/>
            </a:prstTxWarp>
          </a:bodyPr>
          <a:lstStyle>
            <a:lvl1pPr algn="r" eaLnBrk="1" hangingPunct="1">
              <a:defRPr sz="1300"/>
            </a:lvl1pPr>
          </a:lstStyle>
          <a:p>
            <a:pPr>
              <a:defRPr/>
            </a:pPr>
            <a:endParaRPr lang="en-US" dirty="0"/>
          </a:p>
        </p:txBody>
      </p:sp>
      <p:sp>
        <p:nvSpPr>
          <p:cNvPr id="30724"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35845"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6644" tIns="48322" rIns="96644" bIns="4832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5846"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6644" tIns="48322" rIns="96644" bIns="48322" numCol="1" anchor="b" anchorCtr="0" compatLnSpc="1">
            <a:prstTxWarp prst="textNoShape">
              <a:avLst/>
            </a:prstTxWarp>
          </a:bodyPr>
          <a:lstStyle>
            <a:lvl1pPr eaLnBrk="1" hangingPunct="1">
              <a:defRPr sz="1300"/>
            </a:lvl1pPr>
          </a:lstStyle>
          <a:p>
            <a:pPr>
              <a:defRPr/>
            </a:pPr>
            <a:endParaRPr lang="en-US" dirty="0"/>
          </a:p>
        </p:txBody>
      </p:sp>
      <p:sp>
        <p:nvSpPr>
          <p:cNvPr id="35847"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6644" tIns="48322" rIns="96644" bIns="48322" numCol="1" anchor="b" anchorCtr="0" compatLnSpc="1">
            <a:prstTxWarp prst="textNoShape">
              <a:avLst/>
            </a:prstTxWarp>
          </a:bodyPr>
          <a:lstStyle>
            <a:lvl1pPr algn="r" eaLnBrk="1" hangingPunct="1">
              <a:defRPr sz="1300"/>
            </a:lvl1pPr>
          </a:lstStyle>
          <a:p>
            <a:pPr>
              <a:defRPr/>
            </a:pPr>
            <a:fld id="{512EAFA9-ABED-4378-9564-C096E85EA10D}" type="slidenum">
              <a:rPr lang="en-US"/>
              <a:pPr>
                <a:defRPr/>
              </a:pPr>
              <a:t>‹#›</a:t>
            </a:fld>
            <a:endParaRPr lang="en-US" dirty="0"/>
          </a:p>
        </p:txBody>
      </p:sp>
    </p:spTree>
    <p:extLst>
      <p:ext uri="{BB962C8B-B14F-4D97-AF65-F5344CB8AC3E}">
        <p14:creationId xmlns:p14="http://schemas.microsoft.com/office/powerpoint/2010/main" val="23065216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46C67ED8-9BB3-4B8E-9D4A-7EECBCD400BA}" type="slidenum">
              <a:rPr lang="en-US" smtClean="0"/>
              <a:pPr/>
              <a:t>1</a:t>
            </a:fld>
            <a:endParaRPr lang="en-US"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4628245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xfrm>
            <a:off x="1258888" y="720725"/>
            <a:ext cx="4800600" cy="3600450"/>
          </a:xfrm>
          <a:solidFill>
            <a:srgbClr val="FFFFFF"/>
          </a:solidFill>
          <a:ln/>
        </p:spPr>
      </p:sp>
      <p:sp>
        <p:nvSpPr>
          <p:cNvPr id="35843" name="Rectangle 3"/>
          <p:cNvSpPr>
            <a:spLocks noGrp="1" noChangeArrowheads="1"/>
          </p:cNvSpPr>
          <p:nvPr>
            <p:ph type="body" idx="1"/>
          </p:nvPr>
        </p:nvSpPr>
        <p:spPr>
          <a:xfrm>
            <a:off x="976313" y="4559300"/>
            <a:ext cx="5362575" cy="4321175"/>
          </a:xfrm>
          <a:solidFill>
            <a:srgbClr val="FFFFFF"/>
          </a:solidFill>
          <a:ln>
            <a:solidFill>
              <a:srgbClr val="000000"/>
            </a:solidFill>
          </a:ln>
        </p:spPr>
        <p:txBody>
          <a:bodyPr lIns="95335" tIns="47668" rIns="95335" bIns="47668"/>
          <a:lstStyle/>
          <a:p>
            <a:endParaRPr lang="en-US" smtClean="0"/>
          </a:p>
        </p:txBody>
      </p:sp>
    </p:spTree>
    <p:extLst>
      <p:ext uri="{BB962C8B-B14F-4D97-AF65-F5344CB8AC3E}">
        <p14:creationId xmlns:p14="http://schemas.microsoft.com/office/powerpoint/2010/main" val="7086723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xfrm>
            <a:off x="1258888" y="720725"/>
            <a:ext cx="4800600" cy="3600450"/>
          </a:xfrm>
          <a:solidFill>
            <a:srgbClr val="FFFFFF"/>
          </a:solidFill>
          <a:ln/>
        </p:spPr>
      </p:sp>
      <p:sp>
        <p:nvSpPr>
          <p:cNvPr id="36867" name="Rectangle 3"/>
          <p:cNvSpPr>
            <a:spLocks noGrp="1" noChangeArrowheads="1"/>
          </p:cNvSpPr>
          <p:nvPr>
            <p:ph type="body" idx="1"/>
          </p:nvPr>
        </p:nvSpPr>
        <p:spPr>
          <a:xfrm>
            <a:off x="976313" y="4559300"/>
            <a:ext cx="5362575" cy="4321175"/>
          </a:xfrm>
          <a:solidFill>
            <a:srgbClr val="FFFFFF"/>
          </a:solidFill>
          <a:ln>
            <a:solidFill>
              <a:srgbClr val="000000"/>
            </a:solidFill>
          </a:ln>
        </p:spPr>
        <p:txBody>
          <a:bodyPr lIns="95335" tIns="47668" rIns="95335" bIns="47668"/>
          <a:lstStyle/>
          <a:p>
            <a:endParaRPr lang="en-US" smtClean="0"/>
          </a:p>
        </p:txBody>
      </p:sp>
    </p:spTree>
    <p:extLst>
      <p:ext uri="{BB962C8B-B14F-4D97-AF65-F5344CB8AC3E}">
        <p14:creationId xmlns:p14="http://schemas.microsoft.com/office/powerpoint/2010/main" val="32400644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eaLnBrk="1" hangingPunct="1">
                <a:defRPr/>
              </a:pPr>
              <a:endParaRPr lang="en-US" sz="2400" dirty="0">
                <a:latin typeface="Times New Roman" pitchFamily="18"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eaLnBrk="1" hangingPunct="1">
                <a:defRPr/>
              </a:pPr>
              <a:endParaRPr lang="en-US" sz="2400" dirty="0">
                <a:latin typeface="Times New Roman" pitchFamily="18" charset="0"/>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eaLnBrk="1" hangingPunct="1">
                  <a:defRPr/>
                </a:pPr>
                <a:endParaRPr lang="en-US" sz="2400" dirty="0">
                  <a:latin typeface="Times New Roman" pitchFamily="18"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eaLnBrk="1" hangingPunct="1">
                  <a:defRPr/>
                </a:pPr>
                <a:endParaRPr lang="en-US" sz="2400" dirty="0">
                  <a:latin typeface="Times New Roman" pitchFamily="18"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eaLnBrk="1" hangingPunct="1">
                  <a:defRPr/>
                </a:pPr>
                <a:endParaRPr lang="en-US" sz="2400" dirty="0">
                  <a:latin typeface="Times New Roman" pitchFamily="18"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eaLnBrk="1" hangingPunct="1">
                  <a:defRPr/>
                </a:pPr>
                <a:endParaRPr lang="en-US" sz="2400" dirty="0">
                  <a:latin typeface="Times New Roman" pitchFamily="18"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eaLnBrk="1" hangingPunct="1">
                  <a:defRPr/>
                </a:pPr>
                <a:endParaRPr lang="en-US" sz="2400" dirty="0">
                  <a:latin typeface="Times New Roman" pitchFamily="18"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eaLnBrk="1" hangingPunct="1">
                  <a:defRPr/>
                </a:pPr>
                <a:endParaRPr lang="en-US" sz="2400" dirty="0">
                  <a:latin typeface="Times New Roman" pitchFamily="18"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eaLnBrk="1" hangingPunct="1">
                  <a:defRPr/>
                </a:pPr>
                <a:endParaRPr lang="en-US" sz="2400" dirty="0">
                  <a:latin typeface="Times New Roman" pitchFamily="18"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eaLnBrk="1" hangingPunct="1">
                  <a:defRPr/>
                </a:pPr>
                <a:endParaRPr lang="en-US" sz="2400" dirty="0">
                  <a:latin typeface="Times New Roman" pitchFamily="18"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eaLnBrk="1" hangingPunct="1">
                  <a:defRPr/>
                </a:pPr>
                <a:endParaRPr lang="en-US" sz="2400" dirty="0">
                  <a:latin typeface="Times New Roman" pitchFamily="18"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eaLnBrk="1" hangingPunct="1">
                  <a:defRPr/>
                </a:pPr>
                <a:endParaRPr lang="en-US" sz="2400" dirty="0">
                  <a:latin typeface="Times New Roman" pitchFamily="18" charset="0"/>
                </a:endParaRPr>
              </a:p>
            </p:txBody>
          </p:sp>
        </p:grpSp>
      </p:grpSp>
      <p:sp>
        <p:nvSpPr>
          <p:cNvPr id="33811"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en-US"/>
              <a:t>Click to edit Master title style</a:t>
            </a:r>
          </a:p>
        </p:txBody>
      </p:sp>
      <p:sp>
        <p:nvSpPr>
          <p:cNvPr id="33812"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en-US"/>
              <a:t>Click to edit Master subtitle style</a:t>
            </a:r>
          </a:p>
        </p:txBody>
      </p:sp>
      <p:sp>
        <p:nvSpPr>
          <p:cNvPr id="18" name="Rectangle 16"/>
          <p:cNvSpPr>
            <a:spLocks noGrp="1" noChangeArrowheads="1"/>
          </p:cNvSpPr>
          <p:nvPr>
            <p:ph type="dt" sz="half" idx="10"/>
          </p:nvPr>
        </p:nvSpPr>
        <p:spPr>
          <a:xfrm>
            <a:off x="457200" y="6248400"/>
            <a:ext cx="2133600" cy="457200"/>
          </a:xfrm>
        </p:spPr>
        <p:txBody>
          <a:bodyPr/>
          <a:lstStyle>
            <a:lvl1pPr>
              <a:defRPr/>
            </a:lvl1pPr>
          </a:lstStyle>
          <a:p>
            <a:pPr>
              <a:defRPr/>
            </a:pPr>
            <a:endParaRPr lang="en-US" dirty="0"/>
          </a:p>
        </p:txBody>
      </p:sp>
      <p:sp>
        <p:nvSpPr>
          <p:cNvPr id="19" name="Rectangle 17"/>
          <p:cNvSpPr>
            <a:spLocks noGrp="1" noChangeArrowheads="1"/>
          </p:cNvSpPr>
          <p:nvPr>
            <p:ph type="ftr" sz="quarter" idx="11"/>
          </p:nvPr>
        </p:nvSpPr>
        <p:spPr/>
        <p:txBody>
          <a:bodyPr/>
          <a:lstStyle>
            <a:lvl1pPr>
              <a:defRPr smtClean="0"/>
            </a:lvl1pPr>
          </a:lstStyle>
          <a:p>
            <a:pPr>
              <a:defRPr/>
            </a:pPr>
            <a:r>
              <a:rPr lang="en-US" smtClean="0"/>
              <a:t>CS 414 - Spring 2014</a:t>
            </a:r>
            <a:endParaRPr lang="en-US" dirty="0"/>
          </a:p>
        </p:txBody>
      </p:sp>
      <p:sp>
        <p:nvSpPr>
          <p:cNvPr id="20" name="Rectangle 18"/>
          <p:cNvSpPr>
            <a:spLocks noGrp="1" noChangeArrowheads="1"/>
          </p:cNvSpPr>
          <p:nvPr>
            <p:ph type="sldNum" sz="quarter" idx="12"/>
          </p:nvPr>
        </p:nvSpPr>
        <p:spPr/>
        <p:txBody>
          <a:bodyPr/>
          <a:lstStyle>
            <a:lvl1pPr>
              <a:defRPr/>
            </a:lvl1pPr>
          </a:lstStyle>
          <a:p>
            <a:pPr>
              <a:defRPr/>
            </a:pPr>
            <a:fld id="{276206F3-7508-4854-84D1-E6E30BDE7889}"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r>
              <a:rPr lang="en-US" smtClean="0"/>
              <a:t>CS 414 - Spring 2014</a:t>
            </a:r>
            <a:endParaRPr lang="en-US" dirty="0"/>
          </a:p>
        </p:txBody>
      </p:sp>
      <p:sp>
        <p:nvSpPr>
          <p:cNvPr id="5" name="Rectangle 3"/>
          <p:cNvSpPr>
            <a:spLocks noGrp="1" noChangeArrowheads="1"/>
          </p:cNvSpPr>
          <p:nvPr>
            <p:ph type="sldNum" sz="quarter" idx="11"/>
          </p:nvPr>
        </p:nvSpPr>
        <p:spPr>
          <a:ln/>
        </p:spPr>
        <p:txBody>
          <a:bodyPr/>
          <a:lstStyle>
            <a:lvl1pPr>
              <a:defRPr/>
            </a:lvl1pPr>
          </a:lstStyle>
          <a:p>
            <a:pPr>
              <a:defRPr/>
            </a:pPr>
            <a:fld id="{57BC201F-62ED-451F-86DC-72CA0604F7D7}" type="slidenum">
              <a:rPr lang="en-US"/>
              <a:pPr>
                <a:defRPr/>
              </a:pPr>
              <a:t>‹#›</a:t>
            </a:fld>
            <a:endParaRPr lang="en-US" dirty="0"/>
          </a:p>
        </p:txBody>
      </p:sp>
      <p:sp>
        <p:nvSpPr>
          <p:cNvPr id="6" name="Rectangle 16"/>
          <p:cNvSpPr>
            <a:spLocks noGrp="1" noChangeArrowheads="1"/>
          </p:cNvSpPr>
          <p:nvPr>
            <p:ph type="dt" sz="half" idx="12"/>
          </p:nvPr>
        </p:nvSpPr>
        <p:spPr>
          <a:ln/>
        </p:spPr>
        <p:txBody>
          <a:bodyPr/>
          <a:lstStyle>
            <a:lvl1pPr>
              <a:defRPr/>
            </a:lvl1pPr>
          </a:lstStyle>
          <a:p>
            <a:pPr>
              <a:defRPr/>
            </a:pP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r>
              <a:rPr lang="en-US" smtClean="0"/>
              <a:t>CS 414 - Spring 2014</a:t>
            </a:r>
            <a:endParaRPr lang="en-US" dirty="0"/>
          </a:p>
        </p:txBody>
      </p:sp>
      <p:sp>
        <p:nvSpPr>
          <p:cNvPr id="5" name="Rectangle 3"/>
          <p:cNvSpPr>
            <a:spLocks noGrp="1" noChangeArrowheads="1"/>
          </p:cNvSpPr>
          <p:nvPr>
            <p:ph type="sldNum" sz="quarter" idx="11"/>
          </p:nvPr>
        </p:nvSpPr>
        <p:spPr>
          <a:ln/>
        </p:spPr>
        <p:txBody>
          <a:bodyPr/>
          <a:lstStyle>
            <a:lvl1pPr>
              <a:defRPr/>
            </a:lvl1pPr>
          </a:lstStyle>
          <a:p>
            <a:pPr>
              <a:defRPr/>
            </a:pPr>
            <a:fld id="{00296F34-11B3-40B3-9F5F-54DD23C44E2E}" type="slidenum">
              <a:rPr lang="en-US"/>
              <a:pPr>
                <a:defRPr/>
              </a:pPr>
              <a:t>‹#›</a:t>
            </a:fld>
            <a:endParaRPr lang="en-US" dirty="0"/>
          </a:p>
        </p:txBody>
      </p:sp>
      <p:sp>
        <p:nvSpPr>
          <p:cNvPr id="6" name="Rectangle 16"/>
          <p:cNvSpPr>
            <a:spLocks noGrp="1" noChangeArrowheads="1"/>
          </p:cNvSpPr>
          <p:nvPr>
            <p:ph type="dt" sz="half" idx="12"/>
          </p:nvPr>
        </p:nvSpPr>
        <p:spPr>
          <a:ln/>
        </p:spPr>
        <p:txBody>
          <a:bodyPr/>
          <a:lstStyle>
            <a:lvl1pPr>
              <a:defRPr/>
            </a:lvl1pPr>
          </a:lstStyle>
          <a:p>
            <a:pPr>
              <a:defRPr/>
            </a:pP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981200"/>
            <a:ext cx="8229600" cy="3886200"/>
          </a:xfrm>
        </p:spPr>
        <p:txBody>
          <a:bodyPr/>
          <a:lstStyle/>
          <a:p>
            <a:pPr lvl="0"/>
            <a:endParaRPr lang="en-US" noProof="0" dirty="0" smtClean="0"/>
          </a:p>
        </p:txBody>
      </p:sp>
      <p:sp>
        <p:nvSpPr>
          <p:cNvPr id="4" name="Rectangle 2"/>
          <p:cNvSpPr>
            <a:spLocks noGrp="1" noChangeArrowheads="1"/>
          </p:cNvSpPr>
          <p:nvPr>
            <p:ph type="ftr" sz="quarter" idx="10"/>
          </p:nvPr>
        </p:nvSpPr>
        <p:spPr>
          <a:ln/>
        </p:spPr>
        <p:txBody>
          <a:bodyPr/>
          <a:lstStyle>
            <a:lvl1pPr>
              <a:defRPr/>
            </a:lvl1pPr>
          </a:lstStyle>
          <a:p>
            <a:pPr>
              <a:defRPr/>
            </a:pPr>
            <a:r>
              <a:rPr lang="en-US" smtClean="0"/>
              <a:t>CS 414 - Spring 2014</a:t>
            </a:r>
            <a:endParaRPr lang="en-US" dirty="0"/>
          </a:p>
        </p:txBody>
      </p:sp>
      <p:sp>
        <p:nvSpPr>
          <p:cNvPr id="5" name="Rectangle 3"/>
          <p:cNvSpPr>
            <a:spLocks noGrp="1" noChangeArrowheads="1"/>
          </p:cNvSpPr>
          <p:nvPr>
            <p:ph type="sldNum" sz="quarter" idx="11"/>
          </p:nvPr>
        </p:nvSpPr>
        <p:spPr>
          <a:ln/>
        </p:spPr>
        <p:txBody>
          <a:bodyPr/>
          <a:lstStyle>
            <a:lvl1pPr>
              <a:defRPr/>
            </a:lvl1pPr>
          </a:lstStyle>
          <a:p>
            <a:pPr>
              <a:defRPr/>
            </a:pPr>
            <a:fld id="{A7DBBBC7-74E4-43BD-AD73-F422E605CD4C}" type="slidenum">
              <a:rPr lang="en-US"/>
              <a:pPr>
                <a:defRPr/>
              </a:pPr>
              <a:t>‹#›</a:t>
            </a:fld>
            <a:endParaRPr lang="en-US" dirty="0"/>
          </a:p>
        </p:txBody>
      </p:sp>
      <p:sp>
        <p:nvSpPr>
          <p:cNvPr id="6" name="Rectangle 16"/>
          <p:cNvSpPr>
            <a:spLocks noGrp="1" noChangeArrowheads="1"/>
          </p:cNvSpPr>
          <p:nvPr>
            <p:ph type="dt" sz="half" idx="12"/>
          </p:nvPr>
        </p:nvSpPr>
        <p:spPr>
          <a:ln/>
        </p:spPr>
        <p:txBody>
          <a:bodyPr/>
          <a:lstStyle>
            <a:lvl1pPr>
              <a:defRPr/>
            </a:lvl1pPr>
          </a:lstStyle>
          <a:p>
            <a:pPr>
              <a:defRPr/>
            </a:pP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4038600" cy="3886200"/>
          </a:xfrm>
        </p:spPr>
        <p:txBody>
          <a:bodyPr/>
          <a:lstStyle/>
          <a:p>
            <a:pPr lvl="0"/>
            <a:endParaRPr lang="en-US" noProof="0"/>
          </a:p>
        </p:txBody>
      </p:sp>
      <p:sp>
        <p:nvSpPr>
          <p:cNvPr id="5" name="Rectangle 2"/>
          <p:cNvSpPr>
            <a:spLocks noGrp="1" noChangeArrowheads="1"/>
          </p:cNvSpPr>
          <p:nvPr>
            <p:ph type="ftr" sz="quarter" idx="10"/>
          </p:nvPr>
        </p:nvSpPr>
        <p:spPr>
          <a:ln/>
        </p:spPr>
        <p:txBody>
          <a:bodyPr/>
          <a:lstStyle>
            <a:lvl1pPr>
              <a:defRPr/>
            </a:lvl1pPr>
          </a:lstStyle>
          <a:p>
            <a:pPr>
              <a:defRPr/>
            </a:pPr>
            <a:r>
              <a:rPr lang="en-US" smtClean="0"/>
              <a:t>CS 414 - Spring 2014</a:t>
            </a: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5FFECC5A-132B-4B6F-BABE-803BFAB6F518}"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2413106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r>
              <a:rPr lang="en-US" smtClean="0"/>
              <a:t>CS 414 - Spring 2014</a:t>
            </a:r>
            <a:endParaRPr lang="en-US" dirty="0"/>
          </a:p>
        </p:txBody>
      </p:sp>
      <p:sp>
        <p:nvSpPr>
          <p:cNvPr id="5" name="Rectangle 3"/>
          <p:cNvSpPr>
            <a:spLocks noGrp="1" noChangeArrowheads="1"/>
          </p:cNvSpPr>
          <p:nvPr>
            <p:ph type="sldNum" sz="quarter" idx="11"/>
          </p:nvPr>
        </p:nvSpPr>
        <p:spPr>
          <a:ln/>
        </p:spPr>
        <p:txBody>
          <a:bodyPr/>
          <a:lstStyle>
            <a:lvl1pPr>
              <a:defRPr/>
            </a:lvl1pPr>
          </a:lstStyle>
          <a:p>
            <a:pPr>
              <a:defRPr/>
            </a:pPr>
            <a:fld id="{367E9341-814C-492E-9D2D-67CB67BE5A1F}" type="slidenum">
              <a:rPr lang="en-US"/>
              <a:pPr>
                <a:defRPr/>
              </a:pPr>
              <a:t>‹#›</a:t>
            </a:fld>
            <a:endParaRPr lang="en-US" dirty="0"/>
          </a:p>
        </p:txBody>
      </p:sp>
      <p:sp>
        <p:nvSpPr>
          <p:cNvPr id="6" name="Rectangle 16"/>
          <p:cNvSpPr>
            <a:spLocks noGrp="1" noChangeArrowheads="1"/>
          </p:cNvSpPr>
          <p:nvPr>
            <p:ph type="dt" sz="half" idx="12"/>
          </p:nvPr>
        </p:nvSpPr>
        <p:spPr>
          <a:ln/>
        </p:spPr>
        <p:txBody>
          <a:bodyPr/>
          <a:lstStyle>
            <a:lvl1pPr>
              <a:defRPr/>
            </a:lvl1pPr>
          </a:lstStyle>
          <a:p>
            <a:pPr>
              <a:defRPr/>
            </a:pP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r>
              <a:rPr lang="en-US" smtClean="0"/>
              <a:t>CS 414 - Spring 2014</a:t>
            </a:r>
            <a:endParaRPr lang="en-US" dirty="0"/>
          </a:p>
        </p:txBody>
      </p:sp>
      <p:sp>
        <p:nvSpPr>
          <p:cNvPr id="5" name="Rectangle 3"/>
          <p:cNvSpPr>
            <a:spLocks noGrp="1" noChangeArrowheads="1"/>
          </p:cNvSpPr>
          <p:nvPr>
            <p:ph type="sldNum" sz="quarter" idx="11"/>
          </p:nvPr>
        </p:nvSpPr>
        <p:spPr>
          <a:ln/>
        </p:spPr>
        <p:txBody>
          <a:bodyPr/>
          <a:lstStyle>
            <a:lvl1pPr>
              <a:defRPr/>
            </a:lvl1pPr>
          </a:lstStyle>
          <a:p>
            <a:pPr>
              <a:defRPr/>
            </a:pPr>
            <a:fld id="{17E7D897-B64C-40EC-834A-9184FDEC2426}" type="slidenum">
              <a:rPr lang="en-US"/>
              <a:pPr>
                <a:defRPr/>
              </a:pPr>
              <a:t>‹#›</a:t>
            </a:fld>
            <a:endParaRPr lang="en-US" dirty="0"/>
          </a:p>
        </p:txBody>
      </p:sp>
      <p:sp>
        <p:nvSpPr>
          <p:cNvPr id="6" name="Rectangle 16"/>
          <p:cNvSpPr>
            <a:spLocks noGrp="1" noChangeArrowheads="1"/>
          </p:cNvSpPr>
          <p:nvPr>
            <p:ph type="dt" sz="half" idx="12"/>
          </p:nvPr>
        </p:nvSpPr>
        <p:spPr>
          <a:ln/>
        </p:spPr>
        <p:txBody>
          <a:bodyPr/>
          <a:lstStyle>
            <a:lvl1pPr>
              <a:defRPr/>
            </a:lvl1pPr>
          </a:lstStyle>
          <a:p>
            <a:pPr>
              <a:defRPr/>
            </a:pP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ln/>
        </p:spPr>
        <p:txBody>
          <a:bodyPr/>
          <a:lstStyle>
            <a:lvl1pPr>
              <a:defRPr/>
            </a:lvl1pPr>
          </a:lstStyle>
          <a:p>
            <a:pPr>
              <a:defRPr/>
            </a:pPr>
            <a:r>
              <a:rPr lang="en-US" smtClean="0"/>
              <a:t>CS 414 - Spring 2014</a:t>
            </a:r>
            <a:endParaRPr lang="en-US" dirty="0"/>
          </a:p>
        </p:txBody>
      </p:sp>
      <p:sp>
        <p:nvSpPr>
          <p:cNvPr id="6" name="Rectangle 3"/>
          <p:cNvSpPr>
            <a:spLocks noGrp="1" noChangeArrowheads="1"/>
          </p:cNvSpPr>
          <p:nvPr>
            <p:ph type="sldNum" sz="quarter" idx="11"/>
          </p:nvPr>
        </p:nvSpPr>
        <p:spPr>
          <a:ln/>
        </p:spPr>
        <p:txBody>
          <a:bodyPr/>
          <a:lstStyle>
            <a:lvl1pPr>
              <a:defRPr/>
            </a:lvl1pPr>
          </a:lstStyle>
          <a:p>
            <a:pPr>
              <a:defRPr/>
            </a:pPr>
            <a:fld id="{EA740EFD-9EF3-4B1F-8EDB-2959ECD0E93C}" type="slidenum">
              <a:rPr lang="en-US"/>
              <a:pPr>
                <a:defRPr/>
              </a:pPr>
              <a:t>‹#›</a:t>
            </a:fld>
            <a:endParaRPr lang="en-US" dirty="0"/>
          </a:p>
        </p:txBody>
      </p:sp>
      <p:sp>
        <p:nvSpPr>
          <p:cNvPr id="7" name="Rectangle 16"/>
          <p:cNvSpPr>
            <a:spLocks noGrp="1" noChangeArrowheads="1"/>
          </p:cNvSpPr>
          <p:nvPr>
            <p:ph type="dt" sz="half" idx="12"/>
          </p:nvPr>
        </p:nvSpPr>
        <p:spPr>
          <a:ln/>
        </p:spPr>
        <p:txBody>
          <a:bodyPr/>
          <a:lstStyle>
            <a:lvl1pPr>
              <a:defRPr/>
            </a:lvl1pPr>
          </a:lstStyle>
          <a:p>
            <a:pPr>
              <a:defRPr/>
            </a:pP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ftr" sz="quarter" idx="10"/>
          </p:nvPr>
        </p:nvSpPr>
        <p:spPr>
          <a:ln/>
        </p:spPr>
        <p:txBody>
          <a:bodyPr/>
          <a:lstStyle>
            <a:lvl1pPr>
              <a:defRPr/>
            </a:lvl1pPr>
          </a:lstStyle>
          <a:p>
            <a:pPr>
              <a:defRPr/>
            </a:pPr>
            <a:r>
              <a:rPr lang="en-US" smtClean="0"/>
              <a:t>CS 414 - Spring 2014</a:t>
            </a:r>
            <a:endParaRPr lang="en-US" dirty="0"/>
          </a:p>
        </p:txBody>
      </p:sp>
      <p:sp>
        <p:nvSpPr>
          <p:cNvPr id="8" name="Rectangle 3"/>
          <p:cNvSpPr>
            <a:spLocks noGrp="1" noChangeArrowheads="1"/>
          </p:cNvSpPr>
          <p:nvPr>
            <p:ph type="sldNum" sz="quarter" idx="11"/>
          </p:nvPr>
        </p:nvSpPr>
        <p:spPr>
          <a:ln/>
        </p:spPr>
        <p:txBody>
          <a:bodyPr/>
          <a:lstStyle>
            <a:lvl1pPr>
              <a:defRPr/>
            </a:lvl1pPr>
          </a:lstStyle>
          <a:p>
            <a:pPr>
              <a:defRPr/>
            </a:pPr>
            <a:fld id="{D94384B6-3886-4468-A2FD-15FEE50C6E34}" type="slidenum">
              <a:rPr lang="en-US"/>
              <a:pPr>
                <a:defRPr/>
              </a:pPr>
              <a:t>‹#›</a:t>
            </a:fld>
            <a:endParaRPr lang="en-US" dirty="0"/>
          </a:p>
        </p:txBody>
      </p:sp>
      <p:sp>
        <p:nvSpPr>
          <p:cNvPr id="9" name="Rectangle 16"/>
          <p:cNvSpPr>
            <a:spLocks noGrp="1" noChangeArrowheads="1"/>
          </p:cNvSpPr>
          <p:nvPr>
            <p:ph type="dt" sz="half" idx="12"/>
          </p:nvPr>
        </p:nvSpPr>
        <p:spPr>
          <a:ln/>
        </p:spPr>
        <p:txBody>
          <a:bodyPr/>
          <a:lstStyle>
            <a:lvl1pPr>
              <a:defRPr/>
            </a:lvl1pPr>
          </a:lstStyle>
          <a:p>
            <a:pPr>
              <a:defRPr/>
            </a:pP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ftr" sz="quarter" idx="10"/>
          </p:nvPr>
        </p:nvSpPr>
        <p:spPr>
          <a:ln/>
        </p:spPr>
        <p:txBody>
          <a:bodyPr/>
          <a:lstStyle>
            <a:lvl1pPr>
              <a:defRPr/>
            </a:lvl1pPr>
          </a:lstStyle>
          <a:p>
            <a:pPr>
              <a:defRPr/>
            </a:pPr>
            <a:r>
              <a:rPr lang="en-US" smtClean="0"/>
              <a:t>CS 414 - Spring 2014</a:t>
            </a:r>
            <a:endParaRPr lang="en-US" dirty="0"/>
          </a:p>
        </p:txBody>
      </p:sp>
      <p:sp>
        <p:nvSpPr>
          <p:cNvPr id="4" name="Rectangle 3"/>
          <p:cNvSpPr>
            <a:spLocks noGrp="1" noChangeArrowheads="1"/>
          </p:cNvSpPr>
          <p:nvPr>
            <p:ph type="sldNum" sz="quarter" idx="11"/>
          </p:nvPr>
        </p:nvSpPr>
        <p:spPr>
          <a:ln/>
        </p:spPr>
        <p:txBody>
          <a:bodyPr/>
          <a:lstStyle>
            <a:lvl1pPr>
              <a:defRPr/>
            </a:lvl1pPr>
          </a:lstStyle>
          <a:p>
            <a:pPr>
              <a:defRPr/>
            </a:pPr>
            <a:fld id="{A352D604-D2A1-4A11-8896-4A97AD27A383}" type="slidenum">
              <a:rPr lang="en-US"/>
              <a:pPr>
                <a:defRPr/>
              </a:pPr>
              <a:t>‹#›</a:t>
            </a:fld>
            <a:endParaRPr lang="en-US" dirty="0"/>
          </a:p>
        </p:txBody>
      </p:sp>
      <p:sp>
        <p:nvSpPr>
          <p:cNvPr id="5" name="Rectangle 16"/>
          <p:cNvSpPr>
            <a:spLocks noGrp="1" noChangeArrowheads="1"/>
          </p:cNvSpPr>
          <p:nvPr>
            <p:ph type="dt" sz="half" idx="12"/>
          </p:nvPr>
        </p:nvSpPr>
        <p:spPr>
          <a:ln/>
        </p:spPr>
        <p:txBody>
          <a:bodyPr/>
          <a:lstStyle>
            <a:lvl1pPr>
              <a:defRPr/>
            </a:lvl1pPr>
          </a:lstStyle>
          <a:p>
            <a:pPr>
              <a:defRPr/>
            </a:pP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r>
              <a:rPr lang="en-US" smtClean="0"/>
              <a:t>CS 414 - Spring 2014</a:t>
            </a:r>
            <a:endParaRPr lang="en-US" dirty="0"/>
          </a:p>
        </p:txBody>
      </p:sp>
      <p:sp>
        <p:nvSpPr>
          <p:cNvPr id="3" name="Rectangle 3"/>
          <p:cNvSpPr>
            <a:spLocks noGrp="1" noChangeArrowheads="1"/>
          </p:cNvSpPr>
          <p:nvPr>
            <p:ph type="sldNum" sz="quarter" idx="11"/>
          </p:nvPr>
        </p:nvSpPr>
        <p:spPr>
          <a:ln/>
        </p:spPr>
        <p:txBody>
          <a:bodyPr/>
          <a:lstStyle>
            <a:lvl1pPr>
              <a:defRPr/>
            </a:lvl1pPr>
          </a:lstStyle>
          <a:p>
            <a:pPr>
              <a:defRPr/>
            </a:pPr>
            <a:fld id="{383A713C-C152-48BC-949A-76A5C4FDAD75}" type="slidenum">
              <a:rPr lang="en-US"/>
              <a:pPr>
                <a:defRPr/>
              </a:pPr>
              <a:t>‹#›</a:t>
            </a:fld>
            <a:endParaRPr lang="en-US" dirty="0"/>
          </a:p>
        </p:txBody>
      </p:sp>
      <p:sp>
        <p:nvSpPr>
          <p:cNvPr id="4" name="Rectangle 16"/>
          <p:cNvSpPr>
            <a:spLocks noGrp="1" noChangeArrowheads="1"/>
          </p:cNvSpPr>
          <p:nvPr>
            <p:ph type="dt" sz="half" idx="12"/>
          </p:nvPr>
        </p:nvSpPr>
        <p:spPr>
          <a:ln/>
        </p:spPr>
        <p:txBody>
          <a:bodyPr/>
          <a:lstStyle>
            <a:lvl1pPr>
              <a:defRPr/>
            </a:lvl1pPr>
          </a:lstStyle>
          <a:p>
            <a:pPr>
              <a:defRPr/>
            </a:pP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r>
              <a:rPr lang="en-US" smtClean="0"/>
              <a:t>CS 414 - Spring 2014</a:t>
            </a:r>
            <a:endParaRPr lang="en-US" dirty="0"/>
          </a:p>
        </p:txBody>
      </p:sp>
      <p:sp>
        <p:nvSpPr>
          <p:cNvPr id="6" name="Rectangle 3"/>
          <p:cNvSpPr>
            <a:spLocks noGrp="1" noChangeArrowheads="1"/>
          </p:cNvSpPr>
          <p:nvPr>
            <p:ph type="sldNum" sz="quarter" idx="11"/>
          </p:nvPr>
        </p:nvSpPr>
        <p:spPr>
          <a:ln/>
        </p:spPr>
        <p:txBody>
          <a:bodyPr/>
          <a:lstStyle>
            <a:lvl1pPr>
              <a:defRPr/>
            </a:lvl1pPr>
          </a:lstStyle>
          <a:p>
            <a:pPr>
              <a:defRPr/>
            </a:pPr>
            <a:fld id="{74D70C65-0622-4E60-AFB1-09391A7F9FFB}" type="slidenum">
              <a:rPr lang="en-US"/>
              <a:pPr>
                <a:defRPr/>
              </a:pPr>
              <a:t>‹#›</a:t>
            </a:fld>
            <a:endParaRPr lang="en-US" dirty="0"/>
          </a:p>
        </p:txBody>
      </p:sp>
      <p:sp>
        <p:nvSpPr>
          <p:cNvPr id="7" name="Rectangle 16"/>
          <p:cNvSpPr>
            <a:spLocks noGrp="1" noChangeArrowheads="1"/>
          </p:cNvSpPr>
          <p:nvPr>
            <p:ph type="dt" sz="half" idx="12"/>
          </p:nvPr>
        </p:nvSpPr>
        <p:spPr>
          <a:ln/>
        </p:spPr>
        <p:txBody>
          <a:bodyPr/>
          <a:lstStyle>
            <a:lvl1pPr>
              <a:defRPr/>
            </a:lvl1pPr>
          </a:lstStyle>
          <a:p>
            <a:pPr>
              <a:defRPr/>
            </a:pP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r>
              <a:rPr lang="en-US" smtClean="0"/>
              <a:t>CS 414 - Spring 2014</a:t>
            </a:r>
            <a:endParaRPr lang="en-US" dirty="0"/>
          </a:p>
        </p:txBody>
      </p:sp>
      <p:sp>
        <p:nvSpPr>
          <p:cNvPr id="6" name="Rectangle 3"/>
          <p:cNvSpPr>
            <a:spLocks noGrp="1" noChangeArrowheads="1"/>
          </p:cNvSpPr>
          <p:nvPr>
            <p:ph type="sldNum" sz="quarter" idx="11"/>
          </p:nvPr>
        </p:nvSpPr>
        <p:spPr>
          <a:ln/>
        </p:spPr>
        <p:txBody>
          <a:bodyPr/>
          <a:lstStyle>
            <a:lvl1pPr>
              <a:defRPr/>
            </a:lvl1pPr>
          </a:lstStyle>
          <a:p>
            <a:pPr>
              <a:defRPr/>
            </a:pPr>
            <a:fld id="{EB90B683-E637-435A-BA57-212BBEC3AFDA}" type="slidenum">
              <a:rPr lang="en-US"/>
              <a:pPr>
                <a:defRPr/>
              </a:pPr>
              <a:t>‹#›</a:t>
            </a:fld>
            <a:endParaRPr lang="en-US" dirty="0"/>
          </a:p>
        </p:txBody>
      </p:sp>
      <p:sp>
        <p:nvSpPr>
          <p:cNvPr id="7" name="Rectangle 16"/>
          <p:cNvSpPr>
            <a:spLocks noGrp="1" noChangeArrowheads="1"/>
          </p:cNvSpPr>
          <p:nvPr>
            <p:ph type="dt" sz="half" idx="12"/>
          </p:nvPr>
        </p:nvSpPr>
        <p:spPr>
          <a:ln/>
        </p:spPr>
        <p:txBody>
          <a:bodyPr/>
          <a:lstStyle>
            <a:lvl1pPr>
              <a:defRPr/>
            </a:lvl1pPr>
          </a:lstStyle>
          <a:p>
            <a:pPr>
              <a:defRPr/>
            </a:pP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smtClean="0"/>
            </a:lvl1pPr>
          </a:lstStyle>
          <a:p>
            <a:pPr>
              <a:defRPr/>
            </a:pPr>
            <a:r>
              <a:rPr lang="en-US" smtClean="0"/>
              <a:t>CS 414 - Spring 2014</a:t>
            </a:r>
            <a:endParaRPr lang="en-US" dirty="0"/>
          </a:p>
        </p:txBody>
      </p:sp>
      <p:sp>
        <p:nvSpPr>
          <p:cNvPr id="32771"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Black" pitchFamily="34" charset="0"/>
              </a:defRPr>
            </a:lvl1pPr>
          </a:lstStyle>
          <a:p>
            <a:pPr>
              <a:defRPr/>
            </a:pPr>
            <a:fld id="{A14C1F86-8004-4DDE-B14C-64232D7206CA}" type="slidenum">
              <a:rPr lang="en-US"/>
              <a:pPr>
                <a:defRPr/>
              </a:pPr>
              <a:t>‹#›</a:t>
            </a:fld>
            <a:endParaRPr lang="en-US" dirty="0"/>
          </a:p>
        </p:txBody>
      </p:sp>
      <p:grpSp>
        <p:nvGrpSpPr>
          <p:cNvPr id="3076" name="Group 4"/>
          <p:cNvGrpSpPr>
            <a:grpSpLocks/>
          </p:cNvGrpSpPr>
          <p:nvPr/>
        </p:nvGrpSpPr>
        <p:grpSpPr bwMode="auto">
          <a:xfrm>
            <a:off x="0" y="0"/>
            <a:ext cx="9144000" cy="546100"/>
            <a:chOff x="0" y="0"/>
            <a:chExt cx="5760" cy="344"/>
          </a:xfrm>
        </p:grpSpPr>
        <p:sp>
          <p:nvSpPr>
            <p:cNvPr id="32773"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eaLnBrk="1" hangingPunct="1">
                <a:defRPr/>
              </a:pPr>
              <a:endParaRPr lang="en-US" sz="2400" dirty="0">
                <a:latin typeface="Times New Roman" pitchFamily="18" charset="0"/>
              </a:endParaRPr>
            </a:p>
          </p:txBody>
        </p:sp>
        <p:sp>
          <p:nvSpPr>
            <p:cNvPr id="32774"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eaLnBrk="1" hangingPunct="1">
                <a:defRPr/>
              </a:pPr>
              <a:endParaRPr lang="en-US" sz="2400" dirty="0">
                <a:latin typeface="Times New Roman" pitchFamily="18" charset="0"/>
              </a:endParaRPr>
            </a:p>
          </p:txBody>
        </p:sp>
        <p:sp>
          <p:nvSpPr>
            <p:cNvPr id="32775"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eaLnBrk="1" hangingPunct="1">
                <a:defRPr/>
              </a:pPr>
              <a:endParaRPr lang="en-US" dirty="0">
                <a:solidFill>
                  <a:schemeClr val="hlink"/>
                </a:solidFill>
              </a:endParaRPr>
            </a:p>
          </p:txBody>
        </p:sp>
        <p:sp>
          <p:nvSpPr>
            <p:cNvPr id="32776"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eaLnBrk="1" hangingPunct="1">
                <a:defRPr/>
              </a:pPr>
              <a:endParaRPr lang="en-US" dirty="0">
                <a:solidFill>
                  <a:schemeClr val="hlink"/>
                </a:solidFill>
              </a:endParaRPr>
            </a:p>
          </p:txBody>
        </p:sp>
        <p:sp>
          <p:nvSpPr>
            <p:cNvPr id="32777"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eaLnBrk="1" hangingPunct="1">
                <a:defRPr/>
              </a:pPr>
              <a:endParaRPr lang="en-US" dirty="0">
                <a:solidFill>
                  <a:schemeClr val="accent2"/>
                </a:solidFill>
              </a:endParaRPr>
            </a:p>
          </p:txBody>
        </p:sp>
        <p:sp>
          <p:nvSpPr>
            <p:cNvPr id="32778"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eaLnBrk="1" hangingPunct="1">
                <a:defRPr/>
              </a:pPr>
              <a:endParaRPr lang="en-US" dirty="0">
                <a:solidFill>
                  <a:schemeClr val="hlink"/>
                </a:solidFill>
              </a:endParaRPr>
            </a:p>
          </p:txBody>
        </p:sp>
        <p:sp>
          <p:nvSpPr>
            <p:cNvPr id="32779"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eaLnBrk="1" hangingPunct="1">
                <a:defRPr/>
              </a:pPr>
              <a:endParaRPr lang="en-US" sz="2400" dirty="0">
                <a:latin typeface="Times New Roman" pitchFamily="18" charset="0"/>
              </a:endParaRPr>
            </a:p>
          </p:txBody>
        </p:sp>
        <p:sp>
          <p:nvSpPr>
            <p:cNvPr id="32780"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eaLnBrk="1" hangingPunct="1">
                <a:defRPr/>
              </a:pPr>
              <a:endParaRPr lang="en-US" dirty="0">
                <a:solidFill>
                  <a:schemeClr val="accent2"/>
                </a:solidFill>
              </a:endParaRPr>
            </a:p>
          </p:txBody>
        </p:sp>
        <p:sp>
          <p:nvSpPr>
            <p:cNvPr id="32781"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eaLnBrk="1" hangingPunct="1">
                <a:defRPr/>
              </a:pPr>
              <a:endParaRPr lang="en-US" dirty="0">
                <a:solidFill>
                  <a:schemeClr val="accent2"/>
                </a:solidFill>
              </a:endParaRPr>
            </a:p>
          </p:txBody>
        </p:sp>
      </p:grpSp>
      <p:sp>
        <p:nvSpPr>
          <p:cNvPr id="3077"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8"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2784"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dirty="0"/>
          </a:p>
        </p:txBody>
      </p:sp>
    </p:spTree>
  </p:cSld>
  <p:clrMap bg1="lt1" tx1="dk1" bg2="lt2" tx2="dk2" accent1="accent1" accent2="accent2" accent3="accent3" accent4="accent4" accent5="accent5" accent6="accent6" hlink="hlink" folHlink="folHlink"/>
  <p:sldLayoutIdLst>
    <p:sldLayoutId id="2147484026" r:id="rId1"/>
    <p:sldLayoutId id="2147484015" r:id="rId2"/>
    <p:sldLayoutId id="2147484016" r:id="rId3"/>
    <p:sldLayoutId id="2147484017" r:id="rId4"/>
    <p:sldLayoutId id="2147484018" r:id="rId5"/>
    <p:sldLayoutId id="2147484019" r:id="rId6"/>
    <p:sldLayoutId id="2147484020" r:id="rId7"/>
    <p:sldLayoutId id="2147484021" r:id="rId8"/>
    <p:sldLayoutId id="2147484022" r:id="rId9"/>
    <p:sldLayoutId id="2147484023" r:id="rId10"/>
    <p:sldLayoutId id="2147484024" r:id="rId11"/>
    <p:sldLayoutId id="2147484025" r:id="rId12"/>
    <p:sldLayoutId id="2147484027" r:id="rId13"/>
  </p:sldLayoutIdLst>
  <p:hf sldNum="0" hdr="0" dt="0"/>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8.png"/><Relationship Id="rId5" Type="http://schemas.openxmlformats.org/officeDocument/2006/relationships/oleObject" Target="../embeddings/oleObject2.bin"/><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7"/>
          <p:cNvSpPr>
            <a:spLocks noGrp="1" noChangeArrowheads="1"/>
          </p:cNvSpPr>
          <p:nvPr>
            <p:ph type="ftr" sz="quarter" idx="11"/>
          </p:nvPr>
        </p:nvSpPr>
        <p:spPr>
          <a:noFill/>
        </p:spPr>
        <p:txBody>
          <a:bodyPr/>
          <a:lstStyle/>
          <a:p>
            <a:r>
              <a:rPr lang="en-US" smtClean="0"/>
              <a:t>CS 414 - Spring 2014</a:t>
            </a:r>
            <a:endParaRPr lang="en-US" dirty="0"/>
          </a:p>
        </p:txBody>
      </p:sp>
      <p:sp>
        <p:nvSpPr>
          <p:cNvPr id="5123" name="Rectangle 2"/>
          <p:cNvSpPr>
            <a:spLocks noGrp="1" noChangeArrowheads="1"/>
          </p:cNvSpPr>
          <p:nvPr>
            <p:ph type="ctrTitle"/>
          </p:nvPr>
        </p:nvSpPr>
        <p:spPr>
          <a:xfrm>
            <a:off x="2971800" y="1828800"/>
            <a:ext cx="6172200" cy="2209800"/>
          </a:xfrm>
        </p:spPr>
        <p:txBody>
          <a:bodyPr/>
          <a:lstStyle/>
          <a:p>
            <a:pPr eaLnBrk="1" hangingPunct="1"/>
            <a:r>
              <a:rPr lang="en-US" sz="2800" dirty="0" smtClean="0"/>
              <a:t>CS 414 – Multimedia Systems Design</a:t>
            </a:r>
            <a:r>
              <a:rPr lang="en-US" dirty="0" smtClean="0"/>
              <a:t> </a:t>
            </a:r>
            <a:br>
              <a:rPr lang="en-US" dirty="0" smtClean="0"/>
            </a:br>
            <a:r>
              <a:rPr lang="en-US" sz="3600" dirty="0" smtClean="0"/>
              <a:t>Lecture 39 – P2P Streaming (Part 3)</a:t>
            </a:r>
            <a:r>
              <a:rPr lang="en-US" dirty="0" smtClean="0"/>
              <a:t/>
            </a:r>
            <a:br>
              <a:rPr lang="en-US" dirty="0" smtClean="0"/>
            </a:br>
            <a:endParaRPr lang="en-US" sz="2800" dirty="0" smtClean="0"/>
          </a:p>
        </p:txBody>
      </p:sp>
      <p:sp>
        <p:nvSpPr>
          <p:cNvPr id="5124" name="Rectangle 3"/>
          <p:cNvSpPr>
            <a:spLocks noGrp="1" noChangeArrowheads="1"/>
          </p:cNvSpPr>
          <p:nvPr>
            <p:ph type="subTitle" idx="1"/>
          </p:nvPr>
        </p:nvSpPr>
        <p:spPr>
          <a:xfrm>
            <a:off x="2438400" y="4267200"/>
            <a:ext cx="6019800" cy="2133600"/>
          </a:xfrm>
        </p:spPr>
        <p:txBody>
          <a:bodyPr/>
          <a:lstStyle/>
          <a:p>
            <a:pPr eaLnBrk="1" hangingPunct="1"/>
            <a:r>
              <a:rPr lang="en-US" dirty="0" smtClean="0"/>
              <a:t>Klara Nahrstedt</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3"/>
          <p:cNvSpPr txBox="1">
            <a:spLocks noChangeArrowheads="1"/>
          </p:cNvSpPr>
          <p:nvPr/>
        </p:nvSpPr>
        <p:spPr bwMode="auto">
          <a:xfrm>
            <a:off x="1365250" y="5511800"/>
            <a:ext cx="869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20000"/>
              </a:spcBef>
            </a:pPr>
            <a:r>
              <a:rPr lang="en-US">
                <a:latin typeface="Times New Roman" pitchFamily="18" charset="0"/>
              </a:rPr>
              <a:t>Purdue</a:t>
            </a:r>
            <a:endParaRPr lang="en-US" sz="2800">
              <a:latin typeface="Times New Roman" pitchFamily="18" charset="0"/>
            </a:endParaRPr>
          </a:p>
        </p:txBody>
      </p:sp>
      <p:sp>
        <p:nvSpPr>
          <p:cNvPr id="16387" name="Text Box 4"/>
          <p:cNvSpPr txBox="1">
            <a:spLocks noChangeArrowheads="1"/>
          </p:cNvSpPr>
          <p:nvPr/>
        </p:nvSpPr>
        <p:spPr bwMode="auto">
          <a:xfrm>
            <a:off x="3340100" y="4171950"/>
            <a:ext cx="704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20000"/>
              </a:spcBef>
            </a:pPr>
            <a:r>
              <a:rPr lang="en-US">
                <a:latin typeface="Times New Roman" pitchFamily="18" charset="0"/>
              </a:rPr>
              <a:t>Stan1</a:t>
            </a:r>
            <a:endParaRPr lang="en-US" sz="2800">
              <a:latin typeface="Times New Roman" pitchFamily="18" charset="0"/>
            </a:endParaRPr>
          </a:p>
        </p:txBody>
      </p:sp>
      <p:sp>
        <p:nvSpPr>
          <p:cNvPr id="16388" name="Line 5"/>
          <p:cNvSpPr>
            <a:spLocks noChangeShapeType="1"/>
          </p:cNvSpPr>
          <p:nvPr/>
        </p:nvSpPr>
        <p:spPr bwMode="auto">
          <a:xfrm>
            <a:off x="3390900" y="4445000"/>
            <a:ext cx="163513" cy="1727200"/>
          </a:xfrm>
          <a:prstGeom prst="line">
            <a:avLst/>
          </a:prstGeom>
          <a:noFill/>
          <a:ln w="38100">
            <a:solidFill>
              <a:srgbClr val="99CC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6389" name="Line 6"/>
          <p:cNvSpPr>
            <a:spLocks noChangeShapeType="1"/>
          </p:cNvSpPr>
          <p:nvPr/>
        </p:nvSpPr>
        <p:spPr bwMode="auto">
          <a:xfrm>
            <a:off x="3390900" y="4445000"/>
            <a:ext cx="339725" cy="630238"/>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6390" name="Text Box 7"/>
          <p:cNvSpPr txBox="1">
            <a:spLocks noChangeArrowheads="1"/>
          </p:cNvSpPr>
          <p:nvPr/>
        </p:nvSpPr>
        <p:spPr bwMode="auto">
          <a:xfrm>
            <a:off x="3692525" y="4802188"/>
            <a:ext cx="704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20000"/>
              </a:spcBef>
            </a:pPr>
            <a:r>
              <a:rPr lang="en-US">
                <a:latin typeface="Times New Roman" pitchFamily="18" charset="0"/>
              </a:rPr>
              <a:t>Stan2</a:t>
            </a:r>
            <a:endParaRPr lang="en-US" sz="2800">
              <a:latin typeface="Times New Roman" pitchFamily="18" charset="0"/>
            </a:endParaRPr>
          </a:p>
        </p:txBody>
      </p:sp>
      <p:sp>
        <p:nvSpPr>
          <p:cNvPr id="16391" name="Line 8"/>
          <p:cNvSpPr>
            <a:spLocks noChangeShapeType="1"/>
          </p:cNvSpPr>
          <p:nvPr/>
        </p:nvSpPr>
        <p:spPr bwMode="auto">
          <a:xfrm>
            <a:off x="3554413" y="6172200"/>
            <a:ext cx="609600" cy="258763"/>
          </a:xfrm>
          <a:prstGeom prst="line">
            <a:avLst/>
          </a:prstGeom>
          <a:noFill/>
          <a:ln w="38100">
            <a:solidFill>
              <a:srgbClr val="FF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6392" name="Rectangle 9"/>
          <p:cNvSpPr>
            <a:spLocks noChangeArrowheads="1"/>
          </p:cNvSpPr>
          <p:nvPr/>
        </p:nvSpPr>
        <p:spPr bwMode="auto">
          <a:xfrm>
            <a:off x="4164013" y="6064250"/>
            <a:ext cx="742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p>
            <a:pPr algn="ctr">
              <a:spcBef>
                <a:spcPct val="20000"/>
              </a:spcBef>
            </a:pPr>
            <a:r>
              <a:rPr lang="en-US">
                <a:latin typeface="Times New Roman" pitchFamily="18" charset="0"/>
              </a:rPr>
              <a:t>Berk2</a:t>
            </a:r>
          </a:p>
        </p:txBody>
      </p:sp>
      <p:sp>
        <p:nvSpPr>
          <p:cNvPr id="16393" name="Text Box 10"/>
          <p:cNvSpPr txBox="1">
            <a:spLocks noChangeArrowheads="1"/>
          </p:cNvSpPr>
          <p:nvPr/>
        </p:nvSpPr>
        <p:spPr bwMode="auto">
          <a:xfrm>
            <a:off x="842963" y="3733800"/>
            <a:ext cx="35544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20000"/>
              </a:spcBef>
            </a:pPr>
            <a:r>
              <a:rPr lang="en-US" sz="2400" b="1">
                <a:solidFill>
                  <a:schemeClr val="accent2"/>
                </a:solidFill>
                <a:latin typeface="Times New Roman" pitchFamily="18" charset="0"/>
              </a:rPr>
              <a:t>Overlay  Tree</a:t>
            </a:r>
            <a:endParaRPr lang="en-US" sz="2800">
              <a:latin typeface="Times New Roman" pitchFamily="18" charset="0"/>
            </a:endParaRPr>
          </a:p>
        </p:txBody>
      </p:sp>
      <p:sp>
        <p:nvSpPr>
          <p:cNvPr id="16394" name="Text Box 11"/>
          <p:cNvSpPr txBox="1">
            <a:spLocks noChangeArrowheads="1"/>
          </p:cNvSpPr>
          <p:nvPr/>
        </p:nvSpPr>
        <p:spPr bwMode="auto">
          <a:xfrm>
            <a:off x="3487738" y="4619625"/>
            <a:ext cx="1582737" cy="116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endParaRPr lang="en-US" sz="2800">
              <a:latin typeface="Times New Roman" pitchFamily="18" charset="0"/>
            </a:endParaRPr>
          </a:p>
          <a:p>
            <a:pPr algn="ctr">
              <a:spcBef>
                <a:spcPct val="50000"/>
              </a:spcBef>
            </a:pPr>
            <a:endParaRPr lang="en-US" sz="2800">
              <a:latin typeface="Times New Roman" pitchFamily="18" charset="0"/>
            </a:endParaRPr>
          </a:p>
        </p:txBody>
      </p:sp>
      <p:sp>
        <p:nvSpPr>
          <p:cNvPr id="16395" name="Text Box 12"/>
          <p:cNvSpPr txBox="1">
            <a:spLocks noChangeArrowheads="1"/>
          </p:cNvSpPr>
          <p:nvPr/>
        </p:nvSpPr>
        <p:spPr bwMode="auto">
          <a:xfrm>
            <a:off x="7543800" y="1905000"/>
            <a:ext cx="13843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sz="2000">
                <a:latin typeface="Times New Roman" pitchFamily="18" charset="0"/>
              </a:rPr>
              <a:t>Stanford</a:t>
            </a:r>
            <a:endParaRPr lang="en-US" sz="2800">
              <a:latin typeface="Times New Roman" pitchFamily="18" charset="0"/>
            </a:endParaRPr>
          </a:p>
        </p:txBody>
      </p:sp>
      <p:sp>
        <p:nvSpPr>
          <p:cNvPr id="16396" name="Text Box 13"/>
          <p:cNvSpPr txBox="1">
            <a:spLocks noChangeArrowheads="1"/>
          </p:cNvSpPr>
          <p:nvPr/>
        </p:nvSpPr>
        <p:spPr bwMode="auto">
          <a:xfrm flipH="1">
            <a:off x="7110413" y="3830638"/>
            <a:ext cx="1841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endParaRPr lang="en-US" sz="2800">
              <a:latin typeface="Times New Roman" pitchFamily="18" charset="0"/>
            </a:endParaRPr>
          </a:p>
        </p:txBody>
      </p:sp>
      <p:sp>
        <p:nvSpPr>
          <p:cNvPr id="16397" name="Line 14"/>
          <p:cNvSpPr>
            <a:spLocks noChangeShapeType="1"/>
          </p:cNvSpPr>
          <p:nvPr/>
        </p:nvSpPr>
        <p:spPr bwMode="auto">
          <a:xfrm flipH="1">
            <a:off x="8007350" y="3532188"/>
            <a:ext cx="0" cy="61436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398" name="Line 15"/>
          <p:cNvSpPr>
            <a:spLocks noChangeShapeType="1"/>
          </p:cNvSpPr>
          <p:nvPr/>
        </p:nvSpPr>
        <p:spPr bwMode="auto">
          <a:xfrm flipH="1">
            <a:off x="7610475" y="3613150"/>
            <a:ext cx="396875"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16399" name="Line 16"/>
          <p:cNvSpPr>
            <a:spLocks noChangeShapeType="1"/>
          </p:cNvSpPr>
          <p:nvPr/>
        </p:nvSpPr>
        <p:spPr bwMode="auto">
          <a:xfrm flipH="1">
            <a:off x="7610475" y="4016375"/>
            <a:ext cx="396875"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16400" name="Oval 17"/>
          <p:cNvSpPr>
            <a:spLocks noChangeArrowheads="1"/>
          </p:cNvSpPr>
          <p:nvPr/>
        </p:nvSpPr>
        <p:spPr bwMode="auto">
          <a:xfrm flipH="1">
            <a:off x="7115175" y="3502025"/>
            <a:ext cx="536575" cy="201613"/>
          </a:xfrm>
          <a:prstGeom prst="ellipse">
            <a:avLst/>
          </a:prstGeom>
          <a:solidFill>
            <a:srgbClr val="3366FF"/>
          </a:solidFill>
          <a:ln w="19050">
            <a:solidFill>
              <a:schemeClr val="tx1"/>
            </a:solidFill>
            <a:round/>
            <a:headEnd/>
            <a:tailEnd/>
          </a:ln>
        </p:spPr>
        <p:txBody>
          <a:bodyPr wrap="none" anchor="ctr"/>
          <a:lstStyle/>
          <a:p>
            <a:endParaRPr lang="en-US"/>
          </a:p>
        </p:txBody>
      </p:sp>
      <p:sp>
        <p:nvSpPr>
          <p:cNvPr id="16401" name="Oval 18"/>
          <p:cNvSpPr>
            <a:spLocks noChangeArrowheads="1"/>
          </p:cNvSpPr>
          <p:nvPr/>
        </p:nvSpPr>
        <p:spPr bwMode="auto">
          <a:xfrm flipH="1">
            <a:off x="7115175" y="3905250"/>
            <a:ext cx="536575" cy="201613"/>
          </a:xfrm>
          <a:prstGeom prst="ellipse">
            <a:avLst/>
          </a:prstGeom>
          <a:solidFill>
            <a:srgbClr val="3366FF"/>
          </a:solidFill>
          <a:ln w="19050">
            <a:solidFill>
              <a:schemeClr val="tx1"/>
            </a:solidFill>
            <a:round/>
            <a:headEnd/>
            <a:tailEnd/>
          </a:ln>
        </p:spPr>
        <p:txBody>
          <a:bodyPr wrap="none" anchor="ctr"/>
          <a:lstStyle/>
          <a:p>
            <a:endParaRPr lang="en-US"/>
          </a:p>
        </p:txBody>
      </p:sp>
      <p:sp>
        <p:nvSpPr>
          <p:cNvPr id="16402" name="Text Box 19"/>
          <p:cNvSpPr txBox="1">
            <a:spLocks noChangeArrowheads="1"/>
          </p:cNvSpPr>
          <p:nvPr/>
        </p:nvSpPr>
        <p:spPr bwMode="auto">
          <a:xfrm>
            <a:off x="5889625" y="3687763"/>
            <a:ext cx="13223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20000"/>
              </a:spcBef>
            </a:pPr>
            <a:r>
              <a:rPr lang="en-US" sz="2000">
                <a:latin typeface="Times New Roman" pitchFamily="18" charset="0"/>
              </a:rPr>
              <a:t>Berkeley</a:t>
            </a:r>
            <a:endParaRPr lang="en-US" sz="2000" b="1">
              <a:latin typeface="Times New Roman" pitchFamily="18" charset="0"/>
            </a:endParaRPr>
          </a:p>
        </p:txBody>
      </p:sp>
      <p:sp>
        <p:nvSpPr>
          <p:cNvPr id="16403" name="Text Box 20"/>
          <p:cNvSpPr txBox="1">
            <a:spLocks noChangeArrowheads="1"/>
          </p:cNvSpPr>
          <p:nvPr/>
        </p:nvSpPr>
        <p:spPr bwMode="auto">
          <a:xfrm>
            <a:off x="2668588" y="3597275"/>
            <a:ext cx="22383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20000"/>
              </a:spcBef>
            </a:pPr>
            <a:r>
              <a:rPr lang="en-US" sz="2800">
                <a:latin typeface="Times New Roman" pitchFamily="18" charset="0"/>
              </a:rPr>
              <a:t>         </a:t>
            </a:r>
          </a:p>
        </p:txBody>
      </p:sp>
      <p:sp>
        <p:nvSpPr>
          <p:cNvPr id="16404" name="Oval 21"/>
          <p:cNvSpPr>
            <a:spLocks noChangeArrowheads="1"/>
          </p:cNvSpPr>
          <p:nvPr/>
        </p:nvSpPr>
        <p:spPr bwMode="auto">
          <a:xfrm>
            <a:off x="2233613" y="2503488"/>
            <a:ext cx="5237162" cy="1108075"/>
          </a:xfrm>
          <a:prstGeom prst="ellipse">
            <a:avLst/>
          </a:prstGeom>
          <a:solidFill>
            <a:srgbClr val="FF0000"/>
          </a:solidFill>
          <a:ln w="19050">
            <a:solidFill>
              <a:srgbClr val="339966"/>
            </a:solidFill>
            <a:round/>
            <a:headEnd/>
            <a:tailEnd/>
          </a:ln>
        </p:spPr>
        <p:txBody>
          <a:bodyPr wrap="none" anchor="ctr"/>
          <a:lstStyle/>
          <a:p>
            <a:pPr algn="ctr">
              <a:spcBef>
                <a:spcPct val="20000"/>
              </a:spcBef>
              <a:buFontTx/>
              <a:buChar char="•"/>
            </a:pPr>
            <a:endParaRPr lang="en-US" sz="2800">
              <a:latin typeface="Times New Roman" pitchFamily="18" charset="0"/>
            </a:endParaRPr>
          </a:p>
        </p:txBody>
      </p:sp>
      <p:sp>
        <p:nvSpPr>
          <p:cNvPr id="16405" name="Text Box 22"/>
          <p:cNvSpPr txBox="1">
            <a:spLocks noChangeArrowheads="1"/>
          </p:cNvSpPr>
          <p:nvPr/>
        </p:nvSpPr>
        <p:spPr bwMode="auto">
          <a:xfrm>
            <a:off x="1365250" y="2659063"/>
            <a:ext cx="14906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20000"/>
              </a:spcBef>
            </a:pPr>
            <a:r>
              <a:rPr lang="en-US" sz="2000">
                <a:latin typeface="Times New Roman" pitchFamily="18" charset="0"/>
              </a:rPr>
              <a:t> </a:t>
            </a:r>
            <a:endParaRPr lang="en-US" sz="2800">
              <a:latin typeface="Times New Roman" pitchFamily="18" charset="0"/>
            </a:endParaRPr>
          </a:p>
        </p:txBody>
      </p:sp>
      <p:sp>
        <p:nvSpPr>
          <p:cNvPr id="16406" name="Text Box 23"/>
          <p:cNvSpPr txBox="1">
            <a:spLocks noChangeArrowheads="1"/>
          </p:cNvSpPr>
          <p:nvPr/>
        </p:nvSpPr>
        <p:spPr bwMode="auto">
          <a:xfrm>
            <a:off x="4767263" y="2092325"/>
            <a:ext cx="1841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20000"/>
              </a:spcBef>
            </a:pPr>
            <a:endParaRPr lang="en-US" sz="2800">
              <a:latin typeface="Times New Roman" pitchFamily="18" charset="0"/>
            </a:endParaRPr>
          </a:p>
        </p:txBody>
      </p:sp>
      <p:sp>
        <p:nvSpPr>
          <p:cNvPr id="16407" name="Text Box 24"/>
          <p:cNvSpPr txBox="1">
            <a:spLocks noChangeArrowheads="1"/>
          </p:cNvSpPr>
          <p:nvPr/>
        </p:nvSpPr>
        <p:spPr bwMode="auto">
          <a:xfrm>
            <a:off x="2651125" y="3117850"/>
            <a:ext cx="30146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20000"/>
              </a:spcBef>
            </a:pPr>
            <a:r>
              <a:rPr lang="en-US" sz="2800">
                <a:latin typeface="Times New Roman" pitchFamily="18" charset="0"/>
              </a:rPr>
              <a:t>Dumb Network</a:t>
            </a:r>
          </a:p>
        </p:txBody>
      </p:sp>
      <p:sp>
        <p:nvSpPr>
          <p:cNvPr id="16408" name="Rectangle 25"/>
          <p:cNvSpPr>
            <a:spLocks noChangeArrowheads="1"/>
          </p:cNvSpPr>
          <p:nvPr/>
        </p:nvSpPr>
        <p:spPr bwMode="auto">
          <a:xfrm>
            <a:off x="2559050" y="3009900"/>
            <a:ext cx="506413" cy="203200"/>
          </a:xfrm>
          <a:prstGeom prst="rect">
            <a:avLst/>
          </a:prstGeom>
          <a:solidFill>
            <a:srgbClr val="FFFFFF"/>
          </a:solidFill>
          <a:ln w="19050">
            <a:solidFill>
              <a:schemeClr val="accent1"/>
            </a:solidFill>
            <a:miter lim="800000"/>
            <a:headEnd/>
            <a:tailEnd/>
          </a:ln>
        </p:spPr>
        <p:txBody>
          <a:bodyPr anchor="ctr">
            <a:spAutoFit/>
          </a:bodyPr>
          <a:lstStyle/>
          <a:p>
            <a:endParaRPr lang="en-US"/>
          </a:p>
        </p:txBody>
      </p:sp>
      <p:sp>
        <p:nvSpPr>
          <p:cNvPr id="16409" name="Rectangle 26"/>
          <p:cNvSpPr>
            <a:spLocks noChangeArrowheads="1"/>
          </p:cNvSpPr>
          <p:nvPr/>
        </p:nvSpPr>
        <p:spPr bwMode="auto">
          <a:xfrm>
            <a:off x="3394075" y="2605088"/>
            <a:ext cx="538163" cy="90487"/>
          </a:xfrm>
          <a:prstGeom prst="rect">
            <a:avLst/>
          </a:prstGeom>
          <a:solidFill>
            <a:srgbClr val="FFFFFF"/>
          </a:solidFill>
          <a:ln w="19050">
            <a:solidFill>
              <a:schemeClr val="accent1"/>
            </a:solidFill>
            <a:miter lim="800000"/>
            <a:headEnd/>
            <a:tailEnd/>
          </a:ln>
        </p:spPr>
        <p:txBody>
          <a:bodyPr wrap="none" anchor="ctr">
            <a:spAutoFit/>
          </a:bodyPr>
          <a:lstStyle/>
          <a:p>
            <a:endParaRPr lang="en-US"/>
          </a:p>
        </p:txBody>
      </p:sp>
      <p:sp>
        <p:nvSpPr>
          <p:cNvPr id="16410" name="Rectangle 27"/>
          <p:cNvSpPr>
            <a:spLocks noChangeArrowheads="1"/>
          </p:cNvSpPr>
          <p:nvPr/>
        </p:nvSpPr>
        <p:spPr bwMode="auto">
          <a:xfrm>
            <a:off x="4597400" y="3009900"/>
            <a:ext cx="490538" cy="203200"/>
          </a:xfrm>
          <a:prstGeom prst="rect">
            <a:avLst/>
          </a:prstGeom>
          <a:solidFill>
            <a:srgbClr val="FFFFFF"/>
          </a:solidFill>
          <a:ln w="19050">
            <a:solidFill>
              <a:schemeClr val="accent1"/>
            </a:solidFill>
            <a:miter lim="800000"/>
            <a:headEnd/>
            <a:tailEnd/>
          </a:ln>
        </p:spPr>
        <p:txBody>
          <a:bodyPr anchor="ctr">
            <a:spAutoFit/>
          </a:bodyPr>
          <a:lstStyle/>
          <a:p>
            <a:endParaRPr lang="en-US"/>
          </a:p>
        </p:txBody>
      </p:sp>
      <p:sp>
        <p:nvSpPr>
          <p:cNvPr id="16411" name="Rectangle 28"/>
          <p:cNvSpPr>
            <a:spLocks noChangeArrowheads="1"/>
          </p:cNvSpPr>
          <p:nvPr/>
        </p:nvSpPr>
        <p:spPr bwMode="auto">
          <a:xfrm>
            <a:off x="5448300" y="2605088"/>
            <a:ext cx="506413" cy="179387"/>
          </a:xfrm>
          <a:prstGeom prst="rect">
            <a:avLst/>
          </a:prstGeom>
          <a:solidFill>
            <a:srgbClr val="FFFFFF"/>
          </a:solidFill>
          <a:ln w="19050">
            <a:solidFill>
              <a:schemeClr val="accent1"/>
            </a:solidFill>
            <a:miter lim="800000"/>
            <a:headEnd/>
            <a:tailEnd/>
          </a:ln>
        </p:spPr>
        <p:txBody>
          <a:bodyPr wrap="none" anchor="ctr">
            <a:spAutoFit/>
          </a:bodyPr>
          <a:lstStyle/>
          <a:p>
            <a:endParaRPr lang="en-US"/>
          </a:p>
        </p:txBody>
      </p:sp>
      <p:sp>
        <p:nvSpPr>
          <p:cNvPr id="16412" name="Rectangle 29"/>
          <p:cNvSpPr>
            <a:spLocks noChangeArrowheads="1"/>
          </p:cNvSpPr>
          <p:nvPr/>
        </p:nvSpPr>
        <p:spPr bwMode="auto">
          <a:xfrm>
            <a:off x="5665788" y="3322638"/>
            <a:ext cx="504825" cy="134937"/>
          </a:xfrm>
          <a:prstGeom prst="rect">
            <a:avLst/>
          </a:prstGeom>
          <a:solidFill>
            <a:srgbClr val="FFFFFF"/>
          </a:solidFill>
          <a:ln w="19050">
            <a:solidFill>
              <a:schemeClr val="accent1"/>
            </a:solidFill>
            <a:miter lim="800000"/>
            <a:headEnd/>
            <a:tailEnd/>
          </a:ln>
        </p:spPr>
        <p:txBody>
          <a:bodyPr wrap="none" anchor="ctr">
            <a:spAutoFit/>
          </a:bodyPr>
          <a:lstStyle/>
          <a:p>
            <a:endParaRPr lang="en-US"/>
          </a:p>
        </p:txBody>
      </p:sp>
      <p:sp>
        <p:nvSpPr>
          <p:cNvPr id="16413" name="Oval 30"/>
          <p:cNvSpPr>
            <a:spLocks noChangeArrowheads="1"/>
          </p:cNvSpPr>
          <p:nvPr/>
        </p:nvSpPr>
        <p:spPr bwMode="auto">
          <a:xfrm>
            <a:off x="3000375" y="1776413"/>
            <a:ext cx="538163" cy="201612"/>
          </a:xfrm>
          <a:prstGeom prst="ellipse">
            <a:avLst/>
          </a:prstGeom>
          <a:solidFill>
            <a:srgbClr val="3366FF"/>
          </a:solidFill>
          <a:ln w="19050">
            <a:solidFill>
              <a:schemeClr val="tx1"/>
            </a:solidFill>
            <a:round/>
            <a:headEnd/>
            <a:tailEnd/>
          </a:ln>
        </p:spPr>
        <p:txBody>
          <a:bodyPr wrap="none" anchor="ctr"/>
          <a:lstStyle/>
          <a:p>
            <a:endParaRPr lang="en-US"/>
          </a:p>
        </p:txBody>
      </p:sp>
      <p:sp>
        <p:nvSpPr>
          <p:cNvPr id="16414" name="Line 31"/>
          <p:cNvSpPr>
            <a:spLocks noChangeShapeType="1"/>
          </p:cNvSpPr>
          <p:nvPr/>
        </p:nvSpPr>
        <p:spPr bwMode="auto">
          <a:xfrm>
            <a:off x="7615238" y="1890713"/>
            <a:ext cx="1587" cy="61277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16415" name="Group 32"/>
          <p:cNvGrpSpPr>
            <a:grpSpLocks/>
          </p:cNvGrpSpPr>
          <p:nvPr/>
        </p:nvGrpSpPr>
        <p:grpSpPr bwMode="auto">
          <a:xfrm rot="10800000">
            <a:off x="6711950" y="1890713"/>
            <a:ext cx="898525" cy="603250"/>
            <a:chOff x="3648" y="937"/>
            <a:chExt cx="597" cy="647"/>
          </a:xfrm>
        </p:grpSpPr>
        <p:sp>
          <p:nvSpPr>
            <p:cNvPr id="16442" name="Line 33"/>
            <p:cNvSpPr>
              <a:spLocks noChangeShapeType="1"/>
            </p:cNvSpPr>
            <p:nvPr/>
          </p:nvSpPr>
          <p:spPr bwMode="auto">
            <a:xfrm>
              <a:off x="3648" y="1056"/>
              <a:ext cx="26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16443" name="Line 34"/>
            <p:cNvSpPr>
              <a:spLocks noChangeShapeType="1"/>
            </p:cNvSpPr>
            <p:nvPr/>
          </p:nvSpPr>
          <p:spPr bwMode="auto">
            <a:xfrm>
              <a:off x="3648" y="1488"/>
              <a:ext cx="26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16444" name="Oval 35"/>
            <p:cNvSpPr>
              <a:spLocks noChangeArrowheads="1"/>
            </p:cNvSpPr>
            <p:nvPr/>
          </p:nvSpPr>
          <p:spPr bwMode="auto">
            <a:xfrm>
              <a:off x="3888" y="937"/>
              <a:ext cx="357" cy="215"/>
            </a:xfrm>
            <a:prstGeom prst="ellipse">
              <a:avLst/>
            </a:prstGeom>
            <a:solidFill>
              <a:srgbClr val="3366FF"/>
            </a:solidFill>
            <a:ln w="19050">
              <a:solidFill>
                <a:schemeClr val="tx1"/>
              </a:solidFill>
              <a:round/>
              <a:headEnd/>
              <a:tailEnd/>
            </a:ln>
          </p:spPr>
          <p:txBody>
            <a:bodyPr wrap="none" anchor="ctr"/>
            <a:lstStyle/>
            <a:p>
              <a:endParaRPr lang="en-US"/>
            </a:p>
          </p:txBody>
        </p:sp>
        <p:sp>
          <p:nvSpPr>
            <p:cNvPr id="16445" name="Oval 36"/>
            <p:cNvSpPr>
              <a:spLocks noChangeArrowheads="1"/>
            </p:cNvSpPr>
            <p:nvPr/>
          </p:nvSpPr>
          <p:spPr bwMode="auto">
            <a:xfrm>
              <a:off x="3888" y="1369"/>
              <a:ext cx="357" cy="215"/>
            </a:xfrm>
            <a:prstGeom prst="ellipse">
              <a:avLst/>
            </a:prstGeom>
            <a:solidFill>
              <a:srgbClr val="3366FF"/>
            </a:solidFill>
            <a:ln w="19050">
              <a:solidFill>
                <a:schemeClr val="tx1"/>
              </a:solidFill>
              <a:round/>
              <a:headEnd/>
              <a:tailEnd/>
            </a:ln>
          </p:spPr>
          <p:txBody>
            <a:bodyPr wrap="none" anchor="ctr"/>
            <a:lstStyle/>
            <a:p>
              <a:endParaRPr lang="en-US"/>
            </a:p>
          </p:txBody>
        </p:sp>
      </p:grpSp>
      <p:sp>
        <p:nvSpPr>
          <p:cNvPr id="16416" name="Text Box 37"/>
          <p:cNvSpPr txBox="1">
            <a:spLocks noChangeArrowheads="1"/>
          </p:cNvSpPr>
          <p:nvPr/>
        </p:nvSpPr>
        <p:spPr bwMode="auto">
          <a:xfrm>
            <a:off x="3194050" y="1466850"/>
            <a:ext cx="9032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20000"/>
              </a:spcBef>
            </a:pPr>
            <a:r>
              <a:rPr lang="en-US" sz="2000">
                <a:latin typeface="Times New Roman" pitchFamily="18" charset="0"/>
              </a:rPr>
              <a:t>Gatech</a:t>
            </a:r>
            <a:endParaRPr lang="en-US" sz="2000" b="1">
              <a:latin typeface="Times New Roman" pitchFamily="18" charset="0"/>
            </a:endParaRPr>
          </a:p>
        </p:txBody>
      </p:sp>
      <p:sp>
        <p:nvSpPr>
          <p:cNvPr id="16417" name="Line 38"/>
          <p:cNvSpPr>
            <a:spLocks noChangeShapeType="1"/>
          </p:cNvSpPr>
          <p:nvPr/>
        </p:nvSpPr>
        <p:spPr bwMode="auto">
          <a:xfrm flipV="1">
            <a:off x="3065463" y="2695575"/>
            <a:ext cx="473075" cy="314325"/>
          </a:xfrm>
          <a:prstGeom prst="line">
            <a:avLst/>
          </a:prstGeom>
          <a:noFill/>
          <a:ln w="38100">
            <a:solidFill>
              <a:schemeClr val="accent1"/>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16418" name="Line 39"/>
          <p:cNvSpPr>
            <a:spLocks noChangeShapeType="1"/>
          </p:cNvSpPr>
          <p:nvPr/>
        </p:nvSpPr>
        <p:spPr bwMode="auto">
          <a:xfrm flipH="1" flipV="1">
            <a:off x="3354388" y="1978025"/>
            <a:ext cx="288925" cy="627063"/>
          </a:xfrm>
          <a:prstGeom prst="line">
            <a:avLst/>
          </a:prstGeom>
          <a:noFill/>
          <a:ln w="38100">
            <a:solidFill>
              <a:schemeClr val="accent1"/>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16419" name="Line 40"/>
          <p:cNvSpPr>
            <a:spLocks noChangeShapeType="1"/>
          </p:cNvSpPr>
          <p:nvPr/>
        </p:nvSpPr>
        <p:spPr bwMode="auto">
          <a:xfrm>
            <a:off x="1365250" y="3048000"/>
            <a:ext cx="1193800" cy="0"/>
          </a:xfrm>
          <a:prstGeom prst="line">
            <a:avLst/>
          </a:prstGeom>
          <a:noFill/>
          <a:ln w="38100">
            <a:solidFill>
              <a:schemeClr val="accent1"/>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16420" name="Line 42"/>
          <p:cNvSpPr>
            <a:spLocks noChangeShapeType="1"/>
          </p:cNvSpPr>
          <p:nvPr/>
        </p:nvSpPr>
        <p:spPr bwMode="auto">
          <a:xfrm>
            <a:off x="1365250" y="3168650"/>
            <a:ext cx="1193800" cy="0"/>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16421" name="Line 43"/>
          <p:cNvSpPr>
            <a:spLocks noChangeShapeType="1"/>
          </p:cNvSpPr>
          <p:nvPr/>
        </p:nvSpPr>
        <p:spPr bwMode="auto">
          <a:xfrm>
            <a:off x="3065463" y="3106738"/>
            <a:ext cx="1531937" cy="0"/>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16422" name="Line 44"/>
          <p:cNvSpPr>
            <a:spLocks noChangeShapeType="1"/>
          </p:cNvSpPr>
          <p:nvPr/>
        </p:nvSpPr>
        <p:spPr bwMode="auto">
          <a:xfrm flipV="1">
            <a:off x="5087938" y="2611438"/>
            <a:ext cx="360362" cy="398462"/>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16423" name="Line 45"/>
          <p:cNvSpPr>
            <a:spLocks noChangeShapeType="1"/>
          </p:cNvSpPr>
          <p:nvPr/>
        </p:nvSpPr>
        <p:spPr bwMode="auto">
          <a:xfrm flipV="1">
            <a:off x="5954713" y="1978025"/>
            <a:ext cx="793750" cy="620713"/>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16424" name="Line 46"/>
          <p:cNvSpPr>
            <a:spLocks noChangeShapeType="1"/>
          </p:cNvSpPr>
          <p:nvPr/>
        </p:nvSpPr>
        <p:spPr bwMode="auto">
          <a:xfrm>
            <a:off x="7696200" y="1954213"/>
            <a:ext cx="0" cy="484187"/>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16425" name="Line 47"/>
          <p:cNvSpPr>
            <a:spLocks noChangeShapeType="1"/>
          </p:cNvSpPr>
          <p:nvPr/>
        </p:nvSpPr>
        <p:spPr bwMode="auto">
          <a:xfrm>
            <a:off x="8077200" y="3554413"/>
            <a:ext cx="0" cy="484187"/>
          </a:xfrm>
          <a:prstGeom prst="line">
            <a:avLst/>
          </a:prstGeom>
          <a:noFill/>
          <a:ln w="38100">
            <a:solidFill>
              <a:srgbClr val="FF00FF"/>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16426" name="Line 48"/>
          <p:cNvSpPr>
            <a:spLocks noChangeShapeType="1"/>
          </p:cNvSpPr>
          <p:nvPr/>
        </p:nvSpPr>
        <p:spPr bwMode="auto">
          <a:xfrm flipH="1">
            <a:off x="5954713" y="2058988"/>
            <a:ext cx="903287" cy="725487"/>
          </a:xfrm>
          <a:prstGeom prst="line">
            <a:avLst/>
          </a:prstGeom>
          <a:noFill/>
          <a:ln w="38100">
            <a:solidFill>
              <a:srgbClr val="99CC00"/>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16427" name="Line 49"/>
          <p:cNvSpPr>
            <a:spLocks noChangeShapeType="1"/>
          </p:cNvSpPr>
          <p:nvPr/>
        </p:nvSpPr>
        <p:spPr bwMode="auto">
          <a:xfrm>
            <a:off x="5954713" y="2784475"/>
            <a:ext cx="0" cy="538163"/>
          </a:xfrm>
          <a:prstGeom prst="line">
            <a:avLst/>
          </a:prstGeom>
          <a:noFill/>
          <a:ln w="38100">
            <a:solidFill>
              <a:srgbClr val="99CC00"/>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16428" name="Line 50"/>
          <p:cNvSpPr>
            <a:spLocks noChangeShapeType="1"/>
          </p:cNvSpPr>
          <p:nvPr/>
        </p:nvSpPr>
        <p:spPr bwMode="auto">
          <a:xfrm>
            <a:off x="6170613" y="3371850"/>
            <a:ext cx="944562" cy="209550"/>
          </a:xfrm>
          <a:prstGeom prst="line">
            <a:avLst/>
          </a:prstGeom>
          <a:noFill/>
          <a:ln w="38100">
            <a:solidFill>
              <a:srgbClr val="99CC00"/>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16429" name="Text Box 51"/>
          <p:cNvSpPr txBox="1">
            <a:spLocks noChangeArrowheads="1"/>
          </p:cNvSpPr>
          <p:nvPr/>
        </p:nvSpPr>
        <p:spPr bwMode="auto">
          <a:xfrm>
            <a:off x="762000" y="4340225"/>
            <a:ext cx="9032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20000"/>
              </a:spcBef>
            </a:pPr>
            <a:r>
              <a:rPr lang="en-US" sz="2000">
                <a:latin typeface="Times New Roman" pitchFamily="18" charset="0"/>
              </a:rPr>
              <a:t>Gatech</a:t>
            </a:r>
            <a:endParaRPr lang="en-US" sz="2000" b="1">
              <a:latin typeface="Times New Roman" pitchFamily="18" charset="0"/>
            </a:endParaRPr>
          </a:p>
        </p:txBody>
      </p:sp>
      <p:sp>
        <p:nvSpPr>
          <p:cNvPr id="16430" name="Line 52"/>
          <p:cNvSpPr>
            <a:spLocks noChangeShapeType="1"/>
          </p:cNvSpPr>
          <p:nvPr/>
        </p:nvSpPr>
        <p:spPr bwMode="auto">
          <a:xfrm flipH="1" flipV="1">
            <a:off x="1365250" y="4710113"/>
            <a:ext cx="396875" cy="887412"/>
          </a:xfrm>
          <a:prstGeom prst="line">
            <a:avLst/>
          </a:prstGeom>
          <a:noFill/>
          <a:ln w="38100">
            <a:solidFill>
              <a:schemeClr val="accent1"/>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16431" name="Rectangle 53"/>
          <p:cNvSpPr>
            <a:spLocks noChangeArrowheads="1"/>
          </p:cNvSpPr>
          <p:nvPr/>
        </p:nvSpPr>
        <p:spPr bwMode="auto">
          <a:xfrm>
            <a:off x="3592513" y="5715000"/>
            <a:ext cx="742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nchor="ctr">
            <a:spAutoFit/>
          </a:bodyPr>
          <a:lstStyle/>
          <a:p>
            <a:pPr algn="ctr">
              <a:spcBef>
                <a:spcPct val="20000"/>
              </a:spcBef>
            </a:pPr>
            <a:r>
              <a:rPr lang="en-US">
                <a:latin typeface="Times New Roman" pitchFamily="18" charset="0"/>
              </a:rPr>
              <a:t>Berk1</a:t>
            </a:r>
          </a:p>
        </p:txBody>
      </p:sp>
      <p:sp>
        <p:nvSpPr>
          <p:cNvPr id="16432" name="Line 54"/>
          <p:cNvSpPr>
            <a:spLocks noChangeShapeType="1"/>
          </p:cNvSpPr>
          <p:nvPr/>
        </p:nvSpPr>
        <p:spPr bwMode="auto">
          <a:xfrm flipV="1">
            <a:off x="1762125" y="4445000"/>
            <a:ext cx="1628775" cy="1152525"/>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16433" name="Text Box 55"/>
          <p:cNvSpPr txBox="1">
            <a:spLocks noChangeArrowheads="1"/>
          </p:cNvSpPr>
          <p:nvPr/>
        </p:nvSpPr>
        <p:spPr bwMode="auto">
          <a:xfrm>
            <a:off x="7031038" y="1447800"/>
            <a:ext cx="762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20000"/>
              </a:spcBef>
            </a:pPr>
            <a:r>
              <a:rPr lang="en-US" sz="2000">
                <a:latin typeface="Times New Roman" pitchFamily="18" charset="0"/>
              </a:rPr>
              <a:t>Stan1</a:t>
            </a:r>
          </a:p>
        </p:txBody>
      </p:sp>
      <p:sp>
        <p:nvSpPr>
          <p:cNvPr id="16434" name="Text Box 56"/>
          <p:cNvSpPr txBox="1">
            <a:spLocks noChangeArrowheads="1"/>
          </p:cNvSpPr>
          <p:nvPr/>
        </p:nvSpPr>
        <p:spPr bwMode="auto">
          <a:xfrm>
            <a:off x="7010400" y="2438400"/>
            <a:ext cx="9667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20000"/>
              </a:spcBef>
            </a:pPr>
            <a:r>
              <a:rPr lang="en-US" sz="2000">
                <a:latin typeface="Times New Roman" pitchFamily="18" charset="0"/>
              </a:rPr>
              <a:t>Stan2</a:t>
            </a:r>
            <a:endParaRPr lang="en-US" sz="2000" b="1">
              <a:latin typeface="Times New Roman" pitchFamily="18" charset="0"/>
            </a:endParaRPr>
          </a:p>
        </p:txBody>
      </p:sp>
      <p:sp>
        <p:nvSpPr>
          <p:cNvPr id="16435" name="Text Box 57"/>
          <p:cNvSpPr txBox="1">
            <a:spLocks noChangeArrowheads="1"/>
          </p:cNvSpPr>
          <p:nvPr/>
        </p:nvSpPr>
        <p:spPr bwMode="auto">
          <a:xfrm>
            <a:off x="7296150" y="3124200"/>
            <a:ext cx="8048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20000"/>
              </a:spcBef>
            </a:pPr>
            <a:r>
              <a:rPr lang="en-US" sz="2000">
                <a:latin typeface="Times New Roman" pitchFamily="18" charset="0"/>
              </a:rPr>
              <a:t>Berk1</a:t>
            </a:r>
            <a:endParaRPr lang="en-US" sz="2000" b="1">
              <a:latin typeface="Times New Roman" pitchFamily="18" charset="0"/>
            </a:endParaRPr>
          </a:p>
        </p:txBody>
      </p:sp>
      <p:sp>
        <p:nvSpPr>
          <p:cNvPr id="16436" name="Text Box 58"/>
          <p:cNvSpPr txBox="1">
            <a:spLocks noChangeArrowheads="1"/>
          </p:cNvSpPr>
          <p:nvPr/>
        </p:nvSpPr>
        <p:spPr bwMode="auto">
          <a:xfrm>
            <a:off x="7296150" y="4116388"/>
            <a:ext cx="8048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20000"/>
              </a:spcBef>
            </a:pPr>
            <a:r>
              <a:rPr lang="en-US" sz="2000">
                <a:latin typeface="Times New Roman" pitchFamily="18" charset="0"/>
              </a:rPr>
              <a:t>Berk2</a:t>
            </a:r>
            <a:endParaRPr lang="en-US" sz="2000" b="1">
              <a:latin typeface="Times New Roman" pitchFamily="18" charset="0"/>
            </a:endParaRPr>
          </a:p>
        </p:txBody>
      </p:sp>
      <p:sp>
        <p:nvSpPr>
          <p:cNvPr id="16437" name="Oval 59"/>
          <p:cNvSpPr>
            <a:spLocks noChangeArrowheads="1"/>
          </p:cNvSpPr>
          <p:nvPr/>
        </p:nvSpPr>
        <p:spPr bwMode="auto">
          <a:xfrm>
            <a:off x="685800" y="3087688"/>
            <a:ext cx="566738" cy="341312"/>
          </a:xfrm>
          <a:prstGeom prst="ellipse">
            <a:avLst/>
          </a:prstGeom>
          <a:solidFill>
            <a:srgbClr val="3366FF"/>
          </a:solidFill>
          <a:ln w="19050">
            <a:solidFill>
              <a:schemeClr val="tx1"/>
            </a:solidFill>
            <a:round/>
            <a:headEnd/>
            <a:tailEnd/>
          </a:ln>
        </p:spPr>
        <p:txBody>
          <a:bodyPr wrap="none" anchor="ctr"/>
          <a:lstStyle/>
          <a:p>
            <a:endParaRPr lang="en-US"/>
          </a:p>
        </p:txBody>
      </p:sp>
      <p:sp>
        <p:nvSpPr>
          <p:cNvPr id="16438" name="Text Box 60"/>
          <p:cNvSpPr txBox="1">
            <a:spLocks noChangeArrowheads="1"/>
          </p:cNvSpPr>
          <p:nvPr/>
        </p:nvSpPr>
        <p:spPr bwMode="auto">
          <a:xfrm>
            <a:off x="565150" y="2286000"/>
            <a:ext cx="9588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20000"/>
              </a:spcBef>
            </a:pPr>
            <a:r>
              <a:rPr lang="en-US" sz="2000">
                <a:latin typeface="Times New Roman" pitchFamily="18" charset="0"/>
              </a:rPr>
              <a:t>Source:</a:t>
            </a:r>
          </a:p>
          <a:p>
            <a:pPr algn="ctr">
              <a:spcBef>
                <a:spcPct val="20000"/>
              </a:spcBef>
            </a:pPr>
            <a:r>
              <a:rPr lang="en-US" sz="2000">
                <a:latin typeface="Times New Roman" pitchFamily="18" charset="0"/>
              </a:rPr>
              <a:t>Purdue</a:t>
            </a:r>
            <a:endParaRPr lang="en-US" sz="2000" b="1">
              <a:latin typeface="Times New Roman" pitchFamily="18" charset="0"/>
            </a:endParaRPr>
          </a:p>
        </p:txBody>
      </p:sp>
      <p:sp>
        <p:nvSpPr>
          <p:cNvPr id="16439" name="Rectangle 61"/>
          <p:cNvSpPr>
            <a:spLocks noGrp="1" noChangeArrowheads="1"/>
          </p:cNvSpPr>
          <p:nvPr>
            <p:ph type="title"/>
          </p:nvPr>
        </p:nvSpPr>
        <p:spPr>
          <a:xfrm>
            <a:off x="457200" y="457200"/>
            <a:ext cx="8229600" cy="1009650"/>
          </a:xfrm>
        </p:spPr>
        <p:txBody>
          <a:bodyPr/>
          <a:lstStyle/>
          <a:p>
            <a:r>
              <a:rPr lang="en-US" sz="3600" dirty="0" smtClean="0"/>
              <a:t>Comments on Single Tree/Multi-tree/Mesh Overlay P2P vs IP Multicast</a:t>
            </a:r>
          </a:p>
        </p:txBody>
      </p:sp>
      <p:sp>
        <p:nvSpPr>
          <p:cNvPr id="16440" name="Text Box 62"/>
          <p:cNvSpPr txBox="1">
            <a:spLocks noChangeArrowheads="1"/>
          </p:cNvSpPr>
          <p:nvPr/>
        </p:nvSpPr>
        <p:spPr bwMode="auto">
          <a:xfrm>
            <a:off x="4648200" y="6415088"/>
            <a:ext cx="4451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t>Source: Sanjay Rao’s lecture from Purdue</a:t>
            </a:r>
          </a:p>
        </p:txBody>
      </p:sp>
      <p:sp>
        <p:nvSpPr>
          <p:cNvPr id="16441" name="Footer Placeholder 60"/>
          <p:cNvSpPr>
            <a:spLocks noGrp="1"/>
          </p:cNvSpPr>
          <p:nvPr>
            <p:ph type="ftr" sz="quarter" idx="10"/>
          </p:nvPr>
        </p:nvSpPr>
        <p:spPr>
          <a:xfrm>
            <a:off x="0" y="6400800"/>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mtClean="0"/>
              <a:t>CS 414 - Spring 2014</a:t>
            </a:r>
            <a:endParaRPr lang="en-US"/>
          </a:p>
        </p:txBody>
      </p:sp>
    </p:spTree>
    <p:extLst>
      <p:ext uri="{BB962C8B-B14F-4D97-AF65-F5344CB8AC3E}">
        <p14:creationId xmlns:p14="http://schemas.microsoft.com/office/powerpoint/2010/main" val="28034832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smtClean="0"/>
              <a:t>Overlay Performance</a:t>
            </a:r>
          </a:p>
        </p:txBody>
      </p:sp>
      <p:sp>
        <p:nvSpPr>
          <p:cNvPr id="17411" name="Rectangle 3"/>
          <p:cNvSpPr>
            <a:spLocks noGrp="1" noChangeArrowheads="1"/>
          </p:cNvSpPr>
          <p:nvPr>
            <p:ph type="body" idx="1"/>
          </p:nvPr>
        </p:nvSpPr>
        <p:spPr/>
        <p:txBody>
          <a:bodyPr/>
          <a:lstStyle/>
          <a:p>
            <a:r>
              <a:rPr lang="en-US" sz="2000" smtClean="0"/>
              <a:t>Even a well-designed overlay cannot be as efficient as IP Mulitcast</a:t>
            </a:r>
          </a:p>
          <a:p>
            <a:r>
              <a:rPr lang="en-US" sz="2000" smtClean="0"/>
              <a:t>But performance penalty can be kept low</a:t>
            </a:r>
          </a:p>
          <a:p>
            <a:r>
              <a:rPr lang="en-US" sz="2000" smtClean="0"/>
              <a:t>Trade-off some performance for other benefits</a:t>
            </a:r>
          </a:p>
        </p:txBody>
      </p:sp>
      <p:sp>
        <p:nvSpPr>
          <p:cNvPr id="17412" name="Text Box 4"/>
          <p:cNvSpPr txBox="1">
            <a:spLocks noChangeArrowheads="1"/>
          </p:cNvSpPr>
          <p:nvPr/>
        </p:nvSpPr>
        <p:spPr bwMode="auto">
          <a:xfrm>
            <a:off x="7596188" y="5006975"/>
            <a:ext cx="16637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20000"/>
              </a:spcBef>
            </a:pPr>
            <a:r>
              <a:rPr lang="en-US" sz="2000" b="1">
                <a:solidFill>
                  <a:srgbClr val="FF0000"/>
                </a:solidFill>
                <a:latin typeface="Times New Roman" pitchFamily="18" charset="0"/>
              </a:rPr>
              <a:t>Increased Delay</a:t>
            </a:r>
          </a:p>
        </p:txBody>
      </p:sp>
      <p:grpSp>
        <p:nvGrpSpPr>
          <p:cNvPr id="17413" name="Group 5"/>
          <p:cNvGrpSpPr>
            <a:grpSpLocks/>
          </p:cNvGrpSpPr>
          <p:nvPr/>
        </p:nvGrpSpPr>
        <p:grpSpPr bwMode="auto">
          <a:xfrm>
            <a:off x="76200" y="3124200"/>
            <a:ext cx="8307388" cy="2932113"/>
            <a:chOff x="143" y="1924"/>
            <a:chExt cx="5233" cy="1847"/>
          </a:xfrm>
        </p:grpSpPr>
        <p:sp>
          <p:nvSpPr>
            <p:cNvPr id="17416" name="Text Box 6"/>
            <p:cNvSpPr txBox="1">
              <a:spLocks noChangeArrowheads="1"/>
            </p:cNvSpPr>
            <p:nvPr/>
          </p:nvSpPr>
          <p:spPr bwMode="auto">
            <a:xfrm>
              <a:off x="208" y="2858"/>
              <a:ext cx="5168" cy="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defRPr>
                  <a:solidFill>
                    <a:schemeClr val="tx1"/>
                  </a:solidFill>
                  <a:latin typeface="Arial" charset="0"/>
                </a:defRPr>
              </a:lvl1pPr>
              <a:lvl2pPr>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20000"/>
                </a:spcBef>
                <a:buFontTx/>
                <a:buChar char="•"/>
              </a:pPr>
              <a:endParaRPr lang="en-US" sz="2400">
                <a:latin typeface="Times New Roman" pitchFamily="18" charset="0"/>
              </a:endParaRPr>
            </a:p>
            <a:p>
              <a:pPr lvl="1">
                <a:spcBef>
                  <a:spcPct val="20000"/>
                </a:spcBef>
              </a:pPr>
              <a:endParaRPr lang="en-US" sz="2400">
                <a:solidFill>
                  <a:srgbClr val="FF0000"/>
                </a:solidFill>
                <a:latin typeface="Times New Roman" pitchFamily="18" charset="0"/>
              </a:endParaRPr>
            </a:p>
            <a:p>
              <a:pPr lvl="1">
                <a:spcBef>
                  <a:spcPct val="20000"/>
                </a:spcBef>
              </a:pPr>
              <a:endParaRPr lang="en-US" sz="2400">
                <a:solidFill>
                  <a:srgbClr val="FF0000"/>
                </a:solidFill>
                <a:latin typeface="Times New Roman" pitchFamily="18" charset="0"/>
              </a:endParaRPr>
            </a:p>
          </p:txBody>
        </p:sp>
        <p:sp>
          <p:nvSpPr>
            <p:cNvPr id="17417" name="Text Box 7"/>
            <p:cNvSpPr txBox="1">
              <a:spLocks noChangeArrowheads="1"/>
            </p:cNvSpPr>
            <p:nvPr/>
          </p:nvSpPr>
          <p:spPr bwMode="auto">
            <a:xfrm>
              <a:off x="1675" y="3225"/>
              <a:ext cx="1364"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20000"/>
                </a:spcBef>
              </a:pPr>
              <a:r>
                <a:rPr lang="en-US" sz="2800">
                  <a:latin typeface="Times New Roman" pitchFamily="18" charset="0"/>
                </a:rPr>
                <a:t>         </a:t>
              </a:r>
            </a:p>
          </p:txBody>
        </p:sp>
        <p:sp>
          <p:nvSpPr>
            <p:cNvPr id="17418" name="Oval 8"/>
            <p:cNvSpPr>
              <a:spLocks noChangeArrowheads="1"/>
            </p:cNvSpPr>
            <p:nvPr/>
          </p:nvSpPr>
          <p:spPr bwMode="auto">
            <a:xfrm>
              <a:off x="1410" y="2561"/>
              <a:ext cx="3190" cy="677"/>
            </a:xfrm>
            <a:prstGeom prst="ellipse">
              <a:avLst/>
            </a:prstGeom>
            <a:solidFill>
              <a:srgbClr val="FF0000"/>
            </a:solidFill>
            <a:ln w="19050">
              <a:solidFill>
                <a:srgbClr val="339966"/>
              </a:solidFill>
              <a:round/>
              <a:headEnd/>
              <a:tailEnd/>
            </a:ln>
          </p:spPr>
          <p:txBody>
            <a:bodyPr wrap="none" anchor="ctr"/>
            <a:lstStyle/>
            <a:p>
              <a:pPr algn="ctr">
                <a:spcBef>
                  <a:spcPct val="20000"/>
                </a:spcBef>
                <a:buFontTx/>
                <a:buChar char="•"/>
              </a:pPr>
              <a:endParaRPr lang="en-US" sz="2800">
                <a:latin typeface="Times New Roman" pitchFamily="18" charset="0"/>
              </a:endParaRPr>
            </a:p>
          </p:txBody>
        </p:sp>
        <p:sp>
          <p:nvSpPr>
            <p:cNvPr id="17419" name="Text Box 9"/>
            <p:cNvSpPr txBox="1">
              <a:spLocks noChangeArrowheads="1"/>
            </p:cNvSpPr>
            <p:nvPr/>
          </p:nvSpPr>
          <p:spPr bwMode="auto">
            <a:xfrm>
              <a:off x="881" y="2652"/>
              <a:ext cx="90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20000"/>
                </a:spcBef>
              </a:pPr>
              <a:r>
                <a:rPr lang="en-US" sz="2000">
                  <a:latin typeface="Times New Roman" pitchFamily="18" charset="0"/>
                </a:rPr>
                <a:t> </a:t>
              </a:r>
              <a:endParaRPr lang="en-US" sz="2800">
                <a:latin typeface="Times New Roman" pitchFamily="18" charset="0"/>
              </a:endParaRPr>
            </a:p>
          </p:txBody>
        </p:sp>
        <p:sp>
          <p:nvSpPr>
            <p:cNvPr id="17420" name="Text Box 10"/>
            <p:cNvSpPr txBox="1">
              <a:spLocks noChangeArrowheads="1"/>
            </p:cNvSpPr>
            <p:nvPr/>
          </p:nvSpPr>
          <p:spPr bwMode="auto">
            <a:xfrm>
              <a:off x="2951" y="2306"/>
              <a:ext cx="116"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20000"/>
                </a:spcBef>
              </a:pPr>
              <a:endParaRPr lang="en-US" sz="2800">
                <a:latin typeface="Times New Roman" pitchFamily="18" charset="0"/>
              </a:endParaRPr>
            </a:p>
          </p:txBody>
        </p:sp>
        <p:sp>
          <p:nvSpPr>
            <p:cNvPr id="17421" name="Text Box 11"/>
            <p:cNvSpPr txBox="1">
              <a:spLocks noChangeArrowheads="1"/>
            </p:cNvSpPr>
            <p:nvPr/>
          </p:nvSpPr>
          <p:spPr bwMode="auto">
            <a:xfrm>
              <a:off x="1664" y="2997"/>
              <a:ext cx="1837"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20000"/>
                </a:spcBef>
              </a:pPr>
              <a:r>
                <a:rPr lang="en-US" sz="2800">
                  <a:latin typeface="Times New Roman" pitchFamily="18" charset="0"/>
                </a:rPr>
                <a:t>Dumb Network</a:t>
              </a:r>
            </a:p>
          </p:txBody>
        </p:sp>
        <p:sp>
          <p:nvSpPr>
            <p:cNvPr id="17422" name="Rectangle 12"/>
            <p:cNvSpPr>
              <a:spLocks noChangeArrowheads="1"/>
            </p:cNvSpPr>
            <p:nvPr/>
          </p:nvSpPr>
          <p:spPr bwMode="auto">
            <a:xfrm>
              <a:off x="1608" y="2871"/>
              <a:ext cx="309" cy="124"/>
            </a:xfrm>
            <a:prstGeom prst="rect">
              <a:avLst/>
            </a:prstGeom>
            <a:solidFill>
              <a:srgbClr val="FFFFFF"/>
            </a:solidFill>
            <a:ln w="19050">
              <a:solidFill>
                <a:schemeClr val="accent1"/>
              </a:solidFill>
              <a:miter lim="800000"/>
              <a:headEnd/>
              <a:tailEnd/>
            </a:ln>
          </p:spPr>
          <p:txBody>
            <a:bodyPr anchor="ctr">
              <a:spAutoFit/>
            </a:bodyPr>
            <a:lstStyle/>
            <a:p>
              <a:endParaRPr lang="en-US"/>
            </a:p>
          </p:txBody>
        </p:sp>
        <p:sp>
          <p:nvSpPr>
            <p:cNvPr id="17423" name="Rectangle 13"/>
            <p:cNvSpPr>
              <a:spLocks noChangeArrowheads="1"/>
            </p:cNvSpPr>
            <p:nvPr/>
          </p:nvSpPr>
          <p:spPr bwMode="auto">
            <a:xfrm>
              <a:off x="2117" y="2623"/>
              <a:ext cx="328" cy="55"/>
            </a:xfrm>
            <a:prstGeom prst="rect">
              <a:avLst/>
            </a:prstGeom>
            <a:solidFill>
              <a:srgbClr val="FFFFFF"/>
            </a:solidFill>
            <a:ln w="19050">
              <a:solidFill>
                <a:schemeClr val="accent1"/>
              </a:solidFill>
              <a:miter lim="800000"/>
              <a:headEnd/>
              <a:tailEnd/>
            </a:ln>
          </p:spPr>
          <p:txBody>
            <a:bodyPr wrap="none" anchor="ctr">
              <a:spAutoFit/>
            </a:bodyPr>
            <a:lstStyle/>
            <a:p>
              <a:endParaRPr lang="en-US"/>
            </a:p>
          </p:txBody>
        </p:sp>
        <p:sp>
          <p:nvSpPr>
            <p:cNvPr id="17424" name="Rectangle 14"/>
            <p:cNvSpPr>
              <a:spLocks noChangeArrowheads="1"/>
            </p:cNvSpPr>
            <p:nvPr/>
          </p:nvSpPr>
          <p:spPr bwMode="auto">
            <a:xfrm>
              <a:off x="2850" y="2871"/>
              <a:ext cx="299" cy="124"/>
            </a:xfrm>
            <a:prstGeom prst="rect">
              <a:avLst/>
            </a:prstGeom>
            <a:solidFill>
              <a:srgbClr val="FFFFFF"/>
            </a:solidFill>
            <a:ln w="19050">
              <a:solidFill>
                <a:schemeClr val="accent1"/>
              </a:solidFill>
              <a:miter lim="800000"/>
              <a:headEnd/>
              <a:tailEnd/>
            </a:ln>
          </p:spPr>
          <p:txBody>
            <a:bodyPr anchor="ctr">
              <a:spAutoFit/>
            </a:bodyPr>
            <a:lstStyle/>
            <a:p>
              <a:endParaRPr lang="en-US"/>
            </a:p>
          </p:txBody>
        </p:sp>
        <p:sp>
          <p:nvSpPr>
            <p:cNvPr id="17425" name="Rectangle 15"/>
            <p:cNvSpPr>
              <a:spLocks noChangeArrowheads="1"/>
            </p:cNvSpPr>
            <p:nvPr/>
          </p:nvSpPr>
          <p:spPr bwMode="auto">
            <a:xfrm>
              <a:off x="3368" y="2623"/>
              <a:ext cx="309" cy="110"/>
            </a:xfrm>
            <a:prstGeom prst="rect">
              <a:avLst/>
            </a:prstGeom>
            <a:solidFill>
              <a:srgbClr val="FFFFFF"/>
            </a:solidFill>
            <a:ln w="19050">
              <a:solidFill>
                <a:schemeClr val="accent1"/>
              </a:solidFill>
              <a:miter lim="800000"/>
              <a:headEnd/>
              <a:tailEnd/>
            </a:ln>
          </p:spPr>
          <p:txBody>
            <a:bodyPr wrap="none" anchor="ctr">
              <a:spAutoFit/>
            </a:bodyPr>
            <a:lstStyle/>
            <a:p>
              <a:endParaRPr lang="en-US"/>
            </a:p>
          </p:txBody>
        </p:sp>
        <p:sp>
          <p:nvSpPr>
            <p:cNvPr id="17426" name="Rectangle 16"/>
            <p:cNvSpPr>
              <a:spLocks noChangeArrowheads="1"/>
            </p:cNvSpPr>
            <p:nvPr/>
          </p:nvSpPr>
          <p:spPr bwMode="auto">
            <a:xfrm>
              <a:off x="3501" y="3062"/>
              <a:ext cx="307" cy="82"/>
            </a:xfrm>
            <a:prstGeom prst="rect">
              <a:avLst/>
            </a:prstGeom>
            <a:solidFill>
              <a:srgbClr val="FFFFFF"/>
            </a:solidFill>
            <a:ln w="19050">
              <a:solidFill>
                <a:schemeClr val="accent1"/>
              </a:solidFill>
              <a:miter lim="800000"/>
              <a:headEnd/>
              <a:tailEnd/>
            </a:ln>
          </p:spPr>
          <p:txBody>
            <a:bodyPr wrap="none" anchor="ctr">
              <a:spAutoFit/>
            </a:bodyPr>
            <a:lstStyle/>
            <a:p>
              <a:endParaRPr lang="en-US"/>
            </a:p>
          </p:txBody>
        </p:sp>
        <p:sp>
          <p:nvSpPr>
            <p:cNvPr id="17427" name="Oval 17"/>
            <p:cNvSpPr>
              <a:spLocks noChangeArrowheads="1"/>
            </p:cNvSpPr>
            <p:nvPr/>
          </p:nvSpPr>
          <p:spPr bwMode="auto">
            <a:xfrm>
              <a:off x="1877" y="2116"/>
              <a:ext cx="328" cy="124"/>
            </a:xfrm>
            <a:prstGeom prst="ellipse">
              <a:avLst/>
            </a:prstGeom>
            <a:solidFill>
              <a:srgbClr val="3366FF"/>
            </a:solidFill>
            <a:ln w="19050">
              <a:solidFill>
                <a:schemeClr val="tx1"/>
              </a:solidFill>
              <a:round/>
              <a:headEnd/>
              <a:tailEnd/>
            </a:ln>
          </p:spPr>
          <p:txBody>
            <a:bodyPr wrap="none" anchor="ctr"/>
            <a:lstStyle/>
            <a:p>
              <a:endParaRPr lang="en-US"/>
            </a:p>
          </p:txBody>
        </p:sp>
        <p:sp>
          <p:nvSpPr>
            <p:cNvPr id="17428" name="Line 18"/>
            <p:cNvSpPr>
              <a:spLocks noChangeShapeType="1"/>
            </p:cNvSpPr>
            <p:nvPr/>
          </p:nvSpPr>
          <p:spPr bwMode="auto">
            <a:xfrm>
              <a:off x="4688" y="2186"/>
              <a:ext cx="1" cy="37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17429" name="Group 19"/>
            <p:cNvGrpSpPr>
              <a:grpSpLocks/>
            </p:cNvGrpSpPr>
            <p:nvPr/>
          </p:nvGrpSpPr>
          <p:grpSpPr bwMode="auto">
            <a:xfrm rot="10800000">
              <a:off x="4160" y="2168"/>
              <a:ext cx="548" cy="369"/>
              <a:chOff x="3648" y="937"/>
              <a:chExt cx="597" cy="647"/>
            </a:xfrm>
          </p:grpSpPr>
          <p:sp>
            <p:nvSpPr>
              <p:cNvPr id="17457" name="Line 20"/>
              <p:cNvSpPr>
                <a:spLocks noChangeShapeType="1"/>
              </p:cNvSpPr>
              <p:nvPr/>
            </p:nvSpPr>
            <p:spPr bwMode="auto">
              <a:xfrm>
                <a:off x="3648" y="1056"/>
                <a:ext cx="26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17458" name="Line 21"/>
              <p:cNvSpPr>
                <a:spLocks noChangeShapeType="1"/>
              </p:cNvSpPr>
              <p:nvPr/>
            </p:nvSpPr>
            <p:spPr bwMode="auto">
              <a:xfrm>
                <a:off x="3648" y="1488"/>
                <a:ext cx="26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17459" name="Oval 22"/>
              <p:cNvSpPr>
                <a:spLocks noChangeArrowheads="1"/>
              </p:cNvSpPr>
              <p:nvPr/>
            </p:nvSpPr>
            <p:spPr bwMode="auto">
              <a:xfrm>
                <a:off x="3888" y="937"/>
                <a:ext cx="357" cy="215"/>
              </a:xfrm>
              <a:prstGeom prst="ellipse">
                <a:avLst/>
              </a:prstGeom>
              <a:solidFill>
                <a:srgbClr val="3366FF"/>
              </a:solidFill>
              <a:ln w="19050">
                <a:solidFill>
                  <a:schemeClr val="tx1"/>
                </a:solidFill>
                <a:round/>
                <a:headEnd/>
                <a:tailEnd/>
              </a:ln>
            </p:spPr>
            <p:txBody>
              <a:bodyPr wrap="none" anchor="ctr"/>
              <a:lstStyle/>
              <a:p>
                <a:endParaRPr lang="en-US"/>
              </a:p>
            </p:txBody>
          </p:sp>
          <p:sp>
            <p:nvSpPr>
              <p:cNvPr id="17460" name="Oval 23"/>
              <p:cNvSpPr>
                <a:spLocks noChangeArrowheads="1"/>
              </p:cNvSpPr>
              <p:nvPr/>
            </p:nvSpPr>
            <p:spPr bwMode="auto">
              <a:xfrm>
                <a:off x="3888" y="1369"/>
                <a:ext cx="357" cy="215"/>
              </a:xfrm>
              <a:prstGeom prst="ellipse">
                <a:avLst/>
              </a:prstGeom>
              <a:solidFill>
                <a:srgbClr val="3366FF"/>
              </a:solidFill>
              <a:ln w="19050">
                <a:solidFill>
                  <a:schemeClr val="tx1"/>
                </a:solidFill>
                <a:round/>
                <a:headEnd/>
                <a:tailEnd/>
              </a:ln>
            </p:spPr>
            <p:txBody>
              <a:bodyPr wrap="none" anchor="ctr"/>
              <a:lstStyle/>
              <a:p>
                <a:endParaRPr lang="en-US"/>
              </a:p>
            </p:txBody>
          </p:sp>
        </p:grpSp>
        <p:sp>
          <p:nvSpPr>
            <p:cNvPr id="17430" name="Text Box 24"/>
            <p:cNvSpPr txBox="1">
              <a:spLocks noChangeArrowheads="1"/>
            </p:cNvSpPr>
            <p:nvPr/>
          </p:nvSpPr>
          <p:spPr bwMode="auto">
            <a:xfrm>
              <a:off x="1986" y="1924"/>
              <a:ext cx="56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20000"/>
                </a:spcBef>
              </a:pPr>
              <a:r>
                <a:rPr lang="en-US" sz="2000">
                  <a:latin typeface="Times New Roman" pitchFamily="18" charset="0"/>
                </a:rPr>
                <a:t>Gatech</a:t>
              </a:r>
              <a:endParaRPr lang="en-US" sz="2000" b="1">
                <a:latin typeface="Times New Roman" pitchFamily="18" charset="0"/>
              </a:endParaRPr>
            </a:p>
          </p:txBody>
        </p:sp>
        <p:sp>
          <p:nvSpPr>
            <p:cNvPr id="17431" name="Line 25"/>
            <p:cNvSpPr>
              <a:spLocks noChangeShapeType="1"/>
            </p:cNvSpPr>
            <p:nvPr/>
          </p:nvSpPr>
          <p:spPr bwMode="auto">
            <a:xfrm flipV="1">
              <a:off x="1917" y="2678"/>
              <a:ext cx="288" cy="193"/>
            </a:xfrm>
            <a:prstGeom prst="line">
              <a:avLst/>
            </a:prstGeom>
            <a:noFill/>
            <a:ln w="38100">
              <a:solidFill>
                <a:schemeClr val="accent1"/>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17432" name="Line 26"/>
            <p:cNvSpPr>
              <a:spLocks noChangeShapeType="1"/>
            </p:cNvSpPr>
            <p:nvPr/>
          </p:nvSpPr>
          <p:spPr bwMode="auto">
            <a:xfrm flipH="1" flipV="1">
              <a:off x="2093" y="2240"/>
              <a:ext cx="176" cy="383"/>
            </a:xfrm>
            <a:prstGeom prst="line">
              <a:avLst/>
            </a:prstGeom>
            <a:noFill/>
            <a:ln w="38100">
              <a:solidFill>
                <a:schemeClr val="accent1"/>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17433" name="Line 27"/>
            <p:cNvSpPr>
              <a:spLocks noChangeShapeType="1"/>
            </p:cNvSpPr>
            <p:nvPr/>
          </p:nvSpPr>
          <p:spPr bwMode="auto">
            <a:xfrm>
              <a:off x="881" y="2894"/>
              <a:ext cx="727" cy="0"/>
            </a:xfrm>
            <a:prstGeom prst="line">
              <a:avLst/>
            </a:prstGeom>
            <a:noFill/>
            <a:ln w="38100">
              <a:solidFill>
                <a:schemeClr val="accent1"/>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17434" name="Line 28"/>
            <p:cNvSpPr>
              <a:spLocks noChangeShapeType="1"/>
            </p:cNvSpPr>
            <p:nvPr/>
          </p:nvSpPr>
          <p:spPr bwMode="auto">
            <a:xfrm>
              <a:off x="881" y="2968"/>
              <a:ext cx="727" cy="0"/>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17435" name="Line 29"/>
            <p:cNvSpPr>
              <a:spLocks noChangeShapeType="1"/>
            </p:cNvSpPr>
            <p:nvPr/>
          </p:nvSpPr>
          <p:spPr bwMode="auto">
            <a:xfrm>
              <a:off x="1917" y="2930"/>
              <a:ext cx="933" cy="0"/>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17436" name="Line 30"/>
            <p:cNvSpPr>
              <a:spLocks noChangeShapeType="1"/>
            </p:cNvSpPr>
            <p:nvPr/>
          </p:nvSpPr>
          <p:spPr bwMode="auto">
            <a:xfrm flipV="1">
              <a:off x="3149" y="2627"/>
              <a:ext cx="219" cy="244"/>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17437" name="Line 31"/>
            <p:cNvSpPr>
              <a:spLocks noChangeShapeType="1"/>
            </p:cNvSpPr>
            <p:nvPr/>
          </p:nvSpPr>
          <p:spPr bwMode="auto">
            <a:xfrm flipV="1">
              <a:off x="3677" y="2240"/>
              <a:ext cx="483" cy="379"/>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17438" name="Line 32"/>
            <p:cNvSpPr>
              <a:spLocks noChangeShapeType="1"/>
            </p:cNvSpPr>
            <p:nvPr/>
          </p:nvSpPr>
          <p:spPr bwMode="auto">
            <a:xfrm>
              <a:off x="4784" y="2195"/>
              <a:ext cx="0" cy="296"/>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17439" name="Line 33"/>
            <p:cNvSpPr>
              <a:spLocks noChangeShapeType="1"/>
            </p:cNvSpPr>
            <p:nvPr/>
          </p:nvSpPr>
          <p:spPr bwMode="auto">
            <a:xfrm>
              <a:off x="5024" y="3211"/>
              <a:ext cx="0" cy="297"/>
            </a:xfrm>
            <a:prstGeom prst="line">
              <a:avLst/>
            </a:prstGeom>
            <a:noFill/>
            <a:ln w="38100">
              <a:solidFill>
                <a:srgbClr val="FF00FF"/>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17440" name="Line 34"/>
            <p:cNvSpPr>
              <a:spLocks noChangeShapeType="1"/>
            </p:cNvSpPr>
            <p:nvPr/>
          </p:nvSpPr>
          <p:spPr bwMode="auto">
            <a:xfrm flipH="1">
              <a:off x="3677" y="2289"/>
              <a:ext cx="550" cy="444"/>
            </a:xfrm>
            <a:prstGeom prst="line">
              <a:avLst/>
            </a:prstGeom>
            <a:noFill/>
            <a:ln w="38100">
              <a:solidFill>
                <a:srgbClr val="99CC00"/>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17441" name="Line 35"/>
            <p:cNvSpPr>
              <a:spLocks noChangeShapeType="1"/>
            </p:cNvSpPr>
            <p:nvPr/>
          </p:nvSpPr>
          <p:spPr bwMode="auto">
            <a:xfrm>
              <a:off x="3677" y="2733"/>
              <a:ext cx="0" cy="329"/>
            </a:xfrm>
            <a:prstGeom prst="line">
              <a:avLst/>
            </a:prstGeom>
            <a:noFill/>
            <a:ln w="38100">
              <a:solidFill>
                <a:srgbClr val="99CC00"/>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17442" name="Line 36"/>
            <p:cNvSpPr>
              <a:spLocks noChangeShapeType="1"/>
            </p:cNvSpPr>
            <p:nvPr/>
          </p:nvSpPr>
          <p:spPr bwMode="auto">
            <a:xfrm>
              <a:off x="3808" y="3092"/>
              <a:ext cx="576" cy="128"/>
            </a:xfrm>
            <a:prstGeom prst="line">
              <a:avLst/>
            </a:prstGeom>
            <a:noFill/>
            <a:ln w="38100">
              <a:solidFill>
                <a:srgbClr val="99CC00"/>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grpSp>
          <p:nvGrpSpPr>
            <p:cNvPr id="17443" name="Group 37"/>
            <p:cNvGrpSpPr>
              <a:grpSpLocks/>
            </p:cNvGrpSpPr>
            <p:nvPr/>
          </p:nvGrpSpPr>
          <p:grpSpPr bwMode="auto">
            <a:xfrm flipH="1">
              <a:off x="4367" y="3157"/>
              <a:ext cx="565" cy="534"/>
              <a:chOff x="4228" y="2857"/>
              <a:chExt cx="596" cy="907"/>
            </a:xfrm>
          </p:grpSpPr>
          <p:sp>
            <p:nvSpPr>
              <p:cNvPr id="17451" name="Text Box 38"/>
              <p:cNvSpPr txBox="1">
                <a:spLocks noChangeArrowheads="1"/>
              </p:cNvSpPr>
              <p:nvPr/>
            </p:nvSpPr>
            <p:spPr bwMode="auto">
              <a:xfrm>
                <a:off x="4702" y="3208"/>
                <a:ext cx="122" cy="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endParaRPr lang="en-US" sz="2800">
                  <a:latin typeface="Times New Roman" pitchFamily="18" charset="0"/>
                </a:endParaRPr>
              </a:p>
            </p:txBody>
          </p:sp>
          <p:sp>
            <p:nvSpPr>
              <p:cNvPr id="17452" name="Line 39"/>
              <p:cNvSpPr>
                <a:spLocks noChangeShapeType="1"/>
              </p:cNvSpPr>
              <p:nvPr/>
            </p:nvSpPr>
            <p:spPr bwMode="auto">
              <a:xfrm>
                <a:off x="4228" y="2890"/>
                <a:ext cx="0" cy="65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53" name="Line 40"/>
              <p:cNvSpPr>
                <a:spLocks noChangeShapeType="1"/>
              </p:cNvSpPr>
              <p:nvPr/>
            </p:nvSpPr>
            <p:spPr bwMode="auto">
              <a:xfrm>
                <a:off x="4228" y="2976"/>
                <a:ext cx="26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17454" name="Line 41"/>
              <p:cNvSpPr>
                <a:spLocks noChangeShapeType="1"/>
              </p:cNvSpPr>
              <p:nvPr/>
            </p:nvSpPr>
            <p:spPr bwMode="auto">
              <a:xfrm>
                <a:off x="4228" y="3408"/>
                <a:ext cx="26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17455" name="Oval 42"/>
              <p:cNvSpPr>
                <a:spLocks noChangeArrowheads="1"/>
              </p:cNvSpPr>
              <p:nvPr/>
            </p:nvSpPr>
            <p:spPr bwMode="auto">
              <a:xfrm>
                <a:off x="4464" y="2857"/>
                <a:ext cx="357" cy="215"/>
              </a:xfrm>
              <a:prstGeom prst="ellipse">
                <a:avLst/>
              </a:prstGeom>
              <a:solidFill>
                <a:srgbClr val="3366FF"/>
              </a:solidFill>
              <a:ln w="19050">
                <a:solidFill>
                  <a:schemeClr val="tx1"/>
                </a:solidFill>
                <a:round/>
                <a:headEnd/>
                <a:tailEnd/>
              </a:ln>
            </p:spPr>
            <p:txBody>
              <a:bodyPr wrap="none" anchor="ctr"/>
              <a:lstStyle/>
              <a:p>
                <a:endParaRPr lang="en-US"/>
              </a:p>
            </p:txBody>
          </p:sp>
          <p:sp>
            <p:nvSpPr>
              <p:cNvPr id="17456" name="Oval 43"/>
              <p:cNvSpPr>
                <a:spLocks noChangeArrowheads="1"/>
              </p:cNvSpPr>
              <p:nvPr/>
            </p:nvSpPr>
            <p:spPr bwMode="auto">
              <a:xfrm>
                <a:off x="4464" y="3289"/>
                <a:ext cx="357" cy="215"/>
              </a:xfrm>
              <a:prstGeom prst="ellipse">
                <a:avLst/>
              </a:prstGeom>
              <a:solidFill>
                <a:srgbClr val="3366FF"/>
              </a:solidFill>
              <a:ln w="19050">
                <a:solidFill>
                  <a:schemeClr val="tx1"/>
                </a:solidFill>
                <a:round/>
                <a:headEnd/>
                <a:tailEnd/>
              </a:ln>
            </p:spPr>
            <p:txBody>
              <a:bodyPr wrap="none" anchor="ctr"/>
              <a:lstStyle/>
              <a:p>
                <a:endParaRPr lang="en-US"/>
              </a:p>
            </p:txBody>
          </p:sp>
        </p:grpSp>
        <p:sp>
          <p:nvSpPr>
            <p:cNvPr id="17444" name="Oval 44"/>
            <p:cNvSpPr>
              <a:spLocks noChangeArrowheads="1"/>
            </p:cNvSpPr>
            <p:nvPr/>
          </p:nvSpPr>
          <p:spPr bwMode="auto">
            <a:xfrm>
              <a:off x="568" y="2847"/>
              <a:ext cx="328" cy="148"/>
            </a:xfrm>
            <a:prstGeom prst="ellipse">
              <a:avLst/>
            </a:prstGeom>
            <a:solidFill>
              <a:schemeClr val="accent1"/>
            </a:solidFill>
            <a:ln w="19050">
              <a:solidFill>
                <a:schemeClr val="tx1"/>
              </a:solidFill>
              <a:round/>
              <a:headEnd/>
              <a:tailEnd/>
            </a:ln>
          </p:spPr>
          <p:txBody>
            <a:bodyPr wrap="none" anchor="ctr"/>
            <a:lstStyle/>
            <a:p>
              <a:endParaRPr lang="en-US"/>
            </a:p>
          </p:txBody>
        </p:sp>
        <p:sp>
          <p:nvSpPr>
            <p:cNvPr id="17445" name="Line 45"/>
            <p:cNvSpPr>
              <a:spLocks noChangeShapeType="1"/>
            </p:cNvSpPr>
            <p:nvPr/>
          </p:nvSpPr>
          <p:spPr bwMode="auto">
            <a:xfrm>
              <a:off x="1088" y="2413"/>
              <a:ext cx="0" cy="45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17446" name="Text Box 46"/>
            <p:cNvSpPr txBox="1">
              <a:spLocks noChangeArrowheads="1"/>
            </p:cNvSpPr>
            <p:nvPr/>
          </p:nvSpPr>
          <p:spPr bwMode="auto">
            <a:xfrm>
              <a:off x="143" y="1946"/>
              <a:ext cx="1890"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20000"/>
                </a:spcBef>
              </a:pPr>
              <a:r>
                <a:rPr lang="en-US" sz="2000" b="1">
                  <a:solidFill>
                    <a:srgbClr val="FF0000"/>
                  </a:solidFill>
                  <a:latin typeface="Times New Roman" pitchFamily="18" charset="0"/>
                </a:rPr>
                <a:t>Duplicate Packets: </a:t>
              </a:r>
            </a:p>
            <a:p>
              <a:pPr algn="ctr">
                <a:spcBef>
                  <a:spcPct val="20000"/>
                </a:spcBef>
              </a:pPr>
              <a:r>
                <a:rPr lang="en-US" sz="2000" b="1">
                  <a:solidFill>
                    <a:srgbClr val="FF0000"/>
                  </a:solidFill>
                  <a:latin typeface="Times New Roman" pitchFamily="18" charset="0"/>
                </a:rPr>
                <a:t>Bandwidth Wastage </a:t>
              </a:r>
            </a:p>
          </p:txBody>
        </p:sp>
        <p:sp>
          <p:nvSpPr>
            <p:cNvPr id="17447" name="Line 47"/>
            <p:cNvSpPr>
              <a:spLocks noChangeShapeType="1"/>
            </p:cNvSpPr>
            <p:nvPr/>
          </p:nvSpPr>
          <p:spPr bwMode="auto">
            <a:xfrm flipH="1">
              <a:off x="4688" y="2847"/>
              <a:ext cx="192" cy="297"/>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17448" name="Text Box 48"/>
            <p:cNvSpPr txBox="1">
              <a:spLocks noChangeArrowheads="1"/>
            </p:cNvSpPr>
            <p:nvPr/>
          </p:nvSpPr>
          <p:spPr bwMode="auto">
            <a:xfrm>
              <a:off x="4874" y="1991"/>
              <a:ext cx="11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20000"/>
                </a:spcBef>
              </a:pPr>
              <a:endParaRPr lang="en-US" sz="2000" b="1">
                <a:latin typeface="Times New Roman" pitchFamily="18" charset="0"/>
              </a:endParaRPr>
            </a:p>
          </p:txBody>
        </p:sp>
        <p:sp>
          <p:nvSpPr>
            <p:cNvPr id="17449" name="Text Box 49"/>
            <p:cNvSpPr txBox="1">
              <a:spLocks noChangeArrowheads="1"/>
            </p:cNvSpPr>
            <p:nvPr/>
          </p:nvSpPr>
          <p:spPr bwMode="auto">
            <a:xfrm>
              <a:off x="4108" y="1929"/>
              <a:ext cx="72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20000"/>
                </a:spcBef>
              </a:pPr>
              <a:r>
                <a:rPr lang="en-US" sz="2000">
                  <a:latin typeface="Times New Roman" pitchFamily="18" charset="0"/>
                </a:rPr>
                <a:t>Stanford</a:t>
              </a:r>
            </a:p>
          </p:txBody>
        </p:sp>
        <p:sp>
          <p:nvSpPr>
            <p:cNvPr id="17450" name="Text Box 50"/>
            <p:cNvSpPr txBox="1">
              <a:spLocks noChangeArrowheads="1"/>
            </p:cNvSpPr>
            <p:nvPr/>
          </p:nvSpPr>
          <p:spPr bwMode="auto">
            <a:xfrm>
              <a:off x="4108" y="3521"/>
              <a:ext cx="109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20000"/>
                </a:spcBef>
              </a:pPr>
              <a:r>
                <a:rPr lang="en-US" sz="2000">
                  <a:latin typeface="Times New Roman" pitchFamily="18" charset="0"/>
                </a:rPr>
                <a:t>Berkeley</a:t>
              </a:r>
            </a:p>
          </p:txBody>
        </p:sp>
      </p:grpSp>
      <p:sp>
        <p:nvSpPr>
          <p:cNvPr id="17414" name="Text Box 51"/>
          <p:cNvSpPr txBox="1">
            <a:spLocks noChangeArrowheads="1"/>
          </p:cNvSpPr>
          <p:nvPr/>
        </p:nvSpPr>
        <p:spPr bwMode="auto">
          <a:xfrm>
            <a:off x="4648200" y="6415088"/>
            <a:ext cx="4451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t>Source: Sanjay Rao’s lecture from Purdue</a:t>
            </a:r>
          </a:p>
        </p:txBody>
      </p:sp>
      <p:sp>
        <p:nvSpPr>
          <p:cNvPr id="17415" name="Footer Placeholder 51"/>
          <p:cNvSpPr>
            <a:spLocks noGrp="1"/>
          </p:cNvSpPr>
          <p:nvPr>
            <p:ph type="ftr" sz="quarter" idx="10"/>
          </p:nvPr>
        </p:nvSpPr>
        <p:spPr>
          <a:xfrm>
            <a:off x="0" y="6400800"/>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mtClean="0"/>
              <a:t>CS 414 - Spring 2014</a:t>
            </a:r>
            <a:endParaRPr lang="en-US"/>
          </a:p>
        </p:txBody>
      </p:sp>
    </p:spTree>
    <p:extLst>
      <p:ext uri="{BB962C8B-B14F-4D97-AF65-F5344CB8AC3E}">
        <p14:creationId xmlns:p14="http://schemas.microsoft.com/office/powerpoint/2010/main" val="26758499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P2P Streaming</a:t>
            </a:r>
            <a:br>
              <a:rPr lang="en-US" dirty="0" smtClean="0"/>
            </a:br>
            <a:r>
              <a:rPr lang="en-US" sz="2800" dirty="0" smtClean="0"/>
              <a:t>(Demand the same movie at different times) </a:t>
            </a:r>
            <a:endParaRPr lang="en-US" sz="2800" dirty="0"/>
          </a:p>
        </p:txBody>
      </p:sp>
      <p:sp>
        <p:nvSpPr>
          <p:cNvPr id="3" name="Content Placeholder 2"/>
          <p:cNvSpPr>
            <a:spLocks noGrp="1"/>
          </p:cNvSpPr>
          <p:nvPr>
            <p:ph idx="1"/>
          </p:nvPr>
        </p:nvSpPr>
        <p:spPr>
          <a:xfrm>
            <a:off x="457200" y="1981200"/>
            <a:ext cx="8534400" cy="3886200"/>
          </a:xfrm>
        </p:spPr>
        <p:txBody>
          <a:bodyPr/>
          <a:lstStyle/>
          <a:p>
            <a:r>
              <a:rPr lang="en-US" dirty="0" smtClean="0"/>
              <a:t>Create true-on-demand P2P streaming service (demand movie any time)</a:t>
            </a:r>
          </a:p>
          <a:p>
            <a:r>
              <a:rPr lang="en-US" dirty="0" smtClean="0"/>
              <a:t>Few Rules: </a:t>
            </a:r>
          </a:p>
          <a:p>
            <a:pPr lvl="1"/>
            <a:r>
              <a:rPr lang="en-US" dirty="0" smtClean="0"/>
              <a:t>All peers have connection to the source of the movie</a:t>
            </a:r>
          </a:p>
          <a:p>
            <a:pPr lvl="1"/>
            <a:r>
              <a:rPr lang="en-US" dirty="0" smtClean="0"/>
              <a:t>Each peer should keep track of </a:t>
            </a:r>
            <a:r>
              <a:rPr lang="en-US" dirty="0" smtClean="0">
                <a:solidFill>
                  <a:srgbClr val="FF0000"/>
                </a:solidFill>
              </a:rPr>
              <a:t>which peer </a:t>
            </a:r>
            <a:r>
              <a:rPr lang="en-US" dirty="0" smtClean="0"/>
              <a:t>has </a:t>
            </a:r>
            <a:r>
              <a:rPr lang="en-US" dirty="0" smtClean="0">
                <a:solidFill>
                  <a:srgbClr val="FF0000"/>
                </a:solidFill>
              </a:rPr>
              <a:t>what chunks </a:t>
            </a:r>
            <a:r>
              <a:rPr lang="en-US" dirty="0" smtClean="0"/>
              <a:t>and where to </a:t>
            </a:r>
            <a:r>
              <a:rPr lang="en-US" dirty="0" smtClean="0">
                <a:solidFill>
                  <a:srgbClr val="FF0000"/>
                </a:solidFill>
              </a:rPr>
              <a:t>find </a:t>
            </a:r>
            <a:r>
              <a:rPr lang="en-US" dirty="0" smtClean="0"/>
              <a:t>the next chunk </a:t>
            </a:r>
          </a:p>
          <a:p>
            <a:pPr lvl="2"/>
            <a:r>
              <a:rPr lang="en-US" dirty="0"/>
              <a:t>F</a:t>
            </a:r>
            <a:r>
              <a:rPr lang="en-US" dirty="0" smtClean="0"/>
              <a:t>rom neighboring peer</a:t>
            </a:r>
          </a:p>
          <a:p>
            <a:pPr lvl="2"/>
            <a:r>
              <a:rPr lang="en-US" dirty="0" smtClean="0"/>
              <a:t>From source</a:t>
            </a:r>
          </a:p>
          <a:p>
            <a:pPr lvl="1"/>
            <a:endParaRPr lang="en-US" dirty="0" smtClean="0"/>
          </a:p>
          <a:p>
            <a:pPr lvl="1"/>
            <a:endParaRPr lang="en-US" dirty="0"/>
          </a:p>
        </p:txBody>
      </p:sp>
      <p:sp>
        <p:nvSpPr>
          <p:cNvPr id="4" name="Footer Placeholder 3"/>
          <p:cNvSpPr>
            <a:spLocks noGrp="1"/>
          </p:cNvSpPr>
          <p:nvPr>
            <p:ph type="ftr" sz="quarter" idx="10"/>
          </p:nvPr>
        </p:nvSpPr>
        <p:spPr/>
        <p:txBody>
          <a:bodyPr/>
          <a:lstStyle/>
          <a:p>
            <a:pPr>
              <a:defRPr/>
            </a:pPr>
            <a:r>
              <a:rPr lang="en-US" smtClean="0"/>
              <a:t>CS 414 - Spring 2014</a:t>
            </a:r>
            <a:endParaRPr lang="en-US" dirty="0"/>
          </a:p>
        </p:txBody>
      </p:sp>
    </p:spTree>
    <p:extLst>
      <p:ext uri="{BB962C8B-B14F-4D97-AF65-F5344CB8AC3E}">
        <p14:creationId xmlns:p14="http://schemas.microsoft.com/office/powerpoint/2010/main" val="7818203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0268" y="533400"/>
            <a:ext cx="8763000" cy="838200"/>
          </a:xfrm>
        </p:spPr>
        <p:txBody>
          <a:bodyPr/>
          <a:lstStyle/>
          <a:p>
            <a:r>
              <a:rPr lang="en-US" sz="3200" dirty="0" smtClean="0"/>
              <a:t>Example Design of an on-demand P2P Streaming Service </a:t>
            </a:r>
            <a:endParaRPr lang="en-US" sz="3200" dirty="0"/>
          </a:p>
        </p:txBody>
      </p:sp>
      <p:sp>
        <p:nvSpPr>
          <p:cNvPr id="3" name="Footer Placeholder 2"/>
          <p:cNvSpPr>
            <a:spLocks noGrp="1"/>
          </p:cNvSpPr>
          <p:nvPr>
            <p:ph type="ftr" sz="quarter" idx="10"/>
          </p:nvPr>
        </p:nvSpPr>
        <p:spPr/>
        <p:txBody>
          <a:bodyPr/>
          <a:lstStyle/>
          <a:p>
            <a:pPr>
              <a:defRPr/>
            </a:pPr>
            <a:r>
              <a:rPr lang="en-US" smtClean="0"/>
              <a:t>CS 414 - Spring 2014</a:t>
            </a:r>
            <a:endParaRPr lang="en-US" dirty="0"/>
          </a:p>
        </p:txBody>
      </p:sp>
      <p:pic>
        <p:nvPicPr>
          <p:cNvPr id="1026" name="Object 2"/>
          <p:cNvPicPr>
            <a:picLocks noChangeArrowheads="1"/>
          </p:cNvPicPr>
          <p:nvPr/>
        </p:nvPicPr>
        <p:blipFill>
          <a:blip r:embed="rId2">
            <a:extLst>
              <a:ext uri="{28A0092B-C50C-407E-A947-70E740481C1C}">
                <a14:useLocalDpi xmlns:a14="http://schemas.microsoft.com/office/drawing/2010/main" val="0"/>
              </a:ext>
            </a:extLst>
          </a:blip>
          <a:srcRect l="-3194" t="-365" r="-3694" b="-513"/>
          <a:stretch>
            <a:fillRect/>
          </a:stretch>
        </p:blipFill>
        <p:spPr bwMode="auto">
          <a:xfrm>
            <a:off x="107868" y="2514600"/>
            <a:ext cx="4572000" cy="333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Object 3"/>
          <p:cNvPicPr>
            <a:picLocks noChangeArrowheads="1"/>
          </p:cNvPicPr>
          <p:nvPr/>
        </p:nvPicPr>
        <p:blipFill>
          <a:blip r:embed="rId3">
            <a:extLst>
              <a:ext uri="{28A0092B-C50C-407E-A947-70E740481C1C}">
                <a14:useLocalDpi xmlns:a14="http://schemas.microsoft.com/office/drawing/2010/main" val="0"/>
              </a:ext>
            </a:extLst>
          </a:blip>
          <a:srcRect l="-1688" t="-4349" r="-2373" b="-3471"/>
          <a:stretch>
            <a:fillRect/>
          </a:stretch>
        </p:blipFill>
        <p:spPr bwMode="auto">
          <a:xfrm>
            <a:off x="4679868" y="2269012"/>
            <a:ext cx="43434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560296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440" y="381000"/>
            <a:ext cx="4038600" cy="869950"/>
          </a:xfrm>
        </p:spPr>
        <p:txBody>
          <a:bodyPr/>
          <a:lstStyle/>
          <a:p>
            <a:r>
              <a:rPr lang="en-US" sz="2400" dirty="0" smtClean="0"/>
              <a:t>Example of on-demand P2P streaming service  </a:t>
            </a:r>
            <a:endParaRPr lang="en-US" sz="2400" dirty="0"/>
          </a:p>
        </p:txBody>
      </p:sp>
      <p:sp>
        <p:nvSpPr>
          <p:cNvPr id="4" name="Content Placeholder 3"/>
          <p:cNvSpPr>
            <a:spLocks noGrp="1"/>
          </p:cNvSpPr>
          <p:nvPr>
            <p:ph idx="1"/>
          </p:nvPr>
        </p:nvSpPr>
        <p:spPr>
          <a:xfrm>
            <a:off x="4724400" y="685800"/>
            <a:ext cx="3962400" cy="5410200"/>
          </a:xfrm>
        </p:spPr>
        <p:txBody>
          <a:bodyPr/>
          <a:lstStyle/>
          <a:p>
            <a:r>
              <a:rPr lang="en-US" sz="2400" dirty="0" smtClean="0"/>
              <a:t>Centralized chunk management</a:t>
            </a:r>
          </a:p>
          <a:p>
            <a:pPr lvl="1"/>
            <a:r>
              <a:rPr lang="en-US" sz="2000" dirty="0" smtClean="0"/>
              <a:t>Chunk manager will reside on video server P1</a:t>
            </a:r>
          </a:p>
          <a:p>
            <a:r>
              <a:rPr lang="en-US" sz="2400" dirty="0" smtClean="0"/>
              <a:t>For P2P streaming need to consider </a:t>
            </a:r>
          </a:p>
          <a:p>
            <a:pPr lvl="1"/>
            <a:r>
              <a:rPr lang="en-US" sz="2000" dirty="0"/>
              <a:t>B</a:t>
            </a:r>
            <a:r>
              <a:rPr lang="en-US" sz="2000" dirty="0" smtClean="0"/>
              <a:t>uffer sizes at each peer </a:t>
            </a:r>
          </a:p>
          <a:p>
            <a:pPr lvl="1"/>
            <a:r>
              <a:rPr lang="en-US" sz="2000" dirty="0" smtClean="0"/>
              <a:t>Frame rate of movie (video)</a:t>
            </a:r>
          </a:p>
          <a:p>
            <a:pPr lvl="1"/>
            <a:r>
              <a:rPr lang="en-US" sz="2000" dirty="0" smtClean="0"/>
              <a:t>Chunk size</a:t>
            </a:r>
          </a:p>
          <a:p>
            <a:pPr lvl="1"/>
            <a:r>
              <a:rPr lang="en-US" sz="2000" dirty="0" smtClean="0"/>
              <a:t>Demand time of each peer for movie </a:t>
            </a:r>
          </a:p>
          <a:p>
            <a:pPr lvl="1"/>
            <a:r>
              <a:rPr lang="en-US" sz="2000" dirty="0" smtClean="0"/>
              <a:t>Which peer has which chunks</a:t>
            </a:r>
          </a:p>
          <a:p>
            <a:pPr lvl="1"/>
            <a:endParaRPr lang="en-US" dirty="0"/>
          </a:p>
        </p:txBody>
      </p:sp>
      <p:sp>
        <p:nvSpPr>
          <p:cNvPr id="5" name="Text Placeholder 4"/>
          <p:cNvSpPr>
            <a:spLocks noGrp="1"/>
          </p:cNvSpPr>
          <p:nvPr>
            <p:ph type="body" sz="half" idx="2"/>
          </p:nvPr>
        </p:nvSpPr>
        <p:spPr/>
        <p:txBody>
          <a:bodyPr/>
          <a:lstStyle/>
          <a:p>
            <a:endParaRPr lang="en-US" dirty="0"/>
          </a:p>
        </p:txBody>
      </p:sp>
      <p:sp>
        <p:nvSpPr>
          <p:cNvPr id="3" name="Footer Placeholder 2"/>
          <p:cNvSpPr>
            <a:spLocks noGrp="1"/>
          </p:cNvSpPr>
          <p:nvPr>
            <p:ph type="ftr" sz="quarter" idx="10"/>
          </p:nvPr>
        </p:nvSpPr>
        <p:spPr/>
        <p:txBody>
          <a:bodyPr/>
          <a:lstStyle/>
          <a:p>
            <a:pPr>
              <a:defRPr/>
            </a:pPr>
            <a:r>
              <a:rPr lang="en-US" smtClean="0"/>
              <a:t>CS 414 - Spring 2014</a:t>
            </a:r>
            <a:endParaRPr lang="en-US" dirty="0"/>
          </a:p>
        </p:txBody>
      </p:sp>
      <p:pic>
        <p:nvPicPr>
          <p:cNvPr id="2050" name="Object 1"/>
          <p:cNvPicPr>
            <a:picLocks noChangeArrowheads="1"/>
          </p:cNvPicPr>
          <p:nvPr/>
        </p:nvPicPr>
        <p:blipFill>
          <a:blip r:embed="rId2">
            <a:extLst>
              <a:ext uri="{28A0092B-C50C-407E-A947-70E740481C1C}">
                <a14:useLocalDpi xmlns:a14="http://schemas.microsoft.com/office/drawing/2010/main" val="0"/>
              </a:ext>
            </a:extLst>
          </a:blip>
          <a:srcRect t="-2956" b="-1649"/>
          <a:stretch>
            <a:fillRect/>
          </a:stretch>
        </p:blipFill>
        <p:spPr bwMode="auto">
          <a:xfrm>
            <a:off x="457201" y="2133600"/>
            <a:ext cx="4150426" cy="346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79862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8458200" cy="1371600"/>
          </a:xfrm>
        </p:spPr>
        <p:txBody>
          <a:bodyPr/>
          <a:lstStyle/>
          <a:p>
            <a:r>
              <a:rPr lang="en-US" sz="3200" dirty="0" smtClean="0"/>
              <a:t>Example: P2P on-demand streaming protocol </a:t>
            </a:r>
            <a:endParaRPr lang="en-US" sz="3200" dirty="0"/>
          </a:p>
        </p:txBody>
      </p:sp>
      <p:sp>
        <p:nvSpPr>
          <p:cNvPr id="3" name="Content Placeholder 2"/>
          <p:cNvSpPr>
            <a:spLocks noGrp="1"/>
          </p:cNvSpPr>
          <p:nvPr>
            <p:ph idx="1"/>
          </p:nvPr>
        </p:nvSpPr>
        <p:spPr/>
        <p:txBody>
          <a:bodyPr/>
          <a:lstStyle/>
          <a:p>
            <a:r>
              <a:rPr lang="en-US" sz="2000" dirty="0" smtClean="0"/>
              <a:t>Consider </a:t>
            </a:r>
            <a:r>
              <a:rPr lang="en-US" sz="2000" b="1" dirty="0" smtClean="0"/>
              <a:t>when </a:t>
            </a:r>
            <a:r>
              <a:rPr lang="en-US" sz="2000" b="1" dirty="0"/>
              <a:t>P2, P3, P4 start to PLAY the same movie </a:t>
            </a:r>
            <a:r>
              <a:rPr lang="en-US" sz="2000" b="1" dirty="0" smtClean="0"/>
              <a:t>M1</a:t>
            </a:r>
            <a:r>
              <a:rPr lang="en-US" sz="2000" dirty="0" smtClean="0"/>
              <a:t>: </a:t>
            </a:r>
            <a:endParaRPr lang="en-US" sz="2000" dirty="0"/>
          </a:p>
          <a:p>
            <a:pPr lvl="1"/>
            <a:r>
              <a:rPr lang="en-US" sz="1600" dirty="0"/>
              <a:t>At time t= 0, start one peer (e.g., P2) to play a movie M1, i.e., this peer will start to cache chunks from the server </a:t>
            </a:r>
            <a:r>
              <a:rPr lang="en-US" sz="1600" dirty="0" smtClean="0"/>
              <a:t>(assume </a:t>
            </a:r>
            <a:r>
              <a:rPr lang="en-US" sz="1600" dirty="0"/>
              <a:t>you have 40 seconds buffer </a:t>
            </a:r>
            <a:r>
              <a:rPr lang="en-US" sz="1600" dirty="0" smtClean="0"/>
              <a:t>size at each peer). </a:t>
            </a:r>
            <a:r>
              <a:rPr lang="en-US" sz="1600" dirty="0"/>
              <a:t>The server as part of the chunk management should keep a table specifying that peer P2 has ‘what’ chunks. </a:t>
            </a:r>
          </a:p>
          <a:p>
            <a:pPr lvl="1"/>
            <a:r>
              <a:rPr lang="en-US" sz="1600" dirty="0"/>
              <a:t>At t = 5 seconds, second peer joins (e.g., P3) and requests to play movie M1. P3 goes to the server P1 and requests the name of the peers who have chunks to play movie M1. Server P1 returns to P3 information about P2 and the chunks that peer P2 already received from server P1. </a:t>
            </a:r>
          </a:p>
          <a:p>
            <a:pPr lvl="1"/>
            <a:r>
              <a:rPr lang="en-US" sz="1600" dirty="0"/>
              <a:t>Peer P3 starts to request/pull chunks from the peer P2, and peer P3 plays the movie M1 as well as peer P2 plays the movie M1 (ahead of peer P3).  P3 should inform the server P1 at regular intervals (e.g., every 2 seconds) what chunks it has. </a:t>
            </a:r>
          </a:p>
          <a:p>
            <a:pPr lvl="1"/>
            <a:endParaRPr lang="en-US" dirty="0"/>
          </a:p>
        </p:txBody>
      </p:sp>
      <p:sp>
        <p:nvSpPr>
          <p:cNvPr id="4" name="Footer Placeholder 3"/>
          <p:cNvSpPr>
            <a:spLocks noGrp="1"/>
          </p:cNvSpPr>
          <p:nvPr>
            <p:ph type="ftr" sz="quarter" idx="10"/>
          </p:nvPr>
        </p:nvSpPr>
        <p:spPr/>
        <p:txBody>
          <a:bodyPr/>
          <a:lstStyle/>
          <a:p>
            <a:pPr>
              <a:defRPr/>
            </a:pPr>
            <a:r>
              <a:rPr lang="en-US" smtClean="0"/>
              <a:t>CS 414 - Spring 2014</a:t>
            </a:r>
            <a:endParaRPr lang="en-US" dirty="0"/>
          </a:p>
        </p:txBody>
      </p:sp>
    </p:spTree>
    <p:extLst>
      <p:ext uri="{BB962C8B-B14F-4D97-AF65-F5344CB8AC3E}">
        <p14:creationId xmlns:p14="http://schemas.microsoft.com/office/powerpoint/2010/main" val="17412230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(2)</a:t>
            </a:r>
            <a:endParaRPr lang="en-US" dirty="0"/>
          </a:p>
        </p:txBody>
      </p:sp>
      <p:sp>
        <p:nvSpPr>
          <p:cNvPr id="3" name="Content Placeholder 2"/>
          <p:cNvSpPr>
            <a:spLocks noGrp="1"/>
          </p:cNvSpPr>
          <p:nvPr>
            <p:ph idx="1"/>
          </p:nvPr>
        </p:nvSpPr>
        <p:spPr/>
        <p:txBody>
          <a:bodyPr/>
          <a:lstStyle/>
          <a:p>
            <a:pPr lvl="1"/>
            <a:r>
              <a:rPr lang="en-US" sz="1600" dirty="0"/>
              <a:t>At t = 20 seconds, peer P4 requests to play movie M1. P4 goes to the server P1 and requests the names of peers who have chunks to play movie M1. Server P1 should return that peer P2 has chunks F1-FF and peer P3 has chunks K1-KK. </a:t>
            </a:r>
          </a:p>
          <a:p>
            <a:pPr lvl="1"/>
            <a:r>
              <a:rPr lang="en-US" sz="1600" dirty="0"/>
              <a:t>Peer P4 starts to request/pull chunks from peers P2 and P3 to play movie M1. If a chunk exists in both P2 and P3, P4</a:t>
            </a:r>
            <a:r>
              <a:rPr lang="en-US" sz="1600" b="1" dirty="0"/>
              <a:t> MUST request the chunk from either P2 or P3 at random</a:t>
            </a:r>
            <a:r>
              <a:rPr lang="en-US" sz="1600" dirty="0"/>
              <a:t>. P4 should inform server P1 at regular intervals what chunks it has.  </a:t>
            </a:r>
          </a:p>
          <a:p>
            <a:pPr lvl="1"/>
            <a:r>
              <a:rPr lang="en-US" sz="1600" dirty="0"/>
              <a:t>At this point all peers P2, P3, P4 should play the movie M1 but movie M1 on peer P2 should be ahead of movie M1 on peers P3 and movie M1 on peer P3 should be ahead of movie M1 on peer P4. </a:t>
            </a:r>
          </a:p>
          <a:p>
            <a:endParaRPr lang="en-US" dirty="0"/>
          </a:p>
        </p:txBody>
      </p:sp>
      <p:sp>
        <p:nvSpPr>
          <p:cNvPr id="4" name="Footer Placeholder 3"/>
          <p:cNvSpPr>
            <a:spLocks noGrp="1"/>
          </p:cNvSpPr>
          <p:nvPr>
            <p:ph type="ftr" sz="quarter" idx="10"/>
          </p:nvPr>
        </p:nvSpPr>
        <p:spPr/>
        <p:txBody>
          <a:bodyPr/>
          <a:lstStyle/>
          <a:p>
            <a:pPr>
              <a:defRPr/>
            </a:pPr>
            <a:r>
              <a:rPr lang="en-US" smtClean="0"/>
              <a:t>CS 414 - Spring 2014</a:t>
            </a:r>
            <a:endParaRPr lang="en-US" dirty="0"/>
          </a:p>
        </p:txBody>
      </p:sp>
    </p:spTree>
    <p:extLst>
      <p:ext uri="{BB962C8B-B14F-4D97-AF65-F5344CB8AC3E}">
        <p14:creationId xmlns:p14="http://schemas.microsoft.com/office/powerpoint/2010/main" val="17655897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smtClean="0"/>
              <a:t>P2P Applications</a:t>
            </a:r>
          </a:p>
        </p:txBody>
      </p:sp>
      <p:sp>
        <p:nvSpPr>
          <p:cNvPr id="19459" name="Rectangle 3"/>
          <p:cNvSpPr>
            <a:spLocks noGrp="1" noChangeArrowheads="1"/>
          </p:cNvSpPr>
          <p:nvPr>
            <p:ph type="body" idx="1"/>
          </p:nvPr>
        </p:nvSpPr>
        <p:spPr/>
        <p:txBody>
          <a:bodyPr/>
          <a:lstStyle/>
          <a:p>
            <a:r>
              <a:rPr lang="en-US" smtClean="0"/>
              <a:t>Many P2P applications since the 1990s</a:t>
            </a:r>
          </a:p>
          <a:p>
            <a:pPr lvl="1"/>
            <a:r>
              <a:rPr lang="en-US" smtClean="0"/>
              <a:t>File sharing</a:t>
            </a:r>
          </a:p>
          <a:p>
            <a:pPr lvl="2"/>
            <a:r>
              <a:rPr lang="en-US" smtClean="0"/>
              <a:t>Napster, Gnutella, KaZaa, BitTorrent</a:t>
            </a:r>
          </a:p>
          <a:p>
            <a:pPr lvl="1"/>
            <a:r>
              <a:rPr lang="en-US" smtClean="0"/>
              <a:t>Internet telephony</a:t>
            </a:r>
          </a:p>
          <a:p>
            <a:pPr lvl="2"/>
            <a:r>
              <a:rPr lang="en-US" smtClean="0"/>
              <a:t>Skype</a:t>
            </a:r>
          </a:p>
          <a:p>
            <a:pPr lvl="1"/>
            <a:r>
              <a:rPr lang="en-US" smtClean="0">
                <a:solidFill>
                  <a:schemeClr val="accent2"/>
                </a:solidFill>
              </a:rPr>
              <a:t>Internet television</a:t>
            </a:r>
          </a:p>
          <a:p>
            <a:pPr lvl="2"/>
            <a:r>
              <a:rPr lang="en-US" smtClean="0">
                <a:solidFill>
                  <a:schemeClr val="accent2"/>
                </a:solidFill>
              </a:rPr>
              <a:t>PPLive, CoolStreaming</a:t>
            </a:r>
          </a:p>
        </p:txBody>
      </p:sp>
      <p:sp>
        <p:nvSpPr>
          <p:cNvPr id="19460"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mtClean="0"/>
              <a:t>CS 414 - Spring 2014</a:t>
            </a:r>
            <a:endParaRPr lang="en-US"/>
          </a:p>
        </p:txBody>
      </p:sp>
    </p:spTree>
    <p:extLst>
      <p:ext uri="{BB962C8B-B14F-4D97-AF65-F5344CB8AC3E}">
        <p14:creationId xmlns:p14="http://schemas.microsoft.com/office/powerpoint/2010/main" val="6504525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dirty="0" smtClean="0"/>
              <a:t>Traffic Distribution (2007)</a:t>
            </a:r>
          </a:p>
        </p:txBody>
      </p:sp>
      <p:sp>
        <p:nvSpPr>
          <p:cNvPr id="18436"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mtClean="0"/>
              <a:t>CS 414 - Spring 2014</a:t>
            </a:r>
            <a:endParaRPr lang="en-US"/>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199" y="2410679"/>
            <a:ext cx="4238625" cy="238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5824" y="2286000"/>
            <a:ext cx="4509897" cy="2533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69728" y="6019800"/>
            <a:ext cx="8167689" cy="276999"/>
          </a:xfrm>
          <a:prstGeom prst="rect">
            <a:avLst/>
          </a:prstGeom>
        </p:spPr>
        <p:txBody>
          <a:bodyPr wrap="square">
            <a:spAutoFit/>
          </a:bodyPr>
          <a:lstStyle/>
          <a:p>
            <a:r>
              <a:rPr lang="en-US" sz="1200" dirty="0" smtClean="0"/>
              <a:t>Source: http</a:t>
            </a:r>
            <a:r>
              <a:rPr lang="en-US" sz="1200" dirty="0"/>
              <a:t>://liquidculture.wordpress.com/2008/03/14/the-absolute-majority-of-all-internet-traffic-is-p2p-file-sharing/</a:t>
            </a:r>
          </a:p>
        </p:txBody>
      </p:sp>
    </p:spTree>
    <p:extLst>
      <p:ext uri="{BB962C8B-B14F-4D97-AF65-F5344CB8AC3E}">
        <p14:creationId xmlns:p14="http://schemas.microsoft.com/office/powerpoint/2010/main" val="21388793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News 2014 on P2P </a:t>
            </a:r>
            <a:endParaRPr lang="en-US" dirty="0"/>
          </a:p>
        </p:txBody>
      </p:sp>
      <p:sp>
        <p:nvSpPr>
          <p:cNvPr id="3" name="Content Placeholder 2"/>
          <p:cNvSpPr>
            <a:spLocks noGrp="1"/>
          </p:cNvSpPr>
          <p:nvPr>
            <p:ph idx="1"/>
          </p:nvPr>
        </p:nvSpPr>
        <p:spPr/>
        <p:txBody>
          <a:bodyPr/>
          <a:lstStyle/>
          <a:p>
            <a:r>
              <a:rPr lang="en-US" dirty="0" smtClean="0"/>
              <a:t>Some companies are moving away from P2P, some are deploying P2P</a:t>
            </a:r>
          </a:p>
          <a:p>
            <a:pPr lvl="1"/>
            <a:r>
              <a:rPr lang="en-US" dirty="0" smtClean="0"/>
              <a:t>Spotify (music company) is phasing out P2P streaming </a:t>
            </a:r>
          </a:p>
          <a:p>
            <a:pPr lvl="1"/>
            <a:r>
              <a:rPr lang="en-US" dirty="0" smtClean="0"/>
              <a:t>Netflix considers P2P streaming to beat bandwidth crunch</a:t>
            </a:r>
            <a:endParaRPr lang="en-US" dirty="0"/>
          </a:p>
        </p:txBody>
      </p:sp>
      <p:sp>
        <p:nvSpPr>
          <p:cNvPr id="4" name="Footer Placeholder 3"/>
          <p:cNvSpPr>
            <a:spLocks noGrp="1"/>
          </p:cNvSpPr>
          <p:nvPr>
            <p:ph type="ftr" sz="quarter" idx="10"/>
          </p:nvPr>
        </p:nvSpPr>
        <p:spPr/>
        <p:txBody>
          <a:bodyPr/>
          <a:lstStyle/>
          <a:p>
            <a:pPr>
              <a:defRPr/>
            </a:pPr>
            <a:r>
              <a:rPr lang="en-US" smtClean="0"/>
              <a:t>CS 414 - Spring 2014</a:t>
            </a:r>
            <a:endParaRPr lang="en-US" dirty="0"/>
          </a:p>
        </p:txBody>
      </p:sp>
    </p:spTree>
    <p:extLst>
      <p:ext uri="{BB962C8B-B14F-4D97-AF65-F5344CB8AC3E}">
        <p14:creationId xmlns:p14="http://schemas.microsoft.com/office/powerpoint/2010/main" val="18981940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57200" y="457200"/>
            <a:ext cx="8229600" cy="914400"/>
          </a:xfrm>
        </p:spPr>
        <p:txBody>
          <a:bodyPr/>
          <a:lstStyle/>
          <a:p>
            <a:r>
              <a:rPr lang="en-US" dirty="0" smtClean="0"/>
              <a:t>Administrative </a:t>
            </a:r>
          </a:p>
        </p:txBody>
      </p:sp>
      <p:sp>
        <p:nvSpPr>
          <p:cNvPr id="4099" name="Content Placeholder 2"/>
          <p:cNvSpPr>
            <a:spLocks noGrp="1"/>
          </p:cNvSpPr>
          <p:nvPr>
            <p:ph idx="1"/>
          </p:nvPr>
        </p:nvSpPr>
        <p:spPr>
          <a:xfrm>
            <a:off x="152400" y="1295400"/>
            <a:ext cx="8229600" cy="4419600"/>
          </a:xfrm>
        </p:spPr>
        <p:txBody>
          <a:bodyPr/>
          <a:lstStyle/>
          <a:p>
            <a:r>
              <a:rPr lang="en-US" dirty="0" smtClean="0">
                <a:solidFill>
                  <a:srgbClr val="FF0000"/>
                </a:solidFill>
              </a:rPr>
              <a:t>MP3 deadline Saturday May 3, 5pm  </a:t>
            </a:r>
          </a:p>
          <a:p>
            <a:pPr lvl="1"/>
            <a:r>
              <a:rPr lang="en-US" dirty="0" smtClean="0"/>
              <a:t>If you have bonus days (max 2 days) – you can deliver MP3 by May 5, 5pm</a:t>
            </a:r>
          </a:p>
          <a:p>
            <a:pPr lvl="1"/>
            <a:r>
              <a:rPr lang="en-US" b="1" dirty="0" smtClean="0"/>
              <a:t>Demonstrations of MP3, May 5, 5-7pm</a:t>
            </a:r>
          </a:p>
          <a:p>
            <a:pPr lvl="2"/>
            <a:r>
              <a:rPr lang="en-US" b="1" dirty="0" smtClean="0"/>
              <a:t>Top four groups </a:t>
            </a:r>
            <a:r>
              <a:rPr lang="en-US" dirty="0" smtClean="0"/>
              <a:t>will be decided Monday, May 5 at 7pm (via email, also posted on the newsgroup/</a:t>
            </a:r>
            <a:r>
              <a:rPr lang="en-US" dirty="0" err="1" smtClean="0"/>
              <a:t>classwebsite</a:t>
            </a:r>
            <a:r>
              <a:rPr lang="en-US" dirty="0" smtClean="0"/>
              <a:t>) - these groups will compete in front of the judges on Tuesday, May </a:t>
            </a:r>
            <a:r>
              <a:rPr lang="en-US" dirty="0" smtClean="0"/>
              <a:t>6</a:t>
            </a:r>
          </a:p>
          <a:p>
            <a:pPr lvl="1"/>
            <a:r>
              <a:rPr lang="en-US" dirty="0" smtClean="0"/>
              <a:t>Google Competition of MP3, May 6, 5-7pm and 7-8pm pizza and drinks with prizes from Google. (Rooms will </a:t>
            </a:r>
            <a:r>
              <a:rPr lang="en-US" smtClean="0"/>
              <a:t>be advertised). </a:t>
            </a:r>
            <a:endParaRPr lang="en-US" dirty="0" smtClean="0"/>
          </a:p>
          <a:p>
            <a:pPr lvl="3"/>
            <a:endParaRPr lang="en-US" dirty="0" smtClean="0"/>
          </a:p>
          <a:p>
            <a:pPr lvl="1"/>
            <a:endParaRPr lang="en-US" dirty="0" smtClean="0"/>
          </a:p>
        </p:txBody>
      </p:sp>
      <p:sp>
        <p:nvSpPr>
          <p:cNvPr id="4100"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mtClean="0"/>
              <a:t>CS 414 - Spring 2014</a:t>
            </a:r>
            <a:endParaRPr lang="en-US" dirty="0"/>
          </a:p>
        </p:txBody>
      </p:sp>
    </p:spTree>
    <p:extLst>
      <p:ext uri="{BB962C8B-B14F-4D97-AF65-F5344CB8AC3E}">
        <p14:creationId xmlns:p14="http://schemas.microsoft.com/office/powerpoint/2010/main" val="38539497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PPLive</a:t>
            </a:r>
            <a:r>
              <a:rPr lang="en-US" dirty="0" smtClean="0"/>
              <a:t> – P2P Application </a:t>
            </a:r>
            <a:endParaRPr lang="en-US" dirty="0"/>
          </a:p>
        </p:txBody>
      </p:sp>
      <p:sp>
        <p:nvSpPr>
          <p:cNvPr id="4" name="Footer Placeholder 3"/>
          <p:cNvSpPr>
            <a:spLocks noGrp="1"/>
          </p:cNvSpPr>
          <p:nvPr>
            <p:ph type="ftr" sz="quarter" idx="11"/>
          </p:nvPr>
        </p:nvSpPr>
        <p:spPr/>
        <p:txBody>
          <a:bodyPr/>
          <a:lstStyle/>
          <a:p>
            <a:pPr>
              <a:defRPr/>
            </a:pPr>
            <a:r>
              <a:rPr lang="en-US" smtClean="0"/>
              <a:t>CS 414 - Spring 2014</a:t>
            </a:r>
            <a:endParaRPr lang="en-US" dirty="0"/>
          </a:p>
        </p:txBody>
      </p:sp>
    </p:spTree>
    <p:extLst>
      <p:ext uri="{BB962C8B-B14F-4D97-AF65-F5344CB8AC3E}">
        <p14:creationId xmlns:p14="http://schemas.microsoft.com/office/powerpoint/2010/main" val="18735589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smtClean="0"/>
              <a:t>Case Study: PPLive</a:t>
            </a:r>
          </a:p>
        </p:txBody>
      </p:sp>
      <p:sp>
        <p:nvSpPr>
          <p:cNvPr id="21507" name="Rectangle 3"/>
          <p:cNvSpPr>
            <a:spLocks noGrp="1" noChangeArrowheads="1"/>
          </p:cNvSpPr>
          <p:nvPr>
            <p:ph type="body" idx="1"/>
          </p:nvPr>
        </p:nvSpPr>
        <p:spPr/>
        <p:txBody>
          <a:bodyPr/>
          <a:lstStyle/>
          <a:p>
            <a:r>
              <a:rPr lang="en-US" dirty="0" smtClean="0"/>
              <a:t>Very popular </a:t>
            </a:r>
            <a:r>
              <a:rPr lang="en-US" dirty="0" smtClean="0">
                <a:solidFill>
                  <a:srgbClr val="FF0000"/>
                </a:solidFill>
              </a:rPr>
              <a:t>P2P IPTV application</a:t>
            </a:r>
          </a:p>
          <a:p>
            <a:pPr lvl="1"/>
            <a:r>
              <a:rPr lang="en-US" dirty="0" smtClean="0"/>
              <a:t>From </a:t>
            </a:r>
            <a:r>
              <a:rPr lang="en-US" dirty="0" err="1" smtClean="0"/>
              <a:t>Huazhong</a:t>
            </a:r>
            <a:r>
              <a:rPr lang="en-US" dirty="0" smtClean="0"/>
              <a:t> U. of Science and Technology, China</a:t>
            </a:r>
          </a:p>
          <a:p>
            <a:pPr lvl="1"/>
            <a:r>
              <a:rPr lang="en-US" dirty="0" smtClean="0"/>
              <a:t>Free for viewers</a:t>
            </a:r>
          </a:p>
          <a:p>
            <a:pPr lvl="1"/>
            <a:r>
              <a:rPr lang="en-US" dirty="0" smtClean="0"/>
              <a:t>Over 100,000 simultaneous viewers and 500,00 viewers daily (and increasing)</a:t>
            </a:r>
          </a:p>
          <a:p>
            <a:pPr lvl="1"/>
            <a:r>
              <a:rPr lang="en-US" dirty="0" smtClean="0"/>
              <a:t>100s of channels </a:t>
            </a:r>
          </a:p>
          <a:p>
            <a:pPr lvl="1"/>
            <a:r>
              <a:rPr lang="en-US" dirty="0" smtClean="0"/>
              <a:t>Windows Media Video and Real Video format</a:t>
            </a:r>
          </a:p>
          <a:p>
            <a:endParaRPr lang="en-US" dirty="0" smtClean="0"/>
          </a:p>
        </p:txBody>
      </p:sp>
      <p:sp>
        <p:nvSpPr>
          <p:cNvPr id="21508"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mtClean="0"/>
              <a:t>CS 414 - Spring 2014</a:t>
            </a:r>
            <a:endParaRPr lang="en-US"/>
          </a:p>
        </p:txBody>
      </p:sp>
    </p:spTree>
    <p:extLst>
      <p:ext uri="{BB962C8B-B14F-4D97-AF65-F5344CB8AC3E}">
        <p14:creationId xmlns:p14="http://schemas.microsoft.com/office/powerpoint/2010/main" val="17755353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381000" y="381000"/>
            <a:ext cx="8229600" cy="1371600"/>
          </a:xfrm>
        </p:spPr>
        <p:txBody>
          <a:bodyPr/>
          <a:lstStyle/>
          <a:p>
            <a:r>
              <a:rPr lang="en-US" sz="4000" b="1" smtClean="0"/>
              <a:t>PPLive Current Viewers during Olympics 2008</a:t>
            </a:r>
          </a:p>
        </p:txBody>
      </p:sp>
      <p:sp>
        <p:nvSpPr>
          <p:cNvPr id="20483" name="Footer Placeholder 2"/>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mtClean="0"/>
              <a:t>CS 414 - Spring 2014</a:t>
            </a:r>
            <a:endParaRPr lang="en-US"/>
          </a:p>
        </p:txBody>
      </p:sp>
      <p:pic>
        <p:nvPicPr>
          <p:cNvPr id="20484" name="Picture 3" descr="pplive-stat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981200"/>
            <a:ext cx="7924800" cy="453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095147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457200"/>
            <a:ext cx="8229600" cy="990600"/>
          </a:xfrm>
        </p:spPr>
        <p:txBody>
          <a:bodyPr/>
          <a:lstStyle/>
          <a:p>
            <a:pPr eaLnBrk="1" hangingPunct="1"/>
            <a:r>
              <a:rPr lang="en-US" smtClean="0"/>
              <a:t>PPLive Overview</a:t>
            </a:r>
          </a:p>
        </p:txBody>
      </p:sp>
      <p:graphicFrame>
        <p:nvGraphicFramePr>
          <p:cNvPr id="22531" name="Object 1024"/>
          <p:cNvGraphicFramePr>
            <a:graphicFrameLocks noChangeAspect="1"/>
          </p:cNvGraphicFramePr>
          <p:nvPr/>
        </p:nvGraphicFramePr>
        <p:xfrm>
          <a:off x="304800" y="1524000"/>
          <a:ext cx="4267200" cy="3810000"/>
        </p:xfrm>
        <a:graphic>
          <a:graphicData uri="http://schemas.openxmlformats.org/presentationml/2006/ole">
            <mc:AlternateContent xmlns:mc="http://schemas.openxmlformats.org/markup-compatibility/2006">
              <mc:Choice xmlns:v="urn:schemas-microsoft-com:vml" Requires="v">
                <p:oleObj spid="_x0000_s1048" name="Bitmap Image" r:id="rId3" imgW="7838095" imgH="5458587" progId="Paint.Picture">
                  <p:embed/>
                </p:oleObj>
              </mc:Choice>
              <mc:Fallback>
                <p:oleObj name="Bitmap Image" r:id="rId3" imgW="7838095" imgH="5458587"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524000"/>
                        <a:ext cx="42672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532" name="Object 1025"/>
          <p:cNvGraphicFramePr>
            <a:graphicFrameLocks noChangeAspect="1"/>
          </p:cNvGraphicFramePr>
          <p:nvPr/>
        </p:nvGraphicFramePr>
        <p:xfrm>
          <a:off x="4800600" y="1524000"/>
          <a:ext cx="4343400" cy="3657600"/>
        </p:xfrm>
        <a:graphic>
          <a:graphicData uri="http://schemas.openxmlformats.org/presentationml/2006/ole">
            <mc:AlternateContent xmlns:mc="http://schemas.openxmlformats.org/markup-compatibility/2006">
              <mc:Choice xmlns:v="urn:schemas-microsoft-com:vml" Requires="v">
                <p:oleObj spid="_x0000_s1049" name="Bitmap Image" r:id="rId5" imgW="4277322" imgH="3333333" progId="Paint.Picture">
                  <p:embed/>
                </p:oleObj>
              </mc:Choice>
              <mc:Fallback>
                <p:oleObj name="Bitmap Image" r:id="rId5" imgW="4277322" imgH="3333333" progId="Paint.Picture">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00600" y="1524000"/>
                        <a:ext cx="434340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2533" name="Rectangle 8"/>
          <p:cNvSpPr>
            <a:spLocks noChangeArrowheads="1"/>
          </p:cNvSpPr>
          <p:nvPr/>
        </p:nvSpPr>
        <p:spPr bwMode="auto">
          <a:xfrm>
            <a:off x="4953000" y="1828800"/>
            <a:ext cx="3657600" cy="30480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2534" name="Rectangle 9"/>
          <p:cNvSpPr>
            <a:spLocks noChangeArrowheads="1"/>
          </p:cNvSpPr>
          <p:nvPr/>
        </p:nvSpPr>
        <p:spPr bwMode="auto">
          <a:xfrm>
            <a:off x="4953000" y="4800600"/>
            <a:ext cx="3657600" cy="304800"/>
          </a:xfrm>
          <a:prstGeom prst="rect">
            <a:avLst/>
          </a:prstGeom>
          <a:noFill/>
          <a:ln w="28575">
            <a:solidFill>
              <a:srgbClr val="0066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2535" name="Footer Placeholder 6"/>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mtClean="0"/>
              <a:t>CS 414 - Spring 2014</a:t>
            </a:r>
            <a:endParaRPr lang="en-US"/>
          </a:p>
        </p:txBody>
      </p:sp>
    </p:spTree>
    <p:extLst>
      <p:ext uri="{BB962C8B-B14F-4D97-AF65-F5344CB8AC3E}">
        <p14:creationId xmlns:p14="http://schemas.microsoft.com/office/powerpoint/2010/main" val="36688560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457200"/>
            <a:ext cx="8229600" cy="990600"/>
          </a:xfrm>
        </p:spPr>
        <p:txBody>
          <a:bodyPr/>
          <a:lstStyle/>
          <a:p>
            <a:r>
              <a:rPr lang="en-US" smtClean="0"/>
              <a:t>PPLive Design Characteristics</a:t>
            </a:r>
          </a:p>
        </p:txBody>
      </p:sp>
      <p:sp>
        <p:nvSpPr>
          <p:cNvPr id="23555" name="Rectangle 3"/>
          <p:cNvSpPr>
            <a:spLocks noGrp="1" noChangeArrowheads="1"/>
          </p:cNvSpPr>
          <p:nvPr>
            <p:ph type="body" idx="1"/>
          </p:nvPr>
        </p:nvSpPr>
        <p:spPr>
          <a:xfrm>
            <a:off x="381000" y="1295400"/>
            <a:ext cx="8763000" cy="3886200"/>
          </a:xfrm>
        </p:spPr>
        <p:txBody>
          <a:bodyPr/>
          <a:lstStyle/>
          <a:p>
            <a:r>
              <a:rPr lang="en-US" smtClean="0">
                <a:solidFill>
                  <a:srgbClr val="FF0000"/>
                </a:solidFill>
              </a:rPr>
              <a:t>Gossip-based protocols</a:t>
            </a:r>
          </a:p>
          <a:p>
            <a:pPr lvl="1"/>
            <a:r>
              <a:rPr lang="en-US" sz="2000" smtClean="0"/>
              <a:t>Peer management</a:t>
            </a:r>
          </a:p>
          <a:p>
            <a:pPr lvl="1"/>
            <a:r>
              <a:rPr lang="en-US" sz="2000" smtClean="0"/>
              <a:t>Channel discovery</a:t>
            </a:r>
          </a:p>
          <a:p>
            <a:pPr lvl="1"/>
            <a:r>
              <a:rPr lang="en-US" sz="2000" smtClean="0"/>
              <a:t>TCP used for signaling</a:t>
            </a:r>
          </a:p>
          <a:p>
            <a:r>
              <a:rPr lang="en-US" sz="2400" smtClean="0">
                <a:solidFill>
                  <a:srgbClr val="FF0000"/>
                </a:solidFill>
              </a:rPr>
              <a:t>Data-driven p2p streaming</a:t>
            </a:r>
          </a:p>
          <a:p>
            <a:pPr lvl="1"/>
            <a:r>
              <a:rPr lang="en-US" sz="2000" smtClean="0"/>
              <a:t>TCP used for video streaming</a:t>
            </a:r>
          </a:p>
          <a:p>
            <a:pPr lvl="1"/>
            <a:r>
              <a:rPr lang="en-US" sz="2000" smtClean="0"/>
              <a:t>Peer client contacts multiple active peers to download media content of the channel</a:t>
            </a:r>
          </a:p>
          <a:p>
            <a:pPr lvl="1"/>
            <a:r>
              <a:rPr lang="en-US" sz="2000" smtClean="0"/>
              <a:t>Cached contents can be uploaded from a client peer to other peers watching the same channel</a:t>
            </a:r>
          </a:p>
          <a:p>
            <a:pPr lvl="1"/>
            <a:r>
              <a:rPr lang="en-US" sz="2000" smtClean="0"/>
              <a:t>Received video chunks are reassembled in order and buffered in queue of PPLive TV Engine (local streaming)</a:t>
            </a:r>
          </a:p>
        </p:txBody>
      </p:sp>
      <p:sp>
        <p:nvSpPr>
          <p:cNvPr id="23556"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mtClean="0"/>
              <a:t>CS 414 - Spring 2014</a:t>
            </a:r>
            <a:endParaRPr lang="en-US"/>
          </a:p>
        </p:txBody>
      </p:sp>
      <p:pic>
        <p:nvPicPr>
          <p:cNvPr id="2355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1295400"/>
            <a:ext cx="40386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417736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smtClean="0"/>
              <a:t>PPLive Architecture</a:t>
            </a:r>
          </a:p>
        </p:txBody>
      </p:sp>
      <p:sp>
        <p:nvSpPr>
          <p:cNvPr id="24579" name="Rectangle 3"/>
          <p:cNvSpPr>
            <a:spLocks noGrp="1" noChangeArrowheads="1"/>
          </p:cNvSpPr>
          <p:nvPr>
            <p:ph type="body" sz="half" idx="1"/>
          </p:nvPr>
        </p:nvSpPr>
        <p:spPr>
          <a:xfrm>
            <a:off x="457200" y="1981200"/>
            <a:ext cx="3810000" cy="3886200"/>
          </a:xfrm>
        </p:spPr>
        <p:txBody>
          <a:bodyPr/>
          <a:lstStyle/>
          <a:p>
            <a:pPr marL="533400" indent="-533400">
              <a:lnSpc>
                <a:spcPct val="90000"/>
              </a:lnSpc>
              <a:buFont typeface="Wingdings" pitchFamily="2" charset="2"/>
              <a:buAutoNum type="arabicPeriod"/>
            </a:pPr>
            <a:r>
              <a:rPr lang="en-US" sz="2800" smtClean="0"/>
              <a:t>Contact </a:t>
            </a:r>
            <a:r>
              <a:rPr lang="en-US" sz="2800" smtClean="0">
                <a:solidFill>
                  <a:srgbClr val="FF0000"/>
                </a:solidFill>
              </a:rPr>
              <a:t>channel server</a:t>
            </a:r>
            <a:r>
              <a:rPr lang="en-US" sz="2800" smtClean="0"/>
              <a:t> for available channels</a:t>
            </a:r>
          </a:p>
          <a:p>
            <a:pPr marL="533400" indent="-533400">
              <a:lnSpc>
                <a:spcPct val="90000"/>
              </a:lnSpc>
              <a:buFont typeface="Wingdings" pitchFamily="2" charset="2"/>
              <a:buAutoNum type="arabicPeriod"/>
            </a:pPr>
            <a:r>
              <a:rPr lang="en-US" sz="2800" smtClean="0"/>
              <a:t>Retrieve </a:t>
            </a:r>
            <a:r>
              <a:rPr lang="en-US" sz="2800" smtClean="0">
                <a:solidFill>
                  <a:srgbClr val="FF0000"/>
                </a:solidFill>
              </a:rPr>
              <a:t>list of peers</a:t>
            </a:r>
            <a:r>
              <a:rPr lang="en-US" sz="2800" smtClean="0"/>
              <a:t> watching selected channel</a:t>
            </a:r>
          </a:p>
          <a:p>
            <a:pPr marL="533400" indent="-533400">
              <a:lnSpc>
                <a:spcPct val="90000"/>
              </a:lnSpc>
              <a:buFont typeface="Wingdings" pitchFamily="2" charset="2"/>
              <a:buAutoNum type="arabicPeriod"/>
            </a:pPr>
            <a:r>
              <a:rPr lang="en-US" sz="2800" smtClean="0">
                <a:solidFill>
                  <a:srgbClr val="FF0000"/>
                </a:solidFill>
              </a:rPr>
              <a:t>Find active peers </a:t>
            </a:r>
            <a:r>
              <a:rPr lang="en-US" sz="2800" smtClean="0"/>
              <a:t>on channel to share video chunks</a:t>
            </a:r>
          </a:p>
        </p:txBody>
      </p:sp>
      <p:pic>
        <p:nvPicPr>
          <p:cNvPr id="24580" name="Picture 5" descr="C:\cs414\ppliv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49738" y="2057400"/>
            <a:ext cx="4818062" cy="341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Text Box 6"/>
          <p:cNvSpPr txBox="1">
            <a:spLocks noChangeArrowheads="1"/>
          </p:cNvSpPr>
          <p:nvPr/>
        </p:nvSpPr>
        <p:spPr bwMode="auto">
          <a:xfrm>
            <a:off x="4919663" y="5410200"/>
            <a:ext cx="4148137"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a:latin typeface="Times New Roman" pitchFamily="18" charset="0"/>
              </a:rPr>
              <a:t>Source: “Insights into PPLive: A Measurement</a:t>
            </a:r>
          </a:p>
          <a:p>
            <a:r>
              <a:rPr lang="en-US" sz="1400">
                <a:latin typeface="Times New Roman" pitchFamily="18" charset="0"/>
              </a:rPr>
              <a:t>Study of a Large-Scale P2P IPTV System” by Hei et al.</a:t>
            </a:r>
          </a:p>
        </p:txBody>
      </p:sp>
      <p:sp>
        <p:nvSpPr>
          <p:cNvPr id="24582" name="Footer Placeholder 5"/>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mtClean="0"/>
              <a:t>CS 414 - Spring 2014</a:t>
            </a:r>
            <a:endParaRPr lang="en-US"/>
          </a:p>
        </p:txBody>
      </p:sp>
    </p:spTree>
    <p:extLst>
      <p:ext uri="{BB962C8B-B14F-4D97-AF65-F5344CB8AC3E}">
        <p14:creationId xmlns:p14="http://schemas.microsoft.com/office/powerpoint/2010/main" val="28507210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smtClean="0"/>
              <a:t>P2P Streaming Process</a:t>
            </a:r>
          </a:p>
        </p:txBody>
      </p:sp>
      <p:sp>
        <p:nvSpPr>
          <p:cNvPr id="25603"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mtClean="0"/>
              <a:t>CS 414 - Spring 2014</a:t>
            </a:r>
            <a:endParaRPr lang="en-US"/>
          </a:p>
        </p:txBody>
      </p:sp>
      <p:pic>
        <p:nvPicPr>
          <p:cNvPr id="2560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76400"/>
            <a:ext cx="9144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5" name="TextBox 5"/>
          <p:cNvSpPr txBox="1">
            <a:spLocks noChangeArrowheads="1"/>
          </p:cNvSpPr>
          <p:nvPr/>
        </p:nvSpPr>
        <p:spPr bwMode="auto">
          <a:xfrm>
            <a:off x="609600" y="5105400"/>
            <a:ext cx="54451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b="1">
                <a:solidFill>
                  <a:srgbClr val="FF0000"/>
                </a:solidFill>
              </a:rPr>
              <a:t>TV Engine </a:t>
            </a:r>
            <a:r>
              <a:rPr lang="en-US"/>
              <a:t>– responsible for </a:t>
            </a:r>
          </a:p>
          <a:p>
            <a:pPr>
              <a:buFont typeface="Arial" charset="0"/>
              <a:buChar char="•"/>
            </a:pPr>
            <a:r>
              <a:rPr lang="en-US"/>
              <a:t> downloading video chunks from PPLive network</a:t>
            </a:r>
          </a:p>
          <a:p>
            <a:pPr>
              <a:buFont typeface="Arial" charset="0"/>
              <a:buChar char="•"/>
            </a:pPr>
            <a:r>
              <a:rPr lang="en-US"/>
              <a:t> streaming downloaded video to local media player</a:t>
            </a:r>
          </a:p>
        </p:txBody>
      </p:sp>
    </p:spTree>
    <p:extLst>
      <p:ext uri="{BB962C8B-B14F-4D97-AF65-F5344CB8AC3E}">
        <p14:creationId xmlns:p14="http://schemas.microsoft.com/office/powerpoint/2010/main" val="31274912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sz="4000" smtClean="0"/>
              <a:t>Download and Upload Video Rate over Time at CCTV3 Campus</a:t>
            </a:r>
          </a:p>
        </p:txBody>
      </p:sp>
      <p:sp>
        <p:nvSpPr>
          <p:cNvPr id="26627" name="Footer Placeholder 2"/>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mtClean="0"/>
              <a:t>CS 414 - Spring 2014</a:t>
            </a:r>
            <a:endParaRPr lang="en-US"/>
          </a:p>
        </p:txBody>
      </p:sp>
      <p:pic>
        <p:nvPicPr>
          <p:cNvPr id="2662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5925" y="2033588"/>
            <a:ext cx="7813675" cy="429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061884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smtClean="0"/>
              <a:t>Evolution of active video peer connections on CCTV3 Network</a:t>
            </a:r>
          </a:p>
        </p:txBody>
      </p:sp>
      <p:sp>
        <p:nvSpPr>
          <p:cNvPr id="27651" name="Footer Placeholder 2"/>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mtClean="0"/>
              <a:t>CS 414 - Spring 2014</a:t>
            </a:r>
            <a:endParaRPr lang="en-US"/>
          </a:p>
        </p:txBody>
      </p:sp>
      <p:pic>
        <p:nvPicPr>
          <p:cNvPr id="2765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828800"/>
            <a:ext cx="6700838" cy="458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110329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smtClean="0"/>
              <a:t>PPLive Channel Size Analysis</a:t>
            </a:r>
          </a:p>
        </p:txBody>
      </p:sp>
      <p:sp>
        <p:nvSpPr>
          <p:cNvPr id="28675" name="Footer Placeholder 2"/>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mtClean="0"/>
              <a:t>CS 414 - Spring 2014</a:t>
            </a:r>
            <a:endParaRPr lang="en-US"/>
          </a:p>
        </p:txBody>
      </p:sp>
      <p:pic>
        <p:nvPicPr>
          <p:cNvPr id="2867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66950"/>
            <a:ext cx="9144000" cy="352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46411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762000"/>
          </a:xfrm>
        </p:spPr>
        <p:txBody>
          <a:bodyPr/>
          <a:lstStyle/>
          <a:p>
            <a:r>
              <a:rPr lang="en-US" dirty="0" smtClean="0"/>
              <a:t>Administrative </a:t>
            </a:r>
            <a:endParaRPr lang="en-US" dirty="0"/>
          </a:p>
        </p:txBody>
      </p:sp>
      <p:sp>
        <p:nvSpPr>
          <p:cNvPr id="3" name="Content Placeholder 2"/>
          <p:cNvSpPr>
            <a:spLocks noGrp="1"/>
          </p:cNvSpPr>
          <p:nvPr>
            <p:ph idx="1"/>
          </p:nvPr>
        </p:nvSpPr>
        <p:spPr>
          <a:xfrm>
            <a:off x="152400" y="1219200"/>
            <a:ext cx="8763000" cy="4495800"/>
          </a:xfrm>
        </p:spPr>
        <p:txBody>
          <a:bodyPr/>
          <a:lstStyle/>
          <a:p>
            <a:r>
              <a:rPr lang="en-US" sz="2800" b="1" dirty="0" smtClean="0">
                <a:solidFill>
                  <a:srgbClr val="FF0000"/>
                </a:solidFill>
              </a:rPr>
              <a:t>Homework 2</a:t>
            </a:r>
            <a:r>
              <a:rPr lang="en-US" sz="2800" dirty="0" smtClean="0"/>
              <a:t> is posted today</a:t>
            </a:r>
          </a:p>
          <a:p>
            <a:pPr lvl="1"/>
            <a:r>
              <a:rPr lang="en-US" sz="2400" b="1" dirty="0" smtClean="0"/>
              <a:t>Deadline May 7</a:t>
            </a:r>
            <a:r>
              <a:rPr lang="en-US" sz="2400" dirty="0" smtClean="0"/>
              <a:t>, Wednesday midnight 11:59pm</a:t>
            </a:r>
          </a:p>
          <a:p>
            <a:r>
              <a:rPr lang="en-US" sz="2800" b="1" dirty="0" smtClean="0">
                <a:solidFill>
                  <a:srgbClr val="FF0000"/>
                </a:solidFill>
              </a:rPr>
              <a:t>Peer Evaluations </a:t>
            </a:r>
            <a:r>
              <a:rPr lang="en-US" sz="2800" dirty="0" smtClean="0"/>
              <a:t>– due </a:t>
            </a:r>
            <a:r>
              <a:rPr lang="en-US" sz="2800" b="1" dirty="0" smtClean="0"/>
              <a:t>Friday, May 9, midnight</a:t>
            </a:r>
          </a:p>
          <a:p>
            <a:pPr lvl="1"/>
            <a:r>
              <a:rPr lang="en-US" sz="2400" dirty="0" smtClean="0"/>
              <a:t>Peer Evaluation Form and Explanation - available on the class website </a:t>
            </a:r>
          </a:p>
          <a:p>
            <a:pPr lvl="1"/>
            <a:r>
              <a:rPr lang="en-US" sz="2400" dirty="0" smtClean="0"/>
              <a:t>Submit your Peer Evaluation to klara@illinois.edu</a:t>
            </a:r>
          </a:p>
          <a:p>
            <a:pPr lvl="1"/>
            <a:r>
              <a:rPr lang="en-US" sz="2400" dirty="0" smtClean="0"/>
              <a:t>Note: if you do not submit your peer evaluations, you get 0 for self-evaluation and 100% for your group mates. </a:t>
            </a:r>
          </a:p>
          <a:p>
            <a:r>
              <a:rPr lang="en-US" sz="2800" b="1" dirty="0" smtClean="0">
                <a:solidFill>
                  <a:srgbClr val="FF0000"/>
                </a:solidFill>
              </a:rPr>
              <a:t>¼ Unit projects </a:t>
            </a:r>
            <a:r>
              <a:rPr lang="en-US" sz="2800" dirty="0" smtClean="0"/>
              <a:t>– due  </a:t>
            </a:r>
            <a:r>
              <a:rPr lang="en-US" sz="2800" b="1" dirty="0" smtClean="0"/>
              <a:t>Friday, May 9 </a:t>
            </a:r>
            <a:r>
              <a:rPr lang="en-US" sz="2800" dirty="0" smtClean="0"/>
              <a:t>midnight (if you need more time, arrange deadline with instructor)</a:t>
            </a:r>
            <a:endParaRPr lang="en-US" sz="2800" dirty="0"/>
          </a:p>
        </p:txBody>
      </p:sp>
      <p:sp>
        <p:nvSpPr>
          <p:cNvPr id="4" name="Footer Placeholder 3"/>
          <p:cNvSpPr>
            <a:spLocks noGrp="1"/>
          </p:cNvSpPr>
          <p:nvPr>
            <p:ph type="ftr" sz="quarter" idx="10"/>
          </p:nvPr>
        </p:nvSpPr>
        <p:spPr/>
        <p:txBody>
          <a:bodyPr/>
          <a:lstStyle/>
          <a:p>
            <a:pPr>
              <a:defRPr/>
            </a:pPr>
            <a:r>
              <a:rPr lang="en-US" smtClean="0"/>
              <a:t>CS 414 - Spring 2014</a:t>
            </a:r>
            <a:endParaRPr lang="en-US" dirty="0"/>
          </a:p>
        </p:txBody>
      </p:sp>
    </p:spTree>
    <p:extLst>
      <p:ext uri="{BB962C8B-B14F-4D97-AF65-F5344CB8AC3E}">
        <p14:creationId xmlns:p14="http://schemas.microsoft.com/office/powerpoint/2010/main" val="39630831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457200"/>
            <a:ext cx="8229600" cy="1066800"/>
          </a:xfrm>
        </p:spPr>
        <p:txBody>
          <a:bodyPr/>
          <a:lstStyle/>
          <a:p>
            <a:r>
              <a:rPr lang="en-US" smtClean="0"/>
              <a:t>Background</a:t>
            </a:r>
          </a:p>
        </p:txBody>
      </p:sp>
      <p:sp>
        <p:nvSpPr>
          <p:cNvPr id="30723" name="Rectangle 3"/>
          <p:cNvSpPr>
            <a:spLocks noGrp="1" noChangeArrowheads="1"/>
          </p:cNvSpPr>
          <p:nvPr>
            <p:ph type="body" idx="1"/>
          </p:nvPr>
        </p:nvSpPr>
        <p:spPr>
          <a:xfrm>
            <a:off x="533400" y="1524000"/>
            <a:ext cx="8610600" cy="3886200"/>
          </a:xfrm>
        </p:spPr>
        <p:txBody>
          <a:bodyPr/>
          <a:lstStyle/>
          <a:p>
            <a:pPr>
              <a:lnSpc>
                <a:spcPct val="90000"/>
              </a:lnSpc>
            </a:pPr>
            <a:r>
              <a:rPr lang="en-US" sz="2800" smtClean="0"/>
              <a:t>Large-scale </a:t>
            </a:r>
            <a:r>
              <a:rPr lang="en-US" sz="2800" b="1" smtClean="0">
                <a:solidFill>
                  <a:srgbClr val="FF0000"/>
                </a:solidFill>
              </a:rPr>
              <a:t>video broadcast over Internet </a:t>
            </a:r>
            <a:r>
              <a:rPr lang="en-US" sz="2800" smtClean="0"/>
              <a:t>(Internet TV such as PPLIve, YouTube)</a:t>
            </a:r>
          </a:p>
          <a:p>
            <a:pPr lvl="1">
              <a:lnSpc>
                <a:spcPct val="90000"/>
              </a:lnSpc>
            </a:pPr>
            <a:r>
              <a:rPr lang="en-US" sz="2400" smtClean="0"/>
              <a:t>Real-time video streaming</a:t>
            </a:r>
          </a:p>
          <a:p>
            <a:pPr lvl="1">
              <a:lnSpc>
                <a:spcPct val="90000"/>
              </a:lnSpc>
            </a:pPr>
            <a:r>
              <a:rPr lang="en-US" sz="2400" smtClean="0"/>
              <a:t>Need to support large numbers of viewers</a:t>
            </a:r>
          </a:p>
          <a:p>
            <a:pPr lvl="2">
              <a:lnSpc>
                <a:spcPct val="90000"/>
              </a:lnSpc>
            </a:pPr>
            <a:r>
              <a:rPr lang="en-US" sz="2000" smtClean="0"/>
              <a:t>AOL Live 8 broadcast peaked at 175,000 (July 2005)</a:t>
            </a:r>
          </a:p>
          <a:p>
            <a:pPr lvl="2">
              <a:lnSpc>
                <a:spcPct val="90000"/>
              </a:lnSpc>
            </a:pPr>
            <a:r>
              <a:rPr lang="en-US" sz="2000" smtClean="0"/>
              <a:t>CBS NCAA broadcast peaked at 268,000 (March 2006)</a:t>
            </a:r>
          </a:p>
          <a:p>
            <a:pPr lvl="2">
              <a:lnSpc>
                <a:spcPct val="90000"/>
              </a:lnSpc>
            </a:pPr>
            <a:r>
              <a:rPr lang="en-US" sz="2000" smtClean="0"/>
              <a:t>NBC Olympic Games in 2008 served total  75.5 million streams </a:t>
            </a:r>
          </a:p>
          <a:p>
            <a:pPr lvl="2">
              <a:lnSpc>
                <a:spcPct val="90000"/>
              </a:lnSpc>
            </a:pPr>
            <a:r>
              <a:rPr lang="en-US" sz="2000" smtClean="0"/>
              <a:t>BBC served almost 40 million streams of Olympic Games 2008 </a:t>
            </a:r>
            <a:r>
              <a:rPr lang="en-US" sz="1400" smtClean="0"/>
              <a:t>(http://newteevee.com/2008/08/28/final-tally-olympics-web-and-p2p-numbers/)</a:t>
            </a:r>
          </a:p>
          <a:p>
            <a:pPr lvl="1">
              <a:lnSpc>
                <a:spcPct val="90000"/>
              </a:lnSpc>
            </a:pPr>
            <a:r>
              <a:rPr lang="en-US" sz="2400" smtClean="0"/>
              <a:t>Very high data rate</a:t>
            </a:r>
          </a:p>
          <a:p>
            <a:pPr lvl="2">
              <a:lnSpc>
                <a:spcPct val="90000"/>
              </a:lnSpc>
            </a:pPr>
            <a:r>
              <a:rPr lang="en-US" sz="2000" smtClean="0"/>
              <a:t>TV quality video encoded with MPEG-4 would require 1.5 Tbps aggregate capacity for 100 million viewers</a:t>
            </a:r>
          </a:p>
          <a:p>
            <a:pPr lvl="2">
              <a:lnSpc>
                <a:spcPct val="90000"/>
              </a:lnSpc>
            </a:pPr>
            <a:r>
              <a:rPr lang="en-US" sz="2000" smtClean="0"/>
              <a:t>NFL Superbowl 2007 had 93 million viewers in the U.S. (Nielsen Media Research)</a:t>
            </a:r>
          </a:p>
          <a:p>
            <a:pPr lvl="2">
              <a:lnSpc>
                <a:spcPct val="90000"/>
              </a:lnSpc>
            </a:pPr>
            <a:endParaRPr lang="en-US" sz="2000" smtClean="0"/>
          </a:p>
        </p:txBody>
      </p:sp>
      <p:sp>
        <p:nvSpPr>
          <p:cNvPr id="30724"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mtClean="0"/>
              <a:t>CS 414 - Spring 2014</a:t>
            </a:r>
            <a:endParaRPr lang="en-US"/>
          </a:p>
        </p:txBody>
      </p:sp>
    </p:spTree>
    <p:extLst>
      <p:ext uri="{BB962C8B-B14F-4D97-AF65-F5344CB8AC3E}">
        <p14:creationId xmlns:p14="http://schemas.microsoft.com/office/powerpoint/2010/main" val="57253326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457200" y="457200"/>
            <a:ext cx="8229600" cy="914400"/>
          </a:xfrm>
        </p:spPr>
        <p:txBody>
          <a:bodyPr/>
          <a:lstStyle/>
          <a:p>
            <a:r>
              <a:rPr lang="en-US" sz="4000" smtClean="0"/>
              <a:t>Conclusion </a:t>
            </a:r>
          </a:p>
        </p:txBody>
      </p:sp>
      <p:sp>
        <p:nvSpPr>
          <p:cNvPr id="29699" name="Content Placeholder 2"/>
          <p:cNvSpPr>
            <a:spLocks noGrp="1"/>
          </p:cNvSpPr>
          <p:nvPr>
            <p:ph idx="1"/>
          </p:nvPr>
        </p:nvSpPr>
        <p:spPr>
          <a:xfrm>
            <a:off x="304800" y="1295400"/>
            <a:ext cx="8229600" cy="3886200"/>
          </a:xfrm>
        </p:spPr>
        <p:txBody>
          <a:bodyPr/>
          <a:lstStyle/>
          <a:p>
            <a:r>
              <a:rPr lang="en-US" smtClean="0"/>
              <a:t>Couple of Lessons Learned</a:t>
            </a:r>
          </a:p>
          <a:p>
            <a:pPr lvl="1"/>
            <a:r>
              <a:rPr lang="en-US" sz="2400" smtClean="0"/>
              <a:t>Structure of PPLive overlay is close to random</a:t>
            </a:r>
          </a:p>
          <a:p>
            <a:pPr lvl="1"/>
            <a:r>
              <a:rPr lang="en-US" sz="2400" smtClean="0"/>
              <a:t>PPLive peers slightly peer to have closer neighbors and peers can attend simultaneous overlays</a:t>
            </a:r>
          </a:p>
          <a:p>
            <a:pPr lvl="2"/>
            <a:r>
              <a:rPr lang="en-US" sz="2000" smtClean="0"/>
              <a:t>Improves streaming quality</a:t>
            </a:r>
          </a:p>
          <a:p>
            <a:pPr lvl="1"/>
            <a:r>
              <a:rPr lang="en-US" sz="2400" smtClean="0"/>
              <a:t>Geometrically distributed session lenghts of nodes can be used to accurately model node arrival and departure</a:t>
            </a:r>
          </a:p>
          <a:p>
            <a:r>
              <a:rPr lang="en-US" smtClean="0"/>
              <a:t>Major differences between PPLive overlays and P2P file-sharing overlays!!!</a:t>
            </a:r>
          </a:p>
        </p:txBody>
      </p:sp>
      <p:sp>
        <p:nvSpPr>
          <p:cNvPr id="29700"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mtClean="0"/>
              <a:t>CS 414 - Spring 2014</a:t>
            </a:r>
            <a:endParaRPr lang="en-US"/>
          </a:p>
        </p:txBody>
      </p:sp>
    </p:spTree>
    <p:extLst>
      <p:ext uri="{BB962C8B-B14F-4D97-AF65-F5344CB8AC3E}">
        <p14:creationId xmlns:p14="http://schemas.microsoft.com/office/powerpoint/2010/main" val="211119227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457200"/>
            <a:ext cx="8229600" cy="762000"/>
          </a:xfrm>
        </p:spPr>
        <p:txBody>
          <a:bodyPr/>
          <a:lstStyle/>
          <a:p>
            <a:r>
              <a:rPr lang="en-US" smtClean="0"/>
              <a:t>Reading</a:t>
            </a:r>
          </a:p>
        </p:txBody>
      </p:sp>
      <p:sp>
        <p:nvSpPr>
          <p:cNvPr id="31747" name="Rectangle 3"/>
          <p:cNvSpPr>
            <a:spLocks noGrp="1" noChangeArrowheads="1"/>
          </p:cNvSpPr>
          <p:nvPr>
            <p:ph type="body" idx="1"/>
          </p:nvPr>
        </p:nvSpPr>
        <p:spPr>
          <a:xfrm>
            <a:off x="381000" y="1295400"/>
            <a:ext cx="8229600" cy="3886200"/>
          </a:xfrm>
        </p:spPr>
        <p:txBody>
          <a:bodyPr/>
          <a:lstStyle/>
          <a:p>
            <a:pPr>
              <a:lnSpc>
                <a:spcPct val="90000"/>
              </a:lnSpc>
            </a:pPr>
            <a:r>
              <a:rPr lang="en-US" sz="2800" smtClean="0"/>
              <a:t>“</a:t>
            </a:r>
            <a:r>
              <a:rPr lang="en-US" sz="2400" smtClean="0"/>
              <a:t>Opportunities and Challenges of Peer-to-Peer Internet Video Broadcast” by Liu et al. </a:t>
            </a:r>
          </a:p>
          <a:p>
            <a:pPr>
              <a:lnSpc>
                <a:spcPct val="90000"/>
              </a:lnSpc>
            </a:pPr>
            <a:r>
              <a:rPr lang="en-US" sz="2400" smtClean="0"/>
              <a:t>“Insights into PPLive: A Measurement Study of a Large-Scale P2P IPTV System” by Hei et al. </a:t>
            </a:r>
          </a:p>
          <a:p>
            <a:pPr>
              <a:lnSpc>
                <a:spcPct val="90000"/>
              </a:lnSpc>
            </a:pPr>
            <a:r>
              <a:rPr lang="en-US" sz="2400" smtClean="0"/>
              <a:t>“Mapping the PPLive Network: Studying the Impacts of Media Streaming on P2P Overlays” by Vu et al. </a:t>
            </a:r>
          </a:p>
          <a:p>
            <a:r>
              <a:rPr lang="en-US" sz="2400" smtClean="0"/>
              <a:t>Some lecture material borrowed from the following sources</a:t>
            </a:r>
          </a:p>
          <a:p>
            <a:pPr lvl="1"/>
            <a:r>
              <a:rPr lang="en-US" sz="2000" smtClean="0"/>
              <a:t>Sanjay Rao’s lecture on P2P multicast in his ECE 695B course at Purdue</a:t>
            </a:r>
          </a:p>
          <a:p>
            <a:pPr lvl="1"/>
            <a:r>
              <a:rPr lang="en-US" sz="2000" smtClean="0"/>
              <a:t>“Insights into PPLive: A Measurement Study of a Large-Scale P2P IPTV System” by Hei et al.</a:t>
            </a:r>
          </a:p>
          <a:p>
            <a:pPr lvl="1"/>
            <a:r>
              <a:rPr lang="en-US" sz="2000" smtClean="0"/>
              <a:t>“Mapping the PPLive Network: Studying the Impacts of Media Streaming on P2P Overlays” by Vu et al. </a:t>
            </a:r>
          </a:p>
          <a:p>
            <a:pPr lvl="1"/>
            <a:endParaRPr lang="en-US" sz="2000" smtClean="0"/>
          </a:p>
          <a:p>
            <a:pPr lvl="1"/>
            <a:endParaRPr lang="en-US" sz="2000" smtClean="0"/>
          </a:p>
          <a:p>
            <a:pPr>
              <a:lnSpc>
                <a:spcPct val="90000"/>
              </a:lnSpc>
            </a:pPr>
            <a:endParaRPr lang="en-US" sz="2800" smtClean="0"/>
          </a:p>
        </p:txBody>
      </p:sp>
      <p:sp>
        <p:nvSpPr>
          <p:cNvPr id="31748"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mtClean="0"/>
              <a:t>CS 414 - Spring 2014</a:t>
            </a:r>
            <a:endParaRPr lang="en-US"/>
          </a:p>
        </p:txBody>
      </p:sp>
    </p:spTree>
    <p:extLst>
      <p:ext uri="{BB962C8B-B14F-4D97-AF65-F5344CB8AC3E}">
        <p14:creationId xmlns:p14="http://schemas.microsoft.com/office/powerpoint/2010/main" val="14665524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True On-Demand P2P Streaming </a:t>
            </a:r>
          </a:p>
          <a:p>
            <a:r>
              <a:rPr lang="en-US" dirty="0" err="1" smtClean="0"/>
              <a:t>PPLive</a:t>
            </a:r>
            <a:endParaRPr lang="en-US" dirty="0" smtClean="0"/>
          </a:p>
          <a:p>
            <a:endParaRPr lang="en-US" dirty="0"/>
          </a:p>
        </p:txBody>
      </p:sp>
      <p:sp>
        <p:nvSpPr>
          <p:cNvPr id="4" name="Footer Placeholder 3"/>
          <p:cNvSpPr>
            <a:spLocks noGrp="1"/>
          </p:cNvSpPr>
          <p:nvPr>
            <p:ph type="ftr" sz="quarter" idx="10"/>
          </p:nvPr>
        </p:nvSpPr>
        <p:spPr/>
        <p:txBody>
          <a:bodyPr/>
          <a:lstStyle/>
          <a:p>
            <a:pPr>
              <a:defRPr/>
            </a:pPr>
            <a:r>
              <a:rPr lang="en-US" smtClean="0"/>
              <a:t>CS 414 - Spring 2014</a:t>
            </a:r>
            <a:endParaRPr lang="en-US" dirty="0"/>
          </a:p>
        </p:txBody>
      </p:sp>
    </p:spTree>
    <p:extLst>
      <p:ext uri="{BB962C8B-B14F-4D97-AF65-F5344CB8AC3E}">
        <p14:creationId xmlns:p14="http://schemas.microsoft.com/office/powerpoint/2010/main" val="15492280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458200" cy="1371600"/>
          </a:xfrm>
        </p:spPr>
        <p:txBody>
          <a:bodyPr/>
          <a:lstStyle/>
          <a:p>
            <a:r>
              <a:rPr lang="en-US" dirty="0" smtClean="0"/>
              <a:t>P2P Streaming</a:t>
            </a:r>
            <a:br>
              <a:rPr lang="en-US" dirty="0" smtClean="0"/>
            </a:br>
            <a:r>
              <a:rPr lang="en-US" sz="2400" dirty="0" smtClean="0"/>
              <a:t>(We have discussed streaming of a movie at the same time )</a:t>
            </a:r>
            <a:endParaRPr lang="en-US" sz="2400" dirty="0"/>
          </a:p>
        </p:txBody>
      </p:sp>
      <p:sp>
        <p:nvSpPr>
          <p:cNvPr id="3" name="Content Placeholder 2"/>
          <p:cNvSpPr>
            <a:spLocks noGrp="1"/>
          </p:cNvSpPr>
          <p:nvPr>
            <p:ph idx="1"/>
          </p:nvPr>
        </p:nvSpPr>
        <p:spPr/>
        <p:txBody>
          <a:bodyPr/>
          <a:lstStyle/>
          <a:p>
            <a:r>
              <a:rPr lang="en-US" dirty="0" smtClean="0"/>
              <a:t>Common arrangements to multicast the stream</a:t>
            </a:r>
          </a:p>
          <a:p>
            <a:pPr lvl="1"/>
            <a:r>
              <a:rPr lang="en-US" dirty="0" smtClean="0"/>
              <a:t>Single Tree</a:t>
            </a:r>
          </a:p>
          <a:p>
            <a:pPr lvl="1"/>
            <a:r>
              <a:rPr lang="en-US" dirty="0" smtClean="0"/>
              <a:t>Multiple Tree</a:t>
            </a:r>
          </a:p>
          <a:p>
            <a:pPr lvl="1"/>
            <a:r>
              <a:rPr lang="en-US" dirty="0" smtClean="0"/>
              <a:t>Mesh-based</a:t>
            </a:r>
          </a:p>
          <a:p>
            <a:pPr lvl="1"/>
            <a:r>
              <a:rPr lang="en-US" dirty="0" smtClean="0"/>
              <a:t>All nodes are usually interested in the stream</a:t>
            </a:r>
          </a:p>
          <a:p>
            <a:r>
              <a:rPr lang="en-US" dirty="0" smtClean="0"/>
              <a:t>They all have to deal with </a:t>
            </a:r>
            <a:r>
              <a:rPr lang="en-US" dirty="0" smtClean="0">
                <a:solidFill>
                  <a:srgbClr val="FF0000"/>
                </a:solidFill>
              </a:rPr>
              <a:t>node dynamism</a:t>
            </a:r>
            <a:r>
              <a:rPr lang="en-US" dirty="0" smtClean="0"/>
              <a:t> (join/leave/fail/capacity-changes)</a:t>
            </a:r>
          </a:p>
        </p:txBody>
      </p:sp>
      <p:sp>
        <p:nvSpPr>
          <p:cNvPr id="4" name="Footer Placeholder 3"/>
          <p:cNvSpPr>
            <a:spLocks noGrp="1"/>
          </p:cNvSpPr>
          <p:nvPr>
            <p:ph type="ftr" sz="quarter" idx="10"/>
          </p:nvPr>
        </p:nvSpPr>
        <p:spPr/>
        <p:txBody>
          <a:bodyPr/>
          <a:lstStyle/>
          <a:p>
            <a:pPr>
              <a:defRPr/>
            </a:pPr>
            <a:r>
              <a:rPr lang="en-US" smtClean="0"/>
              <a:t>CS 414 - Spring 2014</a:t>
            </a:r>
            <a:endParaRPr lang="en-US" dirty="0"/>
          </a:p>
        </p:txBody>
      </p:sp>
    </p:spTree>
    <p:extLst>
      <p:ext uri="{BB962C8B-B14F-4D97-AF65-F5344CB8AC3E}">
        <p14:creationId xmlns:p14="http://schemas.microsoft.com/office/powerpoint/2010/main" val="17323831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Mesh-based streaming</a:t>
            </a:r>
            <a:endParaRPr lang="en-US" dirty="0"/>
          </a:p>
        </p:txBody>
      </p:sp>
      <p:sp>
        <p:nvSpPr>
          <p:cNvPr id="3" name="Content Placeholder 2"/>
          <p:cNvSpPr>
            <a:spLocks noGrp="1"/>
          </p:cNvSpPr>
          <p:nvPr>
            <p:ph idx="1"/>
          </p:nvPr>
        </p:nvSpPr>
        <p:spPr>
          <a:xfrm>
            <a:off x="457200" y="1676400"/>
            <a:ext cx="8229600" cy="3886200"/>
          </a:xfrm>
        </p:spPr>
        <p:txBody>
          <a:bodyPr/>
          <a:lstStyle/>
          <a:p>
            <a:r>
              <a:rPr lang="en-US" dirty="0" smtClean="0"/>
              <a:t>Basic idea</a:t>
            </a:r>
          </a:p>
          <a:p>
            <a:pPr lvl="1"/>
            <a:r>
              <a:rPr lang="en-US" dirty="0" smtClean="0">
                <a:solidFill>
                  <a:srgbClr val="FF0000"/>
                </a:solidFill>
              </a:rPr>
              <a:t>Report to peers </a:t>
            </a:r>
            <a:r>
              <a:rPr lang="en-US" dirty="0" smtClean="0"/>
              <a:t>the packets that you have</a:t>
            </a:r>
          </a:p>
          <a:p>
            <a:pPr lvl="1"/>
            <a:r>
              <a:rPr lang="en-US" dirty="0" smtClean="0">
                <a:solidFill>
                  <a:srgbClr val="FF0000"/>
                </a:solidFill>
              </a:rPr>
              <a:t>Ask peers </a:t>
            </a:r>
            <a:r>
              <a:rPr lang="en-US" dirty="0" smtClean="0"/>
              <a:t>for the packets that you are missing</a:t>
            </a:r>
          </a:p>
          <a:p>
            <a:pPr lvl="1"/>
            <a:r>
              <a:rPr lang="en-US" dirty="0" smtClean="0">
                <a:solidFill>
                  <a:srgbClr val="FF0000"/>
                </a:solidFill>
              </a:rPr>
              <a:t>Adjust connections </a:t>
            </a:r>
            <a:r>
              <a:rPr lang="en-US" dirty="0" smtClean="0"/>
              <a:t>depending on in/out bandwidth</a:t>
            </a:r>
            <a:endParaRPr lang="en-US" dirty="0"/>
          </a:p>
        </p:txBody>
      </p:sp>
      <p:sp>
        <p:nvSpPr>
          <p:cNvPr id="4" name="Footer Placeholder 3"/>
          <p:cNvSpPr>
            <a:spLocks noGrp="1"/>
          </p:cNvSpPr>
          <p:nvPr>
            <p:ph type="ftr" sz="quarter" idx="10"/>
          </p:nvPr>
        </p:nvSpPr>
        <p:spPr/>
        <p:txBody>
          <a:bodyPr/>
          <a:lstStyle/>
          <a:p>
            <a:pPr>
              <a:defRPr/>
            </a:pPr>
            <a:r>
              <a:rPr lang="en-US" smtClean="0"/>
              <a:t>CS 414 - Spring 2014</a:t>
            </a:r>
            <a:endParaRPr lang="en-US" dirty="0"/>
          </a:p>
        </p:txBody>
      </p:sp>
      <p:sp>
        <p:nvSpPr>
          <p:cNvPr id="5" name="Oval 4"/>
          <p:cNvSpPr/>
          <p:nvPr/>
        </p:nvSpPr>
        <p:spPr bwMode="auto">
          <a:xfrm>
            <a:off x="4114800" y="5322332"/>
            <a:ext cx="533400" cy="4572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cxnSp>
        <p:nvCxnSpPr>
          <p:cNvPr id="7" name="Shape 6"/>
          <p:cNvCxnSpPr>
            <a:stCxn id="5" idx="6"/>
          </p:cNvCxnSpPr>
          <p:nvPr/>
        </p:nvCxnSpPr>
        <p:spPr bwMode="auto">
          <a:xfrm flipH="1" flipV="1">
            <a:off x="4572000" y="4572000"/>
            <a:ext cx="76200" cy="978932"/>
          </a:xfrm>
          <a:prstGeom prst="curvedConnector4">
            <a:avLst>
              <a:gd name="adj1" fmla="val -300000"/>
              <a:gd name="adj2" fmla="val 61676"/>
            </a:avLst>
          </a:prstGeom>
          <a:solidFill>
            <a:schemeClr val="accent1"/>
          </a:solidFill>
          <a:ln w="9525" cap="flat" cmpd="sng" algn="ctr">
            <a:solidFill>
              <a:schemeClr val="tx1"/>
            </a:solidFill>
            <a:prstDash val="solid"/>
            <a:round/>
            <a:headEnd type="none" w="med" len="med"/>
            <a:tailEnd type="arrow"/>
          </a:ln>
          <a:effectLst/>
        </p:spPr>
      </p:cxnSp>
      <p:cxnSp>
        <p:nvCxnSpPr>
          <p:cNvPr id="9" name="Curved Connector 8"/>
          <p:cNvCxnSpPr>
            <a:stCxn id="5" idx="2"/>
          </p:cNvCxnSpPr>
          <p:nvPr/>
        </p:nvCxnSpPr>
        <p:spPr bwMode="auto">
          <a:xfrm rot="10800000">
            <a:off x="1295400" y="5181600"/>
            <a:ext cx="2819400" cy="369332"/>
          </a:xfrm>
          <a:prstGeom prst="curvedConnector3">
            <a:avLst>
              <a:gd name="adj1" fmla="val 50000"/>
            </a:avLst>
          </a:prstGeom>
          <a:solidFill>
            <a:schemeClr val="accent1"/>
          </a:solidFill>
          <a:ln w="9525" cap="flat" cmpd="sng" algn="ctr">
            <a:solidFill>
              <a:schemeClr val="tx1"/>
            </a:solidFill>
            <a:prstDash val="solid"/>
            <a:round/>
            <a:headEnd type="none" w="med" len="med"/>
            <a:tailEnd type="arrow"/>
          </a:ln>
          <a:effectLst/>
        </p:spPr>
      </p:cxnSp>
      <p:cxnSp>
        <p:nvCxnSpPr>
          <p:cNvPr id="13" name="Curved Connector 12"/>
          <p:cNvCxnSpPr>
            <a:stCxn id="5" idx="2"/>
          </p:cNvCxnSpPr>
          <p:nvPr/>
        </p:nvCxnSpPr>
        <p:spPr bwMode="auto">
          <a:xfrm rot="10800000" flipV="1">
            <a:off x="2438400" y="5550932"/>
            <a:ext cx="1676400" cy="304800"/>
          </a:xfrm>
          <a:prstGeom prst="curvedConnector3">
            <a:avLst>
              <a:gd name="adj1" fmla="val 50000"/>
            </a:avLst>
          </a:prstGeom>
          <a:solidFill>
            <a:schemeClr val="accent1"/>
          </a:solidFill>
          <a:ln w="9525" cap="flat" cmpd="sng" algn="ctr">
            <a:solidFill>
              <a:schemeClr val="tx1"/>
            </a:solidFill>
            <a:prstDash val="solid"/>
            <a:round/>
            <a:headEnd type="none" w="med" len="med"/>
            <a:tailEnd type="arrow"/>
          </a:ln>
          <a:effectLst/>
        </p:spPr>
      </p:cxnSp>
      <p:cxnSp>
        <p:nvCxnSpPr>
          <p:cNvPr id="17" name="Curved Connector 16"/>
          <p:cNvCxnSpPr>
            <a:stCxn id="24" idx="1"/>
          </p:cNvCxnSpPr>
          <p:nvPr/>
        </p:nvCxnSpPr>
        <p:spPr bwMode="auto">
          <a:xfrm rot="10800000" flipV="1">
            <a:off x="4419600" y="4895166"/>
            <a:ext cx="1524000" cy="427166"/>
          </a:xfrm>
          <a:prstGeom prst="curvedConnector3">
            <a:avLst>
              <a:gd name="adj1" fmla="val 50000"/>
            </a:avLst>
          </a:prstGeom>
          <a:solidFill>
            <a:schemeClr val="accent1"/>
          </a:solidFill>
          <a:ln w="9525" cap="flat" cmpd="sng" algn="ctr">
            <a:solidFill>
              <a:schemeClr val="tx1"/>
            </a:solidFill>
            <a:prstDash val="solid"/>
            <a:round/>
            <a:headEnd type="none" w="med" len="med"/>
            <a:tailEnd type="arrow"/>
          </a:ln>
          <a:effectLst/>
        </p:spPr>
      </p:cxnSp>
      <p:sp>
        <p:nvSpPr>
          <p:cNvPr id="24" name="TextBox 23"/>
          <p:cNvSpPr txBox="1"/>
          <p:nvPr/>
        </p:nvSpPr>
        <p:spPr>
          <a:xfrm>
            <a:off x="5943600" y="4572000"/>
            <a:ext cx="1531188" cy="646331"/>
          </a:xfrm>
          <a:prstGeom prst="rect">
            <a:avLst/>
          </a:prstGeom>
          <a:noFill/>
        </p:spPr>
        <p:txBody>
          <a:bodyPr wrap="square" rtlCol="0">
            <a:spAutoFit/>
          </a:bodyPr>
          <a:lstStyle/>
          <a:p>
            <a:r>
              <a:rPr lang="en-US" dirty="0" smtClean="0"/>
              <a:t>Description 0/1/2</a:t>
            </a:r>
            <a:endParaRPr lang="en-US" dirty="0"/>
          </a:p>
        </p:txBody>
      </p:sp>
      <p:sp>
        <p:nvSpPr>
          <p:cNvPr id="25" name="TextBox 24"/>
          <p:cNvSpPr txBox="1"/>
          <p:nvPr/>
        </p:nvSpPr>
        <p:spPr>
          <a:xfrm>
            <a:off x="2286000" y="6248400"/>
            <a:ext cx="1531188" cy="369332"/>
          </a:xfrm>
          <a:prstGeom prst="rect">
            <a:avLst/>
          </a:prstGeom>
          <a:noFill/>
        </p:spPr>
        <p:txBody>
          <a:bodyPr wrap="square" rtlCol="0">
            <a:spAutoFit/>
          </a:bodyPr>
          <a:lstStyle/>
          <a:p>
            <a:r>
              <a:rPr lang="en-US" dirty="0" smtClean="0"/>
              <a:t>Description 1</a:t>
            </a:r>
            <a:endParaRPr lang="en-US" dirty="0"/>
          </a:p>
        </p:txBody>
      </p:sp>
      <p:cxnSp>
        <p:nvCxnSpPr>
          <p:cNvPr id="29" name="Shape 28"/>
          <p:cNvCxnSpPr>
            <a:stCxn id="5" idx="6"/>
          </p:cNvCxnSpPr>
          <p:nvPr/>
        </p:nvCxnSpPr>
        <p:spPr bwMode="auto">
          <a:xfrm>
            <a:off x="4648200" y="5550932"/>
            <a:ext cx="2743199" cy="1588"/>
          </a:xfrm>
          <a:prstGeom prst="curvedConnector3">
            <a:avLst>
              <a:gd name="adj1" fmla="val 50000"/>
            </a:avLst>
          </a:prstGeom>
          <a:solidFill>
            <a:schemeClr val="accent1"/>
          </a:solidFill>
          <a:ln w="9525" cap="flat" cmpd="sng" algn="ctr">
            <a:solidFill>
              <a:schemeClr val="tx1"/>
            </a:solidFill>
            <a:prstDash val="solid"/>
            <a:round/>
            <a:headEnd type="none" w="med" len="med"/>
            <a:tailEnd type="arrow"/>
          </a:ln>
          <a:effectLst/>
        </p:spPr>
      </p:cxnSp>
      <p:cxnSp>
        <p:nvCxnSpPr>
          <p:cNvPr id="34" name="Curved Connector 33"/>
          <p:cNvCxnSpPr>
            <a:stCxn id="5" idx="4"/>
            <a:endCxn id="37" idx="0"/>
          </p:cNvCxnSpPr>
          <p:nvPr/>
        </p:nvCxnSpPr>
        <p:spPr bwMode="auto">
          <a:xfrm rot="16200000" flipH="1">
            <a:off x="4949893" y="5211138"/>
            <a:ext cx="316468" cy="1453255"/>
          </a:xfrm>
          <a:prstGeom prst="curvedConnector3">
            <a:avLst>
              <a:gd name="adj1" fmla="val 50000"/>
            </a:avLst>
          </a:prstGeom>
          <a:solidFill>
            <a:schemeClr val="accent1"/>
          </a:solidFill>
          <a:ln w="9525" cap="flat" cmpd="sng" algn="ctr">
            <a:solidFill>
              <a:schemeClr val="tx1"/>
            </a:solidFill>
            <a:prstDash val="solid"/>
            <a:round/>
            <a:headEnd type="none" w="med" len="med"/>
            <a:tailEnd type="arrow"/>
          </a:ln>
          <a:effectLst/>
        </p:spPr>
      </p:cxnSp>
      <p:sp>
        <p:nvSpPr>
          <p:cNvPr id="35" name="TextBox 34"/>
          <p:cNvSpPr txBox="1"/>
          <p:nvPr/>
        </p:nvSpPr>
        <p:spPr>
          <a:xfrm>
            <a:off x="7086600" y="5169932"/>
            <a:ext cx="1531188" cy="369332"/>
          </a:xfrm>
          <a:prstGeom prst="rect">
            <a:avLst/>
          </a:prstGeom>
          <a:noFill/>
        </p:spPr>
        <p:txBody>
          <a:bodyPr wrap="square" rtlCol="0">
            <a:spAutoFit/>
          </a:bodyPr>
          <a:lstStyle/>
          <a:p>
            <a:r>
              <a:rPr lang="en-US" dirty="0" smtClean="0"/>
              <a:t>Description 0</a:t>
            </a:r>
            <a:endParaRPr lang="en-US" dirty="0"/>
          </a:p>
        </p:txBody>
      </p:sp>
      <p:sp>
        <p:nvSpPr>
          <p:cNvPr id="36" name="TextBox 35"/>
          <p:cNvSpPr txBox="1"/>
          <p:nvPr/>
        </p:nvSpPr>
        <p:spPr>
          <a:xfrm>
            <a:off x="990600" y="5638800"/>
            <a:ext cx="1531188" cy="646331"/>
          </a:xfrm>
          <a:prstGeom prst="rect">
            <a:avLst/>
          </a:prstGeom>
          <a:noFill/>
        </p:spPr>
        <p:txBody>
          <a:bodyPr wrap="square" rtlCol="0">
            <a:spAutoFit/>
          </a:bodyPr>
          <a:lstStyle/>
          <a:p>
            <a:r>
              <a:rPr lang="en-US" dirty="0" smtClean="0"/>
              <a:t>Description 1,2</a:t>
            </a:r>
            <a:endParaRPr lang="en-US" dirty="0"/>
          </a:p>
        </p:txBody>
      </p:sp>
      <p:sp>
        <p:nvSpPr>
          <p:cNvPr id="37" name="TextBox 36"/>
          <p:cNvSpPr txBox="1"/>
          <p:nvPr/>
        </p:nvSpPr>
        <p:spPr>
          <a:xfrm>
            <a:off x="4876800" y="6096000"/>
            <a:ext cx="1915909" cy="369332"/>
          </a:xfrm>
          <a:prstGeom prst="rect">
            <a:avLst/>
          </a:prstGeom>
          <a:noFill/>
        </p:spPr>
        <p:txBody>
          <a:bodyPr wrap="none" rtlCol="0">
            <a:spAutoFit/>
          </a:bodyPr>
          <a:lstStyle/>
          <a:p>
            <a:r>
              <a:rPr lang="en-US" dirty="0" smtClean="0"/>
              <a:t>Description 0,1,2</a:t>
            </a:r>
            <a:endParaRPr lang="en-US" dirty="0"/>
          </a:p>
        </p:txBody>
      </p:sp>
      <p:sp>
        <p:nvSpPr>
          <p:cNvPr id="45" name="TextBox 44"/>
          <p:cNvSpPr txBox="1"/>
          <p:nvPr/>
        </p:nvSpPr>
        <p:spPr>
          <a:xfrm>
            <a:off x="6781800" y="5638800"/>
            <a:ext cx="2362200" cy="1200329"/>
          </a:xfrm>
          <a:prstGeom prst="rect">
            <a:avLst/>
          </a:prstGeom>
          <a:noFill/>
        </p:spPr>
        <p:txBody>
          <a:bodyPr wrap="square" rtlCol="0">
            <a:spAutoFit/>
          </a:bodyPr>
          <a:lstStyle/>
          <a:p>
            <a:r>
              <a:rPr lang="en-US" dirty="0" smtClean="0">
                <a:solidFill>
                  <a:srgbClr val="FF0000"/>
                </a:solidFill>
              </a:rPr>
              <a:t>(Nodes are randomly connected to their peers, instead of statically)</a:t>
            </a:r>
            <a:endParaRPr lang="en-US" dirty="0">
              <a:solidFill>
                <a:srgbClr val="FF0000"/>
              </a:solidFill>
            </a:endParaRPr>
          </a:p>
        </p:txBody>
      </p:sp>
      <p:cxnSp>
        <p:nvCxnSpPr>
          <p:cNvPr id="47" name="Curved Connector 46"/>
          <p:cNvCxnSpPr>
            <a:endCxn id="5" idx="0"/>
          </p:cNvCxnSpPr>
          <p:nvPr/>
        </p:nvCxnSpPr>
        <p:spPr bwMode="auto">
          <a:xfrm>
            <a:off x="3200400" y="4724400"/>
            <a:ext cx="1181100" cy="597932"/>
          </a:xfrm>
          <a:prstGeom prst="curvedConnector2">
            <a:avLst/>
          </a:prstGeom>
          <a:solidFill>
            <a:schemeClr val="accent1"/>
          </a:solidFill>
          <a:ln w="9525" cap="flat" cmpd="sng" algn="ctr">
            <a:solidFill>
              <a:schemeClr val="tx1"/>
            </a:solidFill>
            <a:prstDash val="solid"/>
            <a:round/>
            <a:headEnd type="none" w="med" len="med"/>
            <a:tailEnd type="arrow"/>
          </a:ln>
          <a:effectLst/>
        </p:spPr>
      </p:cxnSp>
      <p:sp>
        <p:nvSpPr>
          <p:cNvPr id="50" name="TextBox 49"/>
          <p:cNvSpPr txBox="1"/>
          <p:nvPr/>
        </p:nvSpPr>
        <p:spPr>
          <a:xfrm>
            <a:off x="1974012" y="4535269"/>
            <a:ext cx="1531188" cy="646331"/>
          </a:xfrm>
          <a:prstGeom prst="rect">
            <a:avLst/>
          </a:prstGeom>
          <a:noFill/>
        </p:spPr>
        <p:txBody>
          <a:bodyPr wrap="square" rtlCol="0">
            <a:spAutoFit/>
          </a:bodyPr>
          <a:lstStyle/>
          <a:p>
            <a:r>
              <a:rPr lang="en-US" dirty="0" smtClean="0"/>
              <a:t>Description 0/1/2</a:t>
            </a:r>
            <a:endParaRPr lang="en-US" dirty="0"/>
          </a:p>
        </p:txBody>
      </p:sp>
      <p:sp>
        <p:nvSpPr>
          <p:cNvPr id="21" name="TextBox 20"/>
          <p:cNvSpPr txBox="1"/>
          <p:nvPr/>
        </p:nvSpPr>
        <p:spPr>
          <a:xfrm>
            <a:off x="6553200" y="4267200"/>
            <a:ext cx="2362200" cy="369332"/>
          </a:xfrm>
          <a:prstGeom prst="rect">
            <a:avLst/>
          </a:prstGeom>
          <a:noFill/>
        </p:spPr>
        <p:txBody>
          <a:bodyPr wrap="square" rtlCol="0">
            <a:spAutoFit/>
          </a:bodyPr>
          <a:lstStyle/>
          <a:p>
            <a:r>
              <a:rPr lang="en-US" dirty="0" smtClean="0">
                <a:solidFill>
                  <a:srgbClr val="FF0000"/>
                </a:solidFill>
              </a:rPr>
              <a:t>(mesh uses MDC)</a:t>
            </a:r>
            <a:endParaRPr lang="en-US" dirty="0">
              <a:solidFill>
                <a:srgbClr val="FF0000"/>
              </a:solidFill>
            </a:endParaRPr>
          </a:p>
        </p:txBody>
      </p:sp>
    </p:spTree>
    <p:extLst>
      <p:ext uri="{BB962C8B-B14F-4D97-AF65-F5344CB8AC3E}">
        <p14:creationId xmlns:p14="http://schemas.microsoft.com/office/powerpoint/2010/main" val="41288364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 delivery</a:t>
            </a:r>
            <a:endParaRPr lang="en-US" dirty="0"/>
          </a:p>
        </p:txBody>
      </p:sp>
      <p:sp>
        <p:nvSpPr>
          <p:cNvPr id="4" name="Footer Placeholder 3"/>
          <p:cNvSpPr>
            <a:spLocks noGrp="1"/>
          </p:cNvSpPr>
          <p:nvPr>
            <p:ph type="ftr" sz="quarter" idx="10"/>
          </p:nvPr>
        </p:nvSpPr>
        <p:spPr/>
        <p:txBody>
          <a:bodyPr/>
          <a:lstStyle/>
          <a:p>
            <a:pPr>
              <a:defRPr/>
            </a:pPr>
            <a:r>
              <a:rPr lang="en-US" smtClean="0"/>
              <a:t>CS 414 - Spring 2014</a:t>
            </a:r>
            <a:endParaRPr lang="en-US" dirty="0"/>
          </a:p>
        </p:txBody>
      </p:sp>
      <p:sp>
        <p:nvSpPr>
          <p:cNvPr id="6" name="Trapezoid 5"/>
          <p:cNvSpPr/>
          <p:nvPr/>
        </p:nvSpPr>
        <p:spPr bwMode="auto">
          <a:xfrm>
            <a:off x="228600" y="2438400"/>
            <a:ext cx="2895600" cy="3200400"/>
          </a:xfrm>
          <a:prstGeom prst="trapezoid">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7" name="Oval 6"/>
          <p:cNvSpPr/>
          <p:nvPr/>
        </p:nvSpPr>
        <p:spPr bwMode="auto">
          <a:xfrm>
            <a:off x="1600200" y="2743200"/>
            <a:ext cx="457200" cy="4572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t>1</a:t>
            </a:r>
            <a:endParaRPr kumimoji="0" lang="en-US" sz="1800" b="0" i="0" u="none" strike="noStrike" cap="none" normalizeH="0" baseline="0" dirty="0" smtClean="0">
              <a:ln>
                <a:noFill/>
              </a:ln>
              <a:solidFill>
                <a:schemeClr val="tx1"/>
              </a:solidFill>
              <a:effectLst/>
              <a:latin typeface="Arial" charset="0"/>
            </a:endParaRPr>
          </a:p>
        </p:txBody>
      </p:sp>
      <p:sp>
        <p:nvSpPr>
          <p:cNvPr id="9" name="Oval 8"/>
          <p:cNvSpPr/>
          <p:nvPr/>
        </p:nvSpPr>
        <p:spPr bwMode="auto">
          <a:xfrm>
            <a:off x="990600" y="3886200"/>
            <a:ext cx="533400" cy="4572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4</a:t>
            </a:r>
          </a:p>
        </p:txBody>
      </p:sp>
      <p:sp>
        <p:nvSpPr>
          <p:cNvPr id="10" name="Oval 9"/>
          <p:cNvSpPr/>
          <p:nvPr/>
        </p:nvSpPr>
        <p:spPr bwMode="auto">
          <a:xfrm>
            <a:off x="609600" y="5029200"/>
            <a:ext cx="685800" cy="4572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10</a:t>
            </a:r>
          </a:p>
        </p:txBody>
      </p:sp>
      <p:cxnSp>
        <p:nvCxnSpPr>
          <p:cNvPr id="11" name="Straight Arrow Connector 10"/>
          <p:cNvCxnSpPr>
            <a:stCxn id="7" idx="4"/>
            <a:endCxn id="9" idx="0"/>
          </p:cNvCxnSpPr>
          <p:nvPr/>
        </p:nvCxnSpPr>
        <p:spPr bwMode="auto">
          <a:xfrm rot="5400000">
            <a:off x="1200150" y="3257550"/>
            <a:ext cx="685800" cy="5715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2" name="Straight Arrow Connector 11"/>
          <p:cNvCxnSpPr>
            <a:stCxn id="9" idx="4"/>
            <a:endCxn id="10" idx="0"/>
          </p:cNvCxnSpPr>
          <p:nvPr/>
        </p:nvCxnSpPr>
        <p:spPr bwMode="auto">
          <a:xfrm rot="5400000">
            <a:off x="762000" y="4533900"/>
            <a:ext cx="685800" cy="3048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9" name="Straight Arrow Connector 28"/>
          <p:cNvCxnSpPr>
            <a:stCxn id="7" idx="4"/>
            <a:endCxn id="56" idx="0"/>
          </p:cNvCxnSpPr>
          <p:nvPr/>
        </p:nvCxnSpPr>
        <p:spPr bwMode="auto">
          <a:xfrm rot="16200000" flipH="1">
            <a:off x="1771650" y="3257550"/>
            <a:ext cx="762000" cy="6477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54" name="Oval 53"/>
          <p:cNvSpPr/>
          <p:nvPr/>
        </p:nvSpPr>
        <p:spPr bwMode="auto">
          <a:xfrm>
            <a:off x="1371600" y="5029200"/>
            <a:ext cx="685800" cy="4572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11</a:t>
            </a:r>
          </a:p>
        </p:txBody>
      </p:sp>
      <p:sp>
        <p:nvSpPr>
          <p:cNvPr id="55" name="Oval 54"/>
          <p:cNvSpPr/>
          <p:nvPr/>
        </p:nvSpPr>
        <p:spPr bwMode="auto">
          <a:xfrm>
            <a:off x="2209800" y="5029200"/>
            <a:ext cx="685800" cy="4572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12</a:t>
            </a:r>
          </a:p>
        </p:txBody>
      </p:sp>
      <p:sp>
        <p:nvSpPr>
          <p:cNvPr id="56" name="Oval 55"/>
          <p:cNvSpPr/>
          <p:nvPr/>
        </p:nvSpPr>
        <p:spPr bwMode="auto">
          <a:xfrm>
            <a:off x="2209800" y="3962400"/>
            <a:ext cx="533400" cy="4572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t>5</a:t>
            </a:r>
            <a:endParaRPr kumimoji="0" lang="en-US" sz="1800" b="0" i="0" u="none" strike="noStrike" cap="none" normalizeH="0" baseline="0" dirty="0" smtClean="0">
              <a:ln>
                <a:noFill/>
              </a:ln>
              <a:solidFill>
                <a:schemeClr val="tx1"/>
              </a:solidFill>
              <a:effectLst/>
              <a:latin typeface="Arial" charset="0"/>
            </a:endParaRPr>
          </a:p>
        </p:txBody>
      </p:sp>
      <p:cxnSp>
        <p:nvCxnSpPr>
          <p:cNvPr id="58" name="Straight Arrow Connector 57"/>
          <p:cNvCxnSpPr>
            <a:stCxn id="9" idx="4"/>
            <a:endCxn id="54" idx="0"/>
          </p:cNvCxnSpPr>
          <p:nvPr/>
        </p:nvCxnSpPr>
        <p:spPr bwMode="auto">
          <a:xfrm rot="16200000" flipH="1">
            <a:off x="1143000" y="4457700"/>
            <a:ext cx="685800" cy="4572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61" name="Straight Arrow Connector 60"/>
          <p:cNvCxnSpPr>
            <a:stCxn id="56" idx="4"/>
            <a:endCxn id="55" idx="0"/>
          </p:cNvCxnSpPr>
          <p:nvPr/>
        </p:nvCxnSpPr>
        <p:spPr bwMode="auto">
          <a:xfrm rot="16200000" flipH="1">
            <a:off x="2209800" y="4686300"/>
            <a:ext cx="609600" cy="762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84" name="Trapezoid 83"/>
          <p:cNvSpPr/>
          <p:nvPr/>
        </p:nvSpPr>
        <p:spPr bwMode="auto">
          <a:xfrm>
            <a:off x="3352800" y="2438400"/>
            <a:ext cx="2743200" cy="3200400"/>
          </a:xfrm>
          <a:prstGeom prst="trapezoid">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85" name="Oval 84"/>
          <p:cNvSpPr/>
          <p:nvPr/>
        </p:nvSpPr>
        <p:spPr bwMode="auto">
          <a:xfrm>
            <a:off x="4495800" y="2743200"/>
            <a:ext cx="457200" cy="4572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2</a:t>
            </a:r>
          </a:p>
        </p:txBody>
      </p:sp>
      <p:sp>
        <p:nvSpPr>
          <p:cNvPr id="86" name="Oval 85"/>
          <p:cNvSpPr/>
          <p:nvPr/>
        </p:nvSpPr>
        <p:spPr bwMode="auto">
          <a:xfrm>
            <a:off x="3886200" y="3886200"/>
            <a:ext cx="533400" cy="4572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6</a:t>
            </a:r>
          </a:p>
        </p:txBody>
      </p:sp>
      <p:sp>
        <p:nvSpPr>
          <p:cNvPr id="87" name="Oval 86"/>
          <p:cNvSpPr/>
          <p:nvPr/>
        </p:nvSpPr>
        <p:spPr bwMode="auto">
          <a:xfrm>
            <a:off x="3505200" y="5029200"/>
            <a:ext cx="685800" cy="4572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t>13</a:t>
            </a:r>
            <a:endParaRPr kumimoji="0" lang="en-US" sz="1800" b="0" i="0" u="none" strike="noStrike" cap="none" normalizeH="0" baseline="0" dirty="0" smtClean="0">
              <a:ln>
                <a:noFill/>
              </a:ln>
              <a:solidFill>
                <a:schemeClr val="tx1"/>
              </a:solidFill>
              <a:effectLst/>
              <a:latin typeface="Arial" charset="0"/>
            </a:endParaRPr>
          </a:p>
        </p:txBody>
      </p:sp>
      <p:cxnSp>
        <p:nvCxnSpPr>
          <p:cNvPr id="88" name="Straight Arrow Connector 87"/>
          <p:cNvCxnSpPr>
            <a:stCxn id="85" idx="4"/>
            <a:endCxn id="86" idx="0"/>
          </p:cNvCxnSpPr>
          <p:nvPr/>
        </p:nvCxnSpPr>
        <p:spPr bwMode="auto">
          <a:xfrm rot="5400000">
            <a:off x="4095750" y="3257550"/>
            <a:ext cx="685800" cy="5715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89" name="Straight Arrow Connector 88"/>
          <p:cNvCxnSpPr>
            <a:stCxn id="86" idx="4"/>
            <a:endCxn id="87" idx="0"/>
          </p:cNvCxnSpPr>
          <p:nvPr/>
        </p:nvCxnSpPr>
        <p:spPr bwMode="auto">
          <a:xfrm rot="5400000">
            <a:off x="3657600" y="4533900"/>
            <a:ext cx="685800" cy="3048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90" name="Straight Arrow Connector 89"/>
          <p:cNvCxnSpPr>
            <a:stCxn id="85" idx="4"/>
            <a:endCxn id="93" idx="0"/>
          </p:cNvCxnSpPr>
          <p:nvPr/>
        </p:nvCxnSpPr>
        <p:spPr bwMode="auto">
          <a:xfrm rot="16200000" flipH="1">
            <a:off x="4667250" y="3257550"/>
            <a:ext cx="762000" cy="6477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91" name="Oval 90"/>
          <p:cNvSpPr/>
          <p:nvPr/>
        </p:nvSpPr>
        <p:spPr bwMode="auto">
          <a:xfrm>
            <a:off x="4267200" y="5029200"/>
            <a:ext cx="685800" cy="4572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t>14</a:t>
            </a:r>
            <a:endParaRPr kumimoji="0" lang="en-US" sz="1800" b="0" i="0" u="none" strike="noStrike" cap="none" normalizeH="0" baseline="0" dirty="0" smtClean="0">
              <a:ln>
                <a:noFill/>
              </a:ln>
              <a:solidFill>
                <a:schemeClr val="tx1"/>
              </a:solidFill>
              <a:effectLst/>
              <a:latin typeface="Arial" charset="0"/>
            </a:endParaRPr>
          </a:p>
        </p:txBody>
      </p:sp>
      <p:sp>
        <p:nvSpPr>
          <p:cNvPr id="92" name="Oval 91"/>
          <p:cNvSpPr/>
          <p:nvPr/>
        </p:nvSpPr>
        <p:spPr bwMode="auto">
          <a:xfrm>
            <a:off x="5105400" y="5029200"/>
            <a:ext cx="685800" cy="4572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15</a:t>
            </a:r>
          </a:p>
        </p:txBody>
      </p:sp>
      <p:sp>
        <p:nvSpPr>
          <p:cNvPr id="93" name="Oval 92"/>
          <p:cNvSpPr/>
          <p:nvPr/>
        </p:nvSpPr>
        <p:spPr bwMode="auto">
          <a:xfrm>
            <a:off x="5105400" y="3962400"/>
            <a:ext cx="533400" cy="4572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7</a:t>
            </a:r>
          </a:p>
        </p:txBody>
      </p:sp>
      <p:cxnSp>
        <p:nvCxnSpPr>
          <p:cNvPr id="94" name="Straight Arrow Connector 93"/>
          <p:cNvCxnSpPr>
            <a:stCxn id="93" idx="4"/>
            <a:endCxn id="91" idx="0"/>
          </p:cNvCxnSpPr>
          <p:nvPr/>
        </p:nvCxnSpPr>
        <p:spPr bwMode="auto">
          <a:xfrm rot="5400000">
            <a:off x="4686300" y="4343400"/>
            <a:ext cx="609600" cy="7620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95" name="Straight Arrow Connector 94"/>
          <p:cNvCxnSpPr>
            <a:stCxn id="93" idx="4"/>
            <a:endCxn id="92" idx="0"/>
          </p:cNvCxnSpPr>
          <p:nvPr/>
        </p:nvCxnSpPr>
        <p:spPr bwMode="auto">
          <a:xfrm rot="16200000" flipH="1">
            <a:off x="5105400" y="4686300"/>
            <a:ext cx="609600" cy="762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97" name="Trapezoid 96"/>
          <p:cNvSpPr/>
          <p:nvPr/>
        </p:nvSpPr>
        <p:spPr bwMode="auto">
          <a:xfrm>
            <a:off x="6248400" y="2514600"/>
            <a:ext cx="2743200" cy="3200400"/>
          </a:xfrm>
          <a:prstGeom prst="trapezoid">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98" name="Oval 97"/>
          <p:cNvSpPr/>
          <p:nvPr/>
        </p:nvSpPr>
        <p:spPr bwMode="auto">
          <a:xfrm>
            <a:off x="7391400" y="2819400"/>
            <a:ext cx="457200" cy="4572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3</a:t>
            </a:r>
          </a:p>
        </p:txBody>
      </p:sp>
      <p:sp>
        <p:nvSpPr>
          <p:cNvPr id="99" name="Oval 98"/>
          <p:cNvSpPr/>
          <p:nvPr/>
        </p:nvSpPr>
        <p:spPr bwMode="auto">
          <a:xfrm>
            <a:off x="6781800" y="3962400"/>
            <a:ext cx="533400" cy="4572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t>8</a:t>
            </a:r>
            <a:endParaRPr kumimoji="0" lang="en-US" sz="1800" b="0" i="0" u="none" strike="noStrike" cap="none" normalizeH="0" baseline="0" dirty="0" smtClean="0">
              <a:ln>
                <a:noFill/>
              </a:ln>
              <a:solidFill>
                <a:schemeClr val="tx1"/>
              </a:solidFill>
              <a:effectLst/>
              <a:latin typeface="Arial" charset="0"/>
            </a:endParaRPr>
          </a:p>
        </p:txBody>
      </p:sp>
      <p:sp>
        <p:nvSpPr>
          <p:cNvPr id="100" name="Oval 99"/>
          <p:cNvSpPr/>
          <p:nvPr/>
        </p:nvSpPr>
        <p:spPr bwMode="auto">
          <a:xfrm>
            <a:off x="6400800" y="5105400"/>
            <a:ext cx="685800" cy="4572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16</a:t>
            </a:r>
          </a:p>
        </p:txBody>
      </p:sp>
      <p:cxnSp>
        <p:nvCxnSpPr>
          <p:cNvPr id="101" name="Straight Arrow Connector 100"/>
          <p:cNvCxnSpPr>
            <a:stCxn id="98" idx="4"/>
            <a:endCxn id="99" idx="0"/>
          </p:cNvCxnSpPr>
          <p:nvPr/>
        </p:nvCxnSpPr>
        <p:spPr bwMode="auto">
          <a:xfrm rot="5400000">
            <a:off x="6991350" y="3333750"/>
            <a:ext cx="685800" cy="5715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02" name="Straight Arrow Connector 101"/>
          <p:cNvCxnSpPr>
            <a:stCxn id="99" idx="4"/>
            <a:endCxn id="100" idx="0"/>
          </p:cNvCxnSpPr>
          <p:nvPr/>
        </p:nvCxnSpPr>
        <p:spPr bwMode="auto">
          <a:xfrm rot="5400000">
            <a:off x="6553200" y="4610100"/>
            <a:ext cx="685800" cy="3048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03" name="Straight Arrow Connector 102"/>
          <p:cNvCxnSpPr>
            <a:stCxn id="98" idx="4"/>
            <a:endCxn id="106" idx="0"/>
          </p:cNvCxnSpPr>
          <p:nvPr/>
        </p:nvCxnSpPr>
        <p:spPr bwMode="auto">
          <a:xfrm rot="16200000" flipH="1">
            <a:off x="7562850" y="3333750"/>
            <a:ext cx="762000" cy="6477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05" name="Oval 104"/>
          <p:cNvSpPr/>
          <p:nvPr/>
        </p:nvSpPr>
        <p:spPr bwMode="auto">
          <a:xfrm>
            <a:off x="8001000" y="5105400"/>
            <a:ext cx="685800" cy="4572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17</a:t>
            </a:r>
          </a:p>
        </p:txBody>
      </p:sp>
      <p:sp>
        <p:nvSpPr>
          <p:cNvPr id="106" name="Oval 105"/>
          <p:cNvSpPr/>
          <p:nvPr/>
        </p:nvSpPr>
        <p:spPr bwMode="auto">
          <a:xfrm>
            <a:off x="8001000" y="4038600"/>
            <a:ext cx="533400" cy="4572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9</a:t>
            </a:r>
          </a:p>
        </p:txBody>
      </p:sp>
      <p:cxnSp>
        <p:nvCxnSpPr>
          <p:cNvPr id="108" name="Straight Arrow Connector 107"/>
          <p:cNvCxnSpPr>
            <a:stCxn id="106" idx="4"/>
            <a:endCxn id="105" idx="0"/>
          </p:cNvCxnSpPr>
          <p:nvPr/>
        </p:nvCxnSpPr>
        <p:spPr bwMode="auto">
          <a:xfrm rot="16200000" flipH="1">
            <a:off x="8001000" y="4762500"/>
            <a:ext cx="609600" cy="762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09" name="Oval 108"/>
          <p:cNvSpPr/>
          <p:nvPr/>
        </p:nvSpPr>
        <p:spPr bwMode="auto">
          <a:xfrm>
            <a:off x="4419600" y="1371600"/>
            <a:ext cx="533400" cy="457200"/>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cxnSp>
        <p:nvCxnSpPr>
          <p:cNvPr id="110" name="Straight Arrow Connector 109"/>
          <p:cNvCxnSpPr>
            <a:stCxn id="109" idx="4"/>
            <a:endCxn id="7" idx="0"/>
          </p:cNvCxnSpPr>
          <p:nvPr/>
        </p:nvCxnSpPr>
        <p:spPr bwMode="auto">
          <a:xfrm rot="5400000">
            <a:off x="2800350" y="857250"/>
            <a:ext cx="914400" cy="28575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13" name="Straight Arrow Connector 112"/>
          <p:cNvCxnSpPr>
            <a:stCxn id="109" idx="4"/>
            <a:endCxn id="85" idx="0"/>
          </p:cNvCxnSpPr>
          <p:nvPr/>
        </p:nvCxnSpPr>
        <p:spPr bwMode="auto">
          <a:xfrm rot="16200000" flipH="1">
            <a:off x="4248150" y="2266950"/>
            <a:ext cx="914400" cy="381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16" name="Straight Arrow Connector 115"/>
          <p:cNvCxnSpPr>
            <a:stCxn id="109" idx="4"/>
            <a:endCxn id="98" idx="0"/>
          </p:cNvCxnSpPr>
          <p:nvPr/>
        </p:nvCxnSpPr>
        <p:spPr bwMode="auto">
          <a:xfrm rot="16200000" flipH="1">
            <a:off x="5657850" y="857250"/>
            <a:ext cx="990600" cy="29337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19" name="TextBox 118"/>
          <p:cNvSpPr txBox="1"/>
          <p:nvPr/>
        </p:nvSpPr>
        <p:spPr>
          <a:xfrm>
            <a:off x="2514600" y="1752600"/>
            <a:ext cx="1531188" cy="369332"/>
          </a:xfrm>
          <a:prstGeom prst="rect">
            <a:avLst/>
          </a:prstGeom>
          <a:noFill/>
        </p:spPr>
        <p:txBody>
          <a:bodyPr wrap="none" rtlCol="0">
            <a:spAutoFit/>
          </a:bodyPr>
          <a:lstStyle/>
          <a:p>
            <a:r>
              <a:rPr lang="en-US" dirty="0" smtClean="0"/>
              <a:t>Description 0</a:t>
            </a:r>
            <a:endParaRPr lang="en-US" dirty="0"/>
          </a:p>
        </p:txBody>
      </p:sp>
      <p:sp>
        <p:nvSpPr>
          <p:cNvPr id="120" name="TextBox 119"/>
          <p:cNvSpPr txBox="1"/>
          <p:nvPr/>
        </p:nvSpPr>
        <p:spPr>
          <a:xfrm>
            <a:off x="5257800" y="1752600"/>
            <a:ext cx="1531188" cy="369332"/>
          </a:xfrm>
          <a:prstGeom prst="rect">
            <a:avLst/>
          </a:prstGeom>
          <a:noFill/>
        </p:spPr>
        <p:txBody>
          <a:bodyPr wrap="none" rtlCol="0">
            <a:spAutoFit/>
          </a:bodyPr>
          <a:lstStyle/>
          <a:p>
            <a:r>
              <a:rPr lang="en-US" dirty="0" smtClean="0"/>
              <a:t>Description 2</a:t>
            </a:r>
            <a:endParaRPr lang="en-US" dirty="0"/>
          </a:p>
        </p:txBody>
      </p:sp>
      <p:sp>
        <p:nvSpPr>
          <p:cNvPr id="124" name="TextBox 123"/>
          <p:cNvSpPr txBox="1"/>
          <p:nvPr/>
        </p:nvSpPr>
        <p:spPr>
          <a:xfrm>
            <a:off x="3962400" y="2057400"/>
            <a:ext cx="1531188" cy="369332"/>
          </a:xfrm>
          <a:prstGeom prst="rect">
            <a:avLst/>
          </a:prstGeom>
          <a:noFill/>
        </p:spPr>
        <p:txBody>
          <a:bodyPr wrap="none" rtlCol="0">
            <a:spAutoFit/>
          </a:bodyPr>
          <a:lstStyle/>
          <a:p>
            <a:r>
              <a:rPr lang="en-US" dirty="0" smtClean="0"/>
              <a:t>Description 1</a:t>
            </a:r>
            <a:endParaRPr lang="en-US" dirty="0"/>
          </a:p>
        </p:txBody>
      </p:sp>
      <p:cxnSp>
        <p:nvCxnSpPr>
          <p:cNvPr id="126" name="Curved Connector 125"/>
          <p:cNvCxnSpPr>
            <a:stCxn id="10" idx="4"/>
            <a:endCxn id="87" idx="4"/>
          </p:cNvCxnSpPr>
          <p:nvPr/>
        </p:nvCxnSpPr>
        <p:spPr bwMode="auto">
          <a:xfrm rot="16200000" flipH="1">
            <a:off x="2400300" y="4038600"/>
            <a:ext cx="1588" cy="2895600"/>
          </a:xfrm>
          <a:prstGeom prst="curvedConnector3">
            <a:avLst>
              <a:gd name="adj1" fmla="val 22621481"/>
            </a:avLst>
          </a:prstGeom>
          <a:solidFill>
            <a:schemeClr val="accent1"/>
          </a:solidFill>
          <a:ln w="9525" cap="flat" cmpd="sng" algn="ctr">
            <a:solidFill>
              <a:srgbClr val="FF0000"/>
            </a:solidFill>
            <a:prstDash val="solid"/>
            <a:round/>
            <a:headEnd type="none" w="med" len="med"/>
            <a:tailEnd type="arrow"/>
          </a:ln>
          <a:effectLst/>
        </p:spPr>
      </p:cxnSp>
      <p:cxnSp>
        <p:nvCxnSpPr>
          <p:cNvPr id="129" name="Curved Connector 128"/>
          <p:cNvCxnSpPr>
            <a:stCxn id="54" idx="4"/>
            <a:endCxn id="100" idx="4"/>
          </p:cNvCxnSpPr>
          <p:nvPr/>
        </p:nvCxnSpPr>
        <p:spPr bwMode="auto">
          <a:xfrm rot="16200000" flipH="1">
            <a:off x="4191000" y="3009900"/>
            <a:ext cx="76200" cy="5029200"/>
          </a:xfrm>
          <a:prstGeom prst="curvedConnector3">
            <a:avLst>
              <a:gd name="adj1" fmla="val 509091"/>
            </a:avLst>
          </a:prstGeom>
          <a:solidFill>
            <a:schemeClr val="accent1"/>
          </a:solidFill>
          <a:ln w="9525" cap="flat" cmpd="sng" algn="ctr">
            <a:solidFill>
              <a:srgbClr val="FF0000"/>
            </a:solidFill>
            <a:prstDash val="solid"/>
            <a:round/>
            <a:headEnd type="none" w="med" len="med"/>
            <a:tailEnd type="arrow"/>
          </a:ln>
          <a:effectLst/>
        </p:spPr>
      </p:cxnSp>
      <p:cxnSp>
        <p:nvCxnSpPr>
          <p:cNvPr id="132" name="Shape 131"/>
          <p:cNvCxnSpPr>
            <a:stCxn id="55" idx="0"/>
            <a:endCxn id="85" idx="2"/>
          </p:cNvCxnSpPr>
          <p:nvPr/>
        </p:nvCxnSpPr>
        <p:spPr bwMode="auto">
          <a:xfrm rot="5400000" flipH="1" flipV="1">
            <a:off x="2495550" y="3028950"/>
            <a:ext cx="2057400" cy="1943100"/>
          </a:xfrm>
          <a:prstGeom prst="curvedConnector2">
            <a:avLst/>
          </a:prstGeom>
          <a:solidFill>
            <a:schemeClr val="accent1"/>
          </a:solidFill>
          <a:ln w="9525" cap="flat" cmpd="sng" algn="ctr">
            <a:solidFill>
              <a:srgbClr val="FF0000"/>
            </a:solidFill>
            <a:prstDash val="solid"/>
            <a:round/>
            <a:headEnd type="none" w="med" len="med"/>
            <a:tailEnd type="arrow"/>
          </a:ln>
          <a:effectLst/>
        </p:spPr>
      </p:cxnSp>
      <p:cxnSp>
        <p:nvCxnSpPr>
          <p:cNvPr id="134" name="Curved Connector 133"/>
          <p:cNvCxnSpPr>
            <a:stCxn id="87" idx="7"/>
            <a:endCxn id="55" idx="7"/>
          </p:cNvCxnSpPr>
          <p:nvPr/>
        </p:nvCxnSpPr>
        <p:spPr bwMode="auto">
          <a:xfrm rot="16200000" flipV="1">
            <a:off x="3442867" y="4448455"/>
            <a:ext cx="1588" cy="1295400"/>
          </a:xfrm>
          <a:prstGeom prst="curvedConnector3">
            <a:avLst>
              <a:gd name="adj1" fmla="val 18611776"/>
            </a:avLst>
          </a:prstGeom>
          <a:solidFill>
            <a:schemeClr val="accent1"/>
          </a:solidFill>
          <a:ln w="9525" cap="flat" cmpd="sng" algn="ctr">
            <a:solidFill>
              <a:srgbClr val="FF0000"/>
            </a:solidFill>
            <a:prstDash val="solid"/>
            <a:round/>
            <a:headEnd type="none" w="med" len="med"/>
            <a:tailEnd type="arrow"/>
          </a:ln>
          <a:effectLst/>
        </p:spPr>
      </p:cxnSp>
      <p:cxnSp>
        <p:nvCxnSpPr>
          <p:cNvPr id="136" name="Shape 135"/>
          <p:cNvCxnSpPr>
            <a:stCxn id="87" idx="7"/>
            <a:endCxn id="93" idx="2"/>
          </p:cNvCxnSpPr>
          <p:nvPr/>
        </p:nvCxnSpPr>
        <p:spPr bwMode="auto">
          <a:xfrm rot="5400000" flipH="1" flipV="1">
            <a:off x="4145406" y="4136162"/>
            <a:ext cx="905155" cy="1014833"/>
          </a:xfrm>
          <a:prstGeom prst="curvedConnector2">
            <a:avLst/>
          </a:prstGeom>
          <a:solidFill>
            <a:schemeClr val="accent1"/>
          </a:solidFill>
          <a:ln w="9525" cap="flat" cmpd="sng" algn="ctr">
            <a:solidFill>
              <a:srgbClr val="FF0000"/>
            </a:solidFill>
            <a:prstDash val="solid"/>
            <a:round/>
            <a:headEnd type="none" w="med" len="med"/>
            <a:tailEnd type="arrow"/>
          </a:ln>
          <a:effectLst/>
        </p:spPr>
      </p:cxnSp>
      <p:cxnSp>
        <p:nvCxnSpPr>
          <p:cNvPr id="138" name="Curved Connector 137"/>
          <p:cNvCxnSpPr>
            <a:stCxn id="91" idx="4"/>
            <a:endCxn id="105" idx="4"/>
          </p:cNvCxnSpPr>
          <p:nvPr/>
        </p:nvCxnSpPr>
        <p:spPr bwMode="auto">
          <a:xfrm rot="16200000" flipH="1">
            <a:off x="6438900" y="3657600"/>
            <a:ext cx="76200" cy="3733800"/>
          </a:xfrm>
          <a:prstGeom prst="curvedConnector3">
            <a:avLst>
              <a:gd name="adj1" fmla="val 571429"/>
            </a:avLst>
          </a:prstGeom>
          <a:solidFill>
            <a:schemeClr val="accent1"/>
          </a:solidFill>
          <a:ln w="9525" cap="flat" cmpd="sng" algn="ctr">
            <a:solidFill>
              <a:srgbClr val="FF0000"/>
            </a:solidFill>
            <a:prstDash val="solid"/>
            <a:round/>
            <a:headEnd type="none" w="med" len="med"/>
            <a:tailEnd type="arrow"/>
          </a:ln>
          <a:effectLst/>
        </p:spPr>
      </p:cxnSp>
      <p:cxnSp>
        <p:nvCxnSpPr>
          <p:cNvPr id="142" name="Curved Connector 141"/>
          <p:cNvCxnSpPr>
            <a:stCxn id="92" idx="6"/>
            <a:endCxn id="106" idx="2"/>
          </p:cNvCxnSpPr>
          <p:nvPr/>
        </p:nvCxnSpPr>
        <p:spPr bwMode="auto">
          <a:xfrm flipV="1">
            <a:off x="5791200" y="4267200"/>
            <a:ext cx="2209800" cy="990600"/>
          </a:xfrm>
          <a:prstGeom prst="curvedConnector3">
            <a:avLst>
              <a:gd name="adj1" fmla="val 44089"/>
            </a:avLst>
          </a:prstGeom>
          <a:solidFill>
            <a:schemeClr val="accent1"/>
          </a:solidFill>
          <a:ln w="9525" cap="flat" cmpd="sng" algn="ctr">
            <a:solidFill>
              <a:srgbClr val="FF0000"/>
            </a:solidFill>
            <a:prstDash val="solid"/>
            <a:round/>
            <a:headEnd type="none" w="med" len="med"/>
            <a:tailEnd type="arrow"/>
          </a:ln>
          <a:effectLst/>
        </p:spPr>
      </p:cxnSp>
      <p:cxnSp>
        <p:nvCxnSpPr>
          <p:cNvPr id="146" name="Shape 145"/>
          <p:cNvCxnSpPr>
            <a:stCxn id="100" idx="6"/>
            <a:endCxn id="106" idx="3"/>
          </p:cNvCxnSpPr>
          <p:nvPr/>
        </p:nvCxnSpPr>
        <p:spPr bwMode="auto">
          <a:xfrm flipV="1">
            <a:off x="7086600" y="4428845"/>
            <a:ext cx="992515" cy="905155"/>
          </a:xfrm>
          <a:prstGeom prst="curvedConnector2">
            <a:avLst/>
          </a:prstGeom>
          <a:solidFill>
            <a:schemeClr val="accent1"/>
          </a:solidFill>
          <a:ln w="9525" cap="flat" cmpd="sng" algn="ctr">
            <a:solidFill>
              <a:srgbClr val="FF0000"/>
            </a:solidFill>
            <a:prstDash val="solid"/>
            <a:round/>
            <a:headEnd type="none" w="med" len="med"/>
            <a:tailEnd type="arrow"/>
          </a:ln>
          <a:effectLst/>
        </p:spPr>
      </p:cxnSp>
      <p:sp>
        <p:nvSpPr>
          <p:cNvPr id="147" name="Oval 146"/>
          <p:cNvSpPr/>
          <p:nvPr/>
        </p:nvSpPr>
        <p:spPr bwMode="auto">
          <a:xfrm>
            <a:off x="609600" y="2590800"/>
            <a:ext cx="8305800" cy="838200"/>
          </a:xfrm>
          <a:prstGeom prst="ellipse">
            <a:avLst/>
          </a:prstGeom>
          <a:noFill/>
          <a:ln w="9525" cap="flat" cmpd="sng" algn="ctr">
            <a:solidFill>
              <a:schemeClr val="tx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48" name="Oval 147"/>
          <p:cNvSpPr/>
          <p:nvPr/>
        </p:nvSpPr>
        <p:spPr bwMode="auto">
          <a:xfrm>
            <a:off x="228600" y="3581400"/>
            <a:ext cx="8839200" cy="1219200"/>
          </a:xfrm>
          <a:prstGeom prst="ellipse">
            <a:avLst/>
          </a:prstGeom>
          <a:noFill/>
          <a:ln w="9525" cap="flat" cmpd="sng" algn="ctr">
            <a:solidFill>
              <a:schemeClr val="tx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49" name="Oval 148"/>
          <p:cNvSpPr/>
          <p:nvPr/>
        </p:nvSpPr>
        <p:spPr bwMode="auto">
          <a:xfrm>
            <a:off x="152400" y="4876800"/>
            <a:ext cx="8839200" cy="838200"/>
          </a:xfrm>
          <a:prstGeom prst="ellipse">
            <a:avLst/>
          </a:prstGeom>
          <a:noFill/>
          <a:ln w="9525" cap="flat" cmpd="sng" algn="ctr">
            <a:solidFill>
              <a:schemeClr val="tx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50" name="TextBox 149"/>
          <p:cNvSpPr txBox="1"/>
          <p:nvPr/>
        </p:nvSpPr>
        <p:spPr>
          <a:xfrm>
            <a:off x="1371600" y="6076890"/>
            <a:ext cx="7315200" cy="400110"/>
          </a:xfrm>
          <a:prstGeom prst="rect">
            <a:avLst/>
          </a:prstGeom>
          <a:noFill/>
        </p:spPr>
        <p:txBody>
          <a:bodyPr wrap="square" rtlCol="0">
            <a:spAutoFit/>
          </a:bodyPr>
          <a:lstStyle/>
          <a:p>
            <a:pPr marL="342900" indent="-342900"/>
            <a:r>
              <a:rPr lang="en-US" sz="2000" dirty="0" smtClean="0"/>
              <a:t>(1) Diffusion Phase (        )            (2) Swarming Phase (        )</a:t>
            </a:r>
          </a:p>
        </p:txBody>
      </p:sp>
      <p:cxnSp>
        <p:nvCxnSpPr>
          <p:cNvPr id="152" name="Straight Arrow Connector 151"/>
          <p:cNvCxnSpPr/>
          <p:nvPr/>
        </p:nvCxnSpPr>
        <p:spPr bwMode="auto">
          <a:xfrm>
            <a:off x="3810000" y="6323012"/>
            <a:ext cx="457200" cy="15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54" name="Curved Connector 153"/>
          <p:cNvCxnSpPr/>
          <p:nvPr/>
        </p:nvCxnSpPr>
        <p:spPr bwMode="auto">
          <a:xfrm flipV="1">
            <a:off x="7772400" y="6172200"/>
            <a:ext cx="381000" cy="228600"/>
          </a:xfrm>
          <a:prstGeom prst="curvedConnector3">
            <a:avLst>
              <a:gd name="adj1" fmla="val 50000"/>
            </a:avLst>
          </a:prstGeom>
          <a:solidFill>
            <a:schemeClr val="accent1"/>
          </a:solidFill>
          <a:ln w="9525" cap="flat" cmpd="sng" algn="ctr">
            <a:solidFill>
              <a:srgbClr val="FF0000"/>
            </a:solidFill>
            <a:prstDash val="solid"/>
            <a:round/>
            <a:headEnd type="none" w="med" len="med"/>
            <a:tailEnd type="arrow"/>
          </a:ln>
          <a:effectLst/>
        </p:spPr>
      </p:cxnSp>
      <p:sp>
        <p:nvSpPr>
          <p:cNvPr id="155" name="TextBox 154"/>
          <p:cNvSpPr txBox="1"/>
          <p:nvPr/>
        </p:nvSpPr>
        <p:spPr>
          <a:xfrm>
            <a:off x="0" y="1676401"/>
            <a:ext cx="2209800" cy="646331"/>
          </a:xfrm>
          <a:prstGeom prst="rect">
            <a:avLst/>
          </a:prstGeom>
          <a:noFill/>
        </p:spPr>
        <p:txBody>
          <a:bodyPr wrap="square" rtlCol="0">
            <a:spAutoFit/>
          </a:bodyPr>
          <a:lstStyle/>
          <a:p>
            <a:r>
              <a:rPr lang="en-US" dirty="0" smtClean="0"/>
              <a:t>(Levels determined by hops to source)</a:t>
            </a:r>
            <a:endParaRPr lang="en-US" dirty="0"/>
          </a:p>
        </p:txBody>
      </p:sp>
      <p:cxnSp>
        <p:nvCxnSpPr>
          <p:cNvPr id="157" name="Straight Arrow Connector 156"/>
          <p:cNvCxnSpPr>
            <a:endCxn id="147" idx="2"/>
          </p:cNvCxnSpPr>
          <p:nvPr/>
        </p:nvCxnSpPr>
        <p:spPr bwMode="auto">
          <a:xfrm rot="16200000" flipH="1">
            <a:off x="19050" y="2419350"/>
            <a:ext cx="723900" cy="4572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58" name="Straight Arrow Connector 157"/>
          <p:cNvCxnSpPr>
            <a:endCxn id="148" idx="2"/>
          </p:cNvCxnSpPr>
          <p:nvPr/>
        </p:nvCxnSpPr>
        <p:spPr bwMode="auto">
          <a:xfrm rot="16200000" flipH="1">
            <a:off x="-762000" y="3200400"/>
            <a:ext cx="1905000" cy="762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61" name="Straight Arrow Connector 160"/>
          <p:cNvCxnSpPr>
            <a:endCxn id="149" idx="2"/>
          </p:cNvCxnSpPr>
          <p:nvPr/>
        </p:nvCxnSpPr>
        <p:spPr bwMode="auto">
          <a:xfrm rot="5400000">
            <a:off x="-1352550" y="3790950"/>
            <a:ext cx="3009900" cy="15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Tree>
    <p:extLst>
      <p:ext uri="{BB962C8B-B14F-4D97-AF65-F5344CB8AC3E}">
        <p14:creationId xmlns:p14="http://schemas.microsoft.com/office/powerpoint/2010/main" val="40940571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Diffusion Phase</a:t>
            </a:r>
            <a:endParaRPr lang="en-US" dirty="0"/>
          </a:p>
        </p:txBody>
      </p:sp>
      <p:sp>
        <p:nvSpPr>
          <p:cNvPr id="3" name="Content Placeholder 2"/>
          <p:cNvSpPr>
            <a:spLocks noGrp="1"/>
          </p:cNvSpPr>
          <p:nvPr>
            <p:ph idx="1"/>
          </p:nvPr>
        </p:nvSpPr>
        <p:spPr>
          <a:xfrm>
            <a:off x="0" y="3962400"/>
            <a:ext cx="4419600" cy="2895600"/>
          </a:xfrm>
        </p:spPr>
        <p:txBody>
          <a:bodyPr/>
          <a:lstStyle/>
          <a:p>
            <a:r>
              <a:rPr lang="en-US" sz="2000" dirty="0" smtClean="0"/>
              <a:t>As a </a:t>
            </a:r>
            <a:r>
              <a:rPr lang="en-US" sz="2000" dirty="0" smtClean="0">
                <a:solidFill>
                  <a:srgbClr val="FF0000"/>
                </a:solidFill>
              </a:rPr>
              <a:t>new segment</a:t>
            </a:r>
            <a:r>
              <a:rPr lang="en-US" sz="2000" dirty="0" smtClean="0"/>
              <a:t> (set of packets) of length </a:t>
            </a:r>
            <a:r>
              <a:rPr lang="en-US" sz="2000" i="1" dirty="0" smtClean="0"/>
              <a:t>L</a:t>
            </a:r>
            <a:r>
              <a:rPr lang="en-US" sz="2000" dirty="0" smtClean="0"/>
              <a:t> becomes available at source every </a:t>
            </a:r>
            <a:r>
              <a:rPr lang="en-US" sz="2000" i="1" dirty="0" smtClean="0"/>
              <a:t>L</a:t>
            </a:r>
            <a:r>
              <a:rPr lang="en-US" sz="2000" dirty="0" smtClean="0"/>
              <a:t> seconds</a:t>
            </a:r>
          </a:p>
          <a:p>
            <a:pPr lvl="1"/>
            <a:r>
              <a:rPr lang="en-US" sz="2000" dirty="0" smtClean="0"/>
              <a:t>Level 1 nodes </a:t>
            </a:r>
            <a:r>
              <a:rPr lang="en-US" sz="2000" dirty="0" smtClean="0">
                <a:solidFill>
                  <a:srgbClr val="FF0000"/>
                </a:solidFill>
              </a:rPr>
              <a:t>pull data units </a:t>
            </a:r>
            <a:r>
              <a:rPr lang="en-US" sz="2000" dirty="0" smtClean="0"/>
              <a:t>from source, then level 2 pulls from level 1, etc.</a:t>
            </a:r>
          </a:p>
          <a:p>
            <a:pPr lvl="1"/>
            <a:r>
              <a:rPr lang="en-US" sz="2000" dirty="0" smtClean="0"/>
              <a:t>Recall that reporting and pulling are performed periodically</a:t>
            </a:r>
          </a:p>
        </p:txBody>
      </p:sp>
      <p:sp>
        <p:nvSpPr>
          <p:cNvPr id="4" name="Footer Placeholder 3"/>
          <p:cNvSpPr>
            <a:spLocks noGrp="1"/>
          </p:cNvSpPr>
          <p:nvPr>
            <p:ph type="ftr" sz="quarter" idx="10"/>
          </p:nvPr>
        </p:nvSpPr>
        <p:spPr/>
        <p:txBody>
          <a:bodyPr/>
          <a:lstStyle/>
          <a:p>
            <a:pPr>
              <a:defRPr/>
            </a:pPr>
            <a:r>
              <a:rPr lang="en-US" smtClean="0"/>
              <a:t>CS 414 - Spring 2014</a:t>
            </a:r>
            <a:endParaRPr lang="en-US" dirty="0"/>
          </a:p>
        </p:txBody>
      </p:sp>
      <p:sp>
        <p:nvSpPr>
          <p:cNvPr id="11" name="Rounded Rectangle 10"/>
          <p:cNvSpPr/>
          <p:nvPr/>
        </p:nvSpPr>
        <p:spPr bwMode="auto">
          <a:xfrm>
            <a:off x="1600200" y="2362200"/>
            <a:ext cx="609600" cy="4572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3</a:t>
            </a:r>
            <a:r>
              <a:rPr kumimoji="0" lang="en-US" sz="1800" b="0" i="0" u="none" strike="noStrike" cap="none" normalizeH="0" baseline="-25000" dirty="0" smtClean="0">
                <a:ln>
                  <a:noFill/>
                </a:ln>
                <a:solidFill>
                  <a:schemeClr val="tx1"/>
                </a:solidFill>
                <a:effectLst/>
                <a:latin typeface="Arial" charset="0"/>
              </a:rPr>
              <a:t>0</a:t>
            </a:r>
          </a:p>
        </p:txBody>
      </p:sp>
      <p:sp>
        <p:nvSpPr>
          <p:cNvPr id="12" name="Rounded Rectangle 11"/>
          <p:cNvSpPr/>
          <p:nvPr/>
        </p:nvSpPr>
        <p:spPr bwMode="auto">
          <a:xfrm>
            <a:off x="2362200" y="2362200"/>
            <a:ext cx="609600" cy="4572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2</a:t>
            </a:r>
            <a:r>
              <a:rPr kumimoji="0" lang="en-US" sz="1800" b="0" i="0" u="none" strike="noStrike" cap="none" normalizeH="0" baseline="-25000" dirty="0" smtClean="0">
                <a:ln>
                  <a:noFill/>
                </a:ln>
                <a:solidFill>
                  <a:schemeClr val="tx1"/>
                </a:solidFill>
                <a:effectLst/>
                <a:latin typeface="Arial" charset="0"/>
              </a:rPr>
              <a:t>0</a:t>
            </a:r>
          </a:p>
        </p:txBody>
      </p:sp>
      <p:sp>
        <p:nvSpPr>
          <p:cNvPr id="13" name="Rounded Rectangle 12"/>
          <p:cNvSpPr/>
          <p:nvPr/>
        </p:nvSpPr>
        <p:spPr bwMode="auto">
          <a:xfrm>
            <a:off x="3048000" y="2362200"/>
            <a:ext cx="609600" cy="4572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1</a:t>
            </a:r>
            <a:r>
              <a:rPr kumimoji="0" lang="en-US" sz="1800" b="0" i="0" u="none" strike="noStrike" cap="none" normalizeH="0" baseline="-25000" dirty="0" smtClean="0">
                <a:ln>
                  <a:noFill/>
                </a:ln>
                <a:solidFill>
                  <a:schemeClr val="tx1"/>
                </a:solidFill>
                <a:effectLst/>
                <a:latin typeface="Arial" charset="0"/>
              </a:rPr>
              <a:t>0</a:t>
            </a:r>
          </a:p>
        </p:txBody>
      </p:sp>
      <p:sp>
        <p:nvSpPr>
          <p:cNvPr id="17" name="TextBox 16"/>
          <p:cNvSpPr txBox="1"/>
          <p:nvPr/>
        </p:nvSpPr>
        <p:spPr>
          <a:xfrm rot="16200000">
            <a:off x="1879312" y="2793713"/>
            <a:ext cx="533400" cy="584775"/>
          </a:xfrm>
          <a:prstGeom prst="rect">
            <a:avLst/>
          </a:prstGeom>
          <a:noFill/>
        </p:spPr>
        <p:txBody>
          <a:bodyPr wrap="square" rtlCol="0">
            <a:spAutoFit/>
          </a:bodyPr>
          <a:lstStyle/>
          <a:p>
            <a:r>
              <a:rPr lang="en-US" sz="3200" dirty="0" smtClean="0"/>
              <a:t>…</a:t>
            </a:r>
            <a:endParaRPr lang="en-US" sz="3200" dirty="0"/>
          </a:p>
        </p:txBody>
      </p:sp>
      <p:sp>
        <p:nvSpPr>
          <p:cNvPr id="18" name="Rounded Rectangle 17"/>
          <p:cNvSpPr/>
          <p:nvPr/>
        </p:nvSpPr>
        <p:spPr bwMode="auto">
          <a:xfrm>
            <a:off x="1600200" y="3352800"/>
            <a:ext cx="609600" cy="4572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3</a:t>
            </a:r>
            <a:r>
              <a:rPr lang="en-US" baseline="-25000" dirty="0" smtClean="0"/>
              <a:t>2</a:t>
            </a:r>
            <a:endParaRPr kumimoji="0" lang="en-US" sz="1800" b="0" i="0" u="none" strike="noStrike" cap="none" normalizeH="0" baseline="-25000" dirty="0" smtClean="0">
              <a:ln>
                <a:noFill/>
              </a:ln>
              <a:solidFill>
                <a:schemeClr val="tx1"/>
              </a:solidFill>
              <a:effectLst/>
              <a:latin typeface="Arial" charset="0"/>
            </a:endParaRPr>
          </a:p>
        </p:txBody>
      </p:sp>
      <p:sp>
        <p:nvSpPr>
          <p:cNvPr id="19" name="Rounded Rectangle 18"/>
          <p:cNvSpPr/>
          <p:nvPr/>
        </p:nvSpPr>
        <p:spPr bwMode="auto">
          <a:xfrm>
            <a:off x="2286000" y="3352800"/>
            <a:ext cx="609600" cy="4572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2</a:t>
            </a:r>
            <a:r>
              <a:rPr kumimoji="0" lang="en-US" sz="1800" b="0" i="0" u="none" strike="noStrike" cap="none" normalizeH="0" baseline="-25000" dirty="0" smtClean="0">
                <a:ln>
                  <a:noFill/>
                </a:ln>
                <a:solidFill>
                  <a:schemeClr val="tx1"/>
                </a:solidFill>
                <a:effectLst/>
                <a:latin typeface="Arial" charset="0"/>
              </a:rPr>
              <a:t>2</a:t>
            </a:r>
          </a:p>
        </p:txBody>
      </p:sp>
      <p:sp>
        <p:nvSpPr>
          <p:cNvPr id="20" name="Rounded Rectangle 19"/>
          <p:cNvSpPr/>
          <p:nvPr/>
        </p:nvSpPr>
        <p:spPr bwMode="auto">
          <a:xfrm>
            <a:off x="3048000" y="3352800"/>
            <a:ext cx="609600" cy="4572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1</a:t>
            </a:r>
            <a:r>
              <a:rPr lang="en-US" baseline="-25000" dirty="0" smtClean="0"/>
              <a:t>2</a:t>
            </a:r>
            <a:endParaRPr kumimoji="0" lang="en-US" sz="1800" b="0" i="0" u="none" strike="noStrike" cap="none" normalizeH="0" baseline="-25000" dirty="0" smtClean="0">
              <a:ln>
                <a:noFill/>
              </a:ln>
              <a:solidFill>
                <a:schemeClr val="tx1"/>
              </a:solidFill>
              <a:effectLst/>
              <a:latin typeface="Arial" charset="0"/>
            </a:endParaRPr>
          </a:p>
        </p:txBody>
      </p:sp>
      <p:sp>
        <p:nvSpPr>
          <p:cNvPr id="21" name="Right Brace 20"/>
          <p:cNvSpPr/>
          <p:nvPr/>
        </p:nvSpPr>
        <p:spPr bwMode="auto">
          <a:xfrm rot="16200000">
            <a:off x="2819400" y="1447800"/>
            <a:ext cx="457200" cy="1524000"/>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2" name="Rounded Rectangle 21"/>
          <p:cNvSpPr/>
          <p:nvPr/>
        </p:nvSpPr>
        <p:spPr bwMode="auto">
          <a:xfrm>
            <a:off x="914400" y="2362200"/>
            <a:ext cx="609600" cy="4572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t>4</a:t>
            </a:r>
            <a:r>
              <a:rPr kumimoji="0" lang="en-US" sz="1800" b="0" i="0" u="none" strike="noStrike" cap="none" normalizeH="0" baseline="-25000" dirty="0" smtClean="0">
                <a:ln>
                  <a:noFill/>
                </a:ln>
                <a:solidFill>
                  <a:schemeClr val="tx1"/>
                </a:solidFill>
                <a:effectLst/>
                <a:latin typeface="Arial" charset="0"/>
              </a:rPr>
              <a:t>0</a:t>
            </a:r>
          </a:p>
        </p:txBody>
      </p:sp>
      <p:sp>
        <p:nvSpPr>
          <p:cNvPr id="23" name="Rounded Rectangle 22"/>
          <p:cNvSpPr/>
          <p:nvPr/>
        </p:nvSpPr>
        <p:spPr bwMode="auto">
          <a:xfrm>
            <a:off x="914400" y="3352800"/>
            <a:ext cx="609600" cy="4572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t>4</a:t>
            </a:r>
            <a:r>
              <a:rPr lang="en-US" baseline="-25000" dirty="0" smtClean="0"/>
              <a:t>2</a:t>
            </a:r>
            <a:endParaRPr kumimoji="0" lang="en-US" sz="1800" b="0" i="0" u="none" strike="noStrike" cap="none" normalizeH="0" baseline="-25000" dirty="0" smtClean="0">
              <a:ln>
                <a:noFill/>
              </a:ln>
              <a:solidFill>
                <a:schemeClr val="tx1"/>
              </a:solidFill>
              <a:effectLst/>
              <a:latin typeface="Arial" charset="0"/>
            </a:endParaRPr>
          </a:p>
        </p:txBody>
      </p:sp>
      <p:sp>
        <p:nvSpPr>
          <p:cNvPr id="24" name="Right Brace 23"/>
          <p:cNvSpPr/>
          <p:nvPr/>
        </p:nvSpPr>
        <p:spPr bwMode="auto">
          <a:xfrm rot="16200000">
            <a:off x="1295399" y="1447799"/>
            <a:ext cx="457200" cy="1524000"/>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5" name="TextBox 24"/>
          <p:cNvSpPr txBox="1"/>
          <p:nvPr/>
        </p:nvSpPr>
        <p:spPr>
          <a:xfrm>
            <a:off x="2438400" y="1676400"/>
            <a:ext cx="1300356" cy="369332"/>
          </a:xfrm>
          <a:prstGeom prst="rect">
            <a:avLst/>
          </a:prstGeom>
          <a:noFill/>
        </p:spPr>
        <p:txBody>
          <a:bodyPr wrap="none" rtlCol="0">
            <a:spAutoFit/>
          </a:bodyPr>
          <a:lstStyle/>
          <a:p>
            <a:r>
              <a:rPr lang="en-US" dirty="0" smtClean="0"/>
              <a:t>Segment 0</a:t>
            </a:r>
            <a:endParaRPr lang="en-US" dirty="0"/>
          </a:p>
        </p:txBody>
      </p:sp>
      <p:sp>
        <p:nvSpPr>
          <p:cNvPr id="26" name="TextBox 25"/>
          <p:cNvSpPr txBox="1"/>
          <p:nvPr/>
        </p:nvSpPr>
        <p:spPr>
          <a:xfrm>
            <a:off x="914400" y="1688068"/>
            <a:ext cx="1300356" cy="369332"/>
          </a:xfrm>
          <a:prstGeom prst="rect">
            <a:avLst/>
          </a:prstGeom>
          <a:noFill/>
        </p:spPr>
        <p:txBody>
          <a:bodyPr wrap="none" rtlCol="0">
            <a:spAutoFit/>
          </a:bodyPr>
          <a:lstStyle/>
          <a:p>
            <a:r>
              <a:rPr lang="en-US" dirty="0" smtClean="0"/>
              <a:t>Segment 1</a:t>
            </a:r>
            <a:endParaRPr lang="en-US" dirty="0"/>
          </a:p>
        </p:txBody>
      </p:sp>
      <p:sp>
        <p:nvSpPr>
          <p:cNvPr id="27" name="TextBox 26"/>
          <p:cNvSpPr txBox="1"/>
          <p:nvPr/>
        </p:nvSpPr>
        <p:spPr>
          <a:xfrm>
            <a:off x="76200" y="1853625"/>
            <a:ext cx="533400" cy="584775"/>
          </a:xfrm>
          <a:prstGeom prst="rect">
            <a:avLst/>
          </a:prstGeom>
          <a:noFill/>
        </p:spPr>
        <p:txBody>
          <a:bodyPr wrap="square" rtlCol="0">
            <a:spAutoFit/>
          </a:bodyPr>
          <a:lstStyle/>
          <a:p>
            <a:r>
              <a:rPr lang="en-US" sz="3200" dirty="0" smtClean="0"/>
              <a:t>…</a:t>
            </a:r>
            <a:endParaRPr lang="en-US" sz="3200" dirty="0"/>
          </a:p>
        </p:txBody>
      </p:sp>
      <p:sp>
        <p:nvSpPr>
          <p:cNvPr id="28" name="TextBox 27"/>
          <p:cNvSpPr txBox="1"/>
          <p:nvPr/>
        </p:nvSpPr>
        <p:spPr>
          <a:xfrm>
            <a:off x="76200" y="3149025"/>
            <a:ext cx="533400" cy="584775"/>
          </a:xfrm>
          <a:prstGeom prst="rect">
            <a:avLst/>
          </a:prstGeom>
          <a:noFill/>
        </p:spPr>
        <p:txBody>
          <a:bodyPr wrap="square" rtlCol="0">
            <a:spAutoFit/>
          </a:bodyPr>
          <a:lstStyle/>
          <a:p>
            <a:r>
              <a:rPr lang="en-US" sz="3200" dirty="0" smtClean="0"/>
              <a:t>…</a:t>
            </a:r>
            <a:endParaRPr lang="en-US" sz="3200" dirty="0"/>
          </a:p>
        </p:txBody>
      </p:sp>
      <p:sp>
        <p:nvSpPr>
          <p:cNvPr id="29" name="Oval 28"/>
          <p:cNvSpPr/>
          <p:nvPr/>
        </p:nvSpPr>
        <p:spPr bwMode="auto">
          <a:xfrm>
            <a:off x="5181600" y="1905000"/>
            <a:ext cx="533400" cy="457200"/>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30" name="Oval Callout 29"/>
          <p:cNvSpPr/>
          <p:nvPr/>
        </p:nvSpPr>
        <p:spPr bwMode="auto">
          <a:xfrm>
            <a:off x="7086600" y="1371600"/>
            <a:ext cx="1828800" cy="762000"/>
          </a:xfrm>
          <a:prstGeom prst="wedgeEllipseCallout">
            <a:avLst>
              <a:gd name="adj1" fmla="val -132522"/>
              <a:gd name="adj2" fmla="val 52760"/>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t>Have segment 0</a:t>
            </a:r>
            <a:endParaRPr kumimoji="0" lang="en-US" sz="1800" b="0" i="0" u="none" strike="noStrike" cap="none" normalizeH="0" baseline="0" dirty="0" smtClean="0">
              <a:ln>
                <a:noFill/>
              </a:ln>
              <a:solidFill>
                <a:schemeClr val="tx1"/>
              </a:solidFill>
              <a:effectLst/>
              <a:latin typeface="Arial" charset="0"/>
            </a:endParaRPr>
          </a:p>
        </p:txBody>
      </p:sp>
      <p:sp>
        <p:nvSpPr>
          <p:cNvPr id="31" name="Oval 30"/>
          <p:cNvSpPr/>
          <p:nvPr/>
        </p:nvSpPr>
        <p:spPr bwMode="auto">
          <a:xfrm>
            <a:off x="6096000" y="3124200"/>
            <a:ext cx="533400" cy="4572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3</a:t>
            </a:r>
          </a:p>
        </p:txBody>
      </p:sp>
      <p:cxnSp>
        <p:nvCxnSpPr>
          <p:cNvPr id="33" name="Straight Arrow Connector 32"/>
          <p:cNvCxnSpPr>
            <a:stCxn id="29" idx="5"/>
            <a:endCxn id="31" idx="0"/>
          </p:cNvCxnSpPr>
          <p:nvPr/>
        </p:nvCxnSpPr>
        <p:spPr bwMode="auto">
          <a:xfrm rot="16200000" flipH="1">
            <a:off x="5585315" y="2346814"/>
            <a:ext cx="828955" cy="725815"/>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34" name="Oval Callout 33"/>
          <p:cNvSpPr/>
          <p:nvPr/>
        </p:nvSpPr>
        <p:spPr bwMode="auto">
          <a:xfrm>
            <a:off x="7315200" y="2514600"/>
            <a:ext cx="1828800" cy="762000"/>
          </a:xfrm>
          <a:prstGeom prst="wedgeEllipseCallout">
            <a:avLst>
              <a:gd name="adj1" fmla="val -97457"/>
              <a:gd name="adj2" fmla="val 52760"/>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t>Send me</a:t>
            </a:r>
          </a:p>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Segment 0</a:t>
            </a:r>
          </a:p>
        </p:txBody>
      </p:sp>
      <p:sp>
        <p:nvSpPr>
          <p:cNvPr id="35" name="Rounded Rectangle 34"/>
          <p:cNvSpPr/>
          <p:nvPr/>
        </p:nvSpPr>
        <p:spPr bwMode="auto">
          <a:xfrm>
            <a:off x="5867400" y="2209800"/>
            <a:ext cx="609600" cy="4572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2</a:t>
            </a:r>
            <a:r>
              <a:rPr kumimoji="0" lang="en-US" sz="1800" b="0" i="0" u="none" strike="noStrike" cap="none" normalizeH="0" baseline="-25000" dirty="0" smtClean="0">
                <a:ln>
                  <a:noFill/>
                </a:ln>
                <a:solidFill>
                  <a:schemeClr val="tx1"/>
                </a:solidFill>
                <a:effectLst/>
                <a:latin typeface="Arial" charset="0"/>
              </a:rPr>
              <a:t>2</a:t>
            </a:r>
          </a:p>
        </p:txBody>
      </p:sp>
      <p:sp>
        <p:nvSpPr>
          <p:cNvPr id="36" name="Rounded Rectangle 35"/>
          <p:cNvSpPr/>
          <p:nvPr/>
        </p:nvSpPr>
        <p:spPr bwMode="auto">
          <a:xfrm>
            <a:off x="6324600" y="2667000"/>
            <a:ext cx="609600" cy="4572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1</a:t>
            </a:r>
            <a:r>
              <a:rPr lang="en-US" baseline="-25000" dirty="0" smtClean="0"/>
              <a:t>2</a:t>
            </a:r>
            <a:endParaRPr kumimoji="0" lang="en-US" sz="1800" b="0" i="0" u="none" strike="noStrike" cap="none" normalizeH="0" baseline="-25000" dirty="0" smtClean="0">
              <a:ln>
                <a:noFill/>
              </a:ln>
              <a:solidFill>
                <a:schemeClr val="tx1"/>
              </a:solidFill>
              <a:effectLst/>
              <a:latin typeface="Arial" charset="0"/>
            </a:endParaRPr>
          </a:p>
        </p:txBody>
      </p:sp>
      <p:cxnSp>
        <p:nvCxnSpPr>
          <p:cNvPr id="37" name="Straight Arrow Connector 36"/>
          <p:cNvCxnSpPr>
            <a:stCxn id="29" idx="4"/>
          </p:cNvCxnSpPr>
          <p:nvPr/>
        </p:nvCxnSpPr>
        <p:spPr bwMode="auto">
          <a:xfrm rot="5400000">
            <a:off x="5048249" y="2724151"/>
            <a:ext cx="762002" cy="381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40" name="Straight Arrow Connector 39"/>
          <p:cNvCxnSpPr>
            <a:stCxn id="29" idx="3"/>
          </p:cNvCxnSpPr>
          <p:nvPr/>
        </p:nvCxnSpPr>
        <p:spPr bwMode="auto">
          <a:xfrm rot="5400000">
            <a:off x="4577581" y="2442065"/>
            <a:ext cx="828955" cy="535315"/>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43" name="TextBox 42"/>
          <p:cNvSpPr txBox="1"/>
          <p:nvPr/>
        </p:nvSpPr>
        <p:spPr>
          <a:xfrm>
            <a:off x="4599563" y="3669268"/>
            <a:ext cx="1877437" cy="369332"/>
          </a:xfrm>
          <a:prstGeom prst="rect">
            <a:avLst/>
          </a:prstGeom>
          <a:noFill/>
        </p:spPr>
        <p:txBody>
          <a:bodyPr wrap="none" rtlCol="0">
            <a:spAutoFit/>
          </a:bodyPr>
          <a:lstStyle/>
          <a:p>
            <a:r>
              <a:rPr lang="en-US" dirty="0" smtClean="0"/>
              <a:t>(during period 0)</a:t>
            </a:r>
            <a:endParaRPr lang="en-US" dirty="0"/>
          </a:p>
        </p:txBody>
      </p:sp>
      <p:cxnSp>
        <p:nvCxnSpPr>
          <p:cNvPr id="45" name="Straight Connector 44"/>
          <p:cNvCxnSpPr/>
          <p:nvPr/>
        </p:nvCxnSpPr>
        <p:spPr bwMode="auto">
          <a:xfrm>
            <a:off x="4648200" y="4267200"/>
            <a:ext cx="4114800"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46" name="Oval 45"/>
          <p:cNvSpPr/>
          <p:nvPr/>
        </p:nvSpPr>
        <p:spPr bwMode="auto">
          <a:xfrm>
            <a:off x="5154037" y="4343400"/>
            <a:ext cx="533400" cy="4572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3</a:t>
            </a:r>
          </a:p>
        </p:txBody>
      </p:sp>
      <p:sp>
        <p:nvSpPr>
          <p:cNvPr id="47" name="Oval Callout 46"/>
          <p:cNvSpPr/>
          <p:nvPr/>
        </p:nvSpPr>
        <p:spPr bwMode="auto">
          <a:xfrm>
            <a:off x="7315200" y="4343400"/>
            <a:ext cx="1828800" cy="762000"/>
          </a:xfrm>
          <a:prstGeom prst="wedgeEllipseCallout">
            <a:avLst>
              <a:gd name="adj1" fmla="val -151354"/>
              <a:gd name="adj2" fmla="val -29838"/>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t>Have segment 0</a:t>
            </a:r>
            <a:endParaRPr kumimoji="0" lang="en-US" sz="1800" b="0" i="0" u="none" strike="noStrike" cap="none" normalizeH="0" baseline="0" dirty="0" smtClean="0">
              <a:ln>
                <a:noFill/>
              </a:ln>
              <a:solidFill>
                <a:schemeClr val="tx1"/>
              </a:solidFill>
              <a:effectLst/>
              <a:latin typeface="Arial" charset="0"/>
            </a:endParaRPr>
          </a:p>
        </p:txBody>
      </p:sp>
      <p:sp>
        <p:nvSpPr>
          <p:cNvPr id="48" name="Oval 47"/>
          <p:cNvSpPr/>
          <p:nvPr/>
        </p:nvSpPr>
        <p:spPr bwMode="auto">
          <a:xfrm>
            <a:off x="6019800" y="5715000"/>
            <a:ext cx="533400" cy="4572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9</a:t>
            </a:r>
          </a:p>
        </p:txBody>
      </p:sp>
      <p:cxnSp>
        <p:nvCxnSpPr>
          <p:cNvPr id="49" name="Straight Arrow Connector 48"/>
          <p:cNvCxnSpPr>
            <a:stCxn id="46" idx="5"/>
            <a:endCxn id="48" idx="0"/>
          </p:cNvCxnSpPr>
          <p:nvPr/>
        </p:nvCxnSpPr>
        <p:spPr bwMode="auto">
          <a:xfrm rot="16200000" flipH="1">
            <a:off x="5457234" y="4885733"/>
            <a:ext cx="981355" cy="67717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50" name="Rounded Rectangle 49"/>
          <p:cNvSpPr/>
          <p:nvPr/>
        </p:nvSpPr>
        <p:spPr bwMode="auto">
          <a:xfrm>
            <a:off x="5839837" y="4648200"/>
            <a:ext cx="609600" cy="4572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2</a:t>
            </a:r>
            <a:r>
              <a:rPr kumimoji="0" lang="en-US" sz="1800" b="0" i="0" u="none" strike="noStrike" cap="none" normalizeH="0" baseline="-25000" dirty="0" smtClean="0">
                <a:ln>
                  <a:noFill/>
                </a:ln>
                <a:solidFill>
                  <a:schemeClr val="tx1"/>
                </a:solidFill>
                <a:effectLst/>
                <a:latin typeface="Arial" charset="0"/>
              </a:rPr>
              <a:t>2</a:t>
            </a:r>
          </a:p>
        </p:txBody>
      </p:sp>
      <p:sp>
        <p:nvSpPr>
          <p:cNvPr id="51" name="Rounded Rectangle 50"/>
          <p:cNvSpPr/>
          <p:nvPr/>
        </p:nvSpPr>
        <p:spPr bwMode="auto">
          <a:xfrm>
            <a:off x="6297037" y="5105400"/>
            <a:ext cx="609600" cy="4572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1</a:t>
            </a:r>
            <a:r>
              <a:rPr lang="en-US" baseline="-25000" dirty="0" smtClean="0"/>
              <a:t>2</a:t>
            </a:r>
            <a:endParaRPr kumimoji="0" lang="en-US" sz="1800" b="0" i="0" u="none" strike="noStrike" cap="none" normalizeH="0" baseline="-25000" dirty="0" smtClean="0">
              <a:ln>
                <a:noFill/>
              </a:ln>
              <a:solidFill>
                <a:schemeClr val="tx1"/>
              </a:solidFill>
              <a:effectLst/>
              <a:latin typeface="Arial" charset="0"/>
            </a:endParaRPr>
          </a:p>
        </p:txBody>
      </p:sp>
      <p:cxnSp>
        <p:nvCxnSpPr>
          <p:cNvPr id="53" name="Straight Arrow Connector 52"/>
          <p:cNvCxnSpPr>
            <a:stCxn id="46" idx="3"/>
          </p:cNvCxnSpPr>
          <p:nvPr/>
        </p:nvCxnSpPr>
        <p:spPr bwMode="auto">
          <a:xfrm rot="5400000">
            <a:off x="4550018" y="4880465"/>
            <a:ext cx="828955" cy="535315"/>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54" name="TextBox 53"/>
          <p:cNvSpPr txBox="1"/>
          <p:nvPr/>
        </p:nvSpPr>
        <p:spPr>
          <a:xfrm>
            <a:off x="4572000" y="6107668"/>
            <a:ext cx="1877437" cy="369332"/>
          </a:xfrm>
          <a:prstGeom prst="rect">
            <a:avLst/>
          </a:prstGeom>
          <a:noFill/>
        </p:spPr>
        <p:txBody>
          <a:bodyPr wrap="none" rtlCol="0">
            <a:spAutoFit/>
          </a:bodyPr>
          <a:lstStyle/>
          <a:p>
            <a:r>
              <a:rPr lang="en-US" dirty="0" smtClean="0"/>
              <a:t>(during period 1)</a:t>
            </a:r>
            <a:endParaRPr lang="en-US" dirty="0"/>
          </a:p>
        </p:txBody>
      </p:sp>
      <p:sp>
        <p:nvSpPr>
          <p:cNvPr id="56" name="Oval Callout 55"/>
          <p:cNvSpPr/>
          <p:nvPr/>
        </p:nvSpPr>
        <p:spPr bwMode="auto">
          <a:xfrm>
            <a:off x="7315200" y="5257800"/>
            <a:ext cx="1828800" cy="762000"/>
          </a:xfrm>
          <a:prstGeom prst="wedgeEllipseCallout">
            <a:avLst>
              <a:gd name="adj1" fmla="val -97457"/>
              <a:gd name="adj2" fmla="val 52760"/>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t>Send me</a:t>
            </a:r>
          </a:p>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Segment 0</a:t>
            </a:r>
          </a:p>
        </p:txBody>
      </p:sp>
      <p:sp>
        <p:nvSpPr>
          <p:cNvPr id="57" name="TextBox 56"/>
          <p:cNvSpPr txBox="1"/>
          <p:nvPr/>
        </p:nvSpPr>
        <p:spPr>
          <a:xfrm>
            <a:off x="7162800" y="6248400"/>
            <a:ext cx="2286000" cy="646331"/>
          </a:xfrm>
          <a:prstGeom prst="rect">
            <a:avLst/>
          </a:prstGeom>
          <a:noFill/>
        </p:spPr>
        <p:txBody>
          <a:bodyPr wrap="square" rtlCol="0">
            <a:spAutoFit/>
          </a:bodyPr>
          <a:lstStyle/>
          <a:p>
            <a:r>
              <a:rPr lang="en-US" dirty="0" smtClean="0"/>
              <a:t>(drawings follow previous example)</a:t>
            </a:r>
            <a:endParaRPr lang="en-US" dirty="0"/>
          </a:p>
        </p:txBody>
      </p:sp>
    </p:spTree>
    <p:extLst>
      <p:ext uri="{BB962C8B-B14F-4D97-AF65-F5344CB8AC3E}">
        <p14:creationId xmlns:p14="http://schemas.microsoft.com/office/powerpoint/2010/main" val="10603277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Swarming Phase</a:t>
            </a:r>
            <a:endParaRPr lang="en-US" dirty="0"/>
          </a:p>
        </p:txBody>
      </p:sp>
      <p:sp>
        <p:nvSpPr>
          <p:cNvPr id="3" name="Content Placeholder 2"/>
          <p:cNvSpPr>
            <a:spLocks noGrp="1"/>
          </p:cNvSpPr>
          <p:nvPr>
            <p:ph idx="1"/>
          </p:nvPr>
        </p:nvSpPr>
        <p:spPr>
          <a:xfrm>
            <a:off x="685800" y="4114800"/>
            <a:ext cx="8229600" cy="3886200"/>
          </a:xfrm>
        </p:spPr>
        <p:txBody>
          <a:bodyPr/>
          <a:lstStyle/>
          <a:p>
            <a:r>
              <a:rPr lang="en-US" sz="2000" dirty="0" smtClean="0"/>
              <a:t>At the end of the diffusion all nodes have at least one data unit of the segment</a:t>
            </a:r>
          </a:p>
          <a:p>
            <a:r>
              <a:rPr lang="en-US" sz="2000" dirty="0" smtClean="0">
                <a:solidFill>
                  <a:srgbClr val="FF0000"/>
                </a:solidFill>
              </a:rPr>
              <a:t>Pull missing data units</a:t>
            </a:r>
            <a:r>
              <a:rPr lang="en-US" sz="2000" dirty="0" smtClean="0"/>
              <a:t> from (swarm-parent) peers located at same or lower level</a:t>
            </a:r>
          </a:p>
          <a:p>
            <a:r>
              <a:rPr lang="en-US" sz="2000" dirty="0" smtClean="0"/>
              <a:t>Can node 9 pull new data units from node 16?</a:t>
            </a:r>
          </a:p>
          <a:p>
            <a:pPr lvl="1"/>
            <a:r>
              <a:rPr lang="en-US" sz="2000" dirty="0" smtClean="0"/>
              <a:t>Node 9 cannot pull data in a single </a:t>
            </a:r>
            <a:r>
              <a:rPr lang="en-US" sz="2000" dirty="0" smtClean="0">
                <a:solidFill>
                  <a:srgbClr val="FF0000"/>
                </a:solidFill>
              </a:rPr>
              <a:t>swarm interval</a:t>
            </a:r>
          </a:p>
        </p:txBody>
      </p:sp>
      <p:sp>
        <p:nvSpPr>
          <p:cNvPr id="4" name="Footer Placeholder 3"/>
          <p:cNvSpPr>
            <a:spLocks noGrp="1"/>
          </p:cNvSpPr>
          <p:nvPr>
            <p:ph type="ftr" sz="quarter" idx="10"/>
          </p:nvPr>
        </p:nvSpPr>
        <p:spPr/>
        <p:txBody>
          <a:bodyPr/>
          <a:lstStyle/>
          <a:p>
            <a:pPr>
              <a:defRPr/>
            </a:pPr>
            <a:r>
              <a:rPr lang="en-US" smtClean="0"/>
              <a:t>CS 414 - Spring 2014</a:t>
            </a:r>
            <a:endParaRPr lang="en-US" dirty="0"/>
          </a:p>
        </p:txBody>
      </p:sp>
      <p:sp>
        <p:nvSpPr>
          <p:cNvPr id="5" name="TextBox 4"/>
          <p:cNvSpPr txBox="1"/>
          <p:nvPr/>
        </p:nvSpPr>
        <p:spPr>
          <a:xfrm>
            <a:off x="7162800" y="6248400"/>
            <a:ext cx="2286000" cy="646331"/>
          </a:xfrm>
          <a:prstGeom prst="rect">
            <a:avLst/>
          </a:prstGeom>
          <a:noFill/>
        </p:spPr>
        <p:txBody>
          <a:bodyPr wrap="square" rtlCol="0">
            <a:spAutoFit/>
          </a:bodyPr>
          <a:lstStyle/>
          <a:p>
            <a:r>
              <a:rPr lang="en-US" dirty="0" smtClean="0"/>
              <a:t>(drawings follow previous example)</a:t>
            </a:r>
            <a:endParaRPr lang="en-US" dirty="0"/>
          </a:p>
        </p:txBody>
      </p:sp>
      <p:sp>
        <p:nvSpPr>
          <p:cNvPr id="6" name="Trapezoid 5"/>
          <p:cNvSpPr/>
          <p:nvPr/>
        </p:nvSpPr>
        <p:spPr bwMode="auto">
          <a:xfrm>
            <a:off x="228600" y="1524000"/>
            <a:ext cx="2895600" cy="1905000"/>
          </a:xfrm>
          <a:prstGeom prst="trapezoid">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9" name="Oval 8"/>
          <p:cNvSpPr/>
          <p:nvPr/>
        </p:nvSpPr>
        <p:spPr bwMode="auto">
          <a:xfrm>
            <a:off x="609600" y="2819400"/>
            <a:ext cx="685800" cy="4572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10</a:t>
            </a:r>
          </a:p>
        </p:txBody>
      </p:sp>
      <p:sp>
        <p:nvSpPr>
          <p:cNvPr id="13" name="Oval 12"/>
          <p:cNvSpPr/>
          <p:nvPr/>
        </p:nvSpPr>
        <p:spPr bwMode="auto">
          <a:xfrm>
            <a:off x="1371600" y="2819400"/>
            <a:ext cx="685800" cy="4572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11</a:t>
            </a:r>
          </a:p>
        </p:txBody>
      </p:sp>
      <p:sp>
        <p:nvSpPr>
          <p:cNvPr id="14" name="Oval 13"/>
          <p:cNvSpPr/>
          <p:nvPr/>
        </p:nvSpPr>
        <p:spPr bwMode="auto">
          <a:xfrm>
            <a:off x="2133600" y="2895600"/>
            <a:ext cx="685800" cy="4572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12</a:t>
            </a:r>
          </a:p>
        </p:txBody>
      </p:sp>
      <p:sp>
        <p:nvSpPr>
          <p:cNvPr id="18" name="Trapezoid 17"/>
          <p:cNvSpPr/>
          <p:nvPr/>
        </p:nvSpPr>
        <p:spPr bwMode="auto">
          <a:xfrm>
            <a:off x="3352800" y="1524000"/>
            <a:ext cx="2743200" cy="1905000"/>
          </a:xfrm>
          <a:prstGeom prst="trapezoid">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9" name="Oval 18"/>
          <p:cNvSpPr/>
          <p:nvPr/>
        </p:nvSpPr>
        <p:spPr bwMode="auto">
          <a:xfrm>
            <a:off x="4495800" y="1600200"/>
            <a:ext cx="457200" cy="4572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2</a:t>
            </a:r>
          </a:p>
        </p:txBody>
      </p:sp>
      <p:sp>
        <p:nvSpPr>
          <p:cNvPr id="21" name="Oval 20"/>
          <p:cNvSpPr/>
          <p:nvPr/>
        </p:nvSpPr>
        <p:spPr bwMode="auto">
          <a:xfrm>
            <a:off x="3505200" y="2819400"/>
            <a:ext cx="685800" cy="4572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t>13</a:t>
            </a:r>
            <a:endParaRPr kumimoji="0" lang="en-US" sz="1800" b="0" i="0" u="none" strike="noStrike" cap="none" normalizeH="0" baseline="0" dirty="0" smtClean="0">
              <a:ln>
                <a:noFill/>
              </a:ln>
              <a:solidFill>
                <a:schemeClr val="tx1"/>
              </a:solidFill>
              <a:effectLst/>
              <a:latin typeface="Arial" charset="0"/>
            </a:endParaRPr>
          </a:p>
        </p:txBody>
      </p:sp>
      <p:sp>
        <p:nvSpPr>
          <p:cNvPr id="25" name="Oval 24"/>
          <p:cNvSpPr/>
          <p:nvPr/>
        </p:nvSpPr>
        <p:spPr bwMode="auto">
          <a:xfrm>
            <a:off x="4267200" y="2819400"/>
            <a:ext cx="685800" cy="4572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t>14</a:t>
            </a:r>
            <a:endParaRPr kumimoji="0" lang="en-US" sz="1800" b="0" i="0" u="none" strike="noStrike" cap="none" normalizeH="0" baseline="0" dirty="0" smtClean="0">
              <a:ln>
                <a:noFill/>
              </a:ln>
              <a:solidFill>
                <a:schemeClr val="tx1"/>
              </a:solidFill>
              <a:effectLst/>
              <a:latin typeface="Arial" charset="0"/>
            </a:endParaRPr>
          </a:p>
        </p:txBody>
      </p:sp>
      <p:sp>
        <p:nvSpPr>
          <p:cNvPr id="26" name="Oval 25"/>
          <p:cNvSpPr/>
          <p:nvPr/>
        </p:nvSpPr>
        <p:spPr bwMode="auto">
          <a:xfrm>
            <a:off x="5105400" y="2819400"/>
            <a:ext cx="685800" cy="4572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15</a:t>
            </a:r>
          </a:p>
        </p:txBody>
      </p:sp>
      <p:sp>
        <p:nvSpPr>
          <p:cNvPr id="27" name="Oval 26"/>
          <p:cNvSpPr/>
          <p:nvPr/>
        </p:nvSpPr>
        <p:spPr bwMode="auto">
          <a:xfrm>
            <a:off x="5181600" y="2209800"/>
            <a:ext cx="533400" cy="4572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7</a:t>
            </a:r>
          </a:p>
        </p:txBody>
      </p:sp>
      <p:sp>
        <p:nvSpPr>
          <p:cNvPr id="30" name="Trapezoid 29"/>
          <p:cNvSpPr/>
          <p:nvPr/>
        </p:nvSpPr>
        <p:spPr bwMode="auto">
          <a:xfrm>
            <a:off x="6248400" y="1524000"/>
            <a:ext cx="2743200" cy="1981200"/>
          </a:xfrm>
          <a:prstGeom prst="trapezoid">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33" name="Oval 32"/>
          <p:cNvSpPr/>
          <p:nvPr/>
        </p:nvSpPr>
        <p:spPr bwMode="auto">
          <a:xfrm>
            <a:off x="6400800" y="2895600"/>
            <a:ext cx="685800" cy="4572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16</a:t>
            </a:r>
          </a:p>
        </p:txBody>
      </p:sp>
      <p:sp>
        <p:nvSpPr>
          <p:cNvPr id="37" name="Oval 36"/>
          <p:cNvSpPr/>
          <p:nvPr/>
        </p:nvSpPr>
        <p:spPr bwMode="auto">
          <a:xfrm>
            <a:off x="8001000" y="2895600"/>
            <a:ext cx="685800" cy="4572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17</a:t>
            </a:r>
          </a:p>
        </p:txBody>
      </p:sp>
      <p:sp>
        <p:nvSpPr>
          <p:cNvPr id="38" name="Oval 37"/>
          <p:cNvSpPr/>
          <p:nvPr/>
        </p:nvSpPr>
        <p:spPr bwMode="auto">
          <a:xfrm>
            <a:off x="8077200" y="2286000"/>
            <a:ext cx="533400" cy="4572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9</a:t>
            </a:r>
          </a:p>
        </p:txBody>
      </p:sp>
      <p:cxnSp>
        <p:nvCxnSpPr>
          <p:cNvPr id="40" name="Curved Connector 39"/>
          <p:cNvCxnSpPr>
            <a:stCxn id="9" idx="4"/>
            <a:endCxn id="21" idx="4"/>
          </p:cNvCxnSpPr>
          <p:nvPr/>
        </p:nvCxnSpPr>
        <p:spPr bwMode="auto">
          <a:xfrm rot="16200000" flipH="1">
            <a:off x="2400300" y="1828800"/>
            <a:ext cx="1588" cy="2895600"/>
          </a:xfrm>
          <a:prstGeom prst="curvedConnector3">
            <a:avLst>
              <a:gd name="adj1" fmla="val 22621481"/>
            </a:avLst>
          </a:prstGeom>
          <a:solidFill>
            <a:schemeClr val="accent1"/>
          </a:solidFill>
          <a:ln w="9525" cap="flat" cmpd="sng" algn="ctr">
            <a:solidFill>
              <a:srgbClr val="FF0000"/>
            </a:solidFill>
            <a:prstDash val="solid"/>
            <a:round/>
            <a:headEnd type="none" w="med" len="med"/>
            <a:tailEnd type="arrow"/>
          </a:ln>
          <a:effectLst/>
        </p:spPr>
      </p:cxnSp>
      <p:cxnSp>
        <p:nvCxnSpPr>
          <p:cNvPr id="41" name="Curved Connector 40"/>
          <p:cNvCxnSpPr>
            <a:stCxn id="13" idx="4"/>
            <a:endCxn id="33" idx="4"/>
          </p:cNvCxnSpPr>
          <p:nvPr/>
        </p:nvCxnSpPr>
        <p:spPr bwMode="auto">
          <a:xfrm rot="16200000" flipH="1">
            <a:off x="4191000" y="800100"/>
            <a:ext cx="76200" cy="5029200"/>
          </a:xfrm>
          <a:prstGeom prst="curvedConnector3">
            <a:avLst>
              <a:gd name="adj1" fmla="val 664935"/>
            </a:avLst>
          </a:prstGeom>
          <a:solidFill>
            <a:schemeClr val="accent1"/>
          </a:solidFill>
          <a:ln w="9525" cap="flat" cmpd="sng" algn="ctr">
            <a:solidFill>
              <a:srgbClr val="FF0000"/>
            </a:solidFill>
            <a:prstDash val="solid"/>
            <a:round/>
            <a:headEnd type="none" w="med" len="med"/>
            <a:tailEnd type="arrow"/>
          </a:ln>
          <a:effectLst/>
        </p:spPr>
      </p:cxnSp>
      <p:cxnSp>
        <p:nvCxnSpPr>
          <p:cNvPr id="42" name="Shape 41"/>
          <p:cNvCxnSpPr>
            <a:stCxn id="14" idx="0"/>
            <a:endCxn id="19" idx="2"/>
          </p:cNvCxnSpPr>
          <p:nvPr/>
        </p:nvCxnSpPr>
        <p:spPr bwMode="auto">
          <a:xfrm rot="5400000" flipH="1" flipV="1">
            <a:off x="2952750" y="1352550"/>
            <a:ext cx="1066800" cy="2019300"/>
          </a:xfrm>
          <a:prstGeom prst="curvedConnector2">
            <a:avLst/>
          </a:prstGeom>
          <a:solidFill>
            <a:schemeClr val="accent1"/>
          </a:solidFill>
          <a:ln w="9525" cap="flat" cmpd="sng" algn="ctr">
            <a:solidFill>
              <a:srgbClr val="FF0000"/>
            </a:solidFill>
            <a:prstDash val="solid"/>
            <a:round/>
            <a:headEnd type="none" w="med" len="med"/>
            <a:tailEnd type="arrow"/>
          </a:ln>
          <a:effectLst/>
        </p:spPr>
      </p:cxnSp>
      <p:cxnSp>
        <p:nvCxnSpPr>
          <p:cNvPr id="43" name="Curved Connector 42"/>
          <p:cNvCxnSpPr>
            <a:stCxn id="21" idx="7"/>
            <a:endCxn id="14" idx="7"/>
          </p:cNvCxnSpPr>
          <p:nvPr/>
        </p:nvCxnSpPr>
        <p:spPr bwMode="auto">
          <a:xfrm rot="16200000" flipH="1" flipV="1">
            <a:off x="3366667" y="2238655"/>
            <a:ext cx="76200" cy="1371600"/>
          </a:xfrm>
          <a:prstGeom prst="curvedConnector3">
            <a:avLst>
              <a:gd name="adj1" fmla="val -387867"/>
            </a:avLst>
          </a:prstGeom>
          <a:solidFill>
            <a:schemeClr val="accent1"/>
          </a:solidFill>
          <a:ln w="9525" cap="flat" cmpd="sng" algn="ctr">
            <a:solidFill>
              <a:srgbClr val="FF0000"/>
            </a:solidFill>
            <a:prstDash val="solid"/>
            <a:round/>
            <a:headEnd type="none" w="med" len="med"/>
            <a:tailEnd type="arrow"/>
          </a:ln>
          <a:effectLst/>
        </p:spPr>
      </p:cxnSp>
      <p:cxnSp>
        <p:nvCxnSpPr>
          <p:cNvPr id="44" name="Shape 43"/>
          <p:cNvCxnSpPr>
            <a:stCxn id="21" idx="7"/>
            <a:endCxn id="27" idx="2"/>
          </p:cNvCxnSpPr>
          <p:nvPr/>
        </p:nvCxnSpPr>
        <p:spPr bwMode="auto">
          <a:xfrm rot="5400000" flipH="1" flipV="1">
            <a:off x="4412106" y="2116862"/>
            <a:ext cx="447955" cy="1091033"/>
          </a:xfrm>
          <a:prstGeom prst="curvedConnector2">
            <a:avLst/>
          </a:prstGeom>
          <a:solidFill>
            <a:schemeClr val="accent1"/>
          </a:solidFill>
          <a:ln w="9525" cap="flat" cmpd="sng" algn="ctr">
            <a:solidFill>
              <a:srgbClr val="FF0000"/>
            </a:solidFill>
            <a:prstDash val="solid"/>
            <a:round/>
            <a:headEnd type="none" w="med" len="med"/>
            <a:tailEnd type="arrow"/>
          </a:ln>
          <a:effectLst/>
        </p:spPr>
      </p:cxnSp>
      <p:cxnSp>
        <p:nvCxnSpPr>
          <p:cNvPr id="45" name="Curved Connector 44"/>
          <p:cNvCxnSpPr>
            <a:stCxn id="25" idx="4"/>
            <a:endCxn id="37" idx="4"/>
          </p:cNvCxnSpPr>
          <p:nvPr/>
        </p:nvCxnSpPr>
        <p:spPr bwMode="auto">
          <a:xfrm rot="16200000" flipH="1">
            <a:off x="6438900" y="1447800"/>
            <a:ext cx="76200" cy="3733800"/>
          </a:xfrm>
          <a:prstGeom prst="curvedConnector3">
            <a:avLst>
              <a:gd name="adj1" fmla="val 571429"/>
            </a:avLst>
          </a:prstGeom>
          <a:solidFill>
            <a:schemeClr val="accent1"/>
          </a:solidFill>
          <a:ln w="9525" cap="flat" cmpd="sng" algn="ctr">
            <a:solidFill>
              <a:srgbClr val="FF0000"/>
            </a:solidFill>
            <a:prstDash val="solid"/>
            <a:round/>
            <a:headEnd type="none" w="med" len="med"/>
            <a:tailEnd type="arrow"/>
          </a:ln>
          <a:effectLst/>
        </p:spPr>
      </p:cxnSp>
      <p:cxnSp>
        <p:nvCxnSpPr>
          <p:cNvPr id="46" name="Curved Connector 45"/>
          <p:cNvCxnSpPr>
            <a:stCxn id="26" idx="6"/>
            <a:endCxn id="38" idx="2"/>
          </p:cNvCxnSpPr>
          <p:nvPr/>
        </p:nvCxnSpPr>
        <p:spPr bwMode="auto">
          <a:xfrm flipV="1">
            <a:off x="5791200" y="2514600"/>
            <a:ext cx="2286000" cy="533400"/>
          </a:xfrm>
          <a:prstGeom prst="curvedConnector3">
            <a:avLst>
              <a:gd name="adj1" fmla="val 31818"/>
            </a:avLst>
          </a:prstGeom>
          <a:solidFill>
            <a:schemeClr val="accent1"/>
          </a:solidFill>
          <a:ln w="9525" cap="flat" cmpd="sng" algn="ctr">
            <a:solidFill>
              <a:srgbClr val="FF0000"/>
            </a:solidFill>
            <a:prstDash val="solid"/>
            <a:round/>
            <a:headEnd type="none" w="med" len="med"/>
            <a:tailEnd type="arrow"/>
          </a:ln>
          <a:effectLst/>
        </p:spPr>
      </p:cxnSp>
      <p:cxnSp>
        <p:nvCxnSpPr>
          <p:cNvPr id="47" name="Shape 46"/>
          <p:cNvCxnSpPr>
            <a:stCxn id="33" idx="6"/>
            <a:endCxn id="38" idx="3"/>
          </p:cNvCxnSpPr>
          <p:nvPr/>
        </p:nvCxnSpPr>
        <p:spPr bwMode="auto">
          <a:xfrm flipV="1">
            <a:off x="7086600" y="2676245"/>
            <a:ext cx="1068715" cy="447955"/>
          </a:xfrm>
          <a:prstGeom prst="curvedConnector2">
            <a:avLst/>
          </a:prstGeom>
          <a:solidFill>
            <a:schemeClr val="accent1"/>
          </a:solidFill>
          <a:ln w="9525" cap="flat" cmpd="sng" algn="ctr">
            <a:solidFill>
              <a:srgbClr val="FF0000"/>
            </a:solidFill>
            <a:prstDash val="solid"/>
            <a:round/>
            <a:headEnd type="none" w="med" len="med"/>
            <a:tailEnd type="arrow"/>
          </a:ln>
          <a:effectLst/>
        </p:spPr>
      </p:cxnSp>
      <p:sp>
        <p:nvSpPr>
          <p:cNvPr id="54" name="Rounded Rectangle 53"/>
          <p:cNvSpPr/>
          <p:nvPr/>
        </p:nvSpPr>
        <p:spPr bwMode="auto">
          <a:xfrm>
            <a:off x="2438400" y="1905000"/>
            <a:ext cx="609600" cy="4572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2</a:t>
            </a:r>
            <a:r>
              <a:rPr kumimoji="0" lang="en-US" sz="1800" b="0" i="0" u="none" strike="noStrike" cap="none" normalizeH="0" baseline="-25000" dirty="0" smtClean="0">
                <a:ln>
                  <a:noFill/>
                </a:ln>
                <a:solidFill>
                  <a:schemeClr val="tx1"/>
                </a:solidFill>
                <a:effectLst/>
                <a:latin typeface="Arial" charset="0"/>
              </a:rPr>
              <a:t>0</a:t>
            </a:r>
          </a:p>
        </p:txBody>
      </p:sp>
      <p:sp>
        <p:nvSpPr>
          <p:cNvPr id="55" name="Rounded Rectangle 54"/>
          <p:cNvSpPr/>
          <p:nvPr/>
        </p:nvSpPr>
        <p:spPr bwMode="auto">
          <a:xfrm>
            <a:off x="3124200" y="1600200"/>
            <a:ext cx="609600" cy="4572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1</a:t>
            </a:r>
            <a:r>
              <a:rPr kumimoji="0" lang="en-US" sz="1800" b="0" i="0" u="none" strike="noStrike" cap="none" normalizeH="0" baseline="-25000" dirty="0" smtClean="0">
                <a:ln>
                  <a:noFill/>
                </a:ln>
                <a:solidFill>
                  <a:schemeClr val="tx1"/>
                </a:solidFill>
                <a:effectLst/>
                <a:latin typeface="Arial" charset="0"/>
              </a:rPr>
              <a:t>0</a:t>
            </a:r>
          </a:p>
        </p:txBody>
      </p:sp>
      <p:sp>
        <p:nvSpPr>
          <p:cNvPr id="56" name="Rounded Rectangle 55"/>
          <p:cNvSpPr/>
          <p:nvPr/>
        </p:nvSpPr>
        <p:spPr bwMode="auto">
          <a:xfrm>
            <a:off x="3352800" y="2209800"/>
            <a:ext cx="609600" cy="4572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2</a:t>
            </a:r>
            <a:r>
              <a:rPr lang="en-US" baseline="-25000" dirty="0" smtClean="0"/>
              <a:t>1</a:t>
            </a:r>
            <a:endParaRPr kumimoji="0" lang="en-US" sz="1800" b="0" i="0" u="none" strike="noStrike" cap="none" normalizeH="0" baseline="-25000" dirty="0" smtClean="0">
              <a:ln>
                <a:noFill/>
              </a:ln>
              <a:solidFill>
                <a:schemeClr val="tx1"/>
              </a:solidFill>
              <a:effectLst/>
              <a:latin typeface="Arial" charset="0"/>
            </a:endParaRPr>
          </a:p>
        </p:txBody>
      </p:sp>
      <p:sp>
        <p:nvSpPr>
          <p:cNvPr id="57" name="Rounded Rectangle 56"/>
          <p:cNvSpPr/>
          <p:nvPr/>
        </p:nvSpPr>
        <p:spPr bwMode="auto">
          <a:xfrm>
            <a:off x="2819400" y="2438400"/>
            <a:ext cx="609600" cy="4572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1</a:t>
            </a:r>
            <a:r>
              <a:rPr kumimoji="0" lang="en-US" sz="1800" b="0" i="0" u="none" strike="noStrike" cap="none" normalizeH="0" baseline="-25000" dirty="0" smtClean="0">
                <a:ln>
                  <a:noFill/>
                </a:ln>
                <a:solidFill>
                  <a:schemeClr val="tx1"/>
                </a:solidFill>
                <a:effectLst/>
                <a:latin typeface="Arial" charset="0"/>
              </a:rPr>
              <a:t>1</a:t>
            </a:r>
          </a:p>
        </p:txBody>
      </p:sp>
      <p:sp>
        <p:nvSpPr>
          <p:cNvPr id="60" name="Rounded Rectangle 59"/>
          <p:cNvSpPr/>
          <p:nvPr/>
        </p:nvSpPr>
        <p:spPr bwMode="auto">
          <a:xfrm>
            <a:off x="6477000" y="3581400"/>
            <a:ext cx="609600" cy="4572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2</a:t>
            </a:r>
            <a:r>
              <a:rPr lang="en-US" baseline="-25000" dirty="0" smtClean="0"/>
              <a:t>1</a:t>
            </a:r>
            <a:endParaRPr kumimoji="0" lang="en-US" sz="1800" b="0" i="0" u="none" strike="noStrike" cap="none" normalizeH="0" baseline="-25000" dirty="0" smtClean="0">
              <a:ln>
                <a:noFill/>
              </a:ln>
              <a:solidFill>
                <a:schemeClr val="tx1"/>
              </a:solidFill>
              <a:effectLst/>
              <a:latin typeface="Arial" charset="0"/>
            </a:endParaRPr>
          </a:p>
        </p:txBody>
      </p:sp>
      <p:sp>
        <p:nvSpPr>
          <p:cNvPr id="61" name="Rounded Rectangle 60"/>
          <p:cNvSpPr/>
          <p:nvPr/>
        </p:nvSpPr>
        <p:spPr bwMode="auto">
          <a:xfrm>
            <a:off x="7162800" y="3581400"/>
            <a:ext cx="609600" cy="4572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1</a:t>
            </a:r>
            <a:r>
              <a:rPr lang="en-US" baseline="-25000" dirty="0" smtClean="0"/>
              <a:t>1</a:t>
            </a:r>
            <a:endParaRPr kumimoji="0" lang="en-US" sz="1800" b="0" i="0" u="none" strike="noStrike" cap="none" normalizeH="0" baseline="-25000" dirty="0" smtClean="0">
              <a:ln>
                <a:noFill/>
              </a:ln>
              <a:solidFill>
                <a:schemeClr val="tx1"/>
              </a:solidFill>
              <a:effectLst/>
              <a:latin typeface="Arial" charset="0"/>
            </a:endParaRPr>
          </a:p>
        </p:txBody>
      </p:sp>
      <p:sp>
        <p:nvSpPr>
          <p:cNvPr id="64" name="Rounded Rectangle 63"/>
          <p:cNvSpPr/>
          <p:nvPr/>
        </p:nvSpPr>
        <p:spPr bwMode="auto">
          <a:xfrm>
            <a:off x="6934200" y="2209800"/>
            <a:ext cx="609600" cy="4572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1</a:t>
            </a:r>
            <a:r>
              <a:rPr lang="en-US" baseline="-25000" dirty="0" smtClean="0"/>
              <a:t>1</a:t>
            </a:r>
            <a:endParaRPr kumimoji="0" lang="en-US" sz="1800" b="0" i="0" u="none" strike="noStrike" cap="none" normalizeH="0" baseline="-25000" dirty="0" smtClean="0">
              <a:ln>
                <a:noFill/>
              </a:ln>
              <a:solidFill>
                <a:schemeClr val="tx1"/>
              </a:solidFill>
              <a:effectLst/>
              <a:latin typeface="Arial" charset="0"/>
            </a:endParaRPr>
          </a:p>
        </p:txBody>
      </p:sp>
      <p:sp>
        <p:nvSpPr>
          <p:cNvPr id="65" name="Rounded Rectangle 64"/>
          <p:cNvSpPr/>
          <p:nvPr/>
        </p:nvSpPr>
        <p:spPr bwMode="auto">
          <a:xfrm>
            <a:off x="6248400" y="2362200"/>
            <a:ext cx="609600" cy="4572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2</a:t>
            </a:r>
            <a:r>
              <a:rPr lang="en-US" baseline="-25000" dirty="0" smtClean="0"/>
              <a:t>1</a:t>
            </a:r>
            <a:endParaRPr kumimoji="0" lang="en-US" sz="1800" b="0" i="0" u="none" strike="noStrike" cap="none" normalizeH="0" baseline="-25000" dirty="0" smtClean="0">
              <a:ln>
                <a:noFill/>
              </a:ln>
              <a:solidFill>
                <a:schemeClr val="tx1"/>
              </a:solidFill>
              <a:effectLst/>
              <a:latin typeface="Arial" charset="0"/>
            </a:endParaRPr>
          </a:p>
        </p:txBody>
      </p:sp>
      <p:sp>
        <p:nvSpPr>
          <p:cNvPr id="66" name="Rounded Rectangle 65"/>
          <p:cNvSpPr/>
          <p:nvPr/>
        </p:nvSpPr>
        <p:spPr bwMode="auto">
          <a:xfrm>
            <a:off x="4191000" y="3657600"/>
            <a:ext cx="609600" cy="4572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1</a:t>
            </a:r>
            <a:r>
              <a:rPr kumimoji="0" lang="en-US" sz="1800" b="0" i="0" u="none" strike="noStrike" cap="none" normalizeH="0" baseline="-25000" dirty="0" smtClean="0">
                <a:ln>
                  <a:noFill/>
                </a:ln>
                <a:solidFill>
                  <a:schemeClr val="tx1"/>
                </a:solidFill>
                <a:effectLst/>
                <a:latin typeface="Arial" charset="0"/>
              </a:rPr>
              <a:t>0</a:t>
            </a:r>
          </a:p>
        </p:txBody>
      </p:sp>
      <p:sp>
        <p:nvSpPr>
          <p:cNvPr id="67" name="Rounded Rectangle 66"/>
          <p:cNvSpPr/>
          <p:nvPr/>
        </p:nvSpPr>
        <p:spPr bwMode="auto">
          <a:xfrm>
            <a:off x="3505200" y="3657600"/>
            <a:ext cx="609600" cy="4572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2</a:t>
            </a:r>
            <a:r>
              <a:rPr kumimoji="0" lang="en-US" sz="1800" b="0" i="0" u="none" strike="noStrike" cap="none" normalizeH="0" baseline="-25000" dirty="0" smtClean="0">
                <a:ln>
                  <a:noFill/>
                </a:ln>
                <a:solidFill>
                  <a:schemeClr val="tx1"/>
                </a:solidFill>
                <a:effectLst/>
                <a:latin typeface="Arial" charset="0"/>
              </a:rPr>
              <a:t>0</a:t>
            </a:r>
          </a:p>
        </p:txBody>
      </p:sp>
    </p:spTree>
    <p:extLst>
      <p:ext uri="{BB962C8B-B14F-4D97-AF65-F5344CB8AC3E}">
        <p14:creationId xmlns:p14="http://schemas.microsoft.com/office/powerpoint/2010/main" val="3213665548"/>
      </p:ext>
    </p:extLst>
  </p:cSld>
  <p:clrMapOvr>
    <a:masterClrMapping/>
  </p:clrMapOvr>
</p:sld>
</file>

<file path=ppt/theme/theme1.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Pixel</Template>
  <TotalTime>2485</TotalTime>
  <Words>1794</Words>
  <Application>Microsoft Office PowerPoint</Application>
  <PresentationFormat>On-screen Show (4:3)</PresentationFormat>
  <Paragraphs>291</Paragraphs>
  <Slides>32</Slides>
  <Notes>3</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32</vt:i4>
      </vt:variant>
    </vt:vector>
  </HeadingPairs>
  <TitlesOfParts>
    <vt:vector size="38" baseType="lpstr">
      <vt:lpstr>Arial</vt:lpstr>
      <vt:lpstr>Arial Black</vt:lpstr>
      <vt:lpstr>Times New Roman</vt:lpstr>
      <vt:lpstr>Wingdings</vt:lpstr>
      <vt:lpstr>Pixel</vt:lpstr>
      <vt:lpstr>Bitmap Image</vt:lpstr>
      <vt:lpstr>CS 414 – Multimedia Systems Design  Lecture 39 – P2P Streaming (Part 3) </vt:lpstr>
      <vt:lpstr>Administrative </vt:lpstr>
      <vt:lpstr>Administrative </vt:lpstr>
      <vt:lpstr>Outline</vt:lpstr>
      <vt:lpstr>P2P Streaming (We have discussed streaming of a movie at the same time )</vt:lpstr>
      <vt:lpstr>Mesh-based streaming</vt:lpstr>
      <vt:lpstr>Content delivery</vt:lpstr>
      <vt:lpstr>Diffusion Phase</vt:lpstr>
      <vt:lpstr>Swarming Phase</vt:lpstr>
      <vt:lpstr>Comments on Single Tree/Multi-tree/Mesh Overlay P2P vs IP Multicast</vt:lpstr>
      <vt:lpstr>Overlay Performance</vt:lpstr>
      <vt:lpstr>P2P Streaming (Demand the same movie at different times) </vt:lpstr>
      <vt:lpstr>Example Design of an on-demand P2P Streaming Service </vt:lpstr>
      <vt:lpstr>Example of on-demand P2P streaming service  </vt:lpstr>
      <vt:lpstr>Example: P2P on-demand streaming protocol </vt:lpstr>
      <vt:lpstr>Example (2)</vt:lpstr>
      <vt:lpstr>P2P Applications</vt:lpstr>
      <vt:lpstr>Traffic Distribution (2007)</vt:lpstr>
      <vt:lpstr>Some News 2014 on P2P </vt:lpstr>
      <vt:lpstr>PPLive – P2P Application </vt:lpstr>
      <vt:lpstr>Case Study: PPLive</vt:lpstr>
      <vt:lpstr>PPLive Current Viewers during Olympics 2008</vt:lpstr>
      <vt:lpstr>PPLive Overview</vt:lpstr>
      <vt:lpstr>PPLive Design Characteristics</vt:lpstr>
      <vt:lpstr>PPLive Architecture</vt:lpstr>
      <vt:lpstr>P2P Streaming Process</vt:lpstr>
      <vt:lpstr>Download and Upload Video Rate over Time at CCTV3 Campus</vt:lpstr>
      <vt:lpstr>Evolution of active video peer connections on CCTV3 Network</vt:lpstr>
      <vt:lpstr>PPLive Channel Size Analysis</vt:lpstr>
      <vt:lpstr>Background</vt:lpstr>
      <vt:lpstr>Conclusion </vt:lpstr>
      <vt:lpstr>Reading</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Morales, Ramses Victor</dc:creator>
  <cp:lastModifiedBy>Nahrstedt, Klara</cp:lastModifiedBy>
  <cp:revision>248</cp:revision>
  <cp:lastPrinted>1601-01-01T00:00:00Z</cp:lastPrinted>
  <dcterms:created xsi:type="dcterms:W3CDTF">1601-01-01T00:00:00Z</dcterms:created>
  <dcterms:modified xsi:type="dcterms:W3CDTF">2014-04-30T14:43:08Z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