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4"/>
  </p:notesMasterIdLst>
  <p:sldIdLst>
    <p:sldId id="256" r:id="rId2"/>
    <p:sldId id="318" r:id="rId3"/>
    <p:sldId id="321" r:id="rId4"/>
    <p:sldId id="327" r:id="rId5"/>
    <p:sldId id="332" r:id="rId6"/>
    <p:sldId id="329" r:id="rId7"/>
    <p:sldId id="330" r:id="rId8"/>
    <p:sldId id="326" r:id="rId9"/>
    <p:sldId id="331" r:id="rId10"/>
    <p:sldId id="281" r:id="rId11"/>
    <p:sldId id="282" r:id="rId12"/>
    <p:sldId id="294" r:id="rId13"/>
    <p:sldId id="325" r:id="rId14"/>
    <p:sldId id="323" r:id="rId15"/>
    <p:sldId id="32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8" r:id="rId27"/>
    <p:sldId id="309" r:id="rId28"/>
    <p:sldId id="310" r:id="rId29"/>
    <p:sldId id="311" r:id="rId30"/>
    <p:sldId id="312" r:id="rId31"/>
    <p:sldId id="317" r:id="rId32"/>
    <p:sldId id="316" r:id="rId3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604" autoAdjust="0"/>
    <p:restoredTop sz="85714" autoAdjust="0"/>
  </p:normalViewPr>
  <p:slideViewPr>
    <p:cSldViewPr>
      <p:cViewPr varScale="1">
        <p:scale>
          <a:sx n="86" d="100"/>
          <a:sy n="86" d="100"/>
        </p:scale>
        <p:origin x="37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4" tIns="48322" rIns="96644" bIns="483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12EAFA9-ABED-4378-9564-C096E85EA1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21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67ED8-9BB3-4B8E-9D4A-7EECBCD400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9612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2EAFA9-ABED-4378-9564-C096E85EA10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09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338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206F3-7508-4854-84D1-E6E30BDE7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C201F-62ED-451F-86DC-72CA0604F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96F34-11B3-40B3-9F5F-54DD23C44E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BBBC7-74E4-43BD-AD73-F422E605C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E9341-814C-492E-9D2D-67CB67BE5A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D897-B64C-40EC-834A-9184FDEC24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40EFD-9EF3-4B1F-8EDB-2959ECD0E9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384B6-3886-4468-A2FD-15FEE50C6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2D604-D2A1-4A11-8896-4A97AD27A3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713C-C152-48BC-949A-76A5C4FDAD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70C65-0622-4E60-AFB1-09391A7F9F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0B683-E637-435A-BA57-212BBEC3AF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14C1F86-8004-4DDE-B14C-64232D720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27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27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27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27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7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172200" cy="2209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CS 414 – Multimedia Systems Design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/>
              <a:t>Lecture 38 – </a:t>
            </a:r>
            <a:r>
              <a:rPr lang="en-US" sz="3600" smtClean="0"/>
              <a:t>P2P Streaming (Part 2)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267200"/>
            <a:ext cx="6019800" cy="2133600"/>
          </a:xfrm>
        </p:spPr>
        <p:txBody>
          <a:bodyPr/>
          <a:lstStyle/>
          <a:p>
            <a:pPr eaLnBrk="1" hangingPunct="1"/>
            <a:r>
              <a:rPr lang="en-US" dirty="0" smtClean="0"/>
              <a:t>Klara Nahrstedt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DHTs (Distributed Hash Tables) – Example of Structured P2P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Hash table </a:t>
            </a:r>
            <a:r>
              <a:rPr lang="en-US" dirty="0" smtClean="0"/>
              <a:t>allows these operations on object identified by key: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Insert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Lookup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Delete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Distributed Hash Table </a:t>
            </a:r>
            <a:r>
              <a:rPr lang="en-US" dirty="0" smtClean="0"/>
              <a:t>– same but in a distributed setting (object could be files)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 performance comparison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Lookup 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lookup</a:t>
                      </a:r>
                      <a:r>
                        <a:rPr lang="en-US" baseline="0" dirty="0" smtClean="0"/>
                        <a:t> overhead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Napster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O(1)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baseline="0" dirty="0" smtClean="0"/>
                        <a:t>at client; </a:t>
                      </a:r>
                      <a:r>
                        <a:rPr lang="en-US" i="1" baseline="0" dirty="0" smtClean="0"/>
                        <a:t>O(N) </a:t>
                      </a:r>
                      <a:r>
                        <a:rPr lang="en-US" baseline="0" dirty="0" smtClean="0"/>
                        <a:t>at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O(1)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O(1)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Gnutella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O(N)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O(N)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O(N)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Chord (DHT)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O(log(N))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O(log(N))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O(log(N))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/>
              <a:t>Streaming from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r>
              <a:rPr lang="en-US" b="1" dirty="0" smtClean="0"/>
              <a:t>Problem: Bandwidth at video service and number of servers have to grow with demand</a:t>
            </a:r>
          </a:p>
          <a:p>
            <a:pPr lvl="1"/>
            <a:r>
              <a:rPr lang="en-US" dirty="0" smtClean="0"/>
              <a:t>Flash crowds have to be taken into account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715000" y="3505200"/>
            <a:ext cx="2514600" cy="2438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705600" y="38100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239000" y="44958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629400" y="51054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019800" y="4495800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3810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752600" y="4724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752600" y="57912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25888" y="523211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4343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913909" y="38100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91400" y="5879068"/>
            <a:ext cx="1565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Video service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62800" y="5029200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cxnSp>
        <p:nvCxnSpPr>
          <p:cNvPr id="19" name="Straight Connector 18"/>
          <p:cNvCxnSpPr>
            <a:stCxn id="10" idx="6"/>
            <a:endCxn id="5" idx="2"/>
          </p:cNvCxnSpPr>
          <p:nvPr/>
        </p:nvCxnSpPr>
        <p:spPr bwMode="auto">
          <a:xfrm>
            <a:off x="2286000" y="4038600"/>
            <a:ext cx="342900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1" idx="6"/>
            <a:endCxn id="5" idx="2"/>
          </p:cNvCxnSpPr>
          <p:nvPr/>
        </p:nvCxnSpPr>
        <p:spPr bwMode="auto">
          <a:xfrm flipV="1">
            <a:off x="2286000" y="4724400"/>
            <a:ext cx="34290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12" idx="6"/>
            <a:endCxn id="5" idx="2"/>
          </p:cNvCxnSpPr>
          <p:nvPr/>
        </p:nvCxnSpPr>
        <p:spPr bwMode="auto">
          <a:xfrm flipV="1">
            <a:off x="2286000" y="4724400"/>
            <a:ext cx="342900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49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Streaming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24400"/>
          </a:xfrm>
        </p:spPr>
        <p:txBody>
          <a:bodyPr/>
          <a:lstStyle/>
          <a:p>
            <a:r>
              <a:rPr lang="en-US" sz="2400" dirty="0" smtClean="0"/>
              <a:t>P2P Streaming is a response to </a:t>
            </a:r>
            <a:r>
              <a:rPr lang="en-US" sz="2400" b="1" dirty="0" smtClean="0">
                <a:solidFill>
                  <a:srgbClr val="FF0000"/>
                </a:solidFill>
              </a:rPr>
              <a:t>elevate the demand on bandwidth</a:t>
            </a:r>
            <a:r>
              <a:rPr lang="en-US" sz="2400" dirty="0" smtClean="0"/>
              <a:t> in video servers</a:t>
            </a:r>
          </a:p>
          <a:p>
            <a:pPr lvl="1"/>
            <a:r>
              <a:rPr lang="en-US" sz="2400" dirty="0" smtClean="0"/>
              <a:t>Issue: </a:t>
            </a:r>
            <a:r>
              <a:rPr lang="en-US" sz="2400" b="1" dirty="0" smtClean="0"/>
              <a:t>In-band</a:t>
            </a:r>
            <a:r>
              <a:rPr lang="en-US" sz="2400" dirty="0" smtClean="0"/>
              <a:t> and </a:t>
            </a:r>
            <a:r>
              <a:rPr lang="en-US" sz="2400" b="1" dirty="0" smtClean="0"/>
              <a:t>out-band bandwidth </a:t>
            </a:r>
            <a:r>
              <a:rPr lang="en-US" sz="2400" dirty="0" smtClean="0"/>
              <a:t>of peers (in/out bandwidth) </a:t>
            </a:r>
          </a:p>
          <a:p>
            <a:r>
              <a:rPr lang="en-US" sz="2400" dirty="0" smtClean="0"/>
              <a:t>P2P Streaming can </a:t>
            </a:r>
            <a:r>
              <a:rPr lang="en-US" sz="2400" b="1" dirty="0" smtClean="0">
                <a:solidFill>
                  <a:srgbClr val="FF0000"/>
                </a:solidFill>
              </a:rPr>
              <a:t>distribute the bandwidth demand</a:t>
            </a:r>
            <a:r>
              <a:rPr lang="en-US" sz="2400" dirty="0" smtClean="0"/>
              <a:t> across peers</a:t>
            </a:r>
          </a:p>
          <a:p>
            <a:pPr lvl="1"/>
            <a:r>
              <a:rPr lang="en-US" sz="2400" dirty="0" smtClean="0"/>
              <a:t>Issue: find peer that has enough out-band BW</a:t>
            </a:r>
          </a:p>
          <a:p>
            <a:r>
              <a:rPr lang="en-US" sz="2400" dirty="0" smtClean="0"/>
              <a:t>P2P Streaming will require management 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Peer management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Chunk management </a:t>
            </a:r>
          </a:p>
          <a:p>
            <a:r>
              <a:rPr lang="en-US" sz="2400" dirty="0" smtClean="0"/>
              <a:t>P2P Streaming will require </a:t>
            </a:r>
            <a:r>
              <a:rPr lang="en-US" sz="2400" b="1" dirty="0" smtClean="0"/>
              <a:t>streaming distribution protocols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71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1371600"/>
          </a:xfrm>
        </p:spPr>
        <p:txBody>
          <a:bodyPr/>
          <a:lstStyle/>
          <a:p>
            <a:r>
              <a:rPr lang="en-US" sz="4000" dirty="0" smtClean="0"/>
              <a:t>Peer Management for P2P Streaming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could use </a:t>
            </a:r>
          </a:p>
          <a:p>
            <a:pPr lvl="1"/>
            <a:r>
              <a:rPr lang="en-US" dirty="0" smtClean="0"/>
              <a:t>Centralized </a:t>
            </a:r>
            <a:r>
              <a:rPr lang="en-US" b="1" dirty="0" smtClean="0">
                <a:solidFill>
                  <a:srgbClr val="FF0000"/>
                </a:solidFill>
              </a:rPr>
              <a:t>peer management </a:t>
            </a:r>
          </a:p>
          <a:p>
            <a:pPr lvl="2"/>
            <a:r>
              <a:rPr lang="en-US" b="1" dirty="0" smtClean="0"/>
              <a:t>Live source </a:t>
            </a:r>
            <a:r>
              <a:rPr lang="en-US" dirty="0" smtClean="0"/>
              <a:t>keeps peer list, i.e., each peer registers with live source</a:t>
            </a:r>
          </a:p>
          <a:p>
            <a:pPr lvl="2"/>
            <a:r>
              <a:rPr lang="en-US" b="1" dirty="0" smtClean="0"/>
              <a:t>Separate session server </a:t>
            </a:r>
            <a:r>
              <a:rPr lang="en-US" dirty="0" smtClean="0"/>
              <a:t>keeps peer list, i.e., each peer registers with session server </a:t>
            </a:r>
          </a:p>
          <a:p>
            <a:pPr lvl="1"/>
            <a:r>
              <a:rPr lang="en-US" dirty="0" smtClean="0"/>
              <a:t>Distributed </a:t>
            </a:r>
            <a:r>
              <a:rPr lang="en-US" b="1" dirty="0" smtClean="0">
                <a:solidFill>
                  <a:srgbClr val="FF0000"/>
                </a:solidFill>
              </a:rPr>
              <a:t>peer management </a:t>
            </a:r>
          </a:p>
          <a:p>
            <a:pPr lvl="2"/>
            <a:r>
              <a:rPr lang="en-US" dirty="0" smtClean="0"/>
              <a:t>Peers advertise among each other and create peer list of its neighbors (</a:t>
            </a:r>
            <a:r>
              <a:rPr lang="en-US" dirty="0" err="1" smtClean="0"/>
              <a:t>Gnuttela</a:t>
            </a:r>
            <a:r>
              <a:rPr lang="en-US" dirty="0" smtClean="0"/>
              <a:t>-like)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31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600" dirty="0" smtClean="0"/>
              <a:t>Chunk Management for P2P Streaming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029200"/>
          </a:xfrm>
        </p:spPr>
        <p:txBody>
          <a:bodyPr/>
          <a:lstStyle/>
          <a:p>
            <a:r>
              <a:rPr lang="en-US" sz="2800" dirty="0" smtClean="0"/>
              <a:t>Video is divided into chunks in P2P streaming</a:t>
            </a:r>
          </a:p>
          <a:p>
            <a:pPr lvl="1"/>
            <a:r>
              <a:rPr lang="en-US" sz="2400" dirty="0" smtClean="0"/>
              <a:t>Chunk size can be size of GOP (group of pictures)</a:t>
            </a:r>
          </a:p>
          <a:p>
            <a:pPr lvl="1"/>
            <a:r>
              <a:rPr lang="en-US" sz="2400" dirty="0" smtClean="0"/>
              <a:t>Chunk size can be agnostic to video semantics (e.g., 4K, or 8K or 32K chunk sizes). </a:t>
            </a:r>
          </a:p>
          <a:p>
            <a:r>
              <a:rPr lang="en-US" sz="2800" dirty="0" smtClean="0"/>
              <a:t>Peers hold chunks (not files) in P2P streaming</a:t>
            </a:r>
          </a:p>
          <a:p>
            <a:r>
              <a:rPr lang="en-US" sz="2800" dirty="0" smtClean="0"/>
              <a:t>Need </a:t>
            </a:r>
            <a:r>
              <a:rPr lang="en-US" sz="2800" dirty="0" smtClean="0">
                <a:solidFill>
                  <a:srgbClr val="FF0000"/>
                </a:solidFill>
              </a:rPr>
              <a:t>chunk management </a:t>
            </a:r>
          </a:p>
          <a:p>
            <a:pPr lvl="1"/>
            <a:r>
              <a:rPr lang="en-US" sz="2400" b="1" dirty="0" smtClean="0"/>
              <a:t>Centralized chunk management </a:t>
            </a:r>
          </a:p>
          <a:p>
            <a:pPr lvl="2"/>
            <a:r>
              <a:rPr lang="en-US" sz="2000" dirty="0" smtClean="0"/>
              <a:t>Server (live source or session manager) keeps information which peer has what chunks</a:t>
            </a:r>
          </a:p>
          <a:p>
            <a:pPr lvl="1"/>
            <a:r>
              <a:rPr lang="en-US" sz="2400" b="1" dirty="0" smtClean="0"/>
              <a:t>Distributed chunk management</a:t>
            </a:r>
          </a:p>
          <a:p>
            <a:pPr lvl="2"/>
            <a:r>
              <a:rPr lang="en-US" sz="2000" dirty="0" smtClean="0"/>
              <a:t>Peers keep their own chunk table and other peers send queries to neighbors for requested chunks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27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loud 14"/>
          <p:cNvSpPr/>
          <p:nvPr/>
        </p:nvSpPr>
        <p:spPr bwMode="auto">
          <a:xfrm>
            <a:off x="4191000" y="3247072"/>
            <a:ext cx="4038600" cy="28194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886200"/>
          </a:xfrm>
        </p:spPr>
        <p:txBody>
          <a:bodyPr/>
          <a:lstStyle/>
          <a:p>
            <a:r>
              <a:rPr lang="en-US" dirty="0" smtClean="0"/>
              <a:t>Use the participating node’s bandwidth</a:t>
            </a:r>
          </a:p>
          <a:p>
            <a:pPr lvl="1"/>
            <a:r>
              <a:rPr lang="en-US" dirty="0" smtClean="0"/>
              <a:t>More nodes watching stream = more shared bandwidth</a:t>
            </a:r>
          </a:p>
          <a:p>
            <a:r>
              <a:rPr lang="en-US" dirty="0" smtClean="0"/>
              <a:t>App-level multicast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4724400" y="3628072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315200" y="4237672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00800" y="5075872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400800" y="3475672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91200" y="4237672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029200" y="5075872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7" name="Straight Arrow Connector 16"/>
          <p:cNvCxnSpPr>
            <a:stCxn id="9" idx="5"/>
            <a:endCxn id="7" idx="0"/>
          </p:cNvCxnSpPr>
          <p:nvPr/>
        </p:nvCxnSpPr>
        <p:spPr bwMode="auto">
          <a:xfrm rot="16200000" flipH="1">
            <a:off x="6233015" y="4641386"/>
            <a:ext cx="447955" cy="4210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9" idx="6"/>
            <a:endCxn id="6" idx="2"/>
          </p:cNvCxnSpPr>
          <p:nvPr/>
        </p:nvCxnSpPr>
        <p:spPr bwMode="auto">
          <a:xfrm>
            <a:off x="6324600" y="4466272"/>
            <a:ext cx="990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6" idx="1"/>
            <a:endCxn id="8" idx="5"/>
          </p:cNvCxnSpPr>
          <p:nvPr/>
        </p:nvCxnSpPr>
        <p:spPr bwMode="auto">
          <a:xfrm rot="16200000" flipV="1">
            <a:off x="6905345" y="3816657"/>
            <a:ext cx="438710" cy="5372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6" idx="1"/>
            <a:endCxn id="5" idx="6"/>
          </p:cNvCxnSpPr>
          <p:nvPr/>
        </p:nvCxnSpPr>
        <p:spPr bwMode="auto">
          <a:xfrm rot="16200000" flipV="1">
            <a:off x="6101581" y="3012892"/>
            <a:ext cx="447955" cy="2135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7" idx="2"/>
            <a:endCxn id="10" idx="6"/>
          </p:cNvCxnSpPr>
          <p:nvPr/>
        </p:nvCxnSpPr>
        <p:spPr bwMode="auto">
          <a:xfrm rot="10800000">
            <a:off x="5562600" y="5304472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2895600" y="49530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Straight Arrow Connector 27"/>
          <p:cNvCxnSpPr>
            <a:stCxn id="26" idx="7"/>
            <a:endCxn id="15" idx="2"/>
          </p:cNvCxnSpPr>
          <p:nvPr/>
        </p:nvCxnSpPr>
        <p:spPr bwMode="auto">
          <a:xfrm rot="5400000" flipH="1" flipV="1">
            <a:off x="3595615" y="4412043"/>
            <a:ext cx="363183" cy="8526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524000" y="49530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Live stream source</a:t>
            </a:r>
          </a:p>
          <a:p>
            <a:r>
              <a:rPr lang="en-US" dirty="0" smtClean="0"/>
              <a:t>(could be a member of the p2p network)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96200" y="5257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P2P network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800600" y="41910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Peers watching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77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P2P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arrangements to multicast the stream</a:t>
            </a:r>
          </a:p>
          <a:p>
            <a:pPr lvl="1"/>
            <a:r>
              <a:rPr lang="en-US" dirty="0" smtClean="0"/>
              <a:t>Single Tree</a:t>
            </a:r>
          </a:p>
          <a:p>
            <a:pPr lvl="1"/>
            <a:r>
              <a:rPr lang="en-US" dirty="0" smtClean="0"/>
              <a:t>Multiple Tree</a:t>
            </a:r>
          </a:p>
          <a:p>
            <a:pPr lvl="1"/>
            <a:r>
              <a:rPr lang="en-US" dirty="0" smtClean="0"/>
              <a:t>Mesh-based</a:t>
            </a:r>
          </a:p>
          <a:p>
            <a:pPr lvl="1"/>
            <a:r>
              <a:rPr lang="en-US" dirty="0" smtClean="0"/>
              <a:t>All nodes are usually interested in the stream</a:t>
            </a:r>
          </a:p>
          <a:p>
            <a:r>
              <a:rPr lang="en-US" dirty="0" smtClean="0"/>
              <a:t>They all have to deal with </a:t>
            </a:r>
            <a:r>
              <a:rPr lang="en-US" dirty="0" smtClean="0">
                <a:solidFill>
                  <a:srgbClr val="FF0000"/>
                </a:solidFill>
              </a:rPr>
              <a:t>node dynamism</a:t>
            </a:r>
            <a:r>
              <a:rPr lang="en-US" dirty="0" smtClean="0"/>
              <a:t> (join/leave/fail/capacity-changes)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47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in a single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5638800" y="35814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315200" y="5715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505200" y="5562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5" idx="4"/>
            <a:endCxn id="7" idx="7"/>
          </p:cNvCxnSpPr>
          <p:nvPr/>
        </p:nvCxnSpPr>
        <p:spPr bwMode="auto">
          <a:xfrm rot="5400000">
            <a:off x="4137516" y="3861570"/>
            <a:ext cx="1590955" cy="19450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5" idx="4"/>
            <a:endCxn id="6" idx="0"/>
          </p:cNvCxnSpPr>
          <p:nvPr/>
        </p:nvCxnSpPr>
        <p:spPr bwMode="auto">
          <a:xfrm rot="16200000" flipH="1">
            <a:off x="5905500" y="4038600"/>
            <a:ext cx="1676400" cy="1676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172200" y="33528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57200" y="2514600"/>
            <a:ext cx="685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09600" y="2667000"/>
            <a:ext cx="685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62000" y="2819400"/>
            <a:ext cx="685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469" y="21336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27" name="Right Arrow 26"/>
          <p:cNvSpPr/>
          <p:nvPr/>
        </p:nvSpPr>
        <p:spPr bwMode="auto">
          <a:xfrm>
            <a:off x="1600200" y="2667000"/>
            <a:ext cx="6858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62200" y="2209800"/>
            <a:ext cx="304800" cy="1447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coder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3581400" y="2667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4267200" y="2667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5029200" y="2667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2743200" y="2667000"/>
            <a:ext cx="6858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81400" y="22860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packets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 bwMode="auto">
          <a:xfrm>
            <a:off x="4800600" y="39624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4267200" y="44196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3657600" y="4876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914400" y="2971800"/>
            <a:ext cx="685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>
            <a:off x="6400800" y="40386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46" name="Rounded Rectangle 45"/>
          <p:cNvSpPr/>
          <p:nvPr/>
        </p:nvSpPr>
        <p:spPr bwMode="auto">
          <a:xfrm>
            <a:off x="6934200" y="4572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47" name="Rounded Rectangle 46"/>
          <p:cNvSpPr/>
          <p:nvPr/>
        </p:nvSpPr>
        <p:spPr bwMode="auto">
          <a:xfrm>
            <a:off x="7467600" y="5029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95800" y="5029200"/>
            <a:ext cx="196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(using RTP/UDP)</a:t>
            </a:r>
          </a:p>
        </p:txBody>
      </p:sp>
    </p:spTree>
    <p:extLst>
      <p:ext uri="{BB962C8B-B14F-4D97-AF65-F5344CB8AC3E}">
        <p14:creationId xmlns:p14="http://schemas.microsoft.com/office/powerpoint/2010/main" val="2657365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Peers interested in the stream organize themselves into a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4267200" y="29718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105400" y="4038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95600" y="4038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172200" y="4724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029200" y="4800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343400" y="4800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981200" y="4800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276600" y="4800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6629400" y="5867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905000" y="6096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/>
          <p:cNvCxnSpPr>
            <a:stCxn id="5" idx="4"/>
            <a:endCxn id="7" idx="7"/>
          </p:cNvCxnSpPr>
          <p:nvPr/>
        </p:nvCxnSpPr>
        <p:spPr bwMode="auto">
          <a:xfrm rot="5400000">
            <a:off x="3604116" y="3175770"/>
            <a:ext cx="676555" cy="11830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4"/>
            <a:endCxn id="6" idx="0"/>
          </p:cNvCxnSpPr>
          <p:nvPr/>
        </p:nvCxnSpPr>
        <p:spPr bwMode="auto">
          <a:xfrm rot="16200000" flipH="1">
            <a:off x="4648200" y="3314700"/>
            <a:ext cx="6096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7" idx="3"/>
            <a:endCxn id="11" idx="7"/>
          </p:cNvCxnSpPr>
          <p:nvPr/>
        </p:nvCxnSpPr>
        <p:spPr bwMode="auto">
          <a:xfrm rot="5400000">
            <a:off x="2485745" y="4379585"/>
            <a:ext cx="438710" cy="5372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7" idx="5"/>
            <a:endCxn id="12" idx="0"/>
          </p:cNvCxnSpPr>
          <p:nvPr/>
        </p:nvCxnSpPr>
        <p:spPr bwMode="auto">
          <a:xfrm rot="16200000" flipH="1">
            <a:off x="3261215" y="4518514"/>
            <a:ext cx="371755" cy="192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6" idx="3"/>
            <a:endCxn id="10" idx="7"/>
          </p:cNvCxnSpPr>
          <p:nvPr/>
        </p:nvCxnSpPr>
        <p:spPr bwMode="auto">
          <a:xfrm rot="5400000">
            <a:off x="4771745" y="4455785"/>
            <a:ext cx="438710" cy="3848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6" idx="4"/>
            <a:endCxn id="9" idx="0"/>
          </p:cNvCxnSpPr>
          <p:nvPr/>
        </p:nvCxnSpPr>
        <p:spPr bwMode="auto">
          <a:xfrm rot="5400000">
            <a:off x="5181600" y="4610100"/>
            <a:ext cx="3048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6" idx="5"/>
            <a:endCxn id="8" idx="1"/>
          </p:cNvCxnSpPr>
          <p:nvPr/>
        </p:nvCxnSpPr>
        <p:spPr bwMode="auto">
          <a:xfrm rot="16200000" flipH="1">
            <a:off x="5724245" y="4265285"/>
            <a:ext cx="362510" cy="6896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endCxn id="14" idx="7"/>
          </p:cNvCxnSpPr>
          <p:nvPr/>
        </p:nvCxnSpPr>
        <p:spPr bwMode="auto">
          <a:xfrm rot="5400000">
            <a:off x="2175366" y="5899920"/>
            <a:ext cx="447955" cy="781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endCxn id="13" idx="0"/>
          </p:cNvCxnSpPr>
          <p:nvPr/>
        </p:nvCxnSpPr>
        <p:spPr bwMode="auto">
          <a:xfrm rot="16200000" flipH="1">
            <a:off x="6648450" y="5619750"/>
            <a:ext cx="304800" cy="190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114800" y="5943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5054888" y="530831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2488912" y="530831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4800600" y="29834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77000" y="3276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Nodes send as many copies of a data packet as they have children</a:t>
            </a:r>
          </a:p>
        </p:txBody>
      </p:sp>
      <p:cxnSp>
        <p:nvCxnSpPr>
          <p:cNvPr id="43" name="Straight Arrow Connector 42"/>
          <p:cNvCxnSpPr/>
          <p:nvPr/>
        </p:nvCxnSpPr>
        <p:spPr bwMode="auto">
          <a:xfrm rot="10800000" flipV="1">
            <a:off x="5867400" y="3876764"/>
            <a:ext cx="381000" cy="6190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rot="10800000">
            <a:off x="5105400" y="3733801"/>
            <a:ext cx="1143000" cy="1429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2114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Administrative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419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MP3 deadline Saturday </a:t>
            </a:r>
            <a:r>
              <a:rPr lang="en-US" dirty="0" smtClean="0">
                <a:solidFill>
                  <a:srgbClr val="FF0000"/>
                </a:solidFill>
              </a:rPr>
              <a:t>May 3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5pm 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If you have bonus days (max 2 days) – you can deliver MP3 by May 5, 5pm</a:t>
            </a:r>
            <a:endParaRPr lang="en-US" dirty="0" smtClean="0"/>
          </a:p>
          <a:p>
            <a:pPr lvl="1"/>
            <a:r>
              <a:rPr lang="en-US" b="1" dirty="0" smtClean="0"/>
              <a:t>Demonstrations of MP3</a:t>
            </a:r>
            <a:r>
              <a:rPr lang="en-US" b="1" dirty="0" smtClean="0"/>
              <a:t>, May 5, </a:t>
            </a:r>
            <a:r>
              <a:rPr lang="en-US" b="1" dirty="0" smtClean="0"/>
              <a:t>5-7pm</a:t>
            </a:r>
          </a:p>
          <a:p>
            <a:pPr lvl="2"/>
            <a:r>
              <a:rPr lang="en-US" b="1" dirty="0" smtClean="0"/>
              <a:t>Top </a:t>
            </a:r>
            <a:r>
              <a:rPr lang="en-US" b="1" dirty="0" smtClean="0"/>
              <a:t>four groups </a:t>
            </a:r>
            <a:r>
              <a:rPr lang="en-US" dirty="0" smtClean="0"/>
              <a:t>will be decided Monday, </a:t>
            </a:r>
            <a:r>
              <a:rPr lang="en-US" dirty="0" smtClean="0"/>
              <a:t>May 5 </a:t>
            </a:r>
            <a:r>
              <a:rPr lang="en-US" dirty="0" smtClean="0"/>
              <a:t>at </a:t>
            </a:r>
            <a:r>
              <a:rPr lang="en-US" dirty="0" smtClean="0"/>
              <a:t>7pm (via email, also posted on the newsgroup/</a:t>
            </a:r>
            <a:r>
              <a:rPr lang="en-US" dirty="0" err="1" smtClean="0"/>
              <a:t>classwebsite</a:t>
            </a:r>
            <a:r>
              <a:rPr lang="en-US" dirty="0" smtClean="0"/>
              <a:t>) - these groups will compete in front of the judges on Tuesday, May </a:t>
            </a:r>
            <a:r>
              <a:rPr lang="en-US" dirty="0" smtClean="0"/>
              <a:t>6</a:t>
            </a:r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5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the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771" y="1745516"/>
            <a:ext cx="8229600" cy="3886200"/>
          </a:xfrm>
        </p:spPr>
        <p:txBody>
          <a:bodyPr/>
          <a:lstStyle/>
          <a:p>
            <a:r>
              <a:rPr lang="en-US" dirty="0" smtClean="0"/>
              <a:t>Find a node with spare capacity, then make it parent</a:t>
            </a:r>
          </a:p>
          <a:p>
            <a:r>
              <a:rPr lang="en-US" dirty="0" smtClean="0"/>
              <a:t>If contacted node lacks capacity, pick child according </a:t>
            </a:r>
            <a:r>
              <a:rPr lang="en-US" b="1" dirty="0" smtClean="0">
                <a:solidFill>
                  <a:srgbClr val="FF0000"/>
                </a:solidFill>
              </a:rPr>
              <a:t>policy</a:t>
            </a:r>
          </a:p>
          <a:p>
            <a:pPr lvl="1"/>
            <a:r>
              <a:rPr lang="en-US" sz="2400" b="1" dirty="0" smtClean="0"/>
              <a:t>Random child </a:t>
            </a:r>
            <a:r>
              <a:rPr lang="en-US" sz="2400" dirty="0" smtClean="0"/>
              <a:t>or </a:t>
            </a:r>
          </a:p>
          <a:p>
            <a:pPr lvl="1"/>
            <a:r>
              <a:rPr lang="en-US" sz="2400" b="1" dirty="0" smtClean="0"/>
              <a:t>Round robin </a:t>
            </a:r>
            <a:r>
              <a:rPr lang="en-US" sz="2400" dirty="0" smtClean="0"/>
              <a:t>or </a:t>
            </a:r>
          </a:p>
          <a:p>
            <a:pPr lvl="1"/>
            <a:r>
              <a:rPr lang="en-US" sz="2400" b="1" dirty="0" smtClean="0"/>
              <a:t>Child closest in physical network </a:t>
            </a:r>
            <a:r>
              <a:rPr lang="en-US" sz="2400" dirty="0" smtClean="0"/>
              <a:t>to joining node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7620000" y="5105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077200" y="57912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239000" y="5867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6" idx="4"/>
            <a:endCxn id="8" idx="7"/>
          </p:cNvCxnSpPr>
          <p:nvPr/>
        </p:nvCxnSpPr>
        <p:spPr bwMode="auto">
          <a:xfrm rot="5400000">
            <a:off x="7604616" y="5652270"/>
            <a:ext cx="371755" cy="192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6" idx="4"/>
            <a:endCxn id="7" idx="0"/>
          </p:cNvCxnSpPr>
          <p:nvPr/>
        </p:nvCxnSpPr>
        <p:spPr bwMode="auto">
          <a:xfrm rot="16200000" flipH="1">
            <a:off x="8001000" y="5448300"/>
            <a:ext cx="2286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4191000" y="5334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" name="Straight Arrow Connector 14"/>
          <p:cNvCxnSpPr>
            <a:stCxn id="13" idx="6"/>
            <a:endCxn id="6" idx="2"/>
          </p:cNvCxnSpPr>
          <p:nvPr/>
        </p:nvCxnSpPr>
        <p:spPr bwMode="auto">
          <a:xfrm flipV="1">
            <a:off x="4724400" y="5334000"/>
            <a:ext cx="2895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029200" y="5105400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“Parent?”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6" idx="3"/>
            <a:endCxn id="13" idx="5"/>
          </p:cNvCxnSpPr>
          <p:nvPr/>
        </p:nvCxnSpPr>
        <p:spPr bwMode="auto">
          <a:xfrm rot="5400000">
            <a:off x="6057900" y="4084030"/>
            <a:ext cx="228600" cy="30518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800600" y="5791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“Try one of my children”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43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the tree or failing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Orphan nodes need a new parent</a:t>
            </a:r>
          </a:p>
          <a:p>
            <a:r>
              <a:rPr lang="en-US" b="1" dirty="0" smtClean="0"/>
              <a:t>Policies</a:t>
            </a:r>
            <a:r>
              <a:rPr lang="en-US" dirty="0" smtClean="0"/>
              <a:t> for new parent</a:t>
            </a:r>
          </a:p>
          <a:p>
            <a:pPr lvl="1"/>
            <a:r>
              <a:rPr lang="en-US" dirty="0" smtClean="0"/>
              <a:t>Children pick source</a:t>
            </a:r>
          </a:p>
          <a:p>
            <a:pPr lvl="1"/>
            <a:r>
              <a:rPr lang="en-US" dirty="0" err="1" smtClean="0"/>
              <a:t>Subtree</a:t>
            </a:r>
            <a:r>
              <a:rPr lang="en-US" dirty="0" smtClean="0"/>
              <a:t> nodes pick source</a:t>
            </a:r>
          </a:p>
          <a:p>
            <a:pPr lvl="1"/>
            <a:r>
              <a:rPr lang="en-US" dirty="0" smtClean="0"/>
              <a:t>Children pick grandfather</a:t>
            </a:r>
          </a:p>
          <a:p>
            <a:pPr lvl="1"/>
            <a:r>
              <a:rPr lang="en-US" dirty="0" err="1" smtClean="0"/>
              <a:t>Subtree</a:t>
            </a:r>
            <a:r>
              <a:rPr lang="en-US" dirty="0" smtClean="0"/>
              <a:t> nodes pick grandfather</a:t>
            </a:r>
          </a:p>
          <a:p>
            <a:pPr lvl="1"/>
            <a:r>
              <a:rPr lang="en-US" dirty="0" smtClean="0"/>
              <a:t>…then repeat join procedure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6857999" y="4001869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315199" y="4763869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324599" y="4763869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6" idx="4"/>
            <a:endCxn id="8" idx="7"/>
          </p:cNvCxnSpPr>
          <p:nvPr/>
        </p:nvCxnSpPr>
        <p:spPr bwMode="auto">
          <a:xfrm rot="5400000">
            <a:off x="6766415" y="4472539"/>
            <a:ext cx="371755" cy="344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4"/>
            <a:endCxn id="7" idx="0"/>
          </p:cNvCxnSpPr>
          <p:nvPr/>
        </p:nvCxnSpPr>
        <p:spPr bwMode="auto">
          <a:xfrm rot="16200000" flipH="1">
            <a:off x="7200899" y="4382869"/>
            <a:ext cx="304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endCxn id="6" idx="0"/>
          </p:cNvCxnSpPr>
          <p:nvPr/>
        </p:nvCxnSpPr>
        <p:spPr bwMode="auto">
          <a:xfrm rot="5400000">
            <a:off x="6915149" y="3144619"/>
            <a:ext cx="1066800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629399" y="3925669"/>
            <a:ext cx="114300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10800000" flipV="1">
            <a:off x="6553199" y="4001869"/>
            <a:ext cx="114300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543800" y="57912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Orphan children after parent leaves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0"/>
          </p:cNvCxnSpPr>
          <p:nvPr/>
        </p:nvCxnSpPr>
        <p:spPr bwMode="auto">
          <a:xfrm rot="16200000" flipV="1">
            <a:off x="7772400" y="5181600"/>
            <a:ext cx="6096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9" idx="0"/>
          </p:cNvCxnSpPr>
          <p:nvPr/>
        </p:nvCxnSpPr>
        <p:spPr bwMode="auto">
          <a:xfrm rot="16200000" flipV="1">
            <a:off x="7315200" y="4724400"/>
            <a:ext cx="533400" cy="16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8" idx="3"/>
            <a:endCxn id="30" idx="7"/>
          </p:cNvCxnSpPr>
          <p:nvPr/>
        </p:nvCxnSpPr>
        <p:spPr bwMode="auto">
          <a:xfrm rot="5400000">
            <a:off x="5705880" y="5085120"/>
            <a:ext cx="627841" cy="765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8" idx="4"/>
            <a:endCxn id="32" idx="0"/>
          </p:cNvCxnSpPr>
          <p:nvPr/>
        </p:nvCxnSpPr>
        <p:spPr bwMode="auto">
          <a:xfrm rot="16200000" flipH="1">
            <a:off x="6382434" y="5429933"/>
            <a:ext cx="646331" cy="2286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8" idx="4"/>
            <a:endCxn id="31" idx="7"/>
          </p:cNvCxnSpPr>
          <p:nvPr/>
        </p:nvCxnSpPr>
        <p:spPr bwMode="auto">
          <a:xfrm rot="5400000">
            <a:off x="6100349" y="5443405"/>
            <a:ext cx="713286" cy="2686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Oval 29"/>
          <p:cNvSpPr/>
          <p:nvPr/>
        </p:nvSpPr>
        <p:spPr bwMode="auto">
          <a:xfrm>
            <a:off x="5181600" y="5715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867400" y="5867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6553200" y="5867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620000" y="2514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72400" y="403860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Ex-parent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48600" y="29718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grandfather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41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tree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Leaves</a:t>
            </a:r>
            <a:r>
              <a:rPr lang="en-US" dirty="0" smtClean="0"/>
              <a:t> do not use their outgoing bandwidth</a:t>
            </a:r>
          </a:p>
          <a:p>
            <a:r>
              <a:rPr lang="en-US" dirty="0" smtClean="0"/>
              <a:t>Packets are </a:t>
            </a:r>
            <a:r>
              <a:rPr lang="en-US" b="1" dirty="0" smtClean="0">
                <a:solidFill>
                  <a:srgbClr val="FF0000"/>
                </a:solidFill>
              </a:rPr>
              <a:t>lost</a:t>
            </a:r>
            <a:r>
              <a:rPr lang="en-US" dirty="0" smtClean="0"/>
              <a:t> while recovering </a:t>
            </a:r>
            <a:r>
              <a:rPr lang="en-US" b="1" dirty="0" smtClean="0">
                <a:solidFill>
                  <a:srgbClr val="FF0000"/>
                </a:solidFill>
              </a:rPr>
              <a:t>after a parent leaves/fails</a:t>
            </a:r>
          </a:p>
          <a:p>
            <a:r>
              <a:rPr lang="en-US" dirty="0" smtClean="0"/>
              <a:t>Finding </a:t>
            </a:r>
            <a:r>
              <a:rPr lang="en-US" b="1" dirty="0" smtClean="0">
                <a:solidFill>
                  <a:srgbClr val="FF0000"/>
                </a:solidFill>
              </a:rPr>
              <a:t>unsaturated peer </a:t>
            </a:r>
            <a:r>
              <a:rPr lang="en-US" dirty="0" smtClean="0"/>
              <a:t>could take a while</a:t>
            </a:r>
          </a:p>
          <a:p>
            <a:r>
              <a:rPr lang="en-US" dirty="0" smtClean="0"/>
              <a:t>Tree connections could be </a:t>
            </a:r>
            <a:r>
              <a:rPr lang="en-US" b="1" dirty="0" smtClean="0"/>
              <a:t>rearranged</a:t>
            </a:r>
            <a:r>
              <a:rPr lang="en-US" dirty="0" smtClean="0"/>
              <a:t> for better transfer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35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Approach:</a:t>
            </a:r>
            <a:r>
              <a:rPr lang="en-US" dirty="0" smtClean="0"/>
              <a:t> a peer must be internal node in only one tree, leaf in the rest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1524000" y="4495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276600" y="35814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876800" y="4572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cxnSp>
        <p:nvCxnSpPr>
          <p:cNvPr id="10" name="Straight Arrow Connector 9"/>
          <p:cNvCxnSpPr>
            <a:stCxn id="7" idx="4"/>
            <a:endCxn id="6" idx="7"/>
          </p:cNvCxnSpPr>
          <p:nvPr/>
        </p:nvCxnSpPr>
        <p:spPr bwMode="auto">
          <a:xfrm rot="5400000">
            <a:off x="2499216" y="3518670"/>
            <a:ext cx="524155" cy="15640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4"/>
            <a:endCxn id="8" idx="1"/>
          </p:cNvCxnSpPr>
          <p:nvPr/>
        </p:nvCxnSpPr>
        <p:spPr bwMode="auto">
          <a:xfrm rot="16200000" flipH="1">
            <a:off x="3948930" y="3632969"/>
            <a:ext cx="600355" cy="14116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762000" y="5257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1905000" y="5257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4191000" y="5257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5715000" y="5257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cxnSp>
        <p:nvCxnSpPr>
          <p:cNvPr id="18" name="Straight Arrow Connector 17"/>
          <p:cNvCxnSpPr>
            <a:stCxn id="6" idx="4"/>
            <a:endCxn id="13" idx="7"/>
          </p:cNvCxnSpPr>
          <p:nvPr/>
        </p:nvCxnSpPr>
        <p:spPr bwMode="auto">
          <a:xfrm rot="5400000">
            <a:off x="1318116" y="4852170"/>
            <a:ext cx="371755" cy="5734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4"/>
            <a:endCxn id="14" idx="0"/>
          </p:cNvCxnSpPr>
          <p:nvPr/>
        </p:nvCxnSpPr>
        <p:spPr bwMode="auto">
          <a:xfrm rot="16200000" flipH="1">
            <a:off x="1828800" y="49149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8" idx="4"/>
            <a:endCxn id="15" idx="7"/>
          </p:cNvCxnSpPr>
          <p:nvPr/>
        </p:nvCxnSpPr>
        <p:spPr bwMode="auto">
          <a:xfrm rot="5400000">
            <a:off x="4747116" y="4928370"/>
            <a:ext cx="295555" cy="4972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8" idx="4"/>
            <a:endCxn id="16" idx="0"/>
          </p:cNvCxnSpPr>
          <p:nvPr/>
        </p:nvCxnSpPr>
        <p:spPr bwMode="auto">
          <a:xfrm rot="16200000" flipH="1">
            <a:off x="5448300" y="4724400"/>
            <a:ext cx="228600" cy="838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200400" y="4495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2743200" y="5257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3505200" y="5257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cxnSp>
        <p:nvCxnSpPr>
          <p:cNvPr id="29" name="Straight Arrow Connector 28"/>
          <p:cNvCxnSpPr>
            <a:stCxn id="7" idx="4"/>
            <a:endCxn id="25" idx="0"/>
          </p:cNvCxnSpPr>
          <p:nvPr/>
        </p:nvCxnSpPr>
        <p:spPr bwMode="auto">
          <a:xfrm rot="5400000">
            <a:off x="3276600" y="4229100"/>
            <a:ext cx="4572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>
            <a:stCxn id="25" idx="4"/>
            <a:endCxn id="26" idx="7"/>
          </p:cNvCxnSpPr>
          <p:nvPr/>
        </p:nvCxnSpPr>
        <p:spPr bwMode="auto">
          <a:xfrm rot="5400000">
            <a:off x="3146916" y="5004570"/>
            <a:ext cx="371755" cy="2686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25" idx="4"/>
            <a:endCxn id="27" idx="0"/>
          </p:cNvCxnSpPr>
          <p:nvPr/>
        </p:nvCxnSpPr>
        <p:spPr bwMode="auto">
          <a:xfrm rot="16200000" flipH="1">
            <a:off x="3467100" y="4953000"/>
            <a:ext cx="304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810000" y="365760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918860" y="3361681"/>
            <a:ext cx="320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Are nodes 1, 2, 3 receiving the same data multiple times?</a:t>
            </a:r>
          </a:p>
          <a:p>
            <a:pPr marL="285750" indent="-285750">
              <a:buFontTx/>
              <a:buChar char="-"/>
            </a:pPr>
            <a:r>
              <a:rPr lang="en-US" b="1" dirty="0" smtClean="0"/>
              <a:t>No, we stripe chunks across multiple nodes</a:t>
            </a:r>
          </a:p>
          <a:p>
            <a:pPr marL="285750" indent="-285750">
              <a:buFontTx/>
              <a:buChar char="-"/>
            </a:pPr>
            <a:r>
              <a:rPr lang="en-US" sz="1400" dirty="0" smtClean="0"/>
              <a:t>Example: node 1 receives chunk 1, node 2 receives chunk 2, node 3 receives chunk 3 from source and then they distribute to other nodes in the </a:t>
            </a:r>
            <a:r>
              <a:rPr lang="en-US" sz="1400" dirty="0" err="1" smtClean="0"/>
              <a:t>subtree</a:t>
            </a:r>
            <a:r>
              <a:rPr lang="en-US" sz="1400" dirty="0" smtClean="0"/>
              <a:t> their chunks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24100" y="4026932"/>
            <a:ext cx="266700" cy="311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124201" y="4182854"/>
            <a:ext cx="342900" cy="31595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436736" y="4952999"/>
            <a:ext cx="288899" cy="304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227186" y="4182854"/>
            <a:ext cx="419100" cy="31475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988937" y="4891631"/>
            <a:ext cx="287664" cy="33650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038350" y="4891631"/>
            <a:ext cx="285750" cy="30563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1217286" y="4952999"/>
            <a:ext cx="286707" cy="304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638071" y="4998933"/>
            <a:ext cx="343857" cy="32023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409456" y="4953000"/>
            <a:ext cx="288899" cy="30480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95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371600"/>
          </a:xfrm>
        </p:spPr>
        <p:txBody>
          <a:bodyPr/>
          <a:lstStyle/>
          <a:p>
            <a:r>
              <a:rPr lang="en-US" sz="3200" dirty="0" smtClean="0"/>
              <a:t>Multiple Trees – Other Approach:  Multiple Description Coding (MDC)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3886200"/>
          </a:xfrm>
        </p:spPr>
        <p:txBody>
          <a:bodyPr/>
          <a:lstStyle/>
          <a:p>
            <a:r>
              <a:rPr lang="en-US" dirty="0" smtClean="0"/>
              <a:t>Each description can be </a:t>
            </a:r>
            <a:r>
              <a:rPr lang="en-US" dirty="0" smtClean="0">
                <a:solidFill>
                  <a:srgbClr val="FF0000"/>
                </a:solidFill>
              </a:rPr>
              <a:t>independently decoded </a:t>
            </a:r>
            <a:r>
              <a:rPr lang="en-US" dirty="0" smtClean="0"/>
              <a:t>(only one needed to reproduce audio/video)</a:t>
            </a:r>
          </a:p>
          <a:p>
            <a:pPr lvl="1"/>
            <a:r>
              <a:rPr lang="en-US" dirty="0" smtClean="0"/>
              <a:t>More descriptions received result in higher quality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276600" y="2286000"/>
            <a:ext cx="304800" cy="16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143000" y="2590800"/>
            <a:ext cx="685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95400" y="2743200"/>
            <a:ext cx="685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447800" y="2895600"/>
            <a:ext cx="685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4269" y="22098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600200" y="3048000"/>
            <a:ext cx="6858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4443269" y="2286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5129069" y="2286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5891069" y="2286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23201" y="1676400"/>
            <a:ext cx="2101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Packets for description 0</a:t>
            </a:r>
            <a:endParaRPr lang="en-US" dirty="0"/>
          </a:p>
        </p:txBody>
      </p:sp>
      <p:sp>
        <p:nvSpPr>
          <p:cNvPr id="22" name="Right Arrow 21"/>
          <p:cNvSpPr/>
          <p:nvPr/>
        </p:nvSpPr>
        <p:spPr bwMode="auto">
          <a:xfrm>
            <a:off x="2462069" y="2819400"/>
            <a:ext cx="6858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>
            <a:off x="3681269" y="2819400"/>
            <a:ext cx="6858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14669" y="3124200"/>
            <a:ext cx="2101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Packets for description n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5002357" y="271751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9" name="Rounded Rectangle 28"/>
          <p:cNvSpPr/>
          <p:nvPr/>
        </p:nvSpPr>
        <p:spPr bwMode="auto">
          <a:xfrm>
            <a:off x="4495800" y="3733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5181600" y="3733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lang="en-US" baseline="-25000" dirty="0" smtClean="0"/>
              <a:t>n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5943600" y="3733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067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Streaming in multiple-trees using MDC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</a:t>
            </a:r>
            <a:r>
              <a:rPr lang="en-US" dirty="0" smtClean="0">
                <a:solidFill>
                  <a:srgbClr val="FF0000"/>
                </a:solidFill>
              </a:rPr>
              <a:t>odd-bit/even-bit</a:t>
            </a:r>
            <a:r>
              <a:rPr lang="en-US" dirty="0" smtClean="0"/>
              <a:t> encoding --description 0 derived from frame’s odd-bits, description 1 derived from frame’s even-bits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077200" y="5715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47" name="Oval 46"/>
          <p:cNvSpPr/>
          <p:nvPr/>
        </p:nvSpPr>
        <p:spPr bwMode="auto">
          <a:xfrm>
            <a:off x="1143000" y="4953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4038600" y="37338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" name="Straight Arrow Connector 49"/>
          <p:cNvCxnSpPr>
            <a:stCxn id="48" idx="4"/>
            <a:endCxn id="47" idx="7"/>
          </p:cNvCxnSpPr>
          <p:nvPr/>
        </p:nvCxnSpPr>
        <p:spPr bwMode="auto">
          <a:xfrm rot="5400000">
            <a:off x="2537316" y="3251970"/>
            <a:ext cx="828955" cy="27070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Oval 51"/>
          <p:cNvSpPr/>
          <p:nvPr/>
        </p:nvSpPr>
        <p:spPr bwMode="auto">
          <a:xfrm>
            <a:off x="304800" y="5638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53" name="Oval 52"/>
          <p:cNvSpPr/>
          <p:nvPr/>
        </p:nvSpPr>
        <p:spPr bwMode="auto">
          <a:xfrm>
            <a:off x="1828800" y="5638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cxnSp>
        <p:nvCxnSpPr>
          <p:cNvPr id="56" name="Straight Arrow Connector 55"/>
          <p:cNvCxnSpPr>
            <a:stCxn id="47" idx="4"/>
            <a:endCxn id="52" idx="7"/>
          </p:cNvCxnSpPr>
          <p:nvPr/>
        </p:nvCxnSpPr>
        <p:spPr bwMode="auto">
          <a:xfrm rot="5400000">
            <a:off x="937116" y="5233170"/>
            <a:ext cx="295555" cy="6496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>
            <a:stCxn id="47" idx="4"/>
            <a:endCxn id="53" idx="0"/>
          </p:cNvCxnSpPr>
          <p:nvPr/>
        </p:nvCxnSpPr>
        <p:spPr bwMode="auto">
          <a:xfrm rot="16200000" flipH="1">
            <a:off x="1638300" y="5181600"/>
            <a:ext cx="2286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6705600" y="50292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61" name="Oval 60"/>
          <p:cNvSpPr/>
          <p:nvPr/>
        </p:nvSpPr>
        <p:spPr bwMode="auto">
          <a:xfrm>
            <a:off x="5791200" y="57912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62" name="Oval 61"/>
          <p:cNvSpPr/>
          <p:nvPr/>
        </p:nvSpPr>
        <p:spPr bwMode="auto">
          <a:xfrm>
            <a:off x="7010400" y="5867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cxnSp>
        <p:nvCxnSpPr>
          <p:cNvPr id="63" name="Straight Arrow Connector 62"/>
          <p:cNvCxnSpPr>
            <a:stCxn id="48" idx="4"/>
            <a:endCxn id="60" idx="0"/>
          </p:cNvCxnSpPr>
          <p:nvPr/>
        </p:nvCxnSpPr>
        <p:spPr bwMode="auto">
          <a:xfrm rot="16200000" flipH="1">
            <a:off x="5219700" y="3276600"/>
            <a:ext cx="838200" cy="2667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60" idx="4"/>
            <a:endCxn id="61" idx="7"/>
          </p:cNvCxnSpPr>
          <p:nvPr/>
        </p:nvCxnSpPr>
        <p:spPr bwMode="auto">
          <a:xfrm rot="5400000">
            <a:off x="6423516" y="5309370"/>
            <a:ext cx="371755" cy="725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60" idx="4"/>
            <a:endCxn id="62" idx="0"/>
          </p:cNvCxnSpPr>
          <p:nvPr/>
        </p:nvCxnSpPr>
        <p:spPr bwMode="auto">
          <a:xfrm rot="16200000" flipH="1">
            <a:off x="6934200" y="5524500"/>
            <a:ext cx="3810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2" name="Rounded Rectangle 81"/>
          <p:cNvSpPr/>
          <p:nvPr/>
        </p:nvSpPr>
        <p:spPr bwMode="auto">
          <a:xfrm>
            <a:off x="4953000" y="3886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3" name="Rounded Rectangle 82"/>
          <p:cNvSpPr/>
          <p:nvPr/>
        </p:nvSpPr>
        <p:spPr bwMode="auto">
          <a:xfrm>
            <a:off x="5791200" y="4114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4" name="Rounded Rectangle 83"/>
          <p:cNvSpPr/>
          <p:nvPr/>
        </p:nvSpPr>
        <p:spPr bwMode="auto">
          <a:xfrm>
            <a:off x="6477000" y="44196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87" name="Rounded Rectangle 86"/>
          <p:cNvSpPr/>
          <p:nvPr/>
        </p:nvSpPr>
        <p:spPr bwMode="auto">
          <a:xfrm>
            <a:off x="3276600" y="3810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lang="en-US" baseline="-25000" dirty="0" smtClean="0"/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 bwMode="auto">
          <a:xfrm>
            <a:off x="2590800" y="40386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lang="en-US" baseline="-25000" dirty="0" smtClean="0"/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9" name="Rounded Rectangle 88"/>
          <p:cNvSpPr/>
          <p:nvPr/>
        </p:nvSpPr>
        <p:spPr bwMode="auto">
          <a:xfrm>
            <a:off x="1752600" y="43434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lang="en-US" baseline="-25000" dirty="0" smtClean="0"/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2743200" y="4572000"/>
            <a:ext cx="196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(using RTP/UDP)</a:t>
            </a:r>
          </a:p>
        </p:txBody>
      </p:sp>
      <p:cxnSp>
        <p:nvCxnSpPr>
          <p:cNvPr id="106" name="Straight Arrow Connector 105"/>
          <p:cNvCxnSpPr>
            <a:stCxn id="60" idx="4"/>
            <a:endCxn id="21" idx="0"/>
          </p:cNvCxnSpPr>
          <p:nvPr/>
        </p:nvCxnSpPr>
        <p:spPr bwMode="auto">
          <a:xfrm rot="16200000" flipH="1">
            <a:off x="7543800" y="4914900"/>
            <a:ext cx="228600" cy="137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53622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Multiple-Tree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procedure to </a:t>
            </a:r>
            <a:r>
              <a:rPr lang="en-US" dirty="0" smtClean="0">
                <a:solidFill>
                  <a:srgbClr val="FF0000"/>
                </a:solidFill>
              </a:rPr>
              <a:t>locate a potential-parent peer </a:t>
            </a:r>
            <a:r>
              <a:rPr lang="en-US" dirty="0" smtClean="0"/>
              <a:t>with spare out-degree</a:t>
            </a:r>
          </a:p>
          <a:p>
            <a:pPr lvl="1"/>
            <a:r>
              <a:rPr lang="en-US" dirty="0" smtClean="0"/>
              <a:t>Degraded quality until a parent found in every tree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Static mapping in trees</a:t>
            </a:r>
            <a:r>
              <a:rPr lang="en-US" dirty="0" smtClean="0"/>
              <a:t>, instead of choosing parents based on their (and my) bandwidth</a:t>
            </a:r>
          </a:p>
          <a:p>
            <a:pPr lvl="1"/>
            <a:r>
              <a:rPr lang="en-US" dirty="0" smtClean="0"/>
              <a:t>An internal node can be a bottleneck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050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Mesh-based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886200"/>
          </a:xfrm>
        </p:spPr>
        <p:txBody>
          <a:bodyPr/>
          <a:lstStyle/>
          <a:p>
            <a:r>
              <a:rPr lang="en-US" dirty="0" smtClean="0"/>
              <a:t>Basic idea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Report to peers </a:t>
            </a:r>
            <a:r>
              <a:rPr lang="en-US" dirty="0" smtClean="0"/>
              <a:t>the packets that you have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Ask peers </a:t>
            </a:r>
            <a:r>
              <a:rPr lang="en-US" dirty="0" smtClean="0"/>
              <a:t>for the packets that you are missing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Adjust connections </a:t>
            </a:r>
            <a:r>
              <a:rPr lang="en-US" dirty="0" smtClean="0"/>
              <a:t>depending on in/out bandwidth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4114800" y="5322332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hape 6"/>
          <p:cNvCxnSpPr>
            <a:stCxn id="5" idx="6"/>
          </p:cNvCxnSpPr>
          <p:nvPr/>
        </p:nvCxnSpPr>
        <p:spPr bwMode="auto">
          <a:xfrm flipH="1" flipV="1">
            <a:off x="4572000" y="4572000"/>
            <a:ext cx="76200" cy="978932"/>
          </a:xfrm>
          <a:prstGeom prst="curvedConnector4">
            <a:avLst>
              <a:gd name="adj1" fmla="val -300000"/>
              <a:gd name="adj2" fmla="val 6167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Curved Connector 8"/>
          <p:cNvCxnSpPr>
            <a:stCxn id="5" idx="2"/>
          </p:cNvCxnSpPr>
          <p:nvPr/>
        </p:nvCxnSpPr>
        <p:spPr bwMode="auto">
          <a:xfrm rot="10800000">
            <a:off x="1295400" y="5181600"/>
            <a:ext cx="2819400" cy="36933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Curved Connector 12"/>
          <p:cNvCxnSpPr>
            <a:stCxn id="5" idx="2"/>
          </p:cNvCxnSpPr>
          <p:nvPr/>
        </p:nvCxnSpPr>
        <p:spPr bwMode="auto">
          <a:xfrm rot="10800000" flipV="1">
            <a:off x="2438400" y="5550932"/>
            <a:ext cx="1676400" cy="3048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urved Connector 16"/>
          <p:cNvCxnSpPr>
            <a:stCxn id="24" idx="1"/>
          </p:cNvCxnSpPr>
          <p:nvPr/>
        </p:nvCxnSpPr>
        <p:spPr bwMode="auto">
          <a:xfrm rot="10800000" flipV="1">
            <a:off x="4419600" y="4895166"/>
            <a:ext cx="1524000" cy="42716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943600" y="4572000"/>
            <a:ext cx="153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0/1/2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0" y="6248400"/>
            <a:ext cx="153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1</a:t>
            </a:r>
            <a:endParaRPr lang="en-US" dirty="0"/>
          </a:p>
        </p:txBody>
      </p:sp>
      <p:cxnSp>
        <p:nvCxnSpPr>
          <p:cNvPr id="29" name="Shape 28"/>
          <p:cNvCxnSpPr>
            <a:stCxn id="5" idx="6"/>
          </p:cNvCxnSpPr>
          <p:nvPr/>
        </p:nvCxnSpPr>
        <p:spPr bwMode="auto">
          <a:xfrm>
            <a:off x="4648200" y="5550932"/>
            <a:ext cx="2743199" cy="15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Curved Connector 33"/>
          <p:cNvCxnSpPr>
            <a:stCxn id="5" idx="4"/>
            <a:endCxn id="37" idx="0"/>
          </p:cNvCxnSpPr>
          <p:nvPr/>
        </p:nvCxnSpPr>
        <p:spPr bwMode="auto">
          <a:xfrm rot="16200000" flipH="1">
            <a:off x="4949893" y="5211138"/>
            <a:ext cx="316468" cy="145325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7086600" y="5169932"/>
            <a:ext cx="1531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90600" y="5638800"/>
            <a:ext cx="153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1,2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76800" y="60960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Description 0,1,2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781800" y="56388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(Nodes are randomly connected to their peers, instead of statically)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Curved Connector 46"/>
          <p:cNvCxnSpPr>
            <a:endCxn id="5" idx="0"/>
          </p:cNvCxnSpPr>
          <p:nvPr/>
        </p:nvCxnSpPr>
        <p:spPr bwMode="auto">
          <a:xfrm>
            <a:off x="3200400" y="4724400"/>
            <a:ext cx="1181100" cy="597932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974012" y="4535269"/>
            <a:ext cx="153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Description 0/1/2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53200" y="4267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(mesh uses MDC)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33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delivery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 bwMode="auto">
          <a:xfrm>
            <a:off x="228600" y="2438400"/>
            <a:ext cx="2895600" cy="3200400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00200" y="2743200"/>
            <a:ext cx="4572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990600" y="38862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609600" y="50292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cxnSp>
        <p:nvCxnSpPr>
          <p:cNvPr id="11" name="Straight Arrow Connector 10"/>
          <p:cNvCxnSpPr>
            <a:stCxn id="7" idx="4"/>
            <a:endCxn id="9" idx="0"/>
          </p:cNvCxnSpPr>
          <p:nvPr/>
        </p:nvCxnSpPr>
        <p:spPr bwMode="auto">
          <a:xfrm rot="5400000">
            <a:off x="1200150" y="3257550"/>
            <a:ext cx="685800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4"/>
            <a:endCxn id="10" idx="0"/>
          </p:cNvCxnSpPr>
          <p:nvPr/>
        </p:nvCxnSpPr>
        <p:spPr bwMode="auto">
          <a:xfrm rot="5400000">
            <a:off x="762000" y="4533900"/>
            <a:ext cx="685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7" idx="4"/>
            <a:endCxn id="56" idx="0"/>
          </p:cNvCxnSpPr>
          <p:nvPr/>
        </p:nvCxnSpPr>
        <p:spPr bwMode="auto">
          <a:xfrm rot="16200000" flipH="1">
            <a:off x="1771650" y="3257550"/>
            <a:ext cx="762000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Oval 53"/>
          <p:cNvSpPr/>
          <p:nvPr/>
        </p:nvSpPr>
        <p:spPr bwMode="auto">
          <a:xfrm>
            <a:off x="1371600" y="50292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2209800" y="50292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12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2209800" y="3962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8" name="Straight Arrow Connector 57"/>
          <p:cNvCxnSpPr>
            <a:stCxn id="9" idx="4"/>
            <a:endCxn id="54" idx="0"/>
          </p:cNvCxnSpPr>
          <p:nvPr/>
        </p:nvCxnSpPr>
        <p:spPr bwMode="auto">
          <a:xfrm rot="16200000" flipH="1">
            <a:off x="1143000" y="4457700"/>
            <a:ext cx="6858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>
            <a:stCxn id="56" idx="4"/>
            <a:endCxn id="55" idx="0"/>
          </p:cNvCxnSpPr>
          <p:nvPr/>
        </p:nvCxnSpPr>
        <p:spPr bwMode="auto">
          <a:xfrm rot="16200000" flipH="1">
            <a:off x="2209800" y="46863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Trapezoid 83"/>
          <p:cNvSpPr/>
          <p:nvPr/>
        </p:nvSpPr>
        <p:spPr bwMode="auto">
          <a:xfrm>
            <a:off x="3352800" y="2438400"/>
            <a:ext cx="2743200" cy="3200400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4495800" y="2743200"/>
            <a:ext cx="4572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86" name="Oval 85"/>
          <p:cNvSpPr/>
          <p:nvPr/>
        </p:nvSpPr>
        <p:spPr bwMode="auto">
          <a:xfrm>
            <a:off x="3886200" y="38862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87" name="Oval 86"/>
          <p:cNvSpPr/>
          <p:nvPr/>
        </p:nvSpPr>
        <p:spPr bwMode="auto">
          <a:xfrm>
            <a:off x="3505200" y="50292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8" name="Straight Arrow Connector 87"/>
          <p:cNvCxnSpPr>
            <a:stCxn id="85" idx="4"/>
            <a:endCxn id="86" idx="0"/>
          </p:cNvCxnSpPr>
          <p:nvPr/>
        </p:nvCxnSpPr>
        <p:spPr bwMode="auto">
          <a:xfrm rot="5400000">
            <a:off x="4095750" y="3257550"/>
            <a:ext cx="685800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9" name="Straight Arrow Connector 88"/>
          <p:cNvCxnSpPr>
            <a:stCxn id="86" idx="4"/>
            <a:endCxn id="87" idx="0"/>
          </p:cNvCxnSpPr>
          <p:nvPr/>
        </p:nvCxnSpPr>
        <p:spPr bwMode="auto">
          <a:xfrm rot="5400000">
            <a:off x="3657600" y="4533900"/>
            <a:ext cx="685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0" name="Straight Arrow Connector 89"/>
          <p:cNvCxnSpPr>
            <a:stCxn id="85" idx="4"/>
            <a:endCxn id="93" idx="0"/>
          </p:cNvCxnSpPr>
          <p:nvPr/>
        </p:nvCxnSpPr>
        <p:spPr bwMode="auto">
          <a:xfrm rot="16200000" flipH="1">
            <a:off x="4667250" y="3257550"/>
            <a:ext cx="762000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Oval 90"/>
          <p:cNvSpPr/>
          <p:nvPr/>
        </p:nvSpPr>
        <p:spPr bwMode="auto">
          <a:xfrm>
            <a:off x="4267200" y="50292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5105400" y="50292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</a:t>
            </a:r>
          </a:p>
        </p:txBody>
      </p:sp>
      <p:sp>
        <p:nvSpPr>
          <p:cNvPr id="93" name="Oval 92"/>
          <p:cNvSpPr/>
          <p:nvPr/>
        </p:nvSpPr>
        <p:spPr bwMode="auto">
          <a:xfrm>
            <a:off x="5105400" y="3962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cxnSp>
        <p:nvCxnSpPr>
          <p:cNvPr id="94" name="Straight Arrow Connector 93"/>
          <p:cNvCxnSpPr>
            <a:stCxn id="93" idx="4"/>
            <a:endCxn id="91" idx="0"/>
          </p:cNvCxnSpPr>
          <p:nvPr/>
        </p:nvCxnSpPr>
        <p:spPr bwMode="auto">
          <a:xfrm rot="5400000">
            <a:off x="4686300" y="4343400"/>
            <a:ext cx="6096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/>
          <p:cNvCxnSpPr>
            <a:stCxn id="93" idx="4"/>
            <a:endCxn id="92" idx="0"/>
          </p:cNvCxnSpPr>
          <p:nvPr/>
        </p:nvCxnSpPr>
        <p:spPr bwMode="auto">
          <a:xfrm rot="16200000" flipH="1">
            <a:off x="5105400" y="46863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7" name="Trapezoid 96"/>
          <p:cNvSpPr/>
          <p:nvPr/>
        </p:nvSpPr>
        <p:spPr bwMode="auto">
          <a:xfrm>
            <a:off x="6248400" y="2514600"/>
            <a:ext cx="2743200" cy="3200400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7391400" y="2819400"/>
            <a:ext cx="4572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99" name="Oval 98"/>
          <p:cNvSpPr/>
          <p:nvPr/>
        </p:nvSpPr>
        <p:spPr bwMode="auto">
          <a:xfrm>
            <a:off x="6781800" y="3962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6400800" y="51054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16</a:t>
            </a:r>
          </a:p>
        </p:txBody>
      </p:sp>
      <p:cxnSp>
        <p:nvCxnSpPr>
          <p:cNvPr id="101" name="Straight Arrow Connector 100"/>
          <p:cNvCxnSpPr>
            <a:stCxn id="98" idx="4"/>
            <a:endCxn id="99" idx="0"/>
          </p:cNvCxnSpPr>
          <p:nvPr/>
        </p:nvCxnSpPr>
        <p:spPr bwMode="auto">
          <a:xfrm rot="5400000">
            <a:off x="6991350" y="3333750"/>
            <a:ext cx="685800" cy="571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99" idx="4"/>
            <a:endCxn id="100" idx="0"/>
          </p:cNvCxnSpPr>
          <p:nvPr/>
        </p:nvCxnSpPr>
        <p:spPr bwMode="auto">
          <a:xfrm rot="5400000">
            <a:off x="6553200" y="4610100"/>
            <a:ext cx="6858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>
            <a:stCxn id="98" idx="4"/>
            <a:endCxn id="106" idx="0"/>
          </p:cNvCxnSpPr>
          <p:nvPr/>
        </p:nvCxnSpPr>
        <p:spPr bwMode="auto">
          <a:xfrm rot="16200000" flipH="1">
            <a:off x="7562850" y="3333750"/>
            <a:ext cx="762000" cy="647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5" name="Oval 104"/>
          <p:cNvSpPr/>
          <p:nvPr/>
        </p:nvSpPr>
        <p:spPr bwMode="auto">
          <a:xfrm>
            <a:off x="8001000" y="51054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17</a:t>
            </a:r>
          </a:p>
        </p:txBody>
      </p:sp>
      <p:sp>
        <p:nvSpPr>
          <p:cNvPr id="106" name="Oval 105"/>
          <p:cNvSpPr/>
          <p:nvPr/>
        </p:nvSpPr>
        <p:spPr bwMode="auto">
          <a:xfrm>
            <a:off x="8001000" y="40386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cxnSp>
        <p:nvCxnSpPr>
          <p:cNvPr id="108" name="Straight Arrow Connector 107"/>
          <p:cNvCxnSpPr>
            <a:stCxn id="106" idx="4"/>
            <a:endCxn id="105" idx="0"/>
          </p:cNvCxnSpPr>
          <p:nvPr/>
        </p:nvCxnSpPr>
        <p:spPr bwMode="auto">
          <a:xfrm rot="16200000" flipH="1">
            <a:off x="8001000" y="4762500"/>
            <a:ext cx="6096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9" name="Oval 108"/>
          <p:cNvSpPr/>
          <p:nvPr/>
        </p:nvSpPr>
        <p:spPr bwMode="auto">
          <a:xfrm>
            <a:off x="4419600" y="13716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0" name="Straight Arrow Connector 109"/>
          <p:cNvCxnSpPr>
            <a:stCxn id="109" idx="4"/>
            <a:endCxn id="7" idx="0"/>
          </p:cNvCxnSpPr>
          <p:nvPr/>
        </p:nvCxnSpPr>
        <p:spPr bwMode="auto">
          <a:xfrm rot="5400000">
            <a:off x="2800350" y="857250"/>
            <a:ext cx="914400" cy="2857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109" idx="4"/>
            <a:endCxn id="85" idx="0"/>
          </p:cNvCxnSpPr>
          <p:nvPr/>
        </p:nvCxnSpPr>
        <p:spPr bwMode="auto">
          <a:xfrm rot="16200000" flipH="1">
            <a:off x="4248150" y="2266950"/>
            <a:ext cx="914400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109" idx="4"/>
            <a:endCxn id="98" idx="0"/>
          </p:cNvCxnSpPr>
          <p:nvPr/>
        </p:nvCxnSpPr>
        <p:spPr bwMode="auto">
          <a:xfrm rot="16200000" flipH="1">
            <a:off x="5657850" y="857250"/>
            <a:ext cx="990600" cy="2933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2514600" y="175260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Description 0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5257800" y="175260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Description 2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3962400" y="205740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Description 1</a:t>
            </a:r>
            <a:endParaRPr lang="en-US" dirty="0"/>
          </a:p>
        </p:txBody>
      </p:sp>
      <p:cxnSp>
        <p:nvCxnSpPr>
          <p:cNvPr id="126" name="Curved Connector 125"/>
          <p:cNvCxnSpPr>
            <a:stCxn id="10" idx="4"/>
            <a:endCxn id="87" idx="4"/>
          </p:cNvCxnSpPr>
          <p:nvPr/>
        </p:nvCxnSpPr>
        <p:spPr bwMode="auto">
          <a:xfrm rot="16200000" flipH="1">
            <a:off x="2400300" y="4038600"/>
            <a:ext cx="1588" cy="2895600"/>
          </a:xfrm>
          <a:prstGeom prst="curvedConnector3">
            <a:avLst>
              <a:gd name="adj1" fmla="val 22621481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Curved Connector 128"/>
          <p:cNvCxnSpPr>
            <a:stCxn id="54" idx="4"/>
            <a:endCxn id="100" idx="4"/>
          </p:cNvCxnSpPr>
          <p:nvPr/>
        </p:nvCxnSpPr>
        <p:spPr bwMode="auto">
          <a:xfrm rot="16200000" flipH="1">
            <a:off x="4191000" y="3009900"/>
            <a:ext cx="76200" cy="5029200"/>
          </a:xfrm>
          <a:prstGeom prst="curvedConnector3">
            <a:avLst>
              <a:gd name="adj1" fmla="val 509091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2" name="Shape 131"/>
          <p:cNvCxnSpPr>
            <a:stCxn id="55" idx="0"/>
            <a:endCxn id="85" idx="2"/>
          </p:cNvCxnSpPr>
          <p:nvPr/>
        </p:nvCxnSpPr>
        <p:spPr bwMode="auto">
          <a:xfrm rot="5400000" flipH="1" flipV="1">
            <a:off x="2495550" y="3028950"/>
            <a:ext cx="2057400" cy="19431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4" name="Curved Connector 133"/>
          <p:cNvCxnSpPr>
            <a:stCxn id="87" idx="7"/>
            <a:endCxn id="55" idx="7"/>
          </p:cNvCxnSpPr>
          <p:nvPr/>
        </p:nvCxnSpPr>
        <p:spPr bwMode="auto">
          <a:xfrm rot="16200000" flipV="1">
            <a:off x="3442867" y="4448455"/>
            <a:ext cx="1588" cy="1295400"/>
          </a:xfrm>
          <a:prstGeom prst="curvedConnector3">
            <a:avLst>
              <a:gd name="adj1" fmla="val 18611776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6" name="Shape 135"/>
          <p:cNvCxnSpPr>
            <a:stCxn id="87" idx="7"/>
            <a:endCxn id="93" idx="2"/>
          </p:cNvCxnSpPr>
          <p:nvPr/>
        </p:nvCxnSpPr>
        <p:spPr bwMode="auto">
          <a:xfrm rot="5400000" flipH="1" flipV="1">
            <a:off x="4145406" y="4136162"/>
            <a:ext cx="905155" cy="101483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8" name="Curved Connector 137"/>
          <p:cNvCxnSpPr>
            <a:stCxn id="91" idx="4"/>
            <a:endCxn id="105" idx="4"/>
          </p:cNvCxnSpPr>
          <p:nvPr/>
        </p:nvCxnSpPr>
        <p:spPr bwMode="auto">
          <a:xfrm rot="16200000" flipH="1">
            <a:off x="6438900" y="3657600"/>
            <a:ext cx="76200" cy="3733800"/>
          </a:xfrm>
          <a:prstGeom prst="curvedConnector3">
            <a:avLst>
              <a:gd name="adj1" fmla="val 571429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2" name="Curved Connector 141"/>
          <p:cNvCxnSpPr>
            <a:stCxn id="92" idx="6"/>
            <a:endCxn id="106" idx="2"/>
          </p:cNvCxnSpPr>
          <p:nvPr/>
        </p:nvCxnSpPr>
        <p:spPr bwMode="auto">
          <a:xfrm flipV="1">
            <a:off x="5791200" y="4267200"/>
            <a:ext cx="2209800" cy="990600"/>
          </a:xfrm>
          <a:prstGeom prst="curvedConnector3">
            <a:avLst>
              <a:gd name="adj1" fmla="val 44089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6" name="Shape 145"/>
          <p:cNvCxnSpPr>
            <a:stCxn id="100" idx="6"/>
            <a:endCxn id="106" idx="3"/>
          </p:cNvCxnSpPr>
          <p:nvPr/>
        </p:nvCxnSpPr>
        <p:spPr bwMode="auto">
          <a:xfrm flipV="1">
            <a:off x="7086600" y="4428845"/>
            <a:ext cx="992515" cy="90515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7" name="Oval 146"/>
          <p:cNvSpPr/>
          <p:nvPr/>
        </p:nvSpPr>
        <p:spPr bwMode="auto">
          <a:xfrm>
            <a:off x="609600" y="2590800"/>
            <a:ext cx="8305800" cy="838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8" name="Oval 147"/>
          <p:cNvSpPr/>
          <p:nvPr/>
        </p:nvSpPr>
        <p:spPr bwMode="auto">
          <a:xfrm>
            <a:off x="228600" y="3581400"/>
            <a:ext cx="88392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9" name="Oval 148"/>
          <p:cNvSpPr/>
          <p:nvPr/>
        </p:nvSpPr>
        <p:spPr bwMode="auto">
          <a:xfrm>
            <a:off x="152400" y="4876800"/>
            <a:ext cx="8839200" cy="838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1371600" y="607689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000" dirty="0" smtClean="0"/>
              <a:t>(1) Diffusion Phase (        )            (2) Swarming Phase (        )</a:t>
            </a:r>
          </a:p>
        </p:txBody>
      </p:sp>
      <p:cxnSp>
        <p:nvCxnSpPr>
          <p:cNvPr id="152" name="Straight Arrow Connector 151"/>
          <p:cNvCxnSpPr/>
          <p:nvPr/>
        </p:nvCxnSpPr>
        <p:spPr bwMode="auto">
          <a:xfrm>
            <a:off x="3810000" y="6323012"/>
            <a:ext cx="457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4" name="Curved Connector 153"/>
          <p:cNvCxnSpPr/>
          <p:nvPr/>
        </p:nvCxnSpPr>
        <p:spPr bwMode="auto">
          <a:xfrm flipV="1">
            <a:off x="7772400" y="6172200"/>
            <a:ext cx="381000" cy="2286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5" name="TextBox 154"/>
          <p:cNvSpPr txBox="1"/>
          <p:nvPr/>
        </p:nvSpPr>
        <p:spPr>
          <a:xfrm>
            <a:off x="0" y="1676401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(Levels determined by hops to source)</a:t>
            </a:r>
            <a:endParaRPr lang="en-US" dirty="0"/>
          </a:p>
        </p:txBody>
      </p:sp>
      <p:cxnSp>
        <p:nvCxnSpPr>
          <p:cNvPr id="157" name="Straight Arrow Connector 156"/>
          <p:cNvCxnSpPr>
            <a:endCxn id="147" idx="2"/>
          </p:cNvCxnSpPr>
          <p:nvPr/>
        </p:nvCxnSpPr>
        <p:spPr bwMode="auto">
          <a:xfrm rot="16200000" flipH="1">
            <a:off x="19050" y="2419350"/>
            <a:ext cx="72390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8" name="Straight Arrow Connector 157"/>
          <p:cNvCxnSpPr>
            <a:endCxn id="148" idx="2"/>
          </p:cNvCxnSpPr>
          <p:nvPr/>
        </p:nvCxnSpPr>
        <p:spPr bwMode="auto">
          <a:xfrm rot="16200000" flipH="1">
            <a:off x="-762000" y="3200400"/>
            <a:ext cx="19050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1" name="Straight Arrow Connector 160"/>
          <p:cNvCxnSpPr>
            <a:endCxn id="149" idx="2"/>
          </p:cNvCxnSpPr>
          <p:nvPr/>
        </p:nvCxnSpPr>
        <p:spPr bwMode="auto">
          <a:xfrm rot="5400000">
            <a:off x="-1352550" y="3790950"/>
            <a:ext cx="30099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5785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962400"/>
            <a:ext cx="4419600" cy="2895600"/>
          </a:xfrm>
        </p:spPr>
        <p:txBody>
          <a:bodyPr/>
          <a:lstStyle/>
          <a:p>
            <a:r>
              <a:rPr lang="en-US" sz="2000" dirty="0" smtClean="0"/>
              <a:t>As a </a:t>
            </a:r>
            <a:r>
              <a:rPr lang="en-US" sz="2000" dirty="0" smtClean="0">
                <a:solidFill>
                  <a:srgbClr val="FF0000"/>
                </a:solidFill>
              </a:rPr>
              <a:t>new segment</a:t>
            </a:r>
            <a:r>
              <a:rPr lang="en-US" sz="2000" dirty="0" smtClean="0"/>
              <a:t> (set of packets) of length </a:t>
            </a:r>
            <a:r>
              <a:rPr lang="en-US" sz="2000" i="1" dirty="0" smtClean="0"/>
              <a:t>L</a:t>
            </a:r>
            <a:r>
              <a:rPr lang="en-US" sz="2000" dirty="0" smtClean="0"/>
              <a:t> becomes available at source every </a:t>
            </a:r>
            <a:r>
              <a:rPr lang="en-US" sz="2000" i="1" dirty="0" smtClean="0"/>
              <a:t>L</a:t>
            </a:r>
            <a:r>
              <a:rPr lang="en-US" sz="2000" dirty="0" smtClean="0"/>
              <a:t> seconds</a:t>
            </a:r>
          </a:p>
          <a:p>
            <a:pPr lvl="1"/>
            <a:r>
              <a:rPr lang="en-US" sz="2000" dirty="0" smtClean="0"/>
              <a:t>Level 1 nodes </a:t>
            </a:r>
            <a:r>
              <a:rPr lang="en-US" sz="2000" dirty="0" smtClean="0">
                <a:solidFill>
                  <a:srgbClr val="FF0000"/>
                </a:solidFill>
              </a:rPr>
              <a:t>pull data units </a:t>
            </a:r>
            <a:r>
              <a:rPr lang="en-US" sz="2000" dirty="0" smtClean="0"/>
              <a:t>from source, then level 2 pulls from level 1, etc.</a:t>
            </a:r>
          </a:p>
          <a:p>
            <a:pPr lvl="1"/>
            <a:r>
              <a:rPr lang="en-US" sz="2000" dirty="0" smtClean="0"/>
              <a:t>Recall that reporting and pulling are performed periodically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1600200" y="2362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362200" y="2362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048000" y="2362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879312" y="2793713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1600200" y="3352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286000" y="3352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3048000" y="3352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16200000">
            <a:off x="2819400" y="1447800"/>
            <a:ext cx="457200" cy="1524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914400" y="2362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914400" y="3352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4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ight Brace 23"/>
          <p:cNvSpPr/>
          <p:nvPr/>
        </p:nvSpPr>
        <p:spPr bwMode="auto">
          <a:xfrm rot="16200000">
            <a:off x="1295399" y="1447799"/>
            <a:ext cx="457200" cy="15240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38400" y="16764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1688068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" y="18536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" y="31490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29" name="Oval 28"/>
          <p:cNvSpPr/>
          <p:nvPr/>
        </p:nvSpPr>
        <p:spPr bwMode="auto">
          <a:xfrm>
            <a:off x="5181600" y="1905000"/>
            <a:ext cx="533400" cy="4572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Callout 29"/>
          <p:cNvSpPr/>
          <p:nvPr/>
        </p:nvSpPr>
        <p:spPr bwMode="auto">
          <a:xfrm>
            <a:off x="7086600" y="1371600"/>
            <a:ext cx="1828800" cy="762000"/>
          </a:xfrm>
          <a:prstGeom prst="wedgeEllipseCallout">
            <a:avLst>
              <a:gd name="adj1" fmla="val -132522"/>
              <a:gd name="adj2" fmla="val 527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Have segment 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6096000" y="31242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cxnSp>
        <p:nvCxnSpPr>
          <p:cNvPr id="33" name="Straight Arrow Connector 32"/>
          <p:cNvCxnSpPr>
            <a:stCxn id="29" idx="5"/>
            <a:endCxn id="31" idx="0"/>
          </p:cNvCxnSpPr>
          <p:nvPr/>
        </p:nvCxnSpPr>
        <p:spPr bwMode="auto">
          <a:xfrm rot="16200000" flipH="1">
            <a:off x="5585315" y="2346814"/>
            <a:ext cx="828955" cy="7258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Oval Callout 33"/>
          <p:cNvSpPr/>
          <p:nvPr/>
        </p:nvSpPr>
        <p:spPr bwMode="auto">
          <a:xfrm>
            <a:off x="7315200" y="2514600"/>
            <a:ext cx="1828800" cy="762000"/>
          </a:xfrm>
          <a:prstGeom prst="wedgeEllipseCallout">
            <a:avLst>
              <a:gd name="adj1" fmla="val -97457"/>
              <a:gd name="adj2" fmla="val 527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Send 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Segment 0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5867400" y="2209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6324600" y="2667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Arrow Connector 36"/>
          <p:cNvCxnSpPr>
            <a:stCxn id="29" idx="4"/>
          </p:cNvCxnSpPr>
          <p:nvPr/>
        </p:nvCxnSpPr>
        <p:spPr bwMode="auto">
          <a:xfrm rot="5400000">
            <a:off x="5048249" y="2724151"/>
            <a:ext cx="762002" cy="38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9" idx="3"/>
          </p:cNvCxnSpPr>
          <p:nvPr/>
        </p:nvCxnSpPr>
        <p:spPr bwMode="auto">
          <a:xfrm rot="5400000">
            <a:off x="4577581" y="2442065"/>
            <a:ext cx="828955" cy="5353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599563" y="366926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(during period 0)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648200" y="4267200"/>
            <a:ext cx="411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5154037" y="43434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47" name="Oval Callout 46"/>
          <p:cNvSpPr/>
          <p:nvPr/>
        </p:nvSpPr>
        <p:spPr bwMode="auto">
          <a:xfrm>
            <a:off x="7315200" y="4343400"/>
            <a:ext cx="1828800" cy="762000"/>
          </a:xfrm>
          <a:prstGeom prst="wedgeEllipseCallout">
            <a:avLst>
              <a:gd name="adj1" fmla="val -151354"/>
              <a:gd name="adj2" fmla="val -298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Have segment 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6019800" y="5715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cxnSp>
        <p:nvCxnSpPr>
          <p:cNvPr id="49" name="Straight Arrow Connector 48"/>
          <p:cNvCxnSpPr>
            <a:stCxn id="46" idx="5"/>
            <a:endCxn id="48" idx="0"/>
          </p:cNvCxnSpPr>
          <p:nvPr/>
        </p:nvCxnSpPr>
        <p:spPr bwMode="auto">
          <a:xfrm rot="16200000" flipH="1">
            <a:off x="5457234" y="4885733"/>
            <a:ext cx="981355" cy="6771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5839837" y="4648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297037" y="51054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lang="en-US" baseline="-25000" dirty="0" smtClean="0"/>
              <a:t>2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46" idx="3"/>
          </p:cNvCxnSpPr>
          <p:nvPr/>
        </p:nvCxnSpPr>
        <p:spPr bwMode="auto">
          <a:xfrm rot="5400000">
            <a:off x="4550018" y="4880465"/>
            <a:ext cx="828955" cy="5353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572000" y="6107668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(during period 1)</a:t>
            </a:r>
            <a:endParaRPr lang="en-US" dirty="0"/>
          </a:p>
        </p:txBody>
      </p:sp>
      <p:sp>
        <p:nvSpPr>
          <p:cNvPr id="56" name="Oval Callout 55"/>
          <p:cNvSpPr/>
          <p:nvPr/>
        </p:nvSpPr>
        <p:spPr bwMode="auto">
          <a:xfrm>
            <a:off x="7315200" y="5257800"/>
            <a:ext cx="1828800" cy="762000"/>
          </a:xfrm>
          <a:prstGeom prst="wedgeEllipseCallout">
            <a:avLst>
              <a:gd name="adj1" fmla="val -97457"/>
              <a:gd name="adj2" fmla="val 527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Send me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Segment 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162800" y="6248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(drawings follow previous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7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dirty="0" smtClean="0"/>
              <a:t>Administrative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49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Homework 2</a:t>
            </a:r>
            <a:r>
              <a:rPr lang="en-US" sz="2800" dirty="0" smtClean="0"/>
              <a:t> is posted </a:t>
            </a:r>
            <a:r>
              <a:rPr lang="en-US" sz="2800" dirty="0" smtClean="0"/>
              <a:t>today</a:t>
            </a:r>
            <a:endParaRPr lang="en-US" sz="2800" dirty="0" smtClean="0"/>
          </a:p>
          <a:p>
            <a:pPr lvl="1"/>
            <a:r>
              <a:rPr lang="en-US" sz="2400" b="1" dirty="0" smtClean="0"/>
              <a:t>Deadline May </a:t>
            </a:r>
            <a:r>
              <a:rPr lang="en-US" sz="2400" b="1" dirty="0" smtClean="0"/>
              <a:t>7</a:t>
            </a:r>
            <a:r>
              <a:rPr lang="en-US" sz="2400" dirty="0" smtClean="0"/>
              <a:t>, </a:t>
            </a:r>
            <a:r>
              <a:rPr lang="en-US" sz="2400" dirty="0" smtClean="0"/>
              <a:t>Wednesday midnight 11:59pm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Peer Evaluations </a:t>
            </a:r>
            <a:r>
              <a:rPr lang="en-US" sz="2800" dirty="0" smtClean="0"/>
              <a:t>– due </a:t>
            </a:r>
            <a:r>
              <a:rPr lang="en-US" sz="2800" b="1" dirty="0" smtClean="0"/>
              <a:t>Friday, May </a:t>
            </a:r>
            <a:r>
              <a:rPr lang="en-US" sz="2800" b="1" dirty="0" smtClean="0"/>
              <a:t>9, </a:t>
            </a:r>
            <a:r>
              <a:rPr lang="en-US" sz="2800" b="1" dirty="0" smtClean="0"/>
              <a:t>midnight</a:t>
            </a:r>
          </a:p>
          <a:p>
            <a:pPr lvl="1"/>
            <a:r>
              <a:rPr lang="en-US" sz="2400" dirty="0" smtClean="0"/>
              <a:t>Peer Evaluation Form and Explanation - available on the class website </a:t>
            </a:r>
          </a:p>
          <a:p>
            <a:pPr lvl="1"/>
            <a:r>
              <a:rPr lang="en-US" sz="2400" dirty="0" smtClean="0"/>
              <a:t>Submit your Peer Evaluation to klara@illinois.edu</a:t>
            </a:r>
          </a:p>
          <a:p>
            <a:pPr lvl="1"/>
            <a:r>
              <a:rPr lang="en-US" sz="2400" dirty="0" smtClean="0"/>
              <a:t>Note: if you do not submit your peer evaluations, you get 0 for self-evaluation and 100% for your group mates.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¼ Unit projects </a:t>
            </a:r>
            <a:r>
              <a:rPr lang="en-US" sz="2800" dirty="0" smtClean="0"/>
              <a:t>– due  </a:t>
            </a:r>
            <a:r>
              <a:rPr lang="en-US" sz="2800" b="1" dirty="0" smtClean="0"/>
              <a:t>Friday, May </a:t>
            </a:r>
            <a:r>
              <a:rPr lang="en-US" sz="2800" b="1" dirty="0" smtClean="0"/>
              <a:t>9 </a:t>
            </a:r>
            <a:r>
              <a:rPr lang="en-US" sz="2800" dirty="0" smtClean="0"/>
              <a:t>midnight (if you need more time, arrange deadline with instructor)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42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Swarming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8229600" cy="3886200"/>
          </a:xfrm>
        </p:spPr>
        <p:txBody>
          <a:bodyPr/>
          <a:lstStyle/>
          <a:p>
            <a:r>
              <a:rPr lang="en-US" sz="2000" dirty="0" smtClean="0"/>
              <a:t>At the end of the diffusion all nodes have at least one data unit of the segment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Pull missing data units</a:t>
            </a:r>
            <a:r>
              <a:rPr lang="en-US" sz="2000" dirty="0" smtClean="0"/>
              <a:t> from (swarm-parent) peers located at same or lower level</a:t>
            </a:r>
          </a:p>
          <a:p>
            <a:r>
              <a:rPr lang="en-US" sz="2000" dirty="0" smtClean="0"/>
              <a:t>Can node 9 pull new data units from node 16?</a:t>
            </a:r>
          </a:p>
          <a:p>
            <a:pPr lvl="1"/>
            <a:r>
              <a:rPr lang="en-US" sz="2000" dirty="0" smtClean="0"/>
              <a:t>Node 9 cannot pull data in a single </a:t>
            </a:r>
            <a:r>
              <a:rPr lang="en-US" sz="2000" dirty="0" smtClean="0">
                <a:solidFill>
                  <a:srgbClr val="FF0000"/>
                </a:solidFill>
              </a:rPr>
              <a:t>swarm interval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6248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(drawings follow previous example)</a:t>
            </a:r>
            <a:endParaRPr lang="en-US" dirty="0"/>
          </a:p>
        </p:txBody>
      </p:sp>
      <p:sp>
        <p:nvSpPr>
          <p:cNvPr id="6" name="Trapezoid 5"/>
          <p:cNvSpPr/>
          <p:nvPr/>
        </p:nvSpPr>
        <p:spPr bwMode="auto">
          <a:xfrm>
            <a:off x="228600" y="1524000"/>
            <a:ext cx="2895600" cy="1905000"/>
          </a:xfrm>
          <a:prstGeom prst="trapezoi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09600" y="28194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1371600" y="28194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2133600" y="28956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12</a:t>
            </a:r>
          </a:p>
        </p:txBody>
      </p:sp>
      <p:sp>
        <p:nvSpPr>
          <p:cNvPr id="18" name="Trapezoid 17"/>
          <p:cNvSpPr/>
          <p:nvPr/>
        </p:nvSpPr>
        <p:spPr bwMode="auto">
          <a:xfrm>
            <a:off x="3352800" y="1524000"/>
            <a:ext cx="2743200" cy="1905000"/>
          </a:xfrm>
          <a:prstGeom prst="trapezoid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495800" y="1600200"/>
            <a:ext cx="4572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21" name="Oval 20"/>
          <p:cNvSpPr/>
          <p:nvPr/>
        </p:nvSpPr>
        <p:spPr bwMode="auto">
          <a:xfrm>
            <a:off x="3505200" y="28194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4267200" y="28194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14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105400" y="28194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5181600" y="22098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30" name="Trapezoid 29"/>
          <p:cNvSpPr/>
          <p:nvPr/>
        </p:nvSpPr>
        <p:spPr bwMode="auto">
          <a:xfrm>
            <a:off x="6248400" y="1524000"/>
            <a:ext cx="2743200" cy="1981200"/>
          </a:xfrm>
          <a:prstGeom prst="trapezoid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400800" y="28956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16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8001000" y="2895600"/>
            <a:ext cx="6858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17</a:t>
            </a:r>
          </a:p>
        </p:txBody>
      </p:sp>
      <p:sp>
        <p:nvSpPr>
          <p:cNvPr id="38" name="Oval 37"/>
          <p:cNvSpPr/>
          <p:nvPr/>
        </p:nvSpPr>
        <p:spPr bwMode="auto">
          <a:xfrm>
            <a:off x="8077200" y="2286000"/>
            <a:ext cx="533400" cy="4572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cxnSp>
        <p:nvCxnSpPr>
          <p:cNvPr id="40" name="Curved Connector 39"/>
          <p:cNvCxnSpPr>
            <a:stCxn id="9" idx="4"/>
            <a:endCxn id="21" idx="4"/>
          </p:cNvCxnSpPr>
          <p:nvPr/>
        </p:nvCxnSpPr>
        <p:spPr bwMode="auto">
          <a:xfrm rot="16200000" flipH="1">
            <a:off x="2400300" y="1828800"/>
            <a:ext cx="1588" cy="2895600"/>
          </a:xfrm>
          <a:prstGeom prst="curvedConnector3">
            <a:avLst>
              <a:gd name="adj1" fmla="val 22621481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Curved Connector 40"/>
          <p:cNvCxnSpPr>
            <a:stCxn id="13" idx="4"/>
            <a:endCxn id="33" idx="4"/>
          </p:cNvCxnSpPr>
          <p:nvPr/>
        </p:nvCxnSpPr>
        <p:spPr bwMode="auto">
          <a:xfrm rot="16200000" flipH="1">
            <a:off x="4191000" y="800100"/>
            <a:ext cx="76200" cy="5029200"/>
          </a:xfrm>
          <a:prstGeom prst="curvedConnector3">
            <a:avLst>
              <a:gd name="adj1" fmla="val 664935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hape 41"/>
          <p:cNvCxnSpPr>
            <a:stCxn id="14" idx="0"/>
            <a:endCxn id="19" idx="2"/>
          </p:cNvCxnSpPr>
          <p:nvPr/>
        </p:nvCxnSpPr>
        <p:spPr bwMode="auto">
          <a:xfrm rot="5400000" flipH="1" flipV="1">
            <a:off x="2952750" y="1352550"/>
            <a:ext cx="1066800" cy="20193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Curved Connector 42"/>
          <p:cNvCxnSpPr>
            <a:stCxn id="21" idx="7"/>
            <a:endCxn id="14" idx="7"/>
          </p:cNvCxnSpPr>
          <p:nvPr/>
        </p:nvCxnSpPr>
        <p:spPr bwMode="auto">
          <a:xfrm rot="16200000" flipH="1" flipV="1">
            <a:off x="3366667" y="2238655"/>
            <a:ext cx="76200" cy="1371600"/>
          </a:xfrm>
          <a:prstGeom prst="curvedConnector3">
            <a:avLst>
              <a:gd name="adj1" fmla="val -387867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hape 43"/>
          <p:cNvCxnSpPr>
            <a:stCxn id="21" idx="7"/>
            <a:endCxn id="27" idx="2"/>
          </p:cNvCxnSpPr>
          <p:nvPr/>
        </p:nvCxnSpPr>
        <p:spPr bwMode="auto">
          <a:xfrm rot="5400000" flipH="1" flipV="1">
            <a:off x="4412106" y="2116862"/>
            <a:ext cx="447955" cy="1091033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Curved Connector 44"/>
          <p:cNvCxnSpPr>
            <a:stCxn id="25" idx="4"/>
            <a:endCxn id="37" idx="4"/>
          </p:cNvCxnSpPr>
          <p:nvPr/>
        </p:nvCxnSpPr>
        <p:spPr bwMode="auto">
          <a:xfrm rot="16200000" flipH="1">
            <a:off x="6438900" y="1447800"/>
            <a:ext cx="76200" cy="3733800"/>
          </a:xfrm>
          <a:prstGeom prst="curvedConnector3">
            <a:avLst>
              <a:gd name="adj1" fmla="val 571429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Curved Connector 45"/>
          <p:cNvCxnSpPr>
            <a:stCxn id="26" idx="6"/>
            <a:endCxn id="38" idx="2"/>
          </p:cNvCxnSpPr>
          <p:nvPr/>
        </p:nvCxnSpPr>
        <p:spPr bwMode="auto">
          <a:xfrm flipV="1">
            <a:off x="5791200" y="2514600"/>
            <a:ext cx="2286000" cy="533400"/>
          </a:xfrm>
          <a:prstGeom prst="curvedConnector3">
            <a:avLst>
              <a:gd name="adj1" fmla="val 31818"/>
            </a:avLst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hape 46"/>
          <p:cNvCxnSpPr>
            <a:stCxn id="33" idx="6"/>
            <a:endCxn id="38" idx="3"/>
          </p:cNvCxnSpPr>
          <p:nvPr/>
        </p:nvCxnSpPr>
        <p:spPr bwMode="auto">
          <a:xfrm flipV="1">
            <a:off x="7086600" y="2676245"/>
            <a:ext cx="1068715" cy="447955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ounded Rectangle 53"/>
          <p:cNvSpPr/>
          <p:nvPr/>
        </p:nvSpPr>
        <p:spPr bwMode="auto">
          <a:xfrm>
            <a:off x="2438400" y="19050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55" name="Rounded Rectangle 54"/>
          <p:cNvSpPr/>
          <p:nvPr/>
        </p:nvSpPr>
        <p:spPr bwMode="auto">
          <a:xfrm>
            <a:off x="3124200" y="1600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56" name="Rounded Rectangle 55"/>
          <p:cNvSpPr/>
          <p:nvPr/>
        </p:nvSpPr>
        <p:spPr bwMode="auto">
          <a:xfrm>
            <a:off x="3352800" y="2209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lang="en-US" baseline="-25000" dirty="0" smtClean="0"/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2819400" y="24384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6477000" y="35814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lang="en-US" baseline="-25000" dirty="0" smtClean="0"/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7162800" y="35814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lang="en-US" baseline="-25000" dirty="0" smtClean="0"/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6934200" y="22098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lang="en-US" baseline="-25000" dirty="0" smtClean="0"/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6248400" y="23622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lang="en-US" baseline="-25000" dirty="0" smtClean="0"/>
              <a:t>1</a:t>
            </a: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4191000" y="36576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67" name="Rounded Rectangle 66"/>
          <p:cNvSpPr/>
          <p:nvPr/>
        </p:nvSpPr>
        <p:spPr bwMode="auto">
          <a:xfrm>
            <a:off x="3505200" y="3657600"/>
            <a:ext cx="609600" cy="4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0" lang="en-US" sz="18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292975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P2P streaming – </a:t>
            </a:r>
            <a:r>
              <a:rPr lang="en-US" dirty="0" smtClean="0"/>
              <a:t>alternative </a:t>
            </a:r>
            <a:r>
              <a:rPr lang="en-US" dirty="0" smtClean="0"/>
              <a:t>to CDN (Content Distribution Networks) networks </a:t>
            </a:r>
          </a:p>
          <a:p>
            <a:r>
              <a:rPr lang="en-US" dirty="0" smtClean="0"/>
              <a:t>Examples of P2P streaming technology</a:t>
            </a:r>
          </a:p>
          <a:p>
            <a:pPr lvl="1"/>
            <a:r>
              <a:rPr lang="en-US" dirty="0" err="1" smtClean="0"/>
              <a:t>PPLive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Skype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11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more details in references and 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M. Castro, P. </a:t>
            </a:r>
            <a:r>
              <a:rPr lang="en-US" sz="2000" dirty="0" err="1" smtClean="0"/>
              <a:t>Druschel</a:t>
            </a:r>
            <a:r>
              <a:rPr lang="en-US" sz="2000" dirty="0" smtClean="0"/>
              <a:t>, A-M. </a:t>
            </a:r>
            <a:r>
              <a:rPr lang="en-US" sz="2000" dirty="0" err="1" smtClean="0"/>
              <a:t>Kermarrec</a:t>
            </a:r>
            <a:r>
              <a:rPr lang="en-US" sz="2000" dirty="0" smtClean="0"/>
              <a:t>, A. Nandi, A. </a:t>
            </a:r>
            <a:r>
              <a:rPr lang="en-US" sz="2000" dirty="0" err="1" smtClean="0"/>
              <a:t>Rowstron</a:t>
            </a:r>
            <a:r>
              <a:rPr lang="en-US" sz="2000" dirty="0" smtClean="0"/>
              <a:t> and A. Singh, "</a:t>
            </a:r>
            <a:r>
              <a:rPr lang="en-US" sz="2000" dirty="0" err="1" smtClean="0"/>
              <a:t>SplitStream</a:t>
            </a:r>
            <a:r>
              <a:rPr lang="en-US" sz="2000" dirty="0" smtClean="0"/>
              <a:t>: High-bandwidth multicast in a cooperative environment," SOSP 2003.</a:t>
            </a:r>
          </a:p>
          <a:p>
            <a:r>
              <a:rPr lang="en-US" sz="2000" dirty="0" smtClean="0"/>
              <a:t>H. </a:t>
            </a:r>
            <a:r>
              <a:rPr lang="en-US" sz="2000" dirty="0" err="1" smtClean="0"/>
              <a:t>Deshpande</a:t>
            </a:r>
            <a:r>
              <a:rPr lang="en-US" sz="2000" dirty="0" smtClean="0"/>
              <a:t>, M. </a:t>
            </a:r>
            <a:r>
              <a:rPr lang="en-US" sz="2000" dirty="0" err="1" smtClean="0"/>
              <a:t>Bawa</a:t>
            </a:r>
            <a:r>
              <a:rPr lang="en-US" sz="2000" dirty="0" smtClean="0"/>
              <a:t>, H. Garcia-Molina. "Streaming Live Media over Peers," Technical Report, Stanford </a:t>
            </a:r>
            <a:r>
              <a:rPr lang="en-US" sz="2000" dirty="0" err="1" smtClean="0"/>
              <a:t>InfoLab</a:t>
            </a:r>
            <a:r>
              <a:rPr lang="en-US" sz="2000" dirty="0" smtClean="0"/>
              <a:t>, 2002.</a:t>
            </a:r>
          </a:p>
          <a:p>
            <a:r>
              <a:rPr lang="en-US" sz="2000" dirty="0" smtClean="0"/>
              <a:t>N. </a:t>
            </a:r>
            <a:r>
              <a:rPr lang="en-US" sz="2000" dirty="0" err="1" smtClean="0"/>
              <a:t>Magharei</a:t>
            </a:r>
            <a:r>
              <a:rPr lang="en-US" sz="2000" dirty="0" smtClean="0"/>
              <a:t>, R. </a:t>
            </a:r>
            <a:r>
              <a:rPr lang="en-US" sz="2000" dirty="0" err="1" smtClean="0"/>
              <a:t>Rejaie</a:t>
            </a:r>
            <a:r>
              <a:rPr lang="en-US" sz="2000" dirty="0" smtClean="0"/>
              <a:t>. "PRIME: Peer-to-Peer Receiver </a:t>
            </a:r>
            <a:r>
              <a:rPr lang="en-US" sz="2000" dirty="0" err="1" smtClean="0"/>
              <a:t>drIven</a:t>
            </a:r>
            <a:r>
              <a:rPr lang="en-US" sz="2000" dirty="0" smtClean="0"/>
              <a:t> </a:t>
            </a:r>
            <a:r>
              <a:rPr lang="en-US" sz="2000" dirty="0" err="1" smtClean="0"/>
              <a:t>MEsh</a:t>
            </a:r>
            <a:r>
              <a:rPr lang="en-US" sz="2000" dirty="0" smtClean="0"/>
              <a:t>-Based Streaming," INFOCOM 2007.</a:t>
            </a:r>
          </a:p>
          <a:p>
            <a:r>
              <a:rPr lang="en-US" sz="2000" dirty="0" smtClean="0"/>
              <a:t>N. </a:t>
            </a:r>
            <a:r>
              <a:rPr lang="en-US" sz="2000" dirty="0" err="1" smtClean="0"/>
              <a:t>Magharei</a:t>
            </a:r>
            <a:r>
              <a:rPr lang="en-US" sz="2000" dirty="0" smtClean="0"/>
              <a:t>,  R. </a:t>
            </a:r>
            <a:r>
              <a:rPr lang="en-US" sz="2000" dirty="0" err="1" smtClean="0"/>
              <a:t>Rejaie</a:t>
            </a:r>
            <a:r>
              <a:rPr lang="en-US" sz="2000" dirty="0" smtClean="0"/>
              <a:t>, Y. </a:t>
            </a:r>
            <a:r>
              <a:rPr lang="en-US" sz="2000" dirty="0" err="1" smtClean="0"/>
              <a:t>Guo</a:t>
            </a:r>
            <a:r>
              <a:rPr lang="en-US" sz="2000" dirty="0" smtClean="0"/>
              <a:t>. "Mesh or Multiple-Tree: A Comparative Study of Live P2P Streaming Approaches," INFOCOM 2007.</a:t>
            </a:r>
          </a:p>
          <a:p>
            <a:r>
              <a:rPr lang="en-US" sz="2000" dirty="0" smtClean="0"/>
              <a:t>http://freepastry.org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0" y="27432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P2P File Sharing </a:t>
            </a:r>
          </a:p>
          <a:p>
            <a:r>
              <a:rPr lang="en-US" dirty="0" smtClean="0"/>
              <a:t>P2P Streaming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2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dirty="0" smtClean="0"/>
              <a:t>Gnutella, searching for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2590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2667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4495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3400" y="4648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191000" y="32766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29200" y="1524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6" idx="3"/>
            <a:endCxn id="8" idx="0"/>
          </p:cNvCxnSpPr>
          <p:nvPr/>
        </p:nvCxnSpPr>
        <p:spPr bwMode="auto">
          <a:xfrm rot="5400000">
            <a:off x="1409701" y="3400145"/>
            <a:ext cx="1514755" cy="676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0" idx="3"/>
            <a:endCxn id="8" idx="6"/>
          </p:cNvCxnSpPr>
          <p:nvPr/>
        </p:nvCxnSpPr>
        <p:spPr bwMode="auto">
          <a:xfrm rot="5400000">
            <a:off x="2628901" y="3095345"/>
            <a:ext cx="1057555" cy="2200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8" idx="5"/>
          </p:cNvCxnSpPr>
          <p:nvPr/>
        </p:nvCxnSpPr>
        <p:spPr bwMode="auto">
          <a:xfrm rot="16200000" flipH="1" flipV="1">
            <a:off x="3114955" y="3590645"/>
            <a:ext cx="170890" cy="2419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0"/>
            <a:endCxn id="10" idx="4"/>
          </p:cNvCxnSpPr>
          <p:nvPr/>
        </p:nvCxnSpPr>
        <p:spPr bwMode="auto">
          <a:xfrm rot="16200000" flipV="1">
            <a:off x="4038600" y="4114800"/>
            <a:ext cx="914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2"/>
            <a:endCxn id="10" idx="6"/>
          </p:cNvCxnSpPr>
          <p:nvPr/>
        </p:nvCxnSpPr>
        <p:spPr bwMode="auto">
          <a:xfrm rot="10800000" flipV="1">
            <a:off x="4648200" y="2895600"/>
            <a:ext cx="1524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8" idx="7"/>
            <a:endCxn id="11" idx="3"/>
          </p:cNvCxnSpPr>
          <p:nvPr/>
        </p:nvCxnSpPr>
        <p:spPr bwMode="auto">
          <a:xfrm rot="5400000" flipH="1" flipV="1">
            <a:off x="2219045" y="1685645"/>
            <a:ext cx="2648510" cy="31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9" idx="6"/>
            <a:endCxn id="11" idx="5"/>
          </p:cNvCxnSpPr>
          <p:nvPr/>
        </p:nvCxnSpPr>
        <p:spPr bwMode="auto">
          <a:xfrm flipV="1">
            <a:off x="4800600" y="1914245"/>
            <a:ext cx="618845" cy="2962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1"/>
            <a:endCxn id="6" idx="5"/>
          </p:cNvCxnSpPr>
          <p:nvPr/>
        </p:nvCxnSpPr>
        <p:spPr bwMode="auto">
          <a:xfrm rot="16200000" flipV="1">
            <a:off x="2752445" y="3057245"/>
            <a:ext cx="1734110" cy="1581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0837" y="5562600"/>
            <a:ext cx="9417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 message: &lt;id, QUERY, </a:t>
            </a:r>
            <a:r>
              <a:rPr lang="en-US" b="1" dirty="0" err="1" smtClean="0"/>
              <a:t>ttl</a:t>
            </a:r>
            <a:r>
              <a:rPr lang="en-US" b="1" dirty="0" smtClean="0"/>
              <a:t>, hops</a:t>
            </a:r>
            <a:r>
              <a:rPr lang="en-US" dirty="0" smtClean="0"/>
              <a:t>, payload length, min speed, keywords&gt;</a:t>
            </a:r>
          </a:p>
          <a:p>
            <a:r>
              <a:rPr lang="en-US" dirty="0" smtClean="0"/>
              <a:t>Query hit message: &lt;id, QUERY HIT, </a:t>
            </a:r>
            <a:r>
              <a:rPr lang="en-US" dirty="0" err="1" smtClean="0"/>
              <a:t>ttl</a:t>
            </a:r>
            <a:r>
              <a:rPr lang="en-US" dirty="0" smtClean="0"/>
              <a:t>, hops, payload length,</a:t>
            </a:r>
          </a:p>
          <a:p>
            <a:r>
              <a:rPr lang="en-US" dirty="0" smtClean="0"/>
              <a:t>                                  num hits, port, </a:t>
            </a:r>
            <a:r>
              <a:rPr lang="en-US" dirty="0" err="1" smtClean="0"/>
              <a:t>ip</a:t>
            </a:r>
            <a:r>
              <a:rPr lang="en-US" dirty="0" smtClean="0"/>
              <a:t>, speed, (</a:t>
            </a:r>
            <a:r>
              <a:rPr lang="en-US" dirty="0" err="1" smtClean="0"/>
              <a:t>fileindex</a:t>
            </a:r>
            <a:r>
              <a:rPr lang="en-US" dirty="0" smtClean="0"/>
              <a:t>, filename, </a:t>
            </a:r>
            <a:r>
              <a:rPr lang="en-US" dirty="0" err="1" smtClean="0"/>
              <a:t>filesize</a:t>
            </a:r>
            <a:r>
              <a:rPr lang="en-US" dirty="0" smtClean="0"/>
              <a:t>), </a:t>
            </a:r>
            <a:r>
              <a:rPr lang="en-US" dirty="0" err="1" smtClean="0"/>
              <a:t>servent</a:t>
            </a:r>
            <a:r>
              <a:rPr lang="en-US" dirty="0" smtClean="0"/>
              <a:t> id&gt;	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10" idx="7"/>
          </p:cNvCxnSpPr>
          <p:nvPr/>
        </p:nvCxnSpPr>
        <p:spPr bwMode="auto">
          <a:xfrm rot="5400000" flipH="1" flipV="1">
            <a:off x="5038445" y="2209801"/>
            <a:ext cx="676555" cy="15909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0" idx="2"/>
            <a:endCxn id="8" idx="7"/>
          </p:cNvCxnSpPr>
          <p:nvPr/>
        </p:nvCxnSpPr>
        <p:spPr bwMode="auto">
          <a:xfrm rot="10800000" flipV="1">
            <a:off x="1990446" y="3505199"/>
            <a:ext cx="2200555" cy="10575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10" idx="5"/>
            <a:endCxn id="9" idx="7"/>
          </p:cNvCxnSpPr>
          <p:nvPr/>
        </p:nvCxnSpPr>
        <p:spPr bwMode="auto">
          <a:xfrm rot="16200000" flipH="1">
            <a:off x="4133290" y="4114800"/>
            <a:ext cx="104831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8" idx="1"/>
            <a:endCxn id="6" idx="2"/>
          </p:cNvCxnSpPr>
          <p:nvPr/>
        </p:nvCxnSpPr>
        <p:spPr bwMode="auto">
          <a:xfrm rot="5400000" flipH="1" flipV="1">
            <a:off x="1181100" y="3305456"/>
            <a:ext cx="1743355" cy="7712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8" idx="4"/>
            <a:endCxn id="9" idx="2"/>
          </p:cNvCxnSpPr>
          <p:nvPr/>
        </p:nvCxnSpPr>
        <p:spPr bwMode="auto">
          <a:xfrm rot="5400000" flipH="1" flipV="1">
            <a:off x="3048000" y="3657600"/>
            <a:ext cx="76200" cy="2514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Rounded Rectangular Callout 58"/>
          <p:cNvSpPr/>
          <p:nvPr/>
        </p:nvSpPr>
        <p:spPr bwMode="auto">
          <a:xfrm>
            <a:off x="5791200" y="4419600"/>
            <a:ext cx="1066800" cy="533400"/>
          </a:xfrm>
          <a:prstGeom prst="wedgeRoundRectCallout">
            <a:avLst>
              <a:gd name="adj1" fmla="val -153916"/>
              <a:gd name="adj2" fmla="val -20141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“jazz”??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05600" y="1600200"/>
            <a:ext cx="243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Flood query (     )</a:t>
            </a:r>
          </a:p>
          <a:p>
            <a:pPr marL="342900" indent="-342900">
              <a:buAutoNum type="arabicPeriod"/>
            </a:pPr>
            <a:r>
              <a:rPr lang="en-US" dirty="0" smtClean="0"/>
              <a:t>Ignore repeated messages</a:t>
            </a:r>
          </a:p>
          <a:p>
            <a:pPr marL="342900" indent="-342900">
              <a:buAutoNum type="arabicPeriod"/>
            </a:pPr>
            <a:r>
              <a:rPr lang="en-US" dirty="0" smtClean="0"/>
              <a:t>Answer if local match </a:t>
            </a:r>
          </a:p>
          <a:p>
            <a:pPr marL="342900" indent="-342900">
              <a:buAutoNum type="arabicPeriod"/>
            </a:pPr>
            <a:r>
              <a:rPr lang="en-US" dirty="0" smtClean="0"/>
              <a:t>Query hit sent using reverse path (       ) </a:t>
            </a:r>
          </a:p>
          <a:p>
            <a:pPr marL="342900" indent="-342900">
              <a:buAutoNum type="arabicPeriod"/>
            </a:pPr>
            <a:r>
              <a:rPr lang="en-US" dirty="0" smtClean="0"/>
              <a:t>Establish connection and fetch file (       )</a:t>
            </a: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8534400" y="1827212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Rounded Rectangular Callout 63"/>
          <p:cNvSpPr/>
          <p:nvPr/>
        </p:nvSpPr>
        <p:spPr bwMode="auto">
          <a:xfrm>
            <a:off x="914400" y="2057400"/>
            <a:ext cx="1066800" cy="685800"/>
          </a:xfrm>
          <a:prstGeom prst="wedgeRoundRectCallout">
            <a:avLst>
              <a:gd name="adj1" fmla="val 98716"/>
              <a:gd name="adj2" fmla="val 3668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“jazz”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rot="5400000">
            <a:off x="1028700" y="3314700"/>
            <a:ext cx="175260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1981200" y="3429000"/>
            <a:ext cx="2133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7239000" y="37338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hape 73"/>
          <p:cNvCxnSpPr>
            <a:stCxn id="10" idx="0"/>
          </p:cNvCxnSpPr>
          <p:nvPr/>
        </p:nvCxnSpPr>
        <p:spPr bwMode="auto">
          <a:xfrm rot="16200000" flipV="1">
            <a:off x="3352800" y="2209800"/>
            <a:ext cx="609600" cy="152400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5" name="Shape 74"/>
          <p:cNvCxnSpPr/>
          <p:nvPr/>
        </p:nvCxnSpPr>
        <p:spPr bwMode="auto">
          <a:xfrm rot="10800000">
            <a:off x="8153400" y="4495800"/>
            <a:ext cx="381000" cy="15240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2057400" y="1828800"/>
            <a:ext cx="2895600" cy="2438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84737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Gnutella, maintaining overlay (peer management)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2590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2667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4495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343400" y="4648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4191000" y="32766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029200" y="1524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6" idx="3"/>
            <a:endCxn id="8" idx="0"/>
          </p:cNvCxnSpPr>
          <p:nvPr/>
        </p:nvCxnSpPr>
        <p:spPr bwMode="auto">
          <a:xfrm rot="5400000">
            <a:off x="1409701" y="3400145"/>
            <a:ext cx="1514755" cy="676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0" idx="3"/>
            <a:endCxn id="8" idx="6"/>
          </p:cNvCxnSpPr>
          <p:nvPr/>
        </p:nvCxnSpPr>
        <p:spPr bwMode="auto">
          <a:xfrm rot="5400000">
            <a:off x="2628901" y="3095345"/>
            <a:ext cx="1057555" cy="2200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8" idx="5"/>
          </p:cNvCxnSpPr>
          <p:nvPr/>
        </p:nvCxnSpPr>
        <p:spPr bwMode="auto">
          <a:xfrm rot="16200000" flipH="1" flipV="1">
            <a:off x="3114955" y="3590645"/>
            <a:ext cx="170890" cy="2419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0"/>
            <a:endCxn id="10" idx="4"/>
          </p:cNvCxnSpPr>
          <p:nvPr/>
        </p:nvCxnSpPr>
        <p:spPr bwMode="auto">
          <a:xfrm rot="16200000" flipV="1">
            <a:off x="4038600" y="4114800"/>
            <a:ext cx="914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2"/>
            <a:endCxn id="10" idx="6"/>
          </p:cNvCxnSpPr>
          <p:nvPr/>
        </p:nvCxnSpPr>
        <p:spPr bwMode="auto">
          <a:xfrm rot="10800000" flipV="1">
            <a:off x="4648200" y="2895600"/>
            <a:ext cx="1524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8" idx="7"/>
            <a:endCxn id="11" idx="3"/>
          </p:cNvCxnSpPr>
          <p:nvPr/>
        </p:nvCxnSpPr>
        <p:spPr bwMode="auto">
          <a:xfrm rot="5400000" flipH="1" flipV="1">
            <a:off x="2219045" y="1685645"/>
            <a:ext cx="2648510" cy="31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9" idx="7"/>
            <a:endCxn id="11" idx="5"/>
          </p:cNvCxnSpPr>
          <p:nvPr/>
        </p:nvCxnSpPr>
        <p:spPr bwMode="auto">
          <a:xfrm rot="5400000" flipH="1" flipV="1">
            <a:off x="3676090" y="2971800"/>
            <a:ext cx="280091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1"/>
            <a:endCxn id="6" idx="5"/>
          </p:cNvCxnSpPr>
          <p:nvPr/>
        </p:nvCxnSpPr>
        <p:spPr bwMode="auto">
          <a:xfrm rot="16200000" flipV="1">
            <a:off x="2752445" y="3057245"/>
            <a:ext cx="1734110" cy="1581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62000" y="5562600"/>
            <a:ext cx="775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Ping: &lt;id, PING, </a:t>
            </a:r>
            <a:r>
              <a:rPr lang="en-US" dirty="0" err="1" smtClean="0"/>
              <a:t>ttl</a:t>
            </a:r>
            <a:r>
              <a:rPr lang="en-US" dirty="0" smtClean="0"/>
              <a:t>, hops, payload length (zero)&gt;</a:t>
            </a:r>
          </a:p>
          <a:p>
            <a:r>
              <a:rPr lang="en-US" dirty="0" smtClean="0"/>
              <a:t>Pong: &lt;id, PONG, </a:t>
            </a:r>
            <a:r>
              <a:rPr lang="en-US" dirty="0" err="1" smtClean="0"/>
              <a:t>ttl</a:t>
            </a:r>
            <a:r>
              <a:rPr lang="en-US" dirty="0" smtClean="0"/>
              <a:t>, hops, payload length, port, </a:t>
            </a:r>
            <a:r>
              <a:rPr lang="en-US" dirty="0" err="1" smtClean="0"/>
              <a:t>ip</a:t>
            </a:r>
            <a:r>
              <a:rPr lang="en-US" dirty="0" smtClean="0"/>
              <a:t>, num. files, num. KBs&gt; 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rot="10800000" flipV="1">
            <a:off x="4648200" y="2743200"/>
            <a:ext cx="1447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6200000" flipH="1">
            <a:off x="4229100" y="4152900"/>
            <a:ext cx="762000" cy="7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rot="10800000" flipV="1">
            <a:off x="2133600" y="3581400"/>
            <a:ext cx="1981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981200" y="3429000"/>
            <a:ext cx="2133600" cy="990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4648200" y="2590800"/>
            <a:ext cx="15240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rot="5400000" flipH="1" flipV="1">
            <a:off x="4306094" y="4075906"/>
            <a:ext cx="8382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4876800" y="3124200"/>
            <a:ext cx="12192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ounded Rectangular Callout 52"/>
          <p:cNvSpPr/>
          <p:nvPr/>
        </p:nvSpPr>
        <p:spPr bwMode="auto">
          <a:xfrm>
            <a:off x="6781800" y="1295400"/>
            <a:ext cx="1600200" cy="762000"/>
          </a:xfrm>
          <a:prstGeom prst="wedgeRoundRectCallout">
            <a:avLst>
              <a:gd name="adj1" fmla="val -66300"/>
              <a:gd name="adj2" fmla="val 12250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Neighbor list: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“A”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Rounded Rectangular Callout 53"/>
          <p:cNvSpPr/>
          <p:nvPr/>
        </p:nvSpPr>
        <p:spPr bwMode="auto">
          <a:xfrm>
            <a:off x="5867400" y="1828800"/>
            <a:ext cx="533400" cy="381000"/>
          </a:xfrm>
          <a:prstGeom prst="wedgeRoundRectCallout">
            <a:avLst>
              <a:gd name="adj1" fmla="val -24570"/>
              <a:gd name="adj2" fmla="val 16039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“V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ounded Rectangular Callout 54"/>
          <p:cNvSpPr/>
          <p:nvPr/>
        </p:nvSpPr>
        <p:spPr bwMode="auto">
          <a:xfrm>
            <a:off x="6172200" y="3276600"/>
            <a:ext cx="533400" cy="381000"/>
          </a:xfrm>
          <a:prstGeom prst="wedgeRoundRectCallout">
            <a:avLst>
              <a:gd name="adj1" fmla="val -105773"/>
              <a:gd name="adj2" fmla="val -41710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“X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705600" y="2499479"/>
            <a:ext cx="243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Periodically flood ping (     )</a:t>
            </a:r>
          </a:p>
          <a:p>
            <a:pPr marL="342900" indent="-342900">
              <a:buAutoNum type="arabicPeriod"/>
            </a:pPr>
            <a:r>
              <a:rPr lang="en-US" dirty="0" smtClean="0"/>
              <a:t>Pong sent using reverse path(       ) </a:t>
            </a:r>
          </a:p>
          <a:p>
            <a:pPr marL="342900" indent="-342900">
              <a:buAutoNum type="arabicPeriod"/>
            </a:pPr>
            <a:r>
              <a:rPr lang="en-US" dirty="0" smtClean="0"/>
              <a:t>Update neighbor list with received pongs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Why periodically?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7696200" y="2971800"/>
            <a:ext cx="30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8534400" y="3505200"/>
            <a:ext cx="381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CC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92881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Gnutella, maintaining the overlay (peer management)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2590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2667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4495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343400" y="4648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5029200" y="1524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6" idx="3"/>
            <a:endCxn id="8" idx="0"/>
          </p:cNvCxnSpPr>
          <p:nvPr/>
        </p:nvCxnSpPr>
        <p:spPr bwMode="auto">
          <a:xfrm rot="5400000">
            <a:off x="1409701" y="3400145"/>
            <a:ext cx="1514755" cy="676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8" idx="5"/>
          </p:cNvCxnSpPr>
          <p:nvPr/>
        </p:nvCxnSpPr>
        <p:spPr bwMode="auto">
          <a:xfrm rot="16200000" flipH="1" flipV="1">
            <a:off x="3114955" y="3590645"/>
            <a:ext cx="170890" cy="2419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8" idx="7"/>
            <a:endCxn id="11" idx="3"/>
          </p:cNvCxnSpPr>
          <p:nvPr/>
        </p:nvCxnSpPr>
        <p:spPr bwMode="auto">
          <a:xfrm rot="5400000" flipH="1" flipV="1">
            <a:off x="2219045" y="1685645"/>
            <a:ext cx="2648510" cy="31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9" idx="7"/>
            <a:endCxn id="11" idx="5"/>
          </p:cNvCxnSpPr>
          <p:nvPr/>
        </p:nvCxnSpPr>
        <p:spPr bwMode="auto">
          <a:xfrm rot="5400000" flipH="1" flipV="1">
            <a:off x="3676090" y="2971800"/>
            <a:ext cx="280091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1"/>
            <a:endCxn id="6" idx="5"/>
          </p:cNvCxnSpPr>
          <p:nvPr/>
        </p:nvCxnSpPr>
        <p:spPr bwMode="auto">
          <a:xfrm rot="16200000" flipV="1">
            <a:off x="2752445" y="3057245"/>
            <a:ext cx="1734110" cy="1581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62000" y="5562600"/>
            <a:ext cx="8054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Peers can leave or fail at any time – P2P systems can have high </a:t>
            </a:r>
            <a:r>
              <a:rPr lang="en-US" b="1" dirty="0" smtClean="0">
                <a:solidFill>
                  <a:srgbClr val="FF0000"/>
                </a:solidFill>
              </a:rPr>
              <a:t>churn</a:t>
            </a:r>
            <a:r>
              <a:rPr lang="en-US" dirty="0" smtClean="0">
                <a:solidFill>
                  <a:srgbClr val="FF0000"/>
                </a:solidFill>
              </a:rPr>
              <a:t> rate!.</a:t>
            </a:r>
          </a:p>
        </p:txBody>
      </p:sp>
      <p:sp>
        <p:nvSpPr>
          <p:cNvPr id="53" name="Rounded Rectangular Callout 52"/>
          <p:cNvSpPr/>
          <p:nvPr/>
        </p:nvSpPr>
        <p:spPr bwMode="auto">
          <a:xfrm>
            <a:off x="6781800" y="1295400"/>
            <a:ext cx="1600200" cy="1447800"/>
          </a:xfrm>
          <a:prstGeom prst="wedgeRoundRectCallout">
            <a:avLst>
              <a:gd name="adj1" fmla="val -62541"/>
              <a:gd name="adj2" fmla="val 6986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Neighbor list: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“A”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“V”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dirty="0" smtClean="0">
                <a:solidFill>
                  <a:schemeClr val="tx1"/>
                </a:solidFill>
                <a:latin typeface="Arial" charset="0"/>
              </a:rPr>
              <a:t>“X”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Straight Connector 31"/>
          <p:cNvCxnSpPr>
            <a:stCxn id="8" idx="7"/>
            <a:endCxn id="7" idx="1"/>
          </p:cNvCxnSpPr>
          <p:nvPr/>
        </p:nvCxnSpPr>
        <p:spPr bwMode="auto">
          <a:xfrm rot="5400000" flipH="1" flipV="1">
            <a:off x="3200400" y="1524000"/>
            <a:ext cx="1828800" cy="4248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9" idx="6"/>
            <a:endCxn id="7" idx="4"/>
          </p:cNvCxnSpPr>
          <p:nvPr/>
        </p:nvCxnSpPr>
        <p:spPr bwMode="auto">
          <a:xfrm flipV="1">
            <a:off x="4800600" y="3124200"/>
            <a:ext cx="160020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50305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762000"/>
          </a:xfrm>
        </p:spPr>
        <p:txBody>
          <a:bodyPr/>
          <a:lstStyle/>
          <a:p>
            <a:r>
              <a:rPr lang="en-US" sz="3600" dirty="0" smtClean="0"/>
              <a:t>Gnutella – Example of Unstructured P2P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 bwMode="auto">
          <a:xfrm>
            <a:off x="2438400" y="2590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172200" y="2667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600200" y="44958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343400" y="46482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191000" y="32766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029200" y="1524000"/>
            <a:ext cx="457200" cy="4572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>
            <a:stCxn id="6" idx="3"/>
            <a:endCxn id="8" idx="0"/>
          </p:cNvCxnSpPr>
          <p:nvPr/>
        </p:nvCxnSpPr>
        <p:spPr bwMode="auto">
          <a:xfrm rot="5400000">
            <a:off x="1409701" y="3400145"/>
            <a:ext cx="1514755" cy="676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0" idx="3"/>
            <a:endCxn id="8" idx="6"/>
          </p:cNvCxnSpPr>
          <p:nvPr/>
        </p:nvCxnSpPr>
        <p:spPr bwMode="auto">
          <a:xfrm rot="5400000">
            <a:off x="2628901" y="3095345"/>
            <a:ext cx="1057555" cy="22005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9" idx="1"/>
            <a:endCxn id="8" idx="5"/>
          </p:cNvCxnSpPr>
          <p:nvPr/>
        </p:nvCxnSpPr>
        <p:spPr bwMode="auto">
          <a:xfrm rot="16200000" flipH="1" flipV="1">
            <a:off x="3114955" y="3590645"/>
            <a:ext cx="170890" cy="24199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9" idx="0"/>
            <a:endCxn id="10" idx="4"/>
          </p:cNvCxnSpPr>
          <p:nvPr/>
        </p:nvCxnSpPr>
        <p:spPr bwMode="auto">
          <a:xfrm rot="16200000" flipV="1">
            <a:off x="4038600" y="4114800"/>
            <a:ext cx="914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7" idx="2"/>
            <a:endCxn id="10" idx="6"/>
          </p:cNvCxnSpPr>
          <p:nvPr/>
        </p:nvCxnSpPr>
        <p:spPr bwMode="auto">
          <a:xfrm rot="10800000" flipV="1">
            <a:off x="4648200" y="2895600"/>
            <a:ext cx="15240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8" idx="7"/>
            <a:endCxn id="11" idx="3"/>
          </p:cNvCxnSpPr>
          <p:nvPr/>
        </p:nvCxnSpPr>
        <p:spPr bwMode="auto">
          <a:xfrm rot="5400000" flipH="1" flipV="1">
            <a:off x="2219045" y="1685645"/>
            <a:ext cx="2648510" cy="31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9" idx="7"/>
            <a:endCxn id="11" idx="5"/>
          </p:cNvCxnSpPr>
          <p:nvPr/>
        </p:nvCxnSpPr>
        <p:spPr bwMode="auto">
          <a:xfrm rot="5400000" flipH="1" flipV="1">
            <a:off x="3676090" y="2971800"/>
            <a:ext cx="280091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9" idx="1"/>
            <a:endCxn id="6" idx="5"/>
          </p:cNvCxnSpPr>
          <p:nvPr/>
        </p:nvCxnSpPr>
        <p:spPr bwMode="auto">
          <a:xfrm rot="16200000" flipV="1">
            <a:off x="2752445" y="3057245"/>
            <a:ext cx="1734110" cy="1581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934200" y="198120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Servents</a:t>
            </a:r>
            <a:r>
              <a:rPr lang="en-US" dirty="0" smtClean="0"/>
              <a:t> (peers)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8" idx="1"/>
            <a:endCxn id="11" idx="6"/>
          </p:cNvCxnSpPr>
          <p:nvPr/>
        </p:nvCxnSpPr>
        <p:spPr bwMode="auto">
          <a:xfrm rot="10800000">
            <a:off x="5486400" y="1752600"/>
            <a:ext cx="1447800" cy="4132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38" idx="1"/>
            <a:endCxn id="7" idx="7"/>
          </p:cNvCxnSpPr>
          <p:nvPr/>
        </p:nvCxnSpPr>
        <p:spPr bwMode="auto">
          <a:xfrm rot="10800000" flipV="1">
            <a:off x="6562446" y="2165865"/>
            <a:ext cx="371755" cy="5680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6629400" y="35814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Peer pointer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3" idx="1"/>
          </p:cNvCxnSpPr>
          <p:nvPr/>
        </p:nvCxnSpPr>
        <p:spPr bwMode="auto">
          <a:xfrm rot="10800000">
            <a:off x="5638800" y="3200400"/>
            <a:ext cx="990600" cy="5656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179833" y="4886045"/>
            <a:ext cx="3932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Peers store: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Their files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Peer pointers (peer management)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5626" y="5809375"/>
            <a:ext cx="8879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Distributed Peer Management (Using Ping/Pong)</a:t>
            </a:r>
          </a:p>
          <a:p>
            <a:r>
              <a:rPr lang="en-US" dirty="0" smtClean="0"/>
              <a:t>Distributed File Management (Maintain my own files and search of others via flooding)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56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Gnutella: some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Ping/Pong constitutes 50% of traffic</a:t>
            </a:r>
          </a:p>
          <a:p>
            <a:r>
              <a:rPr lang="en-US" dirty="0" smtClean="0"/>
              <a:t>Flooding causes excessive traffic</a:t>
            </a:r>
          </a:p>
          <a:p>
            <a:r>
              <a:rPr lang="en-US" dirty="0" smtClean="0"/>
              <a:t>Repeated searches with same keywords</a:t>
            </a:r>
          </a:p>
          <a:p>
            <a:r>
              <a:rPr lang="en-US" dirty="0" smtClean="0"/>
              <a:t>Large number of freeloaders (70% of users in 2000)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 414 -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157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2424</TotalTime>
  <Words>1832</Words>
  <Application>Microsoft Office PowerPoint</Application>
  <PresentationFormat>On-screen Show (4:3)</PresentationFormat>
  <Paragraphs>385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Arial Black</vt:lpstr>
      <vt:lpstr>Times New Roman</vt:lpstr>
      <vt:lpstr>Wingdings</vt:lpstr>
      <vt:lpstr>Pixel</vt:lpstr>
      <vt:lpstr>CS 414 – Multimedia Systems Design  Lecture 38 – P2P Streaming (Part 2) </vt:lpstr>
      <vt:lpstr>Administrative </vt:lpstr>
      <vt:lpstr>Administrative </vt:lpstr>
      <vt:lpstr>Outline</vt:lpstr>
      <vt:lpstr>Gnutella, searching for files</vt:lpstr>
      <vt:lpstr>Gnutella, maintaining overlay (peer management)</vt:lpstr>
      <vt:lpstr>Gnutella, maintaining the overlay (peer management)</vt:lpstr>
      <vt:lpstr>Gnutella – Example of Unstructured P2P</vt:lpstr>
      <vt:lpstr>Gnutella: some issues</vt:lpstr>
      <vt:lpstr>DHTs (Distributed Hash Tables) – Example of Structured P2P</vt:lpstr>
      <vt:lpstr>DHT performance comparison</vt:lpstr>
      <vt:lpstr>Streaming from servers</vt:lpstr>
      <vt:lpstr>P2P Streaming </vt:lpstr>
      <vt:lpstr>Peer Management for P2P Streaming  </vt:lpstr>
      <vt:lpstr>Chunk Management for P2P Streaming  </vt:lpstr>
      <vt:lpstr>P2P Streaming</vt:lpstr>
      <vt:lpstr>P2P Streaming</vt:lpstr>
      <vt:lpstr>Streaming in a single tree</vt:lpstr>
      <vt:lpstr>Single Tree</vt:lpstr>
      <vt:lpstr>Joining the tree</vt:lpstr>
      <vt:lpstr>Leaving the tree or failing</vt:lpstr>
      <vt:lpstr>Single tree issues</vt:lpstr>
      <vt:lpstr>Multiple Trees</vt:lpstr>
      <vt:lpstr>Multiple Trees – Other Approach:  Multiple Description Coding (MDC)</vt:lpstr>
      <vt:lpstr>Streaming in multiple-trees using MDC</vt:lpstr>
      <vt:lpstr>Multiple-Tree Issues</vt:lpstr>
      <vt:lpstr>Mesh-based streaming</vt:lpstr>
      <vt:lpstr>Content delivery</vt:lpstr>
      <vt:lpstr>Diffusion Phase</vt:lpstr>
      <vt:lpstr>Swarming Phase</vt:lpstr>
      <vt:lpstr>Conclusion  </vt:lpstr>
      <vt:lpstr>Many more details in references and source code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Morales, Ramses Victor</dc:creator>
  <cp:lastModifiedBy>Nahrstedt, Klara</cp:lastModifiedBy>
  <cp:revision>237</cp:revision>
  <cp:lastPrinted>1601-01-01T00:00:00Z</cp:lastPrinted>
  <dcterms:created xsi:type="dcterms:W3CDTF">1601-01-01T00:00:00Z</dcterms:created>
  <dcterms:modified xsi:type="dcterms:W3CDTF">2014-04-28T00:48:46Z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