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81" r:id="rId4"/>
    <p:sldId id="271" r:id="rId5"/>
    <p:sldId id="260" r:id="rId6"/>
    <p:sldId id="267" r:id="rId7"/>
    <p:sldId id="268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70" r:id="rId18"/>
    <p:sldId id="280" r:id="rId19"/>
    <p:sldId id="283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6613" autoAdjust="0"/>
  </p:normalViewPr>
  <p:slideViewPr>
    <p:cSldViewPr snapToGrid="0" snapToObjects="1">
      <p:cViewPr varScale="1">
        <p:scale>
          <a:sx n="79" d="100"/>
          <a:sy n="79" d="100"/>
        </p:scale>
        <p:origin x="-1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54FA9-2547-624D-986F-F70007A5EF4A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41031-CB33-4A47-8DE6-A0FAC1F3F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ORCHID Research Group</a:t>
            </a:r>
          </a:p>
          <a:p>
            <a:r>
              <a:rPr lang="en-US"/>
              <a:t>Department of Computer Science, University of Illinois at Urbana-Champaign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03A158-8064-AB4B-9980-6E38AB0C650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control Frame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41031-CB33-4A47-8DE6-A0FAC1F3F4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0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How to control Frame Rate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41031-CB33-4A47-8DE6-A0FAC1F3F4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7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4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2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3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3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5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0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7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7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84995-4BFD-E54D-8812-000D6AB3755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9D58A-4497-4F4E-AF58-1489E809D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3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jpeg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png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6.wmf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 1: Audio/ Video Recorder and Player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CS414: Multimedia System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Klara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Nahrstedt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February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1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(1)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63" y="1600200"/>
            <a:ext cx="8636000" cy="1300747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You need to create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element </a:t>
            </a:r>
            <a:r>
              <a:rPr lang="en-US" sz="2800" dirty="0" smtClean="0"/>
              <a:t>for each system modules</a:t>
            </a:r>
          </a:p>
          <a:p>
            <a:pPr algn="just"/>
            <a:r>
              <a:rPr lang="en-US" sz="2800" dirty="0" smtClean="0"/>
              <a:t>Elements are equipped with Pads: source and sink pads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808634" y="3003548"/>
            <a:ext cx="2993258" cy="11272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2" name="Rectangle 61"/>
          <p:cNvSpPr/>
          <p:nvPr/>
        </p:nvSpPr>
        <p:spPr>
          <a:xfrm>
            <a:off x="2808634" y="3321993"/>
            <a:ext cx="1157335" cy="5340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Sink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13661" y="3286642"/>
            <a:ext cx="1101599" cy="5340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67789" y="4157586"/>
            <a:ext cx="2533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Apple Chancery"/>
                <a:cs typeface="Apple Chancery"/>
              </a:rPr>
              <a:t>gstreamer</a:t>
            </a:r>
            <a:r>
              <a:rPr lang="en-US" sz="2000" dirty="0" smtClean="0">
                <a:latin typeface="Apple Chancery"/>
                <a:cs typeface="Apple Chancery"/>
              </a:rPr>
              <a:t> </a:t>
            </a:r>
            <a:r>
              <a:rPr lang="en-US" sz="2000" dirty="0" smtClean="0">
                <a:latin typeface="Apple Chancery"/>
                <a:cs typeface="Apple Chancery"/>
              </a:rPr>
              <a:t>elements</a:t>
            </a:r>
            <a:endParaRPr lang="en-US" sz="2000" dirty="0">
              <a:latin typeface="Apple Chancery"/>
              <a:cs typeface="Apple Chancery"/>
            </a:endParaRP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314086" y="4773866"/>
            <a:ext cx="8636000" cy="1495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/>
              <a:t>The number of source and sink pad varies depending on the element type</a:t>
            </a:r>
          </a:p>
          <a:p>
            <a:pPr algn="just"/>
            <a:r>
              <a:rPr lang="en-US" sz="2800" dirty="0" smtClean="0"/>
              <a:t>You can add/ create additional sink or source pad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77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91"/>
            <a:ext cx="8229600" cy="1143000"/>
          </a:xfrm>
        </p:spPr>
        <p:txBody>
          <a:bodyPr/>
          <a:lstStyle/>
          <a:p>
            <a:r>
              <a:rPr lang="en-US" dirty="0" smtClean="0"/>
              <a:t>Creating gstreamer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1310691"/>
            <a:ext cx="8809789" cy="1360338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Java code example to create an element</a:t>
            </a:r>
          </a:p>
          <a:p>
            <a:pPr lvl="1"/>
            <a:r>
              <a:rPr lang="en-US" sz="1700" dirty="0">
                <a:latin typeface="Apple Chancery"/>
                <a:cs typeface="Apple Chancery"/>
              </a:rPr>
              <a:t>Elements </a:t>
            </a:r>
            <a:r>
              <a:rPr lang="en-US" sz="1700" dirty="0" err="1">
                <a:latin typeface="Apple Chancery"/>
                <a:cs typeface="Apple Chancery"/>
              </a:rPr>
              <a:t>element_name</a:t>
            </a:r>
            <a:r>
              <a:rPr lang="en-US" sz="1700" dirty="0">
                <a:latin typeface="Apple Chancery"/>
                <a:cs typeface="Apple Chancery"/>
              </a:rPr>
              <a:t> = </a:t>
            </a:r>
            <a:r>
              <a:rPr lang="en-US" sz="1700" dirty="0" err="1">
                <a:latin typeface="Apple Chancery"/>
                <a:cs typeface="Apple Chancery"/>
              </a:rPr>
              <a:t>ElementFactory.make</a:t>
            </a:r>
            <a:r>
              <a:rPr lang="en-US" sz="1700" dirty="0">
                <a:latin typeface="Apple Chancery"/>
                <a:cs typeface="Apple Chancery"/>
              </a:rPr>
              <a:t> (“plugin name”, “your defined name</a:t>
            </a:r>
            <a:r>
              <a:rPr lang="en-US" sz="1700" dirty="0" smtClean="0">
                <a:latin typeface="Apple Chancery"/>
                <a:cs typeface="Apple Chancery"/>
              </a:rPr>
              <a:t>”)</a:t>
            </a:r>
          </a:p>
          <a:p>
            <a:r>
              <a:rPr lang="en-US" sz="2000" dirty="0"/>
              <a:t>Java code example to </a:t>
            </a:r>
            <a:r>
              <a:rPr lang="en-US" sz="2000" dirty="0" smtClean="0"/>
              <a:t>set element property</a:t>
            </a:r>
            <a:endParaRPr lang="en-US" sz="2000" dirty="0"/>
          </a:p>
          <a:p>
            <a:pPr lvl="1"/>
            <a:r>
              <a:rPr lang="en-US" sz="1700" dirty="0" err="1" smtClean="0">
                <a:latin typeface="Apple Chancery"/>
                <a:cs typeface="Apple Chancery"/>
              </a:rPr>
              <a:t>element_name.set</a:t>
            </a:r>
            <a:r>
              <a:rPr lang="en-US" sz="1700" dirty="0" smtClean="0">
                <a:latin typeface="Apple Chancery"/>
                <a:cs typeface="Apple Chancery"/>
              </a:rPr>
              <a:t>(“property”, “value”)</a:t>
            </a:r>
            <a:endParaRPr lang="en-US" sz="1700" dirty="0">
              <a:latin typeface="Apple Chancery"/>
              <a:cs typeface="Apple Chancery"/>
            </a:endParaRPr>
          </a:p>
          <a:p>
            <a:pPr lvl="1"/>
            <a:endParaRPr lang="en-US" sz="1700" dirty="0">
              <a:latin typeface="Apple Chancery"/>
              <a:cs typeface="Apple Chancery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620" y="2853265"/>
            <a:ext cx="741907" cy="6745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2683732" y="2984729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 flipV="1">
            <a:off x="2106527" y="3189756"/>
            <a:ext cx="577205" cy="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64620" y="2844706"/>
            <a:ext cx="2747643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108776" y="2764608"/>
            <a:ext cx="1484892" cy="6661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273" y="2814120"/>
            <a:ext cx="596154" cy="5612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699910" y="2814120"/>
            <a:ext cx="810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329973" y="2999867"/>
            <a:ext cx="515613" cy="32657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024893" y="3760510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64620" y="3622397"/>
            <a:ext cx="2747643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329973" y="3771591"/>
            <a:ext cx="515613" cy="32657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121374" y="3622397"/>
            <a:ext cx="1457121" cy="648431"/>
            <a:chOff x="291783" y="1256632"/>
            <a:chExt cx="4582727" cy="1122948"/>
          </a:xfrm>
        </p:grpSpPr>
        <p:sp>
          <p:nvSpPr>
            <p:cNvPr id="44" name="Rounded Rectangle 43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794053" y="366030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040066" y="4540726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79793" y="4402614"/>
            <a:ext cx="2747643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345147" y="4551808"/>
            <a:ext cx="515613" cy="32657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136547" y="4402614"/>
            <a:ext cx="1457121" cy="648431"/>
            <a:chOff x="291783" y="1256632"/>
            <a:chExt cx="4582727" cy="1122948"/>
          </a:xfrm>
        </p:grpSpPr>
        <p:sp>
          <p:nvSpPr>
            <p:cNvPr id="41" name="Rounded Rectangle 40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4414966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encoder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040066" y="5334421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Muxer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79793" y="5196308"/>
            <a:ext cx="2747643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45147" y="5345502"/>
            <a:ext cx="515613" cy="32657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136547" y="5196308"/>
            <a:ext cx="1457121" cy="751762"/>
            <a:chOff x="291783" y="1256632"/>
            <a:chExt cx="4582727" cy="1301896"/>
          </a:xfrm>
        </p:grpSpPr>
        <p:sp>
          <p:nvSpPr>
            <p:cNvPr id="38" name="Rounded Rectangle 37"/>
            <p:cNvSpPr/>
            <p:nvPr/>
          </p:nvSpPr>
          <p:spPr>
            <a:xfrm>
              <a:off x="291783" y="1256632"/>
              <a:ext cx="4582727" cy="130189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1783" y="1940780"/>
              <a:ext cx="1771899" cy="46877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773179" y="518192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muxer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024893" y="6012265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Store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762" y="5949081"/>
            <a:ext cx="755927" cy="502936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stCxn id="28" idx="3"/>
          </p:cNvCxnSpPr>
          <p:nvPr/>
        </p:nvCxnSpPr>
        <p:spPr>
          <a:xfrm>
            <a:off x="3342571" y="6217292"/>
            <a:ext cx="3572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379793" y="5948070"/>
            <a:ext cx="2747643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5136547" y="6012265"/>
            <a:ext cx="1441948" cy="648431"/>
            <a:chOff x="291783" y="1256632"/>
            <a:chExt cx="5399849" cy="1122948"/>
          </a:xfrm>
        </p:grpSpPr>
        <p:sp>
          <p:nvSpPr>
            <p:cNvPr id="36" name="Rounded Rectangle 35"/>
            <p:cNvSpPr/>
            <p:nvPr/>
          </p:nvSpPr>
          <p:spPr>
            <a:xfrm>
              <a:off x="291783" y="1256632"/>
              <a:ext cx="5399849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1783" y="1551398"/>
              <a:ext cx="2060942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002" y="5998897"/>
            <a:ext cx="1002451" cy="648431"/>
          </a:xfrm>
          <a:prstGeom prst="rect">
            <a:avLst/>
          </a:prstGeom>
        </p:spPr>
      </p:pic>
      <p:sp>
        <p:nvSpPr>
          <p:cNvPr id="34" name="Right Arrow 33"/>
          <p:cNvSpPr/>
          <p:nvPr/>
        </p:nvSpPr>
        <p:spPr>
          <a:xfrm>
            <a:off x="4345147" y="6190588"/>
            <a:ext cx="515613" cy="32657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61180" y="595750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052058" y="2948587"/>
            <a:ext cx="536260" cy="3071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Src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39734" y="5289278"/>
            <a:ext cx="563392" cy="2706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Sink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1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(2)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63" y="1533360"/>
            <a:ext cx="8636000" cy="130074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You need to link the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elements</a:t>
            </a:r>
          </a:p>
          <a:p>
            <a:pPr lvl="1" algn="just"/>
            <a:r>
              <a:rPr lang="en-US" sz="2400" dirty="0" smtClean="0"/>
              <a:t>Linking define whom is receiving and sending data to whom</a:t>
            </a:r>
          </a:p>
          <a:p>
            <a:pPr lvl="1" algn="just"/>
            <a:r>
              <a:rPr lang="en-US" sz="2400" dirty="0" smtClean="0"/>
              <a:t>This is similar to linking the system modules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620" y="3382395"/>
            <a:ext cx="741907" cy="6745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2683732" y="3513859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 flipV="1">
            <a:off x="2106527" y="3718886"/>
            <a:ext cx="577205" cy="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64620" y="3373836"/>
            <a:ext cx="2747643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07104" y="3520508"/>
            <a:ext cx="1317677" cy="4100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6831" y="3382395"/>
            <a:ext cx="2195697" cy="68628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>
            <a:off x="4001409" y="3718886"/>
            <a:ext cx="1405695" cy="66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27371" y="4368819"/>
            <a:ext cx="1484892" cy="66619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868" y="4418331"/>
            <a:ext cx="596154" cy="56127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3570653" y="4552798"/>
            <a:ext cx="536260" cy="3071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Src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96160" y="4345805"/>
            <a:ext cx="1457121" cy="713274"/>
            <a:chOff x="291783" y="1256632"/>
            <a:chExt cx="4582727" cy="1122948"/>
          </a:xfrm>
        </p:grpSpPr>
        <p:sp>
          <p:nvSpPr>
            <p:cNvPr id="18" name="Rounded Rectangle 17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Arrow Connector 21"/>
          <p:cNvCxnSpPr>
            <a:stCxn id="16" idx="3"/>
            <a:endCxn id="18" idx="1"/>
          </p:cNvCxnSpPr>
          <p:nvPr/>
        </p:nvCxnSpPr>
        <p:spPr>
          <a:xfrm flipV="1">
            <a:off x="4106913" y="4702442"/>
            <a:ext cx="689247" cy="3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253281" y="4706395"/>
            <a:ext cx="689247" cy="3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750304" y="3714933"/>
            <a:ext cx="963275" cy="39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936" y="5125090"/>
            <a:ext cx="1475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Source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88232" y="5140774"/>
            <a:ext cx="131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streamer-java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518526"/>
            <a:ext cx="8563131" cy="1818106"/>
          </a:xfrm>
        </p:spPr>
        <p:txBody>
          <a:bodyPr>
            <a:noAutofit/>
          </a:bodyPr>
          <a:lstStyle/>
          <a:p>
            <a:r>
              <a:rPr lang="en-US" sz="2800" dirty="0" smtClean="0"/>
              <a:t>Java example code for creating, and linking a pipeline</a:t>
            </a:r>
          </a:p>
          <a:p>
            <a:pPr lvl="1"/>
            <a:r>
              <a:rPr lang="en-US" sz="1800" dirty="0" smtClean="0">
                <a:latin typeface="Apple Chancery"/>
                <a:cs typeface="Apple Chancery"/>
              </a:rPr>
              <a:t>Pipeline pipe= new Pipeline(“test”);</a:t>
            </a:r>
          </a:p>
          <a:p>
            <a:pPr lvl="1"/>
            <a:r>
              <a:rPr lang="en-US" sz="1800" dirty="0" err="1">
                <a:latin typeface="Apple Chancery"/>
                <a:cs typeface="Apple Chancery"/>
              </a:rPr>
              <a:t>p</a:t>
            </a:r>
            <a:r>
              <a:rPr lang="en-US" sz="1800" dirty="0" err="1" smtClean="0">
                <a:latin typeface="Apple Chancery"/>
                <a:cs typeface="Apple Chancery"/>
              </a:rPr>
              <a:t>ipe.addMany</a:t>
            </a:r>
            <a:r>
              <a:rPr lang="en-US" sz="1800" dirty="0">
                <a:latin typeface="Apple Chancery"/>
                <a:cs typeface="Apple Chancery"/>
              </a:rPr>
              <a:t>(source, </a:t>
            </a:r>
            <a:r>
              <a:rPr lang="en-US" sz="1800" dirty="0" err="1">
                <a:latin typeface="Apple Chancery"/>
                <a:cs typeface="Apple Chancery"/>
              </a:rPr>
              <a:t>filter,encoder</a:t>
            </a:r>
            <a:r>
              <a:rPr lang="en-US" sz="1800" dirty="0">
                <a:latin typeface="Apple Chancery"/>
                <a:cs typeface="Apple Chancery"/>
              </a:rPr>
              <a:t>, </a:t>
            </a:r>
            <a:r>
              <a:rPr lang="en-US" sz="1800" dirty="0" err="1">
                <a:latin typeface="Apple Chancery"/>
                <a:cs typeface="Apple Chancery"/>
              </a:rPr>
              <a:t>muxer,sink</a:t>
            </a:r>
            <a:r>
              <a:rPr lang="en-US" sz="1800" dirty="0">
                <a:latin typeface="Apple Chancery"/>
                <a:cs typeface="Apple Chancery"/>
              </a:rPr>
              <a:t>)</a:t>
            </a:r>
            <a:r>
              <a:rPr lang="en-US" sz="1800" dirty="0" smtClean="0">
                <a:latin typeface="Apple Chancery"/>
                <a:cs typeface="Apple Chancery"/>
              </a:rPr>
              <a:t>;</a:t>
            </a:r>
          </a:p>
          <a:p>
            <a:pPr lvl="1"/>
            <a:r>
              <a:rPr lang="en-US" sz="1800" dirty="0" err="1" smtClean="0">
                <a:latin typeface="Apple Chancery"/>
                <a:cs typeface="Apple Chancery"/>
              </a:rPr>
              <a:t>Element.linkMany</a:t>
            </a:r>
            <a:r>
              <a:rPr lang="en-US" sz="1800" dirty="0" smtClean="0">
                <a:latin typeface="Apple Chancery"/>
                <a:cs typeface="Apple Chancery"/>
              </a:rPr>
              <a:t>(source, </a:t>
            </a:r>
            <a:r>
              <a:rPr lang="en-US" sz="1800" dirty="0" err="1" smtClean="0">
                <a:latin typeface="Apple Chancery"/>
                <a:cs typeface="Apple Chancery"/>
              </a:rPr>
              <a:t>filter,encoder</a:t>
            </a:r>
            <a:r>
              <a:rPr lang="en-US" sz="1800" dirty="0" smtClean="0">
                <a:latin typeface="Apple Chancery"/>
                <a:cs typeface="Apple Chancery"/>
              </a:rPr>
              <a:t>, </a:t>
            </a:r>
            <a:r>
              <a:rPr lang="en-US" sz="1800" dirty="0" err="1" smtClean="0">
                <a:latin typeface="Apple Chancery"/>
                <a:cs typeface="Apple Chancery"/>
              </a:rPr>
              <a:t>muxer,sink</a:t>
            </a:r>
            <a:r>
              <a:rPr lang="en-US" sz="1800" dirty="0" smtClean="0">
                <a:latin typeface="Apple Chancery"/>
                <a:cs typeface="Apple Chancery"/>
              </a:rPr>
              <a:t>);</a:t>
            </a:r>
          </a:p>
          <a:p>
            <a:pPr lvl="1"/>
            <a:r>
              <a:rPr lang="en-US" sz="1800" dirty="0" err="1">
                <a:latin typeface="Apple Chancery"/>
                <a:cs typeface="Apple Chancery"/>
              </a:rPr>
              <a:t>p</a:t>
            </a:r>
            <a:r>
              <a:rPr lang="en-US" sz="1800" dirty="0" err="1" smtClean="0">
                <a:latin typeface="Apple Chancery"/>
                <a:cs typeface="Apple Chancery"/>
              </a:rPr>
              <a:t>ipe.play</a:t>
            </a:r>
            <a:r>
              <a:rPr lang="en-US" sz="1800" dirty="0" smtClean="0">
                <a:latin typeface="Apple Chancery"/>
                <a:cs typeface="Apple Chancery"/>
              </a:rPr>
              <a:t>();</a:t>
            </a:r>
          </a:p>
          <a:p>
            <a:pPr lvl="1"/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2" y="1922442"/>
            <a:ext cx="865603" cy="8136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611555" y="2081021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28587" y="2081021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06035" y="2081021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82962" y="2081021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Store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 flipV="1">
            <a:off x="938115" y="2328337"/>
            <a:ext cx="673440" cy="9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3148924" y="2328337"/>
            <a:ext cx="3796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5065956" y="2328337"/>
            <a:ext cx="5400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7143404" y="2328337"/>
            <a:ext cx="33955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5157" y="1610309"/>
            <a:ext cx="101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Webcam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8616575" y="1794975"/>
            <a:ext cx="13368" cy="286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5608" y="3335445"/>
            <a:ext cx="1299394" cy="782177"/>
            <a:chOff x="291783" y="1256632"/>
            <a:chExt cx="4582727" cy="1122948"/>
          </a:xfrm>
        </p:grpSpPr>
        <p:sp>
          <p:nvSpPr>
            <p:cNvPr id="16" name="Rounded Rectangle 15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8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81" y="3474473"/>
            <a:ext cx="526768" cy="5036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roup 18"/>
          <p:cNvGrpSpPr/>
          <p:nvPr/>
        </p:nvGrpSpPr>
        <p:grpSpPr>
          <a:xfrm>
            <a:off x="1658243" y="3337101"/>
            <a:ext cx="1700062" cy="782177"/>
            <a:chOff x="291783" y="1256632"/>
            <a:chExt cx="4582727" cy="1122948"/>
          </a:xfrm>
        </p:grpSpPr>
        <p:sp>
          <p:nvSpPr>
            <p:cNvPr id="20" name="Rounded Rectangle 19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23202" y="3337101"/>
            <a:ext cx="1700062" cy="782177"/>
            <a:chOff x="291783" y="1256632"/>
            <a:chExt cx="4582727" cy="1122948"/>
          </a:xfrm>
        </p:grpSpPr>
        <p:sp>
          <p:nvSpPr>
            <p:cNvPr id="24" name="Rounded Rectangle 23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2512" y="2939371"/>
            <a:ext cx="1475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Source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58763" y="2927659"/>
            <a:ext cx="131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Filter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76673" y="2911254"/>
            <a:ext cx="160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Encoder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5647187" y="3336667"/>
            <a:ext cx="1700062" cy="782177"/>
            <a:chOff x="291783" y="1256632"/>
            <a:chExt cx="4582727" cy="1122948"/>
          </a:xfrm>
        </p:grpSpPr>
        <p:sp>
          <p:nvSpPr>
            <p:cNvPr id="31" name="Rounded Rectangle 30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700658" y="292418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Muxer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571998" y="3336667"/>
            <a:ext cx="1427779" cy="782177"/>
            <a:chOff x="291783" y="1256632"/>
            <a:chExt cx="4582727" cy="1122948"/>
          </a:xfrm>
        </p:grpSpPr>
        <p:sp>
          <p:nvSpPr>
            <p:cNvPr id="36" name="Rounded Rectangle 35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91783" y="1551398"/>
              <a:ext cx="2060942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644204" y="2964292"/>
            <a:ext cx="121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Sink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7" idx="3"/>
            <a:endCxn id="21" idx="1"/>
          </p:cNvCxnSpPr>
          <p:nvPr/>
        </p:nvCxnSpPr>
        <p:spPr>
          <a:xfrm>
            <a:off x="1425002" y="3726039"/>
            <a:ext cx="233241" cy="3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2" idx="3"/>
            <a:endCxn id="25" idx="1"/>
          </p:cNvCxnSpPr>
          <p:nvPr/>
        </p:nvCxnSpPr>
        <p:spPr>
          <a:xfrm>
            <a:off x="3358305" y="3727695"/>
            <a:ext cx="264897" cy="14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3"/>
            <a:endCxn id="32" idx="1"/>
          </p:cNvCxnSpPr>
          <p:nvPr/>
        </p:nvCxnSpPr>
        <p:spPr>
          <a:xfrm>
            <a:off x="5323264" y="3728190"/>
            <a:ext cx="323923" cy="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3"/>
            <a:endCxn id="37" idx="1"/>
          </p:cNvCxnSpPr>
          <p:nvPr/>
        </p:nvCxnSpPr>
        <p:spPr>
          <a:xfrm>
            <a:off x="7347249" y="3727261"/>
            <a:ext cx="2247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252" y="3391829"/>
            <a:ext cx="891227" cy="6684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094" y="1315770"/>
            <a:ext cx="881960" cy="60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2" y="181059"/>
            <a:ext cx="8229600" cy="1143000"/>
          </a:xfrm>
        </p:spPr>
        <p:txBody>
          <a:bodyPr/>
          <a:lstStyle/>
          <a:p>
            <a:r>
              <a:rPr lang="en-US" dirty="0" smtClean="0"/>
              <a:t>How to create multiple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0281"/>
            <a:ext cx="8229600" cy="9130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Several pipelines from the same source or towards same sink</a:t>
            </a:r>
          </a:p>
          <a:p>
            <a:pPr lvl="1"/>
            <a:r>
              <a:rPr lang="en-US" dirty="0" smtClean="0"/>
              <a:t>Example: recording and playback at the  same time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300820" y="2176297"/>
            <a:ext cx="8723988" cy="1830122"/>
            <a:chOff x="91933" y="2176296"/>
            <a:chExt cx="9065435" cy="2205791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33" y="2779696"/>
              <a:ext cx="865603" cy="8136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ounded Rectangle 4"/>
            <p:cNvSpPr/>
            <p:nvPr/>
          </p:nvSpPr>
          <p:spPr>
            <a:xfrm>
              <a:off x="1630976" y="2938275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Capture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48008" y="2938275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Filter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625456" y="2938275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Encoder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7502383" y="2938275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Store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4" idx="3"/>
              <a:endCxn id="5" idx="1"/>
            </p:cNvCxnSpPr>
            <p:nvPr/>
          </p:nvCxnSpPr>
          <p:spPr>
            <a:xfrm flipV="1">
              <a:off x="957536" y="3185591"/>
              <a:ext cx="673440" cy="9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3"/>
              <a:endCxn id="6" idx="1"/>
            </p:cNvCxnSpPr>
            <p:nvPr/>
          </p:nvCxnSpPr>
          <p:spPr>
            <a:xfrm>
              <a:off x="3168345" y="3185591"/>
              <a:ext cx="3796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6" idx="3"/>
              <a:endCxn id="7" idx="1"/>
            </p:cNvCxnSpPr>
            <p:nvPr/>
          </p:nvCxnSpPr>
          <p:spPr>
            <a:xfrm>
              <a:off x="5085377" y="3185591"/>
              <a:ext cx="54007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>
              <a:off x="7162825" y="3185591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5625456" y="3759103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Player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14" name="Elbow Connector 13"/>
            <p:cNvCxnSpPr>
              <a:stCxn id="6" idx="2"/>
              <a:endCxn id="13" idx="1"/>
            </p:cNvCxnSpPr>
            <p:nvPr/>
          </p:nvCxnSpPr>
          <p:spPr>
            <a:xfrm rot="16200000" flipH="1">
              <a:off x="4684318" y="3065280"/>
              <a:ext cx="573513" cy="1308763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293900" y="3646820"/>
              <a:ext cx="3809996" cy="735267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6">
                      <a:lumMod val="75000"/>
                    </a:schemeClr>
                  </a:solidFill>
                </a:ln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47263" y="3898114"/>
              <a:ext cx="845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Thread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051" y="3291228"/>
              <a:ext cx="1018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Webcam</a:t>
              </a:r>
              <a:endParaRPr lang="en-US" dirty="0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75408" y="2176296"/>
              <a:ext cx="881960" cy="606672"/>
            </a:xfrm>
            <a:prstGeom prst="rect">
              <a:avLst/>
            </a:prstGeom>
          </p:spPr>
        </p:pic>
        <p:cxnSp>
          <p:nvCxnSpPr>
            <p:cNvPr id="19" name="Straight Arrow Connector 18"/>
            <p:cNvCxnSpPr/>
            <p:nvPr/>
          </p:nvCxnSpPr>
          <p:spPr>
            <a:xfrm flipH="1" flipV="1">
              <a:off x="8635996" y="2652229"/>
              <a:ext cx="13368" cy="2860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293900" y="2256505"/>
              <a:ext cx="3809996" cy="127000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6">
                      <a:lumMod val="75000"/>
                    </a:schemeClr>
                  </a:solidFill>
                </a:ln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1933" y="2803730"/>
              <a:ext cx="5033547" cy="84309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6">
                      <a:lumMod val="75000"/>
                    </a:schemeClr>
                  </a:solidFill>
                </a:ln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81023" y="2410364"/>
              <a:ext cx="845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Thread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05682" y="2467563"/>
              <a:ext cx="845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953735"/>
                  </a:solidFill>
                </a:rPr>
                <a:t>Thread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90614" y="4118629"/>
            <a:ext cx="8761112" cy="2562223"/>
            <a:chOff x="114051" y="4521702"/>
            <a:chExt cx="9221903" cy="2873042"/>
          </a:xfrm>
        </p:grpSpPr>
        <p:grpSp>
          <p:nvGrpSpPr>
            <p:cNvPr id="24" name="Group 23"/>
            <p:cNvGrpSpPr/>
            <p:nvPr/>
          </p:nvGrpSpPr>
          <p:grpSpPr>
            <a:xfrm>
              <a:off x="3802050" y="6612567"/>
              <a:ext cx="1427779" cy="782177"/>
              <a:chOff x="291783" y="1256632"/>
              <a:chExt cx="4582727" cy="1122948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291783" y="1256632"/>
                <a:ext cx="4582727" cy="11229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91783" y="1551398"/>
                <a:ext cx="2060942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Sink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67147" y="5812416"/>
              <a:ext cx="1299394" cy="782177"/>
              <a:chOff x="291783" y="1256632"/>
              <a:chExt cx="4582727" cy="1122948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291783" y="1256632"/>
                <a:ext cx="4582727" cy="11229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187943" y="1551398"/>
                <a:ext cx="1686567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Src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0" name="Picture 29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20" y="5951444"/>
              <a:ext cx="526768" cy="50368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1" name="Group 30"/>
            <p:cNvGrpSpPr/>
            <p:nvPr/>
          </p:nvGrpSpPr>
          <p:grpSpPr>
            <a:xfrm>
              <a:off x="1699782" y="5616562"/>
              <a:ext cx="1700062" cy="1189089"/>
              <a:chOff x="291783" y="1256632"/>
              <a:chExt cx="4582727" cy="112294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91783" y="1256632"/>
                <a:ext cx="4582727" cy="11229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91783" y="1679412"/>
                <a:ext cx="1771898" cy="28077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Sink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87942" y="1431727"/>
                <a:ext cx="1686568" cy="2729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Src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784677" y="4947549"/>
              <a:ext cx="1700062" cy="782177"/>
              <a:chOff x="291783" y="1256632"/>
              <a:chExt cx="4582727" cy="1122948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91783" y="1256632"/>
                <a:ext cx="4582727" cy="11229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91783" y="1553447"/>
                <a:ext cx="1771898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Sink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187942" y="1551398"/>
                <a:ext cx="1686568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Src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114051" y="5416342"/>
              <a:ext cx="1475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 Source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00302" y="5152431"/>
              <a:ext cx="1318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 Filter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38148" y="4521702"/>
              <a:ext cx="16038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 Encoder</a:t>
              </a:r>
              <a:endParaRPr lang="en-US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808662" y="4947115"/>
              <a:ext cx="1700062" cy="782177"/>
              <a:chOff x="291783" y="1256632"/>
              <a:chExt cx="4582727" cy="1122948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291783" y="1256632"/>
                <a:ext cx="4582727" cy="11229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91783" y="1553447"/>
                <a:ext cx="1771898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Sink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187942" y="1551398"/>
                <a:ext cx="1686568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Src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862133" y="4534636"/>
              <a:ext cx="1447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 </a:t>
              </a:r>
              <a:r>
                <a:rPr lang="en-US" dirty="0" err="1" smtClean="0"/>
                <a:t>Muxer</a:t>
              </a:r>
              <a:endParaRPr lang="en-US" dirty="0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7733473" y="4947115"/>
              <a:ext cx="1427779" cy="782177"/>
              <a:chOff x="291783" y="1256632"/>
              <a:chExt cx="4582727" cy="1122948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291783" y="1256632"/>
                <a:ext cx="4582727" cy="1122948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91783" y="1551398"/>
                <a:ext cx="2060942" cy="53199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rgbClr val="4F81B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Sink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2864" y="6726314"/>
              <a:ext cx="576861" cy="576861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7805679" y="4574740"/>
              <a:ext cx="1219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 Sink</a:t>
              </a:r>
              <a:endParaRPr lang="en-US" dirty="0"/>
            </a:p>
          </p:txBody>
        </p:sp>
        <p:cxnSp>
          <p:nvCxnSpPr>
            <p:cNvPr id="52" name="Straight Arrow Connector 51"/>
            <p:cNvCxnSpPr>
              <a:stCxn id="29" idx="3"/>
              <a:endCxn id="33" idx="1"/>
            </p:cNvCxnSpPr>
            <p:nvPr/>
          </p:nvCxnSpPr>
          <p:spPr>
            <a:xfrm>
              <a:off x="1466541" y="6203010"/>
              <a:ext cx="233241" cy="98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6" idx="3"/>
              <a:endCxn id="44" idx="1"/>
            </p:cNvCxnSpPr>
            <p:nvPr/>
          </p:nvCxnSpPr>
          <p:spPr>
            <a:xfrm>
              <a:off x="5484739" y="5338638"/>
              <a:ext cx="323923" cy="4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5" idx="3"/>
              <a:endCxn id="49" idx="1"/>
            </p:cNvCxnSpPr>
            <p:nvPr/>
          </p:nvCxnSpPr>
          <p:spPr>
            <a:xfrm>
              <a:off x="7508724" y="5337709"/>
              <a:ext cx="2247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44727" y="5002277"/>
              <a:ext cx="891227" cy="668420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3874256" y="6240192"/>
              <a:ext cx="1219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Media Sink</a:t>
              </a:r>
              <a:endParaRPr lang="en-US" dirty="0"/>
            </a:p>
          </p:txBody>
        </p:sp>
        <p:cxnSp>
          <p:nvCxnSpPr>
            <p:cNvPr id="57" name="Elbow Connector 56"/>
            <p:cNvCxnSpPr>
              <a:stCxn id="58" idx="3"/>
              <a:endCxn id="26" idx="1"/>
            </p:cNvCxnSpPr>
            <p:nvPr/>
          </p:nvCxnSpPr>
          <p:spPr>
            <a:xfrm>
              <a:off x="3399844" y="6450089"/>
              <a:ext cx="402206" cy="55307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774175" y="6305584"/>
              <a:ext cx="625669" cy="2890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Elbow Connector 58"/>
            <p:cNvCxnSpPr>
              <a:stCxn id="34" idx="3"/>
              <a:endCxn id="36" idx="1"/>
            </p:cNvCxnSpPr>
            <p:nvPr/>
          </p:nvCxnSpPr>
          <p:spPr>
            <a:xfrm flipV="1">
              <a:off x="3399844" y="5338638"/>
              <a:ext cx="384833" cy="607837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13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70" y="154335"/>
            <a:ext cx="8229600" cy="1143000"/>
          </a:xfrm>
        </p:spPr>
        <p:txBody>
          <a:bodyPr/>
          <a:lstStyle/>
          <a:p>
            <a:r>
              <a:rPr lang="en-US" dirty="0"/>
              <a:t>How to create multiple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319" y="1404875"/>
            <a:ext cx="5575813" cy="15986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can create additional pads</a:t>
            </a:r>
          </a:p>
          <a:p>
            <a:r>
              <a:rPr lang="en-US" sz="2800" dirty="0" smtClean="0"/>
              <a:t>You can use </a:t>
            </a:r>
            <a:r>
              <a:rPr lang="en-US" sz="2800" dirty="0" smtClean="0">
                <a:solidFill>
                  <a:srgbClr val="953735"/>
                </a:solidFill>
              </a:rPr>
              <a:t>tee elements</a:t>
            </a:r>
          </a:p>
          <a:p>
            <a:r>
              <a:rPr lang="en-US" sz="2800" dirty="0" smtClean="0"/>
              <a:t>Use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queue elements</a:t>
            </a:r>
            <a:r>
              <a:rPr lang="en-US" sz="2800" dirty="0" smtClean="0"/>
              <a:t> after tee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726682" y="5830410"/>
            <a:ext cx="1356437" cy="697557"/>
            <a:chOff x="291783" y="1256632"/>
            <a:chExt cx="4582727" cy="1122948"/>
          </a:xfrm>
        </p:grpSpPr>
        <p:sp>
          <p:nvSpPr>
            <p:cNvPr id="39" name="Rounded Rectangle 38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91783" y="1551398"/>
              <a:ext cx="2060942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3614" y="5033368"/>
            <a:ext cx="1234467" cy="697557"/>
            <a:chOff x="291783" y="1256632"/>
            <a:chExt cx="4582727" cy="1122948"/>
          </a:xfrm>
        </p:grpSpPr>
        <p:sp>
          <p:nvSpPr>
            <p:cNvPr id="37" name="Rounded Rectangle 36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187943" y="1551398"/>
              <a:ext cx="1686567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8" y="5157355"/>
            <a:ext cx="500447" cy="449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/>
          <p:cNvGrpSpPr/>
          <p:nvPr/>
        </p:nvGrpSpPr>
        <p:grpSpPr>
          <a:xfrm>
            <a:off x="5010455" y="4335811"/>
            <a:ext cx="1488813" cy="697557"/>
            <a:chOff x="291783" y="1256632"/>
            <a:chExt cx="4582727" cy="1122948"/>
          </a:xfrm>
        </p:grpSpPr>
        <p:sp>
          <p:nvSpPr>
            <p:cNvPr id="31" name="Rounded Rectangle 30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30323" y="4680143"/>
            <a:ext cx="810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28809" y="3993525"/>
            <a:ext cx="95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10455" y="5827669"/>
            <a:ext cx="1488813" cy="697557"/>
            <a:chOff x="291783" y="1256632"/>
            <a:chExt cx="4582727" cy="1122948"/>
          </a:xfrm>
        </p:grpSpPr>
        <p:sp>
          <p:nvSpPr>
            <p:cNvPr id="28" name="Rounded Rectangle 27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327430" y="265773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muxer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581486" y="2989827"/>
            <a:ext cx="1356437" cy="697557"/>
            <a:chOff x="291783" y="1256632"/>
            <a:chExt cx="4582727" cy="1122948"/>
          </a:xfrm>
        </p:grpSpPr>
        <p:sp>
          <p:nvSpPr>
            <p:cNvPr id="26" name="Rounded Rectangle 25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91783" y="1551398"/>
              <a:ext cx="2060942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6982" y="5931851"/>
            <a:ext cx="548037" cy="51445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50084" y="2657737"/>
            <a:ext cx="1158213" cy="329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Sink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8" idx="3"/>
          </p:cNvCxnSpPr>
          <p:nvPr/>
        </p:nvCxnSpPr>
        <p:spPr>
          <a:xfrm>
            <a:off x="1328081" y="5381705"/>
            <a:ext cx="221587" cy="8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" idx="3"/>
            <a:endCxn id="65" idx="1"/>
          </p:cNvCxnSpPr>
          <p:nvPr/>
        </p:nvCxnSpPr>
        <p:spPr>
          <a:xfrm>
            <a:off x="6499268" y="4684149"/>
            <a:ext cx="187434" cy="21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7201" y="3039021"/>
            <a:ext cx="846695" cy="59610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261110" y="5453392"/>
            <a:ext cx="56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Sink</a:t>
            </a:r>
            <a:endParaRPr lang="en-US" dirty="0"/>
          </a:p>
        </p:txBody>
      </p:sp>
      <p:cxnSp>
        <p:nvCxnSpPr>
          <p:cNvPr id="23" name="Elbow Connector 22"/>
          <p:cNvCxnSpPr>
            <a:stCxn id="52" idx="3"/>
            <a:endCxn id="29" idx="1"/>
          </p:cNvCxnSpPr>
          <p:nvPr/>
        </p:nvCxnSpPr>
        <p:spPr>
          <a:xfrm>
            <a:off x="4596351" y="5563547"/>
            <a:ext cx="414104" cy="61373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0" idx="3"/>
            <a:endCxn id="32" idx="1"/>
          </p:cNvCxnSpPr>
          <p:nvPr/>
        </p:nvCxnSpPr>
        <p:spPr>
          <a:xfrm flipV="1">
            <a:off x="4596351" y="4685422"/>
            <a:ext cx="414104" cy="4289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1549668" y="4993662"/>
            <a:ext cx="1337911" cy="697557"/>
            <a:chOff x="291783" y="1256632"/>
            <a:chExt cx="4582727" cy="1122948"/>
          </a:xfrm>
        </p:grpSpPr>
        <p:sp>
          <p:nvSpPr>
            <p:cNvPr id="42" name="Rounded Rectangle 41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948035" y="465398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28224" y="4820195"/>
            <a:ext cx="1468127" cy="1060448"/>
            <a:chOff x="291783" y="1256632"/>
            <a:chExt cx="4582727" cy="1122948"/>
          </a:xfrm>
        </p:grpSpPr>
        <p:sp>
          <p:nvSpPr>
            <p:cNvPr id="48" name="Rounded Rectangle 47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1783" y="1679412"/>
              <a:ext cx="1771898" cy="28077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187942" y="1431727"/>
              <a:ext cx="1686568" cy="2729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541461" y="4482071"/>
            <a:ext cx="49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001945" y="5434675"/>
            <a:ext cx="594406" cy="2577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Src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897423" y="5372887"/>
            <a:ext cx="221587" cy="8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04071" y="5449652"/>
            <a:ext cx="89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queue2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308872" y="3993673"/>
            <a:ext cx="895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queue1</a:t>
            </a:r>
            <a:endParaRPr lang="en-US" dirty="0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499541" y="6177280"/>
            <a:ext cx="221587" cy="8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686702" y="4336643"/>
            <a:ext cx="1372826" cy="697557"/>
            <a:chOff x="291783" y="1256632"/>
            <a:chExt cx="4582727" cy="1122948"/>
          </a:xfrm>
        </p:grpSpPr>
        <p:sp>
          <p:nvSpPr>
            <p:cNvPr id="64" name="Rounded Rectangle 63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997075" y="3039021"/>
            <a:ext cx="1372826" cy="697557"/>
            <a:chOff x="291783" y="1256632"/>
            <a:chExt cx="4582727" cy="1122948"/>
          </a:xfrm>
        </p:grpSpPr>
        <p:sp>
          <p:nvSpPr>
            <p:cNvPr id="70" name="Rounded Rectangle 69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Elbow Connector 73"/>
          <p:cNvCxnSpPr>
            <a:stCxn id="66" idx="3"/>
            <a:endCxn id="70" idx="1"/>
          </p:cNvCxnSpPr>
          <p:nvPr/>
        </p:nvCxnSpPr>
        <p:spPr>
          <a:xfrm flipH="1" flipV="1">
            <a:off x="5997075" y="3387800"/>
            <a:ext cx="2062453" cy="1297181"/>
          </a:xfrm>
          <a:prstGeom prst="bentConnector5">
            <a:avLst>
              <a:gd name="adj1" fmla="val -11084"/>
              <a:gd name="adj2" fmla="val 54261"/>
              <a:gd name="adj3" fmla="val 11108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359440" y="3387800"/>
            <a:ext cx="221587" cy="8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8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redirect frames to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681"/>
            <a:ext cx="8229600" cy="9932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to deliver a frame to your application</a:t>
            </a:r>
          </a:p>
          <a:p>
            <a:r>
              <a:rPr lang="en-US" dirty="0" smtClean="0"/>
              <a:t>Use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appsink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element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5927" y="3090719"/>
            <a:ext cx="1299394" cy="782177"/>
            <a:chOff x="291783" y="1256632"/>
            <a:chExt cx="4582727" cy="1122948"/>
          </a:xfrm>
        </p:grpSpPr>
        <p:sp>
          <p:nvSpPr>
            <p:cNvPr id="5" name="Rounded Rectangle 4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00" y="3229747"/>
            <a:ext cx="526768" cy="50368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2308562" y="3092375"/>
            <a:ext cx="1700062" cy="782177"/>
            <a:chOff x="291783" y="1256632"/>
            <a:chExt cx="4582727" cy="1122948"/>
          </a:xfrm>
        </p:grpSpPr>
        <p:sp>
          <p:nvSpPr>
            <p:cNvPr id="9" name="Rounded Rectangle 8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73521" y="3092375"/>
            <a:ext cx="1700062" cy="782177"/>
            <a:chOff x="291783" y="1256632"/>
            <a:chExt cx="4582727" cy="1122948"/>
          </a:xfrm>
        </p:grpSpPr>
        <p:sp>
          <p:nvSpPr>
            <p:cNvPr id="13" name="Rounded Rectangle 12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22831" y="2694645"/>
            <a:ext cx="1475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Source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09082" y="2682933"/>
            <a:ext cx="1318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Filter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26992" y="2666528"/>
            <a:ext cx="160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Encoder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0" idx="1"/>
          </p:cNvCxnSpPr>
          <p:nvPr/>
        </p:nvCxnSpPr>
        <p:spPr>
          <a:xfrm>
            <a:off x="2075321" y="3481313"/>
            <a:ext cx="233241" cy="30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4" idx="1"/>
          </p:cNvCxnSpPr>
          <p:nvPr/>
        </p:nvCxnSpPr>
        <p:spPr>
          <a:xfrm>
            <a:off x="4008624" y="3482969"/>
            <a:ext cx="264897" cy="14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6241726" y="3093307"/>
            <a:ext cx="1700062" cy="782177"/>
            <a:chOff x="291783" y="1256632"/>
            <a:chExt cx="4582727" cy="1122948"/>
          </a:xfrm>
        </p:grpSpPr>
        <p:sp>
          <p:nvSpPr>
            <p:cNvPr id="22" name="Rounded Rectangle 21"/>
            <p:cNvSpPr/>
            <p:nvPr/>
          </p:nvSpPr>
          <p:spPr>
            <a:xfrm>
              <a:off x="291783" y="1256632"/>
              <a:ext cx="4582727" cy="1122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1783" y="1553447"/>
              <a:ext cx="177189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Sink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87942" y="1551398"/>
              <a:ext cx="1686568" cy="53199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4F81B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Src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669501" y="2667460"/>
            <a:ext cx="94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AppSink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23" idx="1"/>
          </p:cNvCxnSpPr>
          <p:nvPr/>
        </p:nvCxnSpPr>
        <p:spPr>
          <a:xfrm>
            <a:off x="5976829" y="3483901"/>
            <a:ext cx="264897" cy="14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516915" y="2624038"/>
            <a:ext cx="0" cy="469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296778" y="4571999"/>
            <a:ext cx="8563131" cy="1657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Java example code for getting frames from </a:t>
            </a:r>
            <a:r>
              <a:rPr lang="en-US" sz="2800" dirty="0" err="1" smtClean="0"/>
              <a:t>AppSink</a:t>
            </a:r>
            <a:endParaRPr lang="en-US" sz="2800" dirty="0" smtClean="0"/>
          </a:p>
          <a:p>
            <a:pPr lvl="1"/>
            <a:r>
              <a:rPr lang="en-US" sz="1800" dirty="0" err="1" smtClean="0">
                <a:latin typeface="Apple Chancery"/>
                <a:cs typeface="Apple Chancery"/>
              </a:rPr>
              <a:t>AppSink</a:t>
            </a:r>
            <a:r>
              <a:rPr lang="en-US" sz="1800" dirty="0" smtClean="0">
                <a:latin typeface="Apple Chancery"/>
                <a:cs typeface="Apple Chancery"/>
              </a:rPr>
              <a:t> </a:t>
            </a:r>
            <a:r>
              <a:rPr lang="en-US" sz="1800" dirty="0" err="1" smtClean="0">
                <a:latin typeface="Apple Chancery"/>
                <a:cs typeface="Apple Chancery"/>
              </a:rPr>
              <a:t>appsink</a:t>
            </a:r>
            <a:r>
              <a:rPr lang="en-US" sz="1800" dirty="0" smtClean="0">
                <a:latin typeface="Apple Chancery"/>
                <a:cs typeface="Apple Chancery"/>
              </a:rPr>
              <a:t> = (</a:t>
            </a:r>
            <a:r>
              <a:rPr lang="en-US" sz="1800" dirty="0" err="1" smtClean="0">
                <a:latin typeface="Apple Chancery"/>
                <a:cs typeface="Apple Chancery"/>
              </a:rPr>
              <a:t>AppSink</a:t>
            </a:r>
            <a:r>
              <a:rPr lang="en-US" sz="1800" dirty="0" smtClean="0">
                <a:latin typeface="Apple Chancery"/>
                <a:cs typeface="Apple Chancery"/>
              </a:rPr>
              <a:t>) </a:t>
            </a:r>
            <a:r>
              <a:rPr lang="en-US" sz="1800" dirty="0" err="1" smtClean="0">
                <a:latin typeface="Apple Chancery"/>
                <a:cs typeface="Apple Chancery"/>
              </a:rPr>
              <a:t>ElementFactory.make</a:t>
            </a:r>
            <a:r>
              <a:rPr lang="en-US" sz="1800" dirty="0" smtClean="0">
                <a:latin typeface="Apple Chancery"/>
                <a:cs typeface="Apple Chancery"/>
              </a:rPr>
              <a:t>(“</a:t>
            </a:r>
            <a:r>
              <a:rPr lang="en-US" sz="1800" dirty="0" err="1" smtClean="0">
                <a:latin typeface="Apple Chancery"/>
                <a:cs typeface="Apple Chancery"/>
              </a:rPr>
              <a:t>appsink</a:t>
            </a:r>
            <a:r>
              <a:rPr lang="en-US" sz="1800" dirty="0" smtClean="0">
                <a:latin typeface="Apple Chancery"/>
                <a:cs typeface="Apple Chancery"/>
              </a:rPr>
              <a:t>”, null);</a:t>
            </a:r>
          </a:p>
          <a:p>
            <a:pPr lvl="1"/>
            <a:r>
              <a:rPr lang="en-US" sz="1800" dirty="0" err="1" smtClean="0">
                <a:latin typeface="Apple Chancery"/>
                <a:cs typeface="Apple Chancery"/>
              </a:rPr>
              <a:t>appsink.set</a:t>
            </a:r>
            <a:r>
              <a:rPr lang="en-US" sz="1800" dirty="0" smtClean="0">
                <a:latin typeface="Apple Chancery"/>
                <a:cs typeface="Apple Chancery"/>
              </a:rPr>
              <a:t>(“emit-signal”, true);</a:t>
            </a:r>
          </a:p>
          <a:p>
            <a:pPr lvl="1"/>
            <a:r>
              <a:rPr lang="en-US" sz="1800" dirty="0" err="1">
                <a:latin typeface="Apple Chancery"/>
                <a:cs typeface="Apple Chancery"/>
              </a:rPr>
              <a:t>a</a:t>
            </a:r>
            <a:r>
              <a:rPr lang="en-US" sz="1800" dirty="0" err="1" smtClean="0">
                <a:latin typeface="Apple Chancery"/>
                <a:cs typeface="Apple Chancery"/>
              </a:rPr>
              <a:t>ppsink.setSync</a:t>
            </a:r>
            <a:r>
              <a:rPr lang="en-US" sz="1800" dirty="0" smtClean="0">
                <a:latin typeface="Apple Chancery"/>
                <a:cs typeface="Apple Chancery"/>
              </a:rPr>
              <a:t>(false);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01727" y="2254706"/>
            <a:ext cx="137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984807"/>
                </a:solidFill>
              </a:rPr>
              <a:t>Emit Signals</a:t>
            </a:r>
            <a:endParaRPr lang="en-US" i="1" dirty="0">
              <a:solidFill>
                <a:srgbClr val="9848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Apple Chancery"/>
              </a:rPr>
              <a:t>Some</a:t>
            </a:r>
            <a:r>
              <a:rPr lang="en-US" dirty="0" smtClean="0">
                <a:latin typeface="Apple Chancery"/>
                <a:cs typeface="Apple Chancery"/>
              </a:rPr>
              <a:t> gstreamer </a:t>
            </a:r>
            <a:r>
              <a:rPr lang="en-US" dirty="0" smtClean="0">
                <a:latin typeface="+mn-lt"/>
                <a:cs typeface="Apple Chancery"/>
              </a:rPr>
              <a:t>plugins</a:t>
            </a:r>
            <a:endParaRPr lang="en-US" dirty="0">
              <a:latin typeface="+mn-lt"/>
              <a:cs typeface="Apple Chancery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43263" y="1723755"/>
            <a:ext cx="6670842" cy="3624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Video webcam source: </a:t>
            </a:r>
            <a:r>
              <a:rPr lang="en-US" sz="2000" dirty="0" smtClean="0"/>
              <a:t>v4l2src </a:t>
            </a:r>
          </a:p>
          <a:p>
            <a:r>
              <a:rPr lang="en-US" sz="2000" b="1" dirty="0" smtClean="0"/>
              <a:t>Audio webcam source:</a:t>
            </a:r>
            <a:r>
              <a:rPr lang="en-US" sz="2000" dirty="0" smtClean="0"/>
              <a:t> </a:t>
            </a:r>
            <a:r>
              <a:rPr lang="en-US" sz="2000" dirty="0" err="1" smtClean="0"/>
              <a:t>alsasrc</a:t>
            </a:r>
            <a:r>
              <a:rPr lang="en-US" sz="2000" dirty="0" smtClean="0"/>
              <a:t> </a:t>
            </a:r>
          </a:p>
          <a:p>
            <a:r>
              <a:rPr lang="en-US" sz="2000" b="1" dirty="0"/>
              <a:t>Video or Audio file source: </a:t>
            </a:r>
            <a:r>
              <a:rPr lang="en-US" sz="2000" dirty="0" err="1" smtClean="0"/>
              <a:t>filesrc</a:t>
            </a:r>
            <a:endParaRPr lang="en-US" sz="2000" dirty="0" smtClean="0"/>
          </a:p>
          <a:p>
            <a:r>
              <a:rPr lang="en-US" sz="2000" b="1" dirty="0" smtClean="0"/>
              <a:t>Video Encoder:</a:t>
            </a:r>
            <a:r>
              <a:rPr lang="en-US" sz="2000" dirty="0" smtClean="0"/>
              <a:t> ffenc_mpeg4 (mpeg4), </a:t>
            </a:r>
            <a:r>
              <a:rPr lang="en-US" sz="2000" dirty="0" err="1" smtClean="0"/>
              <a:t>jpegenc</a:t>
            </a:r>
            <a:r>
              <a:rPr lang="en-US" sz="2000" dirty="0" smtClean="0"/>
              <a:t> (</a:t>
            </a:r>
            <a:r>
              <a:rPr lang="en-US" sz="2000" dirty="0" err="1" smtClean="0"/>
              <a:t>mjpeg</a:t>
            </a:r>
            <a:r>
              <a:rPr lang="en-US" sz="2000" dirty="0" smtClean="0"/>
              <a:t>), …</a:t>
            </a:r>
          </a:p>
          <a:p>
            <a:r>
              <a:rPr lang="en-US" sz="2000" b="1" dirty="0" smtClean="0"/>
              <a:t>Video Decoder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en-US" sz="2000" dirty="0" smtClean="0"/>
              <a:t>ffdec_mpeg4 </a:t>
            </a:r>
            <a:r>
              <a:rPr lang="en-US" sz="2000" dirty="0"/>
              <a:t>(mpeg4), </a:t>
            </a:r>
            <a:r>
              <a:rPr lang="en-US" sz="2000" dirty="0" err="1" smtClean="0"/>
              <a:t>jpegdec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mjpeg</a:t>
            </a:r>
            <a:r>
              <a:rPr lang="en-US" sz="2000" dirty="0"/>
              <a:t>), </a:t>
            </a:r>
            <a:r>
              <a:rPr lang="en-US" sz="2000" dirty="0" smtClean="0"/>
              <a:t>…</a:t>
            </a:r>
          </a:p>
          <a:p>
            <a:r>
              <a:rPr lang="en-US" sz="2000" b="1" dirty="0" smtClean="0"/>
              <a:t>Audio Encoder</a:t>
            </a:r>
            <a:r>
              <a:rPr lang="en-US" sz="2000" dirty="0" smtClean="0"/>
              <a:t>: </a:t>
            </a:r>
            <a:r>
              <a:rPr lang="en-US" sz="2000" dirty="0" err="1" smtClean="0"/>
              <a:t>vorbisenc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alawenc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mulawenc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b="1" dirty="0" smtClean="0"/>
              <a:t>Audio Decoder: </a:t>
            </a:r>
            <a:r>
              <a:rPr lang="en-US" sz="2000" dirty="0" err="1" smtClean="0"/>
              <a:t>vorbisdec</a:t>
            </a:r>
            <a:r>
              <a:rPr lang="en-US" sz="2000" dirty="0"/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alawdec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mulawdec</a:t>
            </a:r>
            <a:endParaRPr lang="en-US" sz="2000" dirty="0" smtClean="0"/>
          </a:p>
          <a:p>
            <a:r>
              <a:rPr lang="en-US" sz="2000" b="1" dirty="0" err="1" smtClean="0"/>
              <a:t>Muxer</a:t>
            </a:r>
            <a:r>
              <a:rPr lang="en-US" sz="2000" b="1" dirty="0" smtClean="0"/>
              <a:t> [optional]:</a:t>
            </a:r>
            <a:r>
              <a:rPr lang="en-US" sz="2000" dirty="0" smtClean="0"/>
              <a:t> </a:t>
            </a:r>
            <a:r>
              <a:rPr lang="en-US" sz="2000" dirty="0" err="1" smtClean="0"/>
              <a:t>avimux</a:t>
            </a:r>
            <a:r>
              <a:rPr lang="en-US" sz="2000" dirty="0" smtClean="0"/>
              <a:t> (</a:t>
            </a:r>
            <a:r>
              <a:rPr lang="en-US" sz="2000" dirty="0" err="1" smtClean="0"/>
              <a:t>avi</a:t>
            </a:r>
            <a:r>
              <a:rPr lang="en-US" sz="2000" dirty="0" smtClean="0"/>
              <a:t>), </a:t>
            </a:r>
            <a:r>
              <a:rPr lang="en-US" sz="2000" dirty="0" err="1" smtClean="0"/>
              <a:t>matroskamux</a:t>
            </a:r>
            <a:r>
              <a:rPr lang="en-US" sz="2000" dirty="0" smtClean="0"/>
              <a:t>(</a:t>
            </a:r>
            <a:r>
              <a:rPr lang="en-US" sz="2000" dirty="0" err="1" smtClean="0"/>
              <a:t>mkv</a:t>
            </a:r>
            <a:r>
              <a:rPr lang="en-US" sz="2000" dirty="0" smtClean="0"/>
              <a:t>),  … </a:t>
            </a:r>
          </a:p>
          <a:p>
            <a:r>
              <a:rPr lang="en-US" sz="2000" b="1" dirty="0" err="1" smtClean="0"/>
              <a:t>Demuxer</a:t>
            </a:r>
            <a:r>
              <a:rPr lang="en-US" sz="2000" b="1" dirty="0" smtClean="0"/>
              <a:t> [optional]</a:t>
            </a:r>
            <a:r>
              <a:rPr lang="en-US" sz="2000" dirty="0" smtClean="0"/>
              <a:t>: </a:t>
            </a:r>
            <a:r>
              <a:rPr lang="en-US" sz="2000" dirty="0" err="1" smtClean="0"/>
              <a:t>avidemux</a:t>
            </a:r>
            <a:r>
              <a:rPr lang="en-US" sz="2000" dirty="0" smtClean="0"/>
              <a:t> (</a:t>
            </a:r>
            <a:r>
              <a:rPr lang="en-US" sz="2000" dirty="0" err="1" smtClean="0"/>
              <a:t>avi</a:t>
            </a:r>
            <a:r>
              <a:rPr lang="en-US" sz="2000" dirty="0" smtClean="0"/>
              <a:t>), </a:t>
            </a:r>
          </a:p>
          <a:p>
            <a:r>
              <a:rPr lang="en-US" sz="2000" b="1" dirty="0"/>
              <a:t>Audio </a:t>
            </a:r>
            <a:r>
              <a:rPr lang="en-US" sz="2000" b="1" dirty="0" smtClean="0"/>
              <a:t>sink</a:t>
            </a:r>
            <a:r>
              <a:rPr lang="en-US" sz="2000" dirty="0" smtClean="0"/>
              <a:t>: </a:t>
            </a:r>
            <a:r>
              <a:rPr lang="en-US" sz="2000" dirty="0" err="1"/>
              <a:t>alsasink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30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22"/>
            <a:ext cx="8229600" cy="1143000"/>
          </a:xfrm>
        </p:spPr>
        <p:txBody>
          <a:bodyPr/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41994"/>
              </p:ext>
            </p:extLst>
          </p:nvPr>
        </p:nvGraphicFramePr>
        <p:xfrm>
          <a:off x="457200" y="1704474"/>
          <a:ext cx="8408736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53895"/>
                <a:gridCol w="1216527"/>
                <a:gridCol w="44383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 Recording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Simultaneous </a:t>
                      </a:r>
                      <a:r>
                        <a:rPr lang="en-US" dirty="0" smtClean="0"/>
                        <a:t>Record and Playback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 Compression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mjpeg</a:t>
                      </a:r>
                      <a:r>
                        <a:rPr lang="en-US" dirty="0" smtClean="0"/>
                        <a:t>, mpeg4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Audio Recording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Audio Compression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pcm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vorbis</a:t>
                      </a:r>
                      <a:r>
                        <a:rPr lang="en-US" dirty="0" smtClean="0"/>
                        <a:t>/ mp3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</a:t>
                      </a:r>
                      <a:r>
                        <a:rPr lang="en-US" baseline="0" dirty="0" smtClean="0"/>
                        <a:t> Playback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FF, RW,</a:t>
                      </a:r>
                      <a:r>
                        <a:rPr lang="en-US" baseline="0" dirty="0" smtClean="0"/>
                        <a:t> S, P Functionalities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Audio Playback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Graphical</a:t>
                      </a:r>
                      <a:r>
                        <a:rPr lang="en-US" baseline="0" dirty="0" smtClean="0"/>
                        <a:t> Interface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User-friendly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at</a:t>
                      </a:r>
                      <a:r>
                        <a:rPr lang="en-US" baseline="0" dirty="0" smtClean="0"/>
                        <a:t> each 5 sec interval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manual</a:t>
                      </a:r>
                      <a:r>
                        <a:rPr lang="en-US" baseline="0" dirty="0" smtClean="0"/>
                        <a:t> and Development manual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Visualizer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Hint: you may try </a:t>
                      </a:r>
                      <a:r>
                        <a:rPr lang="en-US" dirty="0" err="1" smtClean="0"/>
                        <a:t>JFreeChart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Camera pan and tilt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99894" y="1248248"/>
            <a:ext cx="4040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Required Points: 100, Optional Points: 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5683" y="6320227"/>
            <a:ext cx="7315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Points are will be considered based on live demo and interview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and Equipment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47695"/>
          </a:xfrm>
        </p:spPr>
        <p:txBody>
          <a:bodyPr>
            <a:noAutofit/>
          </a:bodyPr>
          <a:lstStyle/>
          <a:p>
            <a:r>
              <a:rPr lang="en-US" sz="2800" dirty="0" smtClean="0"/>
              <a:t>Choose what ever language you like, </a:t>
            </a:r>
            <a:r>
              <a:rPr lang="en-US" sz="2800" dirty="0" err="1" smtClean="0"/>
              <a:t>Gstreamer</a:t>
            </a:r>
            <a:r>
              <a:rPr lang="en-US" sz="2800" dirty="0" smtClean="0"/>
              <a:t> is compatible with most popular languages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57136"/>
              </p:ext>
            </p:extLst>
          </p:nvPr>
        </p:nvGraphicFramePr>
        <p:xfrm>
          <a:off x="914398" y="2803357"/>
          <a:ext cx="739942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711"/>
                <a:gridCol w="3699711"/>
              </a:tblGrid>
              <a:tr h="260891">
                <a:tc>
                  <a:txBody>
                    <a:bodyPr/>
                    <a:lstStyle/>
                    <a:p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450305">
                <a:tc>
                  <a:txBody>
                    <a:bodyPr/>
                    <a:lstStyle/>
                    <a:p>
                      <a:r>
                        <a:rPr lang="en-US" dirty="0" smtClean="0"/>
                        <a:t>http://docs.gstreamer.com/display/GstSDK/Tutorials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https://code.google.com/p/gstreamer-java/</a:t>
                      </a:r>
                      <a:endParaRPr lang="en-US" dirty="0"/>
                    </a:p>
                  </a:txBody>
                  <a:tcPr/>
                </a:tc>
              </a:tr>
              <a:tr h="450305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 </a:t>
                      </a:r>
                      <a:r>
                        <a:rPr lang="en-US" dirty="0" smtClean="0"/>
                        <a:t>Up-to-date detailed tutorials, step-by-step runnable sample codes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 </a:t>
                      </a:r>
                      <a:r>
                        <a:rPr lang="en-US" dirty="0" smtClean="0"/>
                        <a:t>Brief</a:t>
                      </a:r>
                      <a:r>
                        <a:rPr lang="en-US" baseline="0" dirty="0" smtClean="0"/>
                        <a:t> introduction, few samples</a:t>
                      </a:r>
                      <a:endParaRPr lang="en-US" dirty="0"/>
                    </a:p>
                  </a:txBody>
                  <a:tcPr/>
                </a:tc>
              </a:tr>
              <a:tr h="836280"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 3"/>
                        </a:rPr>
                        <a:t> </a:t>
                      </a:r>
                      <a:r>
                        <a:rPr lang="en-US" dirty="0" smtClean="0"/>
                        <a:t>Requires external GUI libraries: GTK+(used</a:t>
                      </a:r>
                      <a:r>
                        <a:rPr lang="en-US" baseline="0" dirty="0" smtClean="0"/>
                        <a:t> in the tutorial site</a:t>
                      </a:r>
                      <a:r>
                        <a:rPr lang="en-US" dirty="0" smtClean="0"/>
                        <a:t>), </a:t>
                      </a:r>
                      <a:r>
                        <a:rPr lang="en-US" dirty="0" err="1" smtClean="0"/>
                        <a:t>Qt</a:t>
                      </a:r>
                      <a:r>
                        <a:rPr lang="en-US" dirty="0" smtClean="0"/>
                        <a:t> (very powerful)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 </a:t>
                      </a:r>
                      <a:r>
                        <a:rPr lang="en-US" dirty="0" smtClean="0"/>
                        <a:t>Built-in GUI libraries</a:t>
                      </a:r>
                      <a:endParaRPr lang="en-US" dirty="0"/>
                    </a:p>
                  </a:txBody>
                  <a:tcPr/>
                </a:tc>
              </a:tr>
              <a:tr h="450305">
                <a:tc>
                  <a:txBody>
                    <a:bodyPr/>
                    <a:lstStyle/>
                    <a:p>
                      <a:r>
                        <a:rPr lang="en-US" dirty="0" smtClean="0"/>
                        <a:t>Not supported by EWS (installation</a:t>
                      </a:r>
                      <a:r>
                        <a:rPr lang="en-US" baseline="0" dirty="0" smtClean="0"/>
                        <a:t> of external lib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 by EWS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4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6"/>
            <a:ext cx="8229600" cy="1143000"/>
          </a:xfrm>
        </p:spPr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580"/>
            <a:ext cx="8229600" cy="5387474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Capturing </a:t>
            </a:r>
            <a:r>
              <a:rPr lang="en-US" sz="2000" dirty="0" smtClean="0"/>
              <a:t>a video and audio </a:t>
            </a:r>
            <a:r>
              <a:rPr lang="en-US" sz="2000" dirty="0"/>
              <a:t>using a </a:t>
            </a:r>
            <a:r>
              <a:rPr lang="en-US" sz="2000" dirty="0" smtClean="0"/>
              <a:t>webcam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0"/>
            <a:r>
              <a:rPr lang="en-US" sz="2000" dirty="0" smtClean="0"/>
              <a:t>Storing </a:t>
            </a:r>
            <a:r>
              <a:rPr lang="en-US" sz="2000" dirty="0"/>
              <a:t>the audio and video </a:t>
            </a:r>
            <a:r>
              <a:rPr lang="en-US" sz="2000" dirty="0" smtClean="0"/>
              <a:t>data in </a:t>
            </a:r>
            <a:r>
              <a:rPr lang="en-US" sz="2000" dirty="0"/>
              <a:t>PC using </a:t>
            </a:r>
            <a:r>
              <a:rPr lang="en-US" sz="2000" dirty="0" smtClean="0"/>
              <a:t>compression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Playing a video from the stored file with fast forward, rewind, pause and play </a:t>
            </a:r>
            <a:r>
              <a:rPr lang="en-US" sz="2000" dirty="0" smtClean="0"/>
              <a:t>functionalities</a:t>
            </a:r>
            <a:endParaRPr lang="en-US" sz="2000" dirty="0"/>
          </a:p>
          <a:p>
            <a:pPr lvl="0"/>
            <a:r>
              <a:rPr lang="en-US" sz="2000" dirty="0"/>
              <a:t>Playing an audio from the stored </a:t>
            </a:r>
            <a:r>
              <a:rPr lang="en-US" sz="2000" dirty="0" smtClean="0"/>
              <a:t>file</a:t>
            </a:r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Comparing the media frames across different compression</a:t>
            </a:r>
          </a:p>
          <a:p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2257594" y="1472368"/>
            <a:ext cx="2998869" cy="1059377"/>
            <a:chOff x="2257594" y="1472368"/>
            <a:chExt cx="2998869" cy="1059377"/>
          </a:xfrm>
        </p:grpSpPr>
        <p:pic>
          <p:nvPicPr>
            <p:cNvPr id="4" name="Picture 3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7594" y="1472368"/>
              <a:ext cx="865603" cy="8136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4526" y="1472368"/>
              <a:ext cx="991937" cy="1059377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>
              <a:stCxn id="4" idx="3"/>
            </p:cNvCxnSpPr>
            <p:nvPr/>
          </p:nvCxnSpPr>
          <p:spPr>
            <a:xfrm flipV="1">
              <a:off x="3123197" y="1858230"/>
              <a:ext cx="1141329" cy="209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147" y="2531745"/>
            <a:ext cx="1690808" cy="11630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707" y="2839223"/>
            <a:ext cx="881960" cy="60667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3346290" y="3165407"/>
            <a:ext cx="1141329" cy="2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1210" y="3970419"/>
            <a:ext cx="2225843" cy="134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and Equipment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47695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choose to use EWS..</a:t>
            </a:r>
          </a:p>
          <a:p>
            <a:pPr lvl="1"/>
            <a:r>
              <a:rPr lang="en-US" sz="2400" dirty="0" smtClean="0"/>
              <a:t> group directories</a:t>
            </a:r>
            <a:endParaRPr lang="en-US" sz="2400" dirty="0" smtClean="0"/>
          </a:p>
          <a:p>
            <a:pPr lvl="1"/>
            <a:r>
              <a:rPr lang="en-US" sz="2400" dirty="0"/>
              <a:t> /team/cs414/G#</a:t>
            </a:r>
            <a:r>
              <a:rPr lang="en-US" sz="2400" b="1" dirty="0" smtClean="0">
                <a:solidFill>
                  <a:srgbClr val="984807"/>
                </a:solidFill>
              </a:rPr>
              <a:t>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(# is your group number)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If you choose to use your own machines..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Windows/Mac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Android/</a:t>
            </a:r>
            <a:r>
              <a:rPr lang="en-US" sz="2400" dirty="0" err="1" smtClean="0">
                <a:solidFill>
                  <a:srgbClr val="000000"/>
                </a:solidFill>
              </a:rPr>
              <a:t>iOS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Feel free to use your own camera/</a:t>
            </a:r>
            <a:r>
              <a:rPr lang="en-US" sz="2800" dirty="0" err="1" smtClean="0">
                <a:solidFill>
                  <a:srgbClr val="000000"/>
                </a:solidFill>
              </a:rPr>
              <a:t>mic</a:t>
            </a:r>
            <a:r>
              <a:rPr lang="en-US" sz="2800" dirty="0" smtClean="0">
                <a:solidFill>
                  <a:srgbClr val="000000"/>
                </a:solidFill>
              </a:rPr>
              <a:t>, or you can borrow two </a:t>
            </a:r>
            <a:r>
              <a:rPr lang="en-US" sz="2800" dirty="0" err="1" smtClean="0">
                <a:solidFill>
                  <a:srgbClr val="000000"/>
                </a:solidFill>
              </a:rPr>
              <a:t>logitech</a:t>
            </a:r>
            <a:r>
              <a:rPr lang="en-US" sz="2800" dirty="0" smtClean="0">
                <a:solidFill>
                  <a:srgbClr val="000000"/>
                </a:solidFill>
              </a:rPr>
              <a:t> cameras (with </a:t>
            </a:r>
            <a:r>
              <a:rPr lang="en-US" sz="2800" dirty="0" err="1" smtClean="0">
                <a:solidFill>
                  <a:srgbClr val="000000"/>
                </a:solidFill>
              </a:rPr>
              <a:t>mic</a:t>
            </a:r>
            <a:r>
              <a:rPr lang="en-US" sz="2800" dirty="0" smtClean="0">
                <a:solidFill>
                  <a:srgbClr val="000000"/>
                </a:solidFill>
              </a:rPr>
              <a:t> embedded</a:t>
            </a:r>
            <a:r>
              <a:rPr lang="en-US" sz="2800" dirty="0">
                <a:solidFill>
                  <a:srgbClr val="000000"/>
                </a:solidFill>
              </a:rPr>
              <a:t>) from Engineering IT (Barb </a:t>
            </a:r>
            <a:r>
              <a:rPr lang="en-US" sz="2800" dirty="0" err="1">
                <a:solidFill>
                  <a:srgbClr val="000000"/>
                </a:solidFill>
              </a:rPr>
              <a:t>Leisner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0861" y="210226"/>
            <a:ext cx="8686800" cy="76835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Covered Aspects </a:t>
            </a:r>
            <a:r>
              <a:rPr lang="en-US" sz="3600" dirty="0">
                <a:latin typeface="Arial" charset="0"/>
              </a:rPr>
              <a:t>of Multimedia</a:t>
            </a:r>
          </a:p>
        </p:txBody>
      </p:sp>
      <p:pic>
        <p:nvPicPr>
          <p:cNvPr id="8196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914400" y="1925638"/>
            <a:ext cx="1128713" cy="1003300"/>
          </a:xfrm>
        </p:spPr>
      </p:pic>
      <p:pic>
        <p:nvPicPr>
          <p:cNvPr id="8197" name="Picture 6" descr="C:\Users\klara\AppData\Local\Microsoft\Windows\Temporary Internet Files\Content.IE5\5ZS0TCTT\MC900432517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39888"/>
            <a:ext cx="17621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C:\Users\klara\AppData\Local\Microsoft\Windows\Temporary Internet Files\Content.IE5\L7EDHQAN\MC900323639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5221288"/>
            <a:ext cx="81597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C:\Users\klara\AppData\Local\Microsoft\Windows\Temporary Internet Files\Content.IE5\5ZS0TCTT\MP900402013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3527425"/>
            <a:ext cx="194945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C:\Users\klara\AppData\Local\Microsoft\Windows\Temporary Internet Files\Content.IE5\PKWQAGLU\MC900285758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4902200"/>
            <a:ext cx="912812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4" descr="C:\Users\klara\AppData\Local\Microsoft\Windows\Temporary Internet Files\Content.IE5\L7EDHQAN\MC900398445[1]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4011613"/>
            <a:ext cx="10191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6" descr="C:\Users\klara\AppData\Local\Microsoft\Windows\Temporary Internet Files\Content.IE5\X37R7TTZ\MC900424770[1].wm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3" y="5268913"/>
            <a:ext cx="104933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8" y="3590925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9" descr="C:\Users\klara\AppData\Local\Microsoft\Windows\Temporary Internet Files\Content.IE5\L7EDHQAN\MC900398509[1]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201863"/>
            <a:ext cx="1160462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3" descr="C:\Users\klara\AppData\Local\Microsoft\Windows\Temporary Internet Files\Content.IE5\PKWQAGLU\MP900442409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9588"/>
            <a:ext cx="11430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4" descr="C:\Users\klara\AppData\Local\Microsoft\Windows\Temporary Internet Files\Content.IE5\X37R7TTZ\MP900442345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295900"/>
            <a:ext cx="9509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07" name="Elbow Connector 4"/>
          <p:cNvCxnSpPr>
            <a:cxnSpLocks noChangeShapeType="1"/>
            <a:stCxn id="8198" idx="3"/>
            <a:endCxn id="8203" idx="2"/>
          </p:cNvCxnSpPr>
          <p:nvPr/>
        </p:nvCxnSpPr>
        <p:spPr bwMode="auto">
          <a:xfrm flipV="1">
            <a:off x="1749425" y="4530725"/>
            <a:ext cx="1628775" cy="1100138"/>
          </a:xfrm>
          <a:prstGeom prst="bentConnector2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Elbow Connector 7"/>
          <p:cNvCxnSpPr>
            <a:cxnSpLocks noChangeShapeType="1"/>
            <a:stCxn id="8196" idx="2"/>
            <a:endCxn id="8203" idx="1"/>
          </p:cNvCxnSpPr>
          <p:nvPr/>
        </p:nvCxnSpPr>
        <p:spPr bwMode="auto">
          <a:xfrm rot="16200000" flipH="1">
            <a:off x="1603375" y="2805113"/>
            <a:ext cx="1131887" cy="1379538"/>
          </a:xfrm>
          <a:prstGeom prst="bentConnector2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Elbow Connector 9"/>
          <p:cNvCxnSpPr>
            <a:cxnSpLocks noChangeShapeType="1"/>
            <a:stCxn id="8197" idx="2"/>
          </p:cNvCxnSpPr>
          <p:nvPr/>
        </p:nvCxnSpPr>
        <p:spPr bwMode="auto">
          <a:xfrm rot="5400000">
            <a:off x="5115719" y="3094832"/>
            <a:ext cx="687387" cy="596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Elbow Connector 11"/>
          <p:cNvCxnSpPr>
            <a:cxnSpLocks noChangeShapeType="1"/>
            <a:stCxn id="8204" idx="2"/>
          </p:cNvCxnSpPr>
          <p:nvPr/>
        </p:nvCxnSpPr>
        <p:spPr bwMode="auto">
          <a:xfrm rot="5400000">
            <a:off x="6692107" y="2639218"/>
            <a:ext cx="768350" cy="1731963"/>
          </a:xfrm>
          <a:prstGeom prst="bentConnector2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Elbow Connector 13"/>
          <p:cNvCxnSpPr>
            <a:cxnSpLocks noChangeShapeType="1"/>
            <a:stCxn id="8201" idx="1"/>
          </p:cNvCxnSpPr>
          <p:nvPr/>
        </p:nvCxnSpPr>
        <p:spPr bwMode="auto">
          <a:xfrm rot="10800000">
            <a:off x="6346825" y="4178300"/>
            <a:ext cx="1292225" cy="241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Elbow Connector 15"/>
          <p:cNvCxnSpPr>
            <a:cxnSpLocks noChangeShapeType="1"/>
            <a:stCxn id="8201" idx="2"/>
            <a:endCxn id="8200" idx="3"/>
          </p:cNvCxnSpPr>
          <p:nvPr/>
        </p:nvCxnSpPr>
        <p:spPr bwMode="auto">
          <a:xfrm rot="5400000">
            <a:off x="7782719" y="4963319"/>
            <a:ext cx="501650" cy="230188"/>
          </a:xfrm>
          <a:prstGeom prst="bentConnector2">
            <a:avLst/>
          </a:prstGeom>
          <a:noFill/>
          <a:ln w="571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Elbow Connector 18"/>
          <p:cNvCxnSpPr>
            <a:cxnSpLocks noChangeShapeType="1"/>
            <a:stCxn id="8202" idx="0"/>
          </p:cNvCxnSpPr>
          <p:nvPr/>
        </p:nvCxnSpPr>
        <p:spPr bwMode="auto">
          <a:xfrm rot="5400000" flipH="1" flipV="1">
            <a:off x="5607844" y="4666457"/>
            <a:ext cx="679450" cy="525462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4" name="TextBox 19"/>
          <p:cNvSpPr txBox="1">
            <a:spLocks noChangeArrowheads="1"/>
          </p:cNvSpPr>
          <p:nvPr/>
        </p:nvSpPr>
        <p:spPr bwMode="auto">
          <a:xfrm>
            <a:off x="768350" y="1412875"/>
            <a:ext cx="153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Image/Video</a:t>
            </a:r>
          </a:p>
          <a:p>
            <a:r>
              <a:rPr lang="en-US" b="1">
                <a:cs typeface="Arial" charset="0"/>
              </a:rPr>
              <a:t>Capture</a:t>
            </a:r>
          </a:p>
        </p:txBody>
      </p:sp>
      <p:sp>
        <p:nvSpPr>
          <p:cNvPr id="8216" name="TextBox 21"/>
          <p:cNvSpPr txBox="1">
            <a:spLocks noChangeArrowheads="1"/>
          </p:cNvSpPr>
          <p:nvPr/>
        </p:nvSpPr>
        <p:spPr bwMode="auto">
          <a:xfrm>
            <a:off x="4197350" y="5576888"/>
            <a:ext cx="10429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Media</a:t>
            </a:r>
          </a:p>
          <a:p>
            <a:r>
              <a:rPr lang="en-US" b="1">
                <a:cs typeface="Arial" charset="0"/>
              </a:rPr>
              <a:t>Server</a:t>
            </a:r>
          </a:p>
          <a:p>
            <a:r>
              <a:rPr lang="en-US" b="1">
                <a:cs typeface="Arial" charset="0"/>
              </a:rPr>
              <a:t>Storage</a:t>
            </a:r>
          </a:p>
        </p:txBody>
      </p:sp>
      <p:sp>
        <p:nvSpPr>
          <p:cNvPr id="8217" name="TextBox 22"/>
          <p:cNvSpPr txBox="1">
            <a:spLocks noChangeArrowheads="1"/>
          </p:cNvSpPr>
          <p:nvPr/>
        </p:nvSpPr>
        <p:spPr bwMode="auto">
          <a:xfrm>
            <a:off x="4622800" y="3876675"/>
            <a:ext cx="167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  <a:cs typeface="Arial" charset="0"/>
              </a:rPr>
              <a:t>Transmission</a:t>
            </a:r>
          </a:p>
        </p:txBody>
      </p:sp>
      <p:sp>
        <p:nvSpPr>
          <p:cNvPr id="8218" name="TextBox 24"/>
          <p:cNvSpPr txBox="1">
            <a:spLocks noChangeArrowheads="1"/>
          </p:cNvSpPr>
          <p:nvPr/>
        </p:nvSpPr>
        <p:spPr bwMode="auto">
          <a:xfrm>
            <a:off x="2571750" y="4419600"/>
            <a:ext cx="166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Compression</a:t>
            </a:r>
          </a:p>
          <a:p>
            <a:r>
              <a:rPr lang="en-US" b="1">
                <a:cs typeface="Arial" charset="0"/>
              </a:rPr>
              <a:t>Processing</a:t>
            </a:r>
          </a:p>
        </p:txBody>
      </p:sp>
      <p:sp>
        <p:nvSpPr>
          <p:cNvPr id="8219" name="TextBox 26"/>
          <p:cNvSpPr txBox="1">
            <a:spLocks noChangeArrowheads="1"/>
          </p:cNvSpPr>
          <p:nvPr/>
        </p:nvSpPr>
        <p:spPr bwMode="auto">
          <a:xfrm>
            <a:off x="7242175" y="1279525"/>
            <a:ext cx="1582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Audio/Video</a:t>
            </a:r>
          </a:p>
          <a:p>
            <a:r>
              <a:rPr lang="en-US" b="1">
                <a:cs typeface="Arial" charset="0"/>
              </a:rPr>
              <a:t>Presentation</a:t>
            </a:r>
          </a:p>
          <a:p>
            <a:r>
              <a:rPr lang="en-US" b="1">
                <a:cs typeface="Arial" charset="0"/>
              </a:rPr>
              <a:t>Playback</a:t>
            </a:r>
          </a:p>
        </p:txBody>
      </p:sp>
      <p:sp>
        <p:nvSpPr>
          <p:cNvPr id="8220" name="TextBox 27"/>
          <p:cNvSpPr txBox="1">
            <a:spLocks noChangeArrowheads="1"/>
          </p:cNvSpPr>
          <p:nvPr/>
        </p:nvSpPr>
        <p:spPr bwMode="auto">
          <a:xfrm>
            <a:off x="4979988" y="1790700"/>
            <a:ext cx="1735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cs typeface="Arial" charset="0"/>
              </a:rPr>
              <a:t>Audio/Video </a:t>
            </a:r>
          </a:p>
          <a:p>
            <a:r>
              <a:rPr lang="en-US" b="1" dirty="0">
                <a:solidFill>
                  <a:schemeClr val="bg1"/>
                </a:solidFill>
                <a:cs typeface="Arial" charset="0"/>
              </a:rPr>
              <a:t>Perception/ Playback</a:t>
            </a:r>
          </a:p>
        </p:txBody>
      </p:sp>
      <p:sp>
        <p:nvSpPr>
          <p:cNvPr id="8221" name="TextBox 56"/>
          <p:cNvSpPr txBox="1">
            <a:spLocks noChangeArrowheads="1"/>
          </p:cNvSpPr>
          <p:nvPr/>
        </p:nvSpPr>
        <p:spPr bwMode="auto">
          <a:xfrm>
            <a:off x="1938338" y="5640388"/>
            <a:ext cx="210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cs typeface="Arial" charset="0"/>
              </a:rPr>
              <a:t>Audio </a:t>
            </a:r>
            <a:r>
              <a:rPr lang="en-US" b="1">
                <a:cs typeface="Arial" charset="0"/>
              </a:rPr>
              <a:t>Information</a:t>
            </a:r>
          </a:p>
          <a:p>
            <a:r>
              <a:rPr lang="en-US" b="1">
                <a:cs typeface="Arial" charset="0"/>
              </a:rPr>
              <a:t>Representation</a:t>
            </a:r>
          </a:p>
        </p:txBody>
      </p:sp>
      <p:cxnSp>
        <p:nvCxnSpPr>
          <p:cNvPr id="8222" name="Elbow Connector 31769"/>
          <p:cNvCxnSpPr>
            <a:cxnSpLocks noChangeShapeType="1"/>
            <a:stCxn id="8203" idx="3"/>
          </p:cNvCxnSpPr>
          <p:nvPr/>
        </p:nvCxnSpPr>
        <p:spPr bwMode="auto">
          <a:xfrm flipV="1">
            <a:off x="3898900" y="3889375"/>
            <a:ext cx="977900" cy="1714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223" name="Picture 25" descr="C:\Users\klara\AppData\Local\Microsoft\Windows\Temporary Internet Files\Content.IE5\5ZS0TCTT\MC900424794[1].wm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1790700"/>
            <a:ext cx="6683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4" name="Picture 26" descr="C:\Users\klara\AppData\Local\Microsoft\Windows\Temporary Internet Files\Content.IE5\PKWQAGLU\MC900432629[1]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773738"/>
            <a:ext cx="8572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25" name="Elbow Connector 33"/>
          <p:cNvCxnSpPr>
            <a:cxnSpLocks noChangeShapeType="1"/>
            <a:stCxn id="8201" idx="3"/>
          </p:cNvCxnSpPr>
          <p:nvPr/>
        </p:nvCxnSpPr>
        <p:spPr bwMode="auto">
          <a:xfrm flipH="1">
            <a:off x="8347075" y="4419600"/>
            <a:ext cx="311150" cy="1527175"/>
          </a:xfrm>
          <a:prstGeom prst="bentConnector4">
            <a:avLst>
              <a:gd name="adj1" fmla="val -73269"/>
              <a:gd name="adj2" fmla="val 63375"/>
            </a:avLst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6" name="TextBox 34"/>
          <p:cNvSpPr txBox="1">
            <a:spLocks noChangeArrowheads="1"/>
          </p:cNvSpPr>
          <p:nvPr/>
        </p:nvSpPr>
        <p:spPr bwMode="auto">
          <a:xfrm>
            <a:off x="7748588" y="3975100"/>
            <a:ext cx="1506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cs typeface="Arial" charset="0"/>
              </a:rPr>
              <a:t>Transmission</a:t>
            </a:r>
          </a:p>
        </p:txBody>
      </p:sp>
      <p:sp>
        <p:nvSpPr>
          <p:cNvPr id="8227" name="TextBox 68"/>
          <p:cNvSpPr txBox="1">
            <a:spLocks noChangeArrowheads="1"/>
          </p:cNvSpPr>
          <p:nvPr/>
        </p:nvSpPr>
        <p:spPr bwMode="auto">
          <a:xfrm>
            <a:off x="774700" y="4622800"/>
            <a:ext cx="105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Audio</a:t>
            </a:r>
          </a:p>
          <a:p>
            <a:r>
              <a:rPr lang="en-US" b="1">
                <a:cs typeface="Arial" charset="0"/>
              </a:rPr>
              <a:t>Capture</a:t>
            </a:r>
          </a:p>
        </p:txBody>
      </p:sp>
      <p:sp>
        <p:nvSpPr>
          <p:cNvPr id="8228" name="TextBox 36"/>
          <p:cNvSpPr txBox="1">
            <a:spLocks noChangeArrowheads="1"/>
          </p:cNvSpPr>
          <p:nvPr/>
        </p:nvSpPr>
        <p:spPr bwMode="auto">
          <a:xfrm>
            <a:off x="7316788" y="5715000"/>
            <a:ext cx="1184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A/V </a:t>
            </a:r>
          </a:p>
          <a:p>
            <a:r>
              <a:rPr lang="en-US" b="1">
                <a:cs typeface="Arial" charset="0"/>
              </a:rPr>
              <a:t>Playback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1125" y="1097546"/>
            <a:ext cx="4423278" cy="5381293"/>
            <a:chOff x="111125" y="1097546"/>
            <a:chExt cx="4423278" cy="5381293"/>
          </a:xfrm>
        </p:grpSpPr>
        <p:sp>
          <p:nvSpPr>
            <p:cNvPr id="2" name="Oval 1"/>
            <p:cNvSpPr>
              <a:spLocks noChangeArrowheads="1"/>
            </p:cNvSpPr>
            <p:nvPr/>
          </p:nvSpPr>
          <p:spPr bwMode="auto">
            <a:xfrm>
              <a:off x="2296028" y="3264906"/>
              <a:ext cx="2238375" cy="2017713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333375" y="1097546"/>
              <a:ext cx="2238375" cy="2017713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 smtClean="0"/>
            </a:p>
            <a:p>
              <a:endParaRPr lang="en-US" dirty="0" smtClean="0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111125" y="4461126"/>
              <a:ext cx="2238375" cy="2017713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 smtClean="0"/>
            </a:p>
            <a:p>
              <a:endParaRPr lang="en-US" dirty="0" smtClean="0"/>
            </a:p>
          </p:txBody>
        </p:sp>
      </p:grpSp>
      <p:sp>
        <p:nvSpPr>
          <p:cNvPr id="8215" name="TextBox 20"/>
          <p:cNvSpPr txBox="1">
            <a:spLocks noChangeArrowheads="1"/>
          </p:cNvSpPr>
          <p:nvPr/>
        </p:nvSpPr>
        <p:spPr bwMode="auto">
          <a:xfrm>
            <a:off x="1908175" y="2725738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cs typeface="Arial" charset="0"/>
              </a:rPr>
              <a:t>Image/Video </a:t>
            </a:r>
            <a:r>
              <a:rPr lang="en-US" b="1" dirty="0">
                <a:cs typeface="Arial" charset="0"/>
              </a:rPr>
              <a:t>Information</a:t>
            </a:r>
          </a:p>
          <a:p>
            <a:r>
              <a:rPr lang="en-US" b="1" dirty="0">
                <a:cs typeface="Arial" charset="0"/>
              </a:rPr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6708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888"/>
          </a:xfrm>
        </p:spPr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4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914400" y="1925638"/>
            <a:ext cx="1128713" cy="1003300"/>
          </a:xfrm>
          <a:prstGeom prst="rect">
            <a:avLst/>
          </a:prstGeom>
        </p:spPr>
      </p:pic>
      <p:pic>
        <p:nvPicPr>
          <p:cNvPr id="6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94" y="3590089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Elbow Connector 4"/>
          <p:cNvCxnSpPr>
            <a:cxnSpLocks noChangeShapeType="1"/>
            <a:endCxn id="6" idx="2"/>
          </p:cNvCxnSpPr>
          <p:nvPr/>
        </p:nvCxnSpPr>
        <p:spPr bwMode="auto">
          <a:xfrm flipV="1">
            <a:off x="1749425" y="4529889"/>
            <a:ext cx="1628775" cy="1100180"/>
          </a:xfrm>
          <a:prstGeom prst="bentConnector2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Elbow Connector 7"/>
          <p:cNvCxnSpPr>
            <a:cxnSpLocks noChangeShapeType="1"/>
            <a:stCxn id="4" idx="2"/>
            <a:endCxn id="6" idx="1"/>
          </p:cNvCxnSpPr>
          <p:nvPr/>
        </p:nvCxnSpPr>
        <p:spPr bwMode="auto">
          <a:xfrm rot="16200000" flipH="1">
            <a:off x="1603000" y="2804694"/>
            <a:ext cx="1131051" cy="1379538"/>
          </a:xfrm>
          <a:prstGeom prst="bentConnector2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768350" y="1412875"/>
            <a:ext cx="153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Image/Video</a:t>
            </a:r>
          </a:p>
          <a:p>
            <a:r>
              <a:rPr lang="en-US" b="1">
                <a:cs typeface="Arial" charset="0"/>
              </a:rPr>
              <a:t>Capture</a:t>
            </a:r>
          </a:p>
        </p:txBody>
      </p:sp>
      <p:sp>
        <p:nvSpPr>
          <p:cNvPr id="12" name="TextBox 24"/>
          <p:cNvSpPr txBox="1">
            <a:spLocks noChangeArrowheads="1"/>
          </p:cNvSpPr>
          <p:nvPr/>
        </p:nvSpPr>
        <p:spPr bwMode="auto">
          <a:xfrm>
            <a:off x="2571750" y="4419600"/>
            <a:ext cx="1660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Compression</a:t>
            </a:r>
          </a:p>
          <a:p>
            <a:r>
              <a:rPr lang="en-US" b="1">
                <a:cs typeface="Arial" charset="0"/>
              </a:rPr>
              <a:t>Processing</a:t>
            </a:r>
          </a:p>
        </p:txBody>
      </p:sp>
      <p:sp>
        <p:nvSpPr>
          <p:cNvPr id="13" name="TextBox 56"/>
          <p:cNvSpPr txBox="1">
            <a:spLocks noChangeArrowheads="1"/>
          </p:cNvSpPr>
          <p:nvPr/>
        </p:nvSpPr>
        <p:spPr bwMode="auto">
          <a:xfrm>
            <a:off x="1938338" y="5640388"/>
            <a:ext cx="210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cs typeface="Arial" charset="0"/>
              </a:rPr>
              <a:t>Audio </a:t>
            </a:r>
            <a:r>
              <a:rPr lang="en-US" b="1">
                <a:cs typeface="Arial" charset="0"/>
              </a:rPr>
              <a:t>Information</a:t>
            </a:r>
          </a:p>
          <a:p>
            <a:r>
              <a:rPr lang="en-US" b="1">
                <a:cs typeface="Arial" charset="0"/>
              </a:rPr>
              <a:t>Representation</a:t>
            </a:r>
          </a:p>
        </p:txBody>
      </p:sp>
      <p:sp>
        <p:nvSpPr>
          <p:cNvPr id="14" name="TextBox 68"/>
          <p:cNvSpPr txBox="1">
            <a:spLocks noChangeArrowheads="1"/>
          </p:cNvSpPr>
          <p:nvPr/>
        </p:nvSpPr>
        <p:spPr bwMode="auto">
          <a:xfrm>
            <a:off x="774700" y="4622800"/>
            <a:ext cx="1057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cs typeface="Arial" charset="0"/>
              </a:rPr>
              <a:t>Audio</a:t>
            </a:r>
          </a:p>
          <a:p>
            <a:r>
              <a:rPr lang="en-US" b="1">
                <a:cs typeface="Arial" charset="0"/>
              </a:rPr>
              <a:t>Capture</a:t>
            </a:r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1908175" y="2725738"/>
            <a:ext cx="2809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cs typeface="Arial" charset="0"/>
              </a:rPr>
              <a:t>Image/Video </a:t>
            </a:r>
            <a:r>
              <a:rPr lang="en-US" b="1" dirty="0">
                <a:cs typeface="Arial" charset="0"/>
              </a:rPr>
              <a:t>Information</a:t>
            </a:r>
          </a:p>
          <a:p>
            <a:r>
              <a:rPr lang="en-US" b="1" dirty="0">
                <a:cs typeface="Arial" charset="0"/>
              </a:rPr>
              <a:t>Representation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750" y="3647413"/>
            <a:ext cx="914400" cy="828339"/>
          </a:xfrm>
          <a:prstGeom prst="rect">
            <a:avLst/>
          </a:prstGeom>
        </p:spPr>
      </p:pic>
      <p:cxnSp>
        <p:nvCxnSpPr>
          <p:cNvPr id="27" name="Elbow Connector 4"/>
          <p:cNvCxnSpPr>
            <a:cxnSpLocks noChangeShapeType="1"/>
            <a:stCxn id="6" idx="3"/>
            <a:endCxn id="26" idx="1"/>
          </p:cNvCxnSpPr>
          <p:nvPr/>
        </p:nvCxnSpPr>
        <p:spPr bwMode="auto">
          <a:xfrm>
            <a:off x="3898106" y="4059989"/>
            <a:ext cx="1085644" cy="159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" name="Picture 6" descr="C:\Users\klara\AppData\Local\Microsoft\Windows\Temporary Internet Files\Content.IE5\5ZS0TCTT\MC900432517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236" y="1448753"/>
            <a:ext cx="1938338" cy="155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27"/>
          <p:cNvSpPr txBox="1">
            <a:spLocks noChangeArrowheads="1"/>
          </p:cNvSpPr>
          <p:nvPr/>
        </p:nvSpPr>
        <p:spPr bwMode="auto">
          <a:xfrm>
            <a:off x="6717899" y="1670050"/>
            <a:ext cx="17351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cs typeface="Arial" charset="0"/>
              </a:rPr>
              <a:t>Audio/Video </a:t>
            </a:r>
          </a:p>
          <a:p>
            <a:r>
              <a:rPr lang="en-US" b="1" dirty="0">
                <a:solidFill>
                  <a:schemeClr val="bg1"/>
                </a:solidFill>
                <a:cs typeface="Arial" charset="0"/>
              </a:rPr>
              <a:t>Perception/ Playback</a:t>
            </a:r>
          </a:p>
        </p:txBody>
      </p:sp>
      <p:pic>
        <p:nvPicPr>
          <p:cNvPr id="32" name="Picture 25" descr="C:\Users\klara\AppData\Local\Microsoft\Windows\Temporary Internet Files\Content.IE5\5ZS0TCTT\MC900424794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3" y="1670050"/>
            <a:ext cx="66833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8" descr="C:\Users\klara\AppData\Local\Microsoft\Windows\Temporary Internet Files\Content.IE5\X37R7TTZ\MC900311176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761" y="3591921"/>
            <a:ext cx="10398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Elbow Connector 4"/>
          <p:cNvCxnSpPr>
            <a:cxnSpLocks noChangeShapeType="1"/>
            <a:stCxn id="26" idx="3"/>
            <a:endCxn id="33" idx="1"/>
          </p:cNvCxnSpPr>
          <p:nvPr/>
        </p:nvCxnSpPr>
        <p:spPr bwMode="auto">
          <a:xfrm>
            <a:off x="5898150" y="4061583"/>
            <a:ext cx="1069611" cy="23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stCxn id="30" idx="2"/>
            <a:endCxn id="33" idx="0"/>
          </p:cNvCxnSpPr>
          <p:nvPr/>
        </p:nvCxnSpPr>
        <p:spPr>
          <a:xfrm>
            <a:off x="7482405" y="2999423"/>
            <a:ext cx="5262" cy="592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2" name="Picture 14" descr="C:\Users\klara\AppData\Local\Microsoft\Windows\Temporary Internet Files\Content.IE5\L7EDHQAN\MC900398491[1]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 flipV="1">
            <a:off x="763211" y="5138738"/>
            <a:ext cx="1128713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56632" y="2646878"/>
            <a:ext cx="1871022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Modules and Data Flow: Recording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913" y="2724011"/>
            <a:ext cx="395380" cy="35065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3507316" y="2646878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84764" y="2646878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Encoder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61691" y="2646878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Store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3127654" y="2894194"/>
            <a:ext cx="379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7" idx="1"/>
          </p:cNvCxnSpPr>
          <p:nvPr/>
        </p:nvCxnSpPr>
        <p:spPr>
          <a:xfrm>
            <a:off x="5044685" y="2894194"/>
            <a:ext cx="5400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>
            <a:off x="7122133" y="2894194"/>
            <a:ext cx="33955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584764" y="3467706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Player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0" name="Elbow Connector 19"/>
          <p:cNvCxnSpPr>
            <a:stCxn id="6" idx="2"/>
            <a:endCxn id="18" idx="1"/>
          </p:cNvCxnSpPr>
          <p:nvPr/>
        </p:nvCxnSpPr>
        <p:spPr>
          <a:xfrm rot="16200000" flipH="1">
            <a:off x="4643626" y="2773883"/>
            <a:ext cx="573513" cy="13087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3208" y="3355423"/>
            <a:ext cx="3809996" cy="73526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06571" y="3606717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Thread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7904" y="2777483"/>
            <a:ext cx="101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Webcam</a:t>
            </a:r>
            <a:endParaRPr lang="en-US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716" y="1884899"/>
            <a:ext cx="881960" cy="606672"/>
          </a:xfrm>
          <a:prstGeom prst="rect">
            <a:avLst/>
          </a:prstGeom>
        </p:spPr>
      </p:pic>
      <p:cxnSp>
        <p:nvCxnSpPr>
          <p:cNvPr id="57" name="Straight Arrow Connector 56"/>
          <p:cNvCxnSpPr/>
          <p:nvPr/>
        </p:nvCxnSpPr>
        <p:spPr>
          <a:xfrm flipH="1" flipV="1">
            <a:off x="8595304" y="2360832"/>
            <a:ext cx="13368" cy="286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5253208" y="1965108"/>
            <a:ext cx="3809996" cy="127000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1241" y="2512333"/>
            <a:ext cx="5033547" cy="8430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40331" y="2118967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Thread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964990" y="2176166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Thread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08537" y="4251162"/>
            <a:ext cx="7490420" cy="585524"/>
            <a:chOff x="808537" y="4649518"/>
            <a:chExt cx="7490420" cy="534735"/>
          </a:xfrm>
        </p:grpSpPr>
        <p:sp>
          <p:nvSpPr>
            <p:cNvPr id="59" name="Rounded Rectangle 58"/>
            <p:cNvSpPr/>
            <p:nvPr/>
          </p:nvSpPr>
          <p:spPr>
            <a:xfrm>
              <a:off x="1814146" y="4689622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Encode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757884" y="4689622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Store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3771281" y="4689622"/>
              <a:ext cx="1537369" cy="4946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Muxer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59" idx="3"/>
              <a:endCxn id="61" idx="1"/>
            </p:cNvCxnSpPr>
            <p:nvPr/>
          </p:nvCxnSpPr>
          <p:spPr>
            <a:xfrm>
              <a:off x="3351515" y="4936938"/>
              <a:ext cx="4197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1" idx="3"/>
              <a:endCxn id="60" idx="1"/>
            </p:cNvCxnSpPr>
            <p:nvPr/>
          </p:nvCxnSpPr>
          <p:spPr>
            <a:xfrm>
              <a:off x="5308650" y="4936938"/>
              <a:ext cx="44923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1471942" y="4936938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7295253" y="4936938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808537" y="4649518"/>
              <a:ext cx="607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… …</a:t>
              </a:r>
              <a:endParaRPr lang="en-US" sz="2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91374" y="4649518"/>
              <a:ext cx="607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… …</a:t>
              </a:r>
              <a:endParaRPr lang="en-US" sz="2000" b="1" dirty="0"/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521363" y="5588000"/>
            <a:ext cx="8352589" cy="909054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You need to create separate threads</a:t>
            </a:r>
          </a:p>
          <a:p>
            <a:r>
              <a:rPr lang="en-US" sz="2000" dirty="0" err="1" smtClean="0">
                <a:solidFill>
                  <a:srgbClr val="77933C"/>
                </a:solidFill>
              </a:rPr>
              <a:t>Muxer</a:t>
            </a:r>
            <a:r>
              <a:rPr lang="en-US" sz="2000" dirty="0" smtClean="0">
                <a:solidFill>
                  <a:srgbClr val="77933C"/>
                </a:solidFill>
              </a:rPr>
              <a:t> is optional. You may need it to run the video file using standard player</a:t>
            </a:r>
            <a:endParaRPr lang="en-US" sz="2000" dirty="0">
              <a:solidFill>
                <a:srgbClr val="77933C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638991" y="1543204"/>
            <a:ext cx="1274019" cy="1103674"/>
            <a:chOff x="3638991" y="1543204"/>
            <a:chExt cx="1274019" cy="1103674"/>
          </a:xfrm>
        </p:grpSpPr>
        <p:sp>
          <p:nvSpPr>
            <p:cNvPr id="9" name="TextBox 8"/>
            <p:cNvSpPr txBox="1"/>
            <p:nvPr/>
          </p:nvSpPr>
          <p:spPr>
            <a:xfrm>
              <a:off x="3638991" y="1543204"/>
              <a:ext cx="12740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Frame rate, </a:t>
              </a:r>
            </a:p>
            <a:p>
              <a:r>
                <a:rPr lang="en-US" dirty="0" smtClean="0"/>
                <a:t>resolution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9" idx="2"/>
              <a:endCxn id="6" idx="0"/>
            </p:cNvCxnSpPr>
            <p:nvPr/>
          </p:nvCxnSpPr>
          <p:spPr>
            <a:xfrm>
              <a:off x="4276001" y="2189535"/>
              <a:ext cx="0" cy="457343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062002" y="2000547"/>
            <a:ext cx="602599" cy="646331"/>
            <a:chOff x="6062002" y="2000547"/>
            <a:chExt cx="602599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6062002" y="2000547"/>
              <a:ext cx="602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</a:t>
              </a:r>
              <a:endParaRPr lang="en-US" dirty="0"/>
            </a:p>
          </p:txBody>
        </p:sp>
        <p:cxnSp>
          <p:nvCxnSpPr>
            <p:cNvPr id="38" name="Straight Arrow Connector 37"/>
            <p:cNvCxnSpPr>
              <a:stCxn id="37" idx="2"/>
              <a:endCxn id="7" idx="0"/>
            </p:cNvCxnSpPr>
            <p:nvPr/>
          </p:nvCxnSpPr>
          <p:spPr>
            <a:xfrm flipH="1">
              <a:off x="6353449" y="2369879"/>
              <a:ext cx="9853" cy="276999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08537" y="4836686"/>
            <a:ext cx="3731429" cy="618774"/>
            <a:chOff x="808537" y="4836686"/>
            <a:chExt cx="3731429" cy="618774"/>
          </a:xfrm>
        </p:grpSpPr>
        <p:cxnSp>
          <p:nvCxnSpPr>
            <p:cNvPr id="28" name="Elbow Connector 27"/>
            <p:cNvCxnSpPr>
              <a:endCxn id="61" idx="2"/>
            </p:cNvCxnSpPr>
            <p:nvPr/>
          </p:nvCxnSpPr>
          <p:spPr>
            <a:xfrm flipV="1">
              <a:off x="3351515" y="4836686"/>
              <a:ext cx="1188451" cy="41710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1811500" y="4913849"/>
              <a:ext cx="1537369" cy="54161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Encode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1471942" y="5193813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08537" y="4879094"/>
              <a:ext cx="607583" cy="4381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… …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8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8" grpId="0" animBg="1"/>
      <p:bldP spid="32" grpId="0" animBg="1"/>
      <p:bldP spid="33" grpId="0"/>
      <p:bldP spid="52" grpId="0"/>
      <p:bldP spid="74" grpId="0" animBg="1"/>
      <p:bldP spid="78" grpId="0" animBg="1"/>
      <p:bldP spid="79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Modules and Data Flow: Playback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1233978" y="3114377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852840" y="3114377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38553" y="3114377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Player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8" name="Straight Arrow Connector 27"/>
          <p:cNvCxnSpPr>
            <a:stCxn id="24" idx="3"/>
            <a:endCxn id="25" idx="1"/>
          </p:cNvCxnSpPr>
          <p:nvPr/>
        </p:nvCxnSpPr>
        <p:spPr>
          <a:xfrm>
            <a:off x="2771347" y="3361693"/>
            <a:ext cx="10814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3"/>
            <a:endCxn id="26" idx="1"/>
          </p:cNvCxnSpPr>
          <p:nvPr/>
        </p:nvCxnSpPr>
        <p:spPr>
          <a:xfrm>
            <a:off x="5390209" y="3361693"/>
            <a:ext cx="11483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541" y="2157215"/>
            <a:ext cx="881960" cy="606672"/>
          </a:xfrm>
          <a:prstGeom prst="rect">
            <a:avLst/>
          </a:prstGeom>
        </p:spPr>
      </p:pic>
      <p:cxnSp>
        <p:nvCxnSpPr>
          <p:cNvPr id="50" name="Straight Arrow Connector 49"/>
          <p:cNvCxnSpPr>
            <a:stCxn id="48" idx="2"/>
            <a:endCxn id="24" idx="0"/>
          </p:cNvCxnSpPr>
          <p:nvPr/>
        </p:nvCxnSpPr>
        <p:spPr>
          <a:xfrm flipH="1">
            <a:off x="2002663" y="2763887"/>
            <a:ext cx="6858" cy="350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381389" y="1928162"/>
            <a:ext cx="116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File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57281" y="4446287"/>
            <a:ext cx="7605908" cy="542286"/>
            <a:chOff x="957281" y="4446287"/>
            <a:chExt cx="7605908" cy="542286"/>
          </a:xfrm>
        </p:grpSpPr>
        <p:sp>
          <p:nvSpPr>
            <p:cNvPr id="41" name="Rounded Rectangle 40"/>
            <p:cNvSpPr/>
            <p:nvPr/>
          </p:nvSpPr>
          <p:spPr>
            <a:xfrm>
              <a:off x="2045373" y="4493942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Capture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989111" y="4493942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Decode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002508" y="4493942"/>
              <a:ext cx="1537369" cy="4946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</a:rPr>
                <a:t>Demuxer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53" name="Straight Arrow Connector 52"/>
            <p:cNvCxnSpPr>
              <a:stCxn id="41" idx="3"/>
              <a:endCxn id="49" idx="1"/>
            </p:cNvCxnSpPr>
            <p:nvPr/>
          </p:nvCxnSpPr>
          <p:spPr>
            <a:xfrm>
              <a:off x="3582742" y="4741258"/>
              <a:ext cx="4197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49" idx="3"/>
              <a:endCxn id="44" idx="1"/>
            </p:cNvCxnSpPr>
            <p:nvPr/>
          </p:nvCxnSpPr>
          <p:spPr>
            <a:xfrm>
              <a:off x="5539877" y="4741258"/>
              <a:ext cx="44923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703169" y="4741258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7526480" y="4741258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957281" y="4493942"/>
              <a:ext cx="607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… …</a:t>
              </a:r>
              <a:endParaRPr lang="en-US" sz="2000" b="1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955606" y="4446287"/>
              <a:ext cx="607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… …</a:t>
              </a:r>
              <a:endParaRPr lang="en-US" sz="2000" b="1" dirty="0"/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5403334"/>
            <a:ext cx="8432800" cy="90905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Display the video on your GUI and place the audio data to the sound card</a:t>
            </a:r>
          </a:p>
          <a:p>
            <a:r>
              <a:rPr lang="en-US" sz="2000" dirty="0" err="1" smtClean="0">
                <a:solidFill>
                  <a:srgbClr val="77933C"/>
                </a:solidFill>
              </a:rPr>
              <a:t>Demuxer</a:t>
            </a:r>
            <a:r>
              <a:rPr lang="en-US" sz="2000" dirty="0" smtClean="0">
                <a:solidFill>
                  <a:srgbClr val="77933C"/>
                </a:solidFill>
              </a:rPr>
              <a:t> is optional. You may need it run standard video files from Internet</a:t>
            </a:r>
            <a:endParaRPr lang="en-US" sz="2000" dirty="0">
              <a:solidFill>
                <a:srgbClr val="77933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21883" y="2013171"/>
            <a:ext cx="1170891" cy="1101206"/>
            <a:chOff x="6721883" y="2013171"/>
            <a:chExt cx="1170891" cy="110120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21883" y="2013171"/>
              <a:ext cx="1170891" cy="705150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>
              <a:stCxn id="26" idx="0"/>
              <a:endCxn id="27" idx="2"/>
            </p:cNvCxnSpPr>
            <p:nvPr/>
          </p:nvCxnSpPr>
          <p:spPr>
            <a:xfrm flipV="1">
              <a:off x="7307238" y="2718321"/>
              <a:ext cx="91" cy="3960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4324107" y="2462212"/>
            <a:ext cx="602599" cy="646331"/>
            <a:chOff x="4324107" y="2462212"/>
            <a:chExt cx="602599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4324107" y="2462212"/>
              <a:ext cx="602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type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2"/>
            </p:cNvCxnSpPr>
            <p:nvPr/>
          </p:nvCxnSpPr>
          <p:spPr>
            <a:xfrm flipH="1">
              <a:off x="4615554" y="2831544"/>
              <a:ext cx="9853" cy="276999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664469" y="3424342"/>
            <a:ext cx="133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 control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71193" y="3904051"/>
            <a:ext cx="3791996" cy="589891"/>
            <a:chOff x="4771193" y="3904051"/>
            <a:chExt cx="3791996" cy="589891"/>
          </a:xfrm>
        </p:grpSpPr>
        <p:cxnSp>
          <p:nvCxnSpPr>
            <p:cNvPr id="34" name="Elbow Connector 33"/>
            <p:cNvCxnSpPr>
              <a:stCxn id="49" idx="0"/>
            </p:cNvCxnSpPr>
            <p:nvPr/>
          </p:nvCxnSpPr>
          <p:spPr>
            <a:xfrm rot="5400000" flipH="1" flipV="1">
              <a:off x="5191918" y="3696749"/>
              <a:ext cx="376468" cy="121791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ounded Rectangle 34"/>
            <p:cNvSpPr/>
            <p:nvPr/>
          </p:nvSpPr>
          <p:spPr>
            <a:xfrm>
              <a:off x="5989111" y="3919051"/>
              <a:ext cx="1537369" cy="49463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Decode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526480" y="4199022"/>
              <a:ext cx="3395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955606" y="3904051"/>
              <a:ext cx="607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… …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0787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5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Modules and Data Flow: Monitoring in Recording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4" y="3036429"/>
            <a:ext cx="720449" cy="6417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574829" y="3130005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1861" y="3130005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Filter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69309" y="3130005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46236" y="3130005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Store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3112198" y="3377321"/>
            <a:ext cx="3796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5029230" y="3377321"/>
            <a:ext cx="54007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7106678" y="3377321"/>
            <a:ext cx="33955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569309" y="3950833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Player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4" name="Elbow Connector 13"/>
          <p:cNvCxnSpPr>
            <a:stCxn id="6" idx="2"/>
            <a:endCxn id="13" idx="1"/>
          </p:cNvCxnSpPr>
          <p:nvPr/>
        </p:nvCxnSpPr>
        <p:spPr>
          <a:xfrm rot="16200000" flipH="1">
            <a:off x="4628171" y="3257010"/>
            <a:ext cx="573513" cy="130876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237753" y="3838550"/>
            <a:ext cx="3809996" cy="73526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91116" y="4089844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Thread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84801" y="2341290"/>
            <a:ext cx="0" cy="103603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48363" y="2327935"/>
            <a:ext cx="0" cy="104938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30284" y="2156908"/>
            <a:ext cx="41974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40601" y="1971958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Monitoring Point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285993" y="1799699"/>
            <a:ext cx="2486523" cy="5074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Monitoring Component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04" y="3750318"/>
            <a:ext cx="101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Webcam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261" y="2368026"/>
            <a:ext cx="881960" cy="606672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H="1" flipV="1">
            <a:off x="8579849" y="2843959"/>
            <a:ext cx="13368" cy="286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37753" y="2501707"/>
            <a:ext cx="3809996" cy="127000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8010" y="1632759"/>
            <a:ext cx="3809996" cy="73526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786" y="2995460"/>
            <a:ext cx="5033547" cy="84309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24876" y="2602094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Thread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00078" y="1650233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Thread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49535" y="2659293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Thread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713508" y="7009803"/>
            <a:ext cx="41974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26250" y="4678947"/>
            <a:ext cx="8432800" cy="181810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Store the monitoring output to a file</a:t>
            </a:r>
          </a:p>
          <a:p>
            <a:pPr algn="just"/>
            <a:r>
              <a:rPr lang="en-US" sz="2000" dirty="0" smtClean="0">
                <a:solidFill>
                  <a:srgbClr val="77933C"/>
                </a:solidFill>
              </a:rPr>
              <a:t>[Optional] You may draw chart showing [</a:t>
            </a:r>
            <a:r>
              <a:rPr lang="en-US" sz="2000" dirty="0" smtClean="0">
                <a:solidFill>
                  <a:srgbClr val="E46C0A"/>
                </a:solidFill>
              </a:rPr>
              <a:t>time vs. compression ratio (r)</a:t>
            </a:r>
            <a:r>
              <a:rPr lang="en-US" sz="2000" dirty="0" smtClean="0">
                <a:solidFill>
                  <a:srgbClr val="77933C"/>
                </a:solidFill>
              </a:rPr>
              <a:t>], [</a:t>
            </a:r>
            <a:r>
              <a:rPr lang="en-US" sz="2000" dirty="0" smtClean="0">
                <a:solidFill>
                  <a:srgbClr val="E46C0A"/>
                </a:solidFill>
              </a:rPr>
              <a:t>time vs. compression time (t)</a:t>
            </a:r>
            <a:r>
              <a:rPr lang="en-US" sz="2000" dirty="0" smtClean="0">
                <a:solidFill>
                  <a:srgbClr val="77933C"/>
                </a:solidFill>
              </a:rPr>
              <a:t>] and [</a:t>
            </a:r>
            <a:r>
              <a:rPr lang="en-US" sz="2000" dirty="0" smtClean="0">
                <a:solidFill>
                  <a:srgbClr val="E46C0A"/>
                </a:solidFill>
              </a:rPr>
              <a:t>time vs. frame size (s)</a:t>
            </a:r>
            <a:r>
              <a:rPr lang="en-US" sz="2000" dirty="0" smtClean="0">
                <a:solidFill>
                  <a:srgbClr val="77933C"/>
                </a:solidFill>
              </a:rPr>
              <a:t>] [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bonus point</a:t>
            </a:r>
            <a:r>
              <a:rPr lang="en-US" sz="2000" dirty="0" smtClean="0">
                <a:solidFill>
                  <a:srgbClr val="77933C"/>
                </a:solidFill>
              </a:rPr>
              <a:t>]</a:t>
            </a:r>
          </a:p>
          <a:p>
            <a:pPr lvl="1" algn="just"/>
            <a:r>
              <a:rPr lang="en-US" sz="1600" dirty="0" smtClean="0">
                <a:solidFill>
                  <a:srgbClr val="77933C"/>
                </a:solidFill>
              </a:rPr>
              <a:t>X-axis: Time in 5 second interval</a:t>
            </a:r>
          </a:p>
          <a:p>
            <a:pPr lvl="1" algn="just"/>
            <a:r>
              <a:rPr lang="en-US" sz="1600" dirty="0" smtClean="0">
                <a:solidFill>
                  <a:srgbClr val="77933C"/>
                </a:solidFill>
              </a:rPr>
              <a:t>Y-axis: Average values (of r, s or t)  in last 5 seconds </a:t>
            </a:r>
          </a:p>
          <a:p>
            <a:pPr algn="just"/>
            <a:endParaRPr lang="en-US" sz="2000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0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/>
      <p:bldP spid="21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Modules and Data Flow: Monitoring in Playback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1262" y="3643716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Capture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78018" y="3643716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Decode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95837" y="3643716"/>
            <a:ext cx="1537369" cy="4946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Player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428631" y="3891032"/>
            <a:ext cx="15493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5515387" y="3891032"/>
            <a:ext cx="6804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73447" y="2964916"/>
            <a:ext cx="0" cy="92611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63745" y="2964916"/>
            <a:ext cx="0" cy="92611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332321" y="2457501"/>
            <a:ext cx="2665639" cy="5074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Monitoring Component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19500" y="3293226"/>
            <a:ext cx="5267157" cy="99575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5949" y="2243891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Thread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25" y="2686554"/>
            <a:ext cx="881960" cy="606672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4" idx="2"/>
            <a:endCxn id="4" idx="0"/>
          </p:cNvCxnSpPr>
          <p:nvPr/>
        </p:nvCxnSpPr>
        <p:spPr>
          <a:xfrm flipH="1">
            <a:off x="1659947" y="3293226"/>
            <a:ext cx="6858" cy="350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38673" y="2457501"/>
            <a:ext cx="116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File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19500" y="2284633"/>
            <a:ext cx="5267157" cy="80384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1053" y="3267708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Thread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1302" y="2284633"/>
            <a:ext cx="2084093" cy="200434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4368" y="3074137"/>
            <a:ext cx="84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Thread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18314" y="1965415"/>
            <a:ext cx="41974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28631" y="1780465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Monitoring Point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12882" y="4678947"/>
            <a:ext cx="8432800" cy="181810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Store the monitoring output to a file</a:t>
            </a:r>
          </a:p>
          <a:p>
            <a:pPr algn="just"/>
            <a:r>
              <a:rPr lang="en-US" sz="2000" dirty="0" smtClean="0">
                <a:solidFill>
                  <a:srgbClr val="77933C"/>
                </a:solidFill>
              </a:rPr>
              <a:t>[Optional] You may draw plot showing [</a:t>
            </a:r>
            <a:r>
              <a:rPr lang="en-US" sz="2000" dirty="0" smtClean="0">
                <a:solidFill>
                  <a:srgbClr val="E46C0A"/>
                </a:solidFill>
              </a:rPr>
              <a:t>time vs. decompression time (d)</a:t>
            </a:r>
            <a:r>
              <a:rPr lang="en-US" sz="2000" dirty="0" smtClean="0">
                <a:solidFill>
                  <a:srgbClr val="77933C"/>
                </a:solidFill>
              </a:rPr>
              <a:t>] [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bonus point</a:t>
            </a:r>
            <a:r>
              <a:rPr lang="en-US" sz="2000" dirty="0" smtClean="0">
                <a:solidFill>
                  <a:srgbClr val="77933C"/>
                </a:solidFill>
              </a:rPr>
              <a:t>] [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Hint: Try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JFreeChart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library</a:t>
            </a:r>
            <a:r>
              <a:rPr lang="en-US" sz="2000" dirty="0" smtClean="0">
                <a:solidFill>
                  <a:srgbClr val="77933C"/>
                </a:solidFill>
              </a:rPr>
              <a:t>]</a:t>
            </a:r>
          </a:p>
          <a:p>
            <a:pPr lvl="1" algn="just"/>
            <a:r>
              <a:rPr lang="en-US" sz="1600" dirty="0" smtClean="0">
                <a:solidFill>
                  <a:srgbClr val="77933C"/>
                </a:solidFill>
              </a:rPr>
              <a:t>X-axis: Time in 5 second interval</a:t>
            </a:r>
          </a:p>
          <a:p>
            <a:pPr lvl="1" algn="just"/>
            <a:r>
              <a:rPr lang="en-US" sz="1600" dirty="0" smtClean="0">
                <a:solidFill>
                  <a:srgbClr val="77933C"/>
                </a:solidFill>
              </a:rPr>
              <a:t>Y-axis: Average values (of d)  in last 5 seconds </a:t>
            </a:r>
          </a:p>
          <a:p>
            <a:pPr algn="just"/>
            <a:endParaRPr lang="en-US" sz="2000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6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3" grpId="0"/>
      <p:bldP spid="16" grpId="0"/>
      <p:bldP spid="18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/>
                <a:cs typeface="Apple Chancery"/>
              </a:rPr>
              <a:t>g</a:t>
            </a:r>
            <a:r>
              <a:rPr lang="en-US" dirty="0" smtClean="0">
                <a:latin typeface="Apple Chancery"/>
                <a:cs typeface="Apple Chancery"/>
              </a:rPr>
              <a:t>streamer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23" y="5213681"/>
            <a:ext cx="8539747" cy="11229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Goal: create a multimedia </a:t>
            </a:r>
            <a:r>
              <a:rPr lang="en-US" dirty="0" smtClean="0"/>
              <a:t>application using </a:t>
            </a:r>
            <a:r>
              <a:rPr lang="en-US" dirty="0" smtClean="0">
                <a:latin typeface="Apple Chancery"/>
                <a:cs typeface="Apple Chancery"/>
              </a:rPr>
              <a:t>gstreamer</a:t>
            </a:r>
          </a:p>
          <a:p>
            <a:r>
              <a:rPr lang="en-US" dirty="0" smtClean="0">
                <a:latin typeface="Apple Chancery"/>
                <a:cs typeface="Apple Chancery"/>
              </a:rPr>
              <a:t>gstreamer</a:t>
            </a:r>
            <a:r>
              <a:rPr lang="en-US" dirty="0" smtClean="0"/>
              <a:t> uses 3</a:t>
            </a:r>
            <a:r>
              <a:rPr lang="en-US" baseline="30000" dirty="0" smtClean="0"/>
              <a:t>rd</a:t>
            </a:r>
            <a:r>
              <a:rPr lang="en-US" dirty="0" smtClean="0"/>
              <a:t> party plugins for processing (over 150)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30420" y="2646949"/>
            <a:ext cx="6604001" cy="10694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g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pple Chancery"/>
                <a:cs typeface="Apple Chancery"/>
              </a:rPr>
              <a:t>streamer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Core Framework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0422" y="1644317"/>
            <a:ext cx="6604000" cy="65505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Multimedia Application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0422" y="3989138"/>
            <a:ext cx="909052" cy="6550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Encoder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31979" y="3989138"/>
            <a:ext cx="917073" cy="6550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Decoder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654927" y="3989138"/>
            <a:ext cx="943810" cy="6550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Muxer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5940927" y="3989138"/>
            <a:ext cx="970547" cy="6550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63874" y="3989138"/>
            <a:ext cx="970547" cy="6550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87232" y="3989138"/>
            <a:ext cx="970547" cy="6550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Demuxer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82632" y="2299370"/>
            <a:ext cx="0" cy="3475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33032" y="2277980"/>
            <a:ext cx="0" cy="3475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0"/>
          </p:cNvCxnSpPr>
          <p:nvPr/>
        </p:nvCxnSpPr>
        <p:spPr>
          <a:xfrm flipV="1">
            <a:off x="1884948" y="3716422"/>
            <a:ext cx="0" cy="27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33032" y="3716422"/>
            <a:ext cx="0" cy="27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114801" y="3719096"/>
            <a:ext cx="0" cy="27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243095" y="3716422"/>
            <a:ext cx="0" cy="27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344652" y="3732464"/>
            <a:ext cx="0" cy="27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566526" y="3732464"/>
            <a:ext cx="0" cy="272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13201" y="4670564"/>
            <a:ext cx="170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plugins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2487</TotalTime>
  <Words>1098</Words>
  <Application>Microsoft Office PowerPoint</Application>
  <PresentationFormat>On-screen Show (4:3)</PresentationFormat>
  <Paragraphs>351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MP 1: Audio/ Video Recorder and Player</vt:lpstr>
      <vt:lpstr>Learning Goals</vt:lpstr>
      <vt:lpstr>Covered Aspects of Multimedia</vt:lpstr>
      <vt:lpstr>System Architecture</vt:lpstr>
      <vt:lpstr>System Modules and Data Flow: Recording</vt:lpstr>
      <vt:lpstr>System Modules and Data Flow: Playback</vt:lpstr>
      <vt:lpstr>System Modules and Data Flow: Monitoring in Recording</vt:lpstr>
      <vt:lpstr>System Modules and Data Flow: Monitoring in Playback</vt:lpstr>
      <vt:lpstr>gstreamer Architecture</vt:lpstr>
      <vt:lpstr>How does it work (1) ? </vt:lpstr>
      <vt:lpstr>Creating gstreamer elements</vt:lpstr>
      <vt:lpstr>How does it work (2) ? </vt:lpstr>
      <vt:lpstr>gstreamer-java pipeline</vt:lpstr>
      <vt:lpstr>How to create multiple pipelining</vt:lpstr>
      <vt:lpstr>How to create multiple pipelining</vt:lpstr>
      <vt:lpstr>How to redirect frames to application</vt:lpstr>
      <vt:lpstr>Some gstreamer plugins</vt:lpstr>
      <vt:lpstr>Evaluations</vt:lpstr>
      <vt:lpstr>Environment and Equipment </vt:lpstr>
      <vt:lpstr>Environment and Equipment </vt:lpstr>
    </vt:vector>
  </TitlesOfParts>
  <Company>University of Ilinois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Ahsan Arefin</dc:creator>
  <cp:lastModifiedBy>teev</cp:lastModifiedBy>
  <cp:revision>142</cp:revision>
  <dcterms:created xsi:type="dcterms:W3CDTF">2012-01-25T17:31:44Z</dcterms:created>
  <dcterms:modified xsi:type="dcterms:W3CDTF">2014-02-06T16:25:18Z</dcterms:modified>
</cp:coreProperties>
</file>