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notesMasterIdLst>
    <p:notesMasterId r:id="rId18"/>
  </p:notesMasterIdLst>
  <p:sldIdLst>
    <p:sldId id="256" r:id="rId2"/>
    <p:sldId id="284" r:id="rId3"/>
    <p:sldId id="285" r:id="rId4"/>
    <p:sldId id="267" r:id="rId5"/>
    <p:sldId id="270" r:id="rId6"/>
    <p:sldId id="271" r:id="rId7"/>
    <p:sldId id="272" r:id="rId8"/>
    <p:sldId id="273" r:id="rId9"/>
    <p:sldId id="268" r:id="rId10"/>
    <p:sldId id="274" r:id="rId11"/>
    <p:sldId id="275" r:id="rId12"/>
    <p:sldId id="286" r:id="rId13"/>
    <p:sldId id="287" r:id="rId14"/>
    <p:sldId id="261" r:id="rId15"/>
    <p:sldId id="288" r:id="rId16"/>
    <p:sldId id="282" r:id="rId17"/>
  </p:sldIdLst>
  <p:sldSz cx="9144000" cy="6858000" type="screen4x3"/>
  <p:notesSz cx="6858000" cy="9144000"/>
  <p:defaultTextStyle>
    <a:defPPr>
      <a:defRPr lang="en-US"/>
    </a:defPPr>
    <a:lvl1pPr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MS PGothic" panose="020B0600070205080204" pitchFamily="34" charset="-128"/>
        <a:cs typeface="+mn-cs"/>
      </a:defRPr>
    </a:lvl1pPr>
    <a:lvl2pPr marL="4572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MS PGothic" panose="020B0600070205080204" pitchFamily="34" charset="-128"/>
        <a:cs typeface="+mn-cs"/>
      </a:defRPr>
    </a:lvl2pPr>
    <a:lvl3pPr marL="9144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MS PGothic" panose="020B0600070205080204" pitchFamily="34" charset="-128"/>
        <a:cs typeface="+mn-cs"/>
      </a:defRPr>
    </a:lvl3pPr>
    <a:lvl4pPr marL="13716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MS PGothic" panose="020B0600070205080204" pitchFamily="34" charset="-128"/>
        <a:cs typeface="+mn-cs"/>
      </a:defRPr>
    </a:lvl4pPr>
    <a:lvl5pPr marL="1828800" algn="l" defTabSz="457200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Calibri" panose="020F0502020204030204" pitchFamily="34" charset="0"/>
        <a:ea typeface="MS PGothic" panose="020B0600070205080204" pitchFamily="34" charset="-128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MS PGothic" panose="020B0600070205080204" pitchFamily="34" charset="-128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MS PGothic" panose="020B0600070205080204" pitchFamily="34" charset="-128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MS PGothic" panose="020B0600070205080204" pitchFamily="34" charset="-128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Calibri" panose="020F0502020204030204" pitchFamily="34" charset="0"/>
        <a:ea typeface="MS PGothic" panose="020B0600070205080204" pitchFamily="34" charset="-128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 snapToGrid="0" snapToObjects="1">
      <p:cViewPr varScale="1">
        <p:scale>
          <a:sx n="70" d="100"/>
          <a:sy n="70" d="100"/>
        </p:scale>
        <p:origin x="828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 alt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678F17C0-C1BB-445E-A520-FC8A3E1490C3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43000" y="685800"/>
            <a:ext cx="4572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endParaRPr lang="en-US" altLang="en-US" smtClean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noProof="0" smtClean="0"/>
              <a:t>Click to edit Master text styles</a:t>
            </a:r>
          </a:p>
          <a:p>
            <a:pPr lvl="1"/>
            <a:r>
              <a:rPr lang="en-US" noProof="0" smtClean="0"/>
              <a:t>Second level</a:t>
            </a:r>
          </a:p>
          <a:p>
            <a:pPr lvl="2"/>
            <a:r>
              <a:rPr lang="en-US" noProof="0" smtClean="0"/>
              <a:t>Third level</a:t>
            </a:r>
          </a:p>
          <a:p>
            <a:pPr lvl="3"/>
            <a:r>
              <a:rPr lang="en-US" noProof="0" smtClean="0"/>
              <a:t>Fourth level</a:t>
            </a:r>
          </a:p>
          <a:p>
            <a:pPr lvl="4"/>
            <a:r>
              <a:rPr lang="en-US" noProof="0" smtClean="0"/>
              <a:t>Fifth level</a:t>
            </a:r>
            <a:endParaRPr lang="en-US" noProof="0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US" alt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wrap="square" lIns="91440" tIns="45720" rIns="91440" bIns="45720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A572BCB8-4255-4304-A2CF-7025EFACBAD7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545130669"/>
      </p:ext>
    </p:extLst>
  </p:cSld>
  <p:clrMap bg1="lt1" tx1="dk1" bg2="lt2" tx2="dk2" accent1="accent1" accent2="accent2" accent3="accent3" accent4="accent4" accent5="accent5" accent6="accent6" hlink="hlink" folHlink="folHlink"/>
  <p:notesStyle>
    <a:lvl1pPr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anose="020B0600070205080204" pitchFamily="34" charset="-128"/>
        <a:cs typeface="ＭＳ Ｐゴシック" charset="0"/>
      </a:defRPr>
    </a:lvl1pPr>
    <a:lvl2pPr marL="4572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anose="020B0600070205080204" pitchFamily="34" charset="-128"/>
        <a:cs typeface="+mn-cs"/>
      </a:defRPr>
    </a:lvl2pPr>
    <a:lvl3pPr marL="9144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anose="020B0600070205080204" pitchFamily="34" charset="-128"/>
        <a:cs typeface="+mn-cs"/>
      </a:defRPr>
    </a:lvl3pPr>
    <a:lvl4pPr marL="13716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anose="020B0600070205080204" pitchFamily="34" charset="-128"/>
        <a:cs typeface="+mn-cs"/>
      </a:defRPr>
    </a:lvl4pPr>
    <a:lvl5pPr marL="1828800" algn="l" defTabSz="457200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MS PGothic" panose="020B0600070205080204" pitchFamily="34" charset="-128"/>
        <a:cs typeface="+mn-cs"/>
      </a:defRPr>
    </a:lvl5pPr>
    <a:lvl6pPr marL="22860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AA4B7FD1-9374-4DDF-B7C0-7A599ED2D00B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90F803CB-1917-40E0-ACA4-D0F82A658C99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01771837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CB4D9FAD-EEE2-404B-89D7-EF580B0C57A6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C66CB72-F1FC-48CC-9D01-8193AB19EA83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2037813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17BC9487-6DE4-4FF0-A1C2-0F138CCFE8CE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F845AF2C-F6CB-47B7-9298-7AF904D1A3A8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72984685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6A5394A6-7801-4D9E-9EB8-2A0F3EB7A208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287B47EE-221B-48CE-BDDD-796ABDB07F2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4397080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C213955E-C3EC-4E68-9F33-05C3352C1F8A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BE10C3CA-D751-4891-AD5A-03E06A7A1F9D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20553153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9DDBCCA1-38D1-40E7-B9B5-8EB585B4235C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4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5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33AB76BB-9717-4866-AB9C-8907B5D2CF8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8217366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65DB0B55-0E09-4DE0-92C6-DFFF629375AA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3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4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73F58B5-9EC2-4182-A396-F8A040777ECB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38501301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87542F65-E584-4E7A-A171-F4E1637E5D1F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ECCC264D-E935-4F49-A344-F91E4ED3FC7E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73968637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 rtlCol="0">
            <a:normAutofit/>
          </a:bodyPr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endParaRPr lang="en-US" noProof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EA4F113C-CD58-4164-A3A4-2A31D60326AC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6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7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672069E1-313E-4663-95FA-E2308F965940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77288339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CA3DEAE3-556C-4282-A0AD-622F209BA726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A1E45BFC-09FC-4E25-8F77-AE277B4BAB09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145286018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>
            <a:lvl1pPr>
              <a:defRPr/>
            </a:lvl1pPr>
          </a:lstStyle>
          <a:p>
            <a:fld id="{EF155E33-C83E-47C8-8C83-DCBC79A303B6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endParaRPr lang="en-US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fld id="{8B3ABC7E-0B69-4BD1-8355-40627C5BB4A3}" type="slidenum">
              <a:rPr lang="en-US" altLang="en-US"/>
              <a:pPr/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30097788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26" name="Title Placeholder 1"/>
          <p:cNvSpPr>
            <a:spLocks noGrp="1"/>
          </p:cNvSpPr>
          <p:nvPr>
            <p:ph type="title"/>
          </p:nvPr>
        </p:nvSpPr>
        <p:spPr bwMode="auto">
          <a:xfrm>
            <a:off x="457200" y="274638"/>
            <a:ext cx="8229600" cy="1143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600200"/>
            <a:ext cx="8229600" cy="4525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 smtClean="0"/>
              <a:t>Click to edit Master text styles</a:t>
            </a:r>
          </a:p>
          <a:p>
            <a:pPr lvl="1"/>
            <a:r>
              <a:rPr lang="en-US" altLang="en-US" smtClean="0"/>
              <a:t>Second level</a:t>
            </a:r>
          </a:p>
          <a:p>
            <a:pPr lvl="2"/>
            <a:r>
              <a:rPr lang="en-US" altLang="en-US" smtClean="0"/>
              <a:t>Third level</a:t>
            </a:r>
          </a:p>
          <a:p>
            <a:pPr lvl="3"/>
            <a:r>
              <a:rPr lang="en-US" altLang="en-US" smtClean="0"/>
              <a:t>Fourth level</a:t>
            </a:r>
          </a:p>
          <a:p>
            <a:pPr lvl="4"/>
            <a:r>
              <a:rPr lang="en-US" altLang="en-US" smtClean="0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rgbClr val="898989"/>
                </a:solidFill>
              </a:defRPr>
            </a:lvl1pPr>
          </a:lstStyle>
          <a:p>
            <a:fld id="{5E0FBA1D-327A-47A7-B383-0F984E449A19}" type="datetimeFigureOut">
              <a:rPr lang="en-US" altLang="en-US"/>
              <a:pPr/>
              <a:t>4/17/2014</a:t>
            </a:fld>
            <a:endParaRPr lang="en-US" alt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ctr">
              <a:defRPr sz="1200">
                <a:solidFill>
                  <a:srgbClr val="898989"/>
                </a:solidFill>
              </a:defRPr>
            </a:lvl1pPr>
          </a:lstStyle>
          <a:p>
            <a:endParaRPr lang="en-US" alt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wrap="square" lIns="91440" tIns="45720" rIns="91440" bIns="45720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rgbClr val="898989"/>
                </a:solidFill>
              </a:defRPr>
            </a:lvl1pPr>
          </a:lstStyle>
          <a:p>
            <a:fld id="{8EA8E627-A4F4-4A39-9F7E-8A99D0F439A5}" type="slidenum">
              <a:rPr lang="en-US" altLang="en-US"/>
              <a:pPr/>
              <a:t>‹#›</a:t>
            </a:fld>
            <a:endParaRPr lang="en-US" alt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457200" rtl="0" eaLnBrk="0" fontAlgn="base" hangingPunct="0">
        <a:spcBef>
          <a:spcPct val="0"/>
        </a:spcBef>
        <a:spcAft>
          <a:spcPct val="0"/>
        </a:spcAft>
        <a:defRPr sz="4400" kern="1200">
          <a:solidFill>
            <a:schemeClr val="tx1"/>
          </a:solidFill>
          <a:latin typeface="+mj-lt"/>
          <a:ea typeface="MS PGothic" panose="020B0600070205080204" pitchFamily="34" charset="-128"/>
          <a:cs typeface="ＭＳ Ｐゴシック" charset="0"/>
        </a:defRPr>
      </a:lvl1pPr>
      <a:lvl2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anose="020B0600070205080204" pitchFamily="34" charset="-128"/>
          <a:cs typeface="ＭＳ Ｐゴシック" charset="0"/>
        </a:defRPr>
      </a:lvl2pPr>
      <a:lvl3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anose="020B0600070205080204" pitchFamily="34" charset="-128"/>
          <a:cs typeface="ＭＳ Ｐゴシック" charset="0"/>
        </a:defRPr>
      </a:lvl3pPr>
      <a:lvl4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anose="020B0600070205080204" pitchFamily="34" charset="-128"/>
          <a:cs typeface="ＭＳ Ｐゴシック" charset="0"/>
        </a:defRPr>
      </a:lvl4pPr>
      <a:lvl5pPr algn="ctr" defTabSz="457200" rtl="0" eaLnBrk="0" fontAlgn="base" hangingPunct="0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MS PGothic" panose="020B0600070205080204" pitchFamily="34" charset="-128"/>
          <a:cs typeface="ＭＳ Ｐゴシック" charset="0"/>
        </a:defRPr>
      </a:lvl5pPr>
      <a:lvl6pPr marL="4572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6pPr>
      <a:lvl7pPr marL="9144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7pPr>
      <a:lvl8pPr marL="13716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8pPr>
      <a:lvl9pPr marL="1828800" algn="ctr" defTabSz="457200" rtl="0" fontAlgn="base">
        <a:spcBef>
          <a:spcPct val="0"/>
        </a:spcBef>
        <a:spcAft>
          <a:spcPct val="0"/>
        </a:spcAft>
        <a:defRPr sz="4400">
          <a:solidFill>
            <a:schemeClr val="tx1"/>
          </a:solidFill>
          <a:latin typeface="Calibri" charset="0"/>
          <a:ea typeface="ＭＳ Ｐゴシック" charset="0"/>
          <a:cs typeface="ＭＳ Ｐゴシック" charset="0"/>
        </a:defRPr>
      </a:lvl9pPr>
    </p:titleStyle>
    <p:bodyStyle>
      <a:lvl1pPr marL="342900" indent="-342900" algn="l" defTabSz="457200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3200" kern="1200">
          <a:solidFill>
            <a:schemeClr val="tx1"/>
          </a:solidFill>
          <a:latin typeface="+mn-lt"/>
          <a:ea typeface="MS PGothic" panose="020B0600070205080204" pitchFamily="34" charset="-128"/>
          <a:cs typeface="ＭＳ Ｐゴシック" charset="0"/>
        </a:defRPr>
      </a:lvl1pPr>
      <a:lvl2pPr marL="742950" indent="-285750" algn="l" defTabSz="457200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800" kern="1200">
          <a:solidFill>
            <a:schemeClr val="tx1"/>
          </a:solidFill>
          <a:latin typeface="+mn-lt"/>
          <a:ea typeface="MS PGothic" panose="020B0600070205080204" pitchFamily="34" charset="-128"/>
          <a:cs typeface="+mn-cs"/>
        </a:defRPr>
      </a:lvl2pPr>
      <a:lvl3pPr marL="11430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MS PGothic" panose="020B0600070205080204" pitchFamily="34" charset="-128"/>
          <a:cs typeface="+mn-cs"/>
        </a:defRPr>
      </a:lvl3pPr>
      <a:lvl4pPr marL="16002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–"/>
        <a:defRPr sz="2000" kern="1200">
          <a:solidFill>
            <a:schemeClr val="tx1"/>
          </a:solidFill>
          <a:latin typeface="+mn-lt"/>
          <a:ea typeface="MS PGothic" panose="020B0600070205080204" pitchFamily="34" charset="-128"/>
          <a:cs typeface="+mn-cs"/>
        </a:defRPr>
      </a:lvl4pPr>
      <a:lvl5pPr marL="2057400" indent="-228600" algn="l" defTabSz="457200" rtl="0" eaLnBrk="0" fontAlgn="base" hangingPunct="0">
        <a:spcBef>
          <a:spcPct val="20000"/>
        </a:spcBef>
        <a:spcAft>
          <a:spcPct val="0"/>
        </a:spcAft>
        <a:buFont typeface="Arial" panose="020B0604020202020204" pitchFamily="34" charset="0"/>
        <a:buChar char="»"/>
        <a:defRPr sz="2000" kern="1200">
          <a:solidFill>
            <a:schemeClr val="tx1"/>
          </a:solidFill>
          <a:latin typeface="+mn-lt"/>
          <a:ea typeface="MS PGothic" panose="020B0600070205080204" pitchFamily="34" charset="-128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6.png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337" name="Title 1"/>
          <p:cNvSpPr>
            <a:spLocks noGrp="1"/>
          </p:cNvSpPr>
          <p:nvPr>
            <p:ph type="ctrTitle"/>
          </p:nvPr>
        </p:nvSpPr>
        <p:spPr>
          <a:xfrm>
            <a:off x="363538" y="1812925"/>
            <a:ext cx="8512175" cy="1470025"/>
          </a:xfrm>
        </p:spPr>
        <p:txBody>
          <a:bodyPr/>
          <a:lstStyle/>
          <a:p>
            <a:pPr eaLnBrk="1" hangingPunct="1"/>
            <a:r>
              <a:rPr lang="en-US" altLang="en-US" dirty="0" smtClean="0"/>
              <a:t>MP3: </a:t>
            </a:r>
            <a:r>
              <a:rPr lang="en-US" altLang="en-US" dirty="0" smtClean="0"/>
              <a:t/>
            </a:r>
            <a:br>
              <a:rPr lang="en-US" altLang="en-US" dirty="0" smtClean="0"/>
            </a:br>
            <a:r>
              <a:rPr lang="en-US" altLang="en-US" dirty="0" smtClean="0"/>
              <a:t>Multi-Source Streaming </a:t>
            </a:r>
            <a:r>
              <a:rPr lang="en-US" altLang="en-US" dirty="0" smtClean="0"/>
              <a:t>System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 rtlCol="0">
            <a:normAutofit/>
          </a:bodyPr>
          <a:lstStyle/>
          <a:p>
            <a:pPr eaLnBrk="1" fontAlgn="auto" hangingPunct="1">
              <a:spcAft>
                <a:spcPts val="0"/>
              </a:spcAft>
              <a:buFont typeface="Arial"/>
              <a:buNone/>
              <a:defRPr/>
            </a:pPr>
            <a:r>
              <a:rPr lang="en-US" dirty="0" smtClean="0">
                <a:ea typeface="+mn-ea"/>
                <a:cs typeface="+mn-cs"/>
              </a:rPr>
              <a:t>Instructor: </a:t>
            </a:r>
            <a:r>
              <a:rPr lang="en-US" dirty="0" err="1" smtClean="0">
                <a:ea typeface="+mn-ea"/>
                <a:cs typeface="+mn-cs"/>
              </a:rPr>
              <a:t>Klara</a:t>
            </a:r>
            <a:r>
              <a:rPr lang="en-US" dirty="0" smtClean="0">
                <a:ea typeface="+mn-ea"/>
                <a:cs typeface="+mn-cs"/>
              </a:rPr>
              <a:t> </a:t>
            </a:r>
            <a:r>
              <a:rPr lang="en-US" dirty="0" err="1" smtClean="0">
                <a:ea typeface="+mn-ea"/>
                <a:cs typeface="+mn-cs"/>
              </a:rPr>
              <a:t>Nahrstedt</a:t>
            </a:r>
            <a:endParaRPr lang="en-US" dirty="0" smtClean="0">
              <a:ea typeface="+mn-ea"/>
              <a:cs typeface="+mn-cs"/>
            </a:endParaRPr>
          </a:p>
          <a:p>
            <a:pPr eaLnBrk="1" fontAlgn="auto" hangingPunct="1">
              <a:spcAft>
                <a:spcPts val="0"/>
              </a:spcAft>
              <a:buFont typeface="Arial"/>
              <a:buNone/>
              <a:defRPr/>
            </a:pPr>
            <a:r>
              <a:rPr lang="en-US" dirty="0" smtClean="0">
                <a:ea typeface="+mn-ea"/>
                <a:cs typeface="+mn-cs"/>
              </a:rPr>
              <a:t>April </a:t>
            </a:r>
            <a:r>
              <a:rPr lang="en-US" dirty="0" smtClean="0">
                <a:ea typeface="+mn-ea"/>
                <a:cs typeface="+mn-cs"/>
              </a:rPr>
              <a:t>18, 2014</a:t>
            </a:r>
            <a:endParaRPr lang="en-US" dirty="0" smtClean="0">
              <a:ea typeface="+mn-ea"/>
              <a:cs typeface="+mn-cs"/>
            </a:endParaRPr>
          </a:p>
          <a:p>
            <a:pPr eaLnBrk="1" fontAlgn="auto" hangingPunct="1">
              <a:spcAft>
                <a:spcPts val="0"/>
              </a:spcAft>
              <a:buFont typeface="Arial"/>
              <a:buNone/>
              <a:defRPr/>
            </a:pPr>
            <a:r>
              <a:rPr lang="en-US" dirty="0" smtClean="0">
                <a:ea typeface="+mn-ea"/>
                <a:cs typeface="+mn-cs"/>
              </a:rPr>
              <a:t>CS414</a:t>
            </a:r>
            <a:endParaRPr lang="en-US" dirty="0">
              <a:ea typeface="+mn-ea"/>
              <a:cs typeface="+mn-cs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CS414 term project contest!</a:t>
            </a:r>
          </a:p>
          <a:p>
            <a:r>
              <a:rPr lang="en-US" dirty="0" smtClean="0"/>
              <a:t>Judges from industry</a:t>
            </a:r>
          </a:p>
          <a:p>
            <a:r>
              <a:rPr lang="en-US" dirty="0" smtClean="0"/>
              <a:t>There will still be submission deadline and demo as usual</a:t>
            </a:r>
          </a:p>
          <a:p>
            <a:r>
              <a:rPr lang="en-US" dirty="0" smtClean="0"/>
              <a:t>Finalists will be selected by Prof. </a:t>
            </a:r>
            <a:r>
              <a:rPr lang="en-US" dirty="0" err="1" smtClean="0"/>
              <a:t>Nahrstedt</a:t>
            </a:r>
            <a:r>
              <a:rPr lang="en-US" dirty="0" smtClean="0"/>
              <a:t> and TA based on performance during demo</a:t>
            </a:r>
          </a:p>
        </p:txBody>
      </p:sp>
    </p:spTree>
    <p:extLst>
      <p:ext uri="{BB962C8B-B14F-4D97-AF65-F5344CB8AC3E}">
        <p14:creationId xmlns:p14="http://schemas.microsoft.com/office/powerpoint/2010/main" val="212480342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Rectangle 4"/>
          <p:cNvSpPr/>
          <p:nvPr/>
        </p:nvSpPr>
        <p:spPr>
          <a:xfrm>
            <a:off x="859809" y="1501254"/>
            <a:ext cx="8011236" cy="4899546"/>
          </a:xfrm>
          <a:prstGeom prst="rect">
            <a:avLst/>
          </a:prstGeom>
        </p:spPr>
        <p:style>
          <a:lnRef idx="1">
            <a:schemeClr val="accent6"/>
          </a:lnRef>
          <a:fillRef idx="2">
            <a:schemeClr val="accent6"/>
          </a:fillRef>
          <a:effectRef idx="1">
            <a:schemeClr val="accent6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382138"/>
            <a:ext cx="8229600" cy="5744026"/>
          </a:xfrm>
        </p:spPr>
        <p:txBody>
          <a:bodyPr/>
          <a:lstStyle/>
          <a:p>
            <a:r>
              <a:rPr lang="en-US" dirty="0" smtClean="0"/>
              <a:t>No topic limitation. Be creative!</a:t>
            </a:r>
          </a:p>
          <a:p>
            <a:r>
              <a:rPr lang="en-US" dirty="0" smtClean="0"/>
              <a:t>The only requirements of this MP are</a:t>
            </a:r>
          </a:p>
          <a:p>
            <a:pPr lvl="1" algn="just"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dirty="0" smtClean="0">
                <a:solidFill>
                  <a:schemeClr val="tx1"/>
                </a:solidFill>
                <a:effectLst/>
              </a:rPr>
              <a:t>It has to be a video streaming system that includes </a:t>
            </a:r>
            <a:r>
              <a:rPr lang="en-US" dirty="0" smtClean="0">
                <a:ln>
                  <a:solidFill>
                    <a:srgbClr val="92D050"/>
                  </a:solidFill>
                </a:ln>
                <a:solidFill>
                  <a:schemeClr val="tx1"/>
                </a:solidFill>
                <a:effectLst/>
              </a:rPr>
              <a:t>at least three machines</a:t>
            </a:r>
            <a:r>
              <a:rPr lang="en-US" dirty="0" smtClean="0">
                <a:solidFill>
                  <a:schemeClr val="tx1"/>
                </a:solidFill>
                <a:effectLst/>
              </a:rPr>
              <a:t>: </a:t>
            </a:r>
            <a:r>
              <a:rPr lang="en-US" dirty="0" smtClean="0">
                <a:ln>
                  <a:solidFill>
                    <a:srgbClr val="FF0000"/>
                  </a:solidFill>
                </a:ln>
                <a:solidFill>
                  <a:schemeClr val="tx1"/>
                </a:solidFill>
                <a:effectLst/>
              </a:rPr>
              <a:t>two servers </a:t>
            </a:r>
            <a:r>
              <a:rPr lang="en-US" dirty="0" smtClean="0">
                <a:solidFill>
                  <a:schemeClr val="tx1"/>
                </a:solidFill>
                <a:effectLst/>
              </a:rPr>
              <a:t>and </a:t>
            </a:r>
            <a:r>
              <a:rPr lang="en-US" dirty="0" smtClean="0">
                <a:ln>
                  <a:solidFill>
                    <a:srgbClr val="FF0000"/>
                  </a:solidFill>
                </a:ln>
                <a:solidFill>
                  <a:schemeClr val="tx1"/>
                </a:solidFill>
                <a:effectLst/>
              </a:rPr>
              <a:t>one client</a:t>
            </a:r>
            <a:r>
              <a:rPr lang="en-US" dirty="0" smtClean="0">
                <a:solidFill>
                  <a:schemeClr val="tx1"/>
                </a:solidFill>
                <a:effectLst/>
              </a:rPr>
              <a:t>.</a:t>
            </a:r>
          </a:p>
          <a:p>
            <a:pPr lvl="1" algn="just"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dirty="0" smtClean="0">
                <a:solidFill>
                  <a:schemeClr val="tx1"/>
                </a:solidFill>
                <a:effectLst/>
              </a:rPr>
              <a:t>It has to contain </a:t>
            </a:r>
            <a:r>
              <a:rPr lang="en-US" dirty="0" smtClean="0">
                <a:ln>
                  <a:solidFill>
                    <a:srgbClr val="92D050"/>
                  </a:solidFill>
                </a:ln>
                <a:solidFill>
                  <a:schemeClr val="tx1"/>
                </a:solidFill>
                <a:effectLst/>
              </a:rPr>
              <a:t>at least two </a:t>
            </a:r>
            <a:r>
              <a:rPr lang="en-US" dirty="0" err="1" smtClean="0">
                <a:ln>
                  <a:solidFill>
                    <a:srgbClr val="92D050"/>
                  </a:solidFill>
                </a:ln>
                <a:solidFill>
                  <a:schemeClr val="tx1"/>
                </a:solidFill>
                <a:effectLst/>
              </a:rPr>
              <a:t>video+audio</a:t>
            </a:r>
            <a:r>
              <a:rPr lang="en-US" dirty="0" smtClean="0">
                <a:ln>
                  <a:solidFill>
                    <a:srgbClr val="92D050"/>
                  </a:solidFill>
                </a:ln>
                <a:solidFill>
                  <a:schemeClr val="tx1"/>
                </a:solidFill>
                <a:effectLst/>
              </a:rPr>
              <a:t> sources, coming </a:t>
            </a:r>
            <a:r>
              <a:rPr lang="en-US" dirty="0" smtClean="0">
                <a:ln>
                  <a:solidFill>
                    <a:srgbClr val="FF0000"/>
                  </a:solidFill>
                </a:ln>
                <a:solidFill>
                  <a:schemeClr val="tx1"/>
                </a:solidFill>
                <a:effectLst/>
              </a:rPr>
              <a:t>from different servers</a:t>
            </a:r>
            <a:r>
              <a:rPr lang="en-US" dirty="0" smtClean="0">
                <a:solidFill>
                  <a:schemeClr val="tx1"/>
                </a:solidFill>
                <a:effectLst/>
              </a:rPr>
              <a:t>. These streams have to be played out </a:t>
            </a:r>
            <a:r>
              <a:rPr lang="en-US" dirty="0" smtClean="0">
                <a:ln>
                  <a:solidFill>
                    <a:srgbClr val="FF0000"/>
                  </a:solidFill>
                </a:ln>
                <a:solidFill>
                  <a:schemeClr val="tx1"/>
                </a:solidFill>
                <a:effectLst/>
              </a:rPr>
              <a:t>simultaneously</a:t>
            </a:r>
            <a:r>
              <a:rPr lang="en-US" dirty="0" smtClean="0">
                <a:solidFill>
                  <a:schemeClr val="tx1"/>
                </a:solidFill>
                <a:effectLst/>
              </a:rPr>
              <a:t> on the client side.</a:t>
            </a:r>
          </a:p>
          <a:p>
            <a:pPr lvl="1" algn="just">
              <a:spcBef>
                <a:spcPts val="0"/>
              </a:spcBef>
              <a:spcAft>
                <a:spcPts val="0"/>
              </a:spcAft>
              <a:buFont typeface="+mj-lt"/>
              <a:buAutoNum type="arabicPeriod"/>
            </a:pPr>
            <a:r>
              <a:rPr lang="en-US" dirty="0" smtClean="0">
                <a:solidFill>
                  <a:schemeClr val="tx1"/>
                </a:solidFill>
                <a:effectLst/>
              </a:rPr>
              <a:t>The client machine has to be able to </a:t>
            </a:r>
            <a:r>
              <a:rPr lang="en-US" dirty="0" smtClean="0">
                <a:ln>
                  <a:solidFill>
                    <a:srgbClr val="92D050"/>
                  </a:solidFill>
                </a:ln>
                <a:solidFill>
                  <a:schemeClr val="tx1"/>
                </a:solidFill>
                <a:effectLst/>
              </a:rPr>
              <a:t>assign different priorities </a:t>
            </a:r>
            <a:r>
              <a:rPr lang="en-US" dirty="0" smtClean="0">
                <a:solidFill>
                  <a:schemeClr val="tx1"/>
                </a:solidFill>
                <a:effectLst/>
              </a:rPr>
              <a:t>to contents originated from different servers. The priorities can be changed </a:t>
            </a:r>
            <a:r>
              <a:rPr lang="en-US" dirty="0" smtClean="0">
                <a:ln>
                  <a:solidFill>
                    <a:srgbClr val="FF0000"/>
                  </a:solidFill>
                </a:ln>
                <a:solidFill>
                  <a:schemeClr val="tx1"/>
                </a:solidFill>
                <a:effectLst/>
              </a:rPr>
              <a:t>on-the-fly</a:t>
            </a:r>
            <a:r>
              <a:rPr lang="en-US" dirty="0" smtClean="0">
                <a:solidFill>
                  <a:schemeClr val="tx1"/>
                </a:solidFill>
                <a:effectLst/>
              </a:rPr>
              <a:t> by the user during a session.</a:t>
            </a:r>
          </a:p>
          <a:p>
            <a:pPr lvl="1" algn="just">
              <a:spcBef>
                <a:spcPts val="0"/>
              </a:spcBef>
              <a:spcAft>
                <a:spcPts val="1200"/>
              </a:spcAft>
              <a:buFont typeface="+mj-lt"/>
              <a:buAutoNum type="arabicPeriod"/>
            </a:pPr>
            <a:r>
              <a:rPr lang="en-US" dirty="0" smtClean="0">
                <a:solidFill>
                  <a:schemeClr val="tx1"/>
                </a:solidFill>
                <a:effectLst/>
              </a:rPr>
              <a:t>All session management functionalities (MP2).</a:t>
            </a:r>
            <a:r>
              <a:rPr lang="en-US" dirty="0" smtClean="0"/>
              <a:t> </a:t>
            </a:r>
          </a:p>
        </p:txBody>
      </p:sp>
    </p:spTree>
    <p:extLst>
      <p:ext uri="{BB962C8B-B14F-4D97-AF65-F5344CB8AC3E}">
        <p14:creationId xmlns:p14="http://schemas.microsoft.com/office/powerpoint/2010/main" val="427000134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1376"/>
            <a:ext cx="8229600" cy="1143000"/>
          </a:xfrm>
        </p:spPr>
        <p:txBody>
          <a:bodyPr rtlCol="0">
            <a:normAutofit fontScale="90000"/>
          </a:bodyPr>
          <a:lstStyle/>
          <a:p>
            <a:pPr eaLnBrk="1" fontAlgn="auto" hangingPunct="1">
              <a:spcAft>
                <a:spcPts val="0"/>
              </a:spcAft>
              <a:defRPr/>
            </a:pPr>
            <a:r>
              <a:rPr lang="en-US" dirty="0" smtClean="0">
                <a:latin typeface="Apple Chancery"/>
                <a:ea typeface="+mj-ea"/>
                <a:cs typeface="Apple Chancery"/>
              </a:rPr>
              <a:t>Example: </a:t>
            </a:r>
            <a:r>
              <a:rPr lang="en-US" dirty="0" smtClean="0">
                <a:latin typeface="Apple Chancery"/>
                <a:ea typeface="+mj-ea"/>
                <a:cs typeface="Apple Chancery"/>
              </a:rPr>
              <a:t>Multi-view Surveillance System</a:t>
            </a:r>
            <a:endParaRPr lang="en-US" dirty="0">
              <a:latin typeface="Apple Chancery"/>
              <a:ea typeface="+mj-ea"/>
              <a:cs typeface="Apple Chancery"/>
            </a:endParaRPr>
          </a:p>
        </p:txBody>
      </p:sp>
      <p:pic>
        <p:nvPicPr>
          <p:cNvPr id="15362" name="Picture 3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03313" y="990600"/>
            <a:ext cx="6910387" cy="33401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363" name="TextBox 4"/>
          <p:cNvSpPr txBox="1">
            <a:spLocks noChangeArrowheads="1"/>
          </p:cNvSpPr>
          <p:nvPr/>
        </p:nvSpPr>
        <p:spPr bwMode="auto">
          <a:xfrm>
            <a:off x="5313363" y="1639888"/>
            <a:ext cx="2103437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Window for server 1</a:t>
            </a:r>
          </a:p>
        </p:txBody>
      </p:sp>
      <p:cxnSp>
        <p:nvCxnSpPr>
          <p:cNvPr id="6" name="Straight Arrow Connector 5"/>
          <p:cNvCxnSpPr>
            <a:cxnSpLocks noChangeShapeType="1"/>
            <a:endCxn id="15363" idx="2"/>
          </p:cNvCxnSpPr>
          <p:nvPr/>
        </p:nvCxnSpPr>
        <p:spPr bwMode="auto">
          <a:xfrm flipV="1">
            <a:off x="5975350" y="2009775"/>
            <a:ext cx="388938" cy="650875"/>
          </a:xfrm>
          <a:prstGeom prst="straightConnector1">
            <a:avLst/>
          </a:prstGeom>
          <a:noFill/>
          <a:ln w="25400">
            <a:solidFill>
              <a:srgbClr val="604A7B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5365" name="TextBox 6"/>
          <p:cNvSpPr txBox="1">
            <a:spLocks noChangeArrowheads="1"/>
          </p:cNvSpPr>
          <p:nvPr/>
        </p:nvSpPr>
        <p:spPr bwMode="auto">
          <a:xfrm>
            <a:off x="6038850" y="3663950"/>
            <a:ext cx="210502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Window for server 2</a:t>
            </a:r>
          </a:p>
        </p:txBody>
      </p:sp>
      <p:cxnSp>
        <p:nvCxnSpPr>
          <p:cNvPr id="8" name="Straight Arrow Connector 7"/>
          <p:cNvCxnSpPr>
            <a:cxnSpLocks noChangeShapeType="1"/>
            <a:endCxn id="15365" idx="0"/>
          </p:cNvCxnSpPr>
          <p:nvPr/>
        </p:nvCxnSpPr>
        <p:spPr bwMode="auto">
          <a:xfrm>
            <a:off x="6616700" y="2847975"/>
            <a:ext cx="474663" cy="815975"/>
          </a:xfrm>
          <a:prstGeom prst="straightConnector1">
            <a:avLst/>
          </a:prstGeom>
          <a:noFill/>
          <a:ln w="25400">
            <a:solidFill>
              <a:srgbClr val="E46C0A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9" name="Content Placeholder 2"/>
          <p:cNvSpPr txBox="1">
            <a:spLocks/>
          </p:cNvSpPr>
          <p:nvPr/>
        </p:nvSpPr>
        <p:spPr>
          <a:xfrm>
            <a:off x="150813" y="4300538"/>
            <a:ext cx="6205537" cy="2249487"/>
          </a:xfrm>
          <a:prstGeom prst="rect">
            <a:avLst/>
          </a:prstGeom>
          <a:ln>
            <a:solidFill>
              <a:srgbClr val="953735"/>
            </a:solidFill>
          </a:ln>
        </p:spPr>
        <p:txBody>
          <a:bodyPr/>
          <a:lstStyle>
            <a:lvl1pPr marL="342900" indent="-3429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en-US" altLang="en-US">
                <a:solidFill>
                  <a:srgbClr val="4F6228"/>
                </a:solidFill>
              </a:rPr>
              <a:t>Server</a:t>
            </a:r>
          </a:p>
          <a:p>
            <a:pPr lvl="1" eaLnBrk="1" hangingPunct="1">
              <a:spcBef>
                <a:spcPct val="20000"/>
              </a:spcBef>
              <a:buFont typeface="Arial" panose="020B0604020202020204" pitchFamily="34" charset="0"/>
              <a:buChar char="–"/>
            </a:pPr>
            <a:r>
              <a:rPr lang="en-US" altLang="en-US" sz="1800">
                <a:solidFill>
                  <a:srgbClr val="984807"/>
                </a:solidFill>
              </a:rPr>
              <a:t>Capture Audio and Video at a fixed rate</a:t>
            </a:r>
          </a:p>
          <a:p>
            <a:pPr lvl="1" eaLnBrk="1" hangingPunct="1">
              <a:spcBef>
                <a:spcPct val="20000"/>
              </a:spcBef>
              <a:buFont typeface="Arial" panose="020B0604020202020204" pitchFamily="34" charset="0"/>
              <a:buChar char="–"/>
            </a:pPr>
            <a:r>
              <a:rPr lang="en-US" altLang="en-US" sz="1800">
                <a:solidFill>
                  <a:srgbClr val="984807"/>
                </a:solidFill>
              </a:rPr>
              <a:t>Video: 30 fps, Audio: 8000Hz</a:t>
            </a:r>
            <a:endParaRPr lang="en-US" altLang="en-US" sz="1800">
              <a:solidFill>
                <a:srgbClr val="4F6228"/>
              </a:solidFill>
            </a:endParaRPr>
          </a:p>
          <a:p>
            <a:pPr algn="just" eaLnBrk="1" hangingPunct="1">
              <a:spcBef>
                <a:spcPct val="20000"/>
              </a:spcBef>
              <a:buFont typeface="Arial" panose="020B0604020202020204" pitchFamily="34" charset="0"/>
              <a:buChar char="•"/>
            </a:pPr>
            <a:r>
              <a:rPr lang="en-US" altLang="en-US">
                <a:solidFill>
                  <a:srgbClr val="4F6228"/>
                </a:solidFill>
              </a:rPr>
              <a:t>Client</a:t>
            </a:r>
          </a:p>
          <a:p>
            <a:pPr lvl="1" algn="just" eaLnBrk="1" hangingPunct="1">
              <a:spcBef>
                <a:spcPct val="20000"/>
              </a:spcBef>
              <a:buFont typeface="Arial" panose="020B0604020202020204" pitchFamily="34" charset="0"/>
              <a:buChar char="–"/>
            </a:pPr>
            <a:r>
              <a:rPr lang="en-US" altLang="en-US" sz="1800">
                <a:solidFill>
                  <a:srgbClr val="558ED5"/>
                </a:solidFill>
              </a:rPr>
              <a:t>Requests for Video and/or Audio</a:t>
            </a:r>
          </a:p>
          <a:p>
            <a:pPr lvl="1" algn="just" eaLnBrk="1" hangingPunct="1">
              <a:spcBef>
                <a:spcPct val="20000"/>
              </a:spcBef>
              <a:buFont typeface="Arial" panose="020B0604020202020204" pitchFamily="34" charset="0"/>
              <a:buChar char="–"/>
            </a:pPr>
            <a:r>
              <a:rPr lang="en-US" altLang="en-US" sz="1800">
                <a:solidFill>
                  <a:srgbClr val="558ED5"/>
                </a:solidFill>
              </a:rPr>
              <a:t>Works in Two modes: </a:t>
            </a:r>
            <a:r>
              <a:rPr lang="en-US" altLang="en-US" sz="1800" b="1">
                <a:solidFill>
                  <a:srgbClr val="604A7B"/>
                </a:solidFill>
              </a:rPr>
              <a:t>Active Mode </a:t>
            </a:r>
            <a:r>
              <a:rPr lang="en-US" altLang="en-US" sz="1800">
                <a:solidFill>
                  <a:srgbClr val="558ED5"/>
                </a:solidFill>
              </a:rPr>
              <a:t>and </a:t>
            </a:r>
            <a:r>
              <a:rPr lang="en-US" altLang="en-US" sz="1800" b="1">
                <a:solidFill>
                  <a:srgbClr val="604A7B"/>
                </a:solidFill>
              </a:rPr>
              <a:t>Passive Mode</a:t>
            </a:r>
          </a:p>
          <a:p>
            <a:pPr lvl="1" algn="just" eaLnBrk="1" hangingPunct="1">
              <a:spcBef>
                <a:spcPct val="20000"/>
              </a:spcBef>
              <a:buFont typeface="Arial" panose="020B0604020202020204" pitchFamily="34" charset="0"/>
              <a:buChar char="–"/>
            </a:pPr>
            <a:endParaRPr lang="en-US" altLang="en-US" sz="1400">
              <a:solidFill>
                <a:srgbClr val="77933C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6402388" y="4300538"/>
            <a:ext cx="2641600" cy="1231900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none">
            <a:spAutoFit/>
          </a:bodyPr>
          <a:lstStyle/>
          <a:p>
            <a:pPr marL="342900" lvl="1" indent="-342900" algn="just" fontAlgn="auto">
              <a:spcBef>
                <a:spcPts val="0"/>
              </a:spcBef>
              <a:spcAft>
                <a:spcPts val="0"/>
              </a:spcAft>
              <a:buFont typeface="Arial"/>
              <a:buChar char="•"/>
              <a:defRPr/>
            </a:pPr>
            <a:r>
              <a:rPr lang="en-US" b="1" dirty="0">
                <a:solidFill>
                  <a:schemeClr val="accent6">
                    <a:lumMod val="75000"/>
                  </a:schemeClr>
                </a:solidFill>
                <a:latin typeface="+mn-lt"/>
                <a:ea typeface="+mn-ea"/>
                <a:cs typeface="Big Caslon"/>
              </a:rPr>
              <a:t>Active Mode: </a:t>
            </a:r>
          </a:p>
          <a:p>
            <a:pPr marL="742950" lvl="2" indent="-342900"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b="1" dirty="0">
                <a:solidFill>
                  <a:schemeClr val="accent4">
                    <a:lumMod val="75000"/>
                  </a:schemeClr>
                </a:solidFill>
                <a:latin typeface="+mn-lt"/>
                <a:ea typeface="+mn-ea"/>
                <a:cs typeface="Big Caslon"/>
              </a:rPr>
              <a:t>Media type: Audio, Video</a:t>
            </a:r>
          </a:p>
          <a:p>
            <a:pPr marL="742950" lvl="2" indent="-342900"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b="1" dirty="0">
                <a:solidFill>
                  <a:schemeClr val="accent4">
                    <a:lumMod val="75000"/>
                  </a:schemeClr>
                </a:solidFill>
                <a:latin typeface="+mn-lt"/>
                <a:ea typeface="+mn-ea"/>
                <a:cs typeface="Big Caslon"/>
              </a:rPr>
              <a:t>Video Rate: 15 to 25 fps</a:t>
            </a:r>
          </a:p>
          <a:p>
            <a:pPr marL="742950" lvl="2" indent="-342900"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b="1" dirty="0">
                <a:solidFill>
                  <a:schemeClr val="accent4">
                    <a:lumMod val="75000"/>
                  </a:schemeClr>
                </a:solidFill>
                <a:latin typeface="+mn-lt"/>
                <a:ea typeface="+mn-ea"/>
                <a:cs typeface="Big Caslon"/>
              </a:rPr>
              <a:t>Audio Rate: 8000Hz</a:t>
            </a:r>
          </a:p>
          <a:p>
            <a:pPr marL="742950" lvl="2" indent="-342900"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b="1" dirty="0">
                <a:solidFill>
                  <a:schemeClr val="accent4">
                    <a:lumMod val="75000"/>
                  </a:schemeClr>
                </a:solidFill>
                <a:latin typeface="+mn-lt"/>
                <a:ea typeface="+mn-ea"/>
                <a:cs typeface="Big Caslon"/>
              </a:rPr>
              <a:t>Video Resolution: 640X480</a:t>
            </a:r>
          </a:p>
        </p:txBody>
      </p:sp>
      <p:sp>
        <p:nvSpPr>
          <p:cNvPr id="11" name="TextBox 10"/>
          <p:cNvSpPr txBox="1"/>
          <p:nvPr/>
        </p:nvSpPr>
        <p:spPr>
          <a:xfrm>
            <a:off x="6426200" y="5534025"/>
            <a:ext cx="2595563" cy="1016000"/>
          </a:xfrm>
          <a:prstGeom prst="rect">
            <a:avLst/>
          </a:prstGeom>
          <a:noFill/>
          <a:ln>
            <a:solidFill>
              <a:srgbClr val="000000"/>
            </a:solidFill>
          </a:ln>
        </p:spPr>
        <p:txBody>
          <a:bodyPr wrap="none">
            <a:spAutoFit/>
          </a:bodyPr>
          <a:lstStyle/>
          <a:p>
            <a:pPr marL="342900" lvl="1" indent="-342900" algn="just" fontAlgn="auto">
              <a:spcBef>
                <a:spcPts val="0"/>
              </a:spcBef>
              <a:spcAft>
                <a:spcPts val="0"/>
              </a:spcAft>
              <a:buFont typeface="Arial"/>
              <a:buChar char="•"/>
              <a:defRPr/>
            </a:pPr>
            <a:r>
              <a:rPr lang="en-US" b="1" dirty="0">
                <a:solidFill>
                  <a:schemeClr val="accent6">
                    <a:lumMod val="75000"/>
                  </a:schemeClr>
                </a:solidFill>
                <a:latin typeface="+mn-lt"/>
                <a:ea typeface="+mn-ea"/>
                <a:cs typeface="Big Caslon"/>
              </a:rPr>
              <a:t>Passive Mode: </a:t>
            </a:r>
          </a:p>
          <a:p>
            <a:pPr marL="742950" lvl="2" indent="-342900"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b="1" dirty="0">
                <a:solidFill>
                  <a:schemeClr val="accent4">
                    <a:lumMod val="75000"/>
                  </a:schemeClr>
                </a:solidFill>
                <a:latin typeface="+mn-lt"/>
                <a:ea typeface="+mn-ea"/>
                <a:cs typeface="Big Caslon"/>
              </a:rPr>
              <a:t>Media type: Video</a:t>
            </a:r>
          </a:p>
          <a:p>
            <a:pPr marL="742950" lvl="2" indent="-342900"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b="1" dirty="0">
                <a:solidFill>
                  <a:schemeClr val="accent4">
                    <a:lumMod val="75000"/>
                  </a:schemeClr>
                </a:solidFill>
                <a:latin typeface="+mn-lt"/>
                <a:ea typeface="+mn-ea"/>
                <a:cs typeface="Big Caslon"/>
              </a:rPr>
              <a:t>Video Rate: 10 fps</a:t>
            </a:r>
          </a:p>
          <a:p>
            <a:pPr marL="742950" lvl="2" indent="-342900" algn="just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b="1" dirty="0">
                <a:solidFill>
                  <a:schemeClr val="accent4">
                    <a:lumMod val="75000"/>
                  </a:schemeClr>
                </a:solidFill>
                <a:latin typeface="+mn-lt"/>
                <a:ea typeface="+mn-ea"/>
                <a:cs typeface="Big Caslon"/>
              </a:rPr>
              <a:t>Video Resolution: 320X240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385" name="Title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1143000"/>
          </a:xfrm>
        </p:spPr>
        <p:txBody>
          <a:bodyPr/>
          <a:lstStyle/>
          <a:p>
            <a:pPr eaLnBrk="1" hangingPunct="1"/>
            <a:r>
              <a:rPr lang="en-US" altLang="en-US" smtClean="0">
                <a:latin typeface="Apple Chancery" charset="0"/>
              </a:rPr>
              <a:t>Client Behavior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eaLnBrk="1" hangingPunct="1"/>
            <a:r>
              <a:rPr lang="en-US" altLang="en-US" smtClean="0"/>
              <a:t>Client can request </a:t>
            </a:r>
            <a:r>
              <a:rPr lang="en-US" altLang="en-US" smtClean="0">
                <a:solidFill>
                  <a:srgbClr val="E46C0A"/>
                </a:solidFill>
              </a:rPr>
              <a:t>active mode</a:t>
            </a:r>
            <a:r>
              <a:rPr lang="en-US" altLang="en-US" smtClean="0"/>
              <a:t> from Server 1 and </a:t>
            </a:r>
            <a:r>
              <a:rPr lang="en-US" altLang="en-US" smtClean="0">
                <a:solidFill>
                  <a:srgbClr val="E46C0A"/>
                </a:solidFill>
              </a:rPr>
              <a:t>passive mode </a:t>
            </a:r>
            <a:r>
              <a:rPr lang="en-US" altLang="en-US" smtClean="0"/>
              <a:t>from Server 2</a:t>
            </a:r>
          </a:p>
          <a:p>
            <a:pPr eaLnBrk="1" hangingPunct="1"/>
            <a:r>
              <a:rPr lang="en-US" altLang="en-US" smtClean="0"/>
              <a:t>Client can request </a:t>
            </a:r>
            <a:r>
              <a:rPr lang="en-US" altLang="en-US" smtClean="0">
                <a:solidFill>
                  <a:srgbClr val="E46C0A"/>
                </a:solidFill>
              </a:rPr>
              <a:t>active mode</a:t>
            </a:r>
            <a:r>
              <a:rPr lang="en-US" altLang="en-US" smtClean="0"/>
              <a:t> from Server 2 and </a:t>
            </a:r>
            <a:r>
              <a:rPr lang="en-US" altLang="en-US" smtClean="0">
                <a:solidFill>
                  <a:srgbClr val="E46C0A"/>
                </a:solidFill>
              </a:rPr>
              <a:t>passive mode </a:t>
            </a:r>
            <a:r>
              <a:rPr lang="en-US" altLang="en-US" smtClean="0"/>
              <a:t>from Server 1</a:t>
            </a:r>
          </a:p>
          <a:p>
            <a:pPr eaLnBrk="1" hangingPunct="1"/>
            <a:r>
              <a:rPr lang="en-US" altLang="en-US" smtClean="0">
                <a:solidFill>
                  <a:srgbClr val="000000"/>
                </a:solidFill>
              </a:rPr>
              <a:t>Client can request </a:t>
            </a:r>
            <a:r>
              <a:rPr lang="en-US" altLang="en-US" smtClean="0">
                <a:solidFill>
                  <a:srgbClr val="E46C0A"/>
                </a:solidFill>
              </a:rPr>
              <a:t>active mode </a:t>
            </a:r>
            <a:r>
              <a:rPr lang="en-US" altLang="en-US" smtClean="0">
                <a:solidFill>
                  <a:srgbClr val="000000"/>
                </a:solidFill>
              </a:rPr>
              <a:t>from both Server 1 and Server 2</a:t>
            </a:r>
          </a:p>
          <a:p>
            <a:pPr eaLnBrk="1" hangingPunct="1"/>
            <a:r>
              <a:rPr lang="en-US" altLang="en-US" smtClean="0">
                <a:solidFill>
                  <a:srgbClr val="000000"/>
                </a:solidFill>
              </a:rPr>
              <a:t>Client can request </a:t>
            </a:r>
            <a:r>
              <a:rPr lang="en-US" altLang="en-US" smtClean="0">
                <a:solidFill>
                  <a:srgbClr val="E46C0A"/>
                </a:solidFill>
              </a:rPr>
              <a:t>passive mode </a:t>
            </a:r>
            <a:r>
              <a:rPr lang="en-US" altLang="en-US" smtClean="0">
                <a:solidFill>
                  <a:srgbClr val="000000"/>
                </a:solidFill>
              </a:rPr>
              <a:t>from both Server 1 and Server 2</a:t>
            </a:r>
          </a:p>
          <a:p>
            <a:pPr eaLnBrk="1" hangingPunct="1"/>
            <a:endParaRPr lang="en-US" altLang="en-US" smtClean="0">
              <a:solidFill>
                <a:srgbClr val="000000"/>
              </a:solidFill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409" name="Title 1"/>
          <p:cNvSpPr>
            <a:spLocks noGrp="1"/>
          </p:cNvSpPr>
          <p:nvPr>
            <p:ph type="title"/>
          </p:nvPr>
        </p:nvSpPr>
        <p:spPr>
          <a:xfrm>
            <a:off x="457200" y="0"/>
            <a:ext cx="8229600" cy="965200"/>
          </a:xfrm>
        </p:spPr>
        <p:txBody>
          <a:bodyPr/>
          <a:lstStyle/>
          <a:p>
            <a:pPr eaLnBrk="1" hangingPunct="1"/>
            <a:r>
              <a:rPr lang="en-US" altLang="en-US" smtClean="0">
                <a:latin typeface="Apple Chancery" charset="0"/>
              </a:rPr>
              <a:t>Client User Interface: Example</a:t>
            </a:r>
          </a:p>
        </p:txBody>
      </p:sp>
      <p:sp>
        <p:nvSpPr>
          <p:cNvPr id="4" name="Rectangle 3"/>
          <p:cNvSpPr>
            <a:spLocks noChangeArrowheads="1"/>
          </p:cNvSpPr>
          <p:nvPr/>
        </p:nvSpPr>
        <p:spPr bwMode="auto">
          <a:xfrm>
            <a:off x="995363" y="1616075"/>
            <a:ext cx="7329487" cy="3538538"/>
          </a:xfrm>
          <a:prstGeom prst="rect">
            <a:avLst/>
          </a:prstGeom>
          <a:solidFill>
            <a:srgbClr val="BFBFBF"/>
          </a:solidFill>
          <a:ln w="9525">
            <a:solidFill>
              <a:srgbClr val="7F7F7F"/>
            </a:solidFill>
            <a:miter lim="800000"/>
            <a:headEnd/>
            <a:tailEnd/>
          </a:ln>
          <a:effectLst>
            <a:outerShdw blurRad="40000" dist="23000" dir="5400000" rotWithShape="0">
              <a:srgbClr val="808080">
                <a:alpha val="34999"/>
              </a:srgbClr>
            </a:outerShdw>
          </a:effectLst>
        </p:spPr>
        <p:txBody>
          <a:bodyPr anchor="ctr"/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algn="ctr" eaLnBrk="1" hangingPunct="1"/>
            <a:endParaRPr lang="en-US" altLang="en-US" sz="1800">
              <a:solidFill>
                <a:srgbClr val="FFFFFF"/>
              </a:solidFill>
            </a:endParaRPr>
          </a:p>
        </p:txBody>
      </p:sp>
      <p:sp>
        <p:nvSpPr>
          <p:cNvPr id="10" name="Rectangle 9"/>
          <p:cNvSpPr>
            <a:spLocks noChangeArrowheads="1"/>
          </p:cNvSpPr>
          <p:nvPr/>
        </p:nvSpPr>
        <p:spPr bwMode="auto">
          <a:xfrm>
            <a:off x="1239838" y="4667250"/>
            <a:ext cx="3387725" cy="439738"/>
          </a:xfrm>
          <a:prstGeom prst="rect">
            <a:avLst/>
          </a:prstGeom>
          <a:solidFill>
            <a:srgbClr val="BFBFBF"/>
          </a:solidFill>
          <a:ln w="9525">
            <a:solidFill>
              <a:srgbClr val="7F7F7F"/>
            </a:solidFill>
            <a:miter lim="800000"/>
            <a:headEnd/>
            <a:tailEnd/>
          </a:ln>
          <a:effectLst>
            <a:outerShdw blurRad="40000" dist="23000" dir="5400000" rotWithShape="0">
              <a:srgbClr val="808080">
                <a:alpha val="34999"/>
              </a:srgbClr>
            </a:outerShdw>
          </a:effectLst>
        </p:spPr>
        <p:txBody>
          <a:bodyPr anchor="ctr"/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algn="ctr" eaLnBrk="1" hangingPunct="1"/>
            <a:endParaRPr lang="en-US" altLang="en-US" sz="1800">
              <a:solidFill>
                <a:srgbClr val="FFFFFF"/>
              </a:solidFill>
            </a:endParaRPr>
          </a:p>
        </p:txBody>
      </p:sp>
      <p:pic>
        <p:nvPicPr>
          <p:cNvPr id="17412" name="Content Placeholder 15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40915" r="-40915"/>
          <a:stretch>
            <a:fillRect/>
          </a:stretch>
        </p:blipFill>
        <p:spPr>
          <a:xfrm>
            <a:off x="3697288" y="4621213"/>
            <a:ext cx="1052512" cy="577850"/>
          </a:xfrm>
        </p:spPr>
      </p:pic>
      <p:pic>
        <p:nvPicPr>
          <p:cNvPr id="17413" name="Content Placeholder 1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" t="452" r="-2" b="66222"/>
          <a:stretch>
            <a:fillRect/>
          </a:stretch>
        </p:blipFill>
        <p:spPr bwMode="auto">
          <a:xfrm>
            <a:off x="1239838" y="4667250"/>
            <a:ext cx="1573212" cy="4397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15" name="Rectangle 14"/>
          <p:cNvSpPr/>
          <p:nvPr/>
        </p:nvSpPr>
        <p:spPr>
          <a:xfrm>
            <a:off x="2970742" y="4698143"/>
            <a:ext cx="876977" cy="377955"/>
          </a:xfrm>
          <a:prstGeom prst="rect">
            <a:avLst/>
          </a:prstGeom>
          <a:solidFill>
            <a:srgbClr val="BFBFBF"/>
          </a:solidFill>
          <a:ln>
            <a:solidFill>
              <a:srgbClr val="7F7F7F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600" dirty="0">
                <a:solidFill>
                  <a:schemeClr val="tx1"/>
                </a:solidFill>
              </a:rPr>
              <a:t>SWITCH</a:t>
            </a:r>
          </a:p>
        </p:txBody>
      </p:sp>
      <p:sp>
        <p:nvSpPr>
          <p:cNvPr id="17" name="Rectangle 16"/>
          <p:cNvSpPr>
            <a:spLocks noChangeArrowheads="1"/>
          </p:cNvSpPr>
          <p:nvPr/>
        </p:nvSpPr>
        <p:spPr bwMode="auto">
          <a:xfrm>
            <a:off x="4762500" y="4651375"/>
            <a:ext cx="3387725" cy="438150"/>
          </a:xfrm>
          <a:prstGeom prst="rect">
            <a:avLst/>
          </a:prstGeom>
          <a:solidFill>
            <a:srgbClr val="BFBFBF"/>
          </a:solidFill>
          <a:ln w="9525">
            <a:solidFill>
              <a:srgbClr val="7F7F7F"/>
            </a:solidFill>
            <a:miter lim="800000"/>
            <a:headEnd/>
            <a:tailEnd/>
          </a:ln>
          <a:effectLst>
            <a:outerShdw blurRad="40000" dist="23000" dir="5400000" rotWithShape="0">
              <a:srgbClr val="808080">
                <a:alpha val="34999"/>
              </a:srgbClr>
            </a:outerShdw>
          </a:effectLst>
        </p:spPr>
        <p:txBody>
          <a:bodyPr anchor="ctr"/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algn="ctr" eaLnBrk="1" hangingPunct="1"/>
            <a:endParaRPr lang="en-US" altLang="en-US" sz="1800">
              <a:solidFill>
                <a:srgbClr val="FFFFFF"/>
              </a:solidFill>
            </a:endParaRPr>
          </a:p>
        </p:txBody>
      </p:sp>
      <p:pic>
        <p:nvPicPr>
          <p:cNvPr id="17418" name="Content Placeholder 1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40915" r="-40915"/>
          <a:stretch>
            <a:fillRect/>
          </a:stretch>
        </p:blipFill>
        <p:spPr bwMode="auto">
          <a:xfrm>
            <a:off x="7219950" y="4603750"/>
            <a:ext cx="1052513" cy="5778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7419" name="Content Placeholder 11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-2" t="452" r="-2" b="66222"/>
          <a:stretch>
            <a:fillRect/>
          </a:stretch>
        </p:blipFill>
        <p:spPr bwMode="auto">
          <a:xfrm>
            <a:off x="4762500" y="4651375"/>
            <a:ext cx="1573213" cy="4381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20" name="Rectangle 19"/>
          <p:cNvSpPr/>
          <p:nvPr/>
        </p:nvSpPr>
        <p:spPr>
          <a:xfrm>
            <a:off x="6478571" y="4680966"/>
            <a:ext cx="876977" cy="377955"/>
          </a:xfrm>
          <a:prstGeom prst="rect">
            <a:avLst/>
          </a:prstGeom>
          <a:solidFill>
            <a:srgbClr val="BFBFBF"/>
          </a:solidFill>
          <a:ln>
            <a:solidFill>
              <a:srgbClr val="7F7F7F"/>
            </a:solidFill>
          </a:ln>
          <a:scene3d>
            <a:camera prst="orthographicFront"/>
            <a:lightRig rig="threePt" dir="t"/>
          </a:scene3d>
          <a:sp3d>
            <a:bevelT w="139700" h="139700" prst="divot"/>
          </a:sp3d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600" dirty="0">
                <a:solidFill>
                  <a:schemeClr val="tx1"/>
                </a:solidFill>
              </a:rPr>
              <a:t>SWITCH</a:t>
            </a:r>
          </a:p>
        </p:txBody>
      </p:sp>
      <p:grpSp>
        <p:nvGrpSpPr>
          <p:cNvPr id="17423" name="Group 30"/>
          <p:cNvGrpSpPr>
            <a:grpSpLocks/>
          </p:cNvGrpSpPr>
          <p:nvPr/>
        </p:nvGrpSpPr>
        <p:grpSpPr bwMode="auto">
          <a:xfrm>
            <a:off x="949325" y="1277938"/>
            <a:ext cx="7375525" cy="5054600"/>
            <a:chOff x="777898" y="1355031"/>
            <a:chExt cx="7375114" cy="5055530"/>
          </a:xfrm>
        </p:grpSpPr>
        <p:sp>
          <p:nvSpPr>
            <p:cNvPr id="5" name="Rectangle 4"/>
            <p:cNvSpPr>
              <a:spLocks noChangeArrowheads="1"/>
            </p:cNvSpPr>
            <p:nvPr/>
          </p:nvSpPr>
          <p:spPr bwMode="auto">
            <a:xfrm>
              <a:off x="1068395" y="1858361"/>
              <a:ext cx="3387536" cy="2797690"/>
            </a:xfrm>
            <a:prstGeom prst="rect">
              <a:avLst/>
            </a:prstGeom>
            <a:solidFill>
              <a:srgbClr val="BFBFBF"/>
            </a:solidFill>
            <a:ln w="9525">
              <a:solidFill>
                <a:srgbClr val="7F7F7F"/>
              </a:solidFill>
              <a:miter lim="800000"/>
              <a:headEnd/>
              <a:tailEnd/>
            </a:ln>
            <a:effectLst>
              <a:outerShdw blurRad="40000" dist="23000" dir="5400000" rotWithShape="0">
                <a:srgbClr val="808080">
                  <a:alpha val="34999"/>
                </a:srgbClr>
              </a:outerShdw>
            </a:effectLst>
          </p:spPr>
          <p:txBody>
            <a:bodyPr anchor="ctr"/>
            <a:lstStyle/>
            <a:p>
              <a:pPr algn="ctr" fontAlgn="auto">
                <a:spcBef>
                  <a:spcPts val="0"/>
                </a:spcBef>
                <a:spcAft>
                  <a:spcPts val="0"/>
                </a:spcAft>
                <a:defRPr/>
              </a:pPr>
              <a:r>
                <a:rPr lang="en-US" dirty="0">
                  <a:solidFill>
                    <a:srgbClr val="000000"/>
                  </a:solidFill>
                  <a:latin typeface="+mn-lt"/>
                  <a:ea typeface="+mn-ea"/>
                </a:rPr>
                <a:t>Video window for Server 1</a:t>
              </a:r>
            </a:p>
          </p:txBody>
        </p:sp>
        <p:sp>
          <p:nvSpPr>
            <p:cNvPr id="8" name="Rectangle 7"/>
            <p:cNvSpPr>
              <a:spLocks noChangeArrowheads="1"/>
            </p:cNvSpPr>
            <p:nvPr/>
          </p:nvSpPr>
          <p:spPr bwMode="auto">
            <a:xfrm>
              <a:off x="4608323" y="1858361"/>
              <a:ext cx="3385948" cy="2797690"/>
            </a:xfrm>
            <a:prstGeom prst="rect">
              <a:avLst/>
            </a:prstGeom>
            <a:solidFill>
              <a:srgbClr val="BFBFBF"/>
            </a:solidFill>
            <a:ln w="9525">
              <a:solidFill>
                <a:srgbClr val="7F7F7F"/>
              </a:solidFill>
              <a:miter lim="800000"/>
              <a:headEnd/>
              <a:tailEnd/>
            </a:ln>
            <a:effectLst>
              <a:outerShdw blurRad="40000" dist="23000" dir="5400000" rotWithShape="0">
                <a:srgbClr val="808080">
                  <a:alpha val="34999"/>
                </a:srgbClr>
              </a:outerShdw>
            </a:effectLst>
          </p:spPr>
          <p:txBody>
            <a:bodyPr anchor="ctr"/>
            <a:lstStyle>
              <a:lvl1pPr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5pPr>
              <a:lvl6pPr marL="25146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6pPr>
              <a:lvl7pPr marL="29718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7pPr>
              <a:lvl8pPr marL="34290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8pPr>
              <a:lvl9pPr marL="38862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FFFF"/>
                </a:solidFill>
              </a:endParaRPr>
            </a:p>
          </p:txBody>
        </p:sp>
        <p:sp>
          <p:nvSpPr>
            <p:cNvPr id="21" name="Rectangle 20"/>
            <p:cNvSpPr>
              <a:spLocks noChangeArrowheads="1"/>
            </p:cNvSpPr>
            <p:nvPr/>
          </p:nvSpPr>
          <p:spPr bwMode="auto">
            <a:xfrm>
              <a:off x="823933" y="1393138"/>
              <a:ext cx="7329079" cy="300092"/>
            </a:xfrm>
            <a:prstGeom prst="rect">
              <a:avLst/>
            </a:prstGeom>
            <a:solidFill>
              <a:srgbClr val="BFBFBF"/>
            </a:solidFill>
            <a:ln w="9525">
              <a:solidFill>
                <a:srgbClr val="7F7F7F"/>
              </a:solidFill>
              <a:miter lim="800000"/>
              <a:headEnd/>
              <a:tailEnd/>
            </a:ln>
            <a:effectLst>
              <a:outerShdw blurRad="40000" dist="23000" dir="5400000" rotWithShape="0">
                <a:srgbClr val="808080">
                  <a:alpha val="34999"/>
                </a:srgbClr>
              </a:outerShdw>
            </a:effectLst>
          </p:spPr>
          <p:txBody>
            <a:bodyPr anchor="ctr"/>
            <a:lstStyle>
              <a:lvl1pPr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5pPr>
              <a:lvl6pPr marL="25146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6pPr>
              <a:lvl7pPr marL="29718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7pPr>
              <a:lvl8pPr marL="34290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8pPr>
              <a:lvl9pPr marL="38862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FFFF"/>
                </a:solidFill>
              </a:endParaRPr>
            </a:p>
          </p:txBody>
        </p:sp>
        <p:sp>
          <p:nvSpPr>
            <p:cNvPr id="17430" name="TextBox 21"/>
            <p:cNvSpPr txBox="1">
              <a:spLocks noChangeArrowheads="1"/>
            </p:cNvSpPr>
            <p:nvPr/>
          </p:nvSpPr>
          <p:spPr bwMode="auto">
            <a:xfrm>
              <a:off x="777898" y="1355031"/>
              <a:ext cx="877163" cy="33855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5pPr>
              <a:lvl6pPr marL="25146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6pPr>
              <a:lvl7pPr marL="29718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7pPr>
              <a:lvl8pPr marL="34290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8pPr>
              <a:lvl9pPr marL="38862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600" u="sng"/>
                <a:t>C</a:t>
              </a:r>
              <a:r>
                <a:rPr lang="en-US" altLang="en-US" sz="1600"/>
                <a:t>onnect</a:t>
              </a:r>
            </a:p>
          </p:txBody>
        </p:sp>
        <p:sp>
          <p:nvSpPr>
            <p:cNvPr id="17431" name="TextBox 22"/>
            <p:cNvSpPr txBox="1">
              <a:spLocks noChangeArrowheads="1"/>
            </p:cNvSpPr>
            <p:nvPr/>
          </p:nvSpPr>
          <p:spPr bwMode="auto">
            <a:xfrm>
              <a:off x="1639941" y="1355031"/>
              <a:ext cx="508473" cy="33855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5pPr>
              <a:lvl6pPr marL="25146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6pPr>
              <a:lvl7pPr marL="29718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7pPr>
              <a:lvl8pPr marL="34290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8pPr>
              <a:lvl9pPr marL="38862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9pPr>
            </a:lstStyle>
            <a:p>
              <a:pPr eaLnBrk="1" hangingPunct="1"/>
              <a:r>
                <a:rPr lang="en-US" altLang="en-US" sz="1600" u="sng"/>
                <a:t>E</a:t>
              </a:r>
              <a:r>
                <a:rPr lang="en-US" altLang="en-US" sz="1600"/>
                <a:t>dit</a:t>
              </a:r>
            </a:p>
          </p:txBody>
        </p:sp>
        <p:cxnSp>
          <p:nvCxnSpPr>
            <p:cNvPr id="25" name="Straight Connector 24"/>
            <p:cNvCxnSpPr>
              <a:cxnSpLocks noChangeShapeType="1"/>
            </p:cNvCxnSpPr>
            <p:nvPr/>
          </p:nvCxnSpPr>
          <p:spPr bwMode="auto">
            <a:xfrm>
              <a:off x="1639863" y="1412192"/>
              <a:ext cx="0" cy="250871"/>
            </a:xfrm>
            <a:prstGeom prst="line">
              <a:avLst/>
            </a:prstGeom>
            <a:noFill/>
            <a:ln w="25400">
              <a:solidFill>
                <a:srgbClr val="7F7F7F"/>
              </a:solidFill>
              <a:round/>
              <a:headEnd/>
              <a:tailEnd/>
            </a:ln>
            <a:effectLst>
              <a:outerShdw blurRad="40000" dist="20000" dir="5400000" rotWithShape="0">
                <a:srgbClr val="808080">
                  <a:alpha val="37999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27" name="Straight Connector 26"/>
            <p:cNvCxnSpPr>
              <a:cxnSpLocks noChangeShapeType="1"/>
            </p:cNvCxnSpPr>
            <p:nvPr/>
          </p:nvCxnSpPr>
          <p:spPr bwMode="auto">
            <a:xfrm>
              <a:off x="2147835" y="1423306"/>
              <a:ext cx="0" cy="252459"/>
            </a:xfrm>
            <a:prstGeom prst="line">
              <a:avLst/>
            </a:prstGeom>
            <a:noFill/>
            <a:ln w="25400">
              <a:solidFill>
                <a:srgbClr val="7F7F7F"/>
              </a:solidFill>
              <a:round/>
              <a:headEnd/>
              <a:tailEnd/>
            </a:ln>
            <a:effectLst>
              <a:outerShdw blurRad="40000" dist="20000" dir="5400000" rotWithShape="0">
                <a:srgbClr val="808080">
                  <a:alpha val="37999"/>
                </a:srgbClr>
              </a:outerShdw>
            </a:effectLst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sp>
          <p:nvSpPr>
            <p:cNvPr id="28" name="Rectangle 27"/>
            <p:cNvSpPr>
              <a:spLocks noChangeArrowheads="1"/>
            </p:cNvSpPr>
            <p:nvPr/>
          </p:nvSpPr>
          <p:spPr bwMode="auto">
            <a:xfrm>
              <a:off x="823933" y="5230831"/>
              <a:ext cx="7329079" cy="1179730"/>
            </a:xfrm>
            <a:prstGeom prst="rect">
              <a:avLst/>
            </a:prstGeom>
            <a:solidFill>
              <a:srgbClr val="BFBFBF"/>
            </a:solidFill>
            <a:ln w="9525">
              <a:solidFill>
                <a:srgbClr val="7F7F7F"/>
              </a:solidFill>
              <a:miter lim="800000"/>
              <a:headEnd/>
              <a:tailEnd/>
            </a:ln>
            <a:effectLst>
              <a:outerShdw blurRad="40000" dist="23000" dir="5400000" rotWithShape="0">
                <a:srgbClr val="808080">
                  <a:alpha val="34999"/>
                </a:srgbClr>
              </a:outerShdw>
            </a:effectLst>
          </p:spPr>
          <p:txBody>
            <a:bodyPr anchor="ctr"/>
            <a:lstStyle>
              <a:lvl1pPr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5pPr>
              <a:lvl6pPr marL="25146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6pPr>
              <a:lvl7pPr marL="29718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7pPr>
              <a:lvl8pPr marL="34290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8pPr>
              <a:lvl9pPr marL="38862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FFFF"/>
                </a:solidFill>
              </a:endParaRPr>
            </a:p>
          </p:txBody>
        </p:sp>
        <p:sp>
          <p:nvSpPr>
            <p:cNvPr id="29" name="Rectangle 28"/>
            <p:cNvSpPr>
              <a:spLocks noChangeArrowheads="1"/>
            </p:cNvSpPr>
            <p:nvPr/>
          </p:nvSpPr>
          <p:spPr bwMode="auto">
            <a:xfrm>
              <a:off x="1068395" y="5337214"/>
              <a:ext cx="3387536" cy="930446"/>
            </a:xfrm>
            <a:prstGeom prst="rect">
              <a:avLst/>
            </a:prstGeom>
            <a:solidFill>
              <a:srgbClr val="BFBFBF"/>
            </a:solidFill>
            <a:ln w="9525">
              <a:solidFill>
                <a:srgbClr val="7F7F7F"/>
              </a:solidFill>
              <a:miter lim="800000"/>
              <a:headEnd/>
              <a:tailEnd/>
            </a:ln>
            <a:effectLst>
              <a:outerShdw blurRad="40000" dist="23000" dir="5400000" rotWithShape="0">
                <a:srgbClr val="808080">
                  <a:alpha val="34999"/>
                </a:srgbClr>
              </a:outerShdw>
            </a:effectLst>
          </p:spPr>
          <p:txBody>
            <a:bodyPr anchor="ctr"/>
            <a:lstStyle>
              <a:lvl1pPr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5pPr>
              <a:lvl6pPr marL="25146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6pPr>
              <a:lvl7pPr marL="29718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7pPr>
              <a:lvl8pPr marL="34290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8pPr>
              <a:lvl9pPr marL="38862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FFFF"/>
                </a:solidFill>
              </a:endParaRPr>
            </a:p>
          </p:txBody>
        </p:sp>
        <p:sp>
          <p:nvSpPr>
            <p:cNvPr id="30" name="Rectangle 29"/>
            <p:cNvSpPr>
              <a:spLocks noChangeArrowheads="1"/>
            </p:cNvSpPr>
            <p:nvPr/>
          </p:nvSpPr>
          <p:spPr bwMode="auto">
            <a:xfrm>
              <a:off x="4578161" y="5337214"/>
              <a:ext cx="3385949" cy="930446"/>
            </a:xfrm>
            <a:prstGeom prst="rect">
              <a:avLst/>
            </a:prstGeom>
            <a:solidFill>
              <a:srgbClr val="BFBFBF"/>
            </a:solidFill>
            <a:ln w="9525">
              <a:solidFill>
                <a:srgbClr val="7F7F7F"/>
              </a:solidFill>
              <a:miter lim="800000"/>
              <a:headEnd/>
              <a:tailEnd/>
            </a:ln>
            <a:effectLst>
              <a:outerShdw blurRad="40000" dist="23000" dir="5400000" rotWithShape="0">
                <a:srgbClr val="808080">
                  <a:alpha val="34999"/>
                </a:srgbClr>
              </a:outerShdw>
            </a:effectLst>
          </p:spPr>
          <p:txBody>
            <a:bodyPr anchor="ctr"/>
            <a:lstStyle>
              <a:lvl1pPr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1pPr>
              <a:lvl2pPr marL="742950" indent="-28575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2pPr>
              <a:lvl3pPr marL="11430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3pPr>
              <a:lvl4pPr marL="16002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4pPr>
              <a:lvl5pPr marL="2057400" indent="-228600" eaLnBrk="0" hangingPunct="0"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5pPr>
              <a:lvl6pPr marL="25146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6pPr>
              <a:lvl7pPr marL="29718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7pPr>
              <a:lvl8pPr marL="34290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8pPr>
              <a:lvl9pPr marL="3886200" indent="-228600" defTabSz="4572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Calibri" panose="020F0502020204030204" pitchFamily="34" charset="0"/>
                  <a:ea typeface="MS PGothic" panose="020B0600070205080204" pitchFamily="34" charset="-128"/>
                </a:defRPr>
              </a:lvl9pPr>
            </a:lstStyle>
            <a:p>
              <a:pPr algn="ctr" eaLnBrk="1" hangingPunct="1"/>
              <a:endParaRPr lang="en-US" altLang="en-US" sz="1800">
                <a:solidFill>
                  <a:srgbClr val="FFFFFF"/>
                </a:solidFill>
              </a:endParaRPr>
            </a:p>
          </p:txBody>
        </p:sp>
      </p:grpSp>
      <p:sp>
        <p:nvSpPr>
          <p:cNvPr id="17424" name="Rectangle 31"/>
          <p:cNvSpPr>
            <a:spLocks noChangeArrowheads="1"/>
          </p:cNvSpPr>
          <p:nvPr/>
        </p:nvSpPr>
        <p:spPr bwMode="auto">
          <a:xfrm>
            <a:off x="5035550" y="3003550"/>
            <a:ext cx="2673350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algn="ctr" eaLnBrk="1" hangingPunct="1"/>
            <a:r>
              <a:rPr lang="en-US" altLang="en-US" sz="1800">
                <a:solidFill>
                  <a:srgbClr val="000000"/>
                </a:solidFill>
              </a:rPr>
              <a:t>Video window for Server 2</a:t>
            </a:r>
          </a:p>
        </p:txBody>
      </p:sp>
      <p:sp>
        <p:nvSpPr>
          <p:cNvPr id="17425" name="Rectangle 32"/>
          <p:cNvSpPr>
            <a:spLocks noChangeArrowheads="1"/>
          </p:cNvSpPr>
          <p:nvPr/>
        </p:nvSpPr>
        <p:spPr bwMode="auto">
          <a:xfrm>
            <a:off x="4800600" y="5495925"/>
            <a:ext cx="3362325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algn="ctr" eaLnBrk="1" hangingPunct="1"/>
            <a:r>
              <a:rPr lang="en-US" altLang="en-US" sz="1800">
                <a:solidFill>
                  <a:srgbClr val="000000"/>
                </a:solidFill>
              </a:rPr>
              <a:t>Computation window for Server 2</a:t>
            </a:r>
          </a:p>
        </p:txBody>
      </p:sp>
      <p:sp>
        <p:nvSpPr>
          <p:cNvPr id="17426" name="Rectangle 33"/>
          <p:cNvSpPr>
            <a:spLocks noChangeArrowheads="1"/>
          </p:cNvSpPr>
          <p:nvPr/>
        </p:nvSpPr>
        <p:spPr bwMode="auto">
          <a:xfrm>
            <a:off x="1235075" y="5511800"/>
            <a:ext cx="336232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algn="ctr" eaLnBrk="1" hangingPunct="1"/>
            <a:r>
              <a:rPr lang="en-US" altLang="en-US" sz="1800">
                <a:solidFill>
                  <a:srgbClr val="000000"/>
                </a:solidFill>
              </a:rPr>
              <a:t>Computation window for Server 1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3" name="Title 1"/>
          <p:cNvSpPr>
            <a:spLocks noGrp="1"/>
          </p:cNvSpPr>
          <p:nvPr>
            <p:ph type="title"/>
          </p:nvPr>
        </p:nvSpPr>
        <p:spPr>
          <a:xfrm>
            <a:off x="457200" y="107950"/>
            <a:ext cx="8229600" cy="965200"/>
          </a:xfrm>
        </p:spPr>
        <p:txBody>
          <a:bodyPr/>
          <a:lstStyle/>
          <a:p>
            <a:pPr eaLnBrk="1" hangingPunct="1"/>
            <a:r>
              <a:rPr lang="en-US" altLang="en-US" smtClean="0">
                <a:latin typeface="Apple Chancery" charset="0"/>
              </a:rPr>
              <a:t>Resource Admission at Client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4037013"/>
            <a:ext cx="8229600" cy="1604962"/>
          </a:xfrm>
        </p:spPr>
        <p:txBody>
          <a:bodyPr rtlCol="0">
            <a:normAutofit/>
          </a:bodyPr>
          <a:lstStyle/>
          <a:p>
            <a:pPr eaLnBrk="1" fontAlgn="auto" hangingPunct="1">
              <a:spcAft>
                <a:spcPts val="0"/>
              </a:spcAft>
              <a:buFont typeface="Arial"/>
              <a:buChar char="•"/>
              <a:defRPr/>
            </a:pPr>
            <a:r>
              <a:rPr lang="en-US" sz="2800" dirty="0" smtClean="0">
                <a:ea typeface="+mn-ea"/>
                <a:cs typeface="+mn-cs"/>
              </a:rPr>
              <a:t>User defines streaming </a:t>
            </a:r>
            <a:r>
              <a:rPr lang="en-US" sz="2800" dirty="0" smtClean="0">
                <a:solidFill>
                  <a:schemeClr val="accent2">
                    <a:lumMod val="75000"/>
                  </a:schemeClr>
                </a:solidFill>
                <a:ea typeface="+mn-ea"/>
                <a:cs typeface="+mn-cs"/>
              </a:rPr>
              <a:t>MODE</a:t>
            </a:r>
            <a:r>
              <a:rPr lang="en-US" sz="2800" dirty="0" smtClean="0">
                <a:ea typeface="+mn-ea"/>
                <a:cs typeface="+mn-cs"/>
              </a:rPr>
              <a:t>: active or passive</a:t>
            </a:r>
          </a:p>
          <a:p>
            <a:pPr eaLnBrk="1" fontAlgn="auto" hangingPunct="1">
              <a:spcAft>
                <a:spcPts val="0"/>
              </a:spcAft>
              <a:buFont typeface="Arial"/>
              <a:buChar char="•"/>
              <a:defRPr/>
            </a:pPr>
            <a:r>
              <a:rPr lang="en-US" sz="2800" dirty="0" smtClean="0">
                <a:ea typeface="+mn-ea"/>
                <a:cs typeface="+mn-cs"/>
              </a:rPr>
              <a:t>Client performs resource admission</a:t>
            </a:r>
            <a:endParaRPr lang="en-US" sz="2800" dirty="0">
              <a:ea typeface="+mn-ea"/>
              <a:cs typeface="+mn-cs"/>
            </a:endParaRPr>
          </a:p>
        </p:txBody>
      </p:sp>
      <p:pic>
        <p:nvPicPr>
          <p:cNvPr id="18435" name="Picture 3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47875" y="1466850"/>
            <a:ext cx="1441450" cy="158432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8436" name="Picture 3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70513" y="1466850"/>
            <a:ext cx="1550987" cy="17033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18437" name="Picture 36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50963" y="2530475"/>
            <a:ext cx="531812" cy="520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38" name="Curved Connector 37"/>
          <p:cNvCxnSpPr>
            <a:cxnSpLocks noChangeShapeType="1"/>
            <a:stCxn id="18437" idx="3"/>
          </p:cNvCxnSpPr>
          <p:nvPr/>
        </p:nvCxnSpPr>
        <p:spPr bwMode="auto">
          <a:xfrm flipV="1">
            <a:off x="1882775" y="2530475"/>
            <a:ext cx="534988" cy="260350"/>
          </a:xfrm>
          <a:prstGeom prst="curvedConnector3">
            <a:avLst>
              <a:gd name="adj1" fmla="val 50000"/>
            </a:avLst>
          </a:prstGeom>
          <a:noFill/>
          <a:ln w="25400">
            <a:solidFill>
              <a:schemeClr val="tx1"/>
            </a:solidFill>
            <a:round/>
            <a:headEnd/>
            <a:tailEnd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8439" name="TextBox 39"/>
          <p:cNvSpPr txBox="1">
            <a:spLocks noChangeArrowheads="1"/>
          </p:cNvSpPr>
          <p:nvPr/>
        </p:nvSpPr>
        <p:spPr bwMode="auto">
          <a:xfrm>
            <a:off x="2417763" y="2986088"/>
            <a:ext cx="996950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 b="1">
                <a:latin typeface="Apple Chancery" charset="0"/>
              </a:rPr>
              <a:t>Server 1</a:t>
            </a:r>
          </a:p>
        </p:txBody>
      </p:sp>
      <p:sp>
        <p:nvSpPr>
          <p:cNvPr id="18440" name="TextBox 40"/>
          <p:cNvSpPr txBox="1">
            <a:spLocks noChangeArrowheads="1"/>
          </p:cNvSpPr>
          <p:nvPr/>
        </p:nvSpPr>
        <p:spPr bwMode="auto">
          <a:xfrm>
            <a:off x="5822950" y="3141663"/>
            <a:ext cx="815975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 b="1">
                <a:latin typeface="Apple Chancery" charset="0"/>
              </a:rPr>
              <a:t>Client</a:t>
            </a:r>
          </a:p>
        </p:txBody>
      </p:sp>
      <p:cxnSp>
        <p:nvCxnSpPr>
          <p:cNvPr id="42" name="Straight Connector 41"/>
          <p:cNvCxnSpPr>
            <a:cxnSpLocks noChangeShapeType="1"/>
          </p:cNvCxnSpPr>
          <p:nvPr/>
        </p:nvCxnSpPr>
        <p:spPr bwMode="auto">
          <a:xfrm flipV="1">
            <a:off x="3378200" y="2184400"/>
            <a:ext cx="2393950" cy="9525"/>
          </a:xfrm>
          <a:prstGeom prst="line">
            <a:avLst/>
          </a:prstGeom>
          <a:noFill/>
          <a:ln w="25400">
            <a:solidFill>
              <a:srgbClr val="000000"/>
            </a:solidFill>
            <a:round/>
            <a:headEnd/>
            <a:tailEnd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8442" name="TextBox 42"/>
          <p:cNvSpPr txBox="1">
            <a:spLocks noChangeArrowheads="1"/>
          </p:cNvSpPr>
          <p:nvPr/>
        </p:nvSpPr>
        <p:spPr bwMode="auto">
          <a:xfrm>
            <a:off x="3709988" y="1852613"/>
            <a:ext cx="1700212" cy="369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Control Channel</a:t>
            </a:r>
          </a:p>
        </p:txBody>
      </p:sp>
      <p:pic>
        <p:nvPicPr>
          <p:cNvPr id="45" name="Picture 2" descr="http://www.freeiconsweb.com/Freeicons/Free_icons_256x256/User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369175" y="1190625"/>
            <a:ext cx="762000" cy="774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2857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7" name="Elbow Connector 6"/>
          <p:cNvCxnSpPr>
            <a:cxnSpLocks noChangeShapeType="1"/>
            <a:stCxn id="45" idx="2"/>
            <a:endCxn id="18436" idx="3"/>
          </p:cNvCxnSpPr>
          <p:nvPr/>
        </p:nvCxnSpPr>
        <p:spPr bwMode="auto">
          <a:xfrm rot="5400000">
            <a:off x="7158831" y="1727994"/>
            <a:ext cx="354013" cy="828675"/>
          </a:xfrm>
          <a:prstGeom prst="bentConnector2">
            <a:avLst/>
          </a:prstGeom>
          <a:noFill/>
          <a:ln w="25400">
            <a:solidFill>
              <a:schemeClr val="accent1"/>
            </a:solidFill>
            <a:miter lim="800000"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8445" name="TextBox 45"/>
          <p:cNvSpPr txBox="1">
            <a:spLocks noChangeArrowheads="1"/>
          </p:cNvSpPr>
          <p:nvPr/>
        </p:nvSpPr>
        <p:spPr bwMode="auto">
          <a:xfrm>
            <a:off x="6989763" y="2286000"/>
            <a:ext cx="790575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MODE</a:t>
            </a:r>
          </a:p>
        </p:txBody>
      </p:sp>
      <p:sp>
        <p:nvSpPr>
          <p:cNvPr id="18446" name="TextBox 14"/>
          <p:cNvSpPr txBox="1">
            <a:spLocks noChangeArrowheads="1"/>
          </p:cNvSpPr>
          <p:nvPr/>
        </p:nvSpPr>
        <p:spPr bwMode="auto">
          <a:xfrm>
            <a:off x="7369175" y="825500"/>
            <a:ext cx="7048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 b="1">
                <a:latin typeface="Apple Chancery" charset="0"/>
              </a:rPr>
              <a:t>User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7" name="Title 1"/>
          <p:cNvSpPr>
            <a:spLocks noGrp="1"/>
          </p:cNvSpPr>
          <p:nvPr>
            <p:ph type="title"/>
          </p:nvPr>
        </p:nvSpPr>
        <p:spPr>
          <a:xfrm>
            <a:off x="457200" y="-161925"/>
            <a:ext cx="8229600" cy="1143000"/>
          </a:xfrm>
        </p:spPr>
        <p:txBody>
          <a:bodyPr/>
          <a:lstStyle/>
          <a:p>
            <a:pPr eaLnBrk="1" hangingPunct="1"/>
            <a:r>
              <a:rPr lang="en-US" altLang="en-US" smtClean="0">
                <a:latin typeface="Apple Chancery" charset="0"/>
              </a:rPr>
              <a:t>Resource Admission at Client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227138"/>
            <a:ext cx="8229600" cy="4629150"/>
          </a:xfrm>
        </p:spPr>
        <p:txBody>
          <a:bodyPr>
            <a:normAutofit/>
          </a:bodyPr>
          <a:lstStyle/>
          <a:p>
            <a:pPr eaLnBrk="1" hangingPunct="1"/>
            <a:r>
              <a:rPr lang="en-US" altLang="en-US" smtClean="0"/>
              <a:t>Client</a:t>
            </a:r>
          </a:p>
          <a:p>
            <a:pPr lvl="1" eaLnBrk="1" hangingPunct="1"/>
            <a:r>
              <a:rPr lang="en-US" altLang="en-US" smtClean="0">
                <a:solidFill>
                  <a:srgbClr val="953735"/>
                </a:solidFill>
              </a:rPr>
              <a:t>Available</a:t>
            </a:r>
            <a:r>
              <a:rPr lang="en-US" altLang="en-US" smtClean="0"/>
              <a:t> Application Bandwidth AB</a:t>
            </a:r>
            <a:r>
              <a:rPr lang="en-US" altLang="en-US" baseline="-25000" smtClean="0"/>
              <a:t>N</a:t>
            </a:r>
            <a:r>
              <a:rPr lang="en-US" altLang="en-US" smtClean="0"/>
              <a:t> </a:t>
            </a:r>
          </a:p>
          <a:p>
            <a:pPr lvl="1" eaLnBrk="1" hangingPunct="1"/>
            <a:r>
              <a:rPr lang="en-US" altLang="en-US" smtClean="0"/>
              <a:t>Application Frame Size, M</a:t>
            </a:r>
            <a:r>
              <a:rPr lang="en-US" altLang="en-US" baseline="-25000" smtClean="0"/>
              <a:t>N</a:t>
            </a:r>
            <a:r>
              <a:rPr lang="en-US" altLang="en-US" smtClean="0"/>
              <a:t> = ?</a:t>
            </a:r>
          </a:p>
          <a:p>
            <a:pPr lvl="1" eaLnBrk="1" hangingPunct="1"/>
            <a:r>
              <a:rPr lang="en-US" altLang="en-US" smtClean="0"/>
              <a:t>Application Frame Rate, R</a:t>
            </a:r>
            <a:r>
              <a:rPr lang="en-US" altLang="en-US" baseline="-25000" smtClean="0"/>
              <a:t>N</a:t>
            </a:r>
            <a:r>
              <a:rPr lang="en-US" altLang="en-US" smtClean="0"/>
              <a:t> = ?</a:t>
            </a:r>
          </a:p>
          <a:p>
            <a:pPr lvl="1" eaLnBrk="1" hangingPunct="1"/>
            <a:r>
              <a:rPr lang="en-US" altLang="en-US" smtClean="0"/>
              <a:t>Audio Bandwidth = 8000 * 16</a:t>
            </a:r>
          </a:p>
          <a:p>
            <a:pPr lvl="1" eaLnBrk="1" hangingPunct="1"/>
            <a:r>
              <a:rPr lang="en-US" altLang="en-US" smtClean="0">
                <a:solidFill>
                  <a:srgbClr val="953735"/>
                </a:solidFill>
              </a:rPr>
              <a:t>Request</a:t>
            </a:r>
            <a:r>
              <a:rPr lang="en-US" altLang="en-US" smtClean="0"/>
              <a:t> Bandwidth</a:t>
            </a:r>
          </a:p>
          <a:p>
            <a:pPr lvl="2" eaLnBrk="1" hangingPunct="1"/>
            <a:r>
              <a:rPr lang="en-US" altLang="en-US" smtClean="0"/>
              <a:t>Active Mode: B</a:t>
            </a:r>
            <a:r>
              <a:rPr lang="en-US" altLang="en-US" baseline="-25000" smtClean="0"/>
              <a:t>N</a:t>
            </a:r>
            <a:r>
              <a:rPr lang="en-US" altLang="en-US" smtClean="0"/>
              <a:t> = (M</a:t>
            </a:r>
            <a:r>
              <a:rPr lang="en-US" altLang="en-US" baseline="-25000" smtClean="0"/>
              <a:t>N</a:t>
            </a:r>
            <a:r>
              <a:rPr lang="en-US" altLang="en-US" smtClean="0"/>
              <a:t> * R</a:t>
            </a:r>
            <a:r>
              <a:rPr lang="en-US" altLang="en-US" baseline="-25000" smtClean="0"/>
              <a:t>N</a:t>
            </a:r>
            <a:r>
              <a:rPr lang="en-US" altLang="en-US" smtClean="0"/>
              <a:t>) + 8000 * 16</a:t>
            </a:r>
          </a:p>
          <a:p>
            <a:pPr lvl="2" eaLnBrk="1" hangingPunct="1"/>
            <a:r>
              <a:rPr lang="en-US" altLang="en-US" smtClean="0"/>
              <a:t>Passive Mode: B</a:t>
            </a:r>
            <a:r>
              <a:rPr lang="en-US" altLang="en-US" baseline="-25000" smtClean="0"/>
              <a:t>N</a:t>
            </a:r>
            <a:r>
              <a:rPr lang="en-US" altLang="en-US" smtClean="0"/>
              <a:t> = (M</a:t>
            </a:r>
            <a:r>
              <a:rPr lang="en-US" altLang="en-US" baseline="-25000" smtClean="0"/>
              <a:t>N</a:t>
            </a:r>
            <a:r>
              <a:rPr lang="en-US" altLang="en-US" smtClean="0"/>
              <a:t> * R</a:t>
            </a:r>
            <a:r>
              <a:rPr lang="en-US" altLang="en-US" baseline="-25000" smtClean="0"/>
              <a:t>N</a:t>
            </a:r>
            <a:r>
              <a:rPr lang="en-US" altLang="en-US" smtClean="0"/>
              <a:t>) = (M</a:t>
            </a:r>
            <a:r>
              <a:rPr lang="en-US" altLang="en-US" baseline="-25000" smtClean="0"/>
              <a:t>N</a:t>
            </a:r>
            <a:r>
              <a:rPr lang="en-US" altLang="en-US" smtClean="0"/>
              <a:t> * 10)</a:t>
            </a:r>
          </a:p>
          <a:p>
            <a:pPr lvl="1" eaLnBrk="1" hangingPunct="1">
              <a:buFont typeface="Arial" panose="020B0604020202020204" pitchFamily="34" charset="0"/>
              <a:buNone/>
            </a:pPr>
            <a:endParaRPr lang="en-US" altLang="en-US" baseline="-25000" smtClean="0"/>
          </a:p>
          <a:p>
            <a:pPr lvl="1" eaLnBrk="1" hangingPunct="1"/>
            <a:endParaRPr lang="en-US" altLang="en-US" smtClean="0"/>
          </a:p>
          <a:p>
            <a:pPr lvl="1" eaLnBrk="1" hangingPunct="1"/>
            <a:endParaRPr lang="en-US" altLang="en-US" smtClean="0"/>
          </a:p>
        </p:txBody>
      </p:sp>
      <p:sp>
        <p:nvSpPr>
          <p:cNvPr id="4" name="Folded Corner 3"/>
          <p:cNvSpPr>
            <a:spLocks noChangeArrowheads="1"/>
          </p:cNvSpPr>
          <p:nvPr/>
        </p:nvSpPr>
        <p:spPr bwMode="auto">
          <a:xfrm>
            <a:off x="6826250" y="1444625"/>
            <a:ext cx="1162050" cy="304800"/>
          </a:xfrm>
          <a:prstGeom prst="foldedCorner">
            <a:avLst>
              <a:gd name="adj" fmla="val 16667"/>
            </a:avLst>
          </a:prstGeom>
          <a:gradFill rotWithShape="1">
            <a:gsLst>
              <a:gs pos="0">
                <a:srgbClr val="E4F9FF"/>
              </a:gs>
              <a:gs pos="64999">
                <a:srgbClr val="BBEFFF"/>
              </a:gs>
              <a:gs pos="100000">
                <a:srgbClr val="9EEAFF"/>
              </a:gs>
            </a:gsLst>
            <a:lin ang="5400000" scaled="1"/>
          </a:gradFill>
          <a:ln w="9525">
            <a:solidFill>
              <a:srgbClr val="46AAC5"/>
            </a:solidFill>
            <a:round/>
            <a:headEnd/>
            <a:tailEnd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</p:spPr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dirty="0" err="1">
                <a:solidFill>
                  <a:srgbClr val="000000"/>
                </a:solidFill>
                <a:latin typeface="+mn-lt"/>
                <a:ea typeface="+mn-ea"/>
              </a:rPr>
              <a:t>resource.txt</a:t>
            </a:r>
            <a:endParaRPr lang="en-US" sz="1400" dirty="0">
              <a:solidFill>
                <a:srgbClr val="000000"/>
              </a:solidFill>
              <a:latin typeface="+mn-lt"/>
              <a:ea typeface="+mn-ea"/>
            </a:endParaRPr>
          </a:p>
        </p:txBody>
      </p:sp>
      <p:cxnSp>
        <p:nvCxnSpPr>
          <p:cNvPr id="6" name="Straight Arrow Connector 5"/>
          <p:cNvCxnSpPr>
            <a:cxnSpLocks noChangeShapeType="1"/>
          </p:cNvCxnSpPr>
          <p:nvPr/>
        </p:nvCxnSpPr>
        <p:spPr bwMode="auto">
          <a:xfrm flipH="1">
            <a:off x="6557963" y="1749425"/>
            <a:ext cx="549275" cy="257175"/>
          </a:xfrm>
          <a:prstGeom prst="straightConnector1">
            <a:avLst/>
          </a:prstGeom>
          <a:noFill/>
          <a:ln w="25400">
            <a:solidFill>
              <a:srgbClr val="00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7" name="TextBox 6"/>
          <p:cNvSpPr txBox="1"/>
          <p:nvPr/>
        </p:nvSpPr>
        <p:spPr>
          <a:xfrm>
            <a:off x="6538913" y="2417763"/>
            <a:ext cx="2135187" cy="369887"/>
          </a:xfrm>
          <a:prstGeom prst="rect">
            <a:avLst/>
          </a:prstGeom>
          <a:noFill/>
          <a:ln>
            <a:solidFill>
              <a:schemeClr val="accent6">
                <a:lumMod val="75000"/>
              </a:schemeClr>
            </a:solidFill>
          </a:ln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dirty="0">
                <a:latin typeface="+mn-lt"/>
                <a:ea typeface="+mn-ea"/>
              </a:rPr>
              <a:t>Optimistic Allocation</a:t>
            </a:r>
          </a:p>
        </p:txBody>
      </p:sp>
      <p:cxnSp>
        <p:nvCxnSpPr>
          <p:cNvPr id="8" name="Straight Arrow Connector 7"/>
          <p:cNvCxnSpPr>
            <a:cxnSpLocks noChangeShapeType="1"/>
          </p:cNvCxnSpPr>
          <p:nvPr/>
        </p:nvCxnSpPr>
        <p:spPr bwMode="auto">
          <a:xfrm flipH="1">
            <a:off x="5964238" y="2605088"/>
            <a:ext cx="547687" cy="0"/>
          </a:xfrm>
          <a:prstGeom prst="straightConnector1">
            <a:avLst/>
          </a:prstGeom>
          <a:noFill/>
          <a:ln w="25400">
            <a:solidFill>
              <a:srgbClr val="00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2" name="TextBox 11"/>
          <p:cNvSpPr txBox="1"/>
          <p:nvPr/>
        </p:nvSpPr>
        <p:spPr>
          <a:xfrm>
            <a:off x="6365875" y="3448050"/>
            <a:ext cx="2093913" cy="369888"/>
          </a:xfrm>
          <a:prstGeom prst="rect">
            <a:avLst/>
          </a:prstGeom>
          <a:noFill/>
          <a:ln>
            <a:solidFill>
              <a:schemeClr val="accent6">
                <a:lumMod val="75000"/>
              </a:schemeClr>
            </a:solidFill>
          </a:ln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dirty="0">
                <a:latin typeface="+mn-lt"/>
                <a:ea typeface="+mn-ea"/>
              </a:rPr>
              <a:t>8000Hz Audio Signal</a:t>
            </a:r>
          </a:p>
        </p:txBody>
      </p:sp>
      <p:cxnSp>
        <p:nvCxnSpPr>
          <p:cNvPr id="13" name="Straight Arrow Connector 12"/>
          <p:cNvCxnSpPr>
            <a:cxnSpLocks noChangeShapeType="1"/>
          </p:cNvCxnSpPr>
          <p:nvPr/>
        </p:nvCxnSpPr>
        <p:spPr bwMode="auto">
          <a:xfrm flipH="1">
            <a:off x="5789613" y="3635375"/>
            <a:ext cx="549275" cy="0"/>
          </a:xfrm>
          <a:prstGeom prst="straightConnector1">
            <a:avLst/>
          </a:prstGeom>
          <a:noFill/>
          <a:ln w="25400">
            <a:solidFill>
              <a:srgbClr val="00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4" name="TextBox 13"/>
          <p:cNvSpPr txBox="1"/>
          <p:nvPr/>
        </p:nvSpPr>
        <p:spPr>
          <a:xfrm>
            <a:off x="2930525" y="5508625"/>
            <a:ext cx="3435350" cy="368300"/>
          </a:xfrm>
          <a:prstGeom prst="rect">
            <a:avLst/>
          </a:prstGeom>
          <a:noFill/>
          <a:ln>
            <a:solidFill>
              <a:schemeClr val="accent2">
                <a:lumMod val="75000"/>
              </a:schemeClr>
            </a:solidFill>
            <a:prstDash val="dash"/>
          </a:ln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 i="1">
                <a:solidFill>
                  <a:srgbClr val="604A7B"/>
                </a:solidFill>
              </a:rPr>
              <a:t>How to define R</a:t>
            </a:r>
            <a:r>
              <a:rPr lang="en-US" altLang="en-US" sz="1800" i="1" baseline="-25000">
                <a:solidFill>
                  <a:srgbClr val="604A7B"/>
                </a:solidFill>
              </a:rPr>
              <a:t>N</a:t>
            </a:r>
            <a:r>
              <a:rPr lang="en-US" altLang="en-US" sz="1800" i="1">
                <a:solidFill>
                  <a:srgbClr val="604A7B"/>
                </a:solidFill>
              </a:rPr>
              <a:t> for active mode?</a:t>
            </a:r>
            <a:endParaRPr lang="en-US" altLang="en-US" sz="1800" i="1" baseline="-25000">
              <a:solidFill>
                <a:srgbClr val="604A7B"/>
              </a:solidFill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7358063" y="4846638"/>
            <a:ext cx="814387" cy="369887"/>
          </a:xfrm>
          <a:prstGeom prst="rect">
            <a:avLst/>
          </a:prstGeom>
          <a:noFill/>
          <a:ln>
            <a:solidFill>
              <a:schemeClr val="accent6">
                <a:lumMod val="75000"/>
              </a:schemeClr>
            </a:solidFill>
          </a:ln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dirty="0">
                <a:latin typeface="+mn-lt"/>
                <a:ea typeface="+mn-ea"/>
              </a:rPr>
              <a:t>fps: 10</a:t>
            </a:r>
          </a:p>
        </p:txBody>
      </p:sp>
      <p:cxnSp>
        <p:nvCxnSpPr>
          <p:cNvPr id="19" name="Straight Arrow Connector 18"/>
          <p:cNvCxnSpPr>
            <a:cxnSpLocks noChangeShapeType="1"/>
          </p:cNvCxnSpPr>
          <p:nvPr/>
        </p:nvCxnSpPr>
        <p:spPr bwMode="auto">
          <a:xfrm flipH="1">
            <a:off x="6756400" y="5030788"/>
            <a:ext cx="549275" cy="0"/>
          </a:xfrm>
          <a:prstGeom prst="straightConnector1">
            <a:avLst/>
          </a:prstGeom>
          <a:noFill/>
          <a:ln w="25400">
            <a:solidFill>
              <a:srgbClr val="953735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5" name="TextBox 14"/>
          <p:cNvSpPr txBox="1"/>
          <p:nvPr/>
        </p:nvSpPr>
        <p:spPr>
          <a:xfrm>
            <a:off x="6365875" y="2943225"/>
            <a:ext cx="1208088" cy="369888"/>
          </a:xfrm>
          <a:prstGeom prst="rect">
            <a:avLst/>
          </a:prstGeom>
          <a:noFill/>
          <a:ln>
            <a:solidFill>
              <a:schemeClr val="accent6">
                <a:lumMod val="75000"/>
              </a:schemeClr>
            </a:solidFill>
          </a:ln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dirty="0">
                <a:latin typeface="+mn-lt"/>
                <a:ea typeface="+mn-ea"/>
              </a:rPr>
              <a:t>[fps:15-25]</a:t>
            </a:r>
          </a:p>
        </p:txBody>
      </p:sp>
      <p:cxnSp>
        <p:nvCxnSpPr>
          <p:cNvPr id="16" name="Straight Arrow Connector 15"/>
          <p:cNvCxnSpPr>
            <a:cxnSpLocks noChangeShapeType="1"/>
          </p:cNvCxnSpPr>
          <p:nvPr/>
        </p:nvCxnSpPr>
        <p:spPr bwMode="auto">
          <a:xfrm flipH="1">
            <a:off x="5764213" y="3127375"/>
            <a:ext cx="547687" cy="0"/>
          </a:xfrm>
          <a:prstGeom prst="straightConnector1">
            <a:avLst/>
          </a:prstGeom>
          <a:noFill/>
          <a:ln w="25400">
            <a:solidFill>
              <a:srgbClr val="953735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481" name="Title 1"/>
          <p:cNvSpPr>
            <a:spLocks noGrp="1"/>
          </p:cNvSpPr>
          <p:nvPr>
            <p:ph type="title"/>
          </p:nvPr>
        </p:nvSpPr>
        <p:spPr>
          <a:xfrm>
            <a:off x="457200" y="-161925"/>
            <a:ext cx="8229600" cy="1143000"/>
          </a:xfrm>
        </p:spPr>
        <p:txBody>
          <a:bodyPr/>
          <a:lstStyle/>
          <a:p>
            <a:pPr eaLnBrk="1" hangingPunct="1"/>
            <a:r>
              <a:rPr lang="en-US" altLang="en-US" smtClean="0">
                <a:latin typeface="Apple Chancery" charset="0"/>
              </a:rPr>
              <a:t>Resource Admission at Client</a:t>
            </a:r>
          </a:p>
        </p:txBody>
      </p:sp>
      <p:sp>
        <p:nvSpPr>
          <p:cNvPr id="20482" name="Content Placeholder 2"/>
          <p:cNvSpPr>
            <a:spLocks noGrp="1"/>
          </p:cNvSpPr>
          <p:nvPr>
            <p:ph idx="1"/>
          </p:nvPr>
        </p:nvSpPr>
        <p:spPr>
          <a:xfrm>
            <a:off x="457200" y="1227138"/>
            <a:ext cx="8229600" cy="3184525"/>
          </a:xfrm>
        </p:spPr>
        <p:txBody>
          <a:bodyPr/>
          <a:lstStyle/>
          <a:p>
            <a:pPr eaLnBrk="1" hangingPunct="1"/>
            <a:r>
              <a:rPr lang="en-US" altLang="en-US" smtClean="0"/>
              <a:t>Client</a:t>
            </a:r>
          </a:p>
          <a:p>
            <a:pPr lvl="1" eaLnBrk="1" hangingPunct="1"/>
            <a:r>
              <a:rPr lang="en-US" altLang="en-US" smtClean="0">
                <a:solidFill>
                  <a:srgbClr val="953735"/>
                </a:solidFill>
              </a:rPr>
              <a:t>Available</a:t>
            </a:r>
            <a:r>
              <a:rPr lang="en-US" altLang="en-US" smtClean="0"/>
              <a:t> Application Bandwidth AB</a:t>
            </a:r>
            <a:r>
              <a:rPr lang="en-US" altLang="en-US" baseline="-25000" smtClean="0"/>
              <a:t>N</a:t>
            </a:r>
            <a:r>
              <a:rPr lang="en-US" altLang="en-US" smtClean="0"/>
              <a:t> </a:t>
            </a:r>
          </a:p>
          <a:p>
            <a:pPr lvl="1" eaLnBrk="1" hangingPunct="1"/>
            <a:r>
              <a:rPr lang="en-US" altLang="en-US" smtClean="0"/>
              <a:t>Application Frame Size, M</a:t>
            </a:r>
            <a:r>
              <a:rPr lang="en-US" altLang="en-US" baseline="-25000" smtClean="0"/>
              <a:t>N</a:t>
            </a:r>
            <a:r>
              <a:rPr lang="en-US" altLang="en-US" smtClean="0"/>
              <a:t> = ?</a:t>
            </a:r>
          </a:p>
          <a:p>
            <a:pPr lvl="1" eaLnBrk="1" hangingPunct="1"/>
            <a:r>
              <a:rPr lang="en-US" altLang="en-US" smtClean="0"/>
              <a:t>Application Frame Rate, R</a:t>
            </a:r>
            <a:r>
              <a:rPr lang="en-US" altLang="en-US" baseline="-25000" smtClean="0"/>
              <a:t>N</a:t>
            </a:r>
            <a:r>
              <a:rPr lang="en-US" altLang="en-US" smtClean="0"/>
              <a:t> = ?</a:t>
            </a:r>
          </a:p>
          <a:p>
            <a:pPr lvl="1" eaLnBrk="1" hangingPunct="1"/>
            <a:r>
              <a:rPr lang="en-US" altLang="en-US" smtClean="0">
                <a:solidFill>
                  <a:srgbClr val="953735"/>
                </a:solidFill>
              </a:rPr>
              <a:t>Request</a:t>
            </a:r>
            <a:r>
              <a:rPr lang="en-US" altLang="en-US" smtClean="0"/>
              <a:t> Bandwidth</a:t>
            </a:r>
          </a:p>
          <a:p>
            <a:pPr lvl="2" eaLnBrk="1" hangingPunct="1"/>
            <a:r>
              <a:rPr lang="en-US" altLang="en-US" smtClean="0"/>
              <a:t>Active Mode: B</a:t>
            </a:r>
            <a:r>
              <a:rPr lang="en-US" altLang="en-US" baseline="-25000" smtClean="0"/>
              <a:t>N</a:t>
            </a:r>
            <a:r>
              <a:rPr lang="en-US" altLang="en-US" smtClean="0"/>
              <a:t> = (M</a:t>
            </a:r>
            <a:r>
              <a:rPr lang="en-US" altLang="en-US" baseline="-25000" smtClean="0"/>
              <a:t>N</a:t>
            </a:r>
            <a:r>
              <a:rPr lang="en-US" altLang="en-US" smtClean="0"/>
              <a:t> * R</a:t>
            </a:r>
            <a:r>
              <a:rPr lang="en-US" altLang="en-US" baseline="-25000" smtClean="0"/>
              <a:t>N</a:t>
            </a:r>
            <a:r>
              <a:rPr lang="en-US" altLang="en-US" smtClean="0"/>
              <a:t>) + Audio Bandwidth</a:t>
            </a:r>
          </a:p>
          <a:p>
            <a:pPr lvl="1" eaLnBrk="1" hangingPunct="1"/>
            <a:endParaRPr lang="en-US" altLang="en-US" smtClean="0"/>
          </a:p>
        </p:txBody>
      </p:sp>
      <p:sp>
        <p:nvSpPr>
          <p:cNvPr id="4" name="Folded Corner 3"/>
          <p:cNvSpPr>
            <a:spLocks noChangeArrowheads="1"/>
          </p:cNvSpPr>
          <p:nvPr/>
        </p:nvSpPr>
        <p:spPr bwMode="auto">
          <a:xfrm>
            <a:off x="7053263" y="1414463"/>
            <a:ext cx="1162050" cy="304800"/>
          </a:xfrm>
          <a:prstGeom prst="foldedCorner">
            <a:avLst>
              <a:gd name="adj" fmla="val 16667"/>
            </a:avLst>
          </a:prstGeom>
          <a:gradFill rotWithShape="1">
            <a:gsLst>
              <a:gs pos="0">
                <a:srgbClr val="E4F9FF"/>
              </a:gs>
              <a:gs pos="64999">
                <a:srgbClr val="BBEFFF"/>
              </a:gs>
              <a:gs pos="100000">
                <a:srgbClr val="9EEAFF"/>
              </a:gs>
            </a:gsLst>
            <a:lin ang="5400000" scaled="1"/>
          </a:gradFill>
          <a:ln w="9525">
            <a:solidFill>
              <a:srgbClr val="46AAC5"/>
            </a:solidFill>
            <a:round/>
            <a:headEnd/>
            <a:tailEnd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</p:spPr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dirty="0" err="1">
                <a:solidFill>
                  <a:srgbClr val="000000"/>
                </a:solidFill>
                <a:latin typeface="+mn-lt"/>
                <a:ea typeface="+mn-ea"/>
              </a:rPr>
              <a:t>resource.txt</a:t>
            </a:r>
            <a:endParaRPr lang="en-US" sz="1400" dirty="0">
              <a:solidFill>
                <a:srgbClr val="000000"/>
              </a:solidFill>
              <a:latin typeface="+mn-lt"/>
              <a:ea typeface="+mn-ea"/>
            </a:endParaRPr>
          </a:p>
        </p:txBody>
      </p:sp>
      <p:cxnSp>
        <p:nvCxnSpPr>
          <p:cNvPr id="6" name="Straight Arrow Connector 5"/>
          <p:cNvCxnSpPr>
            <a:cxnSpLocks noChangeShapeType="1"/>
          </p:cNvCxnSpPr>
          <p:nvPr/>
        </p:nvCxnSpPr>
        <p:spPr bwMode="auto">
          <a:xfrm flipH="1">
            <a:off x="6784975" y="1719263"/>
            <a:ext cx="549275" cy="257175"/>
          </a:xfrm>
          <a:prstGeom prst="straightConnector1">
            <a:avLst/>
          </a:prstGeom>
          <a:noFill/>
          <a:ln w="25400">
            <a:solidFill>
              <a:srgbClr val="00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20486" name="TextBox 8"/>
          <p:cNvSpPr txBox="1">
            <a:spLocks noChangeArrowheads="1"/>
          </p:cNvSpPr>
          <p:nvPr/>
        </p:nvSpPr>
        <p:spPr bwMode="auto">
          <a:xfrm>
            <a:off x="3054350" y="4540250"/>
            <a:ext cx="3733800" cy="1323975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2000" dirty="0"/>
              <a:t>AB</a:t>
            </a:r>
            <a:r>
              <a:rPr lang="en-US" altLang="en-US" sz="2000" baseline="-25000" dirty="0"/>
              <a:t>N</a:t>
            </a:r>
            <a:r>
              <a:rPr lang="en-US" altLang="en-US" sz="2000" dirty="0"/>
              <a:t> = (M</a:t>
            </a:r>
            <a:r>
              <a:rPr lang="en-US" altLang="en-US" sz="2000" baseline="-25000" dirty="0"/>
              <a:t>N</a:t>
            </a:r>
            <a:r>
              <a:rPr lang="en-US" altLang="en-US" sz="2000" dirty="0"/>
              <a:t>*R</a:t>
            </a:r>
            <a:r>
              <a:rPr lang="en-US" altLang="en-US" sz="2000" baseline="-25000" dirty="0"/>
              <a:t>N</a:t>
            </a:r>
            <a:r>
              <a:rPr lang="en-US" altLang="en-US" sz="2000" dirty="0"/>
              <a:t>) + Audio Bandwidth</a:t>
            </a:r>
          </a:p>
          <a:p>
            <a:pPr eaLnBrk="1" hangingPunct="1"/>
            <a:r>
              <a:rPr lang="en-US" altLang="en-US" sz="2000" dirty="0"/>
              <a:t>if R</a:t>
            </a:r>
            <a:r>
              <a:rPr lang="en-US" altLang="en-US" sz="2000" baseline="-25000" dirty="0"/>
              <a:t>N</a:t>
            </a:r>
            <a:r>
              <a:rPr lang="en-US" altLang="en-US" sz="2000" dirty="0"/>
              <a:t> &gt; 25, R</a:t>
            </a:r>
            <a:r>
              <a:rPr lang="en-US" altLang="en-US" sz="2000" baseline="-25000" dirty="0"/>
              <a:t>N</a:t>
            </a:r>
            <a:r>
              <a:rPr lang="en-US" altLang="en-US" sz="2000" dirty="0"/>
              <a:t> = 25</a:t>
            </a:r>
          </a:p>
          <a:p>
            <a:pPr eaLnBrk="1" hangingPunct="1"/>
            <a:r>
              <a:rPr lang="en-US" altLang="en-US" sz="2000" dirty="0"/>
              <a:t>if R</a:t>
            </a:r>
            <a:r>
              <a:rPr lang="en-US" altLang="en-US" sz="2000" baseline="-25000" dirty="0"/>
              <a:t>N</a:t>
            </a:r>
            <a:r>
              <a:rPr lang="en-US" altLang="en-US" sz="2000" dirty="0"/>
              <a:t> &lt; 15, </a:t>
            </a:r>
            <a:r>
              <a:rPr lang="en-US" altLang="en-US" sz="2000" dirty="0">
                <a:ln>
                  <a:solidFill>
                    <a:srgbClr val="FF0000"/>
                  </a:solidFill>
                </a:ln>
              </a:rPr>
              <a:t>REJECT</a:t>
            </a:r>
            <a:r>
              <a:rPr lang="en-US" altLang="en-US" sz="2000" dirty="0"/>
              <a:t> request</a:t>
            </a:r>
          </a:p>
          <a:p>
            <a:pPr eaLnBrk="1" hangingPunct="1"/>
            <a:r>
              <a:rPr lang="en-US" altLang="en-US" sz="2000" dirty="0"/>
              <a:t>else R</a:t>
            </a:r>
            <a:r>
              <a:rPr lang="en-US" altLang="en-US" sz="2000" baseline="-25000" dirty="0"/>
              <a:t>N</a:t>
            </a:r>
            <a:r>
              <a:rPr lang="en-US" altLang="en-US" sz="2000" dirty="0"/>
              <a:t> 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529" name="Title 1"/>
          <p:cNvSpPr>
            <a:spLocks noGrp="1"/>
          </p:cNvSpPr>
          <p:nvPr>
            <p:ph type="title"/>
          </p:nvPr>
        </p:nvSpPr>
        <p:spPr>
          <a:xfrm>
            <a:off x="457200" y="184150"/>
            <a:ext cx="8229600" cy="1143000"/>
          </a:xfrm>
        </p:spPr>
        <p:txBody>
          <a:bodyPr/>
          <a:lstStyle/>
          <a:p>
            <a:pPr eaLnBrk="1" hangingPunct="1"/>
            <a:r>
              <a:rPr lang="en-US" altLang="en-US" smtClean="0">
                <a:latin typeface="Apple Chancery" charset="0"/>
              </a:rPr>
              <a:t>Resource Admission at Server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327150"/>
            <a:ext cx="8229600" cy="4525963"/>
          </a:xfrm>
        </p:spPr>
        <p:txBody>
          <a:bodyPr>
            <a:normAutofit/>
          </a:bodyPr>
          <a:lstStyle/>
          <a:p>
            <a:pPr eaLnBrk="1" hangingPunct="1">
              <a:lnSpc>
                <a:spcPct val="90000"/>
              </a:lnSpc>
            </a:pPr>
            <a:r>
              <a:rPr lang="en-US" altLang="en-US" sz="3000" dirty="0" smtClean="0"/>
              <a:t>Server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600" dirty="0" smtClean="0">
                <a:solidFill>
                  <a:srgbClr val="953735"/>
                </a:solidFill>
              </a:rPr>
              <a:t>Available</a:t>
            </a:r>
            <a:r>
              <a:rPr lang="en-US" altLang="en-US" sz="2600" dirty="0" smtClean="0"/>
              <a:t> Application Bandwidth AB</a:t>
            </a:r>
            <a:r>
              <a:rPr lang="en-US" altLang="en-US" sz="2600" baseline="-25000" dirty="0" smtClean="0"/>
              <a:t>N</a:t>
            </a:r>
            <a:r>
              <a:rPr lang="en-US" altLang="en-US" sz="2600" dirty="0" smtClean="0"/>
              <a:t> 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600" dirty="0" smtClean="0"/>
              <a:t>Application Frame Size, M</a:t>
            </a:r>
            <a:r>
              <a:rPr lang="en-US" altLang="en-US" sz="2600" baseline="-25000" dirty="0" smtClean="0"/>
              <a:t>N</a:t>
            </a:r>
            <a:r>
              <a:rPr lang="en-US" altLang="en-US" sz="2600" dirty="0" smtClean="0"/>
              <a:t> = ?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600" dirty="0" smtClean="0"/>
              <a:t>Application Frame Rate, R</a:t>
            </a:r>
            <a:r>
              <a:rPr lang="en-US" altLang="en-US" sz="2600" baseline="-25000" dirty="0" smtClean="0"/>
              <a:t>N</a:t>
            </a:r>
            <a:r>
              <a:rPr lang="en-US" altLang="en-US" sz="2600" dirty="0" smtClean="0"/>
              <a:t> = </a:t>
            </a:r>
            <a:r>
              <a:rPr lang="en-US" altLang="en-US" sz="2200" dirty="0" smtClean="0">
                <a:solidFill>
                  <a:srgbClr val="E46C0A"/>
                </a:solidFill>
              </a:rPr>
              <a:t>[received from client]</a:t>
            </a:r>
            <a:endParaRPr lang="en-US" altLang="en-US" sz="2600" dirty="0" smtClean="0">
              <a:solidFill>
                <a:srgbClr val="E46C0A"/>
              </a:solidFill>
            </a:endParaRPr>
          </a:p>
          <a:p>
            <a:pPr lvl="1" eaLnBrk="1" hangingPunct="1">
              <a:lnSpc>
                <a:spcPct val="90000"/>
              </a:lnSpc>
            </a:pPr>
            <a:r>
              <a:rPr lang="en-US" altLang="en-US" sz="2600" dirty="0" smtClean="0"/>
              <a:t>Audio Bandwidth = 8000 * 16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600" dirty="0" smtClean="0">
                <a:solidFill>
                  <a:srgbClr val="953735"/>
                </a:solidFill>
              </a:rPr>
              <a:t>Request</a:t>
            </a:r>
            <a:r>
              <a:rPr lang="en-US" altLang="en-US" sz="2600" dirty="0" smtClean="0"/>
              <a:t> Bandwidth</a:t>
            </a:r>
          </a:p>
          <a:p>
            <a:pPr lvl="2" eaLnBrk="1" hangingPunct="1">
              <a:lnSpc>
                <a:spcPct val="90000"/>
              </a:lnSpc>
            </a:pPr>
            <a:r>
              <a:rPr lang="en-US" altLang="en-US" sz="2200" dirty="0" smtClean="0"/>
              <a:t>Active Mode: B</a:t>
            </a:r>
            <a:r>
              <a:rPr lang="en-US" altLang="en-US" sz="2200" baseline="-25000" dirty="0" smtClean="0"/>
              <a:t>N</a:t>
            </a:r>
            <a:r>
              <a:rPr lang="en-US" altLang="en-US" sz="2200" dirty="0" smtClean="0"/>
              <a:t> = (M</a:t>
            </a:r>
            <a:r>
              <a:rPr lang="en-US" altLang="en-US" sz="2200" baseline="-25000" dirty="0" smtClean="0"/>
              <a:t>N</a:t>
            </a:r>
            <a:r>
              <a:rPr lang="en-US" altLang="en-US" sz="2200" dirty="0" smtClean="0"/>
              <a:t> * R</a:t>
            </a:r>
            <a:r>
              <a:rPr lang="en-US" altLang="en-US" sz="2200" baseline="-25000" dirty="0" smtClean="0"/>
              <a:t>N</a:t>
            </a:r>
            <a:r>
              <a:rPr lang="en-US" altLang="en-US" sz="2200" dirty="0" smtClean="0"/>
              <a:t>) + 8000 * 16</a:t>
            </a:r>
          </a:p>
          <a:p>
            <a:pPr lvl="2" eaLnBrk="1" hangingPunct="1">
              <a:lnSpc>
                <a:spcPct val="90000"/>
              </a:lnSpc>
            </a:pPr>
            <a:r>
              <a:rPr lang="en-US" altLang="en-US" sz="2200" dirty="0" smtClean="0"/>
              <a:t>Passive Mode: B</a:t>
            </a:r>
            <a:r>
              <a:rPr lang="en-US" altLang="en-US" sz="2200" baseline="-25000" dirty="0" smtClean="0"/>
              <a:t>N</a:t>
            </a:r>
            <a:r>
              <a:rPr lang="en-US" altLang="en-US" sz="2200" dirty="0" smtClean="0"/>
              <a:t> = (M</a:t>
            </a:r>
            <a:r>
              <a:rPr lang="en-US" altLang="en-US" sz="2200" baseline="-25000" dirty="0" smtClean="0"/>
              <a:t>N</a:t>
            </a:r>
            <a:r>
              <a:rPr lang="en-US" altLang="en-US" sz="2200" dirty="0" smtClean="0"/>
              <a:t> * R</a:t>
            </a:r>
            <a:r>
              <a:rPr lang="en-US" altLang="en-US" sz="2200" baseline="-25000" dirty="0" smtClean="0"/>
              <a:t>N</a:t>
            </a:r>
            <a:r>
              <a:rPr lang="en-US" altLang="en-US" sz="2200" dirty="0" smtClean="0"/>
              <a:t>) = (M</a:t>
            </a:r>
            <a:r>
              <a:rPr lang="en-US" altLang="en-US" sz="2200" baseline="-25000" dirty="0" smtClean="0"/>
              <a:t>N</a:t>
            </a:r>
            <a:r>
              <a:rPr lang="en-US" altLang="en-US" sz="2200" dirty="0" smtClean="0"/>
              <a:t> * 10)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600" dirty="0" smtClean="0"/>
              <a:t>Admitted if B</a:t>
            </a:r>
            <a:r>
              <a:rPr lang="en-US" altLang="en-US" sz="2600" baseline="-25000" dirty="0" smtClean="0"/>
              <a:t>N</a:t>
            </a:r>
            <a:r>
              <a:rPr lang="en-US" altLang="en-US" sz="2600" dirty="0" smtClean="0"/>
              <a:t> &lt;= AB</a:t>
            </a:r>
            <a:r>
              <a:rPr lang="en-US" altLang="en-US" sz="2600" baseline="-25000" dirty="0" smtClean="0"/>
              <a:t>N</a:t>
            </a:r>
          </a:p>
          <a:p>
            <a:pPr lvl="1" eaLnBrk="1" hangingPunct="1">
              <a:lnSpc>
                <a:spcPct val="90000"/>
              </a:lnSpc>
            </a:pPr>
            <a:r>
              <a:rPr lang="en-US" altLang="en-US" sz="2600" dirty="0" smtClean="0"/>
              <a:t>Else </a:t>
            </a:r>
            <a:r>
              <a:rPr lang="en-US" altLang="en-US" sz="2600" dirty="0" smtClean="0">
                <a:ln>
                  <a:solidFill>
                    <a:srgbClr val="FF0000"/>
                  </a:solidFill>
                </a:ln>
              </a:rPr>
              <a:t>Rejected</a:t>
            </a:r>
          </a:p>
          <a:p>
            <a:pPr eaLnBrk="1" hangingPunct="1">
              <a:lnSpc>
                <a:spcPct val="90000"/>
              </a:lnSpc>
            </a:pPr>
            <a:endParaRPr lang="en-US" altLang="en-US" sz="3000" dirty="0" smtClean="0"/>
          </a:p>
        </p:txBody>
      </p:sp>
      <p:sp>
        <p:nvSpPr>
          <p:cNvPr id="4" name="Folded Corner 3"/>
          <p:cNvSpPr>
            <a:spLocks noChangeArrowheads="1"/>
          </p:cNvSpPr>
          <p:nvPr/>
        </p:nvSpPr>
        <p:spPr bwMode="auto">
          <a:xfrm>
            <a:off x="6392863" y="1425575"/>
            <a:ext cx="1162050" cy="304800"/>
          </a:xfrm>
          <a:prstGeom prst="foldedCorner">
            <a:avLst>
              <a:gd name="adj" fmla="val 16667"/>
            </a:avLst>
          </a:prstGeom>
          <a:gradFill rotWithShape="1">
            <a:gsLst>
              <a:gs pos="0">
                <a:srgbClr val="E4F9FF"/>
              </a:gs>
              <a:gs pos="64999">
                <a:srgbClr val="BBEFFF"/>
              </a:gs>
              <a:gs pos="100000">
                <a:srgbClr val="9EEAFF"/>
              </a:gs>
            </a:gsLst>
            <a:lin ang="5400000" scaled="1"/>
          </a:gradFill>
          <a:ln w="9525">
            <a:solidFill>
              <a:srgbClr val="46AAC5"/>
            </a:solidFill>
            <a:round/>
            <a:headEnd/>
            <a:tailEnd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</p:spPr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dirty="0" err="1">
                <a:solidFill>
                  <a:srgbClr val="000000"/>
                </a:solidFill>
                <a:latin typeface="+mn-lt"/>
                <a:ea typeface="+mn-ea"/>
              </a:rPr>
              <a:t>resource.txt</a:t>
            </a:r>
            <a:endParaRPr lang="en-US" sz="1400" dirty="0">
              <a:solidFill>
                <a:srgbClr val="000000"/>
              </a:solidFill>
              <a:latin typeface="+mn-lt"/>
              <a:ea typeface="+mn-ea"/>
            </a:endParaRPr>
          </a:p>
        </p:txBody>
      </p:sp>
      <p:cxnSp>
        <p:nvCxnSpPr>
          <p:cNvPr id="5" name="Straight Arrow Connector 4"/>
          <p:cNvCxnSpPr>
            <a:cxnSpLocks noChangeShapeType="1"/>
          </p:cNvCxnSpPr>
          <p:nvPr/>
        </p:nvCxnSpPr>
        <p:spPr bwMode="auto">
          <a:xfrm flipH="1">
            <a:off x="6124575" y="1730375"/>
            <a:ext cx="547688" cy="257175"/>
          </a:xfrm>
          <a:prstGeom prst="straightConnector1">
            <a:avLst/>
          </a:prstGeom>
          <a:noFill/>
          <a:ln w="25400">
            <a:solidFill>
              <a:srgbClr val="00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6" name="TextBox 5"/>
          <p:cNvSpPr txBox="1"/>
          <p:nvPr/>
        </p:nvSpPr>
        <p:spPr>
          <a:xfrm>
            <a:off x="6281738" y="2349500"/>
            <a:ext cx="2135187" cy="368300"/>
          </a:xfrm>
          <a:prstGeom prst="rect">
            <a:avLst/>
          </a:prstGeom>
          <a:noFill/>
          <a:ln>
            <a:solidFill>
              <a:schemeClr val="accent6">
                <a:lumMod val="75000"/>
              </a:schemeClr>
            </a:solidFill>
          </a:ln>
        </p:spPr>
        <p:txBody>
          <a:bodyPr wrap="none">
            <a:spAutoFit/>
          </a:bodyPr>
          <a:lstStyle/>
          <a:p>
            <a:pPr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dirty="0">
                <a:latin typeface="+mn-lt"/>
                <a:ea typeface="+mn-ea"/>
              </a:rPr>
              <a:t>Optimistic Allocation</a:t>
            </a:r>
          </a:p>
        </p:txBody>
      </p:sp>
      <p:cxnSp>
        <p:nvCxnSpPr>
          <p:cNvPr id="7" name="Straight Arrow Connector 6"/>
          <p:cNvCxnSpPr>
            <a:cxnSpLocks noChangeShapeType="1"/>
          </p:cNvCxnSpPr>
          <p:nvPr/>
        </p:nvCxnSpPr>
        <p:spPr bwMode="auto">
          <a:xfrm flipH="1">
            <a:off x="5707063" y="2535238"/>
            <a:ext cx="547687" cy="0"/>
          </a:xfrm>
          <a:prstGeom prst="straightConnector1">
            <a:avLst/>
          </a:prstGeom>
          <a:noFill/>
          <a:ln w="25400">
            <a:solidFill>
              <a:srgbClr val="00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1505" name="Title 1"/>
          <p:cNvSpPr>
            <a:spLocks noGrp="1"/>
          </p:cNvSpPr>
          <p:nvPr>
            <p:ph type="title"/>
          </p:nvPr>
        </p:nvSpPr>
        <p:spPr>
          <a:xfrm>
            <a:off x="350838" y="0"/>
            <a:ext cx="8229600" cy="1143000"/>
          </a:xfrm>
        </p:spPr>
        <p:txBody>
          <a:bodyPr/>
          <a:lstStyle/>
          <a:p>
            <a:pPr eaLnBrk="1" hangingPunct="1"/>
            <a:r>
              <a:rPr lang="en-US" altLang="en-US" smtClean="0">
                <a:latin typeface="Apple Chancery" charset="0"/>
              </a:rPr>
              <a:t>Resource Negotiation with Server</a:t>
            </a:r>
          </a:p>
        </p:txBody>
      </p:sp>
      <p:sp>
        <p:nvSpPr>
          <p:cNvPr id="21506" name="Content Placeholder 2"/>
          <p:cNvSpPr>
            <a:spLocks noGrp="1"/>
          </p:cNvSpPr>
          <p:nvPr>
            <p:ph idx="1"/>
          </p:nvPr>
        </p:nvSpPr>
        <p:spPr>
          <a:xfrm>
            <a:off x="1374775" y="3906838"/>
            <a:ext cx="7205663" cy="2151062"/>
          </a:xfrm>
        </p:spPr>
        <p:txBody>
          <a:bodyPr/>
          <a:lstStyle/>
          <a:p>
            <a:pPr eaLnBrk="1" hangingPunct="1"/>
            <a:r>
              <a:rPr lang="en-US" altLang="en-US" smtClean="0"/>
              <a:t>Information sent to server includes</a:t>
            </a:r>
          </a:p>
          <a:p>
            <a:pPr lvl="1" eaLnBrk="1" hangingPunct="1"/>
            <a:r>
              <a:rPr lang="en-US" altLang="en-US" smtClean="0"/>
              <a:t>Requested Frame Rate (FPS) for video, </a:t>
            </a:r>
          </a:p>
          <a:p>
            <a:pPr lvl="1" eaLnBrk="1" hangingPunct="1"/>
            <a:r>
              <a:rPr lang="en-US" altLang="en-US" smtClean="0"/>
              <a:t>Video Resolution, and </a:t>
            </a:r>
          </a:p>
          <a:p>
            <a:pPr lvl="1" eaLnBrk="1" hangingPunct="1"/>
            <a:r>
              <a:rPr lang="en-US" altLang="en-US" smtClean="0"/>
              <a:t>Media type (audio, video)</a:t>
            </a:r>
          </a:p>
        </p:txBody>
      </p:sp>
      <p:pic>
        <p:nvPicPr>
          <p:cNvPr id="21507" name="Picture 3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763713" y="1652588"/>
            <a:ext cx="1443037" cy="158273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8" name="Picture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087938" y="1652588"/>
            <a:ext cx="1550987" cy="17033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1509" name="Picture 5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66800" y="2716213"/>
            <a:ext cx="531813" cy="5191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7" name="Curved Connector 6"/>
          <p:cNvCxnSpPr>
            <a:cxnSpLocks noChangeShapeType="1"/>
            <a:stCxn id="21509" idx="3"/>
          </p:cNvCxnSpPr>
          <p:nvPr/>
        </p:nvCxnSpPr>
        <p:spPr bwMode="auto">
          <a:xfrm flipV="1">
            <a:off x="1598613" y="2716213"/>
            <a:ext cx="534987" cy="260350"/>
          </a:xfrm>
          <a:prstGeom prst="curvedConnector3">
            <a:avLst>
              <a:gd name="adj1" fmla="val 50000"/>
            </a:avLst>
          </a:prstGeom>
          <a:noFill/>
          <a:ln w="25400">
            <a:solidFill>
              <a:schemeClr val="tx1"/>
            </a:solidFill>
            <a:round/>
            <a:headEnd/>
            <a:tailEnd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21511" name="TextBox 7"/>
          <p:cNvSpPr txBox="1">
            <a:spLocks noChangeArrowheads="1"/>
          </p:cNvSpPr>
          <p:nvPr/>
        </p:nvSpPr>
        <p:spPr bwMode="auto">
          <a:xfrm>
            <a:off x="2133600" y="3171825"/>
            <a:ext cx="996950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 b="1">
                <a:latin typeface="Apple Chancery" charset="0"/>
              </a:rPr>
              <a:t>Server 1</a:t>
            </a:r>
          </a:p>
        </p:txBody>
      </p:sp>
      <p:sp>
        <p:nvSpPr>
          <p:cNvPr id="21512" name="TextBox 8"/>
          <p:cNvSpPr txBox="1">
            <a:spLocks noChangeArrowheads="1"/>
          </p:cNvSpPr>
          <p:nvPr/>
        </p:nvSpPr>
        <p:spPr bwMode="auto">
          <a:xfrm>
            <a:off x="5540375" y="3327400"/>
            <a:ext cx="815975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 b="1">
                <a:latin typeface="Apple Chancery" charset="0"/>
              </a:rPr>
              <a:t>Client</a:t>
            </a:r>
          </a:p>
        </p:txBody>
      </p:sp>
      <p:cxnSp>
        <p:nvCxnSpPr>
          <p:cNvPr id="10" name="Straight Connector 9"/>
          <p:cNvCxnSpPr>
            <a:cxnSpLocks noChangeShapeType="1"/>
          </p:cNvCxnSpPr>
          <p:nvPr/>
        </p:nvCxnSpPr>
        <p:spPr bwMode="auto">
          <a:xfrm flipV="1">
            <a:off x="3095625" y="2368550"/>
            <a:ext cx="2393950" cy="11113"/>
          </a:xfrm>
          <a:prstGeom prst="line">
            <a:avLst/>
          </a:prstGeom>
          <a:noFill/>
          <a:ln w="25400">
            <a:solidFill>
              <a:srgbClr val="000000"/>
            </a:solidFill>
            <a:round/>
            <a:headEnd type="triangle" w="med" len="med"/>
            <a:tailEnd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21514" name="TextBox 10"/>
          <p:cNvSpPr txBox="1">
            <a:spLocks noChangeArrowheads="1"/>
          </p:cNvSpPr>
          <p:nvPr/>
        </p:nvSpPr>
        <p:spPr bwMode="auto">
          <a:xfrm>
            <a:off x="3427413" y="2022475"/>
            <a:ext cx="1624012" cy="64611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FPS, Resolution</a:t>
            </a:r>
          </a:p>
          <a:p>
            <a:pPr eaLnBrk="1" hangingPunct="1"/>
            <a:r>
              <a:rPr lang="en-US" altLang="en-US" sz="1800"/>
              <a:t>Media types</a:t>
            </a:r>
          </a:p>
        </p:txBody>
      </p:sp>
      <p:pic>
        <p:nvPicPr>
          <p:cNvPr id="12" name="Picture 2" descr="http://www.freeiconsweb.com/Freeicons/Free_icons_256x256/User.png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7085013" y="1376363"/>
            <a:ext cx="763587" cy="7747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2857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13" name="Elbow Connector 12"/>
          <p:cNvCxnSpPr>
            <a:cxnSpLocks noChangeShapeType="1"/>
            <a:stCxn id="12" idx="2"/>
            <a:endCxn id="21508" idx="3"/>
          </p:cNvCxnSpPr>
          <p:nvPr/>
        </p:nvCxnSpPr>
        <p:spPr bwMode="auto">
          <a:xfrm rot="5400000">
            <a:off x="6877050" y="1912938"/>
            <a:ext cx="352425" cy="828675"/>
          </a:xfrm>
          <a:prstGeom prst="bentConnector2">
            <a:avLst/>
          </a:prstGeom>
          <a:noFill/>
          <a:ln w="25400">
            <a:solidFill>
              <a:schemeClr val="accent1"/>
            </a:solidFill>
            <a:miter lim="800000"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21517" name="TextBox 13"/>
          <p:cNvSpPr txBox="1">
            <a:spLocks noChangeArrowheads="1"/>
          </p:cNvSpPr>
          <p:nvPr/>
        </p:nvSpPr>
        <p:spPr bwMode="auto">
          <a:xfrm>
            <a:off x="6707188" y="2470150"/>
            <a:ext cx="790575" cy="36988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/>
              <a:t>MODE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/>
          <p:cNvGrpSpPr/>
          <p:nvPr/>
        </p:nvGrpSpPr>
        <p:grpSpPr>
          <a:xfrm>
            <a:off x="2729551" y="668740"/>
            <a:ext cx="3889613" cy="2088107"/>
            <a:chOff x="1705969" y="955343"/>
            <a:chExt cx="3889613" cy="2088107"/>
          </a:xfrm>
        </p:grpSpPr>
        <p:sp>
          <p:nvSpPr>
            <p:cNvPr id="4" name="Rectangle 3"/>
            <p:cNvSpPr/>
            <p:nvPr/>
          </p:nvSpPr>
          <p:spPr>
            <a:xfrm>
              <a:off x="1705969" y="955343"/>
              <a:ext cx="3889613" cy="2088107"/>
            </a:xfrm>
            <a:prstGeom prst="rect">
              <a:avLst/>
            </a:prstGeom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  <p:txBody>
            <a:bodyPr rtlCol="0" anchor="t"/>
            <a:lstStyle/>
            <a:p>
              <a:pPr algn="ctr"/>
              <a:r>
                <a:rPr lang="en-US" dirty="0" smtClean="0"/>
                <a:t>Admission</a:t>
              </a:r>
              <a:endParaRPr lang="en-US" dirty="0"/>
            </a:p>
          </p:txBody>
        </p:sp>
        <p:sp>
          <p:nvSpPr>
            <p:cNvPr id="5" name="Rectangle 4"/>
            <p:cNvSpPr/>
            <p:nvPr/>
          </p:nvSpPr>
          <p:spPr>
            <a:xfrm>
              <a:off x="1978925" y="1514901"/>
              <a:ext cx="1255594" cy="1378424"/>
            </a:xfrm>
            <a:prstGeom prst="rect">
              <a:avLst/>
            </a:prstGeom>
          </p:spPr>
          <p:style>
            <a:lnRef idx="1">
              <a:schemeClr val="accent6"/>
            </a:lnRef>
            <a:fillRef idx="2">
              <a:schemeClr val="accent6"/>
            </a:fillRef>
            <a:effectRef idx="1">
              <a:schemeClr val="accent6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dirty="0" smtClean="0"/>
                <a:t>Client admission</a:t>
              </a:r>
              <a:endParaRPr lang="en-US" dirty="0"/>
            </a:p>
          </p:txBody>
        </p:sp>
        <p:sp>
          <p:nvSpPr>
            <p:cNvPr id="6" name="Rectangle 5"/>
            <p:cNvSpPr/>
            <p:nvPr/>
          </p:nvSpPr>
          <p:spPr>
            <a:xfrm>
              <a:off x="4135272" y="1499316"/>
              <a:ext cx="1255594" cy="1378424"/>
            </a:xfrm>
            <a:prstGeom prst="rect">
              <a:avLst/>
            </a:prstGeom>
          </p:spPr>
          <p:style>
            <a:lnRef idx="1">
              <a:schemeClr val="accent6"/>
            </a:lnRef>
            <a:fillRef idx="2">
              <a:schemeClr val="accent6"/>
            </a:fillRef>
            <a:effectRef idx="1">
              <a:schemeClr val="accent6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dirty="0" smtClean="0"/>
                <a:t>Server admission</a:t>
              </a:r>
              <a:endParaRPr lang="en-US" dirty="0"/>
            </a:p>
          </p:txBody>
        </p:sp>
      </p:grpSp>
      <p:cxnSp>
        <p:nvCxnSpPr>
          <p:cNvPr id="8" name="Straight Arrow Connector 7"/>
          <p:cNvCxnSpPr>
            <a:endCxn id="5" idx="1"/>
          </p:cNvCxnSpPr>
          <p:nvPr/>
        </p:nvCxnSpPr>
        <p:spPr>
          <a:xfrm>
            <a:off x="409433" y="1917510"/>
            <a:ext cx="2593074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10" name="TextBox 9"/>
          <p:cNvSpPr txBox="1"/>
          <p:nvPr/>
        </p:nvSpPr>
        <p:spPr>
          <a:xfrm>
            <a:off x="245660" y="1255594"/>
            <a:ext cx="144893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Resource</a:t>
            </a:r>
          </a:p>
          <a:p>
            <a:r>
              <a:rPr lang="en-US" dirty="0" smtClean="0"/>
              <a:t>requirements </a:t>
            </a:r>
            <a:endParaRPr lang="en-US" dirty="0"/>
          </a:p>
        </p:txBody>
      </p:sp>
      <p:cxnSp>
        <p:nvCxnSpPr>
          <p:cNvPr id="15" name="Straight Arrow Connector 14"/>
          <p:cNvCxnSpPr>
            <a:stCxn id="5" idx="3"/>
            <a:endCxn id="6" idx="1"/>
          </p:cNvCxnSpPr>
          <p:nvPr/>
        </p:nvCxnSpPr>
        <p:spPr>
          <a:xfrm flipV="1">
            <a:off x="4258101" y="1901925"/>
            <a:ext cx="900753" cy="15585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19" name="Straight Arrow Connector 18"/>
          <p:cNvCxnSpPr>
            <a:stCxn id="5" idx="2"/>
          </p:cNvCxnSpPr>
          <p:nvPr/>
        </p:nvCxnSpPr>
        <p:spPr>
          <a:xfrm>
            <a:off x="3630304" y="2606722"/>
            <a:ext cx="0" cy="61415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1" name="Straight Arrow Connector 20"/>
          <p:cNvCxnSpPr>
            <a:stCxn id="6" idx="2"/>
          </p:cNvCxnSpPr>
          <p:nvPr/>
        </p:nvCxnSpPr>
        <p:spPr>
          <a:xfrm>
            <a:off x="5786651" y="2591137"/>
            <a:ext cx="0" cy="629735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22" name="Rectangle 21"/>
          <p:cNvSpPr/>
          <p:nvPr/>
        </p:nvSpPr>
        <p:spPr>
          <a:xfrm>
            <a:off x="2756847" y="4005617"/>
            <a:ext cx="3903260" cy="1924334"/>
          </a:xfrm>
          <a:prstGeom prst="rect">
            <a:avLst/>
          </a:prstGeom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Negotiation</a:t>
            </a:r>
            <a:endParaRPr lang="en-US" dirty="0"/>
          </a:p>
        </p:txBody>
      </p:sp>
      <p:cxnSp>
        <p:nvCxnSpPr>
          <p:cNvPr id="24" name="Elbow Connector 23"/>
          <p:cNvCxnSpPr>
            <a:stCxn id="6" idx="3"/>
            <a:endCxn id="22" idx="3"/>
          </p:cNvCxnSpPr>
          <p:nvPr/>
        </p:nvCxnSpPr>
        <p:spPr>
          <a:xfrm>
            <a:off x="6414448" y="1901925"/>
            <a:ext cx="245659" cy="3065859"/>
          </a:xfrm>
          <a:prstGeom prst="bentConnector3">
            <a:avLst>
              <a:gd name="adj1" fmla="val 465279"/>
            </a:avLst>
          </a:prstGeom>
          <a:ln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cxnSp>
        <p:nvCxnSpPr>
          <p:cNvPr id="26" name="Straight Arrow Connector 25"/>
          <p:cNvCxnSpPr>
            <a:stCxn id="22" idx="1"/>
          </p:cNvCxnSpPr>
          <p:nvPr/>
        </p:nvCxnSpPr>
        <p:spPr>
          <a:xfrm flipH="1">
            <a:off x="970128" y="4967784"/>
            <a:ext cx="1786719" cy="0"/>
          </a:xfrm>
          <a:prstGeom prst="straightConnector1">
            <a:avLst/>
          </a:prstGeom>
          <a:ln>
            <a:tailEnd type="triangle"/>
          </a:ln>
        </p:spPr>
        <p:style>
          <a:lnRef idx="2">
            <a:schemeClr val="dk1"/>
          </a:lnRef>
          <a:fillRef idx="0">
            <a:schemeClr val="dk1"/>
          </a:fillRef>
          <a:effectRef idx="1">
            <a:schemeClr val="dk1"/>
          </a:effectRef>
          <a:fontRef idx="minor">
            <a:schemeClr val="tx1"/>
          </a:fontRef>
        </p:style>
      </p:cxnSp>
      <p:sp>
        <p:nvSpPr>
          <p:cNvPr id="27" name="TextBox 26"/>
          <p:cNvSpPr txBox="1"/>
          <p:nvPr/>
        </p:nvSpPr>
        <p:spPr>
          <a:xfrm>
            <a:off x="640308" y="4263954"/>
            <a:ext cx="1448936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Service Quality</a:t>
            </a:r>
            <a:endParaRPr lang="en-US" dirty="0"/>
          </a:p>
        </p:txBody>
      </p:sp>
      <p:sp>
        <p:nvSpPr>
          <p:cNvPr id="30" name="TextBox 29"/>
          <p:cNvSpPr txBox="1"/>
          <p:nvPr/>
        </p:nvSpPr>
        <p:spPr>
          <a:xfrm>
            <a:off x="3558657" y="2743284"/>
            <a:ext cx="2801201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 smtClean="0"/>
              <a:t>Resource &lt; lower bound </a:t>
            </a:r>
            <a:endParaRPr lang="en-US" dirty="0"/>
          </a:p>
        </p:txBody>
      </p:sp>
      <p:sp>
        <p:nvSpPr>
          <p:cNvPr id="31" name="Rounded Rectangular Callout 30"/>
          <p:cNvSpPr/>
          <p:nvPr/>
        </p:nvSpPr>
        <p:spPr>
          <a:xfrm>
            <a:off x="970128" y="2606722"/>
            <a:ext cx="1459173" cy="1091821"/>
          </a:xfrm>
          <a:prstGeom prst="wedgeRoundRectCallout">
            <a:avLst>
              <a:gd name="adj1" fmla="val 80180"/>
              <a:gd name="adj2" fmla="val -75000"/>
              <a:gd name="adj3" fmla="val 16667"/>
            </a:avLst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YES/NO?</a:t>
            </a:r>
            <a:endParaRPr lang="en-US" dirty="0"/>
          </a:p>
        </p:txBody>
      </p:sp>
      <p:sp>
        <p:nvSpPr>
          <p:cNvPr id="32" name="Rounded Rectangular Callout 31"/>
          <p:cNvSpPr/>
          <p:nvPr/>
        </p:nvSpPr>
        <p:spPr>
          <a:xfrm>
            <a:off x="976383" y="5464956"/>
            <a:ext cx="1459173" cy="1091821"/>
          </a:xfrm>
          <a:prstGeom prst="wedgeRoundRectCallout">
            <a:avLst>
              <a:gd name="adj1" fmla="val 80180"/>
              <a:gd name="adj2" fmla="val -75000"/>
              <a:gd name="adj3" fmla="val 16667"/>
            </a:avLst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US" dirty="0" smtClean="0"/>
              <a:t>HOW MUCH?</a:t>
            </a:r>
            <a:endParaRPr lang="en-US" dirty="0"/>
          </a:p>
        </p:txBody>
      </p:sp>
      <p:sp>
        <p:nvSpPr>
          <p:cNvPr id="33" name="U-Turn Arrow 32"/>
          <p:cNvSpPr/>
          <p:nvPr/>
        </p:nvSpPr>
        <p:spPr>
          <a:xfrm rot="16200000">
            <a:off x="3433550" y="1815680"/>
            <a:ext cx="2415654" cy="2708109"/>
          </a:xfrm>
          <a:prstGeom prst="uturnArrow">
            <a:avLst/>
          </a:prstGeom>
        </p:spPr>
        <p:style>
          <a:lnRef idx="1">
            <a:schemeClr val="dk1"/>
          </a:lnRef>
          <a:fillRef idx="3">
            <a:schemeClr val="dk1"/>
          </a:fillRef>
          <a:effectRef idx="2">
            <a:schemeClr val="dk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>
              <a:solidFill>
                <a:schemeClr val="tx1"/>
              </a:solidFill>
            </a:endParaRPr>
          </a:p>
        </p:txBody>
      </p:sp>
      <p:sp>
        <p:nvSpPr>
          <p:cNvPr id="34" name="TextBox 33"/>
          <p:cNvSpPr txBox="1"/>
          <p:nvPr/>
        </p:nvSpPr>
        <p:spPr>
          <a:xfrm>
            <a:off x="4367284" y="3854778"/>
            <a:ext cx="1628148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chemeClr val="bg1"/>
                </a:solidFill>
              </a:rPr>
              <a:t>Adaptation</a:t>
            </a:r>
            <a:endParaRPr lang="en-US" sz="2400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6675443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21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heel(1)">
                                      <p:cBhvr>
                                        <p:cTn id="15" dur="20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1" grpId="0" animBg="1"/>
      <p:bldP spid="32" grpId="0" animBg="1"/>
      <p:bldP spid="33" grpId="0" animBg="1"/>
      <p:bldP spid="34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Don’t Forget Things You Leaned from MP2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Resource Admission/Negotiation</a:t>
            </a:r>
            <a:endParaRPr lang="en-US" dirty="0"/>
          </a:p>
          <a:p>
            <a:pPr lvl="0"/>
            <a:r>
              <a:rPr lang="en-US" dirty="0" err="1" smtClean="0"/>
              <a:t>QoS</a:t>
            </a:r>
            <a:r>
              <a:rPr lang="en-US" dirty="0" smtClean="0"/>
              <a:t> Enforcement</a:t>
            </a:r>
            <a:endParaRPr lang="en-US" dirty="0"/>
          </a:p>
          <a:p>
            <a:pPr lvl="0"/>
            <a:r>
              <a:rPr lang="en-US" dirty="0"/>
              <a:t>Data Plane </a:t>
            </a:r>
            <a:r>
              <a:rPr lang="en-US" dirty="0" smtClean="0"/>
              <a:t>Communication</a:t>
            </a:r>
            <a:endParaRPr lang="en-US" dirty="0"/>
          </a:p>
          <a:p>
            <a:pPr lvl="0"/>
            <a:r>
              <a:rPr lang="en-US" dirty="0" smtClean="0"/>
              <a:t>Audio/Video </a:t>
            </a:r>
            <a:r>
              <a:rPr lang="en-US" dirty="0"/>
              <a:t>Synchronization</a:t>
            </a:r>
          </a:p>
          <a:p>
            <a:pPr lvl="0"/>
            <a:r>
              <a:rPr lang="en-US" dirty="0"/>
              <a:t>Session </a:t>
            </a:r>
            <a:r>
              <a:rPr lang="en-US" dirty="0" smtClean="0"/>
              <a:t>Control</a:t>
            </a:r>
            <a:endParaRPr lang="en-US" dirty="0"/>
          </a:p>
          <a:p>
            <a:pPr lvl="0"/>
            <a:r>
              <a:rPr lang="en-US" dirty="0"/>
              <a:t>Session </a:t>
            </a:r>
            <a:r>
              <a:rPr lang="en-US" dirty="0" smtClean="0"/>
              <a:t>Adaptation</a:t>
            </a:r>
            <a:endParaRPr lang="en-US" dirty="0"/>
          </a:p>
          <a:p>
            <a:pPr lvl="0"/>
            <a:r>
              <a:rPr lang="en-US" dirty="0"/>
              <a:t>Session </a:t>
            </a:r>
            <a:r>
              <a:rPr lang="en-US" dirty="0" smtClean="0"/>
              <a:t>Monitoring</a:t>
            </a:r>
            <a:endParaRPr lang="en-US" dirty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4997427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1" name="Title 1"/>
          <p:cNvSpPr>
            <a:spLocks noGrp="1"/>
          </p:cNvSpPr>
          <p:nvPr>
            <p:ph type="title"/>
          </p:nvPr>
        </p:nvSpPr>
        <p:spPr>
          <a:xfrm>
            <a:off x="457200" y="-152400"/>
            <a:ext cx="8229600" cy="1143000"/>
          </a:xfrm>
        </p:spPr>
        <p:txBody>
          <a:bodyPr/>
          <a:lstStyle/>
          <a:p>
            <a:pPr eaLnBrk="1" hangingPunct="1"/>
            <a:r>
              <a:rPr lang="en-US" altLang="en-US" smtClean="0">
                <a:latin typeface="Apple Chancery" charset="0"/>
              </a:rPr>
              <a:t>Resource Reservation: Client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8229600" cy="3306763"/>
          </a:xfrm>
        </p:spPr>
        <p:txBody>
          <a:bodyPr>
            <a:normAutofit/>
          </a:bodyPr>
          <a:lstStyle/>
          <a:p>
            <a:pPr lvl="1" eaLnBrk="1" hangingPunct="1"/>
            <a:r>
              <a:rPr lang="en-US" altLang="en-US" smtClean="0">
                <a:solidFill>
                  <a:srgbClr val="953735"/>
                </a:solidFill>
              </a:rPr>
              <a:t>Available</a:t>
            </a:r>
            <a:r>
              <a:rPr lang="en-US" altLang="en-US" smtClean="0"/>
              <a:t> Application Bandwidth AB</a:t>
            </a:r>
            <a:r>
              <a:rPr lang="en-US" altLang="en-US" baseline="-25000" smtClean="0"/>
              <a:t>N</a:t>
            </a:r>
          </a:p>
          <a:p>
            <a:pPr lvl="1" eaLnBrk="1" hangingPunct="1"/>
            <a:r>
              <a:rPr lang="en-US" altLang="en-US" smtClean="0"/>
              <a:t>Used Bandwidth for Server 1 B</a:t>
            </a:r>
            <a:r>
              <a:rPr lang="en-US" altLang="en-US" baseline="-25000" smtClean="0"/>
              <a:t>1</a:t>
            </a:r>
          </a:p>
          <a:p>
            <a:pPr lvl="1" eaLnBrk="1" hangingPunct="1"/>
            <a:r>
              <a:rPr lang="en-US" altLang="en-US" smtClean="0"/>
              <a:t>Available Bandwidth AB</a:t>
            </a:r>
            <a:r>
              <a:rPr lang="en-US" altLang="en-US" baseline="-25000" smtClean="0"/>
              <a:t>N </a:t>
            </a:r>
            <a:r>
              <a:rPr lang="en-US" altLang="en-US" smtClean="0"/>
              <a:t>= AB</a:t>
            </a:r>
            <a:r>
              <a:rPr lang="en-US" altLang="en-US" baseline="-25000" smtClean="0"/>
              <a:t>N </a:t>
            </a:r>
            <a:r>
              <a:rPr lang="en-US" altLang="en-US" smtClean="0"/>
              <a:t>–B</a:t>
            </a:r>
            <a:r>
              <a:rPr lang="en-US" altLang="en-US" baseline="-25000" smtClean="0"/>
              <a:t>1</a:t>
            </a:r>
            <a:endParaRPr lang="en-US" altLang="en-US" smtClean="0"/>
          </a:p>
          <a:p>
            <a:pPr lvl="1" eaLnBrk="1" hangingPunct="1"/>
            <a:r>
              <a:rPr lang="en-US" altLang="en-US" smtClean="0"/>
              <a:t>Admission is successful for B</a:t>
            </a:r>
            <a:r>
              <a:rPr lang="en-US" altLang="en-US" baseline="-25000" smtClean="0"/>
              <a:t>2</a:t>
            </a:r>
            <a:r>
              <a:rPr lang="en-US" altLang="en-US" smtClean="0"/>
              <a:t> if B</a:t>
            </a:r>
            <a:r>
              <a:rPr lang="en-US" altLang="en-US" baseline="-25000" smtClean="0"/>
              <a:t>2</a:t>
            </a:r>
            <a:r>
              <a:rPr lang="en-US" altLang="en-US" smtClean="0"/>
              <a:t> &lt;= AB</a:t>
            </a:r>
            <a:r>
              <a:rPr lang="en-US" altLang="en-US" baseline="-25000" smtClean="0"/>
              <a:t>N</a:t>
            </a:r>
          </a:p>
          <a:p>
            <a:pPr lvl="1" eaLnBrk="1" hangingPunct="1">
              <a:buFont typeface="Arial" panose="020B0604020202020204" pitchFamily="34" charset="0"/>
              <a:buNone/>
            </a:pPr>
            <a:endParaRPr lang="en-US" altLang="en-US" smtClean="0"/>
          </a:p>
        </p:txBody>
      </p:sp>
      <p:sp>
        <p:nvSpPr>
          <p:cNvPr id="4" name="Folded Corner 3"/>
          <p:cNvSpPr>
            <a:spLocks noChangeArrowheads="1"/>
          </p:cNvSpPr>
          <p:nvPr/>
        </p:nvSpPr>
        <p:spPr bwMode="auto">
          <a:xfrm>
            <a:off x="6945313" y="1306513"/>
            <a:ext cx="1162050" cy="304800"/>
          </a:xfrm>
          <a:prstGeom prst="foldedCorner">
            <a:avLst>
              <a:gd name="adj" fmla="val 16667"/>
            </a:avLst>
          </a:prstGeom>
          <a:gradFill rotWithShape="1">
            <a:gsLst>
              <a:gs pos="0">
                <a:srgbClr val="E4F9FF"/>
              </a:gs>
              <a:gs pos="64999">
                <a:srgbClr val="BBEFFF"/>
              </a:gs>
              <a:gs pos="100000">
                <a:srgbClr val="9EEAFF"/>
              </a:gs>
            </a:gsLst>
            <a:lin ang="5400000" scaled="1"/>
          </a:gradFill>
          <a:ln w="9525">
            <a:solidFill>
              <a:srgbClr val="46AAC5"/>
            </a:solidFill>
            <a:round/>
            <a:headEnd/>
            <a:tailEnd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</p:spPr>
        <p:txBody>
          <a:bodyPr anchor="ctr"/>
          <a:lstStyle/>
          <a:p>
            <a:pPr algn="ctr" fontAlgn="auto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1400" dirty="0" err="1">
                <a:solidFill>
                  <a:srgbClr val="000000"/>
                </a:solidFill>
                <a:latin typeface="+mn-lt"/>
                <a:ea typeface="+mn-ea"/>
              </a:rPr>
              <a:t>resource.txt</a:t>
            </a:r>
            <a:endParaRPr lang="en-US" sz="1400" dirty="0">
              <a:solidFill>
                <a:srgbClr val="000000"/>
              </a:solidFill>
              <a:latin typeface="+mn-lt"/>
              <a:ea typeface="+mn-ea"/>
            </a:endParaRPr>
          </a:p>
        </p:txBody>
      </p:sp>
      <p:cxnSp>
        <p:nvCxnSpPr>
          <p:cNvPr id="5" name="Straight Arrow Connector 4"/>
          <p:cNvCxnSpPr>
            <a:cxnSpLocks noChangeShapeType="1"/>
          </p:cNvCxnSpPr>
          <p:nvPr/>
        </p:nvCxnSpPr>
        <p:spPr bwMode="auto">
          <a:xfrm flipH="1">
            <a:off x="6677025" y="1611313"/>
            <a:ext cx="549275" cy="257175"/>
          </a:xfrm>
          <a:prstGeom prst="straightConnector1">
            <a:avLst/>
          </a:prstGeom>
          <a:noFill/>
          <a:ln w="25400">
            <a:solidFill>
              <a:srgbClr val="000000"/>
            </a:solidFill>
            <a:round/>
            <a:headEnd/>
            <a:tailEnd type="arrow" w="med" len="med"/>
          </a:ln>
          <a:effectLst>
            <a:outerShdw blurRad="40000" dist="20000" dir="5400000" rotWithShape="0">
              <a:srgbClr val="808080">
                <a:alpha val="37999"/>
              </a:srgbClr>
            </a:outerShdw>
          </a:effectLst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graphicFrame>
        <p:nvGraphicFramePr>
          <p:cNvPr id="6" name="Table 5"/>
          <p:cNvGraphicFramePr>
            <a:graphicFrameLocks noGrp="1"/>
          </p:cNvGraphicFramePr>
          <p:nvPr/>
        </p:nvGraphicFramePr>
        <p:xfrm>
          <a:off x="3235325" y="4164013"/>
          <a:ext cx="2246313" cy="742950"/>
        </p:xfrm>
        <a:graphic>
          <a:graphicData uri="http://schemas.openxmlformats.org/drawingml/2006/table">
            <a:tbl>
              <a:tblPr firstRow="1" bandRow="1">
                <a:tableStyleId>{9D7B26C5-4107-4FEC-AEDC-1716B250A1EF}</a:tableStyleId>
              </a:tblPr>
              <a:tblGrid>
                <a:gridCol w="1190010"/>
                <a:gridCol w="1056303"/>
              </a:tblGrid>
              <a:tr h="371475">
                <a:tc>
                  <a:txBody>
                    <a:bodyPr/>
                    <a:lstStyle/>
                    <a:p>
                      <a:r>
                        <a:rPr lang="en-US" sz="1800" dirty="0" smtClean="0"/>
                        <a:t>Server</a:t>
                      </a:r>
                      <a:r>
                        <a:rPr lang="en-US" sz="1800" baseline="0" dirty="0" smtClean="0"/>
                        <a:t> 1</a:t>
                      </a:r>
                      <a:endParaRPr lang="en-US" sz="1800" dirty="0"/>
                    </a:p>
                  </a:txBody>
                  <a:tcPr marL="91457" marR="91457" marT="45798" marB="45798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 smtClean="0"/>
                        <a:t>60</a:t>
                      </a:r>
                      <a:r>
                        <a:rPr lang="en-US" sz="1800" baseline="0" dirty="0" smtClean="0"/>
                        <a:t> Kbps</a:t>
                      </a:r>
                      <a:endParaRPr lang="en-US" sz="1800" dirty="0" smtClean="0"/>
                    </a:p>
                  </a:txBody>
                  <a:tcPr marL="91457" marR="91457" marT="45798" marB="45798"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</a:tcPr>
                </a:tc>
              </a:tr>
              <a:tr h="371475">
                <a:tc>
                  <a:txBody>
                    <a:bodyPr/>
                    <a:lstStyle/>
                    <a:p>
                      <a:r>
                        <a:rPr lang="en-US" sz="1800" dirty="0" smtClean="0"/>
                        <a:t>Server</a:t>
                      </a:r>
                      <a:r>
                        <a:rPr lang="en-US" sz="1800" baseline="0" dirty="0" smtClean="0"/>
                        <a:t> 2</a:t>
                      </a:r>
                      <a:endParaRPr lang="en-US" sz="1800" dirty="0"/>
                    </a:p>
                  </a:txBody>
                  <a:tcPr marL="91457" marR="91457" marT="45798" marB="45798">
                    <a:lnL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 smtClean="0"/>
                        <a:t>35 </a:t>
                      </a:r>
                      <a:r>
                        <a:rPr lang="en-US" sz="1800" dirty="0" err="1" smtClean="0"/>
                        <a:t>KBps</a:t>
                      </a:r>
                      <a:endParaRPr lang="en-US" sz="1800" dirty="0"/>
                    </a:p>
                  </a:txBody>
                  <a:tcPr marL="91457" marR="91457" marT="45798" marB="45798">
                    <a:lnR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B w="12700" cap="flat" cmpd="sng" algn="ctr">
                      <a:solidFill>
                        <a:srgbClr val="000000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</a:tr>
            </a:tbl>
          </a:graphicData>
        </a:graphic>
      </p:graphicFrame>
      <p:sp>
        <p:nvSpPr>
          <p:cNvPr id="25615" name="TextBox 6"/>
          <p:cNvSpPr txBox="1">
            <a:spLocks noChangeArrowheads="1"/>
          </p:cNvSpPr>
          <p:nvPr/>
        </p:nvSpPr>
        <p:spPr bwMode="auto">
          <a:xfrm>
            <a:off x="3533775" y="4906963"/>
            <a:ext cx="1685925" cy="368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1pPr>
            <a:lvl2pPr marL="742950" indent="-28575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2pPr>
            <a:lvl3pPr marL="11430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3pPr>
            <a:lvl4pPr marL="16002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4pPr>
            <a:lvl5pPr marL="2057400" indent="-228600" eaLnBrk="0" hangingPunct="0"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5pPr>
            <a:lvl6pPr marL="25146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6pPr>
            <a:lvl7pPr marL="29718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7pPr>
            <a:lvl8pPr marL="34290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8pPr>
            <a:lvl9pPr marL="3886200" indent="-228600" defTabSz="4572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Calibri" panose="020F0502020204030204" pitchFamily="34" charset="0"/>
                <a:ea typeface="MS PGothic" panose="020B0600070205080204" pitchFamily="34" charset="-128"/>
              </a:defRPr>
            </a:lvl9pPr>
          </a:lstStyle>
          <a:p>
            <a:pPr eaLnBrk="1" hangingPunct="1"/>
            <a:r>
              <a:rPr lang="en-US" altLang="en-US" sz="1800">
                <a:latin typeface="Big Caslon" charset="0"/>
              </a:rPr>
              <a:t>Resource Table</a:t>
            </a:r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Evaluation of MP3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Your basic score (100pt) will depend on only the system aspects: sync, data, control, admission, etc.</a:t>
            </a:r>
          </a:p>
          <a:p>
            <a:r>
              <a:rPr lang="en-US" dirty="0" smtClean="0"/>
              <a:t>Creativity and Practicality</a:t>
            </a:r>
          </a:p>
          <a:p>
            <a:pPr lvl="1"/>
            <a:r>
              <a:rPr lang="en-US" dirty="0" smtClean="0"/>
              <a:t>These contribute to the bonus part (20pt)</a:t>
            </a:r>
          </a:p>
          <a:p>
            <a:pPr lvl="1"/>
            <a:r>
              <a:rPr lang="en-US" dirty="0" smtClean="0"/>
              <a:t>These decide whether you get into the final contest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7804711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3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eaLnBrk="1" hangingPunct="1"/>
            <a:r>
              <a:rPr lang="en-US" altLang="en-US" dirty="0" smtClean="0"/>
              <a:t>Schedules</a:t>
            </a:r>
            <a:endParaRPr lang="en-US" altLang="en-US" dirty="0" smtClean="0"/>
          </a:p>
        </p:txBody>
      </p:sp>
      <p:sp>
        <p:nvSpPr>
          <p:cNvPr id="38914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eaLnBrk="1" hangingPunct="1"/>
            <a:r>
              <a:rPr lang="en-US" altLang="en-US" sz="2800" dirty="0" smtClean="0"/>
              <a:t>Submission deadline: May 3</a:t>
            </a:r>
          </a:p>
          <a:p>
            <a:pPr eaLnBrk="1" hangingPunct="1"/>
            <a:r>
              <a:rPr lang="en-US" altLang="en-US" sz="2800" dirty="0" smtClean="0"/>
              <a:t>Demo: 5-7pm, May 5</a:t>
            </a:r>
          </a:p>
          <a:p>
            <a:pPr lvl="1" eaLnBrk="1" hangingPunct="1"/>
            <a:r>
              <a:rPr lang="en-US" altLang="en-US" sz="2400" dirty="0" smtClean="0"/>
              <a:t>You must use at least 3 PCs/ laptops for the demo, </a:t>
            </a:r>
            <a:r>
              <a:rPr lang="en-US" altLang="en-US" sz="2400" b="1" dirty="0" smtClean="0">
                <a:solidFill>
                  <a:srgbClr val="FF0000"/>
                </a:solidFill>
              </a:rPr>
              <a:t>connected over the internet</a:t>
            </a:r>
            <a:endParaRPr lang="en-US" altLang="en-US" sz="2400" dirty="0" smtClean="0"/>
          </a:p>
          <a:p>
            <a:pPr eaLnBrk="1" hangingPunct="1"/>
            <a:r>
              <a:rPr lang="en-US" altLang="en-US" sz="2800" dirty="0" smtClean="0"/>
              <a:t>Final contest: TBD</a:t>
            </a:r>
            <a:endParaRPr lang="en-US" altLang="en-US" sz="2800" dirty="0" smtClean="0"/>
          </a:p>
          <a:p>
            <a:pPr eaLnBrk="1" hangingPunct="1"/>
            <a:endParaRPr lang="en-US" altLang="en-US" sz="2400" dirty="0" smtClean="0"/>
          </a:p>
        </p:txBody>
      </p:sp>
    </p:spTree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745</TotalTime>
  <Words>759</Words>
  <Application>Microsoft Office PowerPoint</Application>
  <PresentationFormat>On-screen Show (4:3)</PresentationFormat>
  <Paragraphs>145</Paragraphs>
  <Slides>16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6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3" baseType="lpstr">
      <vt:lpstr>Calibri</vt:lpstr>
      <vt:lpstr>MS PGothic</vt:lpstr>
      <vt:lpstr>Arial</vt:lpstr>
      <vt:lpstr>Apple Chancery</vt:lpstr>
      <vt:lpstr>Big Caslon</vt:lpstr>
      <vt:lpstr>Didot</vt:lpstr>
      <vt:lpstr>Office Theme</vt:lpstr>
      <vt:lpstr>MP3:  Multi-Source Streaming System</vt:lpstr>
      <vt:lpstr>PowerPoint Presentation</vt:lpstr>
      <vt:lpstr>PowerPoint Presentation</vt:lpstr>
      <vt:lpstr>Example: Multi-view Surveillance System</vt:lpstr>
      <vt:lpstr>Client Behavior</vt:lpstr>
      <vt:lpstr>Client User Interface: Example</vt:lpstr>
      <vt:lpstr>Resource Admission at Client</vt:lpstr>
      <vt:lpstr>Resource Admission at Client</vt:lpstr>
      <vt:lpstr>Resource Admission at Client</vt:lpstr>
      <vt:lpstr>Resource Admission at Server</vt:lpstr>
      <vt:lpstr>Resource Negotiation with Server</vt:lpstr>
      <vt:lpstr>PowerPoint Presentation</vt:lpstr>
      <vt:lpstr>Don’t Forget Things You Leaned from MP2</vt:lpstr>
      <vt:lpstr>Resource Reservation: Client</vt:lpstr>
      <vt:lpstr>Evaluation of MP3</vt:lpstr>
      <vt:lpstr>Schedules</vt:lpstr>
    </vt:vector>
  </TitlesOfParts>
  <Manager/>
  <Company>University of Ilinois at Urbana-Champaign</Company>
  <LinksUpToDate>false</LinksUpToDate>
  <SharedDoc>false</SharedDoc>
  <HyperlinkBase/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subject/>
  <dc:creator>Ahsan Arefin</dc:creator>
  <cp:keywords/>
  <dc:description/>
  <cp:lastModifiedBy>chien-nan chen</cp:lastModifiedBy>
  <cp:revision>46</cp:revision>
  <dcterms:created xsi:type="dcterms:W3CDTF">2012-04-19T03:50:52Z</dcterms:created>
  <dcterms:modified xsi:type="dcterms:W3CDTF">2014-04-17T18:59:33Z</dcterms:modified>
  <cp:category/>
</cp:coreProperties>
</file>