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75" r:id="rId6"/>
    <p:sldId id="260" r:id="rId7"/>
    <p:sldId id="276" r:id="rId8"/>
    <p:sldId id="277" r:id="rId9"/>
    <p:sldId id="278" r:id="rId10"/>
    <p:sldId id="262" r:id="rId11"/>
    <p:sldId id="279" r:id="rId12"/>
    <p:sldId id="280" r:id="rId13"/>
    <p:sldId id="293" r:id="rId14"/>
    <p:sldId id="266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2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23604" autoAdjust="0"/>
    <p:restoredTop sz="85714" autoAdjust="0"/>
  </p:normalViewPr>
  <p:slideViewPr>
    <p:cSldViewPr>
      <p:cViewPr varScale="1">
        <p:scale>
          <a:sx n="79" d="100"/>
          <a:sy n="79" d="100"/>
        </p:scale>
        <p:origin x="-13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512EAFA9-ABED-4378-9564-C096E85EA1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C67ED8-9BB3-4B8E-9D4A-7EECBCD400B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dirty="0">
                  <a:latin typeface="Times New Roman" pitchFamily="18" charset="0"/>
                </a:endParaRPr>
              </a:p>
            </p:txBody>
          </p:sp>
        </p:grpSp>
      </p:grpSp>
      <p:sp>
        <p:nvSpPr>
          <p:cNvPr id="338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206F3-7508-4854-84D1-E6E30BDE78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C201F-62ED-451F-86DC-72CA0604F7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96F34-11B3-40B3-9F5F-54DD23C44E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BBBC7-74E4-43BD-AD73-F422E605CD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E9341-814C-492E-9D2D-67CB67BE5A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7D897-B64C-40EC-834A-9184FDEC24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40EFD-9EF3-4B1F-8EDB-2959ECD0E9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384B6-3886-4468-A2FD-15FEE50C6E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2D604-D2A1-4A11-8896-4A97AD27A3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A713C-C152-48BC-949A-76A5C4FDAD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70C65-0622-4E60-AFB1-09391A7F9F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0B683-E637-435A-BA57-212BBEC3AF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r>
              <a:rPr lang="en-US" dirty="0"/>
              <a:t>CS 414 - Spring 2009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A14C1F86-8004-4DDE-B14C-64232D7206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277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277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277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chemeClr val="hlink"/>
                </a:solidFill>
              </a:endParaRPr>
            </a:p>
          </p:txBody>
        </p:sp>
        <p:sp>
          <p:nvSpPr>
            <p:cNvPr id="3277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chemeClr val="hlink"/>
                </a:solidFill>
              </a:endParaRPr>
            </a:p>
          </p:txBody>
        </p:sp>
        <p:sp>
          <p:nvSpPr>
            <p:cNvPr id="3277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chemeClr val="hlink"/>
                </a:solidFill>
              </a:endParaRPr>
            </a:p>
          </p:txBody>
        </p:sp>
        <p:sp>
          <p:nvSpPr>
            <p:cNvPr id="3277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278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3278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07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6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  <p:sldLayoutId id="214748402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CS 414 - Spring 2009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172200" cy="2209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CS 414 – Multimedia Systems Design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600" dirty="0" smtClean="0"/>
              <a:t>Lecture </a:t>
            </a:r>
            <a:r>
              <a:rPr lang="en-US" sz="3600" dirty="0" smtClean="0"/>
              <a:t>23</a:t>
            </a:r>
            <a:r>
              <a:rPr lang="en-US" sz="3600" dirty="0" smtClean="0"/>
              <a:t> </a:t>
            </a:r>
            <a:r>
              <a:rPr lang="en-US" sz="3600" dirty="0" smtClean="0"/>
              <a:t>– Introduction to P2P Systems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800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114800"/>
            <a:ext cx="6019800" cy="2133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Klara</a:t>
            </a:r>
            <a:r>
              <a:rPr lang="en-US" dirty="0" smtClean="0"/>
              <a:t> </a:t>
            </a:r>
            <a:r>
              <a:rPr lang="en-US" dirty="0" err="1" smtClean="0"/>
              <a:t>Nahrstedt</a:t>
            </a:r>
            <a:endParaRPr lang="en-US" dirty="0" smtClean="0"/>
          </a:p>
          <a:p>
            <a:pPr eaLnBrk="1" hangingPunct="1"/>
            <a:r>
              <a:rPr lang="en-US" dirty="0" err="1" smtClean="0"/>
              <a:t>Ramsés</a:t>
            </a:r>
            <a:r>
              <a:rPr lang="en-US" dirty="0" smtClean="0"/>
              <a:t> Morales</a:t>
            </a:r>
          </a:p>
          <a:p>
            <a:pPr eaLnBrk="1" hangingPunct="1"/>
            <a:r>
              <a:rPr lang="en-US" dirty="0" smtClean="0"/>
              <a:t>Based on slides by </a:t>
            </a:r>
            <a:r>
              <a:rPr lang="en-US" dirty="0" err="1" smtClean="0"/>
              <a:t>Indranil</a:t>
            </a:r>
            <a:r>
              <a:rPr lang="en-US" dirty="0" smtClean="0"/>
              <a:t> Gupta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Gnutella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2438400" y="2590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172200" y="2667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600200" y="4495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343400" y="46482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191000" y="32766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029200" y="1524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stCxn id="6" idx="3"/>
            <a:endCxn id="8" idx="0"/>
          </p:cNvCxnSpPr>
          <p:nvPr/>
        </p:nvCxnSpPr>
        <p:spPr bwMode="auto">
          <a:xfrm rot="5400000">
            <a:off x="1409701" y="3400145"/>
            <a:ext cx="1514755" cy="676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0" idx="3"/>
            <a:endCxn id="8" idx="6"/>
          </p:cNvCxnSpPr>
          <p:nvPr/>
        </p:nvCxnSpPr>
        <p:spPr bwMode="auto">
          <a:xfrm rot="5400000">
            <a:off x="2628901" y="3095345"/>
            <a:ext cx="1057555" cy="2200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8" idx="5"/>
          </p:cNvCxnSpPr>
          <p:nvPr/>
        </p:nvCxnSpPr>
        <p:spPr bwMode="auto">
          <a:xfrm rot="16200000" flipH="1" flipV="1">
            <a:off x="3114955" y="3590645"/>
            <a:ext cx="170890" cy="24199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9" idx="0"/>
            <a:endCxn id="10" idx="4"/>
          </p:cNvCxnSpPr>
          <p:nvPr/>
        </p:nvCxnSpPr>
        <p:spPr bwMode="auto">
          <a:xfrm rot="16200000" flipV="1">
            <a:off x="4038600" y="4114800"/>
            <a:ext cx="914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7" idx="2"/>
            <a:endCxn id="10" idx="6"/>
          </p:cNvCxnSpPr>
          <p:nvPr/>
        </p:nvCxnSpPr>
        <p:spPr bwMode="auto">
          <a:xfrm rot="10800000" flipV="1">
            <a:off x="4648200" y="2895600"/>
            <a:ext cx="1524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8" idx="7"/>
            <a:endCxn id="11" idx="3"/>
          </p:cNvCxnSpPr>
          <p:nvPr/>
        </p:nvCxnSpPr>
        <p:spPr bwMode="auto">
          <a:xfrm rot="5400000" flipH="1" flipV="1">
            <a:off x="2219045" y="1685645"/>
            <a:ext cx="2648510" cy="3105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9" idx="7"/>
            <a:endCxn id="11" idx="5"/>
          </p:cNvCxnSpPr>
          <p:nvPr/>
        </p:nvCxnSpPr>
        <p:spPr bwMode="auto">
          <a:xfrm rot="5400000" flipH="1" flipV="1">
            <a:off x="3676090" y="2971800"/>
            <a:ext cx="280091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9" idx="1"/>
            <a:endCxn id="6" idx="5"/>
          </p:cNvCxnSpPr>
          <p:nvPr/>
        </p:nvCxnSpPr>
        <p:spPr bwMode="auto">
          <a:xfrm rot="16200000" flipV="1">
            <a:off x="2752445" y="3057245"/>
            <a:ext cx="1734110" cy="1581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6934200" y="1981200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Servents</a:t>
            </a:r>
            <a:r>
              <a:rPr lang="en-US" dirty="0" smtClean="0"/>
              <a:t> (peers)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38" idx="1"/>
            <a:endCxn id="11" idx="6"/>
          </p:cNvCxnSpPr>
          <p:nvPr/>
        </p:nvCxnSpPr>
        <p:spPr bwMode="auto">
          <a:xfrm rot="10800000">
            <a:off x="5486400" y="1752600"/>
            <a:ext cx="1447800" cy="4132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38" idx="1"/>
            <a:endCxn id="7" idx="7"/>
          </p:cNvCxnSpPr>
          <p:nvPr/>
        </p:nvCxnSpPr>
        <p:spPr bwMode="auto">
          <a:xfrm rot="10800000" flipV="1">
            <a:off x="6562446" y="2165865"/>
            <a:ext cx="371755" cy="5680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6629400" y="358140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Peer pointer</a:t>
            </a:r>
            <a:endParaRPr lang="en-US" dirty="0"/>
          </a:p>
        </p:txBody>
      </p:sp>
      <p:cxnSp>
        <p:nvCxnSpPr>
          <p:cNvPr id="45" name="Straight Arrow Connector 44"/>
          <p:cNvCxnSpPr>
            <a:stCxn id="43" idx="1"/>
          </p:cNvCxnSpPr>
          <p:nvPr/>
        </p:nvCxnSpPr>
        <p:spPr bwMode="auto">
          <a:xfrm rot="10800000">
            <a:off x="5638800" y="3200400"/>
            <a:ext cx="990600" cy="5656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715000" y="4648200"/>
            <a:ext cx="1636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Peers store: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Their files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Peer pointers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Gnutella, searching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2438400" y="2590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172200" y="2667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600200" y="4495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343400" y="46482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191000" y="32766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029200" y="1524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stCxn id="6" idx="3"/>
            <a:endCxn id="8" idx="0"/>
          </p:cNvCxnSpPr>
          <p:nvPr/>
        </p:nvCxnSpPr>
        <p:spPr bwMode="auto">
          <a:xfrm rot="5400000">
            <a:off x="1409701" y="3400145"/>
            <a:ext cx="1514755" cy="676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0" idx="3"/>
            <a:endCxn id="8" idx="6"/>
          </p:cNvCxnSpPr>
          <p:nvPr/>
        </p:nvCxnSpPr>
        <p:spPr bwMode="auto">
          <a:xfrm rot="5400000">
            <a:off x="2628901" y="3095345"/>
            <a:ext cx="1057555" cy="2200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8" idx="5"/>
          </p:cNvCxnSpPr>
          <p:nvPr/>
        </p:nvCxnSpPr>
        <p:spPr bwMode="auto">
          <a:xfrm rot="16200000" flipH="1" flipV="1">
            <a:off x="3114955" y="3590645"/>
            <a:ext cx="170890" cy="24199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9" idx="0"/>
            <a:endCxn id="10" idx="4"/>
          </p:cNvCxnSpPr>
          <p:nvPr/>
        </p:nvCxnSpPr>
        <p:spPr bwMode="auto">
          <a:xfrm rot="16200000" flipV="1">
            <a:off x="4038600" y="4114800"/>
            <a:ext cx="914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7" idx="2"/>
            <a:endCxn id="10" idx="6"/>
          </p:cNvCxnSpPr>
          <p:nvPr/>
        </p:nvCxnSpPr>
        <p:spPr bwMode="auto">
          <a:xfrm rot="10800000" flipV="1">
            <a:off x="4648200" y="2895600"/>
            <a:ext cx="1524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8" idx="7"/>
            <a:endCxn id="11" idx="3"/>
          </p:cNvCxnSpPr>
          <p:nvPr/>
        </p:nvCxnSpPr>
        <p:spPr bwMode="auto">
          <a:xfrm rot="5400000" flipH="1" flipV="1">
            <a:off x="2219045" y="1685645"/>
            <a:ext cx="2648510" cy="3105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9" idx="6"/>
            <a:endCxn id="11" idx="5"/>
          </p:cNvCxnSpPr>
          <p:nvPr/>
        </p:nvCxnSpPr>
        <p:spPr bwMode="auto">
          <a:xfrm flipV="1">
            <a:off x="4800600" y="1914245"/>
            <a:ext cx="618845" cy="2962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9" idx="1"/>
            <a:endCxn id="6" idx="5"/>
          </p:cNvCxnSpPr>
          <p:nvPr/>
        </p:nvCxnSpPr>
        <p:spPr bwMode="auto">
          <a:xfrm rot="16200000" flipV="1">
            <a:off x="2752445" y="3057245"/>
            <a:ext cx="1734110" cy="1581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30837" y="5562600"/>
            <a:ext cx="94179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message: &lt;id, QUERY, </a:t>
            </a:r>
            <a:r>
              <a:rPr lang="en-US" b="1" dirty="0" err="1" smtClean="0"/>
              <a:t>ttl</a:t>
            </a:r>
            <a:r>
              <a:rPr lang="en-US" b="1" dirty="0" smtClean="0"/>
              <a:t>, hops</a:t>
            </a:r>
            <a:r>
              <a:rPr lang="en-US" dirty="0" smtClean="0"/>
              <a:t>, payload length, min speed, keywords&gt;</a:t>
            </a:r>
          </a:p>
          <a:p>
            <a:r>
              <a:rPr lang="en-US" dirty="0" smtClean="0"/>
              <a:t>Query hit message: &lt;id, QUERY HIT, </a:t>
            </a:r>
            <a:r>
              <a:rPr lang="en-US" dirty="0" err="1" smtClean="0"/>
              <a:t>ttl</a:t>
            </a:r>
            <a:r>
              <a:rPr lang="en-US" dirty="0" smtClean="0"/>
              <a:t>, hops, payload length,</a:t>
            </a:r>
          </a:p>
          <a:p>
            <a:r>
              <a:rPr lang="en-US" dirty="0" smtClean="0"/>
              <a:t>                                  num hits, port, </a:t>
            </a:r>
            <a:r>
              <a:rPr lang="en-US" dirty="0" err="1" smtClean="0"/>
              <a:t>ip</a:t>
            </a:r>
            <a:r>
              <a:rPr lang="en-US" dirty="0" smtClean="0"/>
              <a:t>, speed, (</a:t>
            </a:r>
            <a:r>
              <a:rPr lang="en-US" dirty="0" err="1" smtClean="0"/>
              <a:t>fileindex</a:t>
            </a:r>
            <a:r>
              <a:rPr lang="en-US" dirty="0" smtClean="0"/>
              <a:t>, filename, </a:t>
            </a:r>
            <a:r>
              <a:rPr lang="en-US" dirty="0" err="1" smtClean="0"/>
              <a:t>filesize</a:t>
            </a:r>
            <a:r>
              <a:rPr lang="en-US" dirty="0" smtClean="0"/>
              <a:t>), </a:t>
            </a:r>
            <a:r>
              <a:rPr lang="en-US" dirty="0" err="1" smtClean="0"/>
              <a:t>servent</a:t>
            </a:r>
            <a:r>
              <a:rPr lang="en-US" dirty="0" smtClean="0"/>
              <a:t> id&gt;	</a:t>
            </a:r>
            <a:endParaRPr lang="en-US" dirty="0"/>
          </a:p>
        </p:txBody>
      </p:sp>
      <p:cxnSp>
        <p:nvCxnSpPr>
          <p:cNvPr id="39" name="Straight Arrow Connector 38"/>
          <p:cNvCxnSpPr>
            <a:stCxn id="10" idx="7"/>
          </p:cNvCxnSpPr>
          <p:nvPr/>
        </p:nvCxnSpPr>
        <p:spPr bwMode="auto">
          <a:xfrm rot="5400000" flipH="1" flipV="1">
            <a:off x="5038445" y="2209801"/>
            <a:ext cx="676555" cy="15909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0" idx="2"/>
            <a:endCxn id="8" idx="7"/>
          </p:cNvCxnSpPr>
          <p:nvPr/>
        </p:nvCxnSpPr>
        <p:spPr bwMode="auto">
          <a:xfrm rot="10800000" flipV="1">
            <a:off x="1990446" y="3505199"/>
            <a:ext cx="2200555" cy="10575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0" idx="5"/>
            <a:endCxn id="9" idx="7"/>
          </p:cNvCxnSpPr>
          <p:nvPr/>
        </p:nvCxnSpPr>
        <p:spPr bwMode="auto">
          <a:xfrm rot="16200000" flipH="1">
            <a:off x="4133290" y="4114800"/>
            <a:ext cx="104831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8" idx="1"/>
            <a:endCxn id="6" idx="2"/>
          </p:cNvCxnSpPr>
          <p:nvPr/>
        </p:nvCxnSpPr>
        <p:spPr bwMode="auto">
          <a:xfrm rot="5400000" flipH="1" flipV="1">
            <a:off x="1181100" y="3305456"/>
            <a:ext cx="1743355" cy="77124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>
            <a:stCxn id="8" idx="4"/>
            <a:endCxn id="9" idx="2"/>
          </p:cNvCxnSpPr>
          <p:nvPr/>
        </p:nvCxnSpPr>
        <p:spPr bwMode="auto">
          <a:xfrm rot="5400000" flipH="1" flipV="1">
            <a:off x="3048000" y="3657600"/>
            <a:ext cx="76200" cy="2514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Rounded Rectangular Callout 58"/>
          <p:cNvSpPr/>
          <p:nvPr/>
        </p:nvSpPr>
        <p:spPr bwMode="auto">
          <a:xfrm>
            <a:off x="5791200" y="4419600"/>
            <a:ext cx="1066800" cy="533400"/>
          </a:xfrm>
          <a:prstGeom prst="wedgeRoundRectCallout">
            <a:avLst>
              <a:gd name="adj1" fmla="val -153916"/>
              <a:gd name="adj2" fmla="val -20141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“jazz”??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05600" y="1600200"/>
            <a:ext cx="2438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Flood query (     )</a:t>
            </a:r>
          </a:p>
          <a:p>
            <a:pPr marL="342900" indent="-342900">
              <a:buAutoNum type="arabicPeriod"/>
            </a:pPr>
            <a:r>
              <a:rPr lang="en-US" dirty="0" smtClean="0"/>
              <a:t>Ignore </a:t>
            </a:r>
            <a:r>
              <a:rPr lang="en-US" dirty="0" smtClean="0"/>
              <a:t>repeated </a:t>
            </a:r>
            <a:r>
              <a:rPr lang="en-US" dirty="0" smtClean="0"/>
              <a:t>messages</a:t>
            </a:r>
          </a:p>
          <a:p>
            <a:pPr marL="342900" indent="-342900">
              <a:buAutoNum type="arabicPeriod"/>
            </a:pPr>
            <a:r>
              <a:rPr lang="en-US" dirty="0" smtClean="0"/>
              <a:t>Answer if local match </a:t>
            </a:r>
          </a:p>
          <a:p>
            <a:pPr marL="342900" indent="-342900">
              <a:buAutoNum type="arabicPeriod"/>
            </a:pPr>
            <a:r>
              <a:rPr lang="en-US" dirty="0" smtClean="0"/>
              <a:t>Query hit sent using reverse path (       ) </a:t>
            </a:r>
          </a:p>
          <a:p>
            <a:pPr marL="342900" indent="-342900">
              <a:buAutoNum type="arabicPeriod"/>
            </a:pPr>
            <a:r>
              <a:rPr lang="en-US" dirty="0" smtClean="0"/>
              <a:t>Establish connection and fetch file (       )</a:t>
            </a:r>
          </a:p>
        </p:txBody>
      </p:sp>
      <p:cxnSp>
        <p:nvCxnSpPr>
          <p:cNvPr id="61" name="Straight Arrow Connector 60"/>
          <p:cNvCxnSpPr/>
          <p:nvPr/>
        </p:nvCxnSpPr>
        <p:spPr bwMode="auto">
          <a:xfrm>
            <a:off x="8534400" y="1827212"/>
            <a:ext cx="304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Rounded Rectangular Callout 63"/>
          <p:cNvSpPr/>
          <p:nvPr/>
        </p:nvSpPr>
        <p:spPr bwMode="auto">
          <a:xfrm>
            <a:off x="914400" y="2057400"/>
            <a:ext cx="1066800" cy="685800"/>
          </a:xfrm>
          <a:prstGeom prst="wedgeRoundRectCallout">
            <a:avLst>
              <a:gd name="adj1" fmla="val 98716"/>
              <a:gd name="adj2" fmla="val 3668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“jazz”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 rot="5400000">
            <a:off x="1028700" y="3314700"/>
            <a:ext cx="1752600" cy="762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 flipV="1">
            <a:off x="1981200" y="3429000"/>
            <a:ext cx="213360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>
            <a:off x="7239000" y="3733800"/>
            <a:ext cx="381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hape 73"/>
          <p:cNvCxnSpPr>
            <a:stCxn id="10" idx="0"/>
          </p:cNvCxnSpPr>
          <p:nvPr/>
        </p:nvCxnSpPr>
        <p:spPr bwMode="auto">
          <a:xfrm rot="16200000" flipV="1">
            <a:off x="3352800" y="2209800"/>
            <a:ext cx="609600" cy="152400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hape 74"/>
          <p:cNvCxnSpPr/>
          <p:nvPr/>
        </p:nvCxnSpPr>
        <p:spPr bwMode="auto">
          <a:xfrm rot="10800000">
            <a:off x="8153400" y="4495800"/>
            <a:ext cx="381000" cy="1524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2057400" y="1828800"/>
            <a:ext cx="2895600" cy="2438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Gnutella, maintaining the overlay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2438400" y="2590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172200" y="2667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600200" y="4495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4343400" y="46482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191000" y="32766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5029200" y="1524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stCxn id="6" idx="3"/>
            <a:endCxn id="8" idx="0"/>
          </p:cNvCxnSpPr>
          <p:nvPr/>
        </p:nvCxnSpPr>
        <p:spPr bwMode="auto">
          <a:xfrm rot="5400000">
            <a:off x="1409701" y="3400145"/>
            <a:ext cx="1514755" cy="676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0" idx="3"/>
            <a:endCxn id="8" idx="6"/>
          </p:cNvCxnSpPr>
          <p:nvPr/>
        </p:nvCxnSpPr>
        <p:spPr bwMode="auto">
          <a:xfrm rot="5400000">
            <a:off x="2628901" y="3095345"/>
            <a:ext cx="1057555" cy="2200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8" idx="5"/>
          </p:cNvCxnSpPr>
          <p:nvPr/>
        </p:nvCxnSpPr>
        <p:spPr bwMode="auto">
          <a:xfrm rot="16200000" flipH="1" flipV="1">
            <a:off x="3114955" y="3590645"/>
            <a:ext cx="170890" cy="24199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9" idx="0"/>
            <a:endCxn id="10" idx="4"/>
          </p:cNvCxnSpPr>
          <p:nvPr/>
        </p:nvCxnSpPr>
        <p:spPr bwMode="auto">
          <a:xfrm rot="16200000" flipV="1">
            <a:off x="4038600" y="4114800"/>
            <a:ext cx="914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7" idx="2"/>
            <a:endCxn id="10" idx="6"/>
          </p:cNvCxnSpPr>
          <p:nvPr/>
        </p:nvCxnSpPr>
        <p:spPr bwMode="auto">
          <a:xfrm rot="10800000" flipV="1">
            <a:off x="4648200" y="2895600"/>
            <a:ext cx="1524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8" idx="7"/>
            <a:endCxn id="11" idx="3"/>
          </p:cNvCxnSpPr>
          <p:nvPr/>
        </p:nvCxnSpPr>
        <p:spPr bwMode="auto">
          <a:xfrm rot="5400000" flipH="1" flipV="1">
            <a:off x="2219045" y="1685645"/>
            <a:ext cx="2648510" cy="3105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9" idx="7"/>
            <a:endCxn id="11" idx="5"/>
          </p:cNvCxnSpPr>
          <p:nvPr/>
        </p:nvCxnSpPr>
        <p:spPr bwMode="auto">
          <a:xfrm rot="5400000" flipH="1" flipV="1">
            <a:off x="3676090" y="2971800"/>
            <a:ext cx="280091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9" idx="1"/>
            <a:endCxn id="6" idx="5"/>
          </p:cNvCxnSpPr>
          <p:nvPr/>
        </p:nvCxnSpPr>
        <p:spPr bwMode="auto">
          <a:xfrm rot="16200000" flipV="1">
            <a:off x="2752445" y="3057245"/>
            <a:ext cx="1734110" cy="1581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62000" y="5562600"/>
            <a:ext cx="775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Ping: &lt;id, PING, </a:t>
            </a:r>
            <a:r>
              <a:rPr lang="en-US" dirty="0" err="1" smtClean="0"/>
              <a:t>ttl</a:t>
            </a:r>
            <a:r>
              <a:rPr lang="en-US" dirty="0" smtClean="0"/>
              <a:t>, hops, payload length (zero)&gt;</a:t>
            </a:r>
          </a:p>
          <a:p>
            <a:r>
              <a:rPr lang="en-US" dirty="0" smtClean="0"/>
              <a:t>Pong: &lt;id, PONG, </a:t>
            </a:r>
            <a:r>
              <a:rPr lang="en-US" dirty="0" err="1" smtClean="0"/>
              <a:t>ttl</a:t>
            </a:r>
            <a:r>
              <a:rPr lang="en-US" dirty="0" smtClean="0"/>
              <a:t>, hops, payload length, port, </a:t>
            </a:r>
            <a:r>
              <a:rPr lang="en-US" dirty="0" err="1" smtClean="0"/>
              <a:t>ip</a:t>
            </a:r>
            <a:r>
              <a:rPr lang="en-US" dirty="0" smtClean="0"/>
              <a:t>, num. files, num. KBs&gt; 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 flipV="1">
            <a:off x="4648200" y="2743200"/>
            <a:ext cx="144780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6200000" flipH="1">
            <a:off x="4229100" y="4152900"/>
            <a:ext cx="762000" cy="76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rot="10800000" flipV="1">
            <a:off x="2133600" y="3581400"/>
            <a:ext cx="19812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 flipV="1">
            <a:off x="1981200" y="3429000"/>
            <a:ext cx="213360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 flipV="1">
            <a:off x="4648200" y="2590800"/>
            <a:ext cx="152400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rot="5400000" flipH="1" flipV="1">
            <a:off x="4306094" y="4075906"/>
            <a:ext cx="8382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 flipV="1">
            <a:off x="4876800" y="3124200"/>
            <a:ext cx="121920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ounded Rectangular Callout 52"/>
          <p:cNvSpPr/>
          <p:nvPr/>
        </p:nvSpPr>
        <p:spPr bwMode="auto">
          <a:xfrm>
            <a:off x="6781800" y="1295400"/>
            <a:ext cx="1600200" cy="762000"/>
          </a:xfrm>
          <a:prstGeom prst="wedgeRoundRectCallout">
            <a:avLst>
              <a:gd name="adj1" fmla="val -66300"/>
              <a:gd name="adj2" fmla="val 12250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Neighbor list: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“A”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Rounded Rectangular Callout 53"/>
          <p:cNvSpPr/>
          <p:nvPr/>
        </p:nvSpPr>
        <p:spPr bwMode="auto">
          <a:xfrm>
            <a:off x="5867400" y="1828800"/>
            <a:ext cx="533400" cy="381000"/>
          </a:xfrm>
          <a:prstGeom prst="wedgeRoundRectCallout">
            <a:avLst>
              <a:gd name="adj1" fmla="val -24570"/>
              <a:gd name="adj2" fmla="val 16039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“V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”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Rounded Rectangular Callout 54"/>
          <p:cNvSpPr/>
          <p:nvPr/>
        </p:nvSpPr>
        <p:spPr bwMode="auto">
          <a:xfrm>
            <a:off x="6172200" y="3276600"/>
            <a:ext cx="533400" cy="381000"/>
          </a:xfrm>
          <a:prstGeom prst="wedgeRoundRectCallout">
            <a:avLst>
              <a:gd name="adj1" fmla="val -105773"/>
              <a:gd name="adj2" fmla="val -4171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“X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”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705600" y="2499479"/>
            <a:ext cx="2438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Periodically flood ping (     )</a:t>
            </a:r>
          </a:p>
          <a:p>
            <a:pPr marL="342900" indent="-342900">
              <a:buAutoNum type="arabicPeriod"/>
            </a:pPr>
            <a:r>
              <a:rPr lang="en-US" dirty="0" smtClean="0"/>
              <a:t>Pong sent using reverse path(       ) </a:t>
            </a:r>
          </a:p>
          <a:p>
            <a:pPr marL="342900" indent="-342900">
              <a:buAutoNum type="arabicPeriod"/>
            </a:pPr>
            <a:r>
              <a:rPr lang="en-US" dirty="0" smtClean="0"/>
              <a:t>Update neighbor list with received pongs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Why periodically?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7696200" y="2971800"/>
            <a:ext cx="3048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>
            <a:off x="8534400" y="3505200"/>
            <a:ext cx="381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CC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Gnutella, maintaining the overlay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2438400" y="2590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172200" y="2667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600200" y="4495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4343400" y="46482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5029200" y="1524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stCxn id="6" idx="3"/>
            <a:endCxn id="8" idx="0"/>
          </p:cNvCxnSpPr>
          <p:nvPr/>
        </p:nvCxnSpPr>
        <p:spPr bwMode="auto">
          <a:xfrm rot="5400000">
            <a:off x="1409701" y="3400145"/>
            <a:ext cx="1514755" cy="676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8" idx="5"/>
          </p:cNvCxnSpPr>
          <p:nvPr/>
        </p:nvCxnSpPr>
        <p:spPr bwMode="auto">
          <a:xfrm rot="16200000" flipH="1" flipV="1">
            <a:off x="3114955" y="3590645"/>
            <a:ext cx="170890" cy="24199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8" idx="7"/>
            <a:endCxn id="11" idx="3"/>
          </p:cNvCxnSpPr>
          <p:nvPr/>
        </p:nvCxnSpPr>
        <p:spPr bwMode="auto">
          <a:xfrm rot="5400000" flipH="1" flipV="1">
            <a:off x="2219045" y="1685645"/>
            <a:ext cx="2648510" cy="3105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9" idx="7"/>
            <a:endCxn id="11" idx="5"/>
          </p:cNvCxnSpPr>
          <p:nvPr/>
        </p:nvCxnSpPr>
        <p:spPr bwMode="auto">
          <a:xfrm rot="5400000" flipH="1" flipV="1">
            <a:off x="3676090" y="2971800"/>
            <a:ext cx="280091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9" idx="1"/>
            <a:endCxn id="6" idx="5"/>
          </p:cNvCxnSpPr>
          <p:nvPr/>
        </p:nvCxnSpPr>
        <p:spPr bwMode="auto">
          <a:xfrm rot="16200000" flipV="1">
            <a:off x="2752445" y="3057245"/>
            <a:ext cx="1734110" cy="1581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62000" y="5562600"/>
            <a:ext cx="3724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Peers can leave or fail at any time.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53" name="Rounded Rectangular Callout 52"/>
          <p:cNvSpPr/>
          <p:nvPr/>
        </p:nvSpPr>
        <p:spPr bwMode="auto">
          <a:xfrm>
            <a:off x="6781800" y="1295400"/>
            <a:ext cx="1600200" cy="1447800"/>
          </a:xfrm>
          <a:prstGeom prst="wedgeRoundRectCallout">
            <a:avLst>
              <a:gd name="adj1" fmla="val -62541"/>
              <a:gd name="adj2" fmla="val 6986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Neighbor list: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“A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”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“V”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“X”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2" name="Straight Connector 31"/>
          <p:cNvCxnSpPr>
            <a:stCxn id="8" idx="7"/>
            <a:endCxn id="7" idx="1"/>
          </p:cNvCxnSpPr>
          <p:nvPr/>
        </p:nvCxnSpPr>
        <p:spPr bwMode="auto">
          <a:xfrm rot="5400000" flipH="1" flipV="1">
            <a:off x="3200400" y="1524000"/>
            <a:ext cx="1828800" cy="42487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9" idx="6"/>
            <a:endCxn id="7" idx="4"/>
          </p:cNvCxnSpPr>
          <p:nvPr/>
        </p:nvCxnSpPr>
        <p:spPr bwMode="auto">
          <a:xfrm flipV="1">
            <a:off x="4800600" y="3124200"/>
            <a:ext cx="1600200" cy="1752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Gnutella: some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Ping/Pong constitutes 50% of traffic</a:t>
            </a:r>
          </a:p>
          <a:p>
            <a:r>
              <a:rPr lang="en-US" dirty="0" smtClean="0"/>
              <a:t>Flooding causes excessive traffic</a:t>
            </a:r>
          </a:p>
          <a:p>
            <a:r>
              <a:rPr lang="en-US" dirty="0" smtClean="0"/>
              <a:t>Repeated searches with same keywords</a:t>
            </a:r>
          </a:p>
          <a:p>
            <a:r>
              <a:rPr lang="en-US" dirty="0" smtClean="0"/>
              <a:t>Large number of freeloaders (70% of users in 2000)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DHTs (Distributed Hash Tables)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Hash table allows these operations on object identified by </a:t>
            </a:r>
            <a:r>
              <a:rPr lang="en-US" dirty="0" smtClean="0"/>
              <a:t>key: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Insert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Lookup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Delete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Distributed Hash Table – same but in a distributed setting (object could be files)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 performance comparison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Lookup latency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lookup</a:t>
                      </a:r>
                      <a:r>
                        <a:rPr lang="en-US" baseline="0" dirty="0" smtClean="0"/>
                        <a:t> overhead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Napster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O(1)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baseline="0" dirty="0" smtClean="0"/>
                        <a:t>at client; </a:t>
                      </a:r>
                      <a:r>
                        <a:rPr lang="en-US" i="1" baseline="0" dirty="0" smtClean="0"/>
                        <a:t>O(N) </a:t>
                      </a:r>
                      <a:r>
                        <a:rPr lang="en-US" baseline="0" dirty="0" smtClean="0"/>
                        <a:t>at 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O(1)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O(1)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Gnutella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O(N)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O(N)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O(N)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Chord (DHT)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O(log(N))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O(log(N))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O(log(N))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Uses </a:t>
            </a:r>
            <a:r>
              <a:rPr lang="en-US" sz="2800" i="1" dirty="0" smtClean="0"/>
              <a:t>Consistent Hashing </a:t>
            </a:r>
            <a:r>
              <a:rPr lang="en-US" sz="2800" dirty="0" smtClean="0"/>
              <a:t>on peer’s address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SHA-1 = Simple Hash Algorithm-1, a standard hashing function)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SHA-1(</a:t>
            </a:r>
            <a:r>
              <a:rPr lang="en-US" sz="2400" dirty="0" err="1" smtClean="0"/>
              <a:t>ip_address,port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160 bit string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Output truncated to </a:t>
            </a:r>
            <a:r>
              <a:rPr lang="en-US" sz="2400" i="1" dirty="0" smtClean="0"/>
              <a:t>m </a:t>
            </a:r>
            <a:r>
              <a:rPr lang="en-US" sz="2400" dirty="0" smtClean="0"/>
              <a:t>(&lt; 160)</a:t>
            </a:r>
            <a:r>
              <a:rPr lang="en-US" sz="2400" i="1" dirty="0" smtClean="0"/>
              <a:t> </a:t>
            </a:r>
            <a:r>
              <a:rPr lang="en-US" sz="2400" dirty="0" smtClean="0"/>
              <a:t>bits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Called peer </a:t>
            </a:r>
            <a:r>
              <a:rPr lang="en-US" sz="2400" i="1" dirty="0" smtClean="0"/>
              <a:t>id </a:t>
            </a:r>
            <a:r>
              <a:rPr lang="en-US" sz="2400" dirty="0" smtClean="0"/>
              <a:t>(integer between 0 and 2</a:t>
            </a:r>
            <a:r>
              <a:rPr lang="en-US" sz="2400" baseline="30000" dirty="0" smtClean="0"/>
              <a:t>m</a:t>
            </a:r>
            <a:r>
              <a:rPr lang="en-US" sz="2400" dirty="0" smtClean="0"/>
              <a:t> - 1)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Not unique but id conflicts very unlikely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/>
              <a:t>“Consistent”? </a:t>
            </a:r>
            <a:r>
              <a:rPr lang="en-US" sz="2400" dirty="0" smtClean="0"/>
              <a:t>Any node A can calculate the peer id of any other node B, given B’s </a:t>
            </a:r>
            <a:r>
              <a:rPr lang="en-US" sz="2400" dirty="0" err="1" smtClean="0"/>
              <a:t>ip</a:t>
            </a:r>
            <a:r>
              <a:rPr lang="en-US" sz="2400" dirty="0" smtClean="0"/>
              <a:t> address and port number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Can then map peers to one of 2</a:t>
            </a:r>
            <a:r>
              <a:rPr lang="en-US" sz="2400" baseline="30000" dirty="0" smtClean="0"/>
              <a:t>m</a:t>
            </a:r>
            <a:r>
              <a:rPr lang="en-US" sz="2400" dirty="0" smtClean="0"/>
              <a:t> logical points on a circle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Chord’s ring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3125788" y="25288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19400" y="5424488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90800" y="2451100"/>
            <a:ext cx="9271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N112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209800" y="3581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N96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172200" y="2438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N16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845050" y="247173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692650" y="2090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/>
              <a:t>0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69925" y="1946275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637338" y="403860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6045200" y="5400675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N45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60198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H="1">
            <a:off x="64008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61722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35052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37338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H="1">
            <a:off x="30480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28600" y="2895600"/>
            <a:ext cx="2452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And 6 peers/nodes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Chord’s peer pointers, </a:t>
            </a:r>
            <a:r>
              <a:rPr lang="en-US" i="1" dirty="0" smtClean="0"/>
              <a:t>successors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897188" y="25288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90800" y="5424488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616450" y="247173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464050" y="2090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/>
              <a:t>0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69925" y="1946275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408738" y="403860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816600" y="5400675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N45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5791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61722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59436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276600" y="5181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35052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H="1">
            <a:off x="2819400" y="4114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6"/>
          <p:cNvSpPr>
            <a:spLocks/>
          </p:cNvSpPr>
          <p:nvPr/>
        </p:nvSpPr>
        <p:spPr bwMode="auto">
          <a:xfrm>
            <a:off x="2209800" y="4114800"/>
            <a:ext cx="304800" cy="1219200"/>
          </a:xfrm>
          <a:custGeom>
            <a:avLst/>
            <a:gdLst/>
            <a:ahLst/>
            <a:cxnLst>
              <a:cxn ang="0">
                <a:pos x="312" y="1200"/>
              </a:cxn>
              <a:cxn ang="0">
                <a:pos x="24" y="624"/>
              </a:cxn>
              <a:cxn ang="0">
                <a:pos x="168" y="0"/>
              </a:cxn>
            </a:cxnLst>
            <a:rect l="0" t="0" r="r" b="b"/>
            <a:pathLst>
              <a:path w="312" h="1200">
                <a:moveTo>
                  <a:pt x="312" y="1200"/>
                </a:moveTo>
                <a:cubicBezTo>
                  <a:pt x="180" y="1012"/>
                  <a:pt x="48" y="824"/>
                  <a:pt x="24" y="624"/>
                </a:cubicBezTo>
                <a:cubicBezTo>
                  <a:pt x="0" y="424"/>
                  <a:pt x="84" y="212"/>
                  <a:pt x="168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7"/>
          <p:cNvSpPr>
            <a:spLocks/>
          </p:cNvSpPr>
          <p:nvPr/>
        </p:nvSpPr>
        <p:spPr bwMode="auto">
          <a:xfrm>
            <a:off x="6553200" y="2971800"/>
            <a:ext cx="457200" cy="1066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" y="336"/>
              </a:cxn>
              <a:cxn ang="0">
                <a:pos x="432" y="768"/>
              </a:cxn>
            </a:cxnLst>
            <a:rect l="0" t="0" r="r" b="b"/>
            <a:pathLst>
              <a:path w="432" h="768">
                <a:moveTo>
                  <a:pt x="0" y="0"/>
                </a:moveTo>
                <a:cubicBezTo>
                  <a:pt x="108" y="104"/>
                  <a:pt x="216" y="208"/>
                  <a:pt x="288" y="336"/>
                </a:cubicBezTo>
                <a:cubicBezTo>
                  <a:pt x="360" y="464"/>
                  <a:pt x="396" y="616"/>
                  <a:pt x="432" y="76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Freeform 18"/>
          <p:cNvSpPr>
            <a:spLocks/>
          </p:cNvSpPr>
          <p:nvPr/>
        </p:nvSpPr>
        <p:spPr bwMode="auto">
          <a:xfrm>
            <a:off x="2819400" y="1828800"/>
            <a:ext cx="3352800" cy="609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008" y="0"/>
              </a:cxn>
              <a:cxn ang="0">
                <a:pos x="2112" y="384"/>
              </a:cxn>
            </a:cxnLst>
            <a:rect l="0" t="0" r="r" b="b"/>
            <a:pathLst>
              <a:path w="2112" h="384">
                <a:moveTo>
                  <a:pt x="0" y="384"/>
                </a:moveTo>
                <a:cubicBezTo>
                  <a:pt x="328" y="192"/>
                  <a:pt x="656" y="0"/>
                  <a:pt x="1008" y="0"/>
                </a:cubicBezTo>
                <a:cubicBezTo>
                  <a:pt x="1360" y="0"/>
                  <a:pt x="1736" y="192"/>
                  <a:pt x="2112" y="38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V="1">
            <a:off x="2590800" y="2971800"/>
            <a:ext cx="1524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Freeform 20"/>
          <p:cNvSpPr>
            <a:spLocks/>
          </p:cNvSpPr>
          <p:nvPr/>
        </p:nvSpPr>
        <p:spPr bwMode="auto">
          <a:xfrm>
            <a:off x="6324600" y="4572000"/>
            <a:ext cx="457200" cy="762000"/>
          </a:xfrm>
          <a:custGeom>
            <a:avLst/>
            <a:gdLst/>
            <a:ahLst/>
            <a:cxnLst>
              <a:cxn ang="0">
                <a:pos x="624" y="0"/>
              </a:cxn>
              <a:cxn ang="0">
                <a:pos x="432" y="576"/>
              </a:cxn>
              <a:cxn ang="0">
                <a:pos x="0" y="1056"/>
              </a:cxn>
            </a:cxnLst>
            <a:rect l="0" t="0" r="r" b="b"/>
            <a:pathLst>
              <a:path w="624" h="1056">
                <a:moveTo>
                  <a:pt x="624" y="0"/>
                </a:moveTo>
                <a:cubicBezTo>
                  <a:pt x="580" y="200"/>
                  <a:pt x="536" y="400"/>
                  <a:pt x="432" y="576"/>
                </a:cubicBezTo>
                <a:cubicBezTo>
                  <a:pt x="328" y="752"/>
                  <a:pt x="164" y="904"/>
                  <a:pt x="0" y="105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Freeform 21"/>
          <p:cNvSpPr>
            <a:spLocks/>
          </p:cNvSpPr>
          <p:nvPr/>
        </p:nvSpPr>
        <p:spPr bwMode="auto">
          <a:xfrm>
            <a:off x="3505200" y="5867400"/>
            <a:ext cx="2286000" cy="482600"/>
          </a:xfrm>
          <a:custGeom>
            <a:avLst/>
            <a:gdLst/>
            <a:ahLst/>
            <a:cxnLst>
              <a:cxn ang="0">
                <a:pos x="1440" y="0"/>
              </a:cxn>
              <a:cxn ang="0">
                <a:pos x="768" y="288"/>
              </a:cxn>
              <a:cxn ang="0">
                <a:pos x="0" y="96"/>
              </a:cxn>
            </a:cxnLst>
            <a:rect l="0" t="0" r="r" b="b"/>
            <a:pathLst>
              <a:path w="1440" h="304">
                <a:moveTo>
                  <a:pt x="1440" y="0"/>
                </a:moveTo>
                <a:cubicBezTo>
                  <a:pt x="1224" y="136"/>
                  <a:pt x="1008" y="272"/>
                  <a:pt x="768" y="288"/>
                </a:cubicBezTo>
                <a:cubicBezTo>
                  <a:pt x="528" y="304"/>
                  <a:pt x="264" y="200"/>
                  <a:pt x="0" y="9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362200" y="2451100"/>
            <a:ext cx="9271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N112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1981200" y="3581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N96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5943600" y="2438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N16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699125" y="6137275"/>
            <a:ext cx="310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(similarly predecessors)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P2P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like to get together</a:t>
            </a:r>
          </a:p>
          <a:p>
            <a:pPr lvl="1"/>
            <a:r>
              <a:rPr lang="en-US" dirty="0" smtClean="0"/>
              <a:t>Share things</a:t>
            </a:r>
          </a:p>
          <a:p>
            <a:pPr lvl="1"/>
            <a:r>
              <a:rPr lang="en-US" dirty="0" smtClean="0"/>
              <a:t>Share information</a:t>
            </a:r>
          </a:p>
          <a:p>
            <a:r>
              <a:rPr lang="en-US" dirty="0" smtClean="0"/>
              <a:t>How can I find others to share?</a:t>
            </a:r>
          </a:p>
          <a:p>
            <a:r>
              <a:rPr lang="en-US" dirty="0" smtClean="0"/>
              <a:t>How can I find what they are sharing?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Chord’s peer pointers, </a:t>
            </a:r>
            <a:r>
              <a:rPr lang="en-US" i="1" dirty="0" smtClean="0"/>
              <a:t>finger table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3370263" y="25288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063875" y="5424488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63875" y="51943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0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3673475" y="5068888"/>
            <a:ext cx="177800" cy="355600"/>
          </a:xfrm>
          <a:custGeom>
            <a:avLst/>
            <a:gdLst/>
            <a:ahLst/>
            <a:cxnLst>
              <a:cxn ang="0">
                <a:pos x="96" y="224"/>
              </a:cxn>
              <a:cxn ang="0">
                <a:pos x="96" y="32"/>
              </a:cxn>
              <a:cxn ang="0">
                <a:pos x="0" y="32"/>
              </a:cxn>
            </a:cxnLst>
            <a:rect l="0" t="0" r="r" b="b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3597275" y="4889500"/>
            <a:ext cx="419100" cy="458788"/>
          </a:xfrm>
          <a:custGeom>
            <a:avLst/>
            <a:gdLst/>
            <a:ahLst/>
            <a:cxnLst>
              <a:cxn ang="0">
                <a:pos x="144" y="280"/>
              </a:cxn>
              <a:cxn ang="0">
                <a:pos x="240" y="40"/>
              </a:cxn>
              <a:cxn ang="0">
                <a:pos x="0" y="40"/>
              </a:cxn>
            </a:cxnLst>
            <a:rect l="0" t="0" r="r" b="b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3444875" y="4584700"/>
            <a:ext cx="812800" cy="763588"/>
          </a:xfrm>
          <a:custGeom>
            <a:avLst/>
            <a:gdLst/>
            <a:ahLst/>
            <a:cxnLst>
              <a:cxn ang="0">
                <a:pos x="192" y="392"/>
              </a:cxn>
              <a:cxn ang="0">
                <a:pos x="432" y="56"/>
              </a:cxn>
              <a:cxn ang="0">
                <a:pos x="0" y="56"/>
              </a:cxn>
            </a:cxnLst>
            <a:rect l="0" t="0" r="r" b="b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3368675" y="4205288"/>
            <a:ext cx="1447800" cy="1143000"/>
          </a:xfrm>
          <a:custGeom>
            <a:avLst/>
            <a:gdLst/>
            <a:ahLst/>
            <a:cxnLst>
              <a:cxn ang="0">
                <a:pos x="288" y="720"/>
              </a:cxn>
              <a:cxn ang="0">
                <a:pos x="864" y="144"/>
              </a:cxn>
              <a:cxn ang="0">
                <a:pos x="0" y="0"/>
              </a:cxn>
            </a:cxnLst>
            <a:rect l="0" t="0" r="r" b="b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3825875" y="3062288"/>
            <a:ext cx="1231900" cy="2286000"/>
          </a:xfrm>
          <a:custGeom>
            <a:avLst/>
            <a:gdLst/>
            <a:ahLst/>
            <a:cxnLst>
              <a:cxn ang="0">
                <a:pos x="0" y="1440"/>
              </a:cxn>
              <a:cxn ang="0">
                <a:pos x="768" y="864"/>
              </a:cxn>
              <a:cxn ang="0">
                <a:pos x="48" y="0"/>
              </a:cxn>
            </a:cxnLst>
            <a:rect l="0" t="0" r="r" b="b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3825875" y="3138488"/>
            <a:ext cx="2514600" cy="2209800"/>
          </a:xfrm>
          <a:custGeom>
            <a:avLst/>
            <a:gdLst/>
            <a:ahLst/>
            <a:cxnLst>
              <a:cxn ang="0">
                <a:pos x="0" y="1392"/>
              </a:cxn>
              <a:cxn ang="0">
                <a:pos x="864" y="960"/>
              </a:cxn>
              <a:cxn ang="0">
                <a:pos x="1584" y="0"/>
              </a:cxn>
            </a:cxnLst>
            <a:rect l="0" t="0" r="r" b="b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914650" y="5041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1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835275" y="48133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2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682875" y="4584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3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609850" y="40513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4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143250" y="29083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5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340475" y="29083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latin typeface="Helvetica" pitchFamily="34" charset="0"/>
                <a:cs typeface="Times New Roman" pitchFamily="18" charset="0"/>
              </a:rPr>
              <a:t>80 + 2</a:t>
            </a:r>
            <a:r>
              <a:rPr lang="en-US" sz="1600" b="1" baseline="20000">
                <a:latin typeface="Helvetica" pitchFamily="34" charset="0"/>
                <a:cs typeface="Times New Roman" pitchFamily="18" charset="0"/>
              </a:rPr>
              <a:t>6</a:t>
            </a:r>
            <a:endParaRPr lang="en-US" sz="1400" b="1">
              <a:latin typeface="Helvetica" pitchFamily="34" charset="0"/>
            </a:endParaRP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089525" y="247173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4937125" y="2090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/>
              <a:t>0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559675" y="1828800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Say </a:t>
            </a:r>
            <a:r>
              <a:rPr lang="en-US" i="1"/>
              <a:t>m=7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881813" y="403860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6289675" y="5400675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N45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473075" y="5943600"/>
            <a:ext cx="80470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</a:t>
            </a:r>
            <a:r>
              <a:rPr lang="en-US"/>
              <a:t>th entry at peer with id </a:t>
            </a:r>
            <a:r>
              <a:rPr lang="en-US" i="1"/>
              <a:t>n </a:t>
            </a:r>
            <a:r>
              <a:rPr lang="en-US"/>
              <a:t>is first peer with id &gt;=                          </a:t>
            </a:r>
          </a:p>
        </p:txBody>
      </p:sp>
      <p:graphicFrame>
        <p:nvGraphicFramePr>
          <p:cNvPr id="26" name="Object 24"/>
          <p:cNvGraphicFramePr>
            <a:graphicFrameLocks noChangeAspect="1"/>
          </p:cNvGraphicFramePr>
          <p:nvPr/>
        </p:nvGraphicFramePr>
        <p:xfrm>
          <a:off x="5410200" y="5867400"/>
          <a:ext cx="1944687" cy="473075"/>
        </p:xfrm>
        <a:graphic>
          <a:graphicData uri="http://schemas.openxmlformats.org/presentationml/2006/ole">
            <p:oleObj spid="_x0000_s1026" name="Equation" r:id="rId3" imgW="939600" imgH="228600" progId="Equation.3">
              <p:embed/>
            </p:oleObj>
          </a:graphicData>
        </a:graphic>
      </p:graphicFrame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2835275" y="2451100"/>
            <a:ext cx="9271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N112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2454275" y="3581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N96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6416675" y="2438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N16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701675" y="3124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854075" y="2590800"/>
            <a:ext cx="1016000" cy="30416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   ft[i]</a:t>
            </a:r>
          </a:p>
          <a:p>
            <a:r>
              <a:rPr lang="en-US"/>
              <a:t>0  96</a:t>
            </a:r>
          </a:p>
          <a:p>
            <a:r>
              <a:rPr lang="en-US"/>
              <a:t>1  96</a:t>
            </a:r>
          </a:p>
          <a:p>
            <a:r>
              <a:rPr lang="en-US"/>
              <a:t>2  96</a:t>
            </a:r>
          </a:p>
          <a:p>
            <a:r>
              <a:rPr lang="en-US"/>
              <a:t>3  96</a:t>
            </a:r>
          </a:p>
          <a:p>
            <a:r>
              <a:rPr lang="en-US"/>
              <a:t>4  96</a:t>
            </a:r>
          </a:p>
          <a:p>
            <a:r>
              <a:rPr lang="en-US"/>
              <a:t>5  112</a:t>
            </a:r>
          </a:p>
          <a:p>
            <a:r>
              <a:rPr lang="en-US"/>
              <a:t>6  16</a:t>
            </a:r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1768475" y="4419600"/>
            <a:ext cx="1295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381000" y="2022475"/>
            <a:ext cx="2644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Finger Table at N80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files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04835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192588" y="25288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86200" y="5424488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78815" y="2090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/>
              <a:t>0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67000" y="1828800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Say </a:t>
            </a:r>
            <a:r>
              <a:rPr lang="en-US" i="1" dirty="0"/>
              <a:t>m=7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704138" y="403860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112000" y="5400675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N45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8486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657600" y="2451100"/>
            <a:ext cx="9271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N112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276600" y="3581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N96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39000" y="2438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N16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6997373" y="5943600"/>
            <a:ext cx="22990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Helvetica" pitchFamily="34" charset="0"/>
              </a:rPr>
              <a:t>File </a:t>
            </a:r>
            <a:r>
              <a:rPr lang="en-US" sz="1400" dirty="0" smtClean="0">
                <a:latin typeface="Helvetica" pitchFamily="34" charset="0"/>
              </a:rPr>
              <a:t>hello.txt </a:t>
            </a:r>
            <a:r>
              <a:rPr lang="en-US" dirty="0" smtClean="0">
                <a:latin typeface="Helvetica" pitchFamily="34" charset="0"/>
              </a:rPr>
              <a:t>with </a:t>
            </a:r>
            <a:endParaRPr lang="en-US" dirty="0">
              <a:latin typeface="Helvetica" pitchFamily="34" charset="0"/>
            </a:endParaRPr>
          </a:p>
          <a:p>
            <a:pPr eaLnBrk="0" hangingPunct="0"/>
            <a:r>
              <a:rPr lang="en-US" dirty="0">
                <a:latin typeface="Helvetica" pitchFamily="34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pitchFamily="34" charset="0"/>
              </a:rPr>
              <a:t>K42 </a:t>
            </a:r>
            <a:r>
              <a:rPr lang="en-US" dirty="0">
                <a:latin typeface="Helvetica" pitchFamily="34" charset="0"/>
              </a:rPr>
              <a:t>stored here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2400" y="2693075"/>
            <a:ext cx="3200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/>
              <a:t>SHA-1(filename) </a:t>
            </a:r>
            <a:r>
              <a:rPr lang="en-US" sz="2000" dirty="0" smtClean="0">
                <a:sym typeface="Wingdings" pitchFamily="2" charset="2"/>
              </a:rPr>
              <a:t>160 bits, truncated to </a:t>
            </a:r>
            <a:r>
              <a:rPr lang="en-US" sz="2000" i="1" dirty="0" smtClean="0">
                <a:sym typeface="Wingdings" pitchFamily="2" charset="2"/>
              </a:rPr>
              <a:t>m </a:t>
            </a:r>
            <a:r>
              <a:rPr lang="en-US" sz="2000" dirty="0" smtClean="0">
                <a:sym typeface="Wingdings" pitchFamily="2" charset="2"/>
              </a:rPr>
              <a:t>bits=file id or </a:t>
            </a:r>
            <a:r>
              <a:rPr lang="en-US" sz="2000" i="1" dirty="0" smtClean="0">
                <a:sym typeface="Wingdings" pitchFamily="2" charset="2"/>
              </a:rPr>
              <a:t>key </a:t>
            </a:r>
            <a:r>
              <a:rPr lang="en-US" sz="2000" dirty="0" smtClean="0">
                <a:sym typeface="Wingdings" pitchFamily="2" charset="2"/>
              </a:rPr>
              <a:t>(just like with peers)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/>
              <a:t>File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hello.txt</a:t>
            </a:r>
            <a:r>
              <a:rPr lang="en-US" sz="2000" dirty="0" smtClean="0"/>
              <a:t> that maps to file id /key 42 is stored at </a:t>
            </a:r>
            <a:r>
              <a:rPr lang="en-US" sz="2000" i="1" dirty="0" smtClean="0"/>
              <a:t>first peer</a:t>
            </a:r>
            <a:r>
              <a:rPr lang="en-US" sz="2000" dirty="0" smtClean="0"/>
              <a:t> with id &gt;= 42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04835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192588" y="25288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86200" y="5424488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78815" y="2090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/>
              <a:t>0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67000" y="1828800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Say </a:t>
            </a:r>
            <a:r>
              <a:rPr lang="en-US" i="1" dirty="0"/>
              <a:t>m=7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704138" y="403860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112000" y="5400675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N45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848600" y="5410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657600" y="2451100"/>
            <a:ext cx="9271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N112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276600" y="3581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N96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39000" y="2438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N16</a:t>
            </a:r>
          </a:p>
        </p:txBody>
      </p:sp>
      <p:sp>
        <p:nvSpPr>
          <p:cNvPr id="15" name="Text Box 28"/>
          <p:cNvSpPr txBox="1">
            <a:spLocks noChangeArrowheads="1"/>
          </p:cNvSpPr>
          <p:nvPr/>
        </p:nvSpPr>
        <p:spPr bwMode="auto">
          <a:xfrm>
            <a:off x="6997373" y="5943600"/>
            <a:ext cx="22990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Helvetica" pitchFamily="34" charset="0"/>
              </a:rPr>
              <a:t>File </a:t>
            </a:r>
            <a:r>
              <a:rPr lang="en-US" sz="1400" dirty="0" smtClean="0">
                <a:latin typeface="Helvetica" pitchFamily="34" charset="0"/>
              </a:rPr>
              <a:t>hello.txt </a:t>
            </a:r>
            <a:r>
              <a:rPr lang="en-US" dirty="0" smtClean="0">
                <a:latin typeface="Helvetica" pitchFamily="34" charset="0"/>
              </a:rPr>
              <a:t>with </a:t>
            </a:r>
            <a:endParaRPr lang="en-US" dirty="0">
              <a:latin typeface="Helvetica" pitchFamily="34" charset="0"/>
            </a:endParaRPr>
          </a:p>
          <a:p>
            <a:pPr eaLnBrk="0" hangingPunct="0"/>
            <a:r>
              <a:rPr lang="en-US" dirty="0">
                <a:latin typeface="Helvetica" pitchFamily="34" charset="0"/>
              </a:rPr>
              <a:t>key </a:t>
            </a:r>
            <a:r>
              <a:rPr lang="en-US" dirty="0">
                <a:solidFill>
                  <a:srgbClr val="00BE00"/>
                </a:solidFill>
                <a:latin typeface="Helvetica" pitchFamily="34" charset="0"/>
              </a:rPr>
              <a:t>K42 </a:t>
            </a:r>
            <a:r>
              <a:rPr lang="en-US" dirty="0">
                <a:latin typeface="Helvetica" pitchFamily="34" charset="0"/>
              </a:rPr>
              <a:t>stored here</a:t>
            </a:r>
          </a:p>
        </p:txBody>
      </p:sp>
      <p:sp>
        <p:nvSpPr>
          <p:cNvPr id="17" name="Rounded Rectangular Callout 16"/>
          <p:cNvSpPr/>
          <p:nvPr/>
        </p:nvSpPr>
        <p:spPr bwMode="auto">
          <a:xfrm>
            <a:off x="1524000" y="5791200"/>
            <a:ext cx="1828800" cy="685800"/>
          </a:xfrm>
          <a:prstGeom prst="wedgeRoundRectCallout">
            <a:avLst>
              <a:gd name="adj1" fmla="val 77851"/>
              <a:gd name="adj2" fmla="val -7328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“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hello.txt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”?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(K42)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228601" y="2286000"/>
            <a:ext cx="28194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At node </a:t>
            </a:r>
            <a:r>
              <a:rPr lang="en-US" sz="2000" i="1" dirty="0"/>
              <a:t>n</a:t>
            </a:r>
            <a:r>
              <a:rPr lang="en-US" sz="2000" dirty="0"/>
              <a:t>, send query for key </a:t>
            </a:r>
            <a:r>
              <a:rPr lang="en-US" sz="2000" i="1" dirty="0"/>
              <a:t>k</a:t>
            </a:r>
            <a:r>
              <a:rPr lang="en-US" sz="2000" dirty="0"/>
              <a:t> to largest successor/finger entry </a:t>
            </a:r>
            <a:r>
              <a:rPr lang="en-US" sz="2000" i="1" dirty="0"/>
              <a:t>&lt; </a:t>
            </a:r>
            <a:r>
              <a:rPr lang="en-US" sz="2000" i="1" dirty="0" smtClean="0"/>
              <a:t>k </a:t>
            </a:r>
            <a:r>
              <a:rPr lang="en-US" sz="2000" i="1" dirty="0"/>
              <a:t>(</a:t>
            </a:r>
            <a:r>
              <a:rPr lang="en-US" sz="2000" dirty="0"/>
              <a:t>all mod </a:t>
            </a:r>
            <a:r>
              <a:rPr lang="en-US" sz="2000" i="1" dirty="0" smtClean="0"/>
              <a:t>m</a:t>
            </a:r>
            <a:r>
              <a:rPr lang="en-US" sz="2000" dirty="0" smtClean="0"/>
              <a:t>)</a:t>
            </a:r>
            <a:endParaRPr lang="en-US" sz="2000" i="1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if </a:t>
            </a:r>
            <a:r>
              <a:rPr lang="en-US" sz="2000" dirty="0"/>
              <a:t>none exist, send query to </a:t>
            </a:r>
            <a:r>
              <a:rPr lang="en-US" sz="2000" i="1" dirty="0"/>
              <a:t>successor(n)</a:t>
            </a:r>
          </a:p>
        </p:txBody>
      </p:sp>
      <p:cxnSp>
        <p:nvCxnSpPr>
          <p:cNvPr id="21" name="Straight Arrow Connector 20"/>
          <p:cNvCxnSpPr>
            <a:stCxn id="5" idx="3"/>
            <a:endCxn id="5" idx="7"/>
          </p:cNvCxnSpPr>
          <p:nvPr/>
        </p:nvCxnSpPr>
        <p:spPr bwMode="auto">
          <a:xfrm rot="5400000" flipH="1" flipV="1">
            <a:off x="4694521" y="3030821"/>
            <a:ext cx="2423546" cy="24235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hape 22"/>
          <p:cNvCxnSpPr>
            <a:stCxn id="5" idx="7"/>
            <a:endCxn id="5" idx="6"/>
          </p:cNvCxnSpPr>
          <p:nvPr/>
        </p:nvCxnSpPr>
        <p:spPr bwMode="auto">
          <a:xfrm rot="16200000" flipH="1">
            <a:off x="6763146" y="3385741"/>
            <a:ext cx="1211773" cy="501933"/>
          </a:xfrm>
          <a:prstGeom prst="curvedConnector4">
            <a:avLst>
              <a:gd name="adj1" fmla="val 10210"/>
              <a:gd name="adj2" fmla="val -3073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hape 29"/>
          <p:cNvCxnSpPr>
            <a:stCxn id="5" idx="6"/>
            <a:endCxn id="10" idx="1"/>
          </p:cNvCxnSpPr>
          <p:nvPr/>
        </p:nvCxnSpPr>
        <p:spPr bwMode="auto">
          <a:xfrm flipH="1">
            <a:off x="7112000" y="4242594"/>
            <a:ext cx="508000" cy="1391444"/>
          </a:xfrm>
          <a:prstGeom prst="curvedConnector5">
            <a:avLst>
              <a:gd name="adj1" fmla="val 125526"/>
              <a:gd name="adj2" fmla="val 1240"/>
              <a:gd name="adj3" fmla="val 211316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457200" y="4343400"/>
            <a:ext cx="822325" cy="230832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 err="1"/>
              <a:t>i</a:t>
            </a:r>
            <a:r>
              <a:rPr lang="en-US" i="1" dirty="0"/>
              <a:t>   </a:t>
            </a:r>
            <a:r>
              <a:rPr lang="en-US" i="1" dirty="0" smtClean="0"/>
              <a:t>ft[</a:t>
            </a:r>
            <a:r>
              <a:rPr lang="en-US" i="1" dirty="0" err="1" smtClean="0"/>
              <a:t>i</a:t>
            </a:r>
            <a:r>
              <a:rPr lang="en-US" i="1" dirty="0"/>
              <a:t>]</a:t>
            </a:r>
          </a:p>
          <a:p>
            <a:r>
              <a:rPr lang="en-US" dirty="0"/>
              <a:t>0  96</a:t>
            </a:r>
          </a:p>
          <a:p>
            <a:r>
              <a:rPr lang="en-US" dirty="0"/>
              <a:t>1  96</a:t>
            </a:r>
          </a:p>
          <a:p>
            <a:r>
              <a:rPr lang="en-US" dirty="0"/>
              <a:t>2  96</a:t>
            </a:r>
          </a:p>
          <a:p>
            <a:r>
              <a:rPr lang="en-US" dirty="0"/>
              <a:t>3  96</a:t>
            </a:r>
          </a:p>
          <a:p>
            <a:r>
              <a:rPr lang="en-US" dirty="0"/>
              <a:t>4  96</a:t>
            </a:r>
          </a:p>
          <a:p>
            <a:r>
              <a:rPr lang="en-US" dirty="0"/>
              <a:t>5  112</a:t>
            </a:r>
          </a:p>
          <a:p>
            <a:r>
              <a:rPr lang="en-US" dirty="0"/>
              <a:t>6  16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dynamism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Peers</a:t>
            </a:r>
          </a:p>
          <a:p>
            <a:pPr lvl="1"/>
            <a:r>
              <a:rPr lang="en-US" dirty="0" smtClean="0"/>
              <a:t>Join</a:t>
            </a:r>
          </a:p>
          <a:p>
            <a:pPr lvl="1"/>
            <a:r>
              <a:rPr lang="en-US" dirty="0" smtClean="0"/>
              <a:t>Leave</a:t>
            </a:r>
          </a:p>
          <a:p>
            <a:pPr lvl="1"/>
            <a:r>
              <a:rPr lang="en-US" dirty="0" smtClean="0"/>
              <a:t>Fail</a:t>
            </a:r>
          </a:p>
          <a:p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Successors</a:t>
            </a:r>
          </a:p>
          <a:p>
            <a:pPr lvl="1"/>
            <a:r>
              <a:rPr lang="en-US" dirty="0" smtClean="0"/>
              <a:t>Fingers</a:t>
            </a:r>
          </a:p>
          <a:p>
            <a:pPr lvl="1"/>
            <a:r>
              <a:rPr lang="en-US" dirty="0" smtClean="0"/>
              <a:t>Key locations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04835" y="62484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192588" y="2528888"/>
            <a:ext cx="3427412" cy="3427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86200" y="5424488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N80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78815" y="20907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/>
              <a:t>0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351212" y="1828800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Say </a:t>
            </a:r>
            <a:r>
              <a:rPr lang="en-US" i="1" dirty="0"/>
              <a:t>m=7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704138" y="4038600"/>
            <a:ext cx="754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N32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112000" y="5400675"/>
            <a:ext cx="7540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N45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657600" y="2451100"/>
            <a:ext cx="9271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N112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276600" y="3581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N96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39000" y="2438400"/>
            <a:ext cx="7572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accent2"/>
                </a:solidFill>
                <a:latin typeface="Helvetica" pitchFamily="34" charset="0"/>
              </a:rPr>
              <a:t>N16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152401" y="1981200"/>
            <a:ext cx="3048000" cy="47089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/>
              <a:t>Introducer directs N40 </a:t>
            </a:r>
            <a:r>
              <a:rPr lang="en-US" sz="2000" dirty="0" smtClean="0"/>
              <a:t>to N32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N32 </a:t>
            </a:r>
            <a:r>
              <a:rPr lang="en-US" sz="2000" dirty="0"/>
              <a:t>updates successor to </a:t>
            </a:r>
            <a:r>
              <a:rPr lang="en-US" sz="2000" dirty="0" smtClean="0"/>
              <a:t>N40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N40 </a:t>
            </a:r>
            <a:r>
              <a:rPr lang="en-US" sz="2000" dirty="0"/>
              <a:t>initializes successor to N45, and obtains fingers from </a:t>
            </a:r>
            <a:r>
              <a:rPr lang="en-US" sz="2000" dirty="0" smtClean="0"/>
              <a:t>it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N40 </a:t>
            </a:r>
            <a:r>
              <a:rPr lang="en-US" sz="2000" dirty="0"/>
              <a:t>periodically talks to neighbors to update own finger </a:t>
            </a:r>
            <a:r>
              <a:rPr lang="en-US" sz="2000" dirty="0" smtClean="0"/>
              <a:t>table (</a:t>
            </a:r>
            <a:r>
              <a:rPr lang="en-US" sz="2000" dirty="0" smtClean="0">
                <a:solidFill>
                  <a:srgbClr val="FF0000"/>
                </a:solidFill>
              </a:rPr>
              <a:t>stabilization protocol</a:t>
            </a:r>
            <a:r>
              <a:rPr lang="en-US" sz="20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N40 may need to copy some files/keys from N45 (files with </a:t>
            </a:r>
            <a:r>
              <a:rPr lang="en-US" sz="2000" dirty="0" err="1" smtClean="0"/>
              <a:t>fileid</a:t>
            </a:r>
            <a:r>
              <a:rPr lang="en-US" sz="2000" dirty="0" smtClean="0"/>
              <a:t> between 32 and 40)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7848600" y="4876800"/>
            <a:ext cx="607859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solidFill>
                  <a:srgbClr val="FF0000"/>
                </a:solidFill>
                <a:latin typeface="Helvetica" pitchFamily="34" charset="0"/>
              </a:rPr>
              <a:t>N40</a:t>
            </a:r>
            <a:endParaRPr lang="en-US" dirty="0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7985125" y="5486400"/>
            <a:ext cx="1311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CC33"/>
                </a:solidFill>
              </a:rPr>
              <a:t>K34,K38</a:t>
            </a:r>
          </a:p>
        </p:txBody>
      </p:sp>
      <p:cxnSp>
        <p:nvCxnSpPr>
          <p:cNvPr id="28" name="Shape 27"/>
          <p:cNvCxnSpPr>
            <a:stCxn id="10" idx="3"/>
            <a:endCxn id="24" idx="2"/>
          </p:cNvCxnSpPr>
          <p:nvPr/>
        </p:nvCxnSpPr>
        <p:spPr bwMode="auto">
          <a:xfrm flipV="1">
            <a:off x="7866063" y="5246132"/>
            <a:ext cx="286467" cy="387906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33CC33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Chord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get partitioned</a:t>
            </a:r>
          </a:p>
          <a:p>
            <a:r>
              <a:rPr lang="en-US" sz="2800" dirty="0" smtClean="0"/>
              <a:t>Dynamism</a:t>
            </a:r>
          </a:p>
          <a:p>
            <a:pPr lvl="1"/>
            <a:r>
              <a:rPr lang="en-US" sz="2400" dirty="0" smtClean="0"/>
              <a:t>traces from the </a:t>
            </a:r>
            <a:r>
              <a:rPr lang="en-US" sz="2400" dirty="0" err="1" smtClean="0"/>
              <a:t>Overnet</a:t>
            </a:r>
            <a:r>
              <a:rPr lang="en-US" sz="2400" dirty="0" smtClean="0"/>
              <a:t> system show </a:t>
            </a:r>
            <a:r>
              <a:rPr lang="en-US" sz="2400" i="1" dirty="0" smtClean="0"/>
              <a:t>hourly</a:t>
            </a:r>
            <a:r>
              <a:rPr lang="en-US" sz="2400" dirty="0" smtClean="0"/>
              <a:t> peer turnover rates (</a:t>
            </a:r>
            <a:r>
              <a:rPr lang="en-US" sz="2400" b="1" i="1" dirty="0" smtClean="0"/>
              <a:t>churn</a:t>
            </a:r>
            <a:r>
              <a:rPr lang="en-US" sz="2400" dirty="0" smtClean="0"/>
              <a:t>) could be </a:t>
            </a:r>
            <a:r>
              <a:rPr lang="en-US" sz="2400" i="1" dirty="0" smtClean="0"/>
              <a:t>10-15% </a:t>
            </a:r>
            <a:r>
              <a:rPr lang="en-US" sz="2400" dirty="0" smtClean="0"/>
              <a:t>of total number of nodes in system</a:t>
            </a:r>
          </a:p>
          <a:p>
            <a:pPr lvl="1"/>
            <a:r>
              <a:rPr lang="en-US" sz="2400" dirty="0" smtClean="0"/>
              <a:t>Leads to excessive (unnecessary) key copying</a:t>
            </a:r>
            <a:endParaRPr lang="en-US" sz="2000" dirty="0" smtClean="0"/>
          </a:p>
          <a:p>
            <a:pPr lvl="1"/>
            <a:r>
              <a:rPr lang="en-US" sz="2400" dirty="0" smtClean="0"/>
              <a:t>Stabilization algorithm may need to consume more bandwidth to keep up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P2P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WWW to share?</a:t>
            </a:r>
          </a:p>
          <a:p>
            <a:pPr lvl="1"/>
            <a:r>
              <a:rPr lang="en-US" dirty="0" smtClean="0"/>
              <a:t>Not everyone can set up and maintain a website</a:t>
            </a:r>
          </a:p>
          <a:p>
            <a:pPr lvl="1"/>
            <a:r>
              <a:rPr lang="en-US" dirty="0" smtClean="0"/>
              <a:t>Might not have a good enough search engine rank</a:t>
            </a:r>
          </a:p>
          <a:p>
            <a:r>
              <a:rPr lang="en-US" dirty="0" smtClean="0"/>
              <a:t>Sharing on a social network?</a:t>
            </a:r>
          </a:p>
          <a:p>
            <a:pPr lvl="1"/>
            <a:r>
              <a:rPr lang="en-US" dirty="0" smtClean="0"/>
              <a:t>Only possible </a:t>
            </a:r>
            <a:r>
              <a:rPr lang="en-US" dirty="0" smtClean="0"/>
              <a:t>if you created the content</a:t>
            </a:r>
          </a:p>
          <a:p>
            <a:pPr lvl="1"/>
            <a:r>
              <a:rPr lang="en-US" dirty="0" smtClean="0"/>
              <a:t>People have to find you, instead of the content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Created in 1999 to share music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2971800" y="2667000"/>
            <a:ext cx="2362200" cy="1295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886200" y="3429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572000" y="3048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352800" y="2895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>
            <a:stCxn id="8" idx="6"/>
            <a:endCxn id="7" idx="2"/>
          </p:cNvCxnSpPr>
          <p:nvPr/>
        </p:nvCxnSpPr>
        <p:spPr bwMode="auto">
          <a:xfrm>
            <a:off x="3810000" y="3124200"/>
            <a:ext cx="762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6" idx="7"/>
            <a:endCxn id="7" idx="3"/>
          </p:cNvCxnSpPr>
          <p:nvPr/>
        </p:nvCxnSpPr>
        <p:spPr bwMode="auto">
          <a:xfrm rot="5400000" flipH="1" flipV="1">
            <a:off x="4428845" y="3285845"/>
            <a:ext cx="57710" cy="36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8" idx="4"/>
            <a:endCxn id="6" idx="1"/>
          </p:cNvCxnSpPr>
          <p:nvPr/>
        </p:nvCxnSpPr>
        <p:spPr bwMode="auto">
          <a:xfrm rot="16200000" flipH="1">
            <a:off x="3695700" y="3238499"/>
            <a:ext cx="143155" cy="3717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5" name="Oval 24"/>
          <p:cNvSpPr/>
          <p:nvPr/>
        </p:nvSpPr>
        <p:spPr bwMode="auto">
          <a:xfrm>
            <a:off x="2209800" y="4572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429000" y="50292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876800" y="4876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324600" y="43434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8" name="Straight Connector 37"/>
          <p:cNvCxnSpPr>
            <a:stCxn id="5" idx="6"/>
            <a:endCxn id="28" idx="0"/>
          </p:cNvCxnSpPr>
          <p:nvPr/>
        </p:nvCxnSpPr>
        <p:spPr bwMode="auto">
          <a:xfrm>
            <a:off x="5334000" y="3314700"/>
            <a:ext cx="1219200" cy="10287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5" idx="5"/>
            <a:endCxn id="27" idx="0"/>
          </p:cNvCxnSpPr>
          <p:nvPr/>
        </p:nvCxnSpPr>
        <p:spPr bwMode="auto">
          <a:xfrm rot="16200000" flipH="1">
            <a:off x="4494679" y="4266078"/>
            <a:ext cx="1104107" cy="1173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5" idx="4"/>
            <a:endCxn id="26" idx="0"/>
          </p:cNvCxnSpPr>
          <p:nvPr/>
        </p:nvCxnSpPr>
        <p:spPr bwMode="auto">
          <a:xfrm rot="5400000">
            <a:off x="3371850" y="4248150"/>
            <a:ext cx="1066800" cy="495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5" idx="3"/>
            <a:endCxn id="25" idx="7"/>
          </p:cNvCxnSpPr>
          <p:nvPr/>
        </p:nvCxnSpPr>
        <p:spPr bwMode="auto">
          <a:xfrm rot="5400000">
            <a:off x="2525760" y="3846979"/>
            <a:ext cx="866262" cy="717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019801" y="2819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Napster’s servers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Store file directory (Filename/location)</a:t>
            </a:r>
          </a:p>
        </p:txBody>
      </p:sp>
      <p:cxnSp>
        <p:nvCxnSpPr>
          <p:cNvPr id="47" name="Straight Arrow Connector 46"/>
          <p:cNvCxnSpPr>
            <a:stCxn id="45" idx="1"/>
            <a:endCxn id="7" idx="7"/>
          </p:cNvCxnSpPr>
          <p:nvPr/>
        </p:nvCxnSpPr>
        <p:spPr bwMode="auto">
          <a:xfrm rot="10800000">
            <a:off x="4962245" y="3114955"/>
            <a:ext cx="1057556" cy="1661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228600" y="3886200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Clients/peers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Store files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48" idx="3"/>
            <a:endCxn id="25" idx="0"/>
          </p:cNvCxnSpPr>
          <p:nvPr/>
        </p:nvCxnSpPr>
        <p:spPr bwMode="auto">
          <a:xfrm>
            <a:off x="1759788" y="4209366"/>
            <a:ext cx="678612" cy="3626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Napster, operation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2971800" y="2667000"/>
            <a:ext cx="2362200" cy="1295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886200" y="3429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572000" y="3048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352800" y="2895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>
            <a:stCxn id="8" idx="6"/>
            <a:endCxn id="7" idx="2"/>
          </p:cNvCxnSpPr>
          <p:nvPr/>
        </p:nvCxnSpPr>
        <p:spPr bwMode="auto">
          <a:xfrm>
            <a:off x="3810000" y="3124200"/>
            <a:ext cx="762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6" idx="7"/>
            <a:endCxn id="7" idx="3"/>
          </p:cNvCxnSpPr>
          <p:nvPr/>
        </p:nvCxnSpPr>
        <p:spPr bwMode="auto">
          <a:xfrm rot="5400000" flipH="1" flipV="1">
            <a:off x="4428845" y="3285845"/>
            <a:ext cx="57710" cy="3625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8" idx="4"/>
            <a:endCxn id="6" idx="1"/>
          </p:cNvCxnSpPr>
          <p:nvPr/>
        </p:nvCxnSpPr>
        <p:spPr bwMode="auto">
          <a:xfrm rot="16200000" flipH="1">
            <a:off x="3695700" y="3238499"/>
            <a:ext cx="143155" cy="3717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5" name="Oval 24"/>
          <p:cNvSpPr/>
          <p:nvPr/>
        </p:nvSpPr>
        <p:spPr bwMode="auto">
          <a:xfrm>
            <a:off x="2209800" y="4572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429000" y="50292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876800" y="48768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934200" y="4191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8" name="Straight Connector 37"/>
          <p:cNvCxnSpPr>
            <a:stCxn id="5" idx="6"/>
            <a:endCxn id="28" idx="0"/>
          </p:cNvCxnSpPr>
          <p:nvPr/>
        </p:nvCxnSpPr>
        <p:spPr bwMode="auto">
          <a:xfrm>
            <a:off x="5334000" y="3314700"/>
            <a:ext cx="1828800" cy="876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5" idx="5"/>
            <a:endCxn id="27" idx="0"/>
          </p:cNvCxnSpPr>
          <p:nvPr/>
        </p:nvCxnSpPr>
        <p:spPr bwMode="auto">
          <a:xfrm rot="16200000" flipH="1">
            <a:off x="4494679" y="4266078"/>
            <a:ext cx="1104107" cy="1173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5" idx="4"/>
            <a:endCxn id="26" idx="0"/>
          </p:cNvCxnSpPr>
          <p:nvPr/>
        </p:nvCxnSpPr>
        <p:spPr bwMode="auto">
          <a:xfrm rot="5400000">
            <a:off x="3371850" y="4248150"/>
            <a:ext cx="1066800" cy="4953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5" idx="3"/>
            <a:endCxn id="25" idx="7"/>
          </p:cNvCxnSpPr>
          <p:nvPr/>
        </p:nvCxnSpPr>
        <p:spPr bwMode="auto">
          <a:xfrm rot="5400000">
            <a:off x="2525760" y="3846979"/>
            <a:ext cx="866262" cy="717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rot="10800000">
            <a:off x="5410200" y="3124200"/>
            <a:ext cx="1828800" cy="838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477000" y="327660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Query (keyword)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667000" y="2362200"/>
            <a:ext cx="385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 Servers search using ternary tree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5257800" y="3657600"/>
            <a:ext cx="1524000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5105400" y="4038600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 Response</a:t>
            </a:r>
            <a:endParaRPr lang="en-US" dirty="0"/>
          </a:p>
        </p:txBody>
      </p:sp>
      <p:cxnSp>
        <p:nvCxnSpPr>
          <p:cNvPr id="43" name="Curved Connector 42"/>
          <p:cNvCxnSpPr>
            <a:stCxn id="28" idx="5"/>
            <a:endCxn id="27" idx="5"/>
          </p:cNvCxnSpPr>
          <p:nvPr/>
        </p:nvCxnSpPr>
        <p:spPr bwMode="auto">
          <a:xfrm rot="5400000">
            <a:off x="5952845" y="3895445"/>
            <a:ext cx="685800" cy="2057400"/>
          </a:xfrm>
          <a:prstGeom prst="curvedConnector3">
            <a:avLst>
              <a:gd name="adj1" fmla="val 143096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49" name="Curved Connector 48"/>
          <p:cNvCxnSpPr>
            <a:stCxn id="28" idx="5"/>
            <a:endCxn id="25" idx="4"/>
          </p:cNvCxnSpPr>
          <p:nvPr/>
        </p:nvCxnSpPr>
        <p:spPr bwMode="auto">
          <a:xfrm rot="5400000">
            <a:off x="4657446" y="2362200"/>
            <a:ext cx="447955" cy="4886045"/>
          </a:xfrm>
          <a:prstGeom prst="curvedConnector3">
            <a:avLst>
              <a:gd name="adj1" fmla="val 376647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7239001" y="4648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4. Ping candidates</a:t>
            </a:r>
            <a:endParaRPr lang="en-US" dirty="0"/>
          </a:p>
        </p:txBody>
      </p:sp>
      <p:cxnSp>
        <p:nvCxnSpPr>
          <p:cNvPr id="55" name="Straight Arrow Connector 54"/>
          <p:cNvCxnSpPr>
            <a:stCxn id="27" idx="6"/>
            <a:endCxn id="28" idx="3"/>
          </p:cNvCxnSpPr>
          <p:nvPr/>
        </p:nvCxnSpPr>
        <p:spPr bwMode="auto">
          <a:xfrm flipV="1">
            <a:off x="5334000" y="4581245"/>
            <a:ext cx="1667155" cy="52415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5638800" y="487680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 Download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Napster’s drawbacks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Asymmetric operation – servers vs. </a:t>
            </a:r>
            <a:r>
              <a:rPr lang="en-US" dirty="0" smtClean="0"/>
              <a:t>client </a:t>
            </a:r>
            <a:r>
              <a:rPr lang="en-US" dirty="0" smtClean="0"/>
              <a:t>peers</a:t>
            </a:r>
          </a:p>
          <a:p>
            <a:pPr lvl="1"/>
            <a:r>
              <a:rPr lang="en-US" dirty="0" smtClean="0"/>
              <a:t>Scalability and congestion issues</a:t>
            </a:r>
          </a:p>
          <a:p>
            <a:pPr lvl="1"/>
            <a:r>
              <a:rPr lang="en-US" dirty="0" smtClean="0"/>
              <a:t>Single point of failure</a:t>
            </a:r>
          </a:p>
          <a:p>
            <a:r>
              <a:rPr lang="en-US" dirty="0" smtClean="0"/>
              <a:t>Napster responsible for abetting </a:t>
            </a:r>
            <a:r>
              <a:rPr lang="en-US" dirty="0" err="1" smtClean="0"/>
              <a:t>users’s</a:t>
            </a:r>
            <a:r>
              <a:rPr lang="en-US" dirty="0" smtClean="0"/>
              <a:t> copyright violation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 414 - Spring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P2P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3886200"/>
          </a:xfrm>
        </p:spPr>
        <p:txBody>
          <a:bodyPr/>
          <a:lstStyle/>
          <a:p>
            <a:r>
              <a:rPr lang="en-US" dirty="0" smtClean="0"/>
              <a:t>Symmetric operation – all nodes (peers) have the same functionality</a:t>
            </a:r>
          </a:p>
          <a:p>
            <a:pPr lvl="1"/>
            <a:r>
              <a:rPr lang="en-US" dirty="0" smtClean="0"/>
              <a:t>System naturally scales with new peers</a:t>
            </a:r>
          </a:p>
          <a:p>
            <a:r>
              <a:rPr lang="en-US" dirty="0" smtClean="0"/>
              <a:t>Basic operations</a:t>
            </a:r>
          </a:p>
          <a:p>
            <a:pPr lvl="1"/>
            <a:r>
              <a:rPr lang="en-US" dirty="0" smtClean="0"/>
              <a:t>Insert file</a:t>
            </a:r>
          </a:p>
          <a:p>
            <a:pPr lvl="1"/>
            <a:r>
              <a:rPr lang="en-US" dirty="0" smtClean="0"/>
              <a:t>Search file</a:t>
            </a:r>
          </a:p>
          <a:p>
            <a:pPr lvl="1"/>
            <a:r>
              <a:rPr lang="en-US" dirty="0" smtClean="0"/>
              <a:t>Delete file</a:t>
            </a:r>
          </a:p>
          <a:p>
            <a:pPr lvl="1"/>
            <a:r>
              <a:rPr lang="en-US" dirty="0" smtClean="0"/>
              <a:t>Maintain an overlay network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5638800" y="54864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400800" y="5486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162800" y="5486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781800" y="48768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153400" y="5867400"/>
            <a:ext cx="457200" cy="457200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620000" y="6248400"/>
            <a:ext cx="457200" cy="4572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8001000" y="4876800"/>
            <a:ext cx="457200" cy="457200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>
            <a:stCxn id="5" idx="6"/>
            <a:endCxn id="6" idx="2"/>
          </p:cNvCxnSpPr>
          <p:nvPr/>
        </p:nvCxnSpPr>
        <p:spPr bwMode="auto">
          <a:xfrm>
            <a:off x="6096000" y="5715000"/>
            <a:ext cx="304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6" idx="6"/>
            <a:endCxn id="7" idx="2"/>
          </p:cNvCxnSpPr>
          <p:nvPr/>
        </p:nvCxnSpPr>
        <p:spPr bwMode="auto">
          <a:xfrm>
            <a:off x="6858000" y="5715000"/>
            <a:ext cx="3048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0"/>
            <a:endCxn id="8" idx="3"/>
          </p:cNvCxnSpPr>
          <p:nvPr/>
        </p:nvCxnSpPr>
        <p:spPr bwMode="auto">
          <a:xfrm rot="5400000" flipH="1" flipV="1">
            <a:off x="6629400" y="5267046"/>
            <a:ext cx="219355" cy="2193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7" idx="0"/>
            <a:endCxn id="8" idx="5"/>
          </p:cNvCxnSpPr>
          <p:nvPr/>
        </p:nvCxnSpPr>
        <p:spPr bwMode="auto">
          <a:xfrm rot="16200000" flipV="1">
            <a:off x="7172046" y="5267045"/>
            <a:ext cx="219355" cy="2193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10" idx="0"/>
            <a:endCxn id="7" idx="5"/>
          </p:cNvCxnSpPr>
          <p:nvPr/>
        </p:nvCxnSpPr>
        <p:spPr bwMode="auto">
          <a:xfrm rot="16200000" flipV="1">
            <a:off x="7514946" y="5914745"/>
            <a:ext cx="3717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9" idx="1"/>
            <a:endCxn id="7" idx="5"/>
          </p:cNvCxnSpPr>
          <p:nvPr/>
        </p:nvCxnSpPr>
        <p:spPr bwMode="auto">
          <a:xfrm rot="16200000" flipV="1">
            <a:off x="7857845" y="5571845"/>
            <a:ext cx="57710" cy="667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1" idx="2"/>
            <a:endCxn id="8" idx="6"/>
          </p:cNvCxnSpPr>
          <p:nvPr/>
        </p:nvCxnSpPr>
        <p:spPr bwMode="auto">
          <a:xfrm rot="10800000">
            <a:off x="7239000" y="5105400"/>
            <a:ext cx="762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5638800" y="3810000"/>
            <a:ext cx="457200" cy="457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8001000" y="3048000"/>
            <a:ext cx="457200" cy="457200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8153400" y="3886200"/>
            <a:ext cx="457200" cy="457200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7620000" y="4191000"/>
            <a:ext cx="457200" cy="4572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8" name="Shape 47"/>
          <p:cNvCxnSpPr>
            <a:stCxn id="43" idx="6"/>
            <a:endCxn id="44" idx="4"/>
          </p:cNvCxnSpPr>
          <p:nvPr/>
        </p:nvCxnSpPr>
        <p:spPr bwMode="auto">
          <a:xfrm flipV="1">
            <a:off x="6096000" y="3505200"/>
            <a:ext cx="2133600" cy="53340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hape 49"/>
          <p:cNvCxnSpPr>
            <a:stCxn id="46" idx="0"/>
            <a:endCxn id="44" idx="2"/>
          </p:cNvCxnSpPr>
          <p:nvPr/>
        </p:nvCxnSpPr>
        <p:spPr bwMode="auto">
          <a:xfrm rot="5400000" flipH="1" flipV="1">
            <a:off x="7467600" y="3657600"/>
            <a:ext cx="914400" cy="15240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hape 51"/>
          <p:cNvCxnSpPr>
            <a:stCxn id="45" idx="5"/>
            <a:endCxn id="43" idx="4"/>
          </p:cNvCxnSpPr>
          <p:nvPr/>
        </p:nvCxnSpPr>
        <p:spPr bwMode="auto">
          <a:xfrm rot="5400000" flipH="1">
            <a:off x="7200900" y="2933701"/>
            <a:ext cx="9245" cy="2676245"/>
          </a:xfrm>
          <a:prstGeom prst="curvedConnector3">
            <a:avLst>
              <a:gd name="adj1" fmla="val -319691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hape 54"/>
          <p:cNvCxnSpPr>
            <a:stCxn id="46" idx="1"/>
            <a:endCxn id="43" idx="6"/>
          </p:cNvCxnSpPr>
          <p:nvPr/>
        </p:nvCxnSpPr>
        <p:spPr bwMode="auto">
          <a:xfrm rot="16200000" flipV="1">
            <a:off x="6781801" y="3352800"/>
            <a:ext cx="219355" cy="1590955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Freeform 63"/>
          <p:cNvSpPr/>
          <p:nvPr/>
        </p:nvSpPr>
        <p:spPr bwMode="auto">
          <a:xfrm>
            <a:off x="5492058" y="2756805"/>
            <a:ext cx="3275202" cy="2103953"/>
          </a:xfrm>
          <a:custGeom>
            <a:avLst/>
            <a:gdLst>
              <a:gd name="connsiteX0" fmla="*/ 66531 w 3275202"/>
              <a:gd name="connsiteY0" fmla="*/ 1093300 h 2103953"/>
              <a:gd name="connsiteX1" fmla="*/ 42468 w 3275202"/>
              <a:gd name="connsiteY1" fmla="*/ 1177521 h 2103953"/>
              <a:gd name="connsiteX2" fmla="*/ 30437 w 3275202"/>
              <a:gd name="connsiteY2" fmla="*/ 1213616 h 2103953"/>
              <a:gd name="connsiteX3" fmla="*/ 6374 w 3275202"/>
              <a:gd name="connsiteY3" fmla="*/ 1297837 h 2103953"/>
              <a:gd name="connsiteX4" fmla="*/ 30437 w 3275202"/>
              <a:gd name="connsiteY4" fmla="*/ 1550500 h 2103953"/>
              <a:gd name="connsiteX5" fmla="*/ 42468 w 3275202"/>
              <a:gd name="connsiteY5" fmla="*/ 1598627 h 2103953"/>
              <a:gd name="connsiteX6" fmla="*/ 54500 w 3275202"/>
              <a:gd name="connsiteY6" fmla="*/ 1682848 h 2103953"/>
              <a:gd name="connsiteX7" fmla="*/ 114658 w 3275202"/>
              <a:gd name="connsiteY7" fmla="*/ 1706911 h 2103953"/>
              <a:gd name="connsiteX8" fmla="*/ 150753 w 3275202"/>
              <a:gd name="connsiteY8" fmla="*/ 1730974 h 2103953"/>
              <a:gd name="connsiteX9" fmla="*/ 222942 w 3275202"/>
              <a:gd name="connsiteY9" fmla="*/ 1755037 h 2103953"/>
              <a:gd name="connsiteX10" fmla="*/ 247005 w 3275202"/>
              <a:gd name="connsiteY10" fmla="*/ 1791132 h 2103953"/>
              <a:gd name="connsiteX11" fmla="*/ 283100 w 3275202"/>
              <a:gd name="connsiteY11" fmla="*/ 1803163 h 2103953"/>
              <a:gd name="connsiteX12" fmla="*/ 403416 w 3275202"/>
              <a:gd name="connsiteY12" fmla="*/ 1851290 h 2103953"/>
              <a:gd name="connsiteX13" fmla="*/ 451542 w 3275202"/>
              <a:gd name="connsiteY13" fmla="*/ 1863321 h 2103953"/>
              <a:gd name="connsiteX14" fmla="*/ 656079 w 3275202"/>
              <a:gd name="connsiteY14" fmla="*/ 1887384 h 2103953"/>
              <a:gd name="connsiteX15" fmla="*/ 752331 w 3275202"/>
              <a:gd name="connsiteY15" fmla="*/ 1899416 h 2103953"/>
              <a:gd name="connsiteX16" fmla="*/ 860616 w 3275202"/>
              <a:gd name="connsiteY16" fmla="*/ 1923479 h 2103953"/>
              <a:gd name="connsiteX17" fmla="*/ 944837 w 3275202"/>
              <a:gd name="connsiteY17" fmla="*/ 1947542 h 2103953"/>
              <a:gd name="connsiteX18" fmla="*/ 956868 w 3275202"/>
              <a:gd name="connsiteY18" fmla="*/ 1995669 h 2103953"/>
              <a:gd name="connsiteX19" fmla="*/ 1041089 w 3275202"/>
              <a:gd name="connsiteY19" fmla="*/ 2007700 h 2103953"/>
              <a:gd name="connsiteX20" fmla="*/ 1329847 w 3275202"/>
              <a:gd name="connsiteY20" fmla="*/ 2019732 h 2103953"/>
              <a:gd name="connsiteX21" fmla="*/ 2027679 w 3275202"/>
              <a:gd name="connsiteY21" fmla="*/ 2043795 h 2103953"/>
              <a:gd name="connsiteX22" fmla="*/ 2412689 w 3275202"/>
              <a:gd name="connsiteY22" fmla="*/ 2103953 h 2103953"/>
              <a:gd name="connsiteX23" fmla="*/ 2857858 w 3275202"/>
              <a:gd name="connsiteY23" fmla="*/ 2079890 h 2103953"/>
              <a:gd name="connsiteX24" fmla="*/ 2930047 w 3275202"/>
              <a:gd name="connsiteY24" fmla="*/ 2067858 h 2103953"/>
              <a:gd name="connsiteX25" fmla="*/ 2978174 w 3275202"/>
              <a:gd name="connsiteY25" fmla="*/ 2031763 h 2103953"/>
              <a:gd name="connsiteX26" fmla="*/ 3014268 w 3275202"/>
              <a:gd name="connsiteY26" fmla="*/ 2019732 h 2103953"/>
              <a:gd name="connsiteX27" fmla="*/ 3062395 w 3275202"/>
              <a:gd name="connsiteY27" fmla="*/ 1959574 h 2103953"/>
              <a:gd name="connsiteX28" fmla="*/ 3194742 w 3275202"/>
              <a:gd name="connsiteY28" fmla="*/ 1839258 h 2103953"/>
              <a:gd name="connsiteX29" fmla="*/ 3218805 w 3275202"/>
              <a:gd name="connsiteY29" fmla="*/ 1791132 h 2103953"/>
              <a:gd name="connsiteX30" fmla="*/ 3242868 w 3275202"/>
              <a:gd name="connsiteY30" fmla="*/ 1718942 h 2103953"/>
              <a:gd name="connsiteX31" fmla="*/ 3254900 w 3275202"/>
              <a:gd name="connsiteY31" fmla="*/ 1634721 h 2103953"/>
              <a:gd name="connsiteX32" fmla="*/ 3254900 w 3275202"/>
              <a:gd name="connsiteY32" fmla="*/ 840637 h 2103953"/>
              <a:gd name="connsiteX33" fmla="*/ 3242868 w 3275202"/>
              <a:gd name="connsiteY33" fmla="*/ 792511 h 2103953"/>
              <a:gd name="connsiteX34" fmla="*/ 3206774 w 3275202"/>
              <a:gd name="connsiteY34" fmla="*/ 624069 h 2103953"/>
              <a:gd name="connsiteX35" fmla="*/ 3182710 w 3275202"/>
              <a:gd name="connsiteY35" fmla="*/ 587974 h 2103953"/>
              <a:gd name="connsiteX36" fmla="*/ 3134584 w 3275202"/>
              <a:gd name="connsiteY36" fmla="*/ 467658 h 2103953"/>
              <a:gd name="connsiteX37" fmla="*/ 3122553 w 3275202"/>
              <a:gd name="connsiteY37" fmla="*/ 407500 h 2103953"/>
              <a:gd name="connsiteX38" fmla="*/ 3050363 w 3275202"/>
              <a:gd name="connsiteY38" fmla="*/ 202963 h 2103953"/>
              <a:gd name="connsiteX39" fmla="*/ 3026300 w 3275202"/>
              <a:gd name="connsiteY39" fmla="*/ 130774 h 2103953"/>
              <a:gd name="connsiteX40" fmla="*/ 3002237 w 3275202"/>
              <a:gd name="connsiteY40" fmla="*/ 70616 h 2103953"/>
              <a:gd name="connsiteX41" fmla="*/ 2990205 w 3275202"/>
              <a:gd name="connsiteY41" fmla="*/ 34521 h 2103953"/>
              <a:gd name="connsiteX42" fmla="*/ 2954110 w 3275202"/>
              <a:gd name="connsiteY42" fmla="*/ 10458 h 2103953"/>
              <a:gd name="connsiteX43" fmla="*/ 2869889 w 3275202"/>
              <a:gd name="connsiteY43" fmla="*/ 34521 h 2103953"/>
              <a:gd name="connsiteX44" fmla="*/ 2785668 w 3275202"/>
              <a:gd name="connsiteY44" fmla="*/ 58584 h 2103953"/>
              <a:gd name="connsiteX45" fmla="*/ 2653321 w 3275202"/>
              <a:gd name="connsiteY45" fmla="*/ 94679 h 2103953"/>
              <a:gd name="connsiteX46" fmla="*/ 2557068 w 3275202"/>
              <a:gd name="connsiteY46" fmla="*/ 130774 h 2103953"/>
              <a:gd name="connsiteX47" fmla="*/ 2508942 w 3275202"/>
              <a:gd name="connsiteY47" fmla="*/ 142806 h 2103953"/>
              <a:gd name="connsiteX48" fmla="*/ 2424721 w 3275202"/>
              <a:gd name="connsiteY48" fmla="*/ 227027 h 2103953"/>
              <a:gd name="connsiteX49" fmla="*/ 2388626 w 3275202"/>
              <a:gd name="connsiteY49" fmla="*/ 311248 h 2103953"/>
              <a:gd name="connsiteX50" fmla="*/ 2340500 w 3275202"/>
              <a:gd name="connsiteY50" fmla="*/ 419532 h 2103953"/>
              <a:gd name="connsiteX51" fmla="*/ 2328468 w 3275202"/>
              <a:gd name="connsiteY51" fmla="*/ 467658 h 2103953"/>
              <a:gd name="connsiteX52" fmla="*/ 2292374 w 3275202"/>
              <a:gd name="connsiteY52" fmla="*/ 515784 h 2103953"/>
              <a:gd name="connsiteX53" fmla="*/ 2268310 w 3275202"/>
              <a:gd name="connsiteY53" fmla="*/ 551879 h 2103953"/>
              <a:gd name="connsiteX54" fmla="*/ 2232216 w 3275202"/>
              <a:gd name="connsiteY54" fmla="*/ 624069 h 2103953"/>
              <a:gd name="connsiteX55" fmla="*/ 2220184 w 3275202"/>
              <a:gd name="connsiteY55" fmla="*/ 660163 h 2103953"/>
              <a:gd name="connsiteX56" fmla="*/ 2172058 w 3275202"/>
              <a:gd name="connsiteY56" fmla="*/ 696258 h 2103953"/>
              <a:gd name="connsiteX57" fmla="*/ 2111900 w 3275202"/>
              <a:gd name="connsiteY57" fmla="*/ 744384 h 2103953"/>
              <a:gd name="connsiteX58" fmla="*/ 2051742 w 3275202"/>
              <a:gd name="connsiteY58" fmla="*/ 780479 h 2103953"/>
              <a:gd name="connsiteX59" fmla="*/ 2015647 w 3275202"/>
              <a:gd name="connsiteY59" fmla="*/ 816574 h 2103953"/>
              <a:gd name="connsiteX60" fmla="*/ 1955489 w 3275202"/>
              <a:gd name="connsiteY60" fmla="*/ 840637 h 2103953"/>
              <a:gd name="connsiteX61" fmla="*/ 1823142 w 3275202"/>
              <a:gd name="connsiteY61" fmla="*/ 876732 h 2103953"/>
              <a:gd name="connsiteX62" fmla="*/ 1618605 w 3275202"/>
              <a:gd name="connsiteY62" fmla="*/ 876732 h 2103953"/>
              <a:gd name="connsiteX63" fmla="*/ 1522353 w 3275202"/>
              <a:gd name="connsiteY63" fmla="*/ 852669 h 2103953"/>
              <a:gd name="connsiteX64" fmla="*/ 1426100 w 3275202"/>
              <a:gd name="connsiteY64" fmla="*/ 840637 h 2103953"/>
              <a:gd name="connsiteX65" fmla="*/ 1281721 w 3275202"/>
              <a:gd name="connsiteY65" fmla="*/ 804542 h 2103953"/>
              <a:gd name="connsiteX66" fmla="*/ 1233595 w 3275202"/>
              <a:gd name="connsiteY66" fmla="*/ 792511 h 2103953"/>
              <a:gd name="connsiteX67" fmla="*/ 1137342 w 3275202"/>
              <a:gd name="connsiteY67" fmla="*/ 780479 h 2103953"/>
              <a:gd name="connsiteX68" fmla="*/ 716237 w 3275202"/>
              <a:gd name="connsiteY68" fmla="*/ 792511 h 2103953"/>
              <a:gd name="connsiteX69" fmla="*/ 619984 w 3275202"/>
              <a:gd name="connsiteY69" fmla="*/ 804542 h 2103953"/>
              <a:gd name="connsiteX70" fmla="*/ 547795 w 3275202"/>
              <a:gd name="connsiteY70" fmla="*/ 828606 h 2103953"/>
              <a:gd name="connsiteX71" fmla="*/ 451542 w 3275202"/>
              <a:gd name="connsiteY71" fmla="*/ 852669 h 2103953"/>
              <a:gd name="connsiteX72" fmla="*/ 355289 w 3275202"/>
              <a:gd name="connsiteY72" fmla="*/ 900795 h 2103953"/>
              <a:gd name="connsiteX73" fmla="*/ 271068 w 3275202"/>
              <a:gd name="connsiteY73" fmla="*/ 924858 h 2103953"/>
              <a:gd name="connsiteX74" fmla="*/ 198879 w 3275202"/>
              <a:gd name="connsiteY74" fmla="*/ 972984 h 2103953"/>
              <a:gd name="connsiteX75" fmla="*/ 186847 w 3275202"/>
              <a:gd name="connsiteY75" fmla="*/ 1009079 h 2103953"/>
              <a:gd name="connsiteX76" fmla="*/ 126689 w 3275202"/>
              <a:gd name="connsiteY76" fmla="*/ 1069237 h 2103953"/>
              <a:gd name="connsiteX77" fmla="*/ 114658 w 3275202"/>
              <a:gd name="connsiteY77" fmla="*/ 1105332 h 2103953"/>
              <a:gd name="connsiteX78" fmla="*/ 66531 w 3275202"/>
              <a:gd name="connsiteY78" fmla="*/ 1117363 h 2103953"/>
              <a:gd name="connsiteX79" fmla="*/ 6374 w 3275202"/>
              <a:gd name="connsiteY79" fmla="*/ 1141427 h 2103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3275202" h="2103953">
                <a:moveTo>
                  <a:pt x="66531" y="1093300"/>
                </a:moveTo>
                <a:cubicBezTo>
                  <a:pt x="58510" y="1121374"/>
                  <a:pt x="50858" y="1149555"/>
                  <a:pt x="42468" y="1177521"/>
                </a:cubicBezTo>
                <a:cubicBezTo>
                  <a:pt x="38824" y="1189669"/>
                  <a:pt x="33921" y="1201422"/>
                  <a:pt x="30437" y="1213616"/>
                </a:cubicBezTo>
                <a:cubicBezTo>
                  <a:pt x="222" y="1319369"/>
                  <a:pt x="35220" y="1211293"/>
                  <a:pt x="6374" y="1297837"/>
                </a:cubicBezTo>
                <a:cubicBezTo>
                  <a:pt x="14395" y="1382058"/>
                  <a:pt x="20357" y="1466501"/>
                  <a:pt x="30437" y="1550500"/>
                </a:cubicBezTo>
                <a:cubicBezTo>
                  <a:pt x="32407" y="1566918"/>
                  <a:pt x="39510" y="1582358"/>
                  <a:pt x="42468" y="1598627"/>
                </a:cubicBezTo>
                <a:cubicBezTo>
                  <a:pt x="47541" y="1626528"/>
                  <a:pt x="38769" y="1659252"/>
                  <a:pt x="54500" y="1682848"/>
                </a:cubicBezTo>
                <a:cubicBezTo>
                  <a:pt x="66480" y="1700818"/>
                  <a:pt x="95341" y="1697252"/>
                  <a:pt x="114658" y="1706911"/>
                </a:cubicBezTo>
                <a:cubicBezTo>
                  <a:pt x="127592" y="1713378"/>
                  <a:pt x="137539" y="1725101"/>
                  <a:pt x="150753" y="1730974"/>
                </a:cubicBezTo>
                <a:cubicBezTo>
                  <a:pt x="173932" y="1741276"/>
                  <a:pt x="222942" y="1755037"/>
                  <a:pt x="222942" y="1755037"/>
                </a:cubicBezTo>
                <a:cubicBezTo>
                  <a:pt x="230963" y="1767069"/>
                  <a:pt x="235713" y="1782099"/>
                  <a:pt x="247005" y="1791132"/>
                </a:cubicBezTo>
                <a:cubicBezTo>
                  <a:pt x="256908" y="1799055"/>
                  <a:pt x="271443" y="1798167"/>
                  <a:pt x="283100" y="1803163"/>
                </a:cubicBezTo>
                <a:cubicBezTo>
                  <a:pt x="352807" y="1833038"/>
                  <a:pt x="315775" y="1829381"/>
                  <a:pt x="403416" y="1851290"/>
                </a:cubicBezTo>
                <a:cubicBezTo>
                  <a:pt x="419458" y="1855300"/>
                  <a:pt x="435231" y="1860603"/>
                  <a:pt x="451542" y="1863321"/>
                </a:cubicBezTo>
                <a:cubicBezTo>
                  <a:pt x="488079" y="1869410"/>
                  <a:pt x="623205" y="1883516"/>
                  <a:pt x="656079" y="1887384"/>
                </a:cubicBezTo>
                <a:cubicBezTo>
                  <a:pt x="688191" y="1891162"/>
                  <a:pt x="720489" y="1893797"/>
                  <a:pt x="752331" y="1899416"/>
                </a:cubicBezTo>
                <a:cubicBezTo>
                  <a:pt x="788744" y="1905842"/>
                  <a:pt x="824587" y="1915165"/>
                  <a:pt x="860616" y="1923479"/>
                </a:cubicBezTo>
                <a:cubicBezTo>
                  <a:pt x="909707" y="1934808"/>
                  <a:pt x="901751" y="1933181"/>
                  <a:pt x="944837" y="1947542"/>
                </a:cubicBezTo>
                <a:cubicBezTo>
                  <a:pt x="948847" y="1963584"/>
                  <a:pt x="942846" y="1986905"/>
                  <a:pt x="956868" y="1995669"/>
                </a:cubicBezTo>
                <a:cubicBezTo>
                  <a:pt x="980916" y="2010699"/>
                  <a:pt x="1012789" y="2005874"/>
                  <a:pt x="1041089" y="2007700"/>
                </a:cubicBezTo>
                <a:cubicBezTo>
                  <a:pt x="1137225" y="2013902"/>
                  <a:pt x="1233563" y="2016575"/>
                  <a:pt x="1329847" y="2019732"/>
                </a:cubicBezTo>
                <a:cubicBezTo>
                  <a:pt x="2064920" y="2043833"/>
                  <a:pt x="1509949" y="2019140"/>
                  <a:pt x="2027679" y="2043795"/>
                </a:cubicBezTo>
                <a:cubicBezTo>
                  <a:pt x="2325863" y="2072193"/>
                  <a:pt x="2198721" y="2045598"/>
                  <a:pt x="2412689" y="2103953"/>
                </a:cubicBezTo>
                <a:lnTo>
                  <a:pt x="2857858" y="2079890"/>
                </a:lnTo>
                <a:cubicBezTo>
                  <a:pt x="2882194" y="2078192"/>
                  <a:pt x="2907397" y="2076918"/>
                  <a:pt x="2930047" y="2067858"/>
                </a:cubicBezTo>
                <a:cubicBezTo>
                  <a:pt x="2948666" y="2060410"/>
                  <a:pt x="2960763" y="2041712"/>
                  <a:pt x="2978174" y="2031763"/>
                </a:cubicBezTo>
                <a:cubicBezTo>
                  <a:pt x="2989185" y="2025471"/>
                  <a:pt x="3002237" y="2023742"/>
                  <a:pt x="3014268" y="2019732"/>
                </a:cubicBezTo>
                <a:cubicBezTo>
                  <a:pt x="3033699" y="1990586"/>
                  <a:pt x="3036676" y="1981006"/>
                  <a:pt x="3062395" y="1959574"/>
                </a:cubicBezTo>
                <a:cubicBezTo>
                  <a:pt x="3105388" y="1923746"/>
                  <a:pt x="3169389" y="1889965"/>
                  <a:pt x="3194742" y="1839258"/>
                </a:cubicBezTo>
                <a:cubicBezTo>
                  <a:pt x="3202763" y="1823216"/>
                  <a:pt x="3212144" y="1807785"/>
                  <a:pt x="3218805" y="1791132"/>
                </a:cubicBezTo>
                <a:cubicBezTo>
                  <a:pt x="3228225" y="1767581"/>
                  <a:pt x="3242868" y="1718942"/>
                  <a:pt x="3242868" y="1718942"/>
                </a:cubicBezTo>
                <a:cubicBezTo>
                  <a:pt x="3246879" y="1690868"/>
                  <a:pt x="3252949" y="1663013"/>
                  <a:pt x="3254900" y="1634721"/>
                </a:cubicBezTo>
                <a:cubicBezTo>
                  <a:pt x="3275202" y="1340346"/>
                  <a:pt x="3268426" y="1165260"/>
                  <a:pt x="3254900" y="840637"/>
                </a:cubicBezTo>
                <a:cubicBezTo>
                  <a:pt x="3254212" y="824116"/>
                  <a:pt x="3245826" y="808780"/>
                  <a:pt x="3242868" y="792511"/>
                </a:cubicBezTo>
                <a:cubicBezTo>
                  <a:pt x="3228940" y="715907"/>
                  <a:pt x="3236330" y="697958"/>
                  <a:pt x="3206774" y="624069"/>
                </a:cubicBezTo>
                <a:cubicBezTo>
                  <a:pt x="3201403" y="610643"/>
                  <a:pt x="3188770" y="601103"/>
                  <a:pt x="3182710" y="587974"/>
                </a:cubicBezTo>
                <a:cubicBezTo>
                  <a:pt x="3164609" y="548755"/>
                  <a:pt x="3134584" y="467658"/>
                  <a:pt x="3134584" y="467658"/>
                </a:cubicBezTo>
                <a:cubicBezTo>
                  <a:pt x="3130574" y="447605"/>
                  <a:pt x="3128323" y="427119"/>
                  <a:pt x="3122553" y="407500"/>
                </a:cubicBezTo>
                <a:cubicBezTo>
                  <a:pt x="3062661" y="203867"/>
                  <a:pt x="3095368" y="326726"/>
                  <a:pt x="3050363" y="202963"/>
                </a:cubicBezTo>
                <a:cubicBezTo>
                  <a:pt x="3041695" y="179125"/>
                  <a:pt x="3034968" y="154612"/>
                  <a:pt x="3026300" y="130774"/>
                </a:cubicBezTo>
                <a:cubicBezTo>
                  <a:pt x="3018919" y="110477"/>
                  <a:pt x="3009820" y="90838"/>
                  <a:pt x="3002237" y="70616"/>
                </a:cubicBezTo>
                <a:cubicBezTo>
                  <a:pt x="2997784" y="58741"/>
                  <a:pt x="2998128" y="44424"/>
                  <a:pt x="2990205" y="34521"/>
                </a:cubicBezTo>
                <a:cubicBezTo>
                  <a:pt x="2981172" y="23230"/>
                  <a:pt x="2966142" y="18479"/>
                  <a:pt x="2954110" y="10458"/>
                </a:cubicBezTo>
                <a:cubicBezTo>
                  <a:pt x="2803661" y="48072"/>
                  <a:pt x="2990713" y="0"/>
                  <a:pt x="2869889" y="34521"/>
                </a:cubicBezTo>
                <a:cubicBezTo>
                  <a:pt x="2764136" y="64736"/>
                  <a:pt x="2872212" y="29738"/>
                  <a:pt x="2785668" y="58584"/>
                </a:cubicBezTo>
                <a:cubicBezTo>
                  <a:pt x="2733436" y="110818"/>
                  <a:pt x="2780850" y="73424"/>
                  <a:pt x="2653321" y="94679"/>
                </a:cubicBezTo>
                <a:cubicBezTo>
                  <a:pt x="2636429" y="97494"/>
                  <a:pt x="2561410" y="129327"/>
                  <a:pt x="2557068" y="130774"/>
                </a:cubicBezTo>
                <a:cubicBezTo>
                  <a:pt x="2541381" y="136003"/>
                  <a:pt x="2524984" y="138795"/>
                  <a:pt x="2508942" y="142806"/>
                </a:cubicBezTo>
                <a:cubicBezTo>
                  <a:pt x="2453781" y="225547"/>
                  <a:pt x="2488252" y="205849"/>
                  <a:pt x="2424721" y="227027"/>
                </a:cubicBezTo>
                <a:cubicBezTo>
                  <a:pt x="2392892" y="354337"/>
                  <a:pt x="2436106" y="204417"/>
                  <a:pt x="2388626" y="311248"/>
                </a:cubicBezTo>
                <a:cubicBezTo>
                  <a:pt x="2331355" y="440109"/>
                  <a:pt x="2394958" y="337844"/>
                  <a:pt x="2340500" y="419532"/>
                </a:cubicBezTo>
                <a:cubicBezTo>
                  <a:pt x="2336489" y="435574"/>
                  <a:pt x="2335863" y="452868"/>
                  <a:pt x="2328468" y="467658"/>
                </a:cubicBezTo>
                <a:cubicBezTo>
                  <a:pt x="2319500" y="485593"/>
                  <a:pt x="2304029" y="499467"/>
                  <a:pt x="2292374" y="515784"/>
                </a:cubicBezTo>
                <a:cubicBezTo>
                  <a:pt x="2283969" y="527551"/>
                  <a:pt x="2276331" y="539847"/>
                  <a:pt x="2268310" y="551879"/>
                </a:cubicBezTo>
                <a:cubicBezTo>
                  <a:pt x="2238073" y="642595"/>
                  <a:pt x="2278858" y="530786"/>
                  <a:pt x="2232216" y="624069"/>
                </a:cubicBezTo>
                <a:cubicBezTo>
                  <a:pt x="2226544" y="635412"/>
                  <a:pt x="2228303" y="650420"/>
                  <a:pt x="2220184" y="660163"/>
                </a:cubicBezTo>
                <a:cubicBezTo>
                  <a:pt x="2207347" y="675568"/>
                  <a:pt x="2186237" y="682079"/>
                  <a:pt x="2172058" y="696258"/>
                </a:cubicBezTo>
                <a:cubicBezTo>
                  <a:pt x="2117638" y="750679"/>
                  <a:pt x="2182168" y="720962"/>
                  <a:pt x="2111900" y="744384"/>
                </a:cubicBezTo>
                <a:cubicBezTo>
                  <a:pt x="2036964" y="819323"/>
                  <a:pt x="2145449" y="718008"/>
                  <a:pt x="2051742" y="780479"/>
                </a:cubicBezTo>
                <a:cubicBezTo>
                  <a:pt x="2037584" y="789917"/>
                  <a:pt x="2030076" y="807556"/>
                  <a:pt x="2015647" y="816574"/>
                </a:cubicBezTo>
                <a:cubicBezTo>
                  <a:pt x="1997332" y="828021"/>
                  <a:pt x="1975225" y="831866"/>
                  <a:pt x="1955489" y="840637"/>
                </a:cubicBezTo>
                <a:cubicBezTo>
                  <a:pt x="1868460" y="879317"/>
                  <a:pt x="1946525" y="859105"/>
                  <a:pt x="1823142" y="876732"/>
                </a:cubicBezTo>
                <a:cubicBezTo>
                  <a:pt x="1739286" y="904682"/>
                  <a:pt x="1774660" y="898012"/>
                  <a:pt x="1618605" y="876732"/>
                </a:cubicBezTo>
                <a:cubicBezTo>
                  <a:pt x="1585837" y="872264"/>
                  <a:pt x="1555169" y="856771"/>
                  <a:pt x="1522353" y="852669"/>
                </a:cubicBezTo>
                <a:cubicBezTo>
                  <a:pt x="1490269" y="848658"/>
                  <a:pt x="1457880" y="846596"/>
                  <a:pt x="1426100" y="840637"/>
                </a:cubicBezTo>
                <a:cubicBezTo>
                  <a:pt x="1426069" y="840631"/>
                  <a:pt x="1305800" y="810562"/>
                  <a:pt x="1281721" y="804542"/>
                </a:cubicBezTo>
                <a:cubicBezTo>
                  <a:pt x="1265679" y="800532"/>
                  <a:pt x="1250003" y="794562"/>
                  <a:pt x="1233595" y="792511"/>
                </a:cubicBezTo>
                <a:lnTo>
                  <a:pt x="1137342" y="780479"/>
                </a:lnTo>
                <a:lnTo>
                  <a:pt x="716237" y="792511"/>
                </a:lnTo>
                <a:cubicBezTo>
                  <a:pt x="683938" y="794013"/>
                  <a:pt x="651600" y="797767"/>
                  <a:pt x="619984" y="804542"/>
                </a:cubicBezTo>
                <a:cubicBezTo>
                  <a:pt x="595182" y="809857"/>
                  <a:pt x="572266" y="821932"/>
                  <a:pt x="547795" y="828606"/>
                </a:cubicBezTo>
                <a:cubicBezTo>
                  <a:pt x="505808" y="840057"/>
                  <a:pt x="488055" y="836072"/>
                  <a:pt x="451542" y="852669"/>
                </a:cubicBezTo>
                <a:cubicBezTo>
                  <a:pt x="418886" y="867513"/>
                  <a:pt x="389319" y="889451"/>
                  <a:pt x="355289" y="900795"/>
                </a:cubicBezTo>
                <a:cubicBezTo>
                  <a:pt x="303508" y="918056"/>
                  <a:pt x="331499" y="909751"/>
                  <a:pt x="271068" y="924858"/>
                </a:cubicBezTo>
                <a:cubicBezTo>
                  <a:pt x="247005" y="940900"/>
                  <a:pt x="208025" y="945548"/>
                  <a:pt x="198879" y="972984"/>
                </a:cubicBezTo>
                <a:cubicBezTo>
                  <a:pt x="194868" y="985016"/>
                  <a:pt x="194457" y="998933"/>
                  <a:pt x="186847" y="1009079"/>
                </a:cubicBezTo>
                <a:cubicBezTo>
                  <a:pt x="169832" y="1031766"/>
                  <a:pt x="126689" y="1069237"/>
                  <a:pt x="126689" y="1069237"/>
                </a:cubicBezTo>
                <a:cubicBezTo>
                  <a:pt x="122679" y="1081269"/>
                  <a:pt x="124561" y="1097409"/>
                  <a:pt x="114658" y="1105332"/>
                </a:cubicBezTo>
                <a:cubicBezTo>
                  <a:pt x="101746" y="1115662"/>
                  <a:pt x="81730" y="1110849"/>
                  <a:pt x="66531" y="1117363"/>
                </a:cubicBezTo>
                <a:cubicBezTo>
                  <a:pt x="0" y="1145876"/>
                  <a:pt x="58078" y="1141427"/>
                  <a:pt x="6374" y="1141427"/>
                </a:cubicBezTo>
              </a:path>
            </a:pathLst>
          </a:custGeom>
          <a:noFill/>
          <a:ln w="9525" cap="rnd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6" name="Straight Arrow Connector 65"/>
          <p:cNvCxnSpPr>
            <a:stCxn id="3" idx="2"/>
            <a:endCxn id="64" idx="5"/>
          </p:cNvCxnSpPr>
          <p:nvPr/>
        </p:nvCxnSpPr>
        <p:spPr bwMode="auto">
          <a:xfrm rot="5400000" flipH="1" flipV="1">
            <a:off x="4259179" y="4592054"/>
            <a:ext cx="1511967" cy="103872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5715000" y="5943600"/>
            <a:ext cx="2044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(physical network)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P2P Systems (Classification)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classified depending on how peers connect to each-other – i.e., how the overlay network is created and maintained</a:t>
            </a:r>
          </a:p>
          <a:p>
            <a:r>
              <a:rPr lang="en-US" dirty="0" smtClean="0"/>
              <a:t>Unstructured – no particular connection pattern (e.g., randomly connected)</a:t>
            </a:r>
          </a:p>
          <a:p>
            <a:pPr lvl="1"/>
            <a:r>
              <a:rPr lang="en-US" dirty="0" smtClean="0"/>
              <a:t>Gnutella</a:t>
            </a:r>
          </a:p>
          <a:p>
            <a:pPr lvl="1"/>
            <a:r>
              <a:rPr lang="en-US" dirty="0" smtClean="0"/>
              <a:t>Fast Track</a:t>
            </a:r>
          </a:p>
          <a:p>
            <a:pPr lvl="2"/>
            <a:r>
              <a:rPr lang="en-US" dirty="0" smtClean="0"/>
              <a:t>Skype</a:t>
            </a:r>
          </a:p>
          <a:p>
            <a:pPr lvl="1"/>
            <a:r>
              <a:rPr lang="en-US" dirty="0" err="1" smtClean="0"/>
              <a:t>BitTorrent</a:t>
            </a:r>
            <a:r>
              <a:rPr lang="en-US" dirty="0" smtClean="0"/>
              <a:t>, etc.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P2P Systems (Classification)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Structured – defines a distributed data structure (e.g., distributed hash table)</a:t>
            </a:r>
          </a:p>
          <a:p>
            <a:pPr lvl="1"/>
            <a:r>
              <a:rPr lang="en-US" dirty="0" smtClean="0"/>
              <a:t>Chord</a:t>
            </a:r>
          </a:p>
          <a:p>
            <a:pPr lvl="1"/>
            <a:r>
              <a:rPr lang="en-US" dirty="0" smtClean="0"/>
              <a:t>Pastry</a:t>
            </a:r>
          </a:p>
          <a:p>
            <a:pPr lvl="1"/>
            <a:r>
              <a:rPr lang="en-US" dirty="0" smtClean="0"/>
              <a:t>CAN</a:t>
            </a:r>
          </a:p>
          <a:p>
            <a:pPr lvl="1"/>
            <a:r>
              <a:rPr lang="en-US" dirty="0" smtClean="0"/>
              <a:t>Etc.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 414 - Spring 2009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2236</TotalTime>
  <Words>1161</Words>
  <Application>Microsoft PowerPoint</Application>
  <PresentationFormat>On-screen Show (4:3)</PresentationFormat>
  <Paragraphs>272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Pixel</vt:lpstr>
      <vt:lpstr>Equation</vt:lpstr>
      <vt:lpstr>CS 414 – Multimedia Systems Design  Lecture 23 – Introduction to P2P Systems </vt:lpstr>
      <vt:lpstr>Why P2P?</vt:lpstr>
      <vt:lpstr>Why P2P?</vt:lpstr>
      <vt:lpstr>Napster</vt:lpstr>
      <vt:lpstr>Napster, operation</vt:lpstr>
      <vt:lpstr>Napster’s drawbacks</vt:lpstr>
      <vt:lpstr>Contemporary P2P systems</vt:lpstr>
      <vt:lpstr>Contemporary P2P Systems (Classification)</vt:lpstr>
      <vt:lpstr>Contemporary P2P Systems (Classification)</vt:lpstr>
      <vt:lpstr>Gnutella</vt:lpstr>
      <vt:lpstr>Gnutella, searching</vt:lpstr>
      <vt:lpstr>Gnutella, maintaining the overlay</vt:lpstr>
      <vt:lpstr>Gnutella, maintaining the overlay</vt:lpstr>
      <vt:lpstr>Gnutella: some issues</vt:lpstr>
      <vt:lpstr>DHTs (Distributed Hash Tables)</vt:lpstr>
      <vt:lpstr>DHT performance comparison</vt:lpstr>
      <vt:lpstr>Chord</vt:lpstr>
      <vt:lpstr>Chord’s ring</vt:lpstr>
      <vt:lpstr>Chord’s peer pointers, successors</vt:lpstr>
      <vt:lpstr>Chord’s peer pointers, finger table</vt:lpstr>
      <vt:lpstr>Mapping files</vt:lpstr>
      <vt:lpstr>Searching</vt:lpstr>
      <vt:lpstr>Dealing with dynamism</vt:lpstr>
      <vt:lpstr>Joining</vt:lpstr>
      <vt:lpstr>Some Chord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Morales, Ramses Victor</dc:creator>
  <cp:lastModifiedBy>blah</cp:lastModifiedBy>
  <cp:revision>205</cp:revision>
  <cp:lastPrinted>1601-01-01T00:00:00Z</cp:lastPrinted>
  <dcterms:created xsi:type="dcterms:W3CDTF">1601-01-01T00:00:00Z</dcterms:created>
  <dcterms:modified xsi:type="dcterms:W3CDTF">2009-03-18T03:33:48Z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