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slideMasters/slideMaster21.xml" ContentType="application/vnd.openxmlformats-officedocument.presentationml.slideMaster+xml"/>
  <Override PartName="/ppt/slides/slide21.xml" ContentType="application/vnd.openxmlformats-officedocument.presentationml.slide+xml"/>
  <Override PartName="/ppt/slideMasters/slideMaster22.xml" ContentType="application/vnd.openxmlformats-officedocument.presentationml.slideMaster+xml"/>
  <Override PartName="/ppt/slides/slide22.xml" ContentType="application/vnd.openxmlformats-officedocument.presentationml.slide+xml"/>
  <Override PartName="/ppt/slideMasters/slideMaster23.xml" ContentType="application/vnd.openxmlformats-officedocument.presentationml.slideMaster+xml"/>
  <Override PartName="/ppt/slides/slide23.xml" ContentType="application/vnd.openxmlformats-officedocument.presentationml.slide+xml"/>
  <Override PartName="/ppt/slideMasters/slideMaster24.xml" ContentType="application/vnd.openxmlformats-officedocument.presentationml.slideMaster+xml"/>
  <Override PartName="/ppt/slides/slide24.xml" ContentType="application/vnd.openxmlformats-officedocument.presentationml.slide+xml"/>
  <Override PartName="/ppt/slideMasters/slideMaster25.xml" ContentType="application/vnd.openxmlformats-officedocument.presentationml.slideMaster+xml"/>
  <Override PartName="/ppt/slides/slide25.xml" ContentType="application/vnd.openxmlformats-officedocument.presentationml.slide+xml"/>
  <Override PartName="/ppt/slideMasters/slideMaster26.xml" ContentType="application/vnd.openxmlformats-officedocument.presentationml.slideMaster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</p:sldIdLst>
  <p:notesMasterIdLst>
    <p:notesMasterId r:id="rId28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notesMaster" Target="notesMasters/notesMaster1.xml"/><Relationship Id="rId29" Type="http://schemas.openxmlformats.org/officeDocument/2006/relationships/presProps" Target="presProps.xml"/><Relationship Id="rId30" Type="http://schemas.openxmlformats.org/officeDocument/2006/relationships/viewProps" Target="viewProps.xml"/><Relationship Id="rId31" Type="http://schemas.openxmlformats.org/officeDocument/2006/relationships/theme" Target="theme/theme1.xml"/><Relationship Id="rId3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2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1.xml"/>
		</Relationships>
</file>

<file path=ppt/notesSlides/_rels/notesSlide2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2.xml"/>
		</Relationships>
</file>

<file path=ppt/notesSlides/_rels/notesSlide2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3.xml"/>
		</Relationships>
</file>

<file path=ppt/notesSlides/_rels/notesSlide2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4.xml"/>
		</Relationships>
</file>

<file path=ppt/notesSlides/_rels/notesSlide2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5.xml"/>
		</Relationships>
</file>

<file path=ppt/notesSlides/_rels/notesSlide2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6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5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A274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2563EB"/>
          </a:solidFill>
          <a:ln w="12700">
            <a:solidFill>
              <a:srgbClr val="2563EB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548640" y="91440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93C5F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CS 277</a:t>
            </a:r>
            <a:endParaRPr lang="en-US" sz="1800" dirty="0"/>
          </a:p>
        </p:txBody>
      </p:sp>
      <p:sp>
        <p:nvSpPr>
          <p:cNvPr id="4" name="Text 2"/>
          <p:cNvSpPr/>
          <p:nvPr/>
        </p:nvSpPr>
        <p:spPr>
          <a:xfrm>
            <a:off x="548640" y="1508760"/>
            <a:ext cx="822960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Exam 3 Practice</a:t>
            </a:r>
            <a:endParaRPr lang="en-US" sz="4400" dirty="0"/>
          </a:p>
        </p:txBody>
      </p:sp>
      <p:sp>
        <p:nvSpPr>
          <p:cNvPr id="5" name="Text 3"/>
          <p:cNvSpPr/>
          <p:nvPr/>
        </p:nvSpPr>
        <p:spPr>
          <a:xfrm>
            <a:off x="548640" y="269748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93C5F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Problem Statements — All 6 Questions</a:t>
            </a:r>
            <a:endParaRPr lang="en-US" sz="1800" dirty="0"/>
          </a:p>
        </p:txBody>
      </p:sp>
      <p:sp>
        <p:nvSpPr>
          <p:cNvPr id="6" name="Text 4"/>
          <p:cNvSpPr/>
          <p:nvPr/>
        </p:nvSpPr>
        <p:spPr>
          <a:xfrm>
            <a:off x="548640" y="3291840"/>
            <a:ext cx="83210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Generalized SP  ·  New Road  ·  Restaurant Locations  ·  LPS  ·  Dictionary Distance  ·  Hamiltonian Paths</a:t>
            </a:r>
            <a:endParaRPr lang="en-US" sz="1200" dirty="0"/>
          </a:p>
        </p:txBody>
      </p:sp>
      <p:sp>
        <p:nvSpPr>
          <p:cNvPr id="7" name="Shape 5"/>
          <p:cNvSpPr/>
          <p:nvPr/>
        </p:nvSpPr>
        <p:spPr>
          <a:xfrm>
            <a:off x="0" y="4754880"/>
            <a:ext cx="9144000" cy="388620"/>
          </a:xfrm>
          <a:prstGeom prst="rect">
            <a:avLst/>
          </a:prstGeom>
          <a:solidFill>
            <a:srgbClr val="2563EB">
              <a:alpha val="20000"/>
            </a:srgbClr>
          </a:solidFill>
          <a:ln w="12700">
            <a:solidFill>
              <a:srgbClr val="2563EB">
                <a:alpha val="20000"/>
              </a:srgbClr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65760" y="4773168"/>
            <a:ext cx="84124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Open the companion Jupyter notebooks to run all solutions interactively.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1A274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" y="1005840"/>
            <a:ext cx="109728" cy="3108960"/>
          </a:xfrm>
          <a:prstGeom prst="rect">
            <a:avLst/>
          </a:prstGeom>
          <a:solidFill>
            <a:srgbClr val="7C3AED"/>
          </a:solidFill>
          <a:ln w="12700">
            <a:solidFill>
              <a:srgbClr val="7C3AED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640080" y="1005840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7C3A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Problem 3</a:t>
            </a:r>
            <a:endParaRPr lang="en-US" sz="1300" dirty="0"/>
          </a:p>
        </p:txBody>
      </p:sp>
      <p:sp>
        <p:nvSpPr>
          <p:cNvPr id="4" name="Text 2"/>
          <p:cNvSpPr/>
          <p:nvPr/>
        </p:nvSpPr>
        <p:spPr>
          <a:xfrm>
            <a:off x="640080" y="1554480"/>
            <a:ext cx="804672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Optimal Restaurant Locations</a:t>
            </a:r>
            <a:endParaRPr lang="en-US" sz="3600" dirty="0"/>
          </a:p>
        </p:txBody>
      </p:sp>
      <p:sp>
        <p:nvSpPr>
          <p:cNvPr id="5" name="Text 3"/>
          <p:cNvSpPr/>
          <p:nvPr/>
        </p:nvSpPr>
        <p:spPr>
          <a:xfrm>
            <a:off x="640080" y="2971800"/>
            <a:ext cx="80467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A5B4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Dynamic programming along a highway</a:t>
            </a:r>
            <a:endParaRPr lang="en-US" sz="1600" dirty="0"/>
          </a:p>
        </p:txBody>
      </p:sp>
      <p:sp>
        <p:nvSpPr>
          <p:cNvPr id="6" name="Shape 4"/>
          <p:cNvSpPr/>
          <p:nvPr/>
        </p:nvSpPr>
        <p:spPr>
          <a:xfrm>
            <a:off x="0" y="4754880"/>
            <a:ext cx="9144000" cy="388620"/>
          </a:xfrm>
          <a:prstGeom prst="rect">
            <a:avLst/>
          </a:prstGeom>
          <a:solidFill>
            <a:srgbClr val="7C3AED">
              <a:alpha val="20000"/>
            </a:srgbClr>
          </a:solidFill>
          <a:ln w="12700">
            <a:solidFill>
              <a:srgbClr val="7C3AED">
                <a:alpha val="20000"/>
              </a:srgbClr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365760" y="4773168"/>
            <a:ext cx="82296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CS 277 — Exam 3 Practice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1F5F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7C3AED"/>
          </a:solidFill>
          <a:ln w="12700">
            <a:solidFill>
              <a:srgbClr val="7C3AED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11480" y="73152"/>
            <a:ext cx="82296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Problem 3 · Context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411480" y="41148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Business Scenario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365760" y="1097280"/>
            <a:ext cx="8412480" cy="3611880"/>
          </a:xfrm>
          <a:prstGeom prst="rect">
            <a:avLst/>
          </a:prstGeom>
          <a:solidFill>
            <a:srgbClr val="FFFFFF"/>
          </a:solidFill>
          <a:ln w="6350">
            <a:solidFill>
              <a:srgbClr val="E2E8F0"/>
            </a:solidFill>
            <a:prstDash val="solid"/>
          </a:ln>
          <a:effectLst>
            <a:outerShdw sx="100000" sy="100000" kx="0" ky="0" algn="bl" rotWithShape="0" blurRad="101600" dist="25400" dir="8100000">
              <a:srgbClr val="000000">
                <a:alpha val="8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365760" y="1097280"/>
            <a:ext cx="91440" cy="3611880"/>
          </a:xfrm>
          <a:prstGeom prst="rect">
            <a:avLst/>
          </a:prstGeom>
          <a:solidFill>
            <a:srgbClr val="7C3AED"/>
          </a:solidFill>
          <a:ln w="12700">
            <a:solidFill>
              <a:srgbClr val="7C3AED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594360" y="1188720"/>
            <a:ext cx="8046720" cy="3383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1A27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Restaurant chain X wants to open branches along a straight highway.</a:t>
            </a:r>
            <a:endParaRPr lang="en-US" sz="1400" dirty="0"/>
          </a:p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1A27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There are n candidate locations; location i is at dist[i] miles from the start.</a:t>
            </a:r>
            <a:endParaRPr lang="en-US" sz="1400" dirty="0"/>
          </a:p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1A27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Each location has an expected annual profit: profit[i]  (can be negative).</a:t>
            </a:r>
            <a:endParaRPr lang="en-US" sz="1400" dirty="0"/>
          </a:p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1A27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Marketing research shows: placing two restaurants within x miles of each other causes 'customer fatigue' and hurts revenue.</a:t>
            </a:r>
            <a:endParaRPr lang="en-US" sz="1400" dirty="0"/>
          </a:p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1A27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Constraint: any two chosen locations must be at least x miles apart.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1F5F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7C3AED"/>
          </a:solidFill>
          <a:ln w="12700">
            <a:solidFill>
              <a:srgbClr val="7C3AED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11480" y="73152"/>
            <a:ext cx="82296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Problem 3 · Formal Specification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411480" y="41148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Input &amp; Output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365760" y="1097280"/>
            <a:ext cx="4023360" cy="3611880"/>
          </a:xfrm>
          <a:prstGeom prst="rect">
            <a:avLst/>
          </a:prstGeom>
          <a:solidFill>
            <a:srgbClr val="FFFFFF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365760" y="1097280"/>
            <a:ext cx="91440" cy="3611880"/>
          </a:xfrm>
          <a:prstGeom prst="rect">
            <a:avLst/>
          </a:prstGeom>
          <a:solidFill>
            <a:srgbClr val="7C3AED"/>
          </a:solidFill>
          <a:ln w="12700">
            <a:solidFill>
              <a:srgbClr val="7C3AED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548640" y="1170432"/>
            <a:ext cx="3749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7C3A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Input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548640" y="1536192"/>
            <a:ext cx="3749040" cy="3017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1A27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dist[ ] — sorted list of mile-marker positions for n candidate locations</a:t>
            </a: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1A27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profit[ ] — expected annual profit for each location (indexed same as dist)</a:t>
            </a: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1A27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x — minimum required separation in miles between any two chosen restaurants</a:t>
            </a:r>
            <a:endParaRPr lang="en-US" sz="1300" dirty="0"/>
          </a:p>
        </p:txBody>
      </p:sp>
      <p:sp>
        <p:nvSpPr>
          <p:cNvPr id="9" name="Shape 7"/>
          <p:cNvSpPr/>
          <p:nvPr/>
        </p:nvSpPr>
        <p:spPr>
          <a:xfrm>
            <a:off x="4754880" y="1097280"/>
            <a:ext cx="4023360" cy="3611880"/>
          </a:xfrm>
          <a:prstGeom prst="rect">
            <a:avLst/>
          </a:prstGeom>
          <a:solidFill>
            <a:srgbClr val="FFFFFF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4754880" y="1097280"/>
            <a:ext cx="91440" cy="3611880"/>
          </a:xfrm>
          <a:prstGeom prst="rect">
            <a:avLst/>
          </a:prstGeom>
          <a:solidFill>
            <a:srgbClr val="7C3AED"/>
          </a:solidFill>
          <a:ln w="12700">
            <a:solidFill>
              <a:srgbClr val="7C3AED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4937760" y="1170432"/>
            <a:ext cx="3749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7C3A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Output</a:t>
            </a:r>
            <a:endParaRPr lang="en-US" sz="1300" dirty="0"/>
          </a:p>
        </p:txBody>
      </p:sp>
      <p:sp>
        <p:nvSpPr>
          <p:cNvPr id="12" name="Text 10"/>
          <p:cNvSpPr/>
          <p:nvPr/>
        </p:nvSpPr>
        <p:spPr>
          <a:xfrm>
            <a:off x="4937760" y="1536192"/>
            <a:ext cx="3749040" cy="3017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1A27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Maximum total expected annual profit achievable by selecting a valid subset of locations</a:t>
            </a: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1A27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subset is valid iff every pair of chosen locations is at least x miles apart</a:t>
            </a: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1A27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Note: it is always valid to open zero restaurants (profit = 0); equivalently, at least one location must be chosen to obtain positive profit</a:t>
            </a:r>
            <a:endParaRPr lang="en-US" sz="13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1F5F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7C3AED"/>
          </a:solidFill>
          <a:ln w="12700">
            <a:solidFill>
              <a:srgbClr val="7C3AED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11480" y="73152"/>
            <a:ext cx="82296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Problem 3 · DP Formulation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411480" y="41148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Subproblem Design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365760" y="1097280"/>
            <a:ext cx="8412480" cy="2286000"/>
          </a:xfrm>
          <a:prstGeom prst="rect">
            <a:avLst/>
          </a:prstGeom>
          <a:solidFill>
            <a:srgbClr val="FFFFFF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365760" y="1097280"/>
            <a:ext cx="91440" cy="2286000"/>
          </a:xfrm>
          <a:prstGeom prst="rect">
            <a:avLst/>
          </a:prstGeom>
          <a:solidFill>
            <a:srgbClr val="7C3AED"/>
          </a:solidFill>
          <a:ln w="12700">
            <a:solidFill>
              <a:srgbClr val="7C3AED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594360" y="1170432"/>
            <a:ext cx="8046720" cy="21031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350" dirty="0">
                <a:solidFill>
                  <a:srgbClr val="1A27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S(i) = maximum profit using locations 0…i with location i definitely included, subject to the x-mile constraint</a:t>
            </a:r>
            <a:endParaRPr lang="en-US" sz="1350" dirty="0"/>
          </a:p>
          <a:p>
            <a:pPr marL="342900" indent="-342900">
              <a:buSzPct val="100000"/>
              <a:buChar char="•"/>
            </a:pPr>
            <a:r>
              <a:rPr lang="en-US" sz="1350" dirty="0">
                <a:solidFill>
                  <a:srgbClr val="1A27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Recurrence: S(i) = profit[i] + max{ S(j)  |  dist[i] − dist[j] ≥ x }</a:t>
            </a:r>
            <a:endParaRPr lang="en-US" sz="1350" dirty="0"/>
          </a:p>
          <a:p>
            <a:pPr marL="342900" indent="-342900">
              <a:buSzPct val="100000"/>
              <a:buChar char="•"/>
            </a:pPr>
            <a:r>
              <a:rPr lang="en-US" sz="1350" dirty="0">
                <a:solidFill>
                  <a:srgbClr val="1A27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Base case: if no location j &lt; i is far enough away, S(i) = profit[i] (start a fresh chain at i)</a:t>
            </a:r>
            <a:endParaRPr lang="en-US" sz="1350" dirty="0"/>
          </a:p>
          <a:p>
            <a:pPr marL="342900" indent="-342900">
              <a:buSzPct val="100000"/>
              <a:buChar char="•"/>
            </a:pPr>
            <a:r>
              <a:rPr lang="en-US" sz="1350" dirty="0">
                <a:solidFill>
                  <a:srgbClr val="1A27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Final answer: max{ S(i) }  for all i — because the last chosen restaurant can be any location</a:t>
            </a:r>
            <a:endParaRPr lang="en-US" sz="1350" dirty="0"/>
          </a:p>
        </p:txBody>
      </p:sp>
      <p:sp>
        <p:nvSpPr>
          <p:cNvPr id="8" name="Shape 6"/>
          <p:cNvSpPr/>
          <p:nvPr/>
        </p:nvSpPr>
        <p:spPr>
          <a:xfrm>
            <a:off x="365760" y="3520440"/>
            <a:ext cx="8412480" cy="1280160"/>
          </a:xfrm>
          <a:prstGeom prst="rect">
            <a:avLst/>
          </a:prstGeom>
          <a:solidFill>
            <a:srgbClr val="EDE9FE"/>
          </a:solidFill>
          <a:ln w="12700">
            <a:solidFill>
              <a:srgbClr val="7C3AED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548640" y="3593592"/>
            <a:ext cx="20116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7C3A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Complexity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548640" y="3931920"/>
            <a:ext cx="80467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A27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Brute force: O(n · 2ⁿ)  →  DP with inner loop: O(n²)  →  DP with binary search: O(n log n)</a:t>
            </a:r>
            <a:endParaRPr lang="en-US" sz="13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1A274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" y="1005840"/>
            <a:ext cx="109728" cy="3108960"/>
          </a:xfrm>
          <a:prstGeom prst="rect">
            <a:avLst/>
          </a:prstGeom>
          <a:solidFill>
            <a:srgbClr val="D97706"/>
          </a:solidFill>
          <a:ln w="12700">
            <a:solidFill>
              <a:srgbClr val="D97706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640080" y="1005840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D9770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Problem 4</a:t>
            </a:r>
            <a:endParaRPr lang="en-US" sz="1300" dirty="0"/>
          </a:p>
        </p:txBody>
      </p:sp>
      <p:sp>
        <p:nvSpPr>
          <p:cNvPr id="4" name="Text 2"/>
          <p:cNvSpPr/>
          <p:nvPr/>
        </p:nvSpPr>
        <p:spPr>
          <a:xfrm>
            <a:off x="640080" y="1554480"/>
            <a:ext cx="804672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Longest Palindromic Subsequence</a:t>
            </a:r>
            <a:endParaRPr lang="en-US" sz="3600" dirty="0"/>
          </a:p>
        </p:txBody>
      </p:sp>
      <p:sp>
        <p:nvSpPr>
          <p:cNvPr id="5" name="Text 3"/>
          <p:cNvSpPr/>
          <p:nvPr/>
        </p:nvSpPr>
        <p:spPr>
          <a:xfrm>
            <a:off x="640080" y="2971800"/>
            <a:ext cx="80467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A5B4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2-D dynamic programming on strings</a:t>
            </a:r>
            <a:endParaRPr lang="en-US" sz="1600" dirty="0"/>
          </a:p>
        </p:txBody>
      </p:sp>
      <p:sp>
        <p:nvSpPr>
          <p:cNvPr id="6" name="Shape 4"/>
          <p:cNvSpPr/>
          <p:nvPr/>
        </p:nvSpPr>
        <p:spPr>
          <a:xfrm>
            <a:off x="0" y="4754880"/>
            <a:ext cx="9144000" cy="388620"/>
          </a:xfrm>
          <a:prstGeom prst="rect">
            <a:avLst/>
          </a:prstGeom>
          <a:solidFill>
            <a:srgbClr val="D97706">
              <a:alpha val="20000"/>
            </a:srgbClr>
          </a:solidFill>
          <a:ln w="12700">
            <a:solidFill>
              <a:srgbClr val="D97706">
                <a:alpha val="20000"/>
              </a:srgbClr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365760" y="4773168"/>
            <a:ext cx="82296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CS 277 — Exam 3 Practice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1F5F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D97706"/>
          </a:solidFill>
          <a:ln w="12700">
            <a:solidFill>
              <a:srgbClr val="D97706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11480" y="73152"/>
            <a:ext cx="82296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Problem 4 · Definitions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411480" y="41148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Subsequence &amp; Palindrome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365760" y="1097280"/>
            <a:ext cx="8412480" cy="3611880"/>
          </a:xfrm>
          <a:prstGeom prst="rect">
            <a:avLst/>
          </a:prstGeom>
          <a:solidFill>
            <a:srgbClr val="FFFFFF"/>
          </a:solidFill>
          <a:ln w="6350">
            <a:solidFill>
              <a:srgbClr val="E2E8F0"/>
            </a:solidFill>
            <a:prstDash val="solid"/>
          </a:ln>
          <a:effectLst>
            <a:outerShdw sx="100000" sy="100000" kx="0" ky="0" algn="bl" rotWithShape="0" blurRad="101600" dist="25400" dir="8100000">
              <a:srgbClr val="000000">
                <a:alpha val="8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365760" y="1097280"/>
            <a:ext cx="91440" cy="3611880"/>
          </a:xfrm>
          <a:prstGeom prst="rect">
            <a:avLst/>
          </a:prstGeom>
          <a:solidFill>
            <a:srgbClr val="D97706"/>
          </a:solidFill>
          <a:ln w="12700">
            <a:solidFill>
              <a:srgbClr val="D97706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594360" y="1188720"/>
            <a:ext cx="8046720" cy="3383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1A27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Subsequence of string s: any subset of characters of s that appear in their original left-to-right order (characters need not be contiguous).</a:t>
            </a:r>
            <a:endParaRPr lang="en-US" sz="1400" dirty="0"/>
          </a:p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1A27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Example: 'bbb' and 'bab' are both subsequences of 'bbbab'.</a:t>
            </a:r>
            <a:endParaRPr lang="en-US" sz="1400" dirty="0"/>
          </a:p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1A27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Palindrome: a string that reads the same forwards and backwards. Example: 'racecar', 'abba', 'a'.</a:t>
            </a:r>
            <a:endParaRPr lang="en-US" sz="1400" dirty="0"/>
          </a:p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1A27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Palindromic subsequence: a subsequence that is also a palindrome.</a:t>
            </a:r>
            <a:endParaRPr lang="en-US" sz="1400" dirty="0"/>
          </a:p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1A27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Longest Palindromic Subsequence (LPS): the palindromic subsequence of maximum length.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1F5F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D97706"/>
          </a:solidFill>
          <a:ln w="12700">
            <a:solidFill>
              <a:srgbClr val="D97706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11480" y="73152"/>
            <a:ext cx="82296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Problem 4 · Formal Specification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411480" y="41148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Input &amp; Output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365760" y="1097280"/>
            <a:ext cx="4023360" cy="3611880"/>
          </a:xfrm>
          <a:prstGeom prst="rect">
            <a:avLst/>
          </a:prstGeom>
          <a:solidFill>
            <a:srgbClr val="FFFFFF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365760" y="1097280"/>
            <a:ext cx="91440" cy="3611880"/>
          </a:xfrm>
          <a:prstGeom prst="rect">
            <a:avLst/>
          </a:prstGeom>
          <a:solidFill>
            <a:srgbClr val="D97706"/>
          </a:solidFill>
          <a:ln w="12700">
            <a:solidFill>
              <a:srgbClr val="D97706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548640" y="1170432"/>
            <a:ext cx="3749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D9770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Input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548640" y="1536192"/>
            <a:ext cx="3749040" cy="3017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1A27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string  str  of length n</a:t>
            </a: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1A27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Characters can be any alphabet; length n can be up to hundreds/thousands</a:t>
            </a: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1A27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Example: str = 'bbbab'  (n = 5)</a:t>
            </a:r>
            <a:endParaRPr lang="en-US" sz="1300" dirty="0"/>
          </a:p>
        </p:txBody>
      </p:sp>
      <p:sp>
        <p:nvSpPr>
          <p:cNvPr id="9" name="Shape 7"/>
          <p:cNvSpPr/>
          <p:nvPr/>
        </p:nvSpPr>
        <p:spPr>
          <a:xfrm>
            <a:off x="4754880" y="1097280"/>
            <a:ext cx="4023360" cy="3611880"/>
          </a:xfrm>
          <a:prstGeom prst="rect">
            <a:avLst/>
          </a:prstGeom>
          <a:solidFill>
            <a:srgbClr val="FFFFFF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4754880" y="1097280"/>
            <a:ext cx="91440" cy="3611880"/>
          </a:xfrm>
          <a:prstGeom prst="rect">
            <a:avLst/>
          </a:prstGeom>
          <a:solidFill>
            <a:srgbClr val="D97706"/>
          </a:solidFill>
          <a:ln w="12700">
            <a:solidFill>
              <a:srgbClr val="D97706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4937760" y="1170432"/>
            <a:ext cx="3749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D9770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Output</a:t>
            </a:r>
            <a:endParaRPr lang="en-US" sz="1300" dirty="0"/>
          </a:p>
        </p:txBody>
      </p:sp>
      <p:sp>
        <p:nvSpPr>
          <p:cNvPr id="12" name="Text 10"/>
          <p:cNvSpPr/>
          <p:nvPr/>
        </p:nvSpPr>
        <p:spPr>
          <a:xfrm>
            <a:off x="4937760" y="1536192"/>
            <a:ext cx="3749040" cy="3017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1A27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length of the longest palindromic subsequence of str</a:t>
            </a: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1A27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 'bbbab' → answer is 4  (subsequence 'bbbb')</a:t>
            </a: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1A27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 'cbbd'  → answer is 2  (subsequences 'bb')</a:t>
            </a: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1A27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Note: we only need the length, not the actual subsequence (though it can be reconstructed)</a:t>
            </a:r>
            <a:endParaRPr lang="en-US" sz="13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1F5F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D97706"/>
          </a:solidFill>
          <a:ln w="12700">
            <a:solidFill>
              <a:srgbClr val="D97706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11480" y="73152"/>
            <a:ext cx="82296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Problem 4 · DP Formulation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411480" y="41148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2-D Subproblem S(i, j)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365760" y="1097280"/>
            <a:ext cx="8412480" cy="2286000"/>
          </a:xfrm>
          <a:prstGeom prst="rect">
            <a:avLst/>
          </a:prstGeom>
          <a:solidFill>
            <a:srgbClr val="FFFFFF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365760" y="1097280"/>
            <a:ext cx="91440" cy="2286000"/>
          </a:xfrm>
          <a:prstGeom prst="rect">
            <a:avLst/>
          </a:prstGeom>
          <a:solidFill>
            <a:srgbClr val="D97706"/>
          </a:solidFill>
          <a:ln w="12700">
            <a:solidFill>
              <a:srgbClr val="D97706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594360" y="1170432"/>
            <a:ext cx="8046720" cy="21031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350" dirty="0">
                <a:solidFill>
                  <a:srgbClr val="1A27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S(i, j) = length of LPS of str[i .. j]  (substring from index i to j inclusive)</a:t>
            </a:r>
            <a:endParaRPr lang="en-US" sz="1350" dirty="0"/>
          </a:p>
          <a:p>
            <a:pPr marL="342900" indent="-342900">
              <a:buSzPct val="100000"/>
              <a:buChar char="•"/>
            </a:pPr>
            <a:r>
              <a:rPr lang="en-US" sz="1350" dirty="0">
                <a:solidFill>
                  <a:srgbClr val="1A27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If str[i] = str[j]:  S(i,j) = max( 2 + S(i+1, j−1),  S(i+1, j),  S(i, j−1) )</a:t>
            </a:r>
            <a:endParaRPr lang="en-US" sz="1350" dirty="0"/>
          </a:p>
          <a:p>
            <a:pPr marL="342900" indent="-342900">
              <a:buSzPct val="100000"/>
              <a:buChar char="•"/>
            </a:pPr>
            <a:r>
              <a:rPr lang="en-US" sz="1350" dirty="0">
                <a:solidFill>
                  <a:srgbClr val="1A27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If str[i] ≠ str[j]:  S(i,j) = max( S(i+1, j),  S(i, j−1) )</a:t>
            </a:r>
            <a:endParaRPr lang="en-US" sz="1350" dirty="0"/>
          </a:p>
          <a:p>
            <a:pPr marL="342900" indent="-342900">
              <a:buSzPct val="100000"/>
              <a:buChar char="•"/>
            </a:pPr>
            <a:r>
              <a:rPr lang="en-US" sz="1350" dirty="0">
                <a:solidFill>
                  <a:srgbClr val="1A27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Base case: S(i, i) = 1 for all i  (single char is always a palindrome of length 1)</a:t>
            </a:r>
            <a:endParaRPr lang="en-US" sz="1350" dirty="0"/>
          </a:p>
          <a:p>
            <a:pPr marL="342900" indent="-342900">
              <a:buSzPct val="100000"/>
              <a:buChar char="•"/>
            </a:pPr>
            <a:r>
              <a:rPr lang="en-US" sz="1350" dirty="0">
                <a:solidFill>
                  <a:srgbClr val="1A27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Fill order: increasing substring length l = j−i, NOT standard row-by-row — required for correctness!</a:t>
            </a:r>
            <a:endParaRPr lang="en-US" sz="1350" dirty="0"/>
          </a:p>
        </p:txBody>
      </p:sp>
      <p:sp>
        <p:nvSpPr>
          <p:cNvPr id="8" name="Shape 6"/>
          <p:cNvSpPr/>
          <p:nvPr/>
        </p:nvSpPr>
        <p:spPr>
          <a:xfrm>
            <a:off x="365760" y="3520440"/>
            <a:ext cx="8412480" cy="1280160"/>
          </a:xfrm>
          <a:prstGeom prst="rect">
            <a:avLst/>
          </a:prstGeom>
          <a:solidFill>
            <a:srgbClr val="FEF3C7"/>
          </a:solidFill>
          <a:ln w="12700">
            <a:solidFill>
              <a:srgbClr val="D97706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548640" y="3593592"/>
            <a:ext cx="20116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D9770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Complexity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548640" y="3931920"/>
            <a:ext cx="80467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A27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Brute force: O(n · 2ⁿ)  →  DP: O(n²) time and O(n²) space</a:t>
            </a:r>
            <a:endParaRPr lang="en-US" sz="13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1A274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" y="1005840"/>
            <a:ext cx="109728" cy="3108960"/>
          </a:xfrm>
          <a:prstGeom prst="rect">
            <a:avLst/>
          </a:prstGeom>
          <a:solidFill>
            <a:srgbClr val="BE185D"/>
          </a:solidFill>
          <a:ln w="12700">
            <a:solidFill>
              <a:srgbClr val="BE185D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640080" y="1005840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BE185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Problem 5</a:t>
            </a:r>
            <a:endParaRPr lang="en-US" sz="1300" dirty="0"/>
          </a:p>
        </p:txBody>
      </p:sp>
      <p:sp>
        <p:nvSpPr>
          <p:cNvPr id="4" name="Text 2"/>
          <p:cNvSpPr/>
          <p:nvPr/>
        </p:nvSpPr>
        <p:spPr>
          <a:xfrm>
            <a:off x="640080" y="1554480"/>
            <a:ext cx="804672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Dictionary Distance</a:t>
            </a:r>
            <a:endParaRPr lang="en-US" sz="3600" dirty="0"/>
          </a:p>
        </p:txBody>
      </p:sp>
      <p:sp>
        <p:nvSpPr>
          <p:cNvPr id="5" name="Text 3"/>
          <p:cNvSpPr/>
          <p:nvPr/>
        </p:nvSpPr>
        <p:spPr>
          <a:xfrm>
            <a:off x="640080" y="2971800"/>
            <a:ext cx="80467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A5B4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Reduction: Word-Ladder → Unweighted Shortest Path (BFS)</a:t>
            </a:r>
            <a:endParaRPr lang="en-US" sz="1600" dirty="0"/>
          </a:p>
        </p:txBody>
      </p:sp>
      <p:sp>
        <p:nvSpPr>
          <p:cNvPr id="6" name="Shape 4"/>
          <p:cNvSpPr/>
          <p:nvPr/>
        </p:nvSpPr>
        <p:spPr>
          <a:xfrm>
            <a:off x="0" y="4754880"/>
            <a:ext cx="9144000" cy="388620"/>
          </a:xfrm>
          <a:prstGeom prst="rect">
            <a:avLst/>
          </a:prstGeom>
          <a:solidFill>
            <a:srgbClr val="BE185D">
              <a:alpha val="20000"/>
            </a:srgbClr>
          </a:solidFill>
          <a:ln w="12700">
            <a:solidFill>
              <a:srgbClr val="BE185D">
                <a:alpha val="20000"/>
              </a:srgbClr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365760" y="4773168"/>
            <a:ext cx="82296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CS 277 — Exam 3 Practice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1F5F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BE185D"/>
          </a:solidFill>
          <a:ln w="12700">
            <a:solidFill>
              <a:srgbClr val="BE185D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11480" y="73152"/>
            <a:ext cx="82296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Problem 5 · Context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411480" y="41148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Word-Ladder Puzzle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365760" y="1097280"/>
            <a:ext cx="8412480" cy="3611880"/>
          </a:xfrm>
          <a:prstGeom prst="rect">
            <a:avLst/>
          </a:prstGeom>
          <a:solidFill>
            <a:srgbClr val="FFFFFF"/>
          </a:solidFill>
          <a:ln w="6350">
            <a:solidFill>
              <a:srgbClr val="E2E8F0"/>
            </a:solidFill>
            <a:prstDash val="solid"/>
          </a:ln>
          <a:effectLst>
            <a:outerShdw sx="100000" sy="100000" kx="0" ky="0" algn="bl" rotWithShape="0" blurRad="101600" dist="25400" dir="8100000">
              <a:srgbClr val="000000">
                <a:alpha val="8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365760" y="1097280"/>
            <a:ext cx="91440" cy="3611880"/>
          </a:xfrm>
          <a:prstGeom prst="rect">
            <a:avLst/>
          </a:prstGeom>
          <a:solidFill>
            <a:srgbClr val="BE185D"/>
          </a:solidFill>
          <a:ln w="12700">
            <a:solidFill>
              <a:srgbClr val="BE185D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594360" y="1188720"/>
            <a:ext cx="8046720" cy="3383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1A27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Classic puzzle: transform one word into another, one letter at a time, where every intermediate word must be valid (in the dictionary).</a:t>
            </a:r>
            <a:endParaRPr lang="en-US" sz="1400" dirty="0"/>
          </a:p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1A27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Example — dictionary: [cat, cot, cog, dog, dot, dat, dag, dig]</a:t>
            </a:r>
            <a:endParaRPr lang="en-US" sz="1400" dirty="0"/>
          </a:p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1A27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Transformation: cat → dat → dag → dog  (3 steps)  ✓  all intermediate words are in the dictionary.</a:t>
            </a:r>
            <a:endParaRPr lang="en-US" sz="1400" dirty="0"/>
          </a:p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1A27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'cat' → 'dog' directly is invalid (3 letters change at once).</a:t>
            </a:r>
            <a:endParaRPr lang="en-US" sz="1400" dirty="0"/>
          </a:p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1A27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'cat' → 'cag' → 'dag' → 'dog' is invalid ('cag' not in dictionary).</a:t>
            </a:r>
            <a:endParaRPr lang="en-US" sz="1400" dirty="0"/>
          </a:p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1A27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Goal: find the minimum number of single-letter substitution steps.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1A274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" y="1005840"/>
            <a:ext cx="109728" cy="3108960"/>
          </a:xfrm>
          <a:prstGeom prst="rect">
            <a:avLst/>
          </a:prstGeom>
          <a:solidFill>
            <a:srgbClr val="2563EB"/>
          </a:solidFill>
          <a:ln w="12700">
            <a:solidFill>
              <a:srgbClr val="2563EB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640080" y="1005840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2563E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Problem 1</a:t>
            </a:r>
            <a:endParaRPr lang="en-US" sz="1300" dirty="0"/>
          </a:p>
        </p:txBody>
      </p:sp>
      <p:sp>
        <p:nvSpPr>
          <p:cNvPr id="4" name="Text 2"/>
          <p:cNvSpPr/>
          <p:nvPr/>
        </p:nvSpPr>
        <p:spPr>
          <a:xfrm>
            <a:off x="640080" y="1554480"/>
            <a:ext cx="804672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Generalized Shortest Paths</a:t>
            </a:r>
            <a:endParaRPr lang="en-US" sz="3600" dirty="0"/>
          </a:p>
        </p:txBody>
      </p:sp>
      <p:sp>
        <p:nvSpPr>
          <p:cNvPr id="5" name="Text 3"/>
          <p:cNvSpPr/>
          <p:nvPr/>
        </p:nvSpPr>
        <p:spPr>
          <a:xfrm>
            <a:off x="640080" y="2971800"/>
            <a:ext cx="80467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A5B4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Internet routing — delays on edges AND routers</a:t>
            </a:r>
            <a:endParaRPr lang="en-US" sz="1600" dirty="0"/>
          </a:p>
        </p:txBody>
      </p:sp>
      <p:sp>
        <p:nvSpPr>
          <p:cNvPr id="6" name="Shape 4"/>
          <p:cNvSpPr/>
          <p:nvPr/>
        </p:nvSpPr>
        <p:spPr>
          <a:xfrm>
            <a:off x="0" y="4754880"/>
            <a:ext cx="9144000" cy="388620"/>
          </a:xfrm>
          <a:prstGeom prst="rect">
            <a:avLst/>
          </a:prstGeom>
          <a:solidFill>
            <a:srgbClr val="2563EB">
              <a:alpha val="20000"/>
            </a:srgbClr>
          </a:solidFill>
          <a:ln w="12700">
            <a:solidFill>
              <a:srgbClr val="2563EB">
                <a:alpha val="20000"/>
              </a:srgbClr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365760" y="4773168"/>
            <a:ext cx="82296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CS 277 — Exam 3 Practice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1F5F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BE185D"/>
          </a:solidFill>
          <a:ln w="12700">
            <a:solidFill>
              <a:srgbClr val="BE185D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11480" y="73152"/>
            <a:ext cx="82296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Problem 5 · Formal Specification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411480" y="41148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Input &amp; Output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365760" y="1097280"/>
            <a:ext cx="4023360" cy="3611880"/>
          </a:xfrm>
          <a:prstGeom prst="rect">
            <a:avLst/>
          </a:prstGeom>
          <a:solidFill>
            <a:srgbClr val="FFFFFF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365760" y="1097280"/>
            <a:ext cx="91440" cy="3611880"/>
          </a:xfrm>
          <a:prstGeom prst="rect">
            <a:avLst/>
          </a:prstGeom>
          <a:solidFill>
            <a:srgbClr val="BE185D"/>
          </a:solidFill>
          <a:ln w="12700">
            <a:solidFill>
              <a:srgbClr val="BE185D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548640" y="1170432"/>
            <a:ext cx="3749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BE185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Input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548640" y="1536192"/>
            <a:ext cx="3749040" cy="3017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1A27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Dictionary D — a list of words, all of equal length k</a:t>
            </a: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1A27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Source word s ∈ D</a:t>
            </a: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1A27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Target word t ∈ D</a:t>
            </a: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1A27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single-letter change is: keeping the same length and altering exactly one character position</a:t>
            </a:r>
            <a:endParaRPr lang="en-US" sz="1300" dirty="0"/>
          </a:p>
        </p:txBody>
      </p:sp>
      <p:sp>
        <p:nvSpPr>
          <p:cNvPr id="9" name="Shape 7"/>
          <p:cNvSpPr/>
          <p:nvPr/>
        </p:nvSpPr>
        <p:spPr>
          <a:xfrm>
            <a:off x="4754880" y="1097280"/>
            <a:ext cx="4023360" cy="3611880"/>
          </a:xfrm>
          <a:prstGeom prst="rect">
            <a:avLst/>
          </a:prstGeom>
          <a:solidFill>
            <a:srgbClr val="FFFFFF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4754880" y="1097280"/>
            <a:ext cx="91440" cy="3611880"/>
          </a:xfrm>
          <a:prstGeom prst="rect">
            <a:avLst/>
          </a:prstGeom>
          <a:solidFill>
            <a:srgbClr val="BE185D"/>
          </a:solidFill>
          <a:ln w="12700">
            <a:solidFill>
              <a:srgbClr val="BE185D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4937760" y="1170432"/>
            <a:ext cx="3749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BE185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Output</a:t>
            </a:r>
            <a:endParaRPr lang="en-US" sz="1300" dirty="0"/>
          </a:p>
        </p:txBody>
      </p:sp>
      <p:sp>
        <p:nvSpPr>
          <p:cNvPr id="12" name="Text 10"/>
          <p:cNvSpPr/>
          <p:nvPr/>
        </p:nvSpPr>
        <p:spPr>
          <a:xfrm>
            <a:off x="4937760" y="1536192"/>
            <a:ext cx="3749040" cy="3017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1A27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Minimum number of single-letter steps to transform s into t</a:t>
            </a: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1A27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Every intermediate word must appear in D</a:t>
            </a: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1A27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Return ∞ (or −1) if no valid transformation sequence exists</a:t>
            </a: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1A27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Example: dictDist(D, 'cat', 'dog') = 3</a:t>
            </a:r>
            <a:endParaRPr lang="en-US" sz="1300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1">
    <p:bg>
      <p:bgPr>
        <a:solidFill>
          <a:srgbClr val="F1F5F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BE185D"/>
          </a:solidFill>
          <a:ln w="12700">
            <a:solidFill>
              <a:srgbClr val="BE185D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11480" y="73152"/>
            <a:ext cx="82296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Problem 5 · The Reduction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411480" y="41148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Word-Ladder → Graph Shortest Path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365760" y="1097280"/>
            <a:ext cx="8412480" cy="2286000"/>
          </a:xfrm>
          <a:prstGeom prst="rect">
            <a:avLst/>
          </a:prstGeom>
          <a:solidFill>
            <a:srgbClr val="FFFFFF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365760" y="1097280"/>
            <a:ext cx="91440" cy="2286000"/>
          </a:xfrm>
          <a:prstGeom prst="rect">
            <a:avLst/>
          </a:prstGeom>
          <a:solidFill>
            <a:srgbClr val="BE185D"/>
          </a:solidFill>
          <a:ln w="12700">
            <a:solidFill>
              <a:srgbClr val="BE185D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594360" y="1170432"/>
            <a:ext cx="8046720" cy="21031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350" dirty="0">
                <a:solidFill>
                  <a:srgbClr val="1A27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Construct graph G:  vertices = words in D  (one vertex per word)</a:t>
            </a:r>
            <a:endParaRPr lang="en-US" sz="1350" dirty="0"/>
          </a:p>
          <a:p>
            <a:pPr marL="342900" indent="-342900">
              <a:buSzPct val="100000"/>
              <a:buChar char="•"/>
            </a:pPr>
            <a:r>
              <a:rPr lang="en-US" sz="1350" dirty="0">
                <a:solidFill>
                  <a:srgbClr val="1A27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Add edge (u, v) if u and v differ in exactly one character position  (the 'oneaway' condition)</a:t>
            </a:r>
            <a:endParaRPr lang="en-US" sz="1350" dirty="0"/>
          </a:p>
          <a:p>
            <a:pPr marL="342900" indent="-342900">
              <a:buSzPct val="100000"/>
              <a:buChar char="•"/>
            </a:pPr>
            <a:r>
              <a:rPr lang="en-US" sz="1350" dirty="0">
                <a:solidFill>
                  <a:srgbClr val="1A27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path in G from vertex s to vertex t corresponds exactly to a valid word-ladder sequence</a:t>
            </a:r>
            <a:endParaRPr lang="en-US" sz="1350" dirty="0"/>
          </a:p>
          <a:p>
            <a:pPr marL="342900" indent="-342900">
              <a:buSzPct val="100000"/>
              <a:buChar char="•"/>
            </a:pPr>
            <a:r>
              <a:rPr lang="en-US" sz="1350" dirty="0">
                <a:solidFill>
                  <a:srgbClr val="1A27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Path length = number of steps, so  min steps = BFS shortest-path distance from s to t in G</a:t>
            </a:r>
            <a:endParaRPr lang="en-US" sz="1350" dirty="0"/>
          </a:p>
          <a:p>
            <a:pPr marL="342900" indent="-342900">
              <a:buSzPct val="100000"/>
              <a:buChar char="•"/>
            </a:pPr>
            <a:r>
              <a:rPr lang="en-US" sz="1350" dirty="0">
                <a:solidFill>
                  <a:srgbClr val="1A27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Run BFS (unweighted graph) — Dijkstra not needed since all edges have equal weight</a:t>
            </a:r>
            <a:endParaRPr lang="en-US" sz="1350" dirty="0"/>
          </a:p>
        </p:txBody>
      </p:sp>
      <p:sp>
        <p:nvSpPr>
          <p:cNvPr id="8" name="Shape 6"/>
          <p:cNvSpPr/>
          <p:nvPr/>
        </p:nvSpPr>
        <p:spPr>
          <a:xfrm>
            <a:off x="365760" y="3520440"/>
            <a:ext cx="8412480" cy="1280160"/>
          </a:xfrm>
          <a:prstGeom prst="rect">
            <a:avLst/>
          </a:prstGeom>
          <a:solidFill>
            <a:srgbClr val="FCE7F3"/>
          </a:solidFill>
          <a:ln w="12700">
            <a:solidFill>
              <a:srgbClr val="BE185D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548640" y="3593592"/>
            <a:ext cx="20116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BE185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Complexity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548640" y="3931920"/>
            <a:ext cx="80467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A27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Build graph: O(n²k) — all pairs, each oneaway check O(k).  BFS: O(n + n²) = O(n²).  Total: O(n²k)</a:t>
            </a:r>
            <a:endParaRPr lang="en-US" sz="1300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2">
    <p:bg>
      <p:bgPr>
        <a:solidFill>
          <a:srgbClr val="1A274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" y="1005840"/>
            <a:ext cx="109728" cy="3108960"/>
          </a:xfrm>
          <a:prstGeom prst="rect">
            <a:avLst/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640080" y="1005840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D94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Problem 6</a:t>
            </a:r>
            <a:endParaRPr lang="en-US" sz="1300" dirty="0"/>
          </a:p>
        </p:txBody>
      </p:sp>
      <p:sp>
        <p:nvSpPr>
          <p:cNvPr id="4" name="Text 2"/>
          <p:cNvSpPr/>
          <p:nvPr/>
        </p:nvSpPr>
        <p:spPr>
          <a:xfrm>
            <a:off x="640080" y="1554480"/>
            <a:ext cx="804672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Hamiltonian Paths</a:t>
            </a:r>
            <a:endParaRPr lang="en-US" sz="3600" dirty="0"/>
          </a:p>
        </p:txBody>
      </p:sp>
      <p:sp>
        <p:nvSpPr>
          <p:cNvPr id="5" name="Text 3"/>
          <p:cNvSpPr/>
          <p:nvPr/>
        </p:nvSpPr>
        <p:spPr>
          <a:xfrm>
            <a:off x="640080" y="2971800"/>
            <a:ext cx="80467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A5B4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Mutual reduction between two decision problems</a:t>
            </a:r>
            <a:endParaRPr lang="en-US" sz="1600" dirty="0"/>
          </a:p>
        </p:txBody>
      </p:sp>
      <p:sp>
        <p:nvSpPr>
          <p:cNvPr id="6" name="Shape 4"/>
          <p:cNvSpPr/>
          <p:nvPr/>
        </p:nvSpPr>
        <p:spPr>
          <a:xfrm>
            <a:off x="0" y="4754880"/>
            <a:ext cx="9144000" cy="388620"/>
          </a:xfrm>
          <a:prstGeom prst="rect">
            <a:avLst/>
          </a:prstGeom>
          <a:solidFill>
            <a:srgbClr val="0D9488">
              <a:alpha val="20000"/>
            </a:srgbClr>
          </a:solidFill>
          <a:ln w="12700">
            <a:solidFill>
              <a:srgbClr val="0D9488">
                <a:alpha val="20000"/>
              </a:srgbClr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365760" y="4773168"/>
            <a:ext cx="82296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CS 277 — Exam 3 Practice</a:t>
            </a:r>
            <a:endParaRPr lang="en-US" sz="1100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3">
    <p:bg>
      <p:bgPr>
        <a:solidFill>
          <a:srgbClr val="F1F5F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11480" y="73152"/>
            <a:ext cx="82296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Problem 6 · Definitions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411480" y="41148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Hamiltonian Path — What Is It?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365760" y="1097280"/>
            <a:ext cx="8412480" cy="3611880"/>
          </a:xfrm>
          <a:prstGeom prst="rect">
            <a:avLst/>
          </a:prstGeom>
          <a:solidFill>
            <a:srgbClr val="FFFFFF"/>
          </a:solidFill>
          <a:ln w="6350">
            <a:solidFill>
              <a:srgbClr val="E2E8F0"/>
            </a:solidFill>
            <a:prstDash val="solid"/>
          </a:ln>
          <a:effectLst>
            <a:outerShdw sx="100000" sy="100000" kx="0" ky="0" algn="bl" rotWithShape="0" blurRad="101600" dist="25400" dir="8100000">
              <a:srgbClr val="000000">
                <a:alpha val="8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365760" y="1097280"/>
            <a:ext cx="91440" cy="3611880"/>
          </a:xfrm>
          <a:prstGeom prst="rect">
            <a:avLst/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594360" y="1188720"/>
            <a:ext cx="8046720" cy="3383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1A27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Hamiltonian path in a directed graph G is a path that visits every vertex exactly once.</a:t>
            </a:r>
            <a:endParaRPr lang="en-US" sz="1400" dirty="0"/>
          </a:p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1A27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Example: graph H with 4 vertices and edges (0,1), (1,2), (2,3) — path 0→1→2→3 is Hamiltonian.</a:t>
            </a:r>
            <a:endParaRPr lang="en-US" sz="1400" dirty="0"/>
          </a:p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1A27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path 1→2→3 is NOT Hamiltonian in H because vertex 0 is unvisited.</a:t>
            </a:r>
            <a:endParaRPr lang="en-US" sz="1400" dirty="0"/>
          </a:p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1A27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Not every graph has a Hamiltonian path. Graph with edges (0,1) and (2,1) has no Hamiltonian path — 0 and 2 cannot both be visited since both must precede 1.</a:t>
            </a:r>
            <a:endParaRPr lang="en-US" sz="1400" dirty="0"/>
          </a:p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1A27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Determining whether a Hamiltonian path exists is computationally hard (NP-complete for general graphs).</a:t>
            </a:r>
            <a:endParaRPr lang="en-US" sz="1400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4">
    <p:bg>
      <p:bgPr>
        <a:solidFill>
          <a:srgbClr val="F1F5F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11480" y="73152"/>
            <a:ext cx="82296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Problem 6 · Two Decision Problems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411480" y="41148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Problem A vs. Problem B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365760" y="1097280"/>
            <a:ext cx="4023360" cy="3611880"/>
          </a:xfrm>
          <a:prstGeom prst="rect">
            <a:avLst/>
          </a:prstGeom>
          <a:solidFill>
            <a:srgbClr val="FFFFFF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365760" y="1097280"/>
            <a:ext cx="91440" cy="3611880"/>
          </a:xfrm>
          <a:prstGeom prst="rect">
            <a:avLst/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548640" y="1170432"/>
            <a:ext cx="3749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D94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Problem A — Hamiltonian Path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548640" y="1536192"/>
            <a:ext cx="3749040" cy="3017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1A27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Input: directed graph G = (V, E)</a:t>
            </a: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1A27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Question: does G have a Hamiltonian path? (starting vertex is free to choose)</a:t>
            </a: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1A27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Output: True / False</a:t>
            </a: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1A27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Example: H = {(0,1),(1,2),(2,3)} → True  (path 0→1→2→3)</a:t>
            </a:r>
            <a:endParaRPr lang="en-US" sz="1300" dirty="0"/>
          </a:p>
        </p:txBody>
      </p:sp>
      <p:sp>
        <p:nvSpPr>
          <p:cNvPr id="9" name="Shape 7"/>
          <p:cNvSpPr/>
          <p:nvPr/>
        </p:nvSpPr>
        <p:spPr>
          <a:xfrm>
            <a:off x="4754880" y="1097280"/>
            <a:ext cx="4023360" cy="3611880"/>
          </a:xfrm>
          <a:prstGeom prst="rect">
            <a:avLst/>
          </a:prstGeom>
          <a:solidFill>
            <a:srgbClr val="FFFFFF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4754880" y="1097280"/>
            <a:ext cx="91440" cy="3611880"/>
          </a:xfrm>
          <a:prstGeom prst="rect">
            <a:avLst/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4937760" y="1170432"/>
            <a:ext cx="3749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D94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Problem B — Hamiltonian Path from s</a:t>
            </a:r>
            <a:endParaRPr lang="en-US" sz="1300" dirty="0"/>
          </a:p>
        </p:txBody>
      </p:sp>
      <p:sp>
        <p:nvSpPr>
          <p:cNvPr id="12" name="Text 10"/>
          <p:cNvSpPr/>
          <p:nvPr/>
        </p:nvSpPr>
        <p:spPr>
          <a:xfrm>
            <a:off x="4937760" y="1536192"/>
            <a:ext cx="3749040" cy="3017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1A27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Input: directed graph G = (V, E) and a specific start vertex s</a:t>
            </a: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1A27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Question: does G have a Hamiltonian path beginning at vertex s?</a:t>
            </a: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1A27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Output: True / False</a:t>
            </a: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1A27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Example: H with s=0 → True;  H with s=1 → False</a:t>
            </a:r>
            <a:endParaRPr lang="en-US" sz="1300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5">
    <p:bg>
      <p:bgPr>
        <a:solidFill>
          <a:srgbClr val="F1F5F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11480" y="73152"/>
            <a:ext cx="82296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Problem 6 · The Reductions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411480" y="41148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↔ B — Both Directions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365760" y="1097280"/>
            <a:ext cx="4023360" cy="3611880"/>
          </a:xfrm>
          <a:prstGeom prst="rect">
            <a:avLst/>
          </a:prstGeom>
          <a:solidFill>
            <a:srgbClr val="FFFFFF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365760" y="1097280"/>
            <a:ext cx="91440" cy="3611880"/>
          </a:xfrm>
          <a:prstGeom prst="rect">
            <a:avLst/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548640" y="1170432"/>
            <a:ext cx="3749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D94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reduces to B  (solve A using B)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548640" y="1536192"/>
            <a:ext cx="3749040" cy="3017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1A27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Add a new vertex n* with edges to every vertex in G</a:t>
            </a: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1A27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 has any Hamiltonian path  ⟺  new graph H has a Hamiltonian path starting at n*</a:t>
            </a: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1A27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One call to algoB suffices  →  Time: O(n + m + b(n+1))</a:t>
            </a: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1A27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Why it works: any Ham. path in H must start at n* (it reaches all others); removing n* gives a Ham. path in G</a:t>
            </a:r>
            <a:endParaRPr lang="en-US" sz="1300" dirty="0"/>
          </a:p>
        </p:txBody>
      </p:sp>
      <p:sp>
        <p:nvSpPr>
          <p:cNvPr id="9" name="Shape 7"/>
          <p:cNvSpPr/>
          <p:nvPr/>
        </p:nvSpPr>
        <p:spPr>
          <a:xfrm>
            <a:off x="4754880" y="1097280"/>
            <a:ext cx="4023360" cy="3611880"/>
          </a:xfrm>
          <a:prstGeom prst="rect">
            <a:avLst/>
          </a:prstGeom>
          <a:solidFill>
            <a:srgbClr val="FFFFFF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4754880" y="1097280"/>
            <a:ext cx="91440" cy="3611880"/>
          </a:xfrm>
          <a:prstGeom prst="rect">
            <a:avLst/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4937760" y="1170432"/>
            <a:ext cx="3749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D94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 reduces to A  (solve B using A)</a:t>
            </a:r>
            <a:endParaRPr lang="en-US" sz="1300" dirty="0"/>
          </a:p>
        </p:txBody>
      </p:sp>
      <p:sp>
        <p:nvSpPr>
          <p:cNvPr id="12" name="Text 10"/>
          <p:cNvSpPr/>
          <p:nvPr/>
        </p:nvSpPr>
        <p:spPr>
          <a:xfrm>
            <a:off x="4937760" y="1536192"/>
            <a:ext cx="3749040" cy="3017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1A27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Add a new vertex b* with a single edge b* → s</a:t>
            </a: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1A27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 has Ham. path from s  ⟺  new graph H has any Hamiltonian path</a:t>
            </a: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1A27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Why it works: b* has no in-edges so any Ham. path must start at b*; only out-edge forces s as second vertex</a:t>
            </a: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1A27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One call to algoA suffices  →  Time: O(m + a(n+1))</a:t>
            </a:r>
            <a:endParaRPr lang="en-US" sz="1300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6">
    <p:bg>
      <p:bgPr>
        <a:solidFill>
          <a:srgbClr val="F1F5F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11480" y="73152"/>
            <a:ext cx="82296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Problem 6 · Implications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411480" y="41148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the Reduction Tells Us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365760" y="1097280"/>
            <a:ext cx="8412480" cy="2286000"/>
          </a:xfrm>
          <a:prstGeom prst="rect">
            <a:avLst/>
          </a:prstGeom>
          <a:solidFill>
            <a:srgbClr val="FFFFFF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365760" y="1097280"/>
            <a:ext cx="91440" cy="2286000"/>
          </a:xfrm>
          <a:prstGeom prst="rect">
            <a:avLst/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594360" y="1170432"/>
            <a:ext cx="8046720" cy="21031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350" dirty="0">
                <a:solidFill>
                  <a:srgbClr val="1A27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and B are computationally equivalent — a fast algorithm for either immediately gives a fast algorithm for the other.</a:t>
            </a:r>
            <a:endParaRPr lang="en-US" sz="1350" dirty="0"/>
          </a:p>
          <a:p>
            <a:pPr marL="342900" indent="-342900">
              <a:buSzPct val="100000"/>
              <a:buChar char="•"/>
            </a:pPr>
            <a:r>
              <a:rPr lang="en-US" sz="1350" dirty="0">
                <a:solidFill>
                  <a:srgbClr val="1A27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Hamiltonian path problem is NP-complete: no polynomial-time algorithm is known, and most experts believe none exists.</a:t>
            </a:r>
            <a:endParaRPr lang="en-US" sz="1350" dirty="0"/>
          </a:p>
          <a:p>
            <a:pPr marL="342900" indent="-342900">
              <a:buSzPct val="100000"/>
              <a:buChar char="•"/>
            </a:pPr>
            <a:r>
              <a:rPr lang="en-US" sz="1350" dirty="0">
                <a:solidFill>
                  <a:srgbClr val="1A27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Reductions let us transfer hardness: if A is hard and A reduces to B, then B is at least as hard as A.</a:t>
            </a:r>
            <a:endParaRPr lang="en-US" sz="1350" dirty="0"/>
          </a:p>
          <a:p>
            <a:pPr marL="342900" indent="-342900">
              <a:buSzPct val="100000"/>
              <a:buChar char="•"/>
            </a:pPr>
            <a:r>
              <a:rPr lang="en-US" sz="1350" dirty="0">
                <a:solidFill>
                  <a:srgbClr val="1A27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DAG special case: if G is a DAG, both A and B can be solved efficiently (topological sort + path check) in O(n + m).</a:t>
            </a:r>
            <a:endParaRPr lang="en-US" sz="1350" dirty="0"/>
          </a:p>
        </p:txBody>
      </p:sp>
      <p:sp>
        <p:nvSpPr>
          <p:cNvPr id="8" name="Shape 6"/>
          <p:cNvSpPr/>
          <p:nvPr/>
        </p:nvSpPr>
        <p:spPr>
          <a:xfrm>
            <a:off x="365760" y="3520440"/>
            <a:ext cx="8412480" cy="1280160"/>
          </a:xfrm>
          <a:prstGeom prst="rect">
            <a:avLst/>
          </a:prstGeom>
          <a:solidFill>
            <a:srgbClr val="CCFBF1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548640" y="3593592"/>
            <a:ext cx="20116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D94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 Takeaway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548640" y="3931920"/>
            <a:ext cx="80467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A27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Adding a fixed start vertex does NOT make the Hamiltonian path problem easier or harder — the two variants are equivalent.</a:t>
            </a:r>
            <a:endParaRPr lang="en-US" sz="13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1F5F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2563EB"/>
          </a:solidFill>
          <a:ln w="12700">
            <a:solidFill>
              <a:srgbClr val="2563EB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11480" y="73152"/>
            <a:ext cx="82296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Problem 1 · Context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411480" y="41148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Why Generalize Dijkstra's?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365760" y="1097280"/>
            <a:ext cx="8412480" cy="3611880"/>
          </a:xfrm>
          <a:prstGeom prst="rect">
            <a:avLst/>
          </a:prstGeom>
          <a:solidFill>
            <a:srgbClr val="FFFFFF"/>
          </a:solidFill>
          <a:ln w="6350">
            <a:solidFill>
              <a:srgbClr val="E2E8F0"/>
            </a:solidFill>
            <a:prstDash val="solid"/>
          </a:ln>
          <a:effectLst>
            <a:outerShdw sx="100000" sy="100000" kx="0" ky="0" algn="bl" rotWithShape="0" blurRad="101600" dist="25400" dir="8100000">
              <a:srgbClr val="000000">
                <a:alpha val="8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365760" y="1097280"/>
            <a:ext cx="91440" cy="3611880"/>
          </a:xfrm>
          <a:prstGeom prst="rect">
            <a:avLst/>
          </a:prstGeom>
          <a:solidFill>
            <a:srgbClr val="2563EB"/>
          </a:solidFill>
          <a:ln w="12700">
            <a:solidFill>
              <a:srgbClr val="2563EB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594360" y="1188720"/>
            <a:ext cx="8046720" cy="3383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1A27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 Internet routing, packets incur delay on transmission lines (edges) and at routers (vertices).</a:t>
            </a:r>
            <a:endParaRPr lang="en-US" sz="1400" dirty="0"/>
          </a:p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1A27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Standard Dijkstra accounts for edge costs only — routers are assumed to be free.</a:t>
            </a:r>
            <a:endParaRPr lang="en-US" sz="1400" dirty="0"/>
          </a:p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1A27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 need a new cost model: cost(path) = Σ edge weights + Σ vertex costs (including both endpoints).</a:t>
            </a:r>
            <a:endParaRPr lang="en-US" sz="1400" dirty="0"/>
          </a:p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1A27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Goal: compute the cheapest path from a source s to every other vertex under this new model.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1F5F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2563EB"/>
          </a:solidFill>
          <a:ln w="12700">
            <a:solidFill>
              <a:srgbClr val="2563EB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11480" y="73152"/>
            <a:ext cx="82296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Problem 1 · Formal Specification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411480" y="41148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Input &amp; Output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365760" y="1097280"/>
            <a:ext cx="4023360" cy="3611880"/>
          </a:xfrm>
          <a:prstGeom prst="rect">
            <a:avLst/>
          </a:prstGeom>
          <a:solidFill>
            <a:srgbClr val="FFFFFF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365760" y="1097280"/>
            <a:ext cx="91440" cy="3611880"/>
          </a:xfrm>
          <a:prstGeom prst="rect">
            <a:avLst/>
          </a:prstGeom>
          <a:solidFill>
            <a:srgbClr val="2563EB"/>
          </a:solidFill>
          <a:ln w="12700">
            <a:solidFill>
              <a:srgbClr val="2563EB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548640" y="1170432"/>
            <a:ext cx="3749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2563E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Input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548640" y="1536192"/>
            <a:ext cx="3749040" cy="3017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1A27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Weighted directed graph G = (V, E) — adjacency list: G[u] = [(v, w), …]</a:t>
            </a: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1A27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Number of vertices n = len(G); vertices labelled 0 … n−1</a:t>
            </a: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1A27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Vertex cost list  c[ ]  with len(c) = n; c[v] ≥ 0 is the delay at router v</a:t>
            </a: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1A27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Source vertex  s  (integer index)</a:t>
            </a:r>
            <a:endParaRPr lang="en-US" sz="1300" dirty="0"/>
          </a:p>
        </p:txBody>
      </p:sp>
      <p:sp>
        <p:nvSpPr>
          <p:cNvPr id="9" name="Shape 7"/>
          <p:cNvSpPr/>
          <p:nvPr/>
        </p:nvSpPr>
        <p:spPr>
          <a:xfrm>
            <a:off x="4754880" y="1097280"/>
            <a:ext cx="4023360" cy="3611880"/>
          </a:xfrm>
          <a:prstGeom prst="rect">
            <a:avLst/>
          </a:prstGeom>
          <a:solidFill>
            <a:srgbClr val="FFFFFF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4754880" y="1097280"/>
            <a:ext cx="91440" cy="3611880"/>
          </a:xfrm>
          <a:prstGeom prst="rect">
            <a:avLst/>
          </a:prstGeom>
          <a:solidFill>
            <a:srgbClr val="2563EB"/>
          </a:solidFill>
          <a:ln w="12700">
            <a:solidFill>
              <a:srgbClr val="2563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4937760" y="1170432"/>
            <a:ext cx="3749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2563E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Output</a:t>
            </a:r>
            <a:endParaRPr lang="en-US" sz="1300" dirty="0"/>
          </a:p>
        </p:txBody>
      </p:sp>
      <p:sp>
        <p:nvSpPr>
          <p:cNvPr id="12" name="Text 10"/>
          <p:cNvSpPr/>
          <p:nvPr/>
        </p:nvSpPr>
        <p:spPr>
          <a:xfrm>
            <a:off x="4937760" y="1536192"/>
            <a:ext cx="3749040" cy="3017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1A27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Distance list  dist[ ]  of length n</a:t>
            </a: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1A27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dist[u] = minimum total cost of any path from s to u</a:t>
            </a: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1A27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Total cost = sum of all edge weights + sum of vertex costs of every vertex on the path (endpoints included)</a:t>
            </a: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1A27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dist[s] = c[s]  (just the source router cost, no edges)</a:t>
            </a:r>
            <a:endParaRPr lang="en-US" sz="13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1F5F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2563EB"/>
          </a:solidFill>
          <a:ln w="12700">
            <a:solidFill>
              <a:srgbClr val="2563EB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11480" y="73152"/>
            <a:ext cx="82296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Problem 1 · Key Insight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411480" y="41148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Changes vs. Standard Dijkstra?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365760" y="1097280"/>
            <a:ext cx="8412480" cy="2286000"/>
          </a:xfrm>
          <a:prstGeom prst="rect">
            <a:avLst/>
          </a:prstGeom>
          <a:solidFill>
            <a:srgbClr val="FFFFFF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365760" y="1097280"/>
            <a:ext cx="91440" cy="2286000"/>
          </a:xfrm>
          <a:prstGeom prst="rect">
            <a:avLst/>
          </a:prstGeom>
          <a:solidFill>
            <a:srgbClr val="2563EB"/>
          </a:solidFill>
          <a:ln w="12700">
            <a:solidFill>
              <a:srgbClr val="2563EB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594360" y="1170432"/>
            <a:ext cx="8046720" cy="21031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350" dirty="0">
                <a:solidFill>
                  <a:srgbClr val="1A27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Initialisation: dist[s] = c[s]  instead of dist[s] = 0</a:t>
            </a:r>
            <a:endParaRPr lang="en-US" sz="1350" dirty="0"/>
          </a:p>
          <a:p>
            <a:pPr marL="342900" indent="-342900">
              <a:buSzPct val="100000"/>
              <a:buChar char="•"/>
            </a:pPr>
            <a:r>
              <a:rPr lang="en-US" sz="1350" dirty="0">
                <a:solidFill>
                  <a:srgbClr val="1A27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Relaxation: when we try to reach v via u, the candidate cost is   dist[u] + weight(u→v) + c[v]</a:t>
            </a:r>
            <a:endParaRPr lang="en-US" sz="1350" dirty="0"/>
          </a:p>
          <a:p>
            <a:pPr marL="342900" indent="-342900">
              <a:buSzPct val="100000"/>
              <a:buChar char="•"/>
            </a:pPr>
            <a:r>
              <a:rPr lang="en-US" sz="1350" dirty="0">
                <a:solidFill>
                  <a:srgbClr val="1A27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Both changes are localised — everything else in Dijkstra stays the same</a:t>
            </a:r>
            <a:endParaRPr lang="en-US" sz="1350" dirty="0"/>
          </a:p>
          <a:p>
            <a:pPr marL="342900" indent="-342900">
              <a:buSzPct val="100000"/>
              <a:buChar char="•"/>
            </a:pPr>
            <a:r>
              <a:rPr lang="en-US" sz="1350" dirty="0">
                <a:solidFill>
                  <a:srgbClr val="1A27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Alternative view: build a new graph G′ where each edge weight absorbs the destination vertex cost, then run vanilla Dijkstra on G′</a:t>
            </a:r>
            <a:endParaRPr lang="en-US" sz="1350" dirty="0"/>
          </a:p>
        </p:txBody>
      </p:sp>
      <p:sp>
        <p:nvSpPr>
          <p:cNvPr id="8" name="Shape 6"/>
          <p:cNvSpPr/>
          <p:nvPr/>
        </p:nvSpPr>
        <p:spPr>
          <a:xfrm>
            <a:off x="365760" y="3520440"/>
            <a:ext cx="8412480" cy="1280160"/>
          </a:xfrm>
          <a:prstGeom prst="rect">
            <a:avLst/>
          </a:prstGeom>
          <a:solidFill>
            <a:srgbClr val="DBEAFE"/>
          </a:solidFill>
          <a:ln w="12700">
            <a:solidFill>
              <a:srgbClr val="2563EB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548640" y="3593592"/>
            <a:ext cx="20116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2563E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Complexity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548640" y="3931920"/>
            <a:ext cx="80467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A27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O(n² + mn)  —  identical to standard Dijkstra (array-based priority queue). No algorithmic overhead.</a:t>
            </a:r>
            <a:endParaRPr lang="en-US" sz="13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1A274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" y="1005840"/>
            <a:ext cx="109728" cy="3108960"/>
          </a:xfrm>
          <a:prstGeom prst="rect">
            <a:avLst/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640080" y="1005840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D94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Problem 2</a:t>
            </a:r>
            <a:endParaRPr lang="en-US" sz="1300" dirty="0"/>
          </a:p>
        </p:txBody>
      </p:sp>
      <p:sp>
        <p:nvSpPr>
          <p:cNvPr id="4" name="Text 2"/>
          <p:cNvSpPr/>
          <p:nvPr/>
        </p:nvSpPr>
        <p:spPr>
          <a:xfrm>
            <a:off x="640080" y="1554480"/>
            <a:ext cx="804672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Best New Road Planning</a:t>
            </a:r>
            <a:endParaRPr lang="en-US" sz="3600" dirty="0"/>
          </a:p>
        </p:txBody>
      </p:sp>
      <p:sp>
        <p:nvSpPr>
          <p:cNvPr id="5" name="Text 3"/>
          <p:cNvSpPr/>
          <p:nvPr/>
        </p:nvSpPr>
        <p:spPr>
          <a:xfrm>
            <a:off x="640080" y="2971800"/>
            <a:ext cx="80467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A5B4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Find the candidate road that maximally reduces s-to-t travel time</a:t>
            </a:r>
            <a:endParaRPr lang="en-US" sz="1600" dirty="0"/>
          </a:p>
        </p:txBody>
      </p:sp>
      <p:sp>
        <p:nvSpPr>
          <p:cNvPr id="6" name="Shape 4"/>
          <p:cNvSpPr/>
          <p:nvPr/>
        </p:nvSpPr>
        <p:spPr>
          <a:xfrm>
            <a:off x="0" y="4754880"/>
            <a:ext cx="9144000" cy="388620"/>
          </a:xfrm>
          <a:prstGeom prst="rect">
            <a:avLst/>
          </a:prstGeom>
          <a:solidFill>
            <a:srgbClr val="0D9488">
              <a:alpha val="20000"/>
            </a:srgbClr>
          </a:solidFill>
          <a:ln w="12700">
            <a:solidFill>
              <a:srgbClr val="0D9488">
                <a:alpha val="20000"/>
              </a:srgbClr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365760" y="4773168"/>
            <a:ext cx="82296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CS 277 — Exam 3 Practice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1F5F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11480" y="73152"/>
            <a:ext cx="82296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Problem 2 · Context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411480" y="41148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Network Design Motivation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365760" y="1097280"/>
            <a:ext cx="8412480" cy="3611880"/>
          </a:xfrm>
          <a:prstGeom prst="rect">
            <a:avLst/>
          </a:prstGeom>
          <a:solidFill>
            <a:srgbClr val="FFFFFF"/>
          </a:solidFill>
          <a:ln w="6350">
            <a:solidFill>
              <a:srgbClr val="E2E8F0"/>
            </a:solidFill>
            <a:prstDash val="solid"/>
          </a:ln>
          <a:effectLst>
            <a:outerShdw sx="100000" sy="100000" kx="0" ky="0" algn="bl" rotWithShape="0" blurRad="101600" dist="25400" dir="8100000">
              <a:srgbClr val="000000">
                <a:alpha val="8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365760" y="1097280"/>
            <a:ext cx="91440" cy="3611880"/>
          </a:xfrm>
          <a:prstGeom prst="rect">
            <a:avLst/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594360" y="1188720"/>
            <a:ext cx="8046720" cy="3383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1A27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city road network G = (V, E) connects cities; each road has a length.</a:t>
            </a:r>
            <a:endParaRPr lang="en-US" sz="1400" dirty="0"/>
          </a:p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1A27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public works department has a budget to build exactly one new road.</a:t>
            </a:r>
            <a:endParaRPr lang="en-US" sz="1400" dirty="0"/>
          </a:p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1A27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list X of candidate roads (a, b, w′) is provided — each with a proposed length w′.</a:t>
            </a:r>
            <a:endParaRPr lang="en-US" sz="1400" dirty="0"/>
          </a:p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1A27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Objective: choose the road from X whose addition results in the greatest decrease in driving distance between two fixed cities s and t.</a:t>
            </a:r>
            <a:endParaRPr lang="en-US" sz="1400" dirty="0"/>
          </a:p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1A27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Note: 'greatest decrease' ≡ finding the road that minimises the new s-t shortest path distance.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1F5F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11480" y="73152"/>
            <a:ext cx="82296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Problem 2 · Formal Specification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411480" y="41148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Input &amp; Output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365760" y="1097280"/>
            <a:ext cx="4023360" cy="3611880"/>
          </a:xfrm>
          <a:prstGeom prst="rect">
            <a:avLst/>
          </a:prstGeom>
          <a:solidFill>
            <a:srgbClr val="FFFFFF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365760" y="1097280"/>
            <a:ext cx="91440" cy="3611880"/>
          </a:xfrm>
          <a:prstGeom prst="rect">
            <a:avLst/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548640" y="1170432"/>
            <a:ext cx="3749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D94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Input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548640" y="1536192"/>
            <a:ext cx="3749040" cy="3017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1A27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Weighted undirected graph G (adjacency list)</a:t>
            </a: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1A27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Source city s, destination city t</a:t>
            </a: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1A27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Candidate road list X = [(a, b, w′), …]  where (a, b) is the city pair and w′ is its length</a:t>
            </a:r>
            <a:endParaRPr lang="en-US" sz="1300" dirty="0"/>
          </a:p>
        </p:txBody>
      </p:sp>
      <p:sp>
        <p:nvSpPr>
          <p:cNvPr id="9" name="Shape 7"/>
          <p:cNvSpPr/>
          <p:nvPr/>
        </p:nvSpPr>
        <p:spPr>
          <a:xfrm>
            <a:off x="4754880" y="1097280"/>
            <a:ext cx="4023360" cy="3611880"/>
          </a:xfrm>
          <a:prstGeom prst="rect">
            <a:avLst/>
          </a:prstGeom>
          <a:solidFill>
            <a:srgbClr val="FFFFFF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4754880" y="1097280"/>
            <a:ext cx="91440" cy="3611880"/>
          </a:xfrm>
          <a:prstGeom prst="rect">
            <a:avLst/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4937760" y="1170432"/>
            <a:ext cx="3749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D94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Output</a:t>
            </a:r>
            <a:endParaRPr lang="en-US" sz="1300" dirty="0"/>
          </a:p>
        </p:txBody>
      </p:sp>
      <p:sp>
        <p:nvSpPr>
          <p:cNvPr id="12" name="Text 10"/>
          <p:cNvSpPr/>
          <p:nvPr/>
        </p:nvSpPr>
        <p:spPr>
          <a:xfrm>
            <a:off x="4937760" y="1536192"/>
            <a:ext cx="3749040" cy="3017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1A27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specific edge e* ∈ X that, when added to G, gives the minimum s-t distance</a:t>
            </a: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1A27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Return None if no candidate road improves upon the current s-t distance</a:t>
            </a:r>
            <a:endParaRPr lang="en-US" sz="13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1F5F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11480" y="73152"/>
            <a:ext cx="82296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Problem 2 · Two Approaches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411480" y="41148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Brute Force vs. Efficient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365760" y="1097280"/>
            <a:ext cx="4023360" cy="3611880"/>
          </a:xfrm>
          <a:prstGeom prst="rect">
            <a:avLst/>
          </a:prstGeom>
          <a:solidFill>
            <a:srgbClr val="FFFFFF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365760" y="1097280"/>
            <a:ext cx="91440" cy="3611880"/>
          </a:xfrm>
          <a:prstGeom prst="rect">
            <a:avLst/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548640" y="1170432"/>
            <a:ext cx="3749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D94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Approach 1 — Brute Force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548640" y="1536192"/>
            <a:ext cx="3749040" cy="3017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1A27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 each (a, b, w) in X: add edge to G, run Dijkstra, record if it improves s-t distance, then remove edge</a:t>
            </a: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1A27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Time: O(|X| · (n² + mn))</a:t>
            </a: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1A27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Simple to implement but re-runs Dijkstra from scratch every iteration</a:t>
            </a:r>
            <a:endParaRPr lang="en-US" sz="1300" dirty="0"/>
          </a:p>
        </p:txBody>
      </p:sp>
      <p:sp>
        <p:nvSpPr>
          <p:cNvPr id="9" name="Shape 7"/>
          <p:cNvSpPr/>
          <p:nvPr/>
        </p:nvSpPr>
        <p:spPr>
          <a:xfrm>
            <a:off x="4754880" y="1097280"/>
            <a:ext cx="4023360" cy="3611880"/>
          </a:xfrm>
          <a:prstGeom prst="rect">
            <a:avLst/>
          </a:prstGeom>
          <a:solidFill>
            <a:srgbClr val="FFFFFF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4754880" y="1097280"/>
            <a:ext cx="91440" cy="3611880"/>
          </a:xfrm>
          <a:prstGeom prst="rect">
            <a:avLst/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4937760" y="1170432"/>
            <a:ext cx="3749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D94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Approach 2 — Efficient</a:t>
            </a:r>
            <a:endParaRPr lang="en-US" sz="1300" dirty="0"/>
          </a:p>
        </p:txBody>
      </p:sp>
      <p:sp>
        <p:nvSpPr>
          <p:cNvPr id="12" name="Text 10"/>
          <p:cNvSpPr/>
          <p:nvPr/>
        </p:nvSpPr>
        <p:spPr>
          <a:xfrm>
            <a:off x="4937760" y="1536192"/>
            <a:ext cx="3749040" cy="3017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1A27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Run Dijkstra from s once → dist_s[v] for all v</a:t>
            </a: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1A27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Run Dijkstra from t in the reverse graph once → dist_t[v] for all v (= shortest v→t distance in G)</a:t>
            </a: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1A27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 each (a,b,w): new cost = dist_s[a] + w + dist_t[b]  →  O(1) per candidate</a:t>
            </a: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1A27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Time: O(n² + mn + |X|) = O(n² + mn)</a:t>
            </a:r>
            <a:endParaRPr lang="en-US" sz="13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26</Slides>
  <Notes>26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29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  <vt:lpstr>Slide 25</vt:lpstr>
      <vt:lpstr>Slide 26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 277 Exam 3 Practice — Problem Statements</dc:title>
  <dc:subject>PptxGenJS Presentation</dc:subject>
  <dc:creator>PptxGenJS</dc:creator>
  <cp:lastModifiedBy>PptxGenJS</cp:lastModifiedBy>
  <cp:revision>1</cp:revision>
  <dcterms:created xsi:type="dcterms:W3CDTF">2026-05-01T18:55:51Z</dcterms:created>
  <dcterms:modified xsi:type="dcterms:W3CDTF">2026-05-01T18:55:51Z</dcterms:modified>
</cp:coreProperties>
</file>