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4"/>
  </p:notesMasterIdLst>
  <p:handoutMasterIdLst>
    <p:handoutMasterId r:id="rId85"/>
  </p:handoutMasterIdLst>
  <p:sldIdLst>
    <p:sldId id="1247" r:id="rId2"/>
    <p:sldId id="1334" r:id="rId3"/>
    <p:sldId id="1336" r:id="rId4"/>
    <p:sldId id="1337" r:id="rId5"/>
    <p:sldId id="1338" r:id="rId6"/>
    <p:sldId id="1339" r:id="rId7"/>
    <p:sldId id="1340" r:id="rId8"/>
    <p:sldId id="1341" r:id="rId9"/>
    <p:sldId id="1342" r:id="rId10"/>
    <p:sldId id="1343" r:id="rId11"/>
    <p:sldId id="1344" r:id="rId12"/>
    <p:sldId id="1345" r:id="rId13"/>
    <p:sldId id="1346" r:id="rId14"/>
    <p:sldId id="1347" r:id="rId15"/>
    <p:sldId id="1348" r:id="rId16"/>
    <p:sldId id="1349" r:id="rId17"/>
    <p:sldId id="1351" r:id="rId18"/>
    <p:sldId id="1350" r:id="rId19"/>
    <p:sldId id="1412" r:id="rId20"/>
    <p:sldId id="1398" r:id="rId21"/>
    <p:sldId id="1399" r:id="rId22"/>
    <p:sldId id="1400" r:id="rId23"/>
    <p:sldId id="1401" r:id="rId24"/>
    <p:sldId id="1402" r:id="rId25"/>
    <p:sldId id="1403" r:id="rId26"/>
    <p:sldId id="1404" r:id="rId27"/>
    <p:sldId id="1405" r:id="rId28"/>
    <p:sldId id="1406" r:id="rId29"/>
    <p:sldId id="1407" r:id="rId30"/>
    <p:sldId id="1408" r:id="rId31"/>
    <p:sldId id="1414" r:id="rId32"/>
    <p:sldId id="1415" r:id="rId33"/>
    <p:sldId id="1413" r:id="rId34"/>
    <p:sldId id="1409" r:id="rId35"/>
    <p:sldId id="1410" r:id="rId36"/>
    <p:sldId id="1411" r:id="rId37"/>
    <p:sldId id="1352" r:id="rId38"/>
    <p:sldId id="1353" r:id="rId39"/>
    <p:sldId id="1354" r:id="rId40"/>
    <p:sldId id="1355" r:id="rId41"/>
    <p:sldId id="1356" r:id="rId42"/>
    <p:sldId id="1357" r:id="rId43"/>
    <p:sldId id="1358" r:id="rId44"/>
    <p:sldId id="1359" r:id="rId45"/>
    <p:sldId id="1360" r:id="rId46"/>
    <p:sldId id="1361" r:id="rId47"/>
    <p:sldId id="1362" r:id="rId48"/>
    <p:sldId id="1363" r:id="rId49"/>
    <p:sldId id="1364" r:id="rId50"/>
    <p:sldId id="1365" r:id="rId51"/>
    <p:sldId id="1366" r:id="rId52"/>
    <p:sldId id="1367" r:id="rId53"/>
    <p:sldId id="1368" r:id="rId54"/>
    <p:sldId id="1369" r:id="rId55"/>
    <p:sldId id="1370" r:id="rId56"/>
    <p:sldId id="1371" r:id="rId57"/>
    <p:sldId id="1372" r:id="rId58"/>
    <p:sldId id="1373" r:id="rId59"/>
    <p:sldId id="1374" r:id="rId60"/>
    <p:sldId id="1375" r:id="rId61"/>
    <p:sldId id="1376" r:id="rId62"/>
    <p:sldId id="1377" r:id="rId63"/>
    <p:sldId id="1378" r:id="rId64"/>
    <p:sldId id="1379" r:id="rId65"/>
    <p:sldId id="1380" r:id="rId66"/>
    <p:sldId id="1381" r:id="rId67"/>
    <p:sldId id="1382" r:id="rId68"/>
    <p:sldId id="1383" r:id="rId69"/>
    <p:sldId id="1384" r:id="rId70"/>
    <p:sldId id="1385" r:id="rId71"/>
    <p:sldId id="1386" r:id="rId72"/>
    <p:sldId id="1387" r:id="rId73"/>
    <p:sldId id="1388" r:id="rId74"/>
    <p:sldId id="1389" r:id="rId75"/>
    <p:sldId id="1390" r:id="rId76"/>
    <p:sldId id="1391" r:id="rId77"/>
    <p:sldId id="1392" r:id="rId78"/>
    <p:sldId id="1393" r:id="rId79"/>
    <p:sldId id="1394" r:id="rId80"/>
    <p:sldId id="1395" r:id="rId81"/>
    <p:sldId id="1396" r:id="rId82"/>
    <p:sldId id="1397" r:id="rId8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  <a:srgbClr val="FBD7A3"/>
    <a:srgbClr val="C1F3FF"/>
    <a:srgbClr val="FFFFCC"/>
    <a:srgbClr val="CCFFCC"/>
    <a:srgbClr val="FF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2" autoAdjust="0"/>
    <p:restoredTop sz="80645" autoAdjust="0"/>
  </p:normalViewPr>
  <p:slideViewPr>
    <p:cSldViewPr>
      <p:cViewPr varScale="1">
        <p:scale>
          <a:sx n="97" d="100"/>
          <a:sy n="97" d="100"/>
        </p:scale>
        <p:origin x="-112" y="-35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0" d="100"/>
          <a:sy n="50" d="100"/>
        </p:scale>
        <p:origin x="-183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B880CF2-7714-6E4B-9E82-FD09F8C89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CB0F5E27-EABC-DA4F-8864-2F3D87A76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1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D14109F-D6BD-9F43-8D0C-0B742C8E4898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4C0DEBA-5292-DE46-8079-E71B72250DE3}" type="slidenum">
              <a:rPr lang="en-US">
                <a:latin typeface="Arial" charset="0"/>
              </a:rPr>
              <a:pPr/>
              <a:t>73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fsync</a:t>
            </a:r>
            <a:r>
              <a:rPr lang="en-US" baseline="0" dirty="0" smtClean="0"/>
              <a:t>() after each iteration through the loop.  How much slower?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5E27-EABC-DA4F-8864-2F3D87A76B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 of quote: </a:t>
            </a:r>
            <a:r>
              <a:rPr lang="en-US" sz="1200" dirty="0" smtClean="0"/>
              <a:t>http://</a:t>
            </a:r>
            <a:r>
              <a:rPr lang="en-US" sz="1200" dirty="0" err="1" smtClean="0"/>
              <a:t>goo.gl</a:t>
            </a:r>
            <a:r>
              <a:rPr lang="en-US" sz="1200" dirty="0" smtClean="0"/>
              <a:t>/</a:t>
            </a:r>
            <a:r>
              <a:rPr lang="en-US" sz="1200" dirty="0" err="1" smtClean="0"/>
              <a:t>LwFIy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5E27-EABC-DA4F-8864-2F3D87A76B5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5E27-EABC-DA4F-8864-2F3D87A76B5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B40A5C3-9AE6-E846-BB3D-C2611D70F078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B40A5C3-9AE6-E846-BB3D-C2611D70F078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52C8681-986A-C547-9DB6-3C9F8AD7DDF6}" type="slidenum">
              <a:rPr lang="en-US">
                <a:latin typeface="Arial" charset="0"/>
              </a:rPr>
              <a:pPr/>
              <a:t>68</a:t>
            </a:fld>
            <a:endParaRPr lang="en-US">
              <a:latin typeface="Arial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TODO: HadoopFS</a:t>
            </a: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9E732B8-5D90-DA49-B2E7-D89DE96AC0C7}" type="slidenum">
              <a:rPr lang="en-US">
                <a:latin typeface="Arial" charset="0"/>
              </a:rPr>
              <a:pPr/>
              <a:t>69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0E17862-C2A5-A144-A2C0-61E1289D9C2A}" type="slidenum">
              <a:rPr lang="en-US">
                <a:latin typeface="Arial" charset="0"/>
              </a:rPr>
              <a:pPr/>
              <a:t>71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</p:grpSp>
      <p:sp>
        <p:nvSpPr>
          <p:cNvPr id="159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9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477000"/>
            <a:ext cx="39624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Copyright ©: University of Illinois CS 241 Staff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5187E19-EC28-3A4F-AF1B-C51B0F4D2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18B1E-3397-E54A-8FAB-F1A66B908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AAB34-70DB-E44D-B807-549BB50B7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b="72980"/>
          <a:stretch>
            <a:fillRect/>
          </a:stretch>
        </p:blipFill>
        <p:spPr bwMode="auto">
          <a:xfrm>
            <a:off x="0" y="0"/>
            <a:ext cx="9197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58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-228600"/>
            <a:ext cx="7678737" cy="1031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49656"/>
            <a:ext cx="8610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DF738-892E-3046-B1BD-D0F6CF372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32547-D00E-D640-B077-9B16DD65A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7FDD7-BD7F-FF4A-B325-CC9AA1369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79E4A-B3BE-594E-809E-6AAD45C98E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29537-0728-4A49-AABF-49A90213F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BF223-0D30-4A43-9BEE-6ABDBF480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130E-781F-3340-A8F7-D250A5D1A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56F11-BE64-CB4F-B6F4-EA4820942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F753352-C92A-0845-BC75-04CA55C3A6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872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80" charset="0"/>
              <a:ea typeface="+mn-ea"/>
              <a:cs typeface="+mn-cs"/>
            </a:endParaRPr>
          </a:p>
        </p:txBody>
      </p:sp>
      <p:sp>
        <p:nvSpPr>
          <p:cNvPr id="15873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80" charset="0"/>
              <a:ea typeface="+mn-ea"/>
              <a:cs typeface="+mn-cs"/>
            </a:endParaRPr>
          </a:p>
        </p:txBody>
      </p:sp>
      <p:pic>
        <p:nvPicPr>
          <p:cNvPr id="1035" name="Picture 11" descr="uiu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6327775"/>
            <a:ext cx="347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¡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¡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0678130-E072-D64E-8C01-9DBF623CB88B}" type="slidenum">
              <a:rPr lang="en-US"/>
              <a:pPr/>
              <a:t>1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  <a:ea typeface="ＭＳ Ｐゴシック" charset="0"/>
                <a:cs typeface="ＭＳ Ｐゴシック" charset="0"/>
              </a:rPr>
              <a:t>Filesystems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943600"/>
            <a:ext cx="291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Based on slides by Matt Welsh, Harvard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latin typeface="Arial" charset="0"/>
                <a:ea typeface="ＭＳ Ｐゴシック" charset="0"/>
                <a:cs typeface="ＭＳ Ｐゴシック" charset="0"/>
              </a:rPr>
              <a:t>How should we organize blocks on a disk?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Very simple policy: A file consists of linked blocks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inode points to the first block of the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Each block points to the next block in the file (just a linked list on disk)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What are the advantages and disadvantages??</a:t>
            </a:r>
          </a:p>
          <a:p>
            <a:pPr lvl="2"/>
            <a:endParaRPr lang="en-US" sz="1200">
              <a:latin typeface="Arial" charset="0"/>
              <a:ea typeface="ＭＳ Ｐゴシック" charset="0"/>
            </a:endParaRPr>
          </a:p>
          <a:p>
            <a:pPr lvl="2"/>
            <a:endParaRPr lang="en-US" sz="1200">
              <a:latin typeface="Arial" charset="0"/>
              <a:ea typeface="ＭＳ Ｐゴシック" charset="0"/>
            </a:endParaRPr>
          </a:p>
          <a:p>
            <a:pPr lvl="2"/>
            <a:endParaRPr lang="en-US" sz="1600">
              <a:latin typeface="Arial" charset="0"/>
              <a:ea typeface="ＭＳ Ｐゴシック" charset="0"/>
            </a:endParaRPr>
          </a:p>
          <a:p>
            <a:pPr lvl="2"/>
            <a:endParaRPr lang="en-US" sz="1600">
              <a:latin typeface="Arial" charset="0"/>
              <a:ea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Indexed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inode contains a list of block numbers containing the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Array is allocated when the file is created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What are the advantages and disadvantages??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6346527-6CD2-0F41-BA77-AA88E9E3A45F}" type="slidenum">
              <a:rPr lang="en-US"/>
              <a:pPr/>
              <a:t>10</a:t>
            </a:fld>
            <a:endParaRPr lang="en-US"/>
          </a:p>
        </p:txBody>
      </p:sp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362200"/>
            <a:ext cx="69580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3362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9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Multilevel indexed files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inode contains a list of 10-15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direct block pointers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First few blocks of file can be referred to by the inode itself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inode also contains a pointer to a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single indirect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double indirect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triple indirect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Allows file to grow to be incredibly large!!!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A69E993-AA53-694A-9F01-0724B2A54FCD}" type="slidenum">
              <a:rPr lang="en-US"/>
              <a:pPr/>
              <a:t>11</a:t>
            </a:fld>
            <a:endParaRPr 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6725"/>
            <a:ext cx="55626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5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 system caching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Most filesystems cache significant amounts of disk in memory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e.g., Linux tries to use all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free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physical memory as a giant cache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Avoids huge overhead for going to disk for every I/O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443D604-942B-B642-B7FD-A1FE55970342}" type="slidenum">
              <a:rPr lang="en-US"/>
              <a:pPr/>
              <a:t>12</a:t>
            </a:fld>
            <a:endParaRPr lang="en-US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655888"/>
            <a:ext cx="714375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Where should the cache go?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Below the filesystem layer: Cache individual disk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Above the filesystem layer: Cache entire files and directories</a:t>
            </a:r>
          </a:p>
          <a:p>
            <a:pPr lvl="1"/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Which is better??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8140A62-A19B-BD41-80BE-ECE9C3E2EC8A}" type="slidenum">
              <a:rPr lang="en-US"/>
              <a:pPr/>
              <a:t>13</a:t>
            </a:fld>
            <a:endParaRPr lang="en-US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655888"/>
            <a:ext cx="714375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Where should the cache go?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Below the filesystem layer: Cache individual disk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Above the filesystem layer: Cache entire files and directories</a:t>
            </a:r>
          </a:p>
          <a:p>
            <a:pPr lvl="1"/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Which is better??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FAC3CAE-ACE5-3B46-8248-E94B336D35FC}" type="slidenum">
              <a:rPr lang="en-US"/>
              <a:pPr/>
              <a:t>14</a:t>
            </a:fld>
            <a:endParaRPr lang="en-US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9865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36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 (2)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Reliability issues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What happens when you write to the cache but the system crashes?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What if you update some of the blocks on disk but not others?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Example: Update the inode on disk but not the data blocks?</a:t>
            </a:r>
          </a:p>
          <a:p>
            <a:pPr lvl="1"/>
            <a:r>
              <a:rPr lang="en-US" sz="1800">
                <a:solidFill>
                  <a:srgbClr val="C00000"/>
                </a:solidFill>
                <a:latin typeface="Arial" charset="0"/>
                <a:ea typeface="ＭＳ Ｐゴシック" charset="0"/>
              </a:rPr>
              <a:t>Write-through cache:</a:t>
            </a:r>
            <a:r>
              <a:rPr lang="en-US" sz="1800">
                <a:latin typeface="Arial" charset="0"/>
                <a:ea typeface="ＭＳ Ｐゴシック" charset="0"/>
              </a:rPr>
              <a:t> All writes immediately sent to disk</a:t>
            </a:r>
          </a:p>
          <a:p>
            <a:pPr lvl="1"/>
            <a:r>
              <a:rPr lang="en-US" sz="1800">
                <a:solidFill>
                  <a:srgbClr val="C00000"/>
                </a:solidFill>
                <a:latin typeface="Arial" charset="0"/>
                <a:ea typeface="ＭＳ Ｐゴシック" charset="0"/>
              </a:rPr>
              <a:t>Write-back cache:</a:t>
            </a:r>
            <a:r>
              <a:rPr lang="en-US" sz="1800">
                <a:latin typeface="Arial" charset="0"/>
                <a:ea typeface="ＭＳ Ｐゴシック" charset="0"/>
              </a:rPr>
              <a:t> Cache writes stored in memory until evicted (then written to disk)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Which is better for performance? For reliability?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169D3F0-7030-794F-BF75-C9BA539750EF}" type="slidenum">
              <a:rPr lang="en-US"/>
              <a:pPr/>
              <a:t>15</a:t>
            </a:fld>
            <a:endParaRPr lang="en-US"/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63938"/>
            <a:ext cx="78486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4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 (2)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Syncing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a filesystem writes back any dirty cache blocks to disk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UNIX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sync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command achieves this.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 also use fsync() system call to sync any blocks for a given file.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Warning – not all UNIX systems guarantee that after sync returns that the data has really been written to the disk!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This is also complicated by memory caching on the disk itself.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Crash recovery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If system crashes before sync occurs,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fsck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checks the filesystem for errors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Example: an inode pointing to a block that is marked as free in the free block list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Another example: An inode with no directory entry pointing to it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These usually get linked into a </a:t>
            </a:r>
            <a:r>
              <a:rPr lang="ja-JP" alt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lost+found</a:t>
            </a:r>
            <a:r>
              <a:rPr lang="ja-JP" alt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 directory 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inode does not contain the filename so need the sysadmin to look at the file dataand guess where it might belong!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AC25C65-0DB2-9B4D-8231-DAE32A013DF3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and </a:t>
            </a:r>
            <a:r>
              <a:rPr lang="en-US" dirty="0" err="1" smtClean="0"/>
              <a:t>fsync</a:t>
            </a:r>
            <a:r>
              <a:rPr lang="en-US" dirty="0" smtClean="0"/>
              <a:t>()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the</a:t>
            </a:r>
            <a:r>
              <a:rPr lang="en-US" dirty="0"/>
              <a:t> </a:t>
            </a:r>
            <a:r>
              <a:rPr lang="en-US" b="1" dirty="0">
                <a:latin typeface="Courier New"/>
                <a:cs typeface="Courier New"/>
              </a:rPr>
              <a:t>copy</a:t>
            </a:r>
            <a:r>
              <a:rPr lang="en-US" dirty="0"/>
              <a:t> example from last </a:t>
            </a:r>
            <a:r>
              <a:rPr lang="en-US" dirty="0" smtClean="0"/>
              <a:t>time,</a:t>
            </a:r>
          </a:p>
          <a:p>
            <a:pPr lvl="1"/>
            <a:r>
              <a:rPr lang="en-US" dirty="0" smtClean="0"/>
              <a:t>How fast is it the first time, vs. the second time you copy the same file?</a:t>
            </a:r>
            <a:endParaRPr lang="en-US" dirty="0"/>
          </a:p>
          <a:p>
            <a:pPr lvl="1"/>
            <a:r>
              <a:rPr lang="en-US" dirty="0" smtClean="0"/>
              <a:t>What happens if we </a:t>
            </a:r>
            <a:r>
              <a:rPr lang="en-US" b="1" dirty="0" err="1" smtClean="0">
                <a:latin typeface="Courier New"/>
                <a:cs typeface="Courier New"/>
              </a:rPr>
              <a:t>fsync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after each iteration?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7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 (3)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Read ahead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Recall: Seek time dominates overhead of disk I/O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So, would ideally like to read multiple blocks into memory when you have a cache miss</a:t>
            </a:r>
          </a:p>
          <a:p>
            <a:pPr lvl="2"/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Amortize the cost of the seek for multiple reads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Useful if file data is laid out in contiguous blocks on disk</a:t>
            </a:r>
          </a:p>
          <a:p>
            <a:pPr lvl="2"/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Especially if the application is performing sequential access to the file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B59482-9C07-364E-93EB-75C19BB1ECF0}" type="slidenum">
              <a:rPr lang="en-US"/>
              <a:pPr/>
              <a:t>18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63938"/>
            <a:ext cx="78486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 err="1" smtClean="0"/>
              <a:t>filesystems</a:t>
            </a:r>
            <a:r>
              <a:rPr lang="en-US" dirty="0" smtClean="0"/>
              <a:t> resilient:</a:t>
            </a:r>
            <a:br>
              <a:rPr lang="en-US" dirty="0" smtClean="0"/>
            </a:br>
            <a:r>
              <a:rPr lang="en-US" dirty="0" smtClean="0"/>
              <a:t>RAID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©: University of Illinois CS 241 Staff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7E19-EC28-3A4F-AF1B-C51B0F4D28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MP8 due tomorrow night</a:t>
            </a:r>
          </a:p>
          <a:p>
            <a:r>
              <a:rPr lang="en-US" sz="2500" dirty="0" smtClean="0"/>
              <a:t>Finals </a:t>
            </a:r>
            <a:r>
              <a:rPr lang="en-US" sz="2500" dirty="0" smtClean="0"/>
              <a:t>approaching, </a:t>
            </a:r>
            <a:r>
              <a:rPr lang="en-US" sz="2500" dirty="0" smtClean="0"/>
              <a:t>know your times and conflicts</a:t>
            </a:r>
            <a:endParaRPr lang="en-US" sz="2500" dirty="0" smtClean="0"/>
          </a:p>
          <a:p>
            <a:pPr lvl="1"/>
            <a:r>
              <a:rPr lang="en-US" sz="2100" dirty="0" smtClean="0"/>
              <a:t>Ours: Friday </a:t>
            </a:r>
            <a:r>
              <a:rPr lang="en-US" sz="2100" dirty="0" smtClean="0"/>
              <a:t>May 11,  1:30 – 4:30 </a:t>
            </a:r>
            <a:r>
              <a:rPr lang="en-US" sz="2100" dirty="0" smtClean="0"/>
              <a:t>pm</a:t>
            </a:r>
            <a:endParaRPr lang="en-US" sz="2500" dirty="0" smtClean="0"/>
          </a:p>
          <a:p>
            <a:r>
              <a:rPr lang="en-US" sz="2500" dirty="0" smtClean="0"/>
              <a:t>Review material similar to midterm released by Friday</a:t>
            </a:r>
          </a:p>
          <a:p>
            <a:pPr lvl="1"/>
            <a:r>
              <a:rPr lang="en-US" sz="2100" dirty="0" smtClean="0"/>
              <a:t>Topic outline</a:t>
            </a:r>
          </a:p>
          <a:p>
            <a:pPr lvl="1"/>
            <a:r>
              <a:rPr lang="en-US" sz="2100" dirty="0" smtClean="0"/>
              <a:t>Practice final exam</a:t>
            </a:r>
            <a:endParaRPr lang="en-US" sz="2500" dirty="0" smtClean="0"/>
          </a:p>
          <a:p>
            <a:r>
              <a:rPr lang="en-US" sz="2500" dirty="0" smtClean="0"/>
              <a:t>Review sessions</a:t>
            </a:r>
          </a:p>
          <a:p>
            <a:pPr lvl="1"/>
            <a:r>
              <a:rPr lang="en-US" sz="2100" dirty="0" smtClean="0"/>
              <a:t>Vote on Piazza for times that work for you</a:t>
            </a:r>
          </a:p>
          <a:p>
            <a:pPr lvl="1"/>
            <a:r>
              <a:rPr lang="en-US" sz="2100" dirty="0" smtClean="0"/>
              <a:t>Do this by midnight Tuesday; results announced Wed.</a:t>
            </a:r>
          </a:p>
          <a:p>
            <a:r>
              <a:rPr lang="en-US" sz="2500" dirty="0" smtClean="0"/>
              <a:t>Honors section demos</a:t>
            </a:r>
          </a:p>
          <a:p>
            <a:pPr lvl="1"/>
            <a:r>
              <a:rPr lang="en-US" sz="2100" dirty="0" smtClean="0"/>
              <a:t>Vote on Piazza for times that work for you</a:t>
            </a:r>
          </a:p>
          <a:p>
            <a:pPr lvl="1"/>
            <a:r>
              <a:rPr lang="en-US" sz="2100" dirty="0" smtClean="0"/>
              <a:t>Do this by Wednesday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RAID Motivation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Speed of disks not matching other components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Moore’s </a:t>
            </a:r>
            <a:r>
              <a:rPr lang="en-US" sz="1800" dirty="0">
                <a:latin typeface="Arial" charset="0"/>
                <a:ea typeface="ＭＳ Ｐゴシック" charset="0"/>
              </a:rPr>
              <a:t>law: CPU speed doubles every 18 months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SRAM speeds increasing by 40-100% a year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 contrast, disk seek time only improving 7% a year</a:t>
            </a:r>
          </a:p>
          <a:p>
            <a:pPr lvl="2"/>
            <a:r>
              <a:rPr lang="en-US" sz="16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Although greater density leads to improved transfer times once seek is done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Emergence of PCs starting to drive down costs of disks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(This is 1988 after all)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PC-class disks were smaller, cheaper, and only marginally slower</a:t>
            </a:r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7762FC2-B94B-1342-9D66-55421372BCCB}" type="slidenum">
              <a:rPr lang="en-US"/>
              <a:pPr/>
              <a:t>20</a:t>
            </a:fld>
            <a:endParaRPr lang="en-US"/>
          </a:p>
        </p:txBody>
      </p:sp>
      <p:pic>
        <p:nvPicPr>
          <p:cNvPr id="1105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561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59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Motivation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Basic idea: Build I/O systems as arrays of cheap disks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Allow data to be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striped</a:t>
            </a:r>
            <a:r>
              <a:rPr lang="en-US" sz="2400" dirty="0">
                <a:latin typeface="Arial" charset="0"/>
                <a:ea typeface="ＭＳ Ｐゴシック" charset="0"/>
              </a:rPr>
              <a:t> across multiple disks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Means you can read/write multiple disks in parallel – greatly improve performance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Problem: disks are extremely unreliable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Mean Time to Failure (MTTF)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MTTF (disk array) = MTTF (single disk) / # disks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Adding more disks means that failures happen more frequently..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An array of 100 disks with an MTTF of 30,000 hours = just under 2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weeks for the array’s MTTF!</a:t>
            </a:r>
            <a:endParaRPr lang="en-US" sz="24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6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16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848B8A1-2292-B343-BA7D-9AC43D3AD9E7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Increasing reliability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Idea: Replicate data across multiple disks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When a disk fails, lost information can be regenerated from the redundant data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Simplest form: Mirroring (also called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RAID 1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All data is mirrored across two disks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Reads are faster, since both disks can be read in parallel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Higher reliability (of course)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Disadvantages: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Writes are slightly slower, since OS must wait for both disks to do write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Doubles </a:t>
            </a:r>
            <a:r>
              <a:rPr lang="en-US" sz="2000" dirty="0">
                <a:latin typeface="Arial" charset="0"/>
                <a:ea typeface="ＭＳ Ｐゴシック" charset="0"/>
              </a:rPr>
              <a:t>the cost of the storage system!</a:t>
            </a:r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2AB3A8-9FCA-3341-B2AE-18F90FF8F823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3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Rather than mirroring, use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parity codes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Given N bits {b</a:t>
            </a:r>
            <a:r>
              <a:rPr lang="en-US" sz="1800" baseline="-25000" dirty="0">
                <a:latin typeface="Arial" charset="0"/>
                <a:ea typeface="ＭＳ Ｐゴシック" charset="0"/>
              </a:rPr>
              <a:t>1</a:t>
            </a:r>
            <a:r>
              <a:rPr lang="en-US" sz="1800" dirty="0">
                <a:latin typeface="Arial" charset="0"/>
                <a:ea typeface="ＭＳ Ｐゴシック" charset="0"/>
              </a:rPr>
              <a:t>,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b</a:t>
            </a:r>
            <a:r>
              <a:rPr lang="en-US" sz="1800" baseline="-25000" dirty="0" smtClean="0">
                <a:latin typeface="Arial" charset="0"/>
                <a:ea typeface="ＭＳ Ｐゴシック" charset="0"/>
              </a:rPr>
              <a:t>2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 </a:t>
            </a:r>
            <a:r>
              <a:rPr lang="en-US" sz="1800" dirty="0">
                <a:latin typeface="Arial" charset="0"/>
                <a:ea typeface="ＭＳ Ｐゴシック" charset="0"/>
              </a:rPr>
              <a:t>..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.,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b</a:t>
            </a:r>
            <a:r>
              <a:rPr lang="en-US" sz="1800" baseline="-25000" dirty="0" err="1" smtClean="0">
                <a:latin typeface="Arial" charset="0"/>
                <a:ea typeface="ＭＳ Ｐゴシック" charset="0"/>
              </a:rPr>
              <a:t>N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}</a:t>
            </a:r>
            <a:r>
              <a:rPr lang="en-US" sz="1800" dirty="0">
                <a:latin typeface="Arial" charset="0"/>
                <a:ea typeface="ＭＳ Ｐゴシック" charset="0"/>
              </a:rPr>
              <a:t>, the </a:t>
            </a:r>
            <a:r>
              <a:rPr lang="en-US" sz="18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parity bit </a:t>
            </a:r>
            <a:r>
              <a:rPr lang="en-US" sz="1800" dirty="0">
                <a:latin typeface="Arial" charset="0"/>
                <a:ea typeface="ＭＳ Ｐゴシック" charset="0"/>
              </a:rPr>
              <a:t>P is the bit {0,1} that yields an even number of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</a:rPr>
              <a:t>1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bits in the set {b</a:t>
            </a:r>
            <a:r>
              <a:rPr lang="en-US" sz="1800" baseline="-25000" dirty="0">
                <a:latin typeface="Arial" charset="0"/>
                <a:ea typeface="ＭＳ Ｐゴシック" charset="0"/>
              </a:rPr>
              <a:t>1</a:t>
            </a:r>
            <a:r>
              <a:rPr lang="en-US" sz="1800" dirty="0">
                <a:latin typeface="Arial" charset="0"/>
                <a:ea typeface="ＭＳ Ｐゴシック" charset="0"/>
              </a:rPr>
              <a:t>, b</a:t>
            </a:r>
            <a:r>
              <a:rPr lang="en-US" sz="1800" baseline="-25000" dirty="0">
                <a:latin typeface="Arial" charset="0"/>
                <a:ea typeface="ＭＳ Ｐゴシック" charset="0"/>
              </a:rPr>
              <a:t>2</a:t>
            </a:r>
            <a:r>
              <a:rPr lang="en-US" sz="1800" dirty="0">
                <a:latin typeface="Arial" charset="0"/>
                <a:ea typeface="ＭＳ Ｐゴシック" charset="0"/>
              </a:rPr>
              <a:t>, ...,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b</a:t>
            </a:r>
            <a:r>
              <a:rPr lang="en-US" sz="1800" baseline="-25000" dirty="0" err="1" smtClean="0">
                <a:latin typeface="Arial" charset="0"/>
                <a:ea typeface="ＭＳ Ｐゴシック" charset="0"/>
              </a:rPr>
              <a:t>N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 P}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Idea: If any bit in {b</a:t>
            </a:r>
            <a:r>
              <a:rPr lang="en-US" sz="1800" baseline="-25000" dirty="0">
                <a:latin typeface="Arial" charset="0"/>
                <a:ea typeface="ＭＳ Ｐゴシック" charset="0"/>
              </a:rPr>
              <a:t>1</a:t>
            </a:r>
            <a:r>
              <a:rPr lang="en-US" sz="1800" dirty="0">
                <a:latin typeface="Arial" charset="0"/>
                <a:ea typeface="ＭＳ Ｐゴシック" charset="0"/>
              </a:rPr>
              <a:t>, b</a:t>
            </a:r>
            <a:r>
              <a:rPr lang="en-US" sz="1800" baseline="-25000" dirty="0">
                <a:latin typeface="Arial" charset="0"/>
                <a:ea typeface="ＭＳ Ｐゴシック" charset="0"/>
              </a:rPr>
              <a:t>2</a:t>
            </a:r>
            <a:r>
              <a:rPr lang="en-US" sz="1800" dirty="0">
                <a:latin typeface="Arial" charset="0"/>
                <a:ea typeface="ＭＳ Ｐゴシック" charset="0"/>
              </a:rPr>
              <a:t>, ..., </a:t>
            </a:r>
            <a:r>
              <a:rPr lang="en-US" sz="1800" dirty="0" err="1">
                <a:latin typeface="Arial" charset="0"/>
                <a:ea typeface="ＭＳ Ｐゴシック" charset="0"/>
              </a:rPr>
              <a:t>b</a:t>
            </a:r>
            <a:r>
              <a:rPr lang="en-US" sz="1800" baseline="-25000" dirty="0" err="1">
                <a:latin typeface="Arial" charset="0"/>
                <a:ea typeface="ＭＳ Ｐゴシック" charset="0"/>
              </a:rPr>
              <a:t>N</a:t>
            </a:r>
            <a:r>
              <a:rPr lang="en-US" sz="1800" dirty="0">
                <a:latin typeface="Arial" charset="0"/>
                <a:ea typeface="ＭＳ Ｐゴシック" charset="0"/>
              </a:rPr>
              <a:t>}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is lost, can use the remaining bits (plus P) to recover it.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Where to store the parity codes?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Add an extra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</a:rPr>
              <a:t>check disk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that stores parity bits for the data stored on the rest of the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N disks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Advantages: 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If a single disk fails, can easily </a:t>
            </a:r>
            <a:r>
              <a:rPr lang="en-US" sz="1800" dirty="0" err="1">
                <a:latin typeface="Arial" charset="0"/>
                <a:ea typeface="ＭＳ Ｐゴシック" charset="0"/>
              </a:rPr>
              <a:t>recompute</a:t>
            </a:r>
            <a:r>
              <a:rPr lang="en-US" sz="1800" dirty="0">
                <a:latin typeface="Arial" charset="0"/>
                <a:ea typeface="ＭＳ Ｐゴシック" charset="0"/>
              </a:rPr>
              <a:t> the lost data from the parity code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Can use one parity disk for </a:t>
            </a:r>
            <a:r>
              <a:rPr lang="en-US" sz="18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several</a:t>
            </a:r>
            <a:r>
              <a:rPr lang="en-US" sz="1800" dirty="0">
                <a:latin typeface="Arial" charset="0"/>
                <a:ea typeface="ＭＳ Ｐゴシック" charset="0"/>
              </a:rPr>
              <a:t> data disks (reduces cost)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Disadvantages: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Each write to a block must update the corresponding parity block as well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1CB2D14-C7F7-5740-AAAD-633B53731915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3 example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1EC5C67-4127-BD47-A906-E9B0A514FA0D}" type="slidenum">
              <a:rPr lang="en-US"/>
              <a:pPr/>
              <a:t>24</a:t>
            </a:fld>
            <a:endParaRPr lang="en-US"/>
          </a:p>
        </p:txBody>
      </p:sp>
      <p:pic>
        <p:nvPicPr>
          <p:cNvPr id="1146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8338"/>
            <a:ext cx="73152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3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3 example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7BE3432-38A7-5044-BAC3-AFF4556AE595}" type="slidenum">
              <a:rPr lang="en-US"/>
              <a:pPr/>
              <a:t>25</a:t>
            </a:fld>
            <a:endParaRPr lang="en-US"/>
          </a:p>
        </p:txBody>
      </p:sp>
      <p:pic>
        <p:nvPicPr>
          <p:cNvPr id="1157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05000"/>
            <a:ext cx="7143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3 example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3A231CB-88A4-0F4F-BE8B-94830DA00075}" type="slidenum">
              <a:rPr lang="en-US"/>
              <a:pPr/>
              <a:t>26</a:t>
            </a:fld>
            <a:endParaRPr lang="en-US"/>
          </a:p>
        </p:txBody>
      </p:sp>
      <p:pic>
        <p:nvPicPr>
          <p:cNvPr id="1167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876425"/>
            <a:ext cx="71723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0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3 example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EB8D989-7722-4F4A-BB79-DB9E06215FCE}" type="slidenum">
              <a:rPr lang="en-US"/>
              <a:pPr/>
              <a:t>27</a:t>
            </a:fld>
            <a:endParaRPr lang="en-US"/>
          </a:p>
        </p:txBody>
      </p:sp>
      <p:pic>
        <p:nvPicPr>
          <p:cNvPr id="1177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19313"/>
            <a:ext cx="7267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3 example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10600" cy="15589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Read back data from other disks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 Recalculate lost data from parity code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3. Rebuild data on lost disk</a:t>
            </a:r>
          </a:p>
        </p:txBody>
      </p:sp>
      <p:sp>
        <p:nvSpPr>
          <p:cNvPr id="1187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0FED1DC-7149-B048-B1D5-A1C2C641F3BD}" type="slidenum">
              <a:rPr lang="en-US"/>
              <a:pPr/>
              <a:t>28</a:t>
            </a:fld>
            <a:endParaRPr lang="en-US"/>
          </a:p>
        </p:txBody>
      </p:sp>
      <p:pic>
        <p:nvPicPr>
          <p:cNvPr id="1187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143125"/>
            <a:ext cx="72199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0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3 issues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Terminology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MTTF = mean time to failure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MTTR = mean time to repair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the MTTF of RAID?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Both RAID 1 and RAID 3 tolerate the failure of a single disk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As long as a second disk does not die while we are repairing the first failure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 we </a:t>
            </a:r>
            <a:r>
              <a:rPr lang="en-US" sz="1800" dirty="0">
                <a:latin typeface="Arial" charset="0"/>
                <a:ea typeface="ＭＳ Ｐゴシック" charset="0"/>
              </a:rPr>
              <a:t>are in good shape!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So, what is the probability of a second disk failure?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P(2nd failure) </a:t>
            </a:r>
            <a:r>
              <a:rPr lang="en-US" sz="2400" dirty="0" smtClean="0"/>
              <a:t>≈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MTTR / (MTTF of one disk  / # disks -1)</a:t>
            </a:r>
          </a:p>
          <a:p>
            <a:pPr lvl="2"/>
            <a:r>
              <a:rPr lang="en-US" sz="1400" dirty="0" smtClean="0">
                <a:solidFill>
                  <a:srgbClr val="0000CC"/>
                </a:solidFill>
                <a:latin typeface="Arial" charset="0"/>
                <a:ea typeface="ＭＳ Ｐゴシック" charset="0"/>
              </a:rPr>
              <a:t>Assumes independent, exponential </a:t>
            </a:r>
            <a:r>
              <a:rPr lang="en-US" sz="14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failure </a:t>
            </a:r>
            <a:r>
              <a:rPr lang="en-US" sz="1400" dirty="0" smtClean="0">
                <a:solidFill>
                  <a:srgbClr val="0000CC"/>
                </a:solidFill>
                <a:latin typeface="Arial" charset="0"/>
                <a:ea typeface="ＭＳ Ｐゴシック" charset="0"/>
              </a:rPr>
              <a:t>rates; see </a:t>
            </a:r>
            <a:r>
              <a:rPr lang="en-US" sz="14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Patterson RAID paper for </a:t>
            </a:r>
            <a:r>
              <a:rPr lang="en-US" sz="1400" dirty="0" smtClean="0">
                <a:solidFill>
                  <a:srgbClr val="0000CC"/>
                </a:solidFill>
                <a:latin typeface="Arial" charset="0"/>
                <a:ea typeface="ＭＳ Ｐゴシック" charset="0"/>
              </a:rPr>
              <a:t>derivation</a:t>
            </a:r>
            <a:endParaRPr lang="en-US" sz="1400" dirty="0">
              <a:solidFill>
                <a:srgbClr val="0000CC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10 disks, MTTF (disk) = 1000 days, MTTR = 1 day</a:t>
            </a:r>
          </a:p>
          <a:p>
            <a:pPr lvl="2"/>
            <a:r>
              <a:rPr lang="en-US" sz="14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P(2nd failure) </a:t>
            </a:r>
            <a:r>
              <a:rPr lang="en-US" sz="1400" dirty="0" smtClean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≈ 1 </a:t>
            </a:r>
            <a:r>
              <a:rPr lang="en-US" sz="14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day / ( 1000 / 9 ) = 0.009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 is the performance of RAID 3?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C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heck </a:t>
            </a:r>
            <a:r>
              <a:rPr lang="en-US" sz="1800" dirty="0">
                <a:latin typeface="Arial" charset="0"/>
                <a:ea typeface="ＭＳ Ｐゴシック" charset="0"/>
              </a:rPr>
              <a:t>disk must be updated each time there is a write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Problem: The check disk is then a performance bottleneck</a:t>
            </a:r>
          </a:p>
          <a:p>
            <a:pPr lvl="2"/>
            <a:r>
              <a:rPr lang="en-US" sz="14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Only a single read/write can be done at once on the whole system!</a:t>
            </a:r>
          </a:p>
        </p:txBody>
      </p:sp>
      <p:sp>
        <p:nvSpPr>
          <p:cNvPr id="1198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98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BC601CF-9F40-AD42-8161-5748B274555E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Filesystems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 filesystem provides a high-level application access to disk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As well as CD, DVD, tape, floppy, etc...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Masks the details of low-level sector-based I/O operations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Provides structured access to data (files and directories)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Caches recently-accessed data in memory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Hierarchical filesystems: Most common type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Organized as a tree of directories and files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Byte-oriented vs. record-oriented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UNIX, Windows, etc. all provide byte-oriented file access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May read and write files a byte at a time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Many older OS's provided only record-oriented files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File composed of a set of records; may only read and write a record at a time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Versioning filesystems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Keep track of older versions of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e.g., VMS filesystem: Could refer to specific file versions:foo.txt;1, foo.txt;2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C70EDB5-6EE5-1D4D-9D60-872A6C9F5A5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1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RAID 5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Another approach: Interleaved check blocks (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RAID 5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Rotate the assignment of data blocks and check blocks across disks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Avoids the bottleneck of a single disk for storing check data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Allows multiple reads/writes to occur in parallel (since different disks affected)</a:t>
            </a:r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D4721BB-1424-194C-A612-80509D48E34E}" type="slidenum">
              <a:rPr lang="en-US"/>
              <a:pPr/>
              <a:t>30</a:t>
            </a:fld>
            <a:endParaRPr lang="en-US"/>
          </a:p>
        </p:txBody>
      </p:sp>
      <p:pic>
        <p:nvPicPr>
          <p:cNvPr id="1208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5675"/>
            <a:ext cx="7010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6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distributed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Today, giant data stores distributed across 100s of thousands of disks across the world</a:t>
            </a:r>
          </a:p>
          <a:p>
            <a:pPr lvl="1"/>
            <a:r>
              <a:rPr lang="en-US" sz="2500" dirty="0" smtClean="0"/>
              <a:t>e.g., your mail on </a:t>
            </a:r>
            <a:r>
              <a:rPr lang="en-US" sz="2500" dirty="0" err="1" smtClean="0"/>
              <a:t>gmail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i="1" dirty="0" smtClean="0"/>
              <a:t>“You </a:t>
            </a:r>
            <a:r>
              <a:rPr lang="en-US" sz="2500" i="1" dirty="0"/>
              <a:t>know you have a large storage system when you get paged at 1 AM because you only have a few petabytes of storage left</a:t>
            </a:r>
            <a:r>
              <a:rPr lang="en-US" sz="2500" i="1" dirty="0" smtClean="0"/>
              <a:t>.”</a:t>
            </a:r>
          </a:p>
          <a:p>
            <a:pPr lvl="1"/>
            <a:r>
              <a:rPr lang="en-US" sz="2500" dirty="0" smtClean="0"/>
              <a:t>– a “note from the trenches” at Google</a:t>
            </a:r>
          </a:p>
          <a:p>
            <a:pPr lvl="1"/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distributed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Issues</a:t>
            </a:r>
          </a:p>
          <a:p>
            <a:pPr lvl="1"/>
            <a:r>
              <a:rPr lang="en-US" sz="2000" dirty="0" smtClean="0"/>
              <a:t>Failure is the common case</a:t>
            </a:r>
          </a:p>
          <a:p>
            <a:pPr lvl="2"/>
            <a:r>
              <a:rPr lang="en-US" sz="2000" dirty="0" smtClean="0"/>
              <a:t>Google reports 2-10% of disks fail per year</a:t>
            </a:r>
          </a:p>
          <a:p>
            <a:pPr lvl="2"/>
            <a:r>
              <a:rPr lang="en-US" sz="2000" dirty="0" smtClean="0"/>
              <a:t>Now multiply that by 60,000+ disks in a single warehouse...</a:t>
            </a:r>
          </a:p>
          <a:p>
            <a:pPr lvl="1"/>
            <a:r>
              <a:rPr lang="en-US" sz="2000" dirty="0" smtClean="0"/>
              <a:t>Must survive failure of not just a disk, but a rack of servers or a whole data center</a:t>
            </a:r>
          </a:p>
          <a:p>
            <a:r>
              <a:rPr lang="en-US" sz="2500" dirty="0" smtClean="0"/>
              <a:t>Solutions</a:t>
            </a:r>
          </a:p>
          <a:p>
            <a:pPr lvl="1"/>
            <a:r>
              <a:rPr lang="en-US" sz="2000" dirty="0" smtClean="0"/>
              <a:t>Simple redundancy (2 or 3 copies of each file)</a:t>
            </a:r>
          </a:p>
          <a:p>
            <a:pPr lvl="2"/>
            <a:r>
              <a:rPr lang="en-US" sz="2000" dirty="0" smtClean="0"/>
              <a:t>e.g., Google GFS (2001)</a:t>
            </a:r>
          </a:p>
          <a:p>
            <a:pPr lvl="1"/>
            <a:r>
              <a:rPr lang="en-US" sz="2000" dirty="0" smtClean="0"/>
              <a:t>More efficient redundancy (analogous to RAID 3++)</a:t>
            </a:r>
          </a:p>
          <a:p>
            <a:pPr lvl="2"/>
            <a:r>
              <a:rPr lang="en-US" sz="2000" dirty="0" smtClean="0"/>
              <a:t>e.g., </a:t>
            </a:r>
            <a:r>
              <a:rPr lang="en-US" sz="2000" dirty="0"/>
              <a:t>Google Colossus </a:t>
            </a:r>
            <a:r>
              <a:rPr lang="en-US" sz="2000" dirty="0" err="1"/>
              <a:t>filesystem</a:t>
            </a:r>
            <a:r>
              <a:rPr lang="en-US" sz="2000" dirty="0"/>
              <a:t> (~2010</a:t>
            </a:r>
            <a:r>
              <a:rPr lang="en-US" sz="2000" dirty="0" smtClean="0"/>
              <a:t>): customizable replication including Reed-Solomon codes with 1.5x redundancy</a:t>
            </a:r>
          </a:p>
          <a:p>
            <a:r>
              <a:rPr lang="en-US" sz="2500" dirty="0" smtClean="0"/>
              <a:t>More </a:t>
            </a:r>
            <a:r>
              <a:rPr lang="en-US" sz="2500" dirty="0"/>
              <a:t>interesting tidbits: http://</a:t>
            </a:r>
            <a:r>
              <a:rPr lang="en-US" sz="2500" dirty="0" err="1"/>
              <a:t>goo.gl</a:t>
            </a:r>
            <a:r>
              <a:rPr lang="en-US" sz="2500" dirty="0"/>
              <a:t>/</a:t>
            </a:r>
            <a:r>
              <a:rPr lang="en-US" sz="2500" dirty="0" err="1"/>
              <a:t>LwFIy</a:t>
            </a:r>
            <a:endParaRPr lang="en-US" sz="2500" dirty="0" smtClean="0"/>
          </a:p>
          <a:p>
            <a:pPr lvl="1"/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Copyright ©: University of Illinois CS 241 Staff</a:t>
            </a:r>
          </a:p>
        </p:txBody>
      </p:sp>
      <p:sp>
        <p:nvSpPr>
          <p:cNvPr id="6349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517D56A-0D37-8841-999B-B343D41F6521}" type="slidenum">
              <a:rPr lang="en-US"/>
              <a:pPr/>
              <a:t>33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Bonus: Atomic write failures in RAID (not on exam)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12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Atomic Write Failure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Many applications perform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update in place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They change a file on disk by </a:t>
            </a:r>
            <a:r>
              <a:rPr lang="en-US">
                <a:solidFill>
                  <a:srgbClr val="C00000"/>
                </a:solidFill>
                <a:latin typeface="Arial" charset="0"/>
                <a:ea typeface="ＭＳ Ｐゴシック" charset="0"/>
              </a:rPr>
              <a:t>overwriting</a:t>
            </a:r>
            <a:r>
              <a:rPr lang="en-US">
                <a:latin typeface="Arial" charset="0"/>
                <a:ea typeface="ＭＳ Ｐゴシック" charset="0"/>
              </a:rPr>
              <a:t> it with a new version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happens with RAID?</a:t>
            </a: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D50441C-CF15-044E-BBC0-246C9B2F5293}" type="slidenum">
              <a:rPr lang="en-US"/>
              <a:pPr/>
              <a:t>34</a:t>
            </a:fld>
            <a:endParaRPr lang="en-US"/>
          </a:p>
        </p:txBody>
      </p:sp>
      <p:pic>
        <p:nvPicPr>
          <p:cNvPr id="1218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905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4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Atomic Write Failure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is the complete write to all disks really atomic?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Generally, no!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328194-19F0-2D43-B01C-593656A61AB0}" type="slidenum">
              <a:rPr lang="en-US"/>
              <a:pPr/>
              <a:t>35</a:t>
            </a:fld>
            <a:endParaRPr lang="en-US"/>
          </a:p>
        </p:txBody>
      </p:sp>
      <p:pic>
        <p:nvPicPr>
          <p:cNvPr id="1228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352800"/>
            <a:ext cx="6972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2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Atomic Write Failure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But is the complete write to all disks really atomic?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Generally, no!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What does this mean?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Data can be left in an inconsistent state across the different disks!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Really hard to recover from this.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Problem: Most applications assume the storage system has atomic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write </a:t>
            </a:r>
            <a:r>
              <a:rPr lang="en-US" sz="2400" dirty="0">
                <a:latin typeface="Arial" charset="0"/>
                <a:ea typeface="ＭＳ Ｐゴシック" charset="0"/>
              </a:rPr>
              <a:t>semantics.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Possible fixes?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Use a journaling </a:t>
            </a:r>
            <a:r>
              <a:rPr lang="en-US" sz="2000" dirty="0" err="1">
                <a:latin typeface="Arial" charset="0"/>
                <a:ea typeface="ＭＳ Ｐゴシック" charset="0"/>
              </a:rPr>
              <a:t>filesystem</a:t>
            </a:r>
            <a:r>
              <a:rPr lang="en-US" sz="2000" dirty="0">
                <a:latin typeface="Arial" charset="0"/>
                <a:ea typeface="ＭＳ Ｐゴシック" charset="0"/>
              </a:rPr>
              <a:t>-like approach: Record changes to data objects </a:t>
            </a:r>
            <a:r>
              <a:rPr lang="en-US" sz="2000" dirty="0" err="1">
                <a:latin typeface="Arial" charset="0"/>
                <a:ea typeface="ＭＳ Ｐゴシック" charset="0"/>
              </a:rPr>
              <a:t>transactionally</a:t>
            </a:r>
            <a:r>
              <a:rPr lang="en-US" sz="2000" dirty="0">
                <a:latin typeface="Arial" charset="0"/>
                <a:ea typeface="ＭＳ Ｐゴシック" charset="0"/>
              </a:rPr>
              <a:t>.</a:t>
            </a:r>
          </a:p>
          <a:p>
            <a:pPr lvl="2"/>
            <a:r>
              <a:rPr lang="en-US" sz="16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Requires extensive changes to </a:t>
            </a:r>
            <a:r>
              <a:rPr lang="en-US" sz="1600" dirty="0" err="1">
                <a:solidFill>
                  <a:srgbClr val="0000CC"/>
                </a:solidFill>
                <a:latin typeface="Arial" charset="0"/>
                <a:ea typeface="ＭＳ Ｐゴシック" charset="0"/>
              </a:rPr>
              <a:t>filesystem</a:t>
            </a:r>
            <a:r>
              <a:rPr lang="en-US" sz="16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 sitting on top of the RAID.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Battery-backed write cache:</a:t>
            </a:r>
          </a:p>
          <a:p>
            <a:pPr lvl="2"/>
            <a:r>
              <a:rPr lang="en-US" sz="16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RAID controller remembers all writes in a battery-backed cache</a:t>
            </a:r>
          </a:p>
          <a:p>
            <a:pPr lvl="2"/>
            <a:r>
              <a:rPr lang="en-US" sz="16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When recovery occurs, flush all writes out to the physical disks</a:t>
            </a:r>
          </a:p>
          <a:p>
            <a:pPr lvl="2"/>
            <a:r>
              <a:rPr lang="en-US" sz="16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Doesn't solve the problem in general but gives you some insurance.</a:t>
            </a: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39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A2841B0-F920-C741-B667-117BEF743AA4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Copyright ©: University of Illinois CS 241 Staff</a:t>
            </a:r>
          </a:p>
        </p:txBody>
      </p:sp>
      <p:sp>
        <p:nvSpPr>
          <p:cNvPr id="6349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517D56A-0D37-8841-999B-B343D41F6521}" type="slidenum">
              <a:rPr lang="en-US"/>
              <a:pPr/>
              <a:t>37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Bonus: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Modern </a:t>
            </a:r>
            <a:r>
              <a:rPr lang="en-GB" dirty="0" err="1" smtClean="0">
                <a:latin typeface="Arial" charset="0"/>
                <a:ea typeface="ＭＳ Ｐゴシック" charset="0"/>
                <a:cs typeface="ＭＳ Ｐゴシック" charset="0"/>
              </a:rPr>
              <a:t>Filesystem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 techniques (not on exam)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08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Modern Filesystem Tricks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Pre-allocation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Delayed allocation (Block remapping)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Colocating inodes and directories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Soft metadata updates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Journaling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tricks are used by many modern filesystems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ext3 and ext4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50FA731-1AEB-0845-91F5-D08A42D853B9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Extent-based transfers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5943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One idea: a gap between sectors on a track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Try to take advantage of rotational latency for performing next read or write operation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Problem: Hurts performance for multi-sector I/O!</a:t>
            </a:r>
          </a:p>
          <a:p>
            <a:pPr lvl="1"/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Cannot achieve the full transfer rate of the disk for large, contiguous reads or writes</a:t>
            </a:r>
            <a:r>
              <a:rPr lang="en-US" sz="180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Possible fix: Just get rid of the gap between sectors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Problem: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Dropped rotation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between consecutive reads or writes: have to wait for next sector to come around under the heads.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C191909-8A47-CB46-ADC0-97057D847941}" type="slidenum">
              <a:rPr lang="en-US"/>
              <a:pPr/>
              <a:t>39</a:t>
            </a:fld>
            <a:endParaRPr lang="en-US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447800"/>
            <a:ext cx="31146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8768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889000" indent="-43973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293813" indent="-403225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2000">
                <a:latin typeface="Arial" charset="0"/>
              </a:rPr>
              <a:t>Hybrid approach -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extents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[McVoy, USENIX'91]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</a:pPr>
            <a:r>
              <a:rPr lang="en-US">
                <a:latin typeface="Arial" charset="0"/>
              </a:rPr>
              <a:t>Group blocks into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extents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or clusters of contiguous blocks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</a:pPr>
            <a:r>
              <a:rPr lang="en-US">
                <a:latin typeface="Arial" charset="0"/>
              </a:rPr>
              <a:t>Try to do all I/O on extents rather than individual blocks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</a:pPr>
            <a:r>
              <a:rPr lang="en-US">
                <a:latin typeface="Arial" charset="0"/>
              </a:rPr>
              <a:t>To avoid wasting I/O bandwidth, only do this when FS detects sequential access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r>
              <a:rPr lang="en-US" sz="1600">
                <a:latin typeface="Arial" charset="0"/>
              </a:rPr>
              <a:t>Kind of like just increasing the block size...</a:t>
            </a:r>
          </a:p>
        </p:txBody>
      </p:sp>
    </p:spTree>
    <p:extLst>
      <p:ext uri="{BB962C8B-B14F-4D97-AF65-F5344CB8AC3E}">
        <p14:creationId xmlns:p14="http://schemas.microsoft.com/office/powerpoint/2010/main" val="13934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Filesystem Operations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Filesystems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provide a standard interface to files and directories: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Create a file or directory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Delete a file or directory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Open a file or directory – allows subsequent access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Read, write, append to file contents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Add or remove directory entries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Close a file or directory – terminates access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What other features do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filesystems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provide?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Accounting and quotas – prevent your classmates from hogging the disks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Backup – some </a:t>
            </a:r>
            <a:r>
              <a:rPr lang="en-US" sz="1800" dirty="0" err="1">
                <a:latin typeface="Arial" charset="0"/>
                <a:ea typeface="ＭＳ Ｐゴシック" charset="0"/>
              </a:rPr>
              <a:t>filesystems</a:t>
            </a:r>
            <a:r>
              <a:rPr lang="en-US" sz="1800" dirty="0">
                <a:latin typeface="Arial" charset="0"/>
                <a:ea typeface="ＭＳ Ｐゴシック" charset="0"/>
              </a:rPr>
              <a:t> have a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</a:rPr>
              <a:t>$HOME/.backup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containing automatic snapshots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Indexing and search capabilities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File versioning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Encryption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Automatic compression of infrequently-used files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Should this functionality be part of the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filesystem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or built on top?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Classic OS community debate: Where is the best place to put functionality?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B60F0DB-82FE-724E-A962-87F2C347F29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Block remapping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Problem: Block numbers are allocated when they are first written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FS maintains a free list of blocks and simply picks the first block off the list</a:t>
            </a:r>
          </a:p>
          <a:p>
            <a:pPr lvl="2"/>
            <a:r>
              <a:rPr lang="en-US" sz="2000">
                <a:latin typeface="Arial" charset="0"/>
                <a:ea typeface="ＭＳ Ｐゴシック" charset="0"/>
              </a:rPr>
              <a:t>No guarantee that these blocks will be contiguous for a large write!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A single file may end up with blocks scattered across the disk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Why can't we maintain the free list in some sorted order?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Problem: Interleaved writes to multiple files may end up causing each file to be discontiguous.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31523ED-1AAD-2F4C-A881-8AECBF7DC75D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Block remapping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Idea: Delay determination of block address until cache is flushed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Hope that multiple block writes will accumulate in the cache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Can remap the block addresses for each file's writes to a contiguous set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This is kind of a hack, introduced </a:t>
            </a:r>
            <a:r>
              <a:rPr lang="ja-JP" altLang="en-US" sz="1600">
                <a:latin typeface="Arial" charset="0"/>
                <a:ea typeface="ＭＳ Ｐゴシック" charset="0"/>
              </a:rPr>
              <a:t>“</a:t>
            </a:r>
            <a:r>
              <a:rPr lang="en-US" sz="1600">
                <a:latin typeface="Arial" charset="0"/>
                <a:ea typeface="ＭＳ Ｐゴシック" charset="0"/>
              </a:rPr>
              <a:t>underneath</a:t>
            </a:r>
            <a:r>
              <a:rPr lang="ja-JP" altLang="en-US" sz="1600">
                <a:latin typeface="Arial" charset="0"/>
                <a:ea typeface="ＭＳ Ｐゴシック" charset="0"/>
              </a:rPr>
              <a:t>”</a:t>
            </a:r>
            <a:r>
              <a:rPr lang="en-US" sz="1600">
                <a:latin typeface="Arial" charset="0"/>
                <a:ea typeface="ＭＳ Ｐゴシック" charset="0"/>
              </a:rPr>
              <a:t> the FFS block allocation layer.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Meant fewer changes to the rest of the FFS code.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Sometimes building real systems means making these kinds of tradeoffs!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141C5EF-5F21-0E48-9213-9AA80CCFB401}" type="slidenum">
              <a:rPr lang="en-US"/>
              <a:pPr/>
              <a:t>41</a:t>
            </a:fld>
            <a:endParaRPr lang="en-US"/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7375"/>
            <a:ext cx="82296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7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ea typeface="ＭＳ Ｐゴシック" charset="0"/>
                <a:cs typeface="ＭＳ Ｐゴシック" charset="0"/>
              </a:rPr>
              <a:t>Colocating inodes and directories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Problem: Reading small files is slow. Why?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What happens when you try to read all files in a directory (e.g.,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ls -l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or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grep foo *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) 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Must first read directory.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Then read inode for each file.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Then read data pointed to by inode.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Solution: Embed the inodes in the directory itself!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Recall: Directory just a set of &lt;name, inode #&gt; values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Why not stuff inode contents in the directory file itself?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Problem #2: Must still seek to read contents of each file in the directory.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Solution: Pack all files in a directory in a contiguous set of blocks.</a:t>
            </a:r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693A41A-F526-A64C-B1A8-4702C0119D66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Synchronous metadata updates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Problem: Some updates to metadata require synchronous writes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Means the data has to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hit the disk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>
                <a:latin typeface="Arial" charset="0"/>
                <a:ea typeface="ＭＳ Ｐゴシック" charset="0"/>
              </a:rPr>
              <a:t> before anything else can be done.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#1: Creating a file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Must write the new file's inode to disk before the corresponding directory entry.</a:t>
            </a:r>
          </a:p>
          <a:p>
            <a:pPr lvl="2"/>
            <a:r>
              <a:rPr 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Why???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 #2: Deleting a file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Must clear out the directory entry before marking the inode as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free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</a:endParaRPr>
          </a:p>
          <a:p>
            <a:pPr lvl="2"/>
            <a:r>
              <a:rPr 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Why???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D4EAD97-850D-6943-A89F-F1BB4C540F26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Synchronous metadata updates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Problem: Some updates to metadata require synchronous writes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Means the data has to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hit the disk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before anything else can be done.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Example #1: Creating a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Must write the new file's inode to disk before the corresponding directory entry.</a:t>
            </a:r>
          </a:p>
          <a:p>
            <a:pPr lvl="2"/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Why???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Example #2: Deleting a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Must clear out the directory entry before marking the inode as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free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endParaRPr lang="en-US" sz="1800">
              <a:latin typeface="Arial" charset="0"/>
              <a:ea typeface="ＭＳ Ｐゴシック" charset="0"/>
            </a:endParaRPr>
          </a:p>
          <a:p>
            <a:pPr lvl="2"/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Why???</a:t>
            </a:r>
            <a:endParaRPr lang="en-US" sz="1600">
              <a:solidFill>
                <a:srgbClr val="0000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B22D6FB-B75C-3B4C-B00D-9BCF0F71B05A}" type="slidenum">
              <a:rPr lang="en-US"/>
              <a:pPr/>
              <a:t>44</a:t>
            </a:fld>
            <a:endParaRPr lang="en-US"/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733800"/>
            <a:ext cx="34242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5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Synchronous metadata updates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44958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Say that ...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1) Both inodes are in the same disk block.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2) Both the file create and file delete have happened in the cache, but neither has hit the disk yet.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Given this, what order are we allowed to write the disk blocks out?</a:t>
            </a:r>
          </a:p>
          <a:p>
            <a:pPr lvl="2"/>
            <a:r>
              <a:rPr lang="en-US" sz="20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We have a cyclic dependency here!!! Arggghhhh ....</a:t>
            </a:r>
            <a:endParaRPr lang="en-US" sz="2000">
              <a:solidFill>
                <a:srgbClr val="0000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7EE06A8-B483-3E4E-B9C5-26D097A8AD9A}" type="slidenum">
              <a:rPr lang="en-US"/>
              <a:pPr/>
              <a:t>45</a:t>
            </a:fld>
            <a:endParaRPr lang="en-US"/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7147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4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Soft Updates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4419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Idea: Keep track of dependencies on a finer granularity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Rather than at a block level, do this at a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data structure level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Example: Track dependencies on individual inodes or directory entries.</a:t>
            </a:r>
          </a:p>
          <a:p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B7064E-42A1-DB46-A003-205CE9F8CAC8}" type="slidenum">
              <a:rPr lang="en-US"/>
              <a:pPr/>
              <a:t>46</a:t>
            </a:fld>
            <a:endParaRPr lang="en-US"/>
          </a:p>
        </p:txBody>
      </p:sp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19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3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Soft Updates - Example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4419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 to break the cyclic dependency?</a:t>
            </a:r>
          </a:p>
          <a:p>
            <a:pPr lvl="1"/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Roll back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one of the changes before writing the data out to disk!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When flushing inode block (Block 2) to disk...</a:t>
            </a:r>
          </a:p>
          <a:p>
            <a:pPr lvl="1"/>
            <a:r>
              <a:rPr lang="en-US" sz="2000">
                <a:solidFill>
                  <a:srgbClr val="C00000"/>
                </a:solidFill>
                <a:latin typeface="Arial" charset="0"/>
                <a:ea typeface="ＭＳ Ｐゴシック" charset="0"/>
              </a:rPr>
              <a:t>Undo</a:t>
            </a:r>
            <a:r>
              <a:rPr lang="en-US" sz="2000">
                <a:latin typeface="Arial" charset="0"/>
                <a:ea typeface="ＭＳ Ｐゴシック" charset="0"/>
              </a:rPr>
              <a:t> the file delete operation (as if it never happened!)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Write out the inode block (Block 2) – still contains B!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Then write out the directory block (Block 1) – still contains entry for B!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Then </a:t>
            </a:r>
            <a:r>
              <a:rPr lang="en-US" sz="2000">
                <a:solidFill>
                  <a:srgbClr val="C00000"/>
                </a:solidFill>
                <a:latin typeface="Arial" charset="0"/>
                <a:ea typeface="ＭＳ Ｐゴシック" charset="0"/>
              </a:rPr>
              <a:t>redo</a:t>
            </a:r>
            <a:r>
              <a:rPr lang="en-US" sz="2000">
                <a:latin typeface="Arial" charset="0"/>
                <a:ea typeface="ＭＳ Ｐゴシック" charset="0"/>
              </a:rPr>
              <a:t> the file delete operation ... can now proceed.</a:t>
            </a: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F2FA7C-EF05-DE45-BE88-DA8A453C272E}" type="slidenum">
              <a:rPr lang="en-US"/>
              <a:pPr/>
              <a:t>47</a:t>
            </a:fld>
            <a:endParaRPr lang="en-US"/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19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9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Log-structured Fileystems (LFS)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Around '91, two trends in disk technology were emerging: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Disk bandwidth was increasing rapidly (over 40% a year)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Seek latency not improving much at all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Machines had increasingly large main memories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Large buffer caches absorb a large fraction of read I/Os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 use for writes as well!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Coalesce several small writes into one larger write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Some lingering problems with earlier filesystems...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Writing to file metadata (inodes) was required to be synchronous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Couldn't buffer metadata writes in memory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Lots of small writes to file metadata means lots of seeks!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LFS takes advantage of both to increase FS performance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Started as a grad-school research project at Berkeley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Mendel Rosenblum and John Ousterhout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8685192-998D-DA40-AA5C-610147FDD3D2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4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LFS: The basic idea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Treat the entire disk as </a:t>
            </a:r>
            <a:r>
              <a:rPr lang="en-US" sz="2400" i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one big append-only log </a:t>
            </a: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for writes!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Don't try to lay out blocks on disk in some predetermined order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Whenever a file write occurs, append it to the </a:t>
            </a:r>
            <a:r>
              <a:rPr lang="en-US" sz="2000" i="1">
                <a:latin typeface="Arial" charset="0"/>
                <a:ea typeface="ＭＳ Ｐゴシック" charset="0"/>
              </a:rPr>
              <a:t>end of the log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Whenever file metadata changes, append it to the </a:t>
            </a:r>
            <a:r>
              <a:rPr lang="en-US" sz="2000" i="1">
                <a:latin typeface="Arial" charset="0"/>
                <a:ea typeface="ＭＳ Ｐゴシック" charset="0"/>
              </a:rPr>
              <a:t>end of the log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Collect pending writes in memory and stream out in one big write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Maximizes disk bandwidth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No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extra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seeks required (only those to move the end of the log)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When do writes to the actual disk happen?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When a user calls sync() -- synchronize data on disk for whole filesystem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When a user calls fsync() -- synchronize data on disk for one file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When OS needs to reclaim dirty buffer cache pages</a:t>
            </a:r>
          </a:p>
          <a:p>
            <a:pPr lvl="2"/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Note that this can often be avoided, eg., by preferring clean pages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Sounds simple ...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But lots of hairy details to deal with!</a:t>
            </a: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7CCB681-28D1-D645-8967-CEC48F3EEDC3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Basic Filesystem Structures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Every file and directory is represented by an inode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Stands for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index node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endParaRPr lang="en-US" sz="20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Contains two kinds of information: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1) Metadata describing the file's owner, access rights, etc.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2) Location of the file's blocks on disk</a:t>
            </a: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E2296D0-CD8B-0645-AB7B-56CE7248E09B}" type="slidenum">
              <a:rPr lang="en-US"/>
              <a:pPr/>
              <a:t>5</a:t>
            </a:fld>
            <a:endParaRPr lang="en-US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538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9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LFS Example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Just append every new write that happens to the end of the log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Writing a block in the middle of the file just appends that block to the end of the log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C2D0FA6-7C3B-2340-B19F-29A8A3C8B1F4}" type="slidenum">
              <a:rPr lang="en-US"/>
              <a:pPr/>
              <a:t>50</a:t>
            </a:fld>
            <a:endParaRPr lang="en-US"/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4677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1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LFS and inodes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do you locate file data?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Sequential scan of the log is probably a bad idea ...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Write the inodes to the tail of the log! (just like regular data)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6A80CC5-C51F-0842-ADA9-72CC47BAFDE7}" type="slidenum">
              <a:rPr lang="en-US"/>
              <a:pPr/>
              <a:t>51</a:t>
            </a:fld>
            <a:endParaRPr lang="en-US"/>
          </a:p>
        </p:txBody>
      </p:sp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467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57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LFS and inodes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do you locate file data?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Sequential scan of the log is probably a bad idea ...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Use FFS-style inodes!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CC36D06-40EA-7242-AE4C-3A89CD9560C5}" type="slidenum">
              <a:rPr lang="en-US"/>
              <a:pPr/>
              <a:t>52</a:t>
            </a:fld>
            <a:endParaRPr lang="en-US"/>
          </a:p>
        </p:txBody>
      </p:sp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467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2825"/>
            <a:ext cx="8562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5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inode map (this is getting fun)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Well, now, how do you find the inodes??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Could also be anywhere in the log!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Solution: 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inode maps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Maps </a:t>
            </a:r>
            <a:r>
              <a:rPr lang="ja-JP" altLang="en-US" sz="2400">
                <a:latin typeface="Arial" charset="0"/>
                <a:ea typeface="ＭＳ Ｐゴシック" charset="0"/>
              </a:rPr>
              <a:t>“</a:t>
            </a:r>
            <a:r>
              <a:rPr lang="en-US" sz="2400">
                <a:latin typeface="Arial" charset="0"/>
                <a:ea typeface="ＭＳ Ｐゴシック" charset="0"/>
              </a:rPr>
              <a:t>file number</a:t>
            </a:r>
            <a:r>
              <a:rPr lang="ja-JP" altLang="en-US" sz="2400">
                <a:latin typeface="Arial" charset="0"/>
                <a:ea typeface="ＭＳ Ｐゴシック" charset="0"/>
              </a:rPr>
              <a:t>”</a:t>
            </a:r>
            <a:r>
              <a:rPr lang="en-US" sz="2400">
                <a:latin typeface="Arial" charset="0"/>
                <a:ea typeface="ＭＳ Ｐゴシック" charset="0"/>
              </a:rPr>
              <a:t> to the location of its inode in the log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Note that inode map is </a:t>
            </a:r>
            <a:r>
              <a:rPr lang="en-US" sz="24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also</a:t>
            </a:r>
            <a:r>
              <a:rPr lang="en-US" sz="2400" i="1">
                <a:latin typeface="Arial" charset="0"/>
                <a:ea typeface="ＭＳ Ｐゴシック" charset="0"/>
              </a:rPr>
              <a:t> written to the log!!!!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Cache inode maps in memory for performance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0A1AF67-22ED-394B-9E81-E8AE89E7E2F0}" type="slidenum">
              <a:rPr lang="en-US"/>
              <a:pPr/>
              <a:t>53</a:t>
            </a:fld>
            <a:endParaRPr lang="en-US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4275"/>
            <a:ext cx="79533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8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Reading from LFS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wait ... now file data is scattered all over the disk!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Seems to obviate all of the benefits of grouping data on common cylinders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Basic assumption: Buffer cache will handle most read traffic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Or at least, reads will happen to data roughly in the order in which it was written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Take advantage of huge system memories to cache the heck out of the FS!</a:t>
            </a: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77C029E-403F-8245-B7CC-F78578508C3D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Log cleaner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With LFS, eventually the disk will fill up!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Need some way to reclaim </a:t>
            </a:r>
            <a:r>
              <a:rPr lang="ja-JP" altLang="en-US" sz="2400">
                <a:latin typeface="Arial" charset="0"/>
                <a:ea typeface="ＭＳ Ｐゴシック" charset="0"/>
              </a:rPr>
              <a:t>“</a:t>
            </a:r>
            <a:r>
              <a:rPr lang="en-US" sz="2400">
                <a:latin typeface="Arial" charset="0"/>
                <a:ea typeface="ＭＳ Ｐゴシック" charset="0"/>
              </a:rPr>
              <a:t>dead space</a:t>
            </a:r>
            <a:r>
              <a:rPr lang="ja-JP" altLang="en-US" sz="2400">
                <a:latin typeface="Arial" charset="0"/>
                <a:ea typeface="ＭＳ Ｐゴシック" charset="0"/>
              </a:rPr>
              <a:t>”</a:t>
            </a:r>
            <a:endParaRPr lang="en-US" sz="2400">
              <a:latin typeface="Arial" charset="0"/>
              <a:ea typeface="ＭＳ Ｐゴシック" charset="0"/>
            </a:endParaRP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What constitutes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dead space?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Deleted files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File blocks that have been </a:t>
            </a:r>
            <a:r>
              <a:rPr lang="ja-JP" altLang="en-US" sz="2400">
                <a:latin typeface="Arial" charset="0"/>
                <a:ea typeface="ＭＳ Ｐゴシック" charset="0"/>
              </a:rPr>
              <a:t>“</a:t>
            </a:r>
            <a:r>
              <a:rPr lang="en-US" sz="2400">
                <a:latin typeface="Arial" charset="0"/>
                <a:ea typeface="ＭＳ Ｐゴシック" charset="0"/>
              </a:rPr>
              <a:t>overwritten</a:t>
            </a:r>
            <a:r>
              <a:rPr lang="ja-JP" altLang="en-US" sz="2400">
                <a:latin typeface="Arial" charset="0"/>
                <a:ea typeface="ＭＳ Ｐゴシック" charset="0"/>
              </a:rPr>
              <a:t>”</a:t>
            </a:r>
            <a:endParaRPr lang="en-US" sz="2400">
              <a:latin typeface="Arial" charset="0"/>
              <a:ea typeface="ＭＳ Ｐゴシック" charset="0"/>
            </a:endParaRP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Solution: Periodic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log cleaning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Scan the log and look for deleted or overwritten blocks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Effectively, clear out stale log entries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Copy </a:t>
            </a:r>
            <a:r>
              <a:rPr lang="en-US" sz="2800" i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live data 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to the end of the log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The rest of the log (at the beginning) can now be reused!</a:t>
            </a:r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CE64D09-183B-AF44-BAA4-6192EB035EF3}" type="slidenum">
              <a:rPr lang="en-US"/>
              <a:pPr/>
              <a:t>55</a:t>
            </a:fld>
            <a:endParaRPr lang="en-US"/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78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Log cleaning example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LFS cleaner breaks log into </a:t>
            </a:r>
            <a:r>
              <a:rPr lang="en-US" sz="2400" i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segments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Each segment is scanned by the cleaner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Live blocks from a segment are copied into a new segment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entire scanned segment can then be reclaimed</a:t>
            </a: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E9F5C93-BCD9-C34A-9AA0-9964C684CB8F}" type="slidenum">
              <a:rPr lang="en-US"/>
              <a:pPr/>
              <a:t>56</a:t>
            </a:fld>
            <a:endParaRPr lang="en-US"/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8425"/>
            <a:ext cx="68564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7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Log cleaning example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LFS cleaner breaks log into </a:t>
            </a:r>
            <a:r>
              <a:rPr lang="en-US" sz="2400" i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segments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Each segment is scanned by the cleaner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Live blocks from a segment are copied into a new segment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entire scanned segment can then be reclaimed</a:t>
            </a: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71FCF41-EAFC-924B-BAE1-1189E7E807B9}" type="slidenum">
              <a:rPr lang="en-US"/>
              <a:pPr/>
              <a:t>57</a:t>
            </a:fld>
            <a:endParaRPr lang="en-US"/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638425"/>
            <a:ext cx="5962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5575"/>
            <a:ext cx="67691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82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Log cleaning example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LFS cleaner breaks log into </a:t>
            </a:r>
            <a:r>
              <a:rPr lang="en-US" sz="2400" i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segments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Each segment is scanned by the cleaner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Live blocks from a segment are copied into a new segment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entire scanned segment can then be reclaimed</a:t>
            </a: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D0FF431-50C1-E549-8CF2-1BE40905EB43}" type="slidenum">
              <a:rPr lang="en-US"/>
              <a:pPr/>
              <a:t>58</a:t>
            </a:fld>
            <a:endParaRPr lang="en-US"/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638425"/>
            <a:ext cx="5962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67357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81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2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Log cleaning example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LFS cleaner breaks log into </a:t>
            </a:r>
            <a:r>
              <a:rPr lang="en-US" sz="2400" i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segments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Each segment is scanned by the cleaner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Live blocks from a segment are copied into a new segment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entire scanned segment can then be reclaimed</a:t>
            </a: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4522D84-88A6-6649-86CD-4110EB75B2AB}" type="slidenum">
              <a:rPr lang="en-US"/>
              <a:pPr/>
              <a:t>59</a:t>
            </a:fld>
            <a:endParaRPr lang="en-US"/>
          </a:p>
        </p:txBody>
      </p:sp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638425"/>
            <a:ext cx="5962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6769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8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Directories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 directory is a special kind of file that contains a list of (filename, inode number) pairs</a:t>
            </a: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These are the contents of the directory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file data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itself – NOT the directory's inode!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Filenames (in UNIX) are not stored in the inode at all!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Two open questions: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How do we find the root directory (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 /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 on UNIX systems)?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How do we get from an inode number to the location of the inode on disk?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F2A298-FEB9-2D41-BE84-E651BAA490E8}" type="slidenum">
              <a:rPr lang="en-US"/>
              <a:pPr/>
              <a:t>6</a:t>
            </a:fld>
            <a:endParaRPr lang="en-US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9263"/>
            <a:ext cx="70008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94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Properties of LFS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Advantages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High write throughput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Few in-place writes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Some kinds of storage media have limited write/erase cycles per location (e.g., flash memory, CD-RW)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LFS prolongs life of media through </a:t>
            </a:r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write-leveling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Increases file fragmentation, can harm performance on systems with high seek times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Less throughputs on flash memory, where write fragmentation has much less of an impact on write throughput</a:t>
            </a:r>
          </a:p>
          <a:p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Lies, damn lies, and benchmarks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It is very difficult to come up with definitive benchmarks proving that one system is better than another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 always find a scenario where one system design outperforms another</a:t>
            </a:r>
          </a:p>
          <a:p>
            <a:pPr lvl="1"/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B130F98-DC45-A948-B3EE-04C13BFCEB40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7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Filesystem corruption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happens when you are making changes to a filesystem and the system crashes?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Example: Modifying block 5 of a large directory, adding lots of new file entries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System crashes while the block is being written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new files are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lost!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endParaRPr lang="en-US" sz="20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System runs </a:t>
            </a:r>
            <a:r>
              <a:rPr lang="en-US" sz="2400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fsck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program on reboot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Scans through the entire filesystem and locates corrupted inodes and directories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 typically find the bad directory, but may not be able to repair it!</a:t>
            </a:r>
          </a:p>
          <a:p>
            <a:pPr lvl="1"/>
            <a:r>
              <a:rPr lang="en-US" sz="20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The directory could have been left in any state during the write</a:t>
            </a:r>
          </a:p>
          <a:p>
            <a:r>
              <a:rPr lang="en-US" sz="2400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fsck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can take a very long time on large filesystems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And, no guarantees that it fixes the problems anyway</a:t>
            </a:r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8915BD5-C0C8-2944-ACFD-6FFACA220290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Journaling filesystems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Ensure that changes to the filesystem are made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atomically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That is, a group of changes are made all together, or not at all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Example: creating a new file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Need to write both the inode for the new file and the directory entry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together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Otherwise, if a crash happens between the two writes, either..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1) Directory points to a file that does not exist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2) Or, file is on disk but not included in any directory</a:t>
            </a:r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CD3A80F-A90C-E14A-ABB5-5AB2E4C437B9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Journaling filesystems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Goal: Make updates to filesystems appear to be atomic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directory either looks exactly as it did </a:t>
            </a:r>
            <a:r>
              <a:rPr lang="en-US" sz="2000" b="1">
                <a:latin typeface="Arial" charset="0"/>
                <a:ea typeface="ＭＳ Ｐゴシック" charset="0"/>
              </a:rPr>
              <a:t>before the file was created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Or the directory looks exactly as it did </a:t>
            </a:r>
            <a:r>
              <a:rPr lang="en-US" sz="2000" b="1">
                <a:latin typeface="Arial" charset="0"/>
                <a:ea typeface="ＭＳ Ｐゴシック" charset="0"/>
              </a:rPr>
              <a:t>after the file was created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Cannot leave an FS entity (data block, inode, directory, etc.) in an intermediate state!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Idea: Maintain a </a:t>
            </a:r>
            <a:r>
              <a:rPr lang="en-US" sz="2400" b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log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 of all changes to the filesystem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Log contains information on any operations performed to the filesystem state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e.g.,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Directory 2841 had inodes 404, 407, and 408 added to it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endParaRPr lang="en-US" sz="20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To make a filesystem change: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1. Write an </a:t>
            </a:r>
            <a:r>
              <a:rPr lang="en-US" sz="2000" i="1">
                <a:solidFill>
                  <a:srgbClr val="C00000"/>
                </a:solidFill>
                <a:latin typeface="Arial" charset="0"/>
                <a:ea typeface="ＭＳ Ｐゴシック" charset="0"/>
              </a:rPr>
              <a:t>intent-to-commit</a:t>
            </a:r>
            <a:r>
              <a:rPr lang="en-US" sz="2000" i="1">
                <a:latin typeface="Arial" charset="0"/>
                <a:ea typeface="ＭＳ Ｐゴシック" charset="0"/>
              </a:rPr>
              <a:t> record to the log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2. Write the appropriate </a:t>
            </a:r>
            <a:r>
              <a:rPr lang="en-US" sz="2000" b="1">
                <a:solidFill>
                  <a:srgbClr val="C00000"/>
                </a:solidFill>
                <a:latin typeface="Arial" charset="0"/>
                <a:ea typeface="ＭＳ Ｐゴシック" charset="0"/>
              </a:rPr>
              <a:t>changes</a:t>
            </a:r>
            <a:r>
              <a:rPr lang="en-US" sz="2000" b="1">
                <a:latin typeface="Arial" charset="0"/>
                <a:ea typeface="ＭＳ Ｐゴシック" charset="0"/>
              </a:rPr>
              <a:t> to the log</a:t>
            </a:r>
          </a:p>
          <a:p>
            <a:pPr lvl="2"/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Do not modify the filesystem data directly!!!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3. Write a </a:t>
            </a:r>
            <a:r>
              <a:rPr lang="en-US" sz="2000" i="1">
                <a:solidFill>
                  <a:srgbClr val="C00000"/>
                </a:solidFill>
                <a:latin typeface="Arial" charset="0"/>
                <a:ea typeface="ＭＳ Ｐゴシック" charset="0"/>
              </a:rPr>
              <a:t>commit record</a:t>
            </a:r>
            <a:r>
              <a:rPr lang="en-US" sz="2000" i="1">
                <a:latin typeface="Arial" charset="0"/>
                <a:ea typeface="ＭＳ Ｐゴシック" charset="0"/>
              </a:rPr>
              <a:t> to the log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This is very similar to the notion of database </a:t>
            </a:r>
            <a:r>
              <a:rPr lang="en-US" sz="2400" i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transactions</a:t>
            </a:r>
            <a:endParaRPr lang="en-US" sz="2400">
              <a:solidFill>
                <a:srgbClr val="C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B8A5AC8-6A37-AE47-B122-7406E3C3D0E5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0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Journaling FS Recovery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What happens when the system crashes?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Filesystem data has not actually been modified, just the log!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So, the FS itself reflects only what happened </a:t>
            </a:r>
            <a:r>
              <a:rPr lang="en-US" sz="2000" i="1">
                <a:solidFill>
                  <a:srgbClr val="0000CC"/>
                </a:solidFill>
                <a:latin typeface="Arial" charset="0"/>
                <a:ea typeface="ＭＳ Ｐゴシック" charset="0"/>
              </a:rPr>
              <a:t>before the crash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Periodically synchronize the log with the filesystem data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Called a </a:t>
            </a:r>
            <a:r>
              <a:rPr lang="en-US" sz="2000" i="1">
                <a:solidFill>
                  <a:srgbClr val="C00000"/>
                </a:solidFill>
                <a:latin typeface="Arial" charset="0"/>
                <a:ea typeface="ＭＳ Ｐゴシック" charset="0"/>
              </a:rPr>
              <a:t>checkpoint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Ensures that the FS data reflects all of the changes in the log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No need to scan the entire filesystem after a crash...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Only need to look at the log entries </a:t>
            </a:r>
            <a:r>
              <a:rPr lang="en-US" sz="2000" b="1">
                <a:solidFill>
                  <a:srgbClr val="C00000"/>
                </a:solidFill>
                <a:latin typeface="Arial" charset="0"/>
                <a:ea typeface="ＭＳ Ｐゴシック" charset="0"/>
              </a:rPr>
              <a:t>since the last checkpoint</a:t>
            </a:r>
            <a:r>
              <a:rPr lang="en-US" sz="2000" b="1">
                <a:latin typeface="Arial" charset="0"/>
                <a:ea typeface="ＭＳ Ｐゴシック" charset="0"/>
              </a:rPr>
              <a:t>!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For each log entry, see if the commit record is there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If not, consider the changes incomplete, and don't try to make them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E5B5563-60A9-6D4C-8B96-35D745353D56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Journaling FS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D1FF00F-0902-A343-993E-F1B168FE42B3}" type="slidenum">
              <a:rPr lang="en-US"/>
              <a:pPr/>
              <a:t>65</a:t>
            </a:fld>
            <a:endParaRPr lang="en-US"/>
          </a:p>
        </p:txBody>
      </p:sp>
      <p:pic>
        <p:nvPicPr>
          <p:cNvPr id="921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28027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96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Journaling FS Example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6A45933-0382-DE46-B918-0B3249187BDC}" type="slidenum">
              <a:rPr lang="en-US"/>
              <a:pPr/>
              <a:t>66</a:t>
            </a:fld>
            <a:endParaRPr lang="en-US"/>
          </a:p>
        </p:txBody>
      </p:sp>
      <p:pic>
        <p:nvPicPr>
          <p:cNvPr id="931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552575"/>
            <a:ext cx="60674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295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4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Journaling FS Example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610600" cy="1101725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Filesystem reflects changes up to last checkpoint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Fsck scans changelog from last checkpoint forward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Doesn't find a commit record ... changes are simply ignored</a:t>
            </a: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6BBB691-3297-C04D-A462-E0B923522830}" type="slidenum">
              <a:rPr lang="en-US"/>
              <a:pPr/>
              <a:t>67</a:t>
            </a:fld>
            <a:endParaRPr lang="en-US"/>
          </a:p>
        </p:txBody>
      </p:sp>
      <p:pic>
        <p:nvPicPr>
          <p:cNvPr id="942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552575"/>
            <a:ext cx="60674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990600"/>
            <a:ext cx="73374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3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Copyright ©: University of Illinois CS 241 Staff</a:t>
            </a:r>
          </a:p>
        </p:txBody>
      </p:sp>
      <p:sp>
        <p:nvSpPr>
          <p:cNvPr id="9523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6D018B-EC58-784A-B397-790B2C26C3D2}" type="slidenum">
              <a:rPr lang="en-US"/>
              <a:pPr/>
              <a:t>68</a:t>
            </a:fld>
            <a:endParaRPr lang="en-US"/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Bonus: NFS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25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More recent filesystems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can we share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filesystems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over a network?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NFS, SAN, NAS, </a:t>
            </a:r>
            <a:r>
              <a:rPr lang="en-US" dirty="0" err="1">
                <a:latin typeface="Arial" charset="0"/>
                <a:ea typeface="ＭＳ Ｐゴシック" charset="0"/>
              </a:rPr>
              <a:t>Hadoop</a:t>
            </a:r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can we make 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filesystem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resilient to failures?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RAID (covered in earlier slides)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D62E2D5-391D-5C49-8978-2FA074F64732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Pathname resolution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To look up a pathname 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/etc/passwd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start at root directory and walk down chain of inodes...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412E7D8-D7B5-744F-98E7-731AC48DD8F3}" type="slidenum">
              <a:rPr lang="en-US"/>
              <a:pPr/>
              <a:t>7</a:t>
            </a:fld>
            <a:endParaRPr lang="en-US"/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68500"/>
            <a:ext cx="7653338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2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Networked File System (NFS)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NFS allows a system to access files over a network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One of many distributed file systems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Extremely successful and widely used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You use NFS on all your shared files in the lab machines</a:t>
            </a:r>
          </a:p>
        </p:txBody>
      </p:sp>
      <p:sp>
        <p:nvSpPr>
          <p:cNvPr id="972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0E38ED3-1DC1-9546-AD27-0EA76CF6A360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Networked File System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Development of LANs made it really attractive to provide shared file systems to all machines on a network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Login to any machine and see the same set of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Install software on a single server that all machines can run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Let users collaborate on shared set of files (before CVS)</a:t>
            </a:r>
          </a:p>
          <a:p>
            <a:pPr lvl="1"/>
            <a:endParaRPr lang="en-US" sz="1800">
              <a:latin typeface="Arial" charset="0"/>
              <a:ea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Why might this be hard to do?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Clients and servers might be running different OS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Clients and servers might be using different CPU architecture with differing byte ordering (</a:t>
            </a:r>
            <a:r>
              <a:rPr lang="en-US" sz="1800">
                <a:solidFill>
                  <a:srgbClr val="C00000"/>
                </a:solidFill>
                <a:latin typeface="Arial" charset="0"/>
                <a:ea typeface="ＭＳ Ｐゴシック" charset="0"/>
              </a:rPr>
              <a:t>endianess</a:t>
            </a:r>
            <a:r>
              <a:rPr lang="en-US" sz="180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Client or server might crash independently of each other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Must be easy to recover from crashes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Potentially very large number of client machines on a network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Different users might be trying to modify a shared file at the same time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Transparency: Allow user programs to access remote files just like local files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No special libraries, recompilation, etc.</a:t>
            </a:r>
          </a:p>
        </p:txBody>
      </p:sp>
      <p:sp>
        <p:nvSpPr>
          <p:cNvPr id="983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F49F336-5AE7-E842-A586-4772F6ABE898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NFS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NFS was developed by Sun Microsystems in the mid-80s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Networked machines at the time were predominantly UNIX-based workstations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Various vendors: Sun, DEC, IBM, etc.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Different CPU architectures and OS implementations</a:t>
            </a:r>
          </a:p>
          <a:p>
            <a:pPr lvl="2"/>
            <a:r>
              <a:rPr lang="en-US" sz="1000">
                <a:latin typeface="Arial" charset="0"/>
                <a:ea typeface="ＭＳ Ｐゴシック" charset="0"/>
              </a:rPr>
              <a:t>But, all used UNIX filesystem structure and semantics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NFS is based on Remote Procedure Call (RPC)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Allows a client machine to invoke a function on a server machine, over a network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Client sends a message with the function arguments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Server replies with a message with the return value.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External Data Representation (XDR) to represent data types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Canonical network representation for ints, longs, byte arrays, etc.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Clients and servers must translate parameters and return values of RPC calls into XDR before shipping on the network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Otherwise, a little-endian machine and a big-endian machine would disagree on what is meant by the stream of bytes </a:t>
            </a:r>
            <a:r>
              <a:rPr lang="ja-JP" altLang="en-US" sz="1600">
                <a:latin typeface="Arial" charset="0"/>
                <a:ea typeface="ＭＳ Ｐゴシック" charset="0"/>
              </a:rPr>
              <a:t>“</a:t>
            </a:r>
            <a:r>
              <a:rPr lang="en-US" sz="1600">
                <a:latin typeface="Arial" charset="0"/>
                <a:ea typeface="ＭＳ Ｐゴシック" charset="0"/>
              </a:rPr>
              <a:t>fe 07 89 da</a:t>
            </a:r>
            <a:r>
              <a:rPr lang="ja-JP" altLang="en-US" sz="1600">
                <a:latin typeface="Arial" charset="0"/>
                <a:ea typeface="ＭＳ Ｐゴシック" charset="0"/>
              </a:rPr>
              <a:t>”</a:t>
            </a:r>
            <a:r>
              <a:rPr lang="en-US" sz="1600">
                <a:latin typeface="Arial" charset="0"/>
                <a:ea typeface="ＭＳ Ｐゴシック" charset="0"/>
              </a:rPr>
              <a:t> interpreted as an </a:t>
            </a:r>
            <a:r>
              <a:rPr lang="ja-JP" altLang="en-US" sz="1600">
                <a:latin typeface="Arial" charset="0"/>
                <a:ea typeface="ＭＳ Ｐゴシック" charset="0"/>
              </a:rPr>
              <a:t>“</a:t>
            </a:r>
            <a:r>
              <a:rPr lang="en-US" sz="1600">
                <a:latin typeface="Arial" charset="0"/>
                <a:ea typeface="ＭＳ Ｐゴシック" charset="0"/>
              </a:rPr>
              <a:t>int</a:t>
            </a:r>
            <a:r>
              <a:rPr lang="ja-JP" altLang="en-US" sz="1600">
                <a:latin typeface="Arial" charset="0"/>
                <a:ea typeface="ＭＳ Ｐゴシック" charset="0"/>
              </a:rPr>
              <a:t>”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993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29204D0-720F-3B4E-8F45-8C024EC195CA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NFS Design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B31BF4F-F36D-1C44-BE66-3D9B6B2795D2}" type="slidenum">
              <a:rPr lang="en-US"/>
              <a:pPr/>
              <a:t>73</a:t>
            </a:fld>
            <a:endParaRPr lang="en-US"/>
          </a:p>
        </p:txBody>
      </p:sp>
      <p:pic>
        <p:nvPicPr>
          <p:cNvPr id="1003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6813"/>
            <a:ext cx="83058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Stateless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NFS protocol is </a:t>
            </a:r>
            <a:r>
              <a:rPr lang="en-US" sz="2400" i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stateless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The server maintains no information about individual clients!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This means that NFS does not support any notion of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opening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or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closing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files</a:t>
            </a:r>
          </a:p>
          <a:p>
            <a:pPr lvl="1"/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Each client simply issues read and write requests specifying the file, offset in the file, and the requested size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Server doesn't need to keep track of open/close status of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Server doesn't need to keep track of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file offset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for each client's open files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Clients do this themselves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Server doesn't have to do anything to recover from a crash!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Clients simply retry NFS operations until the server comes back up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Disadvantages: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Server doesn't keep track of concurrent access to same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Multiple clients might be modifying a file at the same time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NFS does not provide any consistency guarantees!!!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However, there is a separate </a:t>
            </a:r>
            <a:r>
              <a:rPr lang="en-US" sz="1800">
                <a:solidFill>
                  <a:srgbClr val="C00000"/>
                </a:solidFill>
                <a:latin typeface="Arial" charset="0"/>
                <a:ea typeface="ＭＳ Ｐゴシック" charset="0"/>
              </a:rPr>
              <a:t>locking protocol </a:t>
            </a:r>
            <a:r>
              <a:rPr lang="en-US" sz="1800">
                <a:latin typeface="Arial" charset="0"/>
                <a:ea typeface="ＭＳ Ｐゴシック" charset="0"/>
              </a:rPr>
              <a:t>– discussed later</a:t>
            </a:r>
          </a:p>
        </p:txBody>
      </p:sp>
      <p:sp>
        <p:nvSpPr>
          <p:cNvPr id="1013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F7E3D9-B141-524F-9289-FC60642F2AC1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NFS Protocol Overview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mount()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returns filehandle for root of filesystem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Actually a separate protocol from NFS...</a:t>
            </a:r>
          </a:p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lookup(dir-handle, filename)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returns filehandle, attribs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Returns unique file handle for a given file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File handle used in subsequent read/write/etc. calls</a:t>
            </a:r>
          </a:p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create(dir-handle, filename, attributes)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returns filehandle</a:t>
            </a:r>
          </a:p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remove(dir-handle, filename)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returns status</a:t>
            </a:r>
          </a:p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getattr(filehandle)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returns attribs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Returns attributes of the file, e.g., permissions, owner, group ID, size, access time, last-modified time</a:t>
            </a:r>
          </a:p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setattr(filehandle, attribs)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returns attribs</a:t>
            </a:r>
          </a:p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read(filehandle, offset, size)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returns attribs, data</a:t>
            </a:r>
          </a:p>
          <a:p>
            <a:r>
              <a:rPr lang="en-US"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write(filehandle, offset, count, data)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returns attribs</a:t>
            </a:r>
          </a:p>
        </p:txBody>
      </p:sp>
      <p:sp>
        <p:nvSpPr>
          <p:cNvPr id="1024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24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114FBD5-7812-084F-900E-390A83C42596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NFS Caching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NFS clients are responsible for caching recently-accessed data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Remember: the server is stateless!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 NFS protocol does not </a:t>
            </a:r>
            <a:r>
              <a:rPr lang="en-US" sz="2000" i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require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that clients cache data ...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But, it provides support allowing a range of client-side caching techniques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This is accomplished through the getattr() call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Returns size, permissions, and last-modified time of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This can tell a client whether a file has changed since it last read it</a:t>
            </a:r>
          </a:p>
          <a:p>
            <a:pPr lvl="1"/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Read/write calls also return attributes so client can tell if object was modified since the last getattr() call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How often should the client use getattr()?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Whenever the file is accessed? 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Could lead to a lot of getattr calls!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Only if the file has not been accessed for some time?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e.g., If the file has not been accessed in 30 sec?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Different OSs implement this differently!</a:t>
            </a:r>
          </a:p>
        </p:txBody>
      </p:sp>
      <p:sp>
        <p:nvSpPr>
          <p:cNvPr id="1034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2DDD345-AF3E-F140-BF0C-061E8C2D6E17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NFS Locking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NFS does not prevent multiple clients from modifying a file simultaneously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Clearly, this can be a Bad Thing for some applications...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Network Lock Manager (NLM) protocol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Works alongside NFS to provide file locking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NFS itself does not know anything about locks</a:t>
            </a:r>
          </a:p>
          <a:p>
            <a:pPr lvl="2"/>
            <a:r>
              <a:rPr 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Clients have to use NLM </a:t>
            </a:r>
            <a:r>
              <a:rPr lang="ja-JP" alt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voluntarily</a:t>
            </a:r>
            <a:r>
              <a:rPr lang="ja-JP" alt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 to avoid stomping on each other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NLM has to be </a:t>
            </a:r>
            <a:r>
              <a:rPr lang="en-US">
                <a:solidFill>
                  <a:srgbClr val="C00000"/>
                </a:solidFill>
                <a:latin typeface="Arial" charset="0"/>
                <a:ea typeface="ＭＳ Ｐゴシック" charset="0"/>
              </a:rPr>
              <a:t>stateful</a:t>
            </a:r>
          </a:p>
          <a:p>
            <a:pPr lvl="2"/>
            <a:r>
              <a:rPr lang="en-US">
                <a:solidFill>
                  <a:srgbClr val="0000CC"/>
                </a:solidFill>
                <a:latin typeface="Arial" charset="0"/>
                <a:ea typeface="ＭＳ Ｐゴシック" charset="0"/>
              </a:rPr>
              <a:t>Why?</a:t>
            </a:r>
          </a:p>
        </p:txBody>
      </p:sp>
      <p:sp>
        <p:nvSpPr>
          <p:cNvPr id="1044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9C29E90-222F-E744-A0B6-38F7FC9106C2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NLM Protocol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NLM server has to keep track of locks held by clients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the NLM server crashes...</a:t>
            </a:r>
          </a:p>
          <a:p>
            <a:pPr lvl="1"/>
            <a:r>
              <a:rPr lang="en-US" sz="1800">
                <a:solidFill>
                  <a:srgbClr val="C00000"/>
                </a:solidFill>
                <a:latin typeface="Arial" charset="0"/>
                <a:ea typeface="ＭＳ Ｐゴシック" charset="0"/>
              </a:rPr>
              <a:t>All locks are released!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BUT ... clients can reestablish locks during a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grace period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after the server recovers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No new locks are granted during the grace period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Server has to remember which locks were previously held by clients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an NLM client crashes...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The server is notified when the client recovers and releases all of its locks</a:t>
            </a:r>
          </a:p>
          <a:p>
            <a:pPr lvl="2"/>
            <a:r>
              <a:rPr lang="en-US" sz="14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What happens if a client crashes and does not come back up for a while?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Servers and clients must be notified when they crash and recover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This is done with the simple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Network Status Monitor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(NSM) protocol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Essentially, send a notification to the other host when you reboot</a:t>
            </a: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C42119B-0530-C548-9F00-40BD8767B5E0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NLM Example</a:t>
            </a:r>
          </a:p>
        </p:txBody>
      </p:sp>
      <p:sp>
        <p:nvSpPr>
          <p:cNvPr id="1065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BD31DC6-F8A7-2C42-8B0C-3EA0133E9A14}" type="slidenum">
              <a:rPr lang="en-US"/>
              <a:pPr/>
              <a:t>79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B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31242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Server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0" y="1752600"/>
            <a:ext cx="4481513" cy="1447800"/>
            <a:chOff x="3048000" y="1752600"/>
            <a:chExt cx="4481803" cy="1447800"/>
          </a:xfrm>
        </p:grpSpPr>
        <p:cxnSp>
          <p:nvCxnSpPr>
            <p:cNvPr id="106518" name="Straight Arrow Connector 9"/>
            <p:cNvCxnSpPr>
              <a:cxnSpLocks noChangeShapeType="1"/>
            </p:cNvCxnSpPr>
            <p:nvPr/>
          </p:nvCxnSpPr>
          <p:spPr bwMode="auto">
            <a:xfrm>
              <a:off x="3048000" y="1981200"/>
              <a:ext cx="3276600" cy="1219200"/>
            </a:xfrm>
            <a:prstGeom prst="straightConnector1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  <p:sp>
          <p:nvSpPr>
            <p:cNvPr id="106519" name="Rectangle 21"/>
            <p:cNvSpPr>
              <a:spLocks noChangeArrowheads="1"/>
            </p:cNvSpPr>
            <p:nvPr/>
          </p:nvSpPr>
          <p:spPr bwMode="auto">
            <a:xfrm>
              <a:off x="3429000" y="1752600"/>
              <a:ext cx="41008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b="1">
                  <a:solidFill>
                    <a:srgbClr val="0000CC"/>
                  </a:solidFill>
                </a:rPr>
                <a:t>“</a:t>
              </a:r>
              <a:r>
                <a:rPr lang="en-US" sz="2000" b="1">
                  <a:solidFill>
                    <a:srgbClr val="0000CC"/>
                  </a:solidFill>
                </a:rPr>
                <a:t>lock file foo, offset 0 len 512</a:t>
              </a:r>
              <a:r>
                <a:rPr lang="ja-JP" altLang="en-US" sz="2000" b="1">
                  <a:solidFill>
                    <a:srgbClr val="0000CC"/>
                  </a:solidFill>
                </a:rPr>
                <a:t>”</a:t>
              </a:r>
              <a:endParaRPr lang="en-US" sz="2000">
                <a:solidFill>
                  <a:srgbClr val="0000CC"/>
                </a:solidFill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667000" y="2438400"/>
            <a:ext cx="3657600" cy="1219200"/>
            <a:chOff x="2667000" y="2438400"/>
            <a:chExt cx="3657600" cy="1219200"/>
          </a:xfrm>
        </p:grpSpPr>
        <p:cxnSp>
          <p:nvCxnSpPr>
            <p:cNvPr id="106516" name="Straight Arrow Connector 14"/>
            <p:cNvCxnSpPr>
              <a:cxnSpLocks noChangeShapeType="1"/>
            </p:cNvCxnSpPr>
            <p:nvPr/>
          </p:nvCxnSpPr>
          <p:spPr bwMode="auto">
            <a:xfrm>
              <a:off x="3048000" y="2438400"/>
              <a:ext cx="3276600" cy="1219200"/>
            </a:xfrm>
            <a:prstGeom prst="straightConnector1">
              <a:avLst/>
            </a:prstGeom>
            <a:noFill/>
            <a:ln w="63500">
              <a:solidFill>
                <a:srgbClr val="00B050"/>
              </a:solidFill>
              <a:round/>
              <a:headEnd type="triangle" w="med" len="med"/>
              <a:tailEnd/>
            </a:ln>
          </p:spPr>
        </p:cxnSp>
        <p:sp>
          <p:nvSpPr>
            <p:cNvPr id="106517" name="Rectangle 22"/>
            <p:cNvSpPr>
              <a:spLocks noChangeArrowheads="1"/>
            </p:cNvSpPr>
            <p:nvPr/>
          </p:nvSpPr>
          <p:spPr bwMode="auto">
            <a:xfrm>
              <a:off x="2667000" y="3028890"/>
              <a:ext cx="20441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b="1">
                  <a:solidFill>
                    <a:srgbClr val="00B050"/>
                  </a:solidFill>
                </a:rPr>
                <a:t>“</a:t>
              </a:r>
              <a:r>
                <a:rPr lang="en-US" sz="2000" b="1">
                  <a:solidFill>
                    <a:srgbClr val="00B050"/>
                  </a:solidFill>
                </a:rPr>
                <a:t>lock granted</a:t>
              </a:r>
              <a:r>
                <a:rPr lang="ja-JP" altLang="en-US" sz="2000" b="1">
                  <a:solidFill>
                    <a:srgbClr val="00B050"/>
                  </a:solidFill>
                </a:rPr>
                <a:t>”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295400" y="3733800"/>
            <a:ext cx="5105400" cy="1219200"/>
            <a:chOff x="1295400" y="3733800"/>
            <a:chExt cx="5105400" cy="1219200"/>
          </a:xfrm>
        </p:grpSpPr>
        <p:cxnSp>
          <p:nvCxnSpPr>
            <p:cNvPr id="106514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3124200" y="3733800"/>
              <a:ext cx="3276600" cy="1219200"/>
            </a:xfrm>
            <a:prstGeom prst="straightConnector1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  <p:sp>
          <p:nvSpPr>
            <p:cNvPr id="106515" name="Rectangle 23"/>
            <p:cNvSpPr>
              <a:spLocks noChangeArrowheads="1"/>
            </p:cNvSpPr>
            <p:nvPr/>
          </p:nvSpPr>
          <p:spPr bwMode="auto">
            <a:xfrm>
              <a:off x="1295400" y="3810000"/>
              <a:ext cx="41008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b="1">
                  <a:solidFill>
                    <a:srgbClr val="0000CC"/>
                  </a:solidFill>
                </a:rPr>
                <a:t>“</a:t>
              </a:r>
              <a:r>
                <a:rPr lang="en-US" sz="2000" b="1">
                  <a:solidFill>
                    <a:srgbClr val="0000CC"/>
                  </a:solidFill>
                </a:rPr>
                <a:t>lock file foo, offset 0 len 512</a:t>
              </a:r>
              <a:r>
                <a:rPr lang="ja-JP" altLang="en-US" sz="2000" b="1">
                  <a:solidFill>
                    <a:srgbClr val="0000CC"/>
                  </a:solidFill>
                </a:rPr>
                <a:t>”</a:t>
              </a:r>
              <a:endParaRPr lang="en-US" sz="2000">
                <a:solidFill>
                  <a:srgbClr val="0000CC"/>
                </a:solidFill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3124200" y="4191000"/>
            <a:ext cx="3276600" cy="1390650"/>
            <a:chOff x="3124200" y="4191000"/>
            <a:chExt cx="3276600" cy="1390710"/>
          </a:xfrm>
        </p:grpSpPr>
        <p:cxnSp>
          <p:nvCxnSpPr>
            <p:cNvPr id="106512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3124200" y="4191000"/>
              <a:ext cx="3276600" cy="1219200"/>
            </a:xfrm>
            <a:prstGeom prst="straightConnector1">
              <a:avLst/>
            </a:prstGeom>
            <a:noFill/>
            <a:ln w="63500">
              <a:solidFill>
                <a:srgbClr val="C00000"/>
              </a:solidFill>
              <a:round/>
              <a:headEnd type="triangle" w="med" len="med"/>
              <a:tailEnd/>
            </a:ln>
          </p:spPr>
        </p:cxnSp>
        <p:sp>
          <p:nvSpPr>
            <p:cNvPr id="106513" name="Rectangle 24"/>
            <p:cNvSpPr>
              <a:spLocks noChangeArrowheads="1"/>
            </p:cNvSpPr>
            <p:nvPr/>
          </p:nvSpPr>
          <p:spPr bwMode="auto">
            <a:xfrm>
              <a:off x="3702795" y="5181600"/>
              <a:ext cx="13917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b="1">
                  <a:solidFill>
                    <a:srgbClr val="C00000"/>
                  </a:solidFill>
                </a:rPr>
                <a:t>“</a:t>
              </a:r>
              <a:r>
                <a:rPr lang="en-US" sz="2000" b="1">
                  <a:solidFill>
                    <a:srgbClr val="C00000"/>
                  </a:solidFill>
                </a:rPr>
                <a:t>denied!</a:t>
              </a:r>
              <a:r>
                <a:rPr lang="ja-JP" altLang="en-US" sz="2000" b="1">
                  <a:solidFill>
                    <a:srgbClr val="C00000"/>
                  </a:solidFill>
                </a:rPr>
                <a:t>”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6781800" y="4191000"/>
            <a:ext cx="2201863" cy="1012825"/>
            <a:chOff x="6781800" y="4191000"/>
            <a:chExt cx="2201588" cy="1012686"/>
          </a:xfrm>
        </p:grpSpPr>
        <p:cxnSp>
          <p:nvCxnSpPr>
            <p:cNvPr id="106510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6553597" y="4419203"/>
              <a:ext cx="457200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6511" name="Rectangle 25"/>
            <p:cNvSpPr>
              <a:spLocks noChangeArrowheads="1"/>
            </p:cNvSpPr>
            <p:nvPr/>
          </p:nvSpPr>
          <p:spPr bwMode="auto">
            <a:xfrm>
              <a:off x="7239000" y="4495800"/>
              <a:ext cx="17443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urier New" charset="0"/>
                  <a:cs typeface="Courier New" charset="0"/>
                </a:rPr>
                <a:t>Client A,</a:t>
              </a:r>
            </a:p>
            <a:p>
              <a:r>
                <a:rPr lang="en-US" sz="2000" b="1">
                  <a:latin typeface="Courier New" charset="0"/>
                  <a:cs typeface="Courier New" charset="0"/>
                </a:rPr>
                <a:t>foo[0…512]</a:t>
              </a:r>
              <a:endParaRPr lang="en-US" sz="2000">
                <a:latin typeface="Courier New" charset="0"/>
                <a:cs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57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Locating inodes on disk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All right, so directories tell us the </a:t>
            </a:r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inode number 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of a file.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How the heck do we find the inode itself on disk?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Basic idea: Top part of filesystem contains </a:t>
            </a:r>
            <a:r>
              <a:rPr lang="en-US" sz="2000" i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of the inodes!</a:t>
            </a: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inode number is just the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index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of the inode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Easy to compute the block address of a given inode: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block_addr(inode_num) = block_offset_of_first_inode + (inode_num * inode_size)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This implies that a filesystem has a fixed number of potential inodes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This number is generally set when the filesystem is created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The superblock stores important metadata on filesystem layout, list of free blocks, etc.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2730741-6155-EC49-AA9D-B847345BE6D3}" type="slidenum">
              <a:rPr lang="en-US"/>
              <a:pPr/>
              <a:t>8</a:t>
            </a:fld>
            <a:endParaRPr lang="en-US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15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6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NLM Example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B2A29A6-0985-6A41-803C-695AF0E42739}" type="slidenum">
              <a:rPr lang="en-US"/>
              <a:pPr/>
              <a:t>80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B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31242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Server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781800" y="4191000"/>
            <a:ext cx="2201863" cy="1012825"/>
            <a:chOff x="6781800" y="4191000"/>
            <a:chExt cx="2201588" cy="1012686"/>
          </a:xfrm>
        </p:grpSpPr>
        <p:cxnSp>
          <p:nvCxnSpPr>
            <p:cNvPr id="107531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6553597" y="4419203"/>
              <a:ext cx="457200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7532" name="Rectangle 25"/>
            <p:cNvSpPr>
              <a:spLocks noChangeArrowheads="1"/>
            </p:cNvSpPr>
            <p:nvPr/>
          </p:nvSpPr>
          <p:spPr bwMode="auto">
            <a:xfrm>
              <a:off x="7239000" y="4495800"/>
              <a:ext cx="17443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urier New" charset="0"/>
                  <a:cs typeface="Courier New" charset="0"/>
                </a:rPr>
                <a:t>Client A,</a:t>
              </a:r>
            </a:p>
            <a:p>
              <a:r>
                <a:rPr lang="en-US" sz="2000" b="1">
                  <a:latin typeface="Courier New" charset="0"/>
                  <a:cs typeface="Courier New" charset="0"/>
                </a:rPr>
                <a:t>foo[0…512]</a:t>
              </a:r>
              <a:endParaRPr lang="en-US" sz="2000">
                <a:latin typeface="Courier New" charset="0"/>
                <a:cs typeface="Courier New" charset="0"/>
              </a:endParaRPr>
            </a:p>
          </p:txBody>
        </p:sp>
      </p:grpSp>
      <p:pic>
        <p:nvPicPr>
          <p:cNvPr id="107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27336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1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NLM Example</a:t>
            </a:r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ADFFEB0-9E89-D644-A9D8-8FB1CCA21294}" type="slidenum">
              <a:rPr lang="en-US"/>
              <a:pPr/>
              <a:t>81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B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31242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Server</a:t>
            </a:r>
          </a:p>
        </p:txBody>
      </p:sp>
      <p:cxnSp>
        <p:nvCxnSpPr>
          <p:cNvPr id="108553" name="Straight Arrow Connector 14"/>
          <p:cNvCxnSpPr>
            <a:cxnSpLocks noChangeShapeType="1"/>
          </p:cNvCxnSpPr>
          <p:nvPr/>
        </p:nvCxnSpPr>
        <p:spPr bwMode="auto">
          <a:xfrm>
            <a:off x="3048000" y="2438400"/>
            <a:ext cx="3276600" cy="12192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8554" name="Straight Arrow Connector 16"/>
          <p:cNvCxnSpPr>
            <a:cxnSpLocks noChangeShapeType="1"/>
          </p:cNvCxnSpPr>
          <p:nvPr/>
        </p:nvCxnSpPr>
        <p:spPr bwMode="auto">
          <a:xfrm flipV="1">
            <a:off x="3124200" y="4191000"/>
            <a:ext cx="3276600" cy="12192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8555" name="Rectangle 24"/>
          <p:cNvSpPr>
            <a:spLocks noChangeArrowheads="1"/>
          </p:cNvSpPr>
          <p:nvPr/>
        </p:nvSpPr>
        <p:spPr bwMode="auto">
          <a:xfrm>
            <a:off x="3124200" y="3581400"/>
            <a:ext cx="2679700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Restart notification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8556" name="Rectangle 25"/>
          <p:cNvSpPr>
            <a:spLocks noChangeArrowheads="1"/>
          </p:cNvSpPr>
          <p:nvPr/>
        </p:nvSpPr>
        <p:spPr bwMode="auto">
          <a:xfrm>
            <a:off x="7239000" y="4495800"/>
            <a:ext cx="1744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urier New" charset="0"/>
                <a:cs typeface="Courier New" charset="0"/>
              </a:rPr>
              <a:t>Client A,</a:t>
            </a:r>
          </a:p>
          <a:p>
            <a:r>
              <a:rPr lang="en-US" sz="2000" b="1">
                <a:latin typeface="Courier New" charset="0"/>
                <a:cs typeface="Courier New" charset="0"/>
              </a:rPr>
              <a:t>foo[0…512]</a:t>
            </a:r>
            <a:endParaRPr lang="en-US" sz="200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2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NLM Example</a:t>
            </a: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843B9E-48D7-EF4C-B980-F37CBD4543CB}" type="slidenum">
              <a:rPr lang="en-US"/>
              <a:pPr/>
              <a:t>82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Client B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3124200"/>
            <a:ext cx="2362200" cy="1066800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Server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0" y="1752600"/>
            <a:ext cx="4745038" cy="1447800"/>
            <a:chOff x="3048000" y="1752600"/>
            <a:chExt cx="4744695" cy="1447800"/>
          </a:xfrm>
        </p:grpSpPr>
        <p:cxnSp>
          <p:nvCxnSpPr>
            <p:cNvPr id="109584" name="Straight Arrow Connector 9"/>
            <p:cNvCxnSpPr>
              <a:cxnSpLocks noChangeShapeType="1"/>
            </p:cNvCxnSpPr>
            <p:nvPr/>
          </p:nvCxnSpPr>
          <p:spPr bwMode="auto">
            <a:xfrm>
              <a:off x="3048000" y="1981200"/>
              <a:ext cx="3276600" cy="1219200"/>
            </a:xfrm>
            <a:prstGeom prst="straightConnector1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  <p:sp>
          <p:nvSpPr>
            <p:cNvPr id="109585" name="Rectangle 21"/>
            <p:cNvSpPr>
              <a:spLocks noChangeArrowheads="1"/>
            </p:cNvSpPr>
            <p:nvPr/>
          </p:nvSpPr>
          <p:spPr bwMode="auto">
            <a:xfrm>
              <a:off x="3429000" y="1752600"/>
              <a:ext cx="43636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b="1">
                  <a:solidFill>
                    <a:srgbClr val="0000CC"/>
                  </a:solidFill>
                </a:rPr>
                <a:t>“</a:t>
              </a:r>
              <a:r>
                <a:rPr lang="en-US" sz="2000" b="1">
                  <a:solidFill>
                    <a:srgbClr val="0000CC"/>
                  </a:solidFill>
                </a:rPr>
                <a:t>relock file foo, offset 0 len 512</a:t>
              </a:r>
              <a:r>
                <a:rPr lang="ja-JP" altLang="en-US" sz="2000" b="1">
                  <a:solidFill>
                    <a:srgbClr val="0000CC"/>
                  </a:solidFill>
                </a:rPr>
                <a:t>”</a:t>
              </a:r>
              <a:endParaRPr lang="en-US" sz="2000">
                <a:solidFill>
                  <a:srgbClr val="0000CC"/>
                </a:solidFill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667000" y="2438400"/>
            <a:ext cx="3657600" cy="1219200"/>
            <a:chOff x="2667000" y="2438400"/>
            <a:chExt cx="3657600" cy="1219200"/>
          </a:xfrm>
        </p:grpSpPr>
        <p:cxnSp>
          <p:nvCxnSpPr>
            <p:cNvPr id="109582" name="Straight Arrow Connector 14"/>
            <p:cNvCxnSpPr>
              <a:cxnSpLocks noChangeShapeType="1"/>
            </p:cNvCxnSpPr>
            <p:nvPr/>
          </p:nvCxnSpPr>
          <p:spPr bwMode="auto">
            <a:xfrm>
              <a:off x="3048000" y="2438400"/>
              <a:ext cx="3276600" cy="1219200"/>
            </a:xfrm>
            <a:prstGeom prst="straightConnector1">
              <a:avLst/>
            </a:prstGeom>
            <a:noFill/>
            <a:ln w="63500">
              <a:solidFill>
                <a:srgbClr val="00B050"/>
              </a:solidFill>
              <a:round/>
              <a:headEnd type="triangle" w="med" len="med"/>
              <a:tailEnd/>
            </a:ln>
          </p:spPr>
        </p:cxnSp>
        <p:sp>
          <p:nvSpPr>
            <p:cNvPr id="109583" name="Rectangle 22"/>
            <p:cNvSpPr>
              <a:spLocks noChangeArrowheads="1"/>
            </p:cNvSpPr>
            <p:nvPr/>
          </p:nvSpPr>
          <p:spPr bwMode="auto">
            <a:xfrm>
              <a:off x="2667000" y="3028890"/>
              <a:ext cx="20441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b="1">
                  <a:solidFill>
                    <a:srgbClr val="00B050"/>
                  </a:solidFill>
                </a:rPr>
                <a:t>“</a:t>
              </a:r>
              <a:r>
                <a:rPr lang="en-US" sz="2000" b="1">
                  <a:solidFill>
                    <a:srgbClr val="00B050"/>
                  </a:solidFill>
                </a:rPr>
                <a:t>lock granted</a:t>
              </a:r>
              <a:r>
                <a:rPr lang="ja-JP" altLang="en-US" sz="2000" b="1">
                  <a:solidFill>
                    <a:srgbClr val="00B050"/>
                  </a:solidFill>
                </a:rPr>
                <a:t>”</a:t>
              </a:r>
              <a:endParaRPr lang="en-US" sz="2000">
                <a:solidFill>
                  <a:srgbClr val="00B050"/>
                </a:solidFill>
              </a:endParaRPr>
            </a:p>
          </p:txBody>
        </p:sp>
      </p:grpSp>
      <p:cxnSp>
        <p:nvCxnSpPr>
          <p:cNvPr id="109579" name="Straight Arrow Connector 17"/>
          <p:cNvCxnSpPr>
            <a:cxnSpLocks noChangeShapeType="1"/>
          </p:cNvCxnSpPr>
          <p:nvPr/>
        </p:nvCxnSpPr>
        <p:spPr bwMode="auto">
          <a:xfrm rot="5400000">
            <a:off x="6553994" y="4418806"/>
            <a:ext cx="457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9580" name="Rectangle 25"/>
          <p:cNvSpPr>
            <a:spLocks noChangeArrowheads="1"/>
          </p:cNvSpPr>
          <p:nvPr/>
        </p:nvSpPr>
        <p:spPr bwMode="auto">
          <a:xfrm>
            <a:off x="7239000" y="4495800"/>
            <a:ext cx="1744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urier New" charset="0"/>
                <a:cs typeface="Courier New" charset="0"/>
              </a:rPr>
              <a:t>Client A,</a:t>
            </a:r>
          </a:p>
          <a:p>
            <a:r>
              <a:rPr lang="en-US" sz="2000" b="1">
                <a:latin typeface="Courier New" charset="0"/>
                <a:cs typeface="Courier New" charset="0"/>
              </a:rPr>
              <a:t>foo[0…512]</a:t>
            </a:r>
            <a:endParaRPr lang="en-US" sz="2000">
              <a:latin typeface="Courier New" charset="0"/>
              <a:cs typeface="Courier New" charset="0"/>
            </a:endParaRPr>
          </a:p>
        </p:txBody>
      </p:sp>
      <p:sp>
        <p:nvSpPr>
          <p:cNvPr id="109581" name="Rectangle 26"/>
          <p:cNvSpPr>
            <a:spLocks noChangeArrowheads="1"/>
          </p:cNvSpPr>
          <p:nvPr/>
        </p:nvSpPr>
        <p:spPr bwMode="auto">
          <a:xfrm>
            <a:off x="5776913" y="4267200"/>
            <a:ext cx="85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tx2"/>
                </a:solidFill>
              </a:rPr>
              <a:t>check</a:t>
            </a:r>
            <a:endParaRPr lang="en-US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6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Stupid directory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Directories map filenames to inode numbers. What does this imply?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We can create multiple pointers to the same inode in different directories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Or even the same directory with different filenames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In UNIX this is called a 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hard link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and can be done using 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ln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1600" b="1">
                <a:latin typeface="Courier New" charset="0"/>
                <a:ea typeface="ＭＳ Ｐゴシック" charset="0"/>
                <a:cs typeface="Courier New" charset="0"/>
              </a:rPr>
              <a:t>bash$ ls -i /home/foo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287663 /home/foo       </a:t>
            </a:r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(This is the inode number of </a:t>
            </a:r>
            <a:r>
              <a:rPr lang="ja-JP" alt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“</a:t>
            </a:r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foo</a:t>
            </a:r>
            <a:r>
              <a:rPr lang="ja-JP" alt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”</a:t>
            </a:r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latin typeface="Courier New" charset="0"/>
                <a:ea typeface="ＭＳ Ｐゴシック" charset="0"/>
                <a:cs typeface="Courier New" charset="0"/>
              </a:rPr>
              <a:t>bash$ ln /home/foo /tmp/foo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latin typeface="Courier New" charset="0"/>
                <a:ea typeface="ＭＳ Ｐゴシック" charset="0"/>
                <a:cs typeface="Courier New" charset="0"/>
              </a:rPr>
              <a:t>bash$ ls -i /home/foo /tmp/foo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287663 /home/foo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287663 /tmp/foo</a:t>
            </a:r>
          </a:p>
          <a:p>
            <a:pPr lvl="2">
              <a:buFont typeface="Wingdings" charset="0"/>
              <a:buNone/>
            </a:pPr>
            <a:endParaRPr lang="en-US" sz="1600">
              <a:latin typeface="Courier" charset="0"/>
              <a:ea typeface="ＭＳ Ｐゴシック" charset="0"/>
            </a:endParaRPr>
          </a:p>
          <a:p>
            <a:pPr lvl="1"/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/home/foo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and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/tmp/foo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now refer to the same file on disk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Not a copy! You will always see identical data no matter which filename you use to read or write the file.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Note: This is not the same as a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symbolic link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, which only links one filename to another.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FB40947-AD63-274D-932F-E4CC9A196D1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wrap="square" rtlCol="0" anchor="ctr">
        <a:noAutofit/>
      </a:bodyPr>
      <a:lstStyle>
        <a:defPPr algn="ctr">
          <a:defRPr dirty="0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31834</TotalTime>
  <Words>6082</Words>
  <Application>Microsoft Macintosh PowerPoint</Application>
  <PresentationFormat>On-screen Show (4:3)</PresentationFormat>
  <Paragraphs>758</Paragraphs>
  <Slides>82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Theme1</vt:lpstr>
      <vt:lpstr>Filesystems</vt:lpstr>
      <vt:lpstr>Announcements</vt:lpstr>
      <vt:lpstr>Filesystems</vt:lpstr>
      <vt:lpstr>Filesystem Operations</vt:lpstr>
      <vt:lpstr>Basic Filesystem Structures</vt:lpstr>
      <vt:lpstr>Directories</vt:lpstr>
      <vt:lpstr>Pathname resolution</vt:lpstr>
      <vt:lpstr>Locating inodes on disk</vt:lpstr>
      <vt:lpstr>Stupid directory tricks</vt:lpstr>
      <vt:lpstr>How should we organize blocks on a disk?</vt:lpstr>
      <vt:lpstr>Multilevel indexed files</vt:lpstr>
      <vt:lpstr>File system caching</vt:lpstr>
      <vt:lpstr>Caching issues</vt:lpstr>
      <vt:lpstr>Caching issues</vt:lpstr>
      <vt:lpstr>Caching issues (2)</vt:lpstr>
      <vt:lpstr>Caching issues (2)</vt:lpstr>
      <vt:lpstr>Caching and fsync() example</vt:lpstr>
      <vt:lpstr>Caching issues (3)</vt:lpstr>
      <vt:lpstr>Making filesystems resilient: RAID</vt:lpstr>
      <vt:lpstr>RAID Motivation</vt:lpstr>
      <vt:lpstr>RAID Motivation</vt:lpstr>
      <vt:lpstr>Increasing reliability</vt:lpstr>
      <vt:lpstr>RAID 3</vt:lpstr>
      <vt:lpstr>RAID 3 example</vt:lpstr>
      <vt:lpstr>RAID 3 example</vt:lpstr>
      <vt:lpstr>RAID 3 example</vt:lpstr>
      <vt:lpstr>RAID 3 example</vt:lpstr>
      <vt:lpstr>RAID 3 example</vt:lpstr>
      <vt:lpstr>RAID 3 issues</vt:lpstr>
      <vt:lpstr>RAID 5</vt:lpstr>
      <vt:lpstr>Reliable distributed storage</vt:lpstr>
      <vt:lpstr>Reliable distributed storage</vt:lpstr>
      <vt:lpstr>Bonus: Atomic write failures in RAID (not on exam)</vt:lpstr>
      <vt:lpstr>Atomic Write Failure</vt:lpstr>
      <vt:lpstr>Atomic Write Failure</vt:lpstr>
      <vt:lpstr>Atomic Write Failure</vt:lpstr>
      <vt:lpstr>Bonus: Modern Filesystem techniques (not on exam)</vt:lpstr>
      <vt:lpstr>Modern Filesystem Tricks</vt:lpstr>
      <vt:lpstr>Extent-based transfers</vt:lpstr>
      <vt:lpstr>Block remapping</vt:lpstr>
      <vt:lpstr>Block remapping</vt:lpstr>
      <vt:lpstr>Colocating inodes and directories</vt:lpstr>
      <vt:lpstr>Synchronous metadata updates</vt:lpstr>
      <vt:lpstr>Synchronous metadata updates</vt:lpstr>
      <vt:lpstr>Synchronous metadata updates</vt:lpstr>
      <vt:lpstr>Solution: Soft Updates</vt:lpstr>
      <vt:lpstr>Soft Updates - Example</vt:lpstr>
      <vt:lpstr>Log-structured Fileystems (LFS)</vt:lpstr>
      <vt:lpstr>LFS: The basic idea</vt:lpstr>
      <vt:lpstr>LFS Example</vt:lpstr>
      <vt:lpstr>LFS and inodes</vt:lpstr>
      <vt:lpstr>LFS and inodes</vt:lpstr>
      <vt:lpstr>inode map (this is getting fun)</vt:lpstr>
      <vt:lpstr>Reading from LFS</vt:lpstr>
      <vt:lpstr>Log cleaner</vt:lpstr>
      <vt:lpstr>Log cleaning example</vt:lpstr>
      <vt:lpstr>Log cleaning example</vt:lpstr>
      <vt:lpstr>Log cleaning example</vt:lpstr>
      <vt:lpstr>Log cleaning example</vt:lpstr>
      <vt:lpstr>Properties of LFS</vt:lpstr>
      <vt:lpstr>Filesystem corruption</vt:lpstr>
      <vt:lpstr>Journaling filesystems</vt:lpstr>
      <vt:lpstr>Journaling filesystems</vt:lpstr>
      <vt:lpstr>Journaling FS Recovery</vt:lpstr>
      <vt:lpstr>Journaling FS Example</vt:lpstr>
      <vt:lpstr>Journaling FS Example</vt:lpstr>
      <vt:lpstr>Journaling FS Example</vt:lpstr>
      <vt:lpstr>Bonus: NFS</vt:lpstr>
      <vt:lpstr>More recent filesystems</vt:lpstr>
      <vt:lpstr>Networked File System (NFS)</vt:lpstr>
      <vt:lpstr>Networked File System (NFS)</vt:lpstr>
      <vt:lpstr>NFS Overview</vt:lpstr>
      <vt:lpstr>NFS Design</vt:lpstr>
      <vt:lpstr>Stateless Protocol</vt:lpstr>
      <vt:lpstr>NFS Protocol Overview</vt:lpstr>
      <vt:lpstr>NFS Caching</vt:lpstr>
      <vt:lpstr>NFS Locking</vt:lpstr>
      <vt:lpstr>NLM Protocol</vt:lpstr>
      <vt:lpstr>NLM Example</vt:lpstr>
      <vt:lpstr>NLM Example</vt:lpstr>
      <vt:lpstr>NLM Example</vt:lpstr>
      <vt:lpstr>NLM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rhk</dc:creator>
  <cp:lastModifiedBy>Philip Godfrey</cp:lastModifiedBy>
  <cp:revision>463</cp:revision>
  <cp:lastPrinted>2012-04-23T12:12:35Z</cp:lastPrinted>
  <dcterms:created xsi:type="dcterms:W3CDTF">2010-10-27T14:36:36Z</dcterms:created>
  <dcterms:modified xsi:type="dcterms:W3CDTF">2012-04-30T10:52:54Z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