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7"/>
  </p:notesMasterIdLst>
  <p:handoutMasterIdLst>
    <p:handoutMasterId r:id="rId58"/>
  </p:handoutMasterIdLst>
  <p:sldIdLst>
    <p:sldId id="1247" r:id="rId2"/>
    <p:sldId id="1334" r:id="rId3"/>
    <p:sldId id="1274" r:id="rId4"/>
    <p:sldId id="1248" r:id="rId5"/>
    <p:sldId id="1252" r:id="rId6"/>
    <p:sldId id="1255" r:id="rId7"/>
    <p:sldId id="1256" r:id="rId8"/>
    <p:sldId id="1263" r:id="rId9"/>
    <p:sldId id="1264" r:id="rId10"/>
    <p:sldId id="1265" r:id="rId11"/>
    <p:sldId id="1266" r:id="rId12"/>
    <p:sldId id="1267" r:id="rId13"/>
    <p:sldId id="1268" r:id="rId14"/>
    <p:sldId id="1269" r:id="rId15"/>
    <p:sldId id="1270" r:id="rId16"/>
    <p:sldId id="1271" r:id="rId17"/>
    <p:sldId id="1272" r:id="rId18"/>
    <p:sldId id="1257" r:id="rId19"/>
    <p:sldId id="1310" r:id="rId20"/>
    <p:sldId id="1313" r:id="rId21"/>
    <p:sldId id="1311" r:id="rId22"/>
    <p:sldId id="1314" r:id="rId23"/>
    <p:sldId id="1315" r:id="rId24"/>
    <p:sldId id="1316" r:id="rId25"/>
    <p:sldId id="1317" r:id="rId26"/>
    <p:sldId id="1327" r:id="rId27"/>
    <p:sldId id="1328" r:id="rId28"/>
    <p:sldId id="1329" r:id="rId29"/>
    <p:sldId id="1330" r:id="rId30"/>
    <p:sldId id="1318" r:id="rId31"/>
    <p:sldId id="1319" r:id="rId32"/>
    <p:sldId id="1320" r:id="rId33"/>
    <p:sldId id="1321" r:id="rId34"/>
    <p:sldId id="1323" r:id="rId35"/>
    <p:sldId id="1324" r:id="rId36"/>
    <p:sldId id="1325" r:id="rId37"/>
    <p:sldId id="1326" r:id="rId38"/>
    <p:sldId id="1322" r:id="rId39"/>
    <p:sldId id="1351" r:id="rId40"/>
    <p:sldId id="1335" r:id="rId41"/>
    <p:sldId id="1336" r:id="rId42"/>
    <p:sldId id="1337" r:id="rId43"/>
    <p:sldId id="1338" r:id="rId44"/>
    <p:sldId id="1339" r:id="rId45"/>
    <p:sldId id="1340" r:id="rId46"/>
    <p:sldId id="1341" r:id="rId47"/>
    <p:sldId id="1342" r:id="rId48"/>
    <p:sldId id="1343" r:id="rId49"/>
    <p:sldId id="1344" r:id="rId50"/>
    <p:sldId id="1345" r:id="rId51"/>
    <p:sldId id="1346" r:id="rId52"/>
    <p:sldId id="1347" r:id="rId53"/>
    <p:sldId id="1348" r:id="rId54"/>
    <p:sldId id="1349" r:id="rId55"/>
    <p:sldId id="1350" r:id="rId5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C"/>
    <a:srgbClr val="FBD7A3"/>
    <a:srgbClr val="C1F3FF"/>
    <a:srgbClr val="FFFFCC"/>
    <a:srgbClr val="CCFFCC"/>
    <a:srgbClr val="FF0000"/>
    <a:srgbClr val="FFCC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12" autoAdjust="0"/>
    <p:restoredTop sz="80645" autoAdjust="0"/>
  </p:normalViewPr>
  <p:slideViewPr>
    <p:cSldViewPr>
      <p:cViewPr varScale="1">
        <p:scale>
          <a:sx n="108" d="100"/>
          <a:sy n="108" d="100"/>
        </p:scale>
        <p:origin x="-120" y="-40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0" d="100"/>
          <a:sy n="50" d="100"/>
        </p:scale>
        <p:origin x="-1836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B880CF2-7714-6E4B-9E82-FD09F8C89B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8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CB0F5E27-EABC-DA4F-8864-2F3D87A76B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15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D14109F-D6BD-9F43-8D0C-0B742C8E4898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887140-9AEA-3B43-96F0-3CF9A2B3A33C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http://www.youtube.com/watch?v=9eMWG3fwiEU</a:t>
            </a: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39DC440-1881-7D42-8BA7-651BFA5194AC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Todo: more slides on flash</a:t>
            </a: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D46D0E7-646D-804D-BB44-DFA8489E9496}" type="slidenum">
              <a:rPr lang="en-US">
                <a:latin typeface="Arial" charset="0"/>
              </a:rPr>
              <a:pPr/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C745ED-33EA-F54A-BB9D-99FF727FC762}" type="slidenum">
              <a:rPr lang="en-US">
                <a:latin typeface="Arial" charset="0"/>
              </a:rPr>
              <a:pPr/>
              <a:t>19</a:t>
            </a:fld>
            <a:endParaRPr lang="en-US">
              <a:latin typeface="Arial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r>
              <a:rPr lang="en-US" sz="2000">
                <a:ea typeface="ＭＳ Ｐゴシック" charset="0"/>
              </a:rPr>
              <a:t>Wait until ready bit is clear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3CF04CE-AF29-DC44-9C5D-A7EB2884FA02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5E27-EABC-DA4F-8864-2F3D87A76B5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97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F5E27-EABC-DA4F-8864-2F3D87A76B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05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B49519A8-8FE5-BE48-8313-01F9B34AD5DB}" type="slidenum">
              <a:rPr lang="en-US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pitchFamily="80" charset="0"/>
                <a:ea typeface="+mn-ea"/>
                <a:cs typeface="+mn-cs"/>
              </a:endParaRPr>
            </a:p>
          </p:txBody>
        </p:sp>
      </p:grpSp>
      <p:sp>
        <p:nvSpPr>
          <p:cNvPr id="1597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975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477000"/>
            <a:ext cx="39624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65187E19-EC28-3A4F-AF1B-C51B0F4D2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18B1E-3397-E54A-8FAB-F1A66B908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AAB34-70DB-E44D-B807-549BB50B77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5" b="72980"/>
          <a:stretch>
            <a:fillRect/>
          </a:stretch>
        </p:blipFill>
        <p:spPr bwMode="auto">
          <a:xfrm>
            <a:off x="0" y="0"/>
            <a:ext cx="91979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583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-228600"/>
            <a:ext cx="7678737" cy="1031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49656"/>
            <a:ext cx="86106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DF738-892E-3046-B1BD-D0F6CF3721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8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32547-D00E-D640-B077-9B16DD65A8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7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7FDD7-BD7F-FF4A-B325-CC9AA1369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20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79E4A-B3BE-594E-809E-6AAD45C98E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6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29537-0728-4A49-AABF-49A90213F4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9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F223-0D30-4A43-9BEE-6ABDBF4805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130E-781F-3340-A8F7-D250A5D1A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477000"/>
            <a:ext cx="3886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56F11-BE64-CB4F-B6F4-EA4820942B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4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Tahoma" pitchFamily="8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F753352-C92A-0845-BC75-04CA55C3A62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8729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sp>
        <p:nvSpPr>
          <p:cNvPr id="158730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80" charset="0"/>
              <a:ea typeface="+mn-ea"/>
              <a:cs typeface="+mn-cs"/>
            </a:endParaRPr>
          </a:p>
        </p:txBody>
      </p:sp>
      <p:pic>
        <p:nvPicPr>
          <p:cNvPr id="1035" name="Picture 11" descr="uiu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38" y="6327775"/>
            <a:ext cx="34766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¡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¡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00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0678130-E072-D64E-8C01-9DBF623CB88B}" type="slidenum">
              <a:rPr lang="en-US"/>
              <a:pPr/>
              <a:t>1</a:t>
            </a:fld>
            <a:endParaRPr 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I/O and Filesystems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5943600"/>
            <a:ext cx="291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Based on slides by Matt Welsh, Harvard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DEAAE45-544D-0549-932C-82A038FDBC11}" type="slidenum">
              <a:rPr lang="en-US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7444" name="Straight Arrow Connector 38"/>
          <p:cNvCxnSpPr>
            <a:cxnSpLocks noChangeShapeType="1"/>
          </p:cNvCxnSpPr>
          <p:nvPr/>
        </p:nvCxnSpPr>
        <p:spPr bwMode="auto">
          <a:xfrm rot="16200000" flipH="1">
            <a:off x="4432300" y="1736726"/>
            <a:ext cx="636587" cy="4762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45" name="Rectangle 43"/>
          <p:cNvSpPr>
            <a:spLocks noChangeArrowheads="1"/>
          </p:cNvSpPr>
          <p:nvPr/>
        </p:nvSpPr>
        <p:spPr bwMode="auto">
          <a:xfrm>
            <a:off x="3886200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7446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7447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F2CC79D-6640-BC49-97D3-8063952F5622}" type="slidenum">
              <a:rPr lang="en-US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8468" name="Group 42"/>
          <p:cNvGrpSpPr>
            <a:grpSpLocks/>
          </p:cNvGrpSpPr>
          <p:nvPr/>
        </p:nvGrpSpPr>
        <p:grpSpPr bwMode="auto">
          <a:xfrm>
            <a:off x="4648200" y="1077913"/>
            <a:ext cx="1728788" cy="979487"/>
            <a:chOff x="3886200" y="1078468"/>
            <a:chExt cx="1728358" cy="978932"/>
          </a:xfrm>
        </p:grpSpPr>
        <p:cxnSp>
          <p:nvCxnSpPr>
            <p:cNvPr id="1847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18469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8470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57F1153-E973-1243-AE3C-36377DD6AC46}" type="slidenum">
              <a:rPr lang="en-US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19492" name="Group 42"/>
          <p:cNvGrpSpPr>
            <a:grpSpLocks/>
          </p:cNvGrpSpPr>
          <p:nvPr/>
        </p:nvGrpSpPr>
        <p:grpSpPr bwMode="auto">
          <a:xfrm>
            <a:off x="5815013" y="1077913"/>
            <a:ext cx="1728787" cy="979487"/>
            <a:chOff x="3886200" y="1078468"/>
            <a:chExt cx="1728358" cy="978932"/>
          </a:xfrm>
        </p:grpSpPr>
        <p:cxnSp>
          <p:nvCxnSpPr>
            <p:cNvPr id="1949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19493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9494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3F0891E-8609-5841-AD8C-ECF42BAE2D6D}" type="slidenum">
              <a:rPr lang="en-US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0516" name="Group 42"/>
          <p:cNvGrpSpPr>
            <a:grpSpLocks/>
          </p:cNvGrpSpPr>
          <p:nvPr/>
        </p:nvGrpSpPr>
        <p:grpSpPr bwMode="auto">
          <a:xfrm>
            <a:off x="7708900" y="1077913"/>
            <a:ext cx="1728788" cy="979487"/>
            <a:chOff x="3886200" y="1078468"/>
            <a:chExt cx="1728358" cy="978932"/>
          </a:xfrm>
        </p:grpSpPr>
        <p:cxnSp>
          <p:nvCxnSpPr>
            <p:cNvPr id="2052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2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0517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0518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2F4BE2F-8757-C54E-BCA8-0DA5AA464DF4}" type="slidenum">
              <a:rPr lang="en-US"/>
              <a:pPr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1540" name="Group 42"/>
          <p:cNvGrpSpPr>
            <a:grpSpLocks/>
          </p:cNvGrpSpPr>
          <p:nvPr/>
        </p:nvGrpSpPr>
        <p:grpSpPr bwMode="auto">
          <a:xfrm>
            <a:off x="1981200" y="1077913"/>
            <a:ext cx="1728788" cy="979487"/>
            <a:chOff x="3886200" y="1078468"/>
            <a:chExt cx="1728358" cy="978932"/>
          </a:xfrm>
        </p:grpSpPr>
        <p:cxnSp>
          <p:nvCxnSpPr>
            <p:cNvPr id="2154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5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1541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1542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09611E4-3D53-C945-8B81-082F32AB98F8}" type="slidenum">
              <a:rPr lang="en-US"/>
              <a:pPr/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2564" name="Group 42"/>
          <p:cNvGrpSpPr>
            <a:grpSpLocks/>
          </p:cNvGrpSpPr>
          <p:nvPr/>
        </p:nvGrpSpPr>
        <p:grpSpPr bwMode="auto">
          <a:xfrm>
            <a:off x="1600200" y="1077913"/>
            <a:ext cx="1728788" cy="979487"/>
            <a:chOff x="3886200" y="1078468"/>
            <a:chExt cx="1728358" cy="978932"/>
          </a:xfrm>
        </p:grpSpPr>
        <p:cxnSp>
          <p:nvCxnSpPr>
            <p:cNvPr id="22574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75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2565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2566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AF6CCC-9EF6-924B-9161-0E28F502E229}" type="slidenum">
              <a:rPr lang="en-US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3588" name="Group 42"/>
          <p:cNvGrpSpPr>
            <a:grpSpLocks/>
          </p:cNvGrpSpPr>
          <p:nvPr/>
        </p:nvGrpSpPr>
        <p:grpSpPr bwMode="auto">
          <a:xfrm>
            <a:off x="76200" y="1077913"/>
            <a:ext cx="1728788" cy="979487"/>
            <a:chOff x="3886200" y="1078468"/>
            <a:chExt cx="1728358" cy="978932"/>
          </a:xfrm>
        </p:grpSpPr>
        <p:cxnSp>
          <p:nvCxnSpPr>
            <p:cNvPr id="23599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600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3589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3590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8610600" cy="3006725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What is the overhead of the SCAN algorithm?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Count the total amount of seek time to service all I/O requests</a:t>
            </a:r>
          </a:p>
          <a:p>
            <a:pPr lvl="2"/>
            <a:r>
              <a:rPr lang="en-US" sz="2000">
                <a:latin typeface="Arial" charset="0"/>
                <a:ea typeface="ＭＳ Ｐゴシック" charset="0"/>
              </a:rPr>
              <a:t>I.e., count total number of track changes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 this case, 12 tracks in --&gt; direction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15 tracks for long seek back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5 tracks in &lt;-- direction</a:t>
            </a:r>
          </a:p>
          <a:p>
            <a:pPr lvl="2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Total: 12+15+5 = 32 tracks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09E5D49-160C-E943-ACD5-EF962AF69B77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grpSp>
        <p:nvGrpSpPr>
          <p:cNvPr id="24612" name="Group 42"/>
          <p:cNvGrpSpPr>
            <a:grpSpLocks/>
          </p:cNvGrpSpPr>
          <p:nvPr/>
        </p:nvGrpSpPr>
        <p:grpSpPr bwMode="auto">
          <a:xfrm>
            <a:off x="76200" y="1077913"/>
            <a:ext cx="1728788" cy="979487"/>
            <a:chOff x="3886200" y="1078468"/>
            <a:chExt cx="1728358" cy="978932"/>
          </a:xfrm>
        </p:grpSpPr>
        <p:cxnSp>
          <p:nvCxnSpPr>
            <p:cNvPr id="24623" name="Straight Arrow Connector 38"/>
            <p:cNvCxnSpPr>
              <a:cxnSpLocks noChangeShapeType="1"/>
            </p:cNvCxnSpPr>
            <p:nvPr/>
          </p:nvCxnSpPr>
          <p:spPr bwMode="auto">
            <a:xfrm rot="16200000" flipH="1">
              <a:off x="4432231" y="1736293"/>
              <a:ext cx="636422" cy="5791"/>
            </a:xfrm>
            <a:prstGeom prst="straightConnector1">
              <a:avLst/>
            </a:prstGeom>
            <a:noFill/>
            <a:ln w="69850">
              <a:solidFill>
                <a:srgbClr val="0000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624" name="Rectangle 43"/>
            <p:cNvSpPr>
              <a:spLocks noChangeArrowheads="1"/>
            </p:cNvSpPr>
            <p:nvPr/>
          </p:nvSpPr>
          <p:spPr bwMode="auto">
            <a:xfrm>
              <a:off x="3886200" y="1078468"/>
              <a:ext cx="17283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i="1">
                  <a:solidFill>
                    <a:srgbClr val="0000CC"/>
                  </a:solidFill>
                </a:rPr>
                <a:t>Current track</a:t>
              </a:r>
            </a:p>
          </p:txBody>
        </p:sp>
      </p:grpSp>
      <p:sp>
        <p:nvSpPr>
          <p:cNvPr id="24613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24614" name="Straight Arrow Connector 45"/>
          <p:cNvCxnSpPr>
            <a:cxnSpLocks noChangeShapeType="1"/>
          </p:cNvCxnSpPr>
          <p:nvPr/>
        </p:nvCxnSpPr>
        <p:spPr bwMode="auto">
          <a:xfrm rot="10800000" flipV="1">
            <a:off x="28194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What about flash?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6858000" cy="5334000"/>
          </a:xfrm>
        </p:spPr>
        <p:txBody>
          <a:bodyPr/>
          <a:lstStyle/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Non-volatile, solid state storage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No moving parts!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Fast access times (about 0.1 msec)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Can read and write individual bytes at a time</a:t>
            </a:r>
          </a:p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Limitations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Block erasure: However, must erase a whole </a:t>
            </a:r>
            <a:r>
              <a:rPr lang="ja-JP" altLang="en-US" sz="1900">
                <a:latin typeface="Arial" charset="0"/>
                <a:ea typeface="ＭＳ Ｐゴシック" charset="0"/>
              </a:rPr>
              <a:t>“</a:t>
            </a:r>
            <a:r>
              <a:rPr lang="en-US" sz="1900">
                <a:latin typeface="Arial" charset="0"/>
                <a:ea typeface="ＭＳ Ｐゴシック" charset="0"/>
              </a:rPr>
              <a:t>block</a:t>
            </a:r>
            <a:r>
              <a:rPr lang="ja-JP" altLang="en-US" sz="1900">
                <a:latin typeface="Arial" charset="0"/>
                <a:ea typeface="ＭＳ Ｐゴシック" charset="0"/>
              </a:rPr>
              <a:t>”</a:t>
            </a:r>
            <a:r>
              <a:rPr lang="en-US" sz="1900">
                <a:latin typeface="Arial" charset="0"/>
                <a:ea typeface="ＭＳ Ｐゴシック" charset="0"/>
              </a:rPr>
              <a:t> before writing to it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Read disturb: Reads can cause cells near the read cell to change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Solution: Periodically re-write blocks</a:t>
            </a:r>
          </a:p>
          <a:p>
            <a:pPr lvl="1"/>
            <a:r>
              <a:rPr lang="en-US" sz="1900">
                <a:latin typeface="Arial" charset="0"/>
                <a:ea typeface="ＭＳ Ｐゴシック" charset="0"/>
              </a:rPr>
              <a:t>Limited number of erase/write cycles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Most flash on the market today can withstand up to 1 million erase/write cycles</a:t>
            </a:r>
          </a:p>
          <a:p>
            <a:pPr lvl="2"/>
            <a:r>
              <a:rPr lang="en-US" sz="1500">
                <a:latin typeface="Arial" charset="0"/>
                <a:ea typeface="ＭＳ Ｐゴシック" charset="0"/>
              </a:rPr>
              <a:t>Flash Translation Layer (FTL): writes to a different cell each time to wear-level device, cache to avoid excessive writes</a:t>
            </a:r>
          </a:p>
          <a:p>
            <a:r>
              <a:rPr lang="en-US" sz="2100">
                <a:latin typeface="Arial" charset="0"/>
                <a:ea typeface="ＭＳ Ｐゴシック" charset="0"/>
                <a:cs typeface="ＭＳ Ｐゴシック" charset="0"/>
              </a:rPr>
              <a:t>How does this affect how we design filesystems???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EF7D05-E648-D948-81C6-6AD01BDDEA18}" type="slidenum">
              <a:rPr lang="en-US"/>
              <a:pPr/>
              <a:t>18</a:t>
            </a:fld>
            <a:endParaRPr lang="en-US"/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838200"/>
            <a:ext cx="25241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8D06124-7698-F041-BDA7-2B69ACF10273}" type="slidenum">
              <a:rPr lang="en-US"/>
              <a:pPr/>
              <a:t>19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Part 2: I/O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500" dirty="0" smtClean="0"/>
              <a:t>Exam review postponed till special session after last class</a:t>
            </a:r>
          </a:p>
          <a:p>
            <a:r>
              <a:rPr lang="en-US" sz="2500" dirty="0" smtClean="0"/>
              <a:t>Research talk today: </a:t>
            </a:r>
            <a:r>
              <a:rPr lang="en-US" sz="2500" dirty="0" err="1" smtClean="0"/>
              <a:t>Darko</a:t>
            </a:r>
            <a:r>
              <a:rPr lang="en-US" sz="2500" dirty="0" smtClean="0"/>
              <a:t> </a:t>
            </a:r>
            <a:r>
              <a:rPr lang="en-US" sz="2500" dirty="0" err="1" smtClean="0"/>
              <a:t>Kirovski</a:t>
            </a:r>
            <a:r>
              <a:rPr lang="en-US" sz="2500" dirty="0" smtClean="0"/>
              <a:t>, Microsoft Research</a:t>
            </a:r>
          </a:p>
          <a:p>
            <a:pPr marL="0" indent="0">
              <a:buNone/>
            </a:pPr>
            <a:r>
              <a:rPr lang="en-US" sz="2500" dirty="0" smtClean="0"/>
              <a:t>	“Making optical media impossible to counterfeit”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r>
              <a:rPr lang="en-US" sz="2500" dirty="0" smtClean="0"/>
              <a:t>2405 SC, 4:00 p.m.</a:t>
            </a:r>
          </a:p>
          <a:p>
            <a:pPr marL="0" indent="0">
              <a:buNone/>
            </a:pPr>
            <a:endParaRPr lang="en-US" sz="25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1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Input and Output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computer’s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job is to process data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Computation (CPU, cache, and memory)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Move data into and out of a system (between I/O devices and memory)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Challenges with I/O devices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Different categories: storage, networking, displays, etc.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Large number of device drivers to support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Device drivers run in kernel mode and can crash systems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Goals of the OS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Provide a generic, consistent, convenient and reliable way to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access I/O devices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As device-independent as possible</a:t>
            </a:r>
          </a:p>
          <a:p>
            <a:pPr lvl="1"/>
            <a:r>
              <a:rPr lang="en-US" sz="2000" dirty="0" smtClean="0">
                <a:latin typeface="Arial" charset="0"/>
                <a:ea typeface="ＭＳ Ｐゴシック" charset="0"/>
              </a:rPr>
              <a:t>Don’t </a:t>
            </a:r>
            <a:r>
              <a:rPr lang="en-US" sz="2000" dirty="0">
                <a:latin typeface="Arial" charset="0"/>
                <a:ea typeface="ＭＳ Ｐゴシック" charset="0"/>
              </a:rPr>
              <a:t>hurt the performance capability of the I/O system too much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C3A96B50-87C4-E349-8CCE-D4530F72BA5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How does the CPU talk to devices?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Device </a:t>
            </a:r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controller: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Circuit that enables devices to talk to the peripheral bus</a:t>
            </a:r>
          </a:p>
          <a:p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Host adapter: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Circuit that enables the computer to talk to the peripheral bus</a:t>
            </a:r>
          </a:p>
          <a:p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Bus: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Wires that transfer data between components inside computer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Device controller allows OS to specify simpler instructions to access data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Example: a disk controller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Translates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 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access sector 23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2000" dirty="0">
                <a:latin typeface="Arial" charset="0"/>
                <a:ea typeface="ＭＳ Ｐゴシック" charset="0"/>
              </a:rPr>
              <a:t> to 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move head reader 1.672725272 cm from edge of platter</a:t>
            </a:r>
            <a:r>
              <a:rPr lang="ja-JP" alt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endParaRPr lang="en-US" sz="2000" dirty="0">
              <a:solidFill>
                <a:srgbClr val="0000CC"/>
              </a:solidFill>
              <a:latin typeface="Arial" charset="0"/>
              <a:ea typeface="ＭＳ Ｐゴシック" charset="0"/>
            </a:endParaRP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Disk controller 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sz="2000" dirty="0">
                <a:latin typeface="Arial" charset="0"/>
                <a:ea typeface="ＭＳ Ｐゴシック" charset="0"/>
              </a:rPr>
              <a:t>advertises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r>
              <a:rPr lang="en-US" sz="2000" dirty="0">
                <a:latin typeface="Arial" charset="0"/>
                <a:ea typeface="ＭＳ Ｐゴシック" charset="0"/>
              </a:rPr>
              <a:t> disk parameters to OS, hides internal disk geometry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Most modern hard drives have disk controller embedded as a chip on the physical device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FA5383C-222C-0347-BC23-DE157EA5AE41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Review: Computer Architecture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Compute hardware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CPU and caches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Chipset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Memory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I/O Hardware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bus or interconnect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controller or adaptor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I/O device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Two types of I/O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Programmed I/O (PIO)</a:t>
            </a:r>
          </a:p>
          <a:p>
            <a:pPr lvl="2"/>
            <a:r>
              <a:rPr lang="en-US" sz="2000" dirty="0">
                <a:latin typeface="Arial" charset="0"/>
                <a:ea typeface="ＭＳ Ｐゴシック" charset="0"/>
              </a:rPr>
              <a:t>CPU does the work of moving data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latin typeface="Arial" charset="0"/>
                <a:ea typeface="ＭＳ Ｐゴシック" charset="0"/>
              </a:rPr>
              <a:t>Direct Memory Access (DMA)</a:t>
            </a:r>
          </a:p>
          <a:p>
            <a:pPr lvl="2"/>
            <a:r>
              <a:rPr lang="en-US" sz="2000" dirty="0">
                <a:latin typeface="Arial" charset="0"/>
                <a:ea typeface="ＭＳ Ｐゴシック" charset="0"/>
              </a:rPr>
              <a:t>CPU offloads the work of moving data to DMA controller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FC5A5F-2D76-7045-B28D-4D96C5DA045F}" type="slidenum">
              <a:rPr lang="en-US"/>
              <a:pPr/>
              <a:t>22</a:t>
            </a:fld>
            <a:endParaRPr lang="en-US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Programmed Input Device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50292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Device controller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Status register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ready: tells if the host is done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busy: tells if the controller is done</a:t>
            </a:r>
          </a:p>
          <a:p>
            <a:pPr lvl="2"/>
            <a:r>
              <a:rPr lang="en-US" sz="1400" dirty="0" err="1">
                <a:latin typeface="Arial" charset="0"/>
                <a:ea typeface="ＭＳ Ｐゴシック" charset="0"/>
              </a:rPr>
              <a:t>int</a:t>
            </a:r>
            <a:r>
              <a:rPr lang="en-US" sz="1400" dirty="0">
                <a:latin typeface="Arial" charset="0"/>
                <a:ea typeface="ＭＳ Ｐゴシック" charset="0"/>
              </a:rPr>
              <a:t>: interrupt</a:t>
            </a:r>
          </a:p>
          <a:p>
            <a:pPr lvl="2"/>
            <a:r>
              <a:rPr lang="en-US" sz="1400" dirty="0">
                <a:latin typeface="Arial" charset="0"/>
                <a:ea typeface="ＭＳ Ｐゴシック" charset="0"/>
              </a:rPr>
              <a:t>…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Data registers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simple mouse design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When moved, put </a:t>
            </a:r>
            <a:r>
              <a:rPr lang="en-US" sz="1800" dirty="0">
                <a:latin typeface="Arial" charset="0"/>
                <a:ea typeface="ＭＳ Ｐゴシック" charset="0"/>
              </a:rPr>
              <a:t>(X, Y) in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mouse’s </a:t>
            </a:r>
            <a:r>
              <a:rPr lang="en-US" sz="1800" dirty="0">
                <a:latin typeface="Arial" charset="0"/>
                <a:ea typeface="ＭＳ Ｐゴシック" charset="0"/>
              </a:rPr>
              <a:t>device 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controller’s data registers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Interrupt CPU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Input on an interrupt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CPU saves state of currently-executing program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Reads values in X, Y registers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Sets ready bit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Wakes up a process/thread or execute a piece of code to handle interrupt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E0D1556-DE51-5C49-8564-96BC73E16B8F}" type="slidenum">
              <a:rPr lang="en-US"/>
              <a:pPr/>
              <a:t>23</a:t>
            </a:fld>
            <a:endParaRPr lang="en-US"/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600200"/>
            <a:ext cx="39100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Programmed Output Device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49530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Device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Status registers (ready, busy, … 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Data registers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Example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A serial output device</a:t>
            </a: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Perform an output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CPU: Poll the busy bit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Writes the data to data register(s)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Set ready bit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Controller sets busy bit and transfers data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Controller clears the busy bit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24CDA77-8EA2-9741-A5F7-F7C334BFA73C}" type="slidenum">
              <a:rPr lang="en-US"/>
              <a:pPr/>
              <a:t>24</a:t>
            </a:fld>
            <a:endParaRPr lang="en-US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371600"/>
            <a:ext cx="4010025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Direct Memory Access (DMA)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DMA controller or adaptor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Status register (ready, busy, interrupt, …)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command register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register (address, size)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buffer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Host CPU initiates DMA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Device driver call (kernel mode)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Wait until DMA device is free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Initiate a DMA transaction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(command, memory address, size)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Block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Controller performs DMA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DMA data to device (size--; address++)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Interrupt on completion (size == 0)</a:t>
            </a:r>
          </a:p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Interrupt handler (on completion)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Wakeup the blocked process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A0FD0CC-48C2-8342-8085-9CA6A677F134}" type="slidenum">
              <a:rPr lang="en-US"/>
              <a:pPr/>
              <a:t>25</a:t>
            </a:fld>
            <a:endParaRPr lang="en-US"/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0038"/>
            <a:ext cx="3886200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Memory-mapped I/O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Use the same address bus to address both memory and I/O devices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The memory and registers of I/O devices are mapped to address values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Allows same CPU instructions to be used with regular memory and devices</a:t>
            </a:r>
          </a:p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I/O devices, memory controller, monitor address bus	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Each responds to addresses they own</a:t>
            </a:r>
          </a:p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Orthogonal to DMA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May be used with, or without, DMA</a:t>
            </a:r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827545F-B05D-4A4F-9FAC-15AD5391466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Polling- vs. Interrupt-driven I/O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Polling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issues I/O command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directly writes instructions into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device’s </a:t>
            </a:r>
            <a:r>
              <a:rPr lang="en-US" sz="2000" dirty="0">
                <a:latin typeface="Arial" charset="0"/>
                <a:ea typeface="ＭＳ Ｐゴシック" charset="0"/>
              </a:rPr>
              <a:t>registers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busy waits for completion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Interrupt-driven I/O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issues I/O command 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directly writes instructions into 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device’s </a:t>
            </a:r>
            <a:r>
              <a:rPr lang="en-US" sz="2000" dirty="0">
                <a:latin typeface="Arial" charset="0"/>
                <a:ea typeface="ＭＳ Ｐゴシック" charset="0"/>
              </a:rPr>
              <a:t>registers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continues operation until interrupt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Direct Memory Access (DMA)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Typically done with Interrupt-driven I/O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asks DMA controller to perform device-to-memory transfer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DMA issues I/O command and transfers new item into memory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CPU module is interrupted after completion</a:t>
            </a:r>
          </a:p>
          <a:p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Which is better, polling or interrupt-driven I/O?</a:t>
            </a:r>
          </a:p>
          <a:p>
            <a:pPr lvl="1"/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CC9D94A-A4E3-B04D-905F-4865B1D81D1F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Polling- vs. Interrupt-driven I/O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Polling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Expensive for large transfers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Better for small, dedicated systems with infrequent I/O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Interrupt-driven 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Overcomes CPU busy waiting</a:t>
            </a:r>
          </a:p>
          <a:p>
            <a:pPr lvl="1"/>
            <a:r>
              <a:rPr lang="en-US">
                <a:latin typeface="Arial" charset="0"/>
                <a:ea typeface="ＭＳ Ｐゴシック" charset="0"/>
              </a:rPr>
              <a:t>I/O module interrupts when ready: event driven</a:t>
            </a: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  <a:p>
            <a:pPr lvl="1"/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58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DFAAE49-64D5-B04D-9A5D-0FBA2850D509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Interrupts are implemented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CPU hardware has an interrupt report line that the CPU tests after executing every instruction </a:t>
            </a:r>
          </a:p>
          <a:p>
            <a:pPr marL="928688" lvl="1"/>
            <a:r>
              <a:rPr lang="en-US" sz="2400">
                <a:latin typeface="Arial" charset="0"/>
                <a:ea typeface="ＭＳ Ｐゴシック" charset="0"/>
              </a:rPr>
              <a:t>If a(ny) device raises an interrupt by setting interrupt report line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CPU catches the interrupt and saves the state of current running process into PCB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CPU dispatches/starts the interrupt handler </a:t>
            </a:r>
          </a:p>
          <a:p>
            <a:pPr marL="1333500" lvl="2"/>
            <a:r>
              <a:rPr lang="en-US" sz="1800">
                <a:latin typeface="Arial" charset="0"/>
                <a:ea typeface="ＭＳ Ｐゴシック" charset="0"/>
              </a:rPr>
              <a:t>Interrupt handler determines cause, services the device and clears the interrupt report line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Other uses of interrupts: exceptions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Division by zero, wrong address 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System calls (software interrupts/signals, trap) </a:t>
            </a:r>
          </a:p>
          <a:p>
            <a:pPr marL="928688" lvl="1"/>
            <a:r>
              <a:rPr lang="en-US">
                <a:latin typeface="Arial" charset="0"/>
                <a:ea typeface="ＭＳ Ｐゴシック" charset="0"/>
              </a:rPr>
              <a:t>Virtual memory paging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29ED8E9-482C-FB4B-AC39-DF515FBB109B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4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71C9DAD-1ABE-0140-B5CB-D6BF9C57CC62}" type="slidenum">
              <a:rPr lang="en-US"/>
              <a:pPr/>
              <a:t>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Part 1: Disks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I/O Software Stack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7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3775CFC-013F-D648-AEBB-1E39189C0481}" type="slidenum">
              <a:rPr lang="en-US"/>
              <a:pPr/>
              <a:t>30</a:t>
            </a:fld>
            <a:endParaRPr lang="en-US"/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71575"/>
            <a:ext cx="72961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Interrupt Handling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Save context (registers that hw hasn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 saved, PSW etc)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Mask interrupts if needed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Set up a context for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Set up a stack for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Acknowledge interrupt controller, perhaps enable it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Save entire context to PCB</a:t>
            </a:r>
          </a:p>
          <a:p>
            <a:r>
              <a:rPr lang="en-US" sz="2400" b="1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Run the interrupt service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Unmask interrupts if needed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Possibly change the priority of the process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Run the scheduler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Then OS will set up context for next process, load registers and PSW, start running process …</a:t>
            </a:r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41624C1-6271-3B4A-BAF8-D4192B3B6A5E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Device Drivers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solidFill>
                <a:srgbClr val="000000"/>
              </a:solidFill>
              <a:latin typeface="ArialMT" charset="0"/>
              <a:ea typeface="ＭＳ Ｐゴシック" charset="0"/>
              <a:cs typeface="ＭＳ Ｐゴシック" charset="0"/>
            </a:endParaRPr>
          </a:p>
          <a:p>
            <a:r>
              <a:rPr lang="en-US" sz="2000">
                <a:solidFill>
                  <a:srgbClr val="000000"/>
                </a:solidFill>
                <a:latin typeface="ArialMT" charset="0"/>
                <a:ea typeface="ＭＳ Ｐゴシック" charset="0"/>
                <a:cs typeface="ＭＳ Ｐゴシック" charset="0"/>
              </a:rPr>
              <a:t>Manage the complexity and differences among specific types of devices (disk vs. mouse, different types of disks …)</a:t>
            </a:r>
          </a:p>
          <a:p>
            <a:r>
              <a:rPr lang="en-US" sz="2000">
                <a:solidFill>
                  <a:srgbClr val="000000"/>
                </a:solidFill>
                <a:latin typeface="ArialMT" charset="0"/>
                <a:ea typeface="ＭＳ Ｐゴシック" charset="0"/>
                <a:cs typeface="ＭＳ Ｐゴシック" charset="0"/>
              </a:rPr>
              <a:t>Each handles one type of device or small class of them (eg SCSI)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39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67FBCE6-2E3A-3E40-A5AC-D705C0528ADD}" type="slidenum">
              <a:rPr lang="en-US"/>
              <a:pPr/>
              <a:t>32</a:t>
            </a:fld>
            <a:endParaRPr lang="en-US"/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0580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Typical Device Driver Design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Operating system and driver communication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Commands and data between OS and device drivers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Driver and hardware communication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Commands and data between driver and hardware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Driver responsibilities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Initialize devices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Interpreting commands from OS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Schedule multiple outstanding requests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Manage data transfers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Accept and process interrupts</a:t>
            </a:r>
          </a:p>
          <a:p>
            <a:pPr lvl="1"/>
            <a:r>
              <a:rPr lang="en-US" sz="2400">
                <a:latin typeface="Arial" charset="0"/>
                <a:ea typeface="ＭＳ Ｐゴシック" charset="0"/>
              </a:rPr>
              <a:t>Maintain the integrity of driver and kernel data structures</a:t>
            </a:r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211FC562-133D-144D-88F1-9AD30A8594CE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Device Driver Behavior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input parameters for validity, and translate them to device specific language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if device is free (wait or block if not)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Issue commands to control device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Write them into device controller</a:t>
            </a:r>
            <a:r>
              <a:rPr lang="ja-JP" altLang="en-US" sz="1600">
                <a:latin typeface="Arial" charset="0"/>
                <a:ea typeface="ＭＳ Ｐゴシック" charset="0"/>
              </a:rPr>
              <a:t>’</a:t>
            </a:r>
            <a:r>
              <a:rPr lang="en-US" sz="1600">
                <a:latin typeface="Arial" charset="0"/>
                <a:ea typeface="ＭＳ Ｐゴシック" charset="0"/>
              </a:rPr>
              <a:t>s registers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Check after each if device is ready for next (wait or block if not)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Block or wait for controller to finish work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Check for errors, and pass data to device-independent software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Return status information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Process next queued request, or block waiting for next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Challenges: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Must be reentrant (can be called by an interrupt while running)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Handle hot-pluggable devices and device removal while running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Complex and many of them; bugs in them can crash system</a:t>
            </a:r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5DE1D4B-C08E-904B-B44D-5BCC840FC90F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Types of I/O Devices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Block devices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Organize data in fixed-size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Transfers are in units of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Blocks have addresses and data are therefore addressable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 hard disks, USB disks, CD-ROMs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Character devices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Delivers or accepts a stream of characters, no block structure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Not addressable, no seeks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read from stream or write to stream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Printers, network interfaces, terminals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Like everything, not a perfect classification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 tape drives have blocks but not randomly accessed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Clocks are I/O devices that just generate interrupts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39D7DD9-8D6F-A348-BFDE-8E47068BCE0C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User-level interfaces: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syscalls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Character device interface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read(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deviceNumber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bufferAddr</a:t>
            </a:r>
            <a:r>
              <a:rPr lang="en-US" sz="2400" dirty="0">
                <a:latin typeface="Arial" charset="0"/>
                <a:ea typeface="ＭＳ Ｐゴシック" charset="0"/>
              </a:rPr>
              <a:t>, size 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Reads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size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bytes from a byte stream device to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write(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deviceNumber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bufferAddr</a:t>
            </a:r>
            <a:r>
              <a:rPr lang="en-US" sz="2400" dirty="0">
                <a:latin typeface="Arial" charset="0"/>
                <a:ea typeface="ＭＳ Ｐゴシック" charset="0"/>
              </a:rPr>
              <a:t>, size 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Write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size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bytes from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to a byte stream device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Block device interface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read(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deviceNumber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deviceAddr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bufferAddr</a:t>
            </a:r>
            <a:r>
              <a:rPr lang="en-US" sz="2400" dirty="0">
                <a:latin typeface="Arial" charset="0"/>
                <a:ea typeface="ＭＳ Ｐゴシック" charset="0"/>
              </a:rPr>
              <a:t> 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Transfer a block of data from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deviceAddr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to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write(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deviceNumber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deviceAddr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bufferAddr</a:t>
            </a:r>
            <a:r>
              <a:rPr lang="en-US" sz="2400" dirty="0">
                <a:latin typeface="Arial" charset="0"/>
                <a:ea typeface="ＭＳ Ｐゴシック" charset="0"/>
              </a:rPr>
              <a:t> 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Transfer a block of data from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bufferAddr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to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 err="1">
                <a:latin typeface="Arial" charset="0"/>
                <a:ea typeface="ＭＳ Ｐゴシック" charset="0"/>
              </a:rPr>
              <a:t>deviceAddr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seek(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deviceNumber</a:t>
            </a:r>
            <a:r>
              <a:rPr lang="en-US" sz="2400" dirty="0">
                <a:latin typeface="Arial" charset="0"/>
                <a:ea typeface="ＭＳ Ｐゴシック" charset="0"/>
              </a:rPr>
              <a:t>, </a:t>
            </a:r>
            <a:r>
              <a:rPr lang="en-US" sz="2400" dirty="0" err="1">
                <a:latin typeface="Arial" charset="0"/>
                <a:ea typeface="ＭＳ Ｐゴシック" charset="0"/>
              </a:rPr>
              <a:t>deviceAddress</a:t>
            </a:r>
            <a:r>
              <a:rPr lang="en-US" sz="2400" dirty="0">
                <a:latin typeface="Arial" charset="0"/>
                <a:ea typeface="ＭＳ Ｐゴシック" charset="0"/>
              </a:rPr>
              <a:t> )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Move the head to the correct position</a:t>
            </a:r>
          </a:p>
          <a:p>
            <a:pPr lvl="2"/>
            <a:r>
              <a:rPr lang="en-US" sz="1800" dirty="0">
                <a:latin typeface="Arial" charset="0"/>
                <a:ea typeface="ＭＳ Ｐゴシック" charset="0"/>
              </a:rPr>
              <a:t>Usually not necessary</a:t>
            </a:r>
          </a:p>
        </p:txBody>
      </p:sp>
      <p:sp>
        <p:nvSpPr>
          <p:cNvPr id="440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E8192E9-5969-0E47-9E5E-9350394F0741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  <a:cs typeface="ＭＳ Ｐゴシック" charset="0"/>
              </a:rPr>
              <a:t>Sync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Asynchronous I/O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Synchronous I/O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read() or write() will block a user process until its completion</a:t>
            </a: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OS overlaps synchronous I/O with another process</a:t>
            </a:r>
          </a:p>
          <a:p>
            <a:r>
              <a:rPr lang="en-US" sz="2500" dirty="0">
                <a:latin typeface="Arial" charset="0"/>
                <a:ea typeface="ＭＳ Ｐゴシック" charset="0"/>
                <a:cs typeface="ＭＳ Ｐゴシック" charset="0"/>
              </a:rPr>
              <a:t>Asynchronous I/O</a:t>
            </a:r>
          </a:p>
          <a:p>
            <a:pPr lvl="1"/>
            <a:r>
              <a:rPr lang="en-US" sz="2500" dirty="0" smtClean="0">
                <a:latin typeface="Arial" charset="0"/>
                <a:ea typeface="ＭＳ Ｐゴシック" charset="0"/>
              </a:rPr>
              <a:t>read</a:t>
            </a:r>
            <a:r>
              <a:rPr lang="en-US" sz="2500" dirty="0">
                <a:latin typeface="Arial" charset="0"/>
                <a:ea typeface="ＭＳ Ｐゴシック" charset="0"/>
              </a:rPr>
              <a:t>() or write() will not block a user </a:t>
            </a:r>
            <a:r>
              <a:rPr lang="en-US" sz="2500" dirty="0" smtClean="0">
                <a:latin typeface="Arial" charset="0"/>
                <a:ea typeface="ＭＳ Ｐゴシック" charset="0"/>
              </a:rPr>
              <a:t>process</a:t>
            </a:r>
          </a:p>
          <a:p>
            <a:pPr lvl="2"/>
            <a:r>
              <a:rPr lang="en-US" sz="2100" dirty="0" smtClean="0">
                <a:latin typeface="Arial" charset="0"/>
                <a:ea typeface="ＭＳ Ｐゴシック" charset="0"/>
              </a:rPr>
              <a:t>returns -1, sets error code EAGAIN or EWOULDBLOCK</a:t>
            </a:r>
            <a:endParaRPr lang="en-US" sz="21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500" dirty="0">
                <a:latin typeface="Arial" charset="0"/>
                <a:ea typeface="ＭＳ Ｐゴシック" charset="0"/>
              </a:rPr>
              <a:t>user process can do other things before I/O </a:t>
            </a:r>
            <a:r>
              <a:rPr lang="en-US" sz="2500" dirty="0" smtClean="0">
                <a:latin typeface="Arial" charset="0"/>
                <a:ea typeface="ＭＳ Ｐゴシック" charset="0"/>
              </a:rPr>
              <a:t>completion</a:t>
            </a:r>
          </a:p>
          <a:p>
            <a:pPr lvl="1"/>
            <a:r>
              <a:rPr lang="en-US" sz="2500" dirty="0" smtClean="0">
                <a:latin typeface="Arial" charset="0"/>
                <a:ea typeface="ＭＳ Ｐゴシック" charset="0"/>
              </a:rPr>
              <a:t>can determine if device is ready with select() / poll()</a:t>
            </a:r>
            <a:endParaRPr lang="en-US" sz="2500" dirty="0">
              <a:latin typeface="Arial" charset="0"/>
              <a:ea typeface="ＭＳ Ｐゴシック" charset="0"/>
            </a:endParaRPr>
          </a:p>
          <a:p>
            <a:pPr lvl="1"/>
            <a:r>
              <a:rPr lang="en-US" sz="2500" dirty="0" smtClean="0">
                <a:latin typeface="Arial" charset="0"/>
                <a:ea typeface="ＭＳ Ｐゴシック" charset="0"/>
              </a:rPr>
              <a:t>Make asynchronous with O_NONBLOCK option on open() or later via </a:t>
            </a:r>
            <a:r>
              <a:rPr lang="en-US" sz="2500" dirty="0" err="1" smtClean="0">
                <a:latin typeface="Arial" charset="0"/>
                <a:ea typeface="ＭＳ Ｐゴシック" charset="0"/>
              </a:rPr>
              <a:t>fcntl</a:t>
            </a:r>
            <a:r>
              <a:rPr lang="en-US" sz="2500" dirty="0" smtClean="0">
                <a:latin typeface="Arial" charset="0"/>
                <a:ea typeface="ＭＳ Ｐゴシック" charset="0"/>
              </a:rPr>
              <a:t>()</a:t>
            </a:r>
            <a:endParaRPr lang="en-US" sz="2500" dirty="0" smtClean="0">
              <a:latin typeface="Arial" charset="0"/>
              <a:ea typeface="ＭＳ Ｐゴシック" charset="0"/>
            </a:endParaRPr>
          </a:p>
        </p:txBody>
      </p:sp>
      <p:sp>
        <p:nvSpPr>
          <p:cNvPr id="45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42DE44C-2FCF-5943-8B3F-91AB3CAC0493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Example: Blocked Read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A process issues a read call which executes a system call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System call code checks for correctness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If it needs to perform I/O, it will issues a device driver call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Device driver allocates a buffer for read and schedules I/O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Controller performs DMA data transfer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Block the current process and schedule a ready process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Device generates an interrupt on completion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Interrupt handler stores any data and notifies completion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Move data from kernel buffer to user buffer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Wakeup blocked process (make it ready)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User process continues when it is scheduled to run</a:t>
            </a:r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C2CB22-1268-E343-BE6F-225512134EEB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I/O overhead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steps involved in transmitting data</a:t>
            </a:r>
          </a:p>
          <a:p>
            <a:r>
              <a:rPr lang="en-US" dirty="0" smtClean="0"/>
              <a:t>How much can this overhead slow us down?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DF738-892E-3046-B1BD-D0F6CF37211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3657600"/>
            <a:ext cx="297614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>
                <a:latin typeface="+mn-lt"/>
              </a:rPr>
              <a:t>Experiment: </a:t>
            </a:r>
            <a:r>
              <a:rPr lang="en-US" sz="2500" dirty="0" err="1" smtClean="0">
                <a:latin typeface="+mn-lt"/>
              </a:rPr>
              <a:t>copy.c</a:t>
            </a:r>
            <a:endParaRPr lang="en-US" sz="2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0058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31950"/>
            <a:ext cx="34290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 Disk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Primer (Review)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Disks consist of one or more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platters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divided into 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tracks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Each platter may have one or two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heads</a:t>
            </a:r>
            <a:r>
              <a:rPr lang="en-US" sz="1600">
                <a:latin typeface="Arial" charset="0"/>
                <a:ea typeface="ＭＳ Ｐゴシック" charset="0"/>
              </a:rPr>
              <a:t> that perform read/write operations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Each track consists of multiple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sectors</a:t>
            </a:r>
          </a:p>
          <a:p>
            <a:pPr lvl="1"/>
            <a:r>
              <a:rPr lang="en-US" sz="1600">
                <a:latin typeface="Arial" charset="0"/>
                <a:ea typeface="ＭＳ Ｐゴシック" charset="0"/>
              </a:rPr>
              <a:t>The set of sectors across all platters is a </a:t>
            </a:r>
            <a:r>
              <a:rPr lang="en-US" sz="1600">
                <a:solidFill>
                  <a:srgbClr val="FF0000"/>
                </a:solidFill>
                <a:latin typeface="Arial" charset="0"/>
                <a:ea typeface="ＭＳ Ｐゴシック" charset="0"/>
              </a:rPr>
              <a:t>cylinder</a:t>
            </a:r>
          </a:p>
          <a:p>
            <a:pPr lvl="1"/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EAE143F-1336-864A-B6E5-A8482B685F6C}" type="slidenum">
              <a:rPr lang="en-US"/>
              <a:pPr/>
              <a:t>4</a:t>
            </a:fld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81575"/>
            <a:ext cx="28479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2"/>
          <a:stretch>
            <a:fillRect/>
          </a:stretch>
        </p:blipFill>
        <p:spPr bwMode="auto">
          <a:xfrm>
            <a:off x="77788" y="2514600"/>
            <a:ext cx="3219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Copyright ©: University of Illinois CS 241 Staff</a:t>
            </a:r>
          </a:p>
        </p:txBody>
      </p:sp>
      <p:sp>
        <p:nvSpPr>
          <p:cNvPr id="4710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F8A4F5ED-F81B-4E47-8532-E5298C697CEF}" type="slidenum">
              <a:rPr lang="en-US"/>
              <a:pPr/>
              <a:t>40</a:t>
            </a:fld>
            <a:endParaRPr lang="en-US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Arial" charset="0"/>
                <a:ea typeface="ＭＳ Ｐゴシック" charset="0"/>
                <a:cs typeface="ＭＳ Ｐゴシック" charset="0"/>
              </a:rPr>
              <a:t>Part 2: Filesystems</a:t>
            </a:r>
          </a:p>
        </p:txBody>
      </p:sp>
    </p:spTree>
    <p:extLst>
      <p:ext uri="{BB962C8B-B14F-4D97-AF65-F5344CB8AC3E}">
        <p14:creationId xmlns:p14="http://schemas.microsoft.com/office/powerpoint/2010/main" val="185613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Filesystems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filesystem provides a high-level application access to disk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As well as CD, DVD, tape, floppy, etc...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Masks the details of low-level sector-based I/O operations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Provides structured access to data (files and directories)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Caches recently-accessed data in memory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Hierarchical filesystems: Most common type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Organized as a tree of directories and files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Byte-oriented vs. record-oriented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UNIX, Windows, etc. all provide byte-oriented file access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May read and write files a byte at a time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Many older OS's provided only record-oriented files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File composed of a set of records; may only read and write a record at a time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Versioning filesystems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Keep track of older versions of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e.g., VMS filesystem: Could refer to specific file versions:foo.txt;1, foo.txt;2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C70EDB5-6EE5-1D4D-9D60-872A6C9F5A5D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1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Filesystem Operations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Filesystems provide a standard interface to files and directories: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Create a file or directory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Delete a file or directory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Open a file or directory – allows subsequent access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Read, write, append to file contents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Add or remove directory entries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Close a file or directory – terminates access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What other features do filesystems provide?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Accounting and quotas – prevent your classmates from hogging the disks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Backup – some filesystems have a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$HOME/.backup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containing automatic snapshots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Indexing and search capabilities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File versioning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Encryption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Automatic compression of infrequently-used files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Should this functionality be part of the filesystem or built on top?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Classic OS community debate: Where is the best place to put functionality?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4B60F0DB-82FE-724E-A962-87F2C347F295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3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Basic Filesystem Structures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Every file and directory is represented by an inode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Stands for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index node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</a:endParaRP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Contains two kinds of information: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1) Metadata describing the file's owner, access rights, etc.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2) Location of the file's blocks on disk</a:t>
            </a: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  <a:p>
            <a:pPr lvl="1"/>
            <a:endParaRPr lang="en-US" sz="2000">
              <a:latin typeface="Arial" charset="0"/>
              <a:ea typeface="ＭＳ Ｐゴシック" charset="0"/>
            </a:endParaRP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7E2296D0-CD8B-0645-AB7B-56CE7248E09B}" type="slidenum">
              <a:rPr lang="en-US"/>
              <a:pPr/>
              <a:t>43</a:t>
            </a:fld>
            <a:endParaRPr lang="en-US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48000"/>
            <a:ext cx="6538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79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Directories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 directory is a special kind of file that contains a list of (filename, inode number) pairs</a:t>
            </a: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These are the contents of the directory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file data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itself – NOT the directory's inode!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Filenames (in UNIX) are not stored in the inode at all!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Two open questions: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do we find the root directory (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 /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 on UNIX systems)?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do we get from an inode number to the location of the inode on disk?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7F2A298-FEB9-2D41-BE84-E651BAA490E8}" type="slidenum">
              <a:rPr lang="en-US"/>
              <a:pPr/>
              <a:t>44</a:t>
            </a:fld>
            <a:endParaRPr lang="en-US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19263"/>
            <a:ext cx="7000875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9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Pathname resolution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To look up a pathname 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/etc/passwd</a:t>
            </a:r>
            <a:r>
              <a:rPr lang="ja-JP" altLang="en-US" sz="24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start at root directory and walk down chain of inodes...</a:t>
            </a: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412E7D8-D7B5-744F-98E7-731AC48DD8F3}" type="slidenum">
              <a:rPr lang="en-US"/>
              <a:pPr/>
              <a:t>45</a:t>
            </a:fld>
            <a:endParaRPr lang="en-US"/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968500"/>
            <a:ext cx="7653338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12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Locating inodes on disk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All right, so directories tell us the </a:t>
            </a:r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inode number 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of a file.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How the heck do we find the inode itself on disk?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Basic idea: Top part of filesystem contains </a:t>
            </a:r>
            <a:r>
              <a:rPr lang="en-US" sz="2000" i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of the inodes!</a:t>
            </a: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number is just the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index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of the inode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Easy to compute the block address of a given inode: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block_addr(inode_num) = block_offset_of_first_inode + (inode_num * inode_size)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This implies that a filesystem has a fixed number of potential inodes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This number is generally set when the filesystem is created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The superblock stores important metadata on filesystem layout, list of free blocks, etc.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02730741-6155-EC49-AA9D-B847345BE6D3}" type="slidenum">
              <a:rPr lang="en-US"/>
              <a:pPr/>
              <a:t>46</a:t>
            </a:fld>
            <a:endParaRPr lang="en-US"/>
          </a:p>
        </p:txBody>
      </p:sp>
      <p:pic>
        <p:nvPicPr>
          <p:cNvPr id="532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5153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65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Stupid directory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Directories map filenames to inode numbers. What does this imply?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We can create multiple pointers to the same inode in different directories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Or even the same directory with different filenames</a:t>
            </a: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In UNIX this is called a 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hard link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and can be done using 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ln</a:t>
            </a:r>
            <a:r>
              <a:rPr lang="ja-JP" altLang="en-US" sz="20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ls -i /home/foo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/home/foo       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(This is the inode number of </a:t>
            </a:r>
            <a:r>
              <a:rPr lang="ja-JP" alt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“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foo</a:t>
            </a:r>
            <a:r>
              <a:rPr lang="ja-JP" alt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”</a:t>
            </a:r>
            <a:r>
              <a:rPr lang="en-US" sz="1600" i="1">
                <a:solidFill>
                  <a:srgbClr val="0000CC"/>
                </a:solidFill>
                <a:latin typeface="Arial" charset="0"/>
                <a:ea typeface="ＭＳ Ｐゴシック" charset="0"/>
                <a:cs typeface="Courier New" charset="0"/>
              </a:rPr>
              <a:t>)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ln /home/foo /tmp/foo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latin typeface="Courier New" charset="0"/>
                <a:ea typeface="ＭＳ Ｐゴシック" charset="0"/>
                <a:cs typeface="Courier New" charset="0"/>
              </a:rPr>
              <a:t>bash$ ls -i /home/foo /tmp/foo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/home/foo</a:t>
            </a:r>
          </a:p>
          <a:p>
            <a:pPr lvl="2">
              <a:buFont typeface="Wingdings" charset="0"/>
              <a:buNone/>
            </a:pPr>
            <a:r>
              <a:rPr lang="en-US" sz="1600" b="1">
                <a:solidFill>
                  <a:srgbClr val="0000CC"/>
                </a:solidFill>
                <a:latin typeface="Courier New" charset="0"/>
                <a:ea typeface="ＭＳ Ｐゴシック" charset="0"/>
                <a:cs typeface="Courier New" charset="0"/>
              </a:rPr>
              <a:t>287663 /tmp/foo</a:t>
            </a:r>
          </a:p>
          <a:p>
            <a:pPr lvl="2">
              <a:buFont typeface="Wingdings" charset="0"/>
              <a:buNone/>
            </a:pPr>
            <a:endParaRPr lang="en-US" sz="1600">
              <a:latin typeface="Courier" charset="0"/>
              <a:ea typeface="ＭＳ Ｐゴシック" charset="0"/>
            </a:endParaRPr>
          </a:p>
          <a:p>
            <a:pPr lvl="1"/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/home/foo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and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/tmp/foo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 now refer to the same file on disk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Not a copy! You will always see identical data no matter which filename you use to read or write the file.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Note: This is not the same as a </a:t>
            </a:r>
            <a:r>
              <a:rPr lang="ja-JP" altLang="en-US" sz="1800">
                <a:latin typeface="Arial" charset="0"/>
                <a:ea typeface="ＭＳ Ｐゴシック" charset="0"/>
              </a:rPr>
              <a:t>“</a:t>
            </a:r>
            <a:r>
              <a:rPr lang="en-US" sz="1800">
                <a:latin typeface="Arial" charset="0"/>
                <a:ea typeface="ＭＳ Ｐゴシック" charset="0"/>
              </a:rPr>
              <a:t>symbolic link</a:t>
            </a:r>
            <a:r>
              <a:rPr lang="ja-JP" altLang="en-US" sz="1800">
                <a:latin typeface="Arial" charset="0"/>
                <a:ea typeface="ＭＳ Ｐゴシック" charset="0"/>
              </a:rPr>
              <a:t>”</a:t>
            </a:r>
            <a:r>
              <a:rPr lang="en-US" sz="1800">
                <a:latin typeface="Arial" charset="0"/>
                <a:ea typeface="ＭＳ Ｐゴシック" charset="0"/>
              </a:rPr>
              <a:t>, which only links one filename to another.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6FB40947-AD63-274D-932F-E4CC9A196D1D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5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Arial" charset="0"/>
                <a:ea typeface="ＭＳ Ｐゴシック" charset="0"/>
                <a:cs typeface="ＭＳ Ｐゴシック" charset="0"/>
              </a:rPr>
              <a:t>How should we organize blocks on a disk?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Very simple policy: A file consists of linked blocks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points to the first block of the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Each block points to the next block in the file (just a linked list on disk)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What are the advantages and disadvantages??</a:t>
            </a:r>
          </a:p>
          <a:p>
            <a:pPr lvl="2"/>
            <a:endParaRPr lang="en-US" sz="1200">
              <a:latin typeface="Arial" charset="0"/>
              <a:ea typeface="ＭＳ Ｐゴシック" charset="0"/>
            </a:endParaRPr>
          </a:p>
          <a:p>
            <a:pPr lvl="2"/>
            <a:endParaRPr lang="en-US" sz="1200">
              <a:latin typeface="Arial" charset="0"/>
              <a:ea typeface="ＭＳ Ｐゴシック" charset="0"/>
            </a:endParaRPr>
          </a:p>
          <a:p>
            <a:pPr lvl="2"/>
            <a:endParaRPr lang="en-US" sz="1600">
              <a:latin typeface="Arial" charset="0"/>
              <a:ea typeface="ＭＳ Ｐゴシック" charset="0"/>
            </a:endParaRPr>
          </a:p>
          <a:p>
            <a:pPr lvl="2"/>
            <a:endParaRPr lang="en-US" sz="1600">
              <a:latin typeface="Arial" charset="0"/>
              <a:ea typeface="ＭＳ Ｐゴシック" charset="0"/>
            </a:endParaRPr>
          </a:p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Indexed files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inode contains a list of block numbers containing the file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Array is allocated when the file is created</a:t>
            </a:r>
          </a:p>
          <a:p>
            <a:pPr lvl="2"/>
            <a:r>
              <a:rPr lang="en-US" sz="16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What are the advantages and disadvantages??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6346527-6CD2-0F41-BA77-AA88E9E3A45F}" type="slidenum">
              <a:rPr lang="en-US"/>
              <a:pPr/>
              <a:t>48</a:t>
            </a:fld>
            <a:endParaRPr lang="en-US"/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362200"/>
            <a:ext cx="695801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648200"/>
            <a:ext cx="33623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99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Multilevel indexed files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inode contains a list of 10-15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direct block pointers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First few blocks of file can be referred to by the inode itself</a:t>
            </a:r>
          </a:p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inode also contains a pointer to a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single indirect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double indirect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, and </a:t>
            </a:r>
            <a:r>
              <a:rPr lang="en-US" sz="240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triple indirect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Allows file to grow to be incredibly large!!!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A69E993-AA53-694A-9F01-0724B2A54FCD}" type="slidenum">
              <a:rPr lang="en-US"/>
              <a:pPr/>
              <a:t>49</a:t>
            </a:fld>
            <a:endParaRPr lang="en-US"/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06725"/>
            <a:ext cx="55626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15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Disks: messy &amp; slow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(Review)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Low-level interface for reading and writing sectors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Generally allow OS to read/write an entire sector at a time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No notion of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</a:rPr>
              <a:t>files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or 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“</a:t>
            </a:r>
            <a:r>
              <a:rPr lang="en-US" sz="2400" dirty="0">
                <a:latin typeface="Arial" charset="0"/>
                <a:ea typeface="ＭＳ Ｐゴシック" charset="0"/>
              </a:rPr>
              <a:t>directories</a:t>
            </a:r>
            <a:r>
              <a:rPr lang="ja-JP" altLang="en-US" sz="2400" dirty="0">
                <a:latin typeface="Arial" charset="0"/>
                <a:ea typeface="ＭＳ Ｐゴシック" charset="0"/>
              </a:rPr>
              <a:t>”</a:t>
            </a:r>
            <a:r>
              <a:rPr lang="en-US" sz="2400" dirty="0">
                <a:latin typeface="Arial" charset="0"/>
                <a:ea typeface="ＭＳ Ｐゴシック" charset="0"/>
              </a:rPr>
              <a:t> 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– </a:t>
            </a:r>
            <a:r>
              <a:rPr lang="en-US" sz="2400" dirty="0">
                <a:latin typeface="Arial" charset="0"/>
                <a:ea typeface="ＭＳ Ｐゴシック" charset="0"/>
              </a:rPr>
              <a:t>just raw sectors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So, what do you do if you need to write a single byte to a file?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Disk may have numerous bad blocks – OS may need to mask this from </a:t>
            </a:r>
            <a:r>
              <a:rPr lang="en-US" sz="2400" dirty="0" err="1">
                <a:latin typeface="Arial" charset="0"/>
                <a:ea typeface="ＭＳ Ｐゴシック" charset="0"/>
              </a:rPr>
              <a:t>filesystem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Access times are still very slow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Disk seek times are around 10 </a:t>
            </a:r>
            <a:r>
              <a:rPr lang="en-US" sz="2400" dirty="0" err="1">
                <a:latin typeface="Arial" charset="0"/>
                <a:ea typeface="ＭＳ Ｐゴシック" charset="0"/>
              </a:rPr>
              <a:t>ms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/>
            <a:r>
              <a:rPr lang="en-US" sz="20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Although raw throughput has increased dramatically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Compare to several </a:t>
            </a:r>
            <a:r>
              <a:rPr lang="en-US" sz="2400" dirty="0" err="1">
                <a:latin typeface="Arial" charset="0"/>
                <a:ea typeface="ＭＳ Ｐゴシック" charset="0"/>
              </a:rPr>
              <a:t>nanosec</a:t>
            </a:r>
            <a:r>
              <a:rPr lang="en-US" sz="2400" dirty="0">
                <a:latin typeface="Arial" charset="0"/>
                <a:ea typeface="ＭＳ Ｐゴシック" charset="0"/>
              </a:rPr>
              <a:t> to access main memory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</a:rPr>
              <a:t>Requires careful scheduling of I/O requests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34FB6BBB-2CA3-9B45-A986-3AE5FA0D7DA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File system caching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Most filesystems cache significant amounts of disk in memory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e.g., Linux tries to use all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free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physical memory as a giant cache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Avoids huge overhead for going to disk for every I/O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443D604-942B-B642-B7FD-A1FE55970342}" type="slidenum">
              <a:rPr lang="en-US"/>
              <a:pPr/>
              <a:t>50</a:t>
            </a:fld>
            <a:endParaRPr lang="en-US"/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655888"/>
            <a:ext cx="71437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2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Where should the cache go?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Below the filesystem layer: Cache individual disk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Above the filesystem layer: Cache entire files and directories</a:t>
            </a:r>
          </a:p>
          <a:p>
            <a:pPr lvl="1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Which is better??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88140A62-A19B-BD41-80BE-ECE9C3E2EC8A}" type="slidenum">
              <a:rPr lang="en-US"/>
              <a:pPr/>
              <a:t>51</a:t>
            </a:fld>
            <a:endParaRPr lang="en-US"/>
          </a:p>
        </p:txBody>
      </p:sp>
      <p:pic>
        <p:nvPicPr>
          <p:cNvPr id="583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655888"/>
            <a:ext cx="7143750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02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Where should the cache go?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Below the filesystem layer: Cache individual disk blocks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Above the filesystem layer: Cache entire files and directories</a:t>
            </a:r>
          </a:p>
          <a:p>
            <a:pPr lvl="1"/>
            <a:r>
              <a:rPr lang="en-US" sz="2000">
                <a:solidFill>
                  <a:srgbClr val="0000CC"/>
                </a:solidFill>
                <a:latin typeface="Arial" charset="0"/>
                <a:ea typeface="ＭＳ Ｐゴシック" charset="0"/>
              </a:rPr>
              <a:t>Which is better??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FAC3CAE-ACE5-3B46-8248-E94B336D35FC}" type="slidenum">
              <a:rPr lang="en-US"/>
              <a:pPr/>
              <a:t>52</a:t>
            </a:fld>
            <a:endParaRPr lang="en-US"/>
          </a:p>
        </p:txBody>
      </p:sp>
      <p:pic>
        <p:nvPicPr>
          <p:cNvPr id="593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986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36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(2)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Reliability issues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What happens when you write to the cache but the system crashes?</a:t>
            </a: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What if you update some of the blocks on disk but not others?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Example: Update the inode on disk but not the data blocks?</a:t>
            </a:r>
          </a:p>
          <a:p>
            <a:pPr lvl="1"/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Write-through cache:</a:t>
            </a:r>
            <a:r>
              <a:rPr lang="en-US" sz="1800">
                <a:latin typeface="Arial" charset="0"/>
                <a:ea typeface="ＭＳ Ｐゴシック" charset="0"/>
              </a:rPr>
              <a:t> All writes immediately sent to disk</a:t>
            </a:r>
          </a:p>
          <a:p>
            <a:pPr lvl="1"/>
            <a:r>
              <a:rPr lang="en-US" sz="1800">
                <a:solidFill>
                  <a:srgbClr val="C00000"/>
                </a:solidFill>
                <a:latin typeface="Arial" charset="0"/>
                <a:ea typeface="ＭＳ Ｐゴシック" charset="0"/>
              </a:rPr>
              <a:t>Write-back cache:</a:t>
            </a:r>
            <a:r>
              <a:rPr lang="en-US" sz="1800">
                <a:latin typeface="Arial" charset="0"/>
                <a:ea typeface="ＭＳ Ｐゴシック" charset="0"/>
              </a:rPr>
              <a:t> Cache writes stored in memory until evicted (then written to disk)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Which is better for performance? For reliability?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D169D3F0-7030-794F-BF75-C9BA539750EF}" type="slidenum">
              <a:rPr lang="en-US"/>
              <a:pPr/>
              <a:t>53</a:t>
            </a:fld>
            <a:endParaRPr lang="en-US"/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63938"/>
            <a:ext cx="78486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94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(2)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Syncing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a filesystem writes back any dirty cache blocks to disk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UNIX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sync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command achieves this.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Can also use fsync() system call to sync any blocks for a given file.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Warning – not all UNIX systems guarantee that after sync returns that the data has really been written to the disk!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This is also complicated by memory caching on the disk itself.</a:t>
            </a:r>
          </a:p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Crash recovery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If system crashes before sync occurs, </a:t>
            </a:r>
            <a:r>
              <a:rPr lang="ja-JP" altLang="en-US" sz="2000">
                <a:latin typeface="Arial" charset="0"/>
                <a:ea typeface="ＭＳ Ｐゴシック" charset="0"/>
              </a:rPr>
              <a:t>“</a:t>
            </a:r>
            <a:r>
              <a:rPr lang="en-US" sz="2000">
                <a:latin typeface="Arial" charset="0"/>
                <a:ea typeface="ＭＳ Ｐゴシック" charset="0"/>
              </a:rPr>
              <a:t>fsck</a:t>
            </a:r>
            <a:r>
              <a:rPr lang="ja-JP" altLang="en-US" sz="2000">
                <a:latin typeface="Arial" charset="0"/>
                <a:ea typeface="ＭＳ Ｐゴシック" charset="0"/>
              </a:rPr>
              <a:t>”</a:t>
            </a:r>
            <a:r>
              <a:rPr lang="en-US" sz="2000">
                <a:latin typeface="Arial" charset="0"/>
                <a:ea typeface="ＭＳ Ｐゴシック" charset="0"/>
              </a:rPr>
              <a:t> checks the filesystem for errors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Example: an inode pointing to a block that is marked as free in the free block list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Another example: An inode with no directory entry pointing to it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These usually get linked into a </a:t>
            </a:r>
            <a:r>
              <a:rPr lang="ja-JP" alt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lost+found</a:t>
            </a:r>
            <a:r>
              <a:rPr lang="ja-JP" alt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”</a:t>
            </a:r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 directory </a:t>
            </a:r>
          </a:p>
          <a:p>
            <a:pPr lvl="2"/>
            <a:r>
              <a:rPr lang="en-US" sz="1200">
                <a:solidFill>
                  <a:srgbClr val="0000CC"/>
                </a:solidFill>
                <a:latin typeface="Arial" charset="0"/>
                <a:ea typeface="ＭＳ Ｐゴシック" charset="0"/>
              </a:rPr>
              <a:t>inode does not contain the filename so need the sysadmin to look at the file dataand guess where it might belong!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5AC25C65-0DB2-9B4D-8231-DAE32A013DF3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Caching issues (3)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Read ahead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Recall: Seek time dominates overhead of disk I/O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So, would ideally like to read multiple blocks into memory when you have a cache miss</a:t>
            </a:r>
          </a:p>
          <a:p>
            <a:pPr lvl="2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Amortize the cost of the seek for multiple reads</a:t>
            </a:r>
          </a:p>
          <a:p>
            <a:pPr lvl="1"/>
            <a:r>
              <a:rPr lang="en-US" sz="2000">
                <a:latin typeface="Arial" charset="0"/>
                <a:ea typeface="ＭＳ Ｐゴシック" charset="0"/>
              </a:rPr>
              <a:t>Useful if file data is laid out in contiguous blocks on disk</a:t>
            </a:r>
          </a:p>
          <a:p>
            <a:pPr lvl="2"/>
            <a:r>
              <a:rPr lang="en-US" sz="1800">
                <a:solidFill>
                  <a:srgbClr val="0000CC"/>
                </a:solidFill>
                <a:latin typeface="Arial" charset="0"/>
                <a:ea typeface="ＭＳ Ｐゴシック" charset="0"/>
              </a:rPr>
              <a:t>Especially if the application is performing sequential access to the file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9BB59482-9C07-364E-93EB-75C19BB1ECF0}" type="slidenum">
              <a:rPr lang="en-US"/>
              <a:pPr/>
              <a:t>55</a:t>
            </a:fld>
            <a:endParaRPr lang="en-US"/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63938"/>
            <a:ext cx="78486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6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Disk I/O Scheduling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49325"/>
            <a:ext cx="8610600" cy="5334000"/>
          </a:xfrm>
        </p:spPr>
        <p:txBody>
          <a:bodyPr/>
          <a:lstStyle/>
          <a:p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Given multiple outstanding I/O requests, what order to issue them?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FIFO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Just schedule each I/O in the order it arrives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What's wrong with this? </a:t>
            </a:r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Potentially lots of seek time!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SSTF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: Shortest seek time first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Issue I/O with the nearest cylinder to the current one</a:t>
            </a:r>
          </a:p>
          <a:p>
            <a:pPr lvl="1"/>
            <a:r>
              <a:rPr lang="en-US" sz="1800" dirty="0">
                <a:solidFill>
                  <a:srgbClr val="0000CC"/>
                </a:solidFill>
                <a:latin typeface="Arial" charset="0"/>
                <a:ea typeface="ＭＳ Ｐゴシック" charset="0"/>
              </a:rPr>
              <a:t>Favors middle tracks: Head rarely moves to edges of disk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SCAN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(or </a:t>
            </a:r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Elevator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) Algorithm: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Head has a current direction and current cylinder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Sort I/</a:t>
            </a:r>
            <a:r>
              <a:rPr lang="en-US" sz="1800" dirty="0" err="1">
                <a:latin typeface="Arial" charset="0"/>
                <a:ea typeface="ＭＳ Ｐゴシック" charset="0"/>
              </a:rPr>
              <a:t>Os</a:t>
            </a:r>
            <a:r>
              <a:rPr lang="en-US" sz="1800" dirty="0">
                <a:latin typeface="Arial" charset="0"/>
                <a:ea typeface="ＭＳ Ｐゴシック" charset="0"/>
              </a:rPr>
              <a:t> according to the track # in the current direction of the head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If no more I/</a:t>
            </a:r>
            <a:r>
              <a:rPr lang="en-US" sz="1800" dirty="0" err="1">
                <a:latin typeface="Arial" charset="0"/>
                <a:ea typeface="ＭＳ Ｐゴシック" charset="0"/>
              </a:rPr>
              <a:t>Os</a:t>
            </a:r>
            <a:r>
              <a:rPr lang="en-US" sz="1800" dirty="0">
                <a:latin typeface="Arial" charset="0"/>
                <a:ea typeface="ＭＳ Ｐゴシック" charset="0"/>
              </a:rPr>
              <a:t> in the current direction, reverse direction</a:t>
            </a:r>
          </a:p>
          <a:p>
            <a:r>
              <a:rPr lang="en-US" sz="2000" dirty="0">
                <a:solidFill>
                  <a:srgbClr val="C00000"/>
                </a:solidFill>
                <a:latin typeface="Arial" charset="0"/>
                <a:ea typeface="ＭＳ Ｐゴシック" charset="0"/>
                <a:cs typeface="ＭＳ Ｐゴシック" charset="0"/>
              </a:rPr>
              <a:t>CSCAN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Algorithm: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Always move in one direction, 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“</a:t>
            </a:r>
            <a:r>
              <a:rPr lang="en-US" sz="1800" dirty="0">
                <a:latin typeface="Arial" charset="0"/>
                <a:ea typeface="ＭＳ Ｐゴシック" charset="0"/>
              </a:rPr>
              <a:t>wrap around</a:t>
            </a:r>
            <a:r>
              <a:rPr lang="ja-JP" altLang="en-US" sz="1800" dirty="0">
                <a:latin typeface="Arial" charset="0"/>
                <a:ea typeface="ＭＳ Ｐゴシック" charset="0"/>
              </a:rPr>
              <a:t>”</a:t>
            </a:r>
            <a:r>
              <a:rPr lang="en-US" sz="1800" dirty="0">
                <a:latin typeface="Arial" charset="0"/>
                <a:ea typeface="ＭＳ Ｐゴシック" charset="0"/>
              </a:rPr>
              <a:t> to beginning of disk when moving off the end</a:t>
            </a:r>
          </a:p>
          <a:p>
            <a:pPr lvl="1"/>
            <a:r>
              <a:rPr lang="en-US" sz="1800" dirty="0">
                <a:latin typeface="Arial" charset="0"/>
                <a:ea typeface="ＭＳ Ｐゴシック" charset="0"/>
              </a:rPr>
              <a:t>Idea: Reduce variance in seek times, avoid discriminating against the highest and lowest tracks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0F183DF-DDAA-D740-AE7C-110B30CC1B6B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EA02101B-75BF-B54E-A507-7B6979A16C95}" type="slidenum">
              <a:rPr lang="en-US"/>
              <a:pPr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4372" name="Straight Arrow Connector 38"/>
          <p:cNvCxnSpPr>
            <a:cxnSpLocks noChangeShapeType="1"/>
            <a:endCxn id="33" idx="0"/>
          </p:cNvCxnSpPr>
          <p:nvPr/>
        </p:nvCxnSpPr>
        <p:spPr bwMode="auto">
          <a:xfrm rot="16200000" flipH="1">
            <a:off x="3298031" y="1735932"/>
            <a:ext cx="636587" cy="6350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3" name="Rectangle 43"/>
          <p:cNvSpPr>
            <a:spLocks noChangeArrowheads="1"/>
          </p:cNvSpPr>
          <p:nvPr/>
        </p:nvSpPr>
        <p:spPr bwMode="auto">
          <a:xfrm>
            <a:off x="2752725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4374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4375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A499B231-4A63-1943-BC7F-5E2F72670883}" type="slidenum">
              <a:rPr lang="en-US"/>
              <a:pPr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5396" name="Straight Arrow Connector 38"/>
          <p:cNvCxnSpPr>
            <a:cxnSpLocks noChangeShapeType="1"/>
            <a:endCxn id="33" idx="0"/>
          </p:cNvCxnSpPr>
          <p:nvPr/>
        </p:nvCxnSpPr>
        <p:spPr bwMode="auto">
          <a:xfrm rot="16200000" flipH="1">
            <a:off x="3298031" y="1735932"/>
            <a:ext cx="636587" cy="6350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7" name="Rectangle 43"/>
          <p:cNvSpPr>
            <a:spLocks noChangeArrowheads="1"/>
          </p:cNvSpPr>
          <p:nvPr/>
        </p:nvSpPr>
        <p:spPr bwMode="auto">
          <a:xfrm>
            <a:off x="2752725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5398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5399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SCAN 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701925"/>
          </a:xfrm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fld id="{17344A60-0755-1942-93EB-E88CAF826DD4}" type="slidenum">
              <a:rPr lang="en-US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53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58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20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01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6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77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382000" y="2057400"/>
            <a:ext cx="381000" cy="457200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  <p:cxnSp>
        <p:nvCxnSpPr>
          <p:cNvPr id="16420" name="Straight Arrow Connector 38"/>
          <p:cNvCxnSpPr>
            <a:cxnSpLocks noChangeShapeType="1"/>
          </p:cNvCxnSpPr>
          <p:nvPr/>
        </p:nvCxnSpPr>
        <p:spPr bwMode="auto">
          <a:xfrm rot="16200000" flipH="1">
            <a:off x="4432300" y="1736726"/>
            <a:ext cx="636587" cy="4762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21" name="Rectangle 43"/>
          <p:cNvSpPr>
            <a:spLocks noChangeArrowheads="1"/>
          </p:cNvSpPr>
          <p:nvPr/>
        </p:nvSpPr>
        <p:spPr bwMode="auto">
          <a:xfrm>
            <a:off x="3886200" y="1077913"/>
            <a:ext cx="1728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Current track</a:t>
            </a:r>
          </a:p>
        </p:txBody>
      </p:sp>
      <p:sp>
        <p:nvSpPr>
          <p:cNvPr id="16422" name="Rectangle 44"/>
          <p:cNvSpPr>
            <a:spLocks noChangeArrowheads="1"/>
          </p:cNvSpPr>
          <p:nvPr/>
        </p:nvSpPr>
        <p:spPr bwMode="auto">
          <a:xfrm>
            <a:off x="3300413" y="2830513"/>
            <a:ext cx="1243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CC"/>
                </a:solidFill>
              </a:rPr>
              <a:t>Direction</a:t>
            </a:r>
          </a:p>
        </p:txBody>
      </p:sp>
      <p:cxnSp>
        <p:nvCxnSpPr>
          <p:cNvPr id="16423" name="Straight Arrow Connector 45"/>
          <p:cNvCxnSpPr>
            <a:cxnSpLocks noChangeShapeType="1"/>
          </p:cNvCxnSpPr>
          <p:nvPr/>
        </p:nvCxnSpPr>
        <p:spPr bwMode="auto">
          <a:xfrm flipV="1">
            <a:off x="4572000" y="3016250"/>
            <a:ext cx="468313" cy="4763"/>
          </a:xfrm>
          <a:prstGeom prst="straightConnector1">
            <a:avLst/>
          </a:prstGeom>
          <a:noFill/>
          <a:ln w="6985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39"/>
          <p:cNvSpPr/>
          <p:nvPr/>
        </p:nvSpPr>
        <p:spPr>
          <a:xfrm>
            <a:off x="3429000" y="2057400"/>
            <a:ext cx="381000" cy="45720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endParaRPr lang="en-US" dirty="0"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Axis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xi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tx1"/>
          </a:solidFill>
        </a:ln>
      </a:spPr>
      <a:bodyPr wrap="square" rtlCol="0" anchor="ctr">
        <a:noAutofit/>
      </a:bodyPr>
      <a:lstStyle>
        <a:defPPr algn="ctr">
          <a:defRPr dirty="0" smtClean="0"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Axis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xis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xis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31639</TotalTime>
  <Words>3569</Words>
  <Application>Microsoft Macintosh PowerPoint</Application>
  <PresentationFormat>On-screen Show (4:3)</PresentationFormat>
  <Paragraphs>542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Tahoma</vt:lpstr>
      <vt:lpstr>ＭＳ Ｐゴシック</vt:lpstr>
      <vt:lpstr>Arial</vt:lpstr>
      <vt:lpstr>Wingdings</vt:lpstr>
      <vt:lpstr>Times New Roman</vt:lpstr>
      <vt:lpstr>ArialMT</vt:lpstr>
      <vt:lpstr>Courier New</vt:lpstr>
      <vt:lpstr>Courier</vt:lpstr>
      <vt:lpstr>Theme1</vt:lpstr>
      <vt:lpstr>I/O and Filesystems</vt:lpstr>
      <vt:lpstr>Announcements</vt:lpstr>
      <vt:lpstr>Part 1: Disks</vt:lpstr>
      <vt:lpstr>A Disk Primer (Review)</vt:lpstr>
      <vt:lpstr>Disks: messy &amp; slow (Review)</vt:lpstr>
      <vt:lpstr>Disk I/O Scheduling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SCAN example</vt:lpstr>
      <vt:lpstr>What about flash?</vt:lpstr>
      <vt:lpstr>Part 2: I/O</vt:lpstr>
      <vt:lpstr>Input and Output</vt:lpstr>
      <vt:lpstr>How does the CPU talk to devices?</vt:lpstr>
      <vt:lpstr>Review: Computer Architecture</vt:lpstr>
      <vt:lpstr>Programmed Input Device</vt:lpstr>
      <vt:lpstr>Programmed Output Device</vt:lpstr>
      <vt:lpstr>Direct Memory Access (DMA)</vt:lpstr>
      <vt:lpstr>Memory-mapped I/O</vt:lpstr>
      <vt:lpstr>Polling- vs. Interrupt-driven I/O</vt:lpstr>
      <vt:lpstr>Polling- vs. Interrupt-driven I/O</vt:lpstr>
      <vt:lpstr>How Interrupts are implemented</vt:lpstr>
      <vt:lpstr>I/O Software Stack</vt:lpstr>
      <vt:lpstr>Interrupt Handling</vt:lpstr>
      <vt:lpstr>Device Drivers</vt:lpstr>
      <vt:lpstr>Typical Device Driver Design</vt:lpstr>
      <vt:lpstr>Device Driver Behavior</vt:lpstr>
      <vt:lpstr>Types of I/O Devices</vt:lpstr>
      <vt:lpstr>User-level interfaces: syscalls</vt:lpstr>
      <vt:lpstr>Sync vs Asynchronous I/O</vt:lpstr>
      <vt:lpstr>Example: Blocked Read</vt:lpstr>
      <vt:lpstr>Does I/O overhead matter?</vt:lpstr>
      <vt:lpstr>Part 2: Filesystems</vt:lpstr>
      <vt:lpstr>Filesystems</vt:lpstr>
      <vt:lpstr>Filesystem Operations</vt:lpstr>
      <vt:lpstr>Basic Filesystem Structures</vt:lpstr>
      <vt:lpstr>Directories</vt:lpstr>
      <vt:lpstr>Pathname resolution</vt:lpstr>
      <vt:lpstr>Locating inodes on disk</vt:lpstr>
      <vt:lpstr>Stupid directory tricks</vt:lpstr>
      <vt:lpstr>How should we organize blocks on a disk?</vt:lpstr>
      <vt:lpstr>Multilevel indexed files</vt:lpstr>
      <vt:lpstr>File system caching</vt:lpstr>
      <vt:lpstr>Caching issues</vt:lpstr>
      <vt:lpstr>Caching issues</vt:lpstr>
      <vt:lpstr>Caching issues (2)</vt:lpstr>
      <vt:lpstr>Caching issues (2)</vt:lpstr>
      <vt:lpstr>Caching issues (3)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rhk</dc:creator>
  <cp:lastModifiedBy>Philip Godfrey</cp:lastModifiedBy>
  <cp:revision>447</cp:revision>
  <cp:lastPrinted>2012-04-23T12:12:35Z</cp:lastPrinted>
  <dcterms:created xsi:type="dcterms:W3CDTF">2010-10-27T14:36:36Z</dcterms:created>
  <dcterms:modified xsi:type="dcterms:W3CDTF">2012-04-25T10:28:53Z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