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417" r:id="rId2"/>
    <p:sldId id="692" r:id="rId3"/>
    <p:sldId id="709" r:id="rId4"/>
    <p:sldId id="710" r:id="rId5"/>
    <p:sldId id="693" r:id="rId6"/>
    <p:sldId id="705" r:id="rId7"/>
    <p:sldId id="708" r:id="rId8"/>
    <p:sldId id="672" r:id="rId9"/>
    <p:sldId id="673" r:id="rId10"/>
    <p:sldId id="674" r:id="rId11"/>
    <p:sldId id="676" r:id="rId12"/>
    <p:sldId id="686" r:id="rId13"/>
    <p:sldId id="678" r:id="rId14"/>
    <p:sldId id="679" r:id="rId15"/>
    <p:sldId id="680" r:id="rId16"/>
    <p:sldId id="685" r:id="rId17"/>
    <p:sldId id="689" r:id="rId18"/>
    <p:sldId id="683" r:id="rId19"/>
    <p:sldId id="687" r:id="rId20"/>
    <p:sldId id="688" r:id="rId21"/>
    <p:sldId id="690" r:id="rId22"/>
    <p:sldId id="654" r:id="rId23"/>
    <p:sldId id="655" r:id="rId24"/>
    <p:sldId id="657" r:id="rId25"/>
    <p:sldId id="656" r:id="rId26"/>
    <p:sldId id="659" r:id="rId27"/>
    <p:sldId id="660" r:id="rId28"/>
    <p:sldId id="661" r:id="rId29"/>
    <p:sldId id="662" r:id="rId30"/>
    <p:sldId id="665" r:id="rId31"/>
    <p:sldId id="694" r:id="rId32"/>
    <p:sldId id="697" r:id="rId33"/>
    <p:sldId id="698" r:id="rId34"/>
    <p:sldId id="699" r:id="rId35"/>
    <p:sldId id="700" r:id="rId36"/>
    <p:sldId id="701" r:id="rId37"/>
    <p:sldId id="702" r:id="rId38"/>
    <p:sldId id="703" r:id="rId39"/>
    <p:sldId id="704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CCECFF"/>
    <a:srgbClr val="FFFFCC"/>
    <a:srgbClr val="0000CC"/>
    <a:srgbClr val="CCFFFF"/>
    <a:srgbClr val="CCFFCC"/>
    <a:srgbClr val="F9FAEE"/>
    <a:srgbClr val="F8F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85421" autoAdjust="0"/>
  </p:normalViewPr>
  <p:slideViewPr>
    <p:cSldViewPr>
      <p:cViewPr varScale="1">
        <p:scale>
          <a:sx n="118" d="100"/>
          <a:sy n="118" d="100"/>
        </p:scale>
        <p:origin x="-9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0B0594-9E38-9647-9C00-085269452E1C}" type="datetimeFigureOut">
              <a:rPr lang="en-US"/>
              <a:pPr/>
              <a:t>4/19/12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6E2A6-F8FA-CC4C-967C-91867A767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charset="0"/>
              </a:defRPr>
            </a:lvl1pPr>
          </a:lstStyle>
          <a:p>
            <a:fld id="{3B35F589-748F-A846-A756-6D762889F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Theme: Critical</a:t>
            </a:r>
            <a:r>
              <a:rPr lang="en-US" baseline="0" dirty="0" smtClean="0"/>
              <a:t> pieces of the Internet ecosystem that all work together closely.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F589-748F-A846-A756-6D762889F7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6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1C4F77-111B-C149-BB11-3D6BA9F0BB03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main loop of </a:t>
            </a:r>
            <a:r>
              <a:rPr lang="en-US" dirty="0" smtClean="0"/>
              <a:t>./37-server.c</a:t>
            </a:r>
          </a:p>
          <a:p>
            <a:r>
              <a:rPr lang="en-US" dirty="0" smtClean="0"/>
              <a:t>Have client connect</a:t>
            </a:r>
            <a:r>
              <a:rPr lang="en-US" baseline="0" dirty="0" smtClean="0"/>
              <a:t> via telnet, then exit (control-] and type ‘quit’).</a:t>
            </a:r>
          </a:p>
          <a:p>
            <a:r>
              <a:rPr lang="en-US" baseline="0" dirty="0" smtClean="0"/>
              <a:t>What does the server do?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Fix by uncommenting signal line in ./37-server.c.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5F589-748F-A846-A756-6D762889F7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4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BB8EB4-E32D-CB40-B051-33EAC8961B40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2EE352-E29C-A74E-A3C6-2D0FE20058FC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9B8A34-97BF-A046-9F3B-068A896B4BC0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04E71-B445-3346-A573-3C3E34838767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5B7FE1-D37B-2748-B619-04202D9F4CE3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B12A72-A527-9A4A-98B7-375BCE5D1B1B}" type="slidenum">
              <a:rPr lang="en-US" sz="1200" b="0">
                <a:latin typeface="Times New Roman" charset="0"/>
              </a:rPr>
              <a:pPr eaLnBrk="1" hangingPunct="1"/>
              <a:t>14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BEB5E3-9E9B-3941-8C14-A2FDC5FEFB28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  <a:ea typeface="+mn-ea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+mn-ea"/>
              </a:endParaRPr>
            </a:p>
          </p:txBody>
        </p:sp>
      </p:grpSp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4770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F1C70FBF-AC9F-DB45-853D-766665257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1B674-F343-684F-905A-052977D71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CB7BB-3924-7844-B12C-F2E28575B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2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754217DD-DAC4-3F45-A8BA-906B27BB9C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5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  <a:endParaRPr lang="en-US"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64008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8AD4F32-7A35-E244-96FC-E49D1D6B1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D91F9846-BAA6-2241-BA64-4A597F8A8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9489C-0D77-B343-8EB8-77F7D59DE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6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5FCE2DEA-8E42-4943-B253-1C8D96BF1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1BAD5E19-F8E1-0347-8B9E-0BA9DCD3F8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1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615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810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033D154A-725A-134B-A667-3E00EE7C6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5B155-AB28-6943-A40E-606A311E6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EA952-6D8D-DF4B-96C0-D40A924EF2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D711F-9EFB-7142-8AF7-34D3B5F94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6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63AD1ED-401A-EA42-BD53-BB41AC1B12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367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136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pic>
        <p:nvPicPr>
          <p:cNvPr id="11275" name="Picture 11" descr="uiu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38" y="6327775"/>
            <a:ext cx="3476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52" r:id="rId3"/>
    <p:sldLayoutId id="2147483860" r:id="rId4"/>
    <p:sldLayoutId id="2147483861" r:id="rId5"/>
    <p:sldLayoutId id="214748386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63" r:id="rId12"/>
    <p:sldLayoutId id="214748386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 University of Illinois CS 241 Staff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60E1DC-285D-6444-A8DC-CB8182FF683A}" type="slidenum">
              <a:rPr lang="en-US"/>
              <a:pPr/>
              <a:t>1</a:t>
            </a:fld>
            <a:endParaRPr lang="en-US"/>
          </a:p>
        </p:txBody>
      </p:sp>
      <p:sp>
        <p:nvSpPr>
          <p:cNvPr id="19461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Network </a:t>
            </a:r>
            <a:r>
              <a:rPr lang="en-US" dirty="0" smtClean="0">
                <a:latin typeface="Arial" charset="0"/>
              </a:rPr>
              <a:t>programming, DNS, and NAT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E87ED0-691A-544A-8AC6-82FB11370693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Separating Naming and Addressing</a:t>
            </a: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Names are easier to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remember</a:t>
            </a:r>
            <a:endParaRPr lang="en-US" sz="2400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cnn.com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vs. 64.236.16.20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(but not </a:t>
            </a:r>
            <a:r>
              <a:rPr lang="en-US" sz="2000" i="1" dirty="0" smtClean="0">
                <a:latin typeface="Arial" charset="0"/>
                <a:ea typeface="Arial" charset="0"/>
                <a:cs typeface="Arial" charset="0"/>
              </a:rPr>
              <a:t>shortened </a:t>
            </a:r>
            <a:r>
              <a:rPr lang="en-US" sz="2000" i="1" dirty="0" err="1" smtClean="0">
                <a:latin typeface="Arial" charset="0"/>
                <a:ea typeface="Arial" charset="0"/>
                <a:cs typeface="Arial" charset="0"/>
              </a:rPr>
              <a:t>urls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Addresses can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change</a:t>
            </a:r>
            <a:r>
              <a:rPr lang="en-US" sz="2400" dirty="0">
                <a:latin typeface="Arial" charset="0"/>
                <a:cs typeface="Arial" charset="0"/>
              </a:rPr>
              <a:t> underneath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Move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www.cnn.com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to 4.125.91.21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E.g., renumbering when changing providers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Name could map to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multiple</a:t>
            </a:r>
            <a:r>
              <a:rPr lang="en-US" sz="2400" dirty="0">
                <a:latin typeface="Arial" charset="0"/>
                <a:cs typeface="Arial" charset="0"/>
              </a:rPr>
              <a:t> IP addresses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www.cnn.com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to multiple (8) replicas of the Web site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Enables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Load-balancing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Reducing latency by picking nearby servers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Tailoring content based on requester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 location/identity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Multiple names</a:t>
            </a:r>
            <a:r>
              <a:rPr lang="en-US" sz="2400" dirty="0">
                <a:latin typeface="Arial" charset="0"/>
                <a:cs typeface="Arial" charset="0"/>
              </a:rPr>
              <a:t> for the same address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E.g., aliases like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www.cnn.com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cnn.com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5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212DC2-ACB9-984D-AD8A-C287F004B212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Domain Name System (DNS)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Properties of DNS</a:t>
            </a:r>
          </a:p>
          <a:p>
            <a:pPr lvl="1">
              <a:buClr>
                <a:schemeClr val="tx2"/>
              </a:buClr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Hierarchical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name space divided into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zones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Zones distributed over collection of DNS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Hierarchy of DNS servers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Root (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hardwired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into other servers)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Top-level domain (</a:t>
            </a:r>
            <a:r>
              <a:rPr lang="en-US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TLD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) servers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Authoritative DNS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Performing the translations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Local DNS servers</a:t>
            </a:r>
          </a:p>
          <a:p>
            <a:pPr lvl="1">
              <a:buClr>
                <a:schemeClr val="tx2"/>
              </a:buClr>
            </a:pPr>
            <a:r>
              <a:rPr lang="en-US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Resolver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software</a:t>
            </a:r>
          </a:p>
        </p:txBody>
      </p:sp>
    </p:spTree>
    <p:extLst>
      <p:ext uri="{BB962C8B-B14F-4D97-AF65-F5344CB8AC3E}">
        <p14:creationId xmlns:p14="http://schemas.microsoft.com/office/powerpoint/2010/main" val="340524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Distributed, Hierarchical Database</a:t>
            </a:r>
          </a:p>
        </p:txBody>
      </p:sp>
      <p:sp>
        <p:nvSpPr>
          <p:cNvPr id="48131" name="Rectangle 22"/>
          <p:cNvSpPr>
            <a:spLocks noGrp="1" noChangeArrowheads="1"/>
          </p:cNvSpPr>
          <p:nvPr>
            <p:ph idx="1"/>
          </p:nvPr>
        </p:nvSpPr>
        <p:spPr>
          <a:xfrm>
            <a:off x="949325" y="4572000"/>
            <a:ext cx="7661275" cy="1295400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Client wants IP for www.amazon.com</a:t>
            </a:r>
          </a:p>
          <a:p>
            <a:pPr lvl="1"/>
            <a:r>
              <a:rPr lang="en-US" sz="1800">
                <a:latin typeface="Arial" charset="0"/>
              </a:rPr>
              <a:t>Client queries a root server to find </a:t>
            </a:r>
            <a:r>
              <a:rPr lang="en-US" sz="1800" b="1">
                <a:solidFill>
                  <a:srgbClr val="0000CC"/>
                </a:solidFill>
                <a:latin typeface="Courier New" charset="0"/>
                <a:cs typeface="Courier New" charset="0"/>
              </a:rPr>
              <a:t>com</a:t>
            </a:r>
            <a:r>
              <a:rPr lang="en-US" sz="1800">
                <a:latin typeface="Arial" charset="0"/>
              </a:rPr>
              <a:t> DNS server</a:t>
            </a:r>
          </a:p>
          <a:p>
            <a:pPr lvl="1"/>
            <a:r>
              <a:rPr lang="en-US" sz="1800">
                <a:latin typeface="Arial" charset="0"/>
              </a:rPr>
              <a:t>Client queries </a:t>
            </a:r>
            <a:r>
              <a:rPr lang="en-US" sz="1800" b="1">
                <a:solidFill>
                  <a:srgbClr val="0000CC"/>
                </a:solidFill>
                <a:latin typeface="Courier New" charset="0"/>
                <a:cs typeface="Courier New" charset="0"/>
              </a:rPr>
              <a:t>com</a:t>
            </a:r>
            <a:r>
              <a:rPr lang="en-US" sz="1800">
                <a:latin typeface="Arial" charset="0"/>
              </a:rPr>
              <a:t> DNS server to get </a:t>
            </a:r>
            <a:r>
              <a:rPr lang="en-US" sz="18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amazon.com</a:t>
            </a:r>
            <a:r>
              <a:rPr lang="en-US" sz="1800">
                <a:latin typeface="Arial" charset="0"/>
              </a:rPr>
              <a:t> DNS server</a:t>
            </a:r>
          </a:p>
          <a:p>
            <a:pPr lvl="1"/>
            <a:r>
              <a:rPr lang="en-US" sz="1800">
                <a:latin typeface="Arial" charset="0"/>
              </a:rPr>
              <a:t>Client queries </a:t>
            </a:r>
            <a:r>
              <a:rPr lang="en-US" sz="1800" b="1">
                <a:solidFill>
                  <a:srgbClr val="0000CC"/>
                </a:solidFill>
                <a:latin typeface="Courier New" charset="0"/>
                <a:cs typeface="Courier New" charset="0"/>
              </a:rPr>
              <a:t>amazon.com</a:t>
            </a:r>
            <a:r>
              <a:rPr lang="en-US" sz="1800">
                <a:latin typeface="Arial" charset="0"/>
              </a:rPr>
              <a:t> DNS server to get  IP address for </a:t>
            </a:r>
            <a:r>
              <a:rPr lang="en-US" sz="1800" b="1">
                <a:solidFill>
                  <a:srgbClr val="0000CC"/>
                </a:solidFill>
                <a:latin typeface="Courier New" charset="0"/>
                <a:cs typeface="Courier New" charset="0"/>
              </a:rPr>
              <a:t>www.amazon.com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3A2181-5EE2-3343-91A9-3824E3CDBB3A}" type="slidenum">
              <a:rPr lang="en-US"/>
              <a:pPr/>
              <a:t>12</a:t>
            </a:fld>
            <a:endParaRPr lang="en-US"/>
          </a:p>
        </p:txBody>
      </p:sp>
      <p:sp>
        <p:nvSpPr>
          <p:cNvPr id="46085" name="Text Box 2"/>
          <p:cNvSpPr txBox="1">
            <a:spLocks noChangeArrowheads="1"/>
          </p:cNvSpPr>
          <p:nvPr/>
        </p:nvSpPr>
        <p:spPr bwMode="auto">
          <a:xfrm>
            <a:off x="3459163" y="1517650"/>
            <a:ext cx="206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Root DNS Servers</a:t>
            </a:r>
          </a:p>
        </p:txBody>
      </p:sp>
      <p:sp>
        <p:nvSpPr>
          <p:cNvPr id="48137" name="Text Box 4"/>
          <p:cNvSpPr txBox="1">
            <a:spLocks noChangeArrowheads="1"/>
          </p:cNvSpPr>
          <p:nvPr/>
        </p:nvSpPr>
        <p:spPr bwMode="auto">
          <a:xfrm>
            <a:off x="882650" y="2552700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com</a:t>
            </a:r>
            <a:r>
              <a:rPr lang="en-US"/>
              <a:t> DNS servers</a:t>
            </a:r>
          </a:p>
        </p:txBody>
      </p:sp>
      <p:sp>
        <p:nvSpPr>
          <p:cNvPr id="48138" name="Text Box 5"/>
          <p:cNvSpPr txBox="1">
            <a:spLocks noChangeArrowheads="1"/>
          </p:cNvSpPr>
          <p:nvPr/>
        </p:nvSpPr>
        <p:spPr bwMode="auto">
          <a:xfrm>
            <a:off x="3530600" y="2552700"/>
            <a:ext cx="1970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org</a:t>
            </a:r>
            <a:r>
              <a:rPr lang="en-US"/>
              <a:t> DNS servers</a:t>
            </a:r>
          </a:p>
        </p:txBody>
      </p:sp>
      <p:sp>
        <p:nvSpPr>
          <p:cNvPr id="48139" name="Text Box 6"/>
          <p:cNvSpPr txBox="1">
            <a:spLocks noChangeArrowheads="1"/>
          </p:cNvSpPr>
          <p:nvPr/>
        </p:nvSpPr>
        <p:spPr bwMode="auto">
          <a:xfrm>
            <a:off x="6107113" y="2552700"/>
            <a:ext cx="1970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edu</a:t>
            </a:r>
            <a:r>
              <a:rPr lang="en-US"/>
              <a:t> DNS servers</a:t>
            </a:r>
          </a:p>
        </p:txBody>
      </p:sp>
      <p:sp>
        <p:nvSpPr>
          <p:cNvPr id="48140" name="Line 7"/>
          <p:cNvSpPr>
            <a:spLocks noChangeShapeType="1"/>
          </p:cNvSpPr>
          <p:nvPr/>
        </p:nvSpPr>
        <p:spPr bwMode="auto">
          <a:xfrm flipH="1">
            <a:off x="2098675" y="1922463"/>
            <a:ext cx="2074863" cy="6016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8"/>
          <p:cNvSpPr>
            <a:spLocks noChangeShapeType="1"/>
          </p:cNvSpPr>
          <p:nvPr/>
        </p:nvSpPr>
        <p:spPr bwMode="auto">
          <a:xfrm>
            <a:off x="4460875" y="1922463"/>
            <a:ext cx="0" cy="668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9"/>
          <p:cNvSpPr>
            <a:spLocks noChangeShapeType="1"/>
          </p:cNvSpPr>
          <p:nvPr/>
        </p:nvSpPr>
        <p:spPr bwMode="auto">
          <a:xfrm>
            <a:off x="4818063" y="1922463"/>
            <a:ext cx="2147887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Text Box 10"/>
          <p:cNvSpPr txBox="1">
            <a:spLocks noChangeArrowheads="1"/>
          </p:cNvSpPr>
          <p:nvPr/>
        </p:nvSpPr>
        <p:spPr bwMode="auto">
          <a:xfrm>
            <a:off x="5715000" y="3321050"/>
            <a:ext cx="1477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uiuc.edu</a:t>
            </a:r>
          </a:p>
          <a:p>
            <a:pPr eaLnBrk="1" hangingPunct="1"/>
            <a:r>
              <a:rPr lang="en-US"/>
              <a:t>DNS servers</a:t>
            </a:r>
          </a:p>
        </p:txBody>
      </p:sp>
      <p:sp>
        <p:nvSpPr>
          <p:cNvPr id="48144" name="Text Box 11"/>
          <p:cNvSpPr txBox="1">
            <a:spLocks noChangeArrowheads="1"/>
          </p:cNvSpPr>
          <p:nvPr/>
        </p:nvSpPr>
        <p:spPr bwMode="auto">
          <a:xfrm>
            <a:off x="7164388" y="332105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umass.edu</a:t>
            </a:r>
          </a:p>
          <a:p>
            <a:pPr eaLnBrk="1" hangingPunct="1"/>
            <a:r>
              <a:rPr lang="en-US"/>
              <a:t>DNS servers</a:t>
            </a:r>
          </a:p>
        </p:txBody>
      </p:sp>
      <p:sp>
        <p:nvSpPr>
          <p:cNvPr id="48145" name="Line 12"/>
          <p:cNvSpPr>
            <a:spLocks noChangeShapeType="1"/>
          </p:cNvSpPr>
          <p:nvPr/>
        </p:nvSpPr>
        <p:spPr bwMode="auto">
          <a:xfrm flipH="1">
            <a:off x="6392863" y="2986088"/>
            <a:ext cx="500062" cy="333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3"/>
          <p:cNvSpPr>
            <a:spLocks noChangeShapeType="1"/>
          </p:cNvSpPr>
          <p:nvPr/>
        </p:nvSpPr>
        <p:spPr bwMode="auto">
          <a:xfrm>
            <a:off x="7323138" y="2986088"/>
            <a:ext cx="428625" cy="333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Text Box 14"/>
          <p:cNvSpPr txBox="1">
            <a:spLocks noChangeArrowheads="1"/>
          </p:cNvSpPr>
          <p:nvPr/>
        </p:nvSpPr>
        <p:spPr bwMode="auto">
          <a:xfrm>
            <a:off x="438150" y="332105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yahoo.com</a:t>
            </a:r>
          </a:p>
          <a:p>
            <a:pPr eaLnBrk="1" hangingPunct="1"/>
            <a:r>
              <a:rPr lang="en-US"/>
              <a:t>DNS servers</a:t>
            </a:r>
          </a:p>
        </p:txBody>
      </p:sp>
      <p:sp>
        <p:nvSpPr>
          <p:cNvPr id="48148" name="Text Box 15"/>
          <p:cNvSpPr txBox="1">
            <a:spLocks noChangeArrowheads="1"/>
          </p:cNvSpPr>
          <p:nvPr/>
        </p:nvSpPr>
        <p:spPr bwMode="auto">
          <a:xfrm>
            <a:off x="1955800" y="3321050"/>
            <a:ext cx="1563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amazon.com</a:t>
            </a:r>
          </a:p>
          <a:p>
            <a:pPr eaLnBrk="1" hangingPunct="1"/>
            <a:r>
              <a:rPr lang="en-US"/>
              <a:t>DNS servers</a:t>
            </a:r>
          </a:p>
        </p:txBody>
      </p:sp>
      <p:sp>
        <p:nvSpPr>
          <p:cNvPr id="48149" name="Line 16"/>
          <p:cNvSpPr>
            <a:spLocks noChangeShapeType="1"/>
          </p:cNvSpPr>
          <p:nvPr/>
        </p:nvSpPr>
        <p:spPr bwMode="auto">
          <a:xfrm flipH="1">
            <a:off x="1239838" y="2952750"/>
            <a:ext cx="287337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17"/>
          <p:cNvSpPr>
            <a:spLocks noChangeShapeType="1"/>
          </p:cNvSpPr>
          <p:nvPr/>
        </p:nvSpPr>
        <p:spPr bwMode="auto">
          <a:xfrm>
            <a:off x="2170113" y="2952750"/>
            <a:ext cx="358775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Text Box 18"/>
          <p:cNvSpPr txBox="1">
            <a:spLocks noChangeArrowheads="1"/>
          </p:cNvSpPr>
          <p:nvPr/>
        </p:nvSpPr>
        <p:spPr bwMode="auto">
          <a:xfrm>
            <a:off x="3873500" y="3321050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pbs.org</a:t>
            </a:r>
          </a:p>
          <a:p>
            <a:pPr eaLnBrk="1" hangingPunct="1"/>
            <a:r>
              <a:rPr lang="en-US"/>
              <a:t>DNS servers</a:t>
            </a:r>
          </a:p>
        </p:txBody>
      </p:sp>
      <p:sp>
        <p:nvSpPr>
          <p:cNvPr id="48152" name="Line 19"/>
          <p:cNvSpPr>
            <a:spLocks noChangeShapeType="1"/>
          </p:cNvSpPr>
          <p:nvPr/>
        </p:nvSpPr>
        <p:spPr bwMode="auto">
          <a:xfrm>
            <a:off x="4460875" y="2952750"/>
            <a:ext cx="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46103" name="Footer Placeholder 2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83424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/>
      <p:bldP spid="48138" grpId="0"/>
      <p:bldP spid="48139" grpId="0"/>
      <p:bldP spid="48140" grpId="0" animBg="1"/>
      <p:bldP spid="48141" grpId="0" animBg="1"/>
      <p:bldP spid="48142" grpId="0" animBg="1"/>
      <p:bldP spid="48143" grpId="0"/>
      <p:bldP spid="48144" grpId="0"/>
      <p:bldP spid="48145" grpId="0" animBg="1"/>
      <p:bldP spid="48146" grpId="0" animBg="1"/>
      <p:bldP spid="48147" grpId="0"/>
      <p:bldP spid="48148" grpId="0"/>
      <p:bldP spid="48149" grpId="0" animBg="1"/>
      <p:bldP spid="48150" grpId="0" animBg="1"/>
      <p:bldP spid="48151" grpId="0"/>
      <p:bldP spid="481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0A5A24-5ABA-7641-A3D4-25955383F223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DNS Root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600199"/>
            <a:ext cx="8478837" cy="4410075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Located in Virginia, USA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How do we make the root scale?</a:t>
            </a:r>
          </a:p>
        </p:txBody>
      </p:sp>
      <p:sp>
        <p:nvSpPr>
          <p:cNvPr id="71685" name="AutoShape 4"/>
          <p:cNvSpPr>
            <a:spLocks noChangeAspect="1" noChangeArrowheads="1"/>
          </p:cNvSpPr>
          <p:nvPr/>
        </p:nvSpPr>
        <p:spPr bwMode="auto">
          <a:xfrm>
            <a:off x="457200" y="3048000"/>
            <a:ext cx="723423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686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Freeform 6"/>
          <p:cNvSpPr>
            <a:spLocks/>
          </p:cNvSpPr>
          <p:nvPr/>
        </p:nvSpPr>
        <p:spPr bwMode="auto">
          <a:xfrm>
            <a:off x="2895600" y="2895600"/>
            <a:ext cx="514350" cy="18827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24977 h 1893"/>
              <a:gd name="T4" fmla="*/ 514350 w 963"/>
              <a:gd name="T5" fmla="*/ 1882775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2665413" y="25590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 Verisign, Dulles, VA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/>
            <a:endParaRPr lang="en-US" sz="28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5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36AA7C-9D1D-374B-B481-939F73DF3BE0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DNS Root Servers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600199"/>
            <a:ext cx="8478837" cy="4410075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13 root servers (see http://</a:t>
            </a:r>
            <a:r>
              <a:rPr lang="en-US" sz="2400" dirty="0" err="1">
                <a:latin typeface="Arial" charset="0"/>
                <a:cs typeface="Arial" charset="0"/>
              </a:rPr>
              <a:t>www.root-servers.org</a:t>
            </a:r>
            <a:r>
              <a:rPr lang="en-US" sz="2400" dirty="0">
                <a:latin typeface="Arial" charset="0"/>
                <a:cs typeface="Arial" charset="0"/>
              </a:rPr>
              <a:t>/)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Labeled A through M</a:t>
            </a:r>
          </a:p>
          <a:p>
            <a:pPr>
              <a:lnSpc>
                <a:spcPct val="60000"/>
              </a:lnSpc>
            </a:pPr>
            <a:r>
              <a:rPr lang="en-US" sz="2400" dirty="0">
                <a:latin typeface="Arial" charset="0"/>
                <a:cs typeface="Arial" charset="0"/>
              </a:rPr>
              <a:t>Does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this</a:t>
            </a:r>
            <a:r>
              <a:rPr lang="en-US" sz="2400" dirty="0">
                <a:latin typeface="Arial" charset="0"/>
                <a:cs typeface="Arial" charset="0"/>
              </a:rPr>
              <a:t> scale?</a:t>
            </a:r>
          </a:p>
        </p:txBody>
      </p:sp>
      <p:sp>
        <p:nvSpPr>
          <p:cNvPr id="73733" name="AutoShape 4"/>
          <p:cNvSpPr>
            <a:spLocks noChangeAspect="1" noChangeArrowheads="1"/>
          </p:cNvSpPr>
          <p:nvPr/>
        </p:nvSpPr>
        <p:spPr bwMode="auto">
          <a:xfrm>
            <a:off x="481013" y="30892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3734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L ICANN Los Angeles, CA</a:t>
            </a:r>
          </a:p>
          <a:p>
            <a:pPr algn="ctr"/>
            <a:endParaRPr lang="en-US" sz="2400" b="0">
              <a:latin typeface="Times New Roman" charset="0"/>
            </a:endParaRPr>
          </a:p>
        </p:txBody>
      </p:sp>
      <p:sp>
        <p:nvSpPr>
          <p:cNvPr id="73737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F  Internet Software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   Consortium 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   Palo</a:t>
            </a:r>
            <a:r>
              <a:rPr lang="en-US" sz="1200" b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>
                <a:solidFill>
                  <a:srgbClr val="000000"/>
                </a:solidFill>
                <a:latin typeface="Arial" charset="0"/>
              </a:rPr>
              <a:t>Alto, CA</a:t>
            </a:r>
            <a:endParaRPr lang="en-US" sz="3200" b="0">
              <a:latin typeface="Times New Roman" charset="0"/>
            </a:endParaRPr>
          </a:p>
        </p:txBody>
      </p:sp>
      <p:sp>
        <p:nvSpPr>
          <p:cNvPr id="73739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400" b="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400" b="0">
                <a:latin typeface="Arial" charset="0"/>
              </a:rPr>
              <a:t>Autonomica,</a:t>
            </a:r>
            <a:r>
              <a:rPr lang="en-US" sz="1400" b="0">
                <a:solidFill>
                  <a:srgbClr val="000000"/>
                </a:solidFill>
                <a:latin typeface="Arial" charset="0"/>
              </a:rPr>
              <a:t> Stockholm</a:t>
            </a:r>
          </a:p>
        </p:txBody>
      </p:sp>
      <p:sp>
        <p:nvSpPr>
          <p:cNvPr id="73741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K RIPE London</a:t>
            </a:r>
            <a:endParaRPr lang="en-US" sz="3200" b="0">
              <a:latin typeface="Times New Roman" charset="0"/>
            </a:endParaRPr>
          </a:p>
        </p:txBody>
      </p:sp>
      <p:sp>
        <p:nvSpPr>
          <p:cNvPr id="73743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M WIDE Tokyo</a:t>
            </a:r>
            <a:endParaRPr lang="en-US" sz="3200" b="0">
              <a:latin typeface="Times New Roman" charset="0"/>
            </a:endParaRPr>
          </a:p>
        </p:txBody>
      </p:sp>
      <p:sp>
        <p:nvSpPr>
          <p:cNvPr id="73745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2665413" y="25590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1400" b="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, Dulles,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C Cogent, Herndon,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G US </a:t>
            </a:r>
            <a:r>
              <a:rPr lang="en-US" sz="1400" b="0" dirty="0" err="1">
                <a:solidFill>
                  <a:srgbClr val="000000"/>
                </a:solidFill>
                <a:latin typeface="Arial" charset="0"/>
              </a:rPr>
              <a:t>DoD</a:t>
            </a:r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 Vienna,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 charset="0"/>
              </a:rPr>
              <a:t>J </a:t>
            </a:r>
            <a:r>
              <a:rPr lang="en-US" sz="1400" b="0" dirty="0" err="1">
                <a:solidFill>
                  <a:srgbClr val="000000"/>
                </a:solidFill>
                <a:latin typeface="Arial" charset="0"/>
              </a:rPr>
              <a:t>Verisign</a:t>
            </a:r>
            <a:endParaRPr lang="en-US" sz="1400" b="0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en-US" sz="28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5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F3A40E-1219-9A4A-977A-DEAE526439A7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DNS Root Servers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676400"/>
            <a:ext cx="8478837" cy="4333874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13 root servers </a:t>
            </a:r>
            <a:r>
              <a:rPr lang="en-US" sz="2400" dirty="0" smtClean="0">
                <a:latin typeface="Arial" charset="0"/>
                <a:cs typeface="Arial" charset="0"/>
              </a:rPr>
              <a:t>each replicated </a:t>
            </a:r>
            <a:r>
              <a:rPr lang="en-US" sz="2400" dirty="0">
                <a:latin typeface="Arial" charset="0"/>
                <a:cs typeface="Arial" charset="0"/>
              </a:rPr>
              <a:t>via </a:t>
            </a:r>
            <a:r>
              <a:rPr lang="en-US" sz="2400" dirty="0">
                <a:solidFill>
                  <a:srgbClr val="0000FF"/>
                </a:solidFill>
                <a:latin typeface="Arial" charset="0"/>
                <a:cs typeface="Arial" charset="0"/>
              </a:rPr>
              <a:t>any-casting</a:t>
            </a:r>
            <a:r>
              <a:rPr lang="en-US" sz="2400" dirty="0">
                <a:latin typeface="Arial" charset="0"/>
                <a:cs typeface="Arial" charset="0"/>
              </a:rPr>
              <a:t> (localized routing for addresses)</a:t>
            </a:r>
          </a:p>
          <a:p>
            <a:pPr>
              <a:lnSpc>
                <a:spcPct val="70000"/>
              </a:lnSpc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75781" name="AutoShape 4"/>
          <p:cNvSpPr>
            <a:spLocks noChangeAspect="1" noChangeArrowheads="1"/>
          </p:cNvSpPr>
          <p:nvPr/>
        </p:nvSpPr>
        <p:spPr bwMode="auto">
          <a:xfrm>
            <a:off x="457200" y="3214688"/>
            <a:ext cx="7234238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5782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3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L ICANN Los Angeles, CA</a:t>
            </a:r>
          </a:p>
          <a:p>
            <a:pPr algn="ctr"/>
            <a:endParaRPr lang="en-US" sz="2400" b="0">
              <a:latin typeface="Times New Roman" charset="0"/>
            </a:endParaRPr>
          </a:p>
        </p:txBody>
      </p:sp>
      <p:sp>
        <p:nvSpPr>
          <p:cNvPr id="75785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F  Internet Software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   Consortium,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   Palo</a:t>
            </a:r>
            <a:r>
              <a:rPr lang="en-US" sz="1200" b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400" b="0">
                <a:solidFill>
                  <a:srgbClr val="000000"/>
                </a:solidFill>
                <a:latin typeface="Arial" charset="0"/>
              </a:rPr>
              <a:t>Alto, CA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  (and 37 other locations)</a:t>
            </a:r>
          </a:p>
          <a:p>
            <a:pPr algn="ctr"/>
            <a:endParaRPr lang="en-US" sz="3200" b="0">
              <a:latin typeface="Times New Roman" charset="0"/>
            </a:endParaRPr>
          </a:p>
        </p:txBody>
      </p:sp>
      <p:sp>
        <p:nvSpPr>
          <p:cNvPr id="75787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8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400" b="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400" b="0">
                <a:latin typeface="Arial" charset="0"/>
              </a:rPr>
              <a:t>Autonomica,</a:t>
            </a:r>
            <a:r>
              <a:rPr lang="en-US" sz="1400" b="0">
                <a:solidFill>
                  <a:srgbClr val="000000"/>
                </a:solidFill>
                <a:latin typeface="Arial" charset="0"/>
              </a:rPr>
              <a:t> Stockholm (plus 29 other locations)</a:t>
            </a:r>
          </a:p>
        </p:txBody>
      </p:sp>
      <p:sp>
        <p:nvSpPr>
          <p:cNvPr id="75789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K RIPE London (plus 16 other locations)</a:t>
            </a:r>
            <a:endParaRPr lang="en-US" sz="3200" b="0">
              <a:latin typeface="Times New Roman" charset="0"/>
            </a:endParaRPr>
          </a:p>
        </p:txBody>
      </p:sp>
      <p:sp>
        <p:nvSpPr>
          <p:cNvPr id="75791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69386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M WIDE Tokyo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 plus Seoul, Paris,</a:t>
            </a:r>
            <a:br>
              <a:rPr lang="en-US" sz="1400" b="0">
                <a:solidFill>
                  <a:srgbClr val="000000"/>
                </a:solidFill>
                <a:latin typeface="Arial" charset="0"/>
              </a:rPr>
            </a:br>
            <a:r>
              <a:rPr lang="en-US" sz="1400" b="0">
                <a:solidFill>
                  <a:srgbClr val="000000"/>
                </a:solidFill>
                <a:latin typeface="Arial" charset="0"/>
              </a:rPr>
              <a:t> San Francisco</a:t>
            </a:r>
            <a:endParaRPr lang="en-US" sz="3200" b="0">
              <a:latin typeface="Times New Roman" charset="0"/>
            </a:endParaRPr>
          </a:p>
        </p:txBody>
      </p:sp>
      <p:sp>
        <p:nvSpPr>
          <p:cNvPr id="75793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Text Box 17"/>
          <p:cNvSpPr txBox="1">
            <a:spLocks noChangeArrowheads="1"/>
          </p:cNvSpPr>
          <p:nvPr/>
        </p:nvSpPr>
        <p:spPr bwMode="auto">
          <a:xfrm>
            <a:off x="2665413" y="2559050"/>
            <a:ext cx="48783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A Verisign, Dulles, VA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C Cogent, Herndon, VA (also Los Angeles, NY, Chicago)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G US DoD Vienna, VA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 algn="l"/>
            <a:r>
              <a:rPr lang="en-US" sz="1400" b="0">
                <a:solidFill>
                  <a:srgbClr val="000000"/>
                </a:solidFill>
                <a:latin typeface="Arial" charset="0"/>
              </a:rPr>
              <a:t>J Verisign (21 locations)</a:t>
            </a:r>
          </a:p>
          <a:p>
            <a:pPr algn="ctr"/>
            <a:endParaRPr lang="en-US" sz="28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70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TLD and Authoritative Servers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Top-level domain (TLD) servers</a:t>
            </a:r>
          </a:p>
          <a:p>
            <a:pPr lvl="1"/>
            <a:r>
              <a:rPr lang="en-US" sz="2000" dirty="0">
                <a:latin typeface="Arial" charset="0"/>
              </a:rPr>
              <a:t>Responsible for 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  <a:cs typeface="Courier New" charset="0"/>
              </a:rPr>
              <a:t>com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  <a:cs typeface="Courier New" charset="0"/>
              </a:rPr>
              <a:t>org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>
                <a:solidFill>
                  <a:srgbClr val="0000CC"/>
                </a:solidFill>
                <a:latin typeface="Courier New" charset="0"/>
                <a:cs typeface="Courier New" charset="0"/>
              </a:rPr>
              <a:t>net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  <a:cs typeface="Courier New" charset="0"/>
              </a:rPr>
              <a:t>edu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etc</a:t>
            </a:r>
            <a:r>
              <a:rPr lang="en-US" sz="2000" dirty="0">
                <a:latin typeface="Arial" charset="0"/>
              </a:rPr>
              <a:t>, and all top-level country domains 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  <a:cs typeface="Courier New" charset="0"/>
              </a:rPr>
              <a:t>uk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  <a:cs typeface="Courier New" charset="0"/>
              </a:rPr>
              <a:t>fr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  <a:cs typeface="Courier New" charset="0"/>
              </a:rPr>
              <a:t>ca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b="1" dirty="0" err="1">
                <a:solidFill>
                  <a:srgbClr val="0000CC"/>
                </a:solidFill>
                <a:latin typeface="Courier New" charset="0"/>
                <a:cs typeface="Courier New" charset="0"/>
              </a:rPr>
              <a:t>jp</a:t>
            </a:r>
            <a:r>
              <a:rPr lang="en-US" sz="2000" dirty="0">
                <a:latin typeface="Arial" charset="0"/>
              </a:rPr>
              <a:t>.</a:t>
            </a:r>
          </a:p>
          <a:p>
            <a:pPr lvl="2"/>
            <a:r>
              <a:rPr lang="en-US" sz="1600" dirty="0">
                <a:latin typeface="Arial" charset="0"/>
              </a:rPr>
              <a:t>Network Solutions maintains servers for </a:t>
            </a:r>
            <a:r>
              <a:rPr lang="en-US" sz="1600" b="1" dirty="0">
                <a:solidFill>
                  <a:srgbClr val="0000CC"/>
                </a:solidFill>
                <a:latin typeface="Courier New" charset="0"/>
                <a:cs typeface="Courier New" charset="0"/>
              </a:rPr>
              <a:t>com</a:t>
            </a:r>
            <a:r>
              <a:rPr lang="en-US" sz="1600" dirty="0">
                <a:latin typeface="Arial" charset="0"/>
              </a:rPr>
              <a:t> TLD</a:t>
            </a:r>
          </a:p>
          <a:p>
            <a:pPr lvl="2"/>
            <a:r>
              <a:rPr lang="en-US" sz="1600" dirty="0" err="1">
                <a:latin typeface="Arial" charset="0"/>
              </a:rPr>
              <a:t>Educause</a:t>
            </a:r>
            <a:r>
              <a:rPr lang="en-US" sz="1600" dirty="0">
                <a:latin typeface="Arial" charset="0"/>
              </a:rPr>
              <a:t> for </a:t>
            </a:r>
            <a:r>
              <a:rPr lang="en-US" sz="1600" b="1" dirty="0" err="1">
                <a:solidFill>
                  <a:srgbClr val="0000CC"/>
                </a:solidFill>
                <a:latin typeface="Courier New" charset="0"/>
                <a:cs typeface="Courier New" charset="0"/>
              </a:rPr>
              <a:t>edu</a:t>
            </a:r>
            <a:r>
              <a:rPr lang="en-US" sz="1600" dirty="0">
                <a:latin typeface="Arial" charset="0"/>
              </a:rPr>
              <a:t> TLD</a:t>
            </a:r>
          </a:p>
          <a:p>
            <a:r>
              <a:rPr lang="en-US" sz="2400" dirty="0">
                <a:latin typeface="Arial" charset="0"/>
              </a:rPr>
              <a:t>Authoritative DNS servers</a:t>
            </a:r>
          </a:p>
          <a:p>
            <a:pPr lvl="1"/>
            <a:r>
              <a:rPr lang="en-US" sz="2000" dirty="0" smtClean="0">
                <a:latin typeface="Arial" charset="0"/>
              </a:rPr>
              <a:t>Organization’s </a:t>
            </a:r>
            <a:r>
              <a:rPr lang="en-US" sz="2000" dirty="0">
                <a:latin typeface="Arial" charset="0"/>
              </a:rPr>
              <a:t>DNS servers</a:t>
            </a:r>
          </a:p>
          <a:p>
            <a:pPr lvl="1"/>
            <a:r>
              <a:rPr lang="en-US" sz="2000" dirty="0">
                <a:latin typeface="Arial" charset="0"/>
              </a:rPr>
              <a:t>Provide authoritative hostname to IP mappings for </a:t>
            </a:r>
            <a:r>
              <a:rPr lang="en-US" sz="2000" dirty="0" smtClean="0">
                <a:latin typeface="Arial" charset="0"/>
              </a:rPr>
              <a:t>organization’s </a:t>
            </a:r>
            <a:r>
              <a:rPr lang="en-US" sz="2000" dirty="0">
                <a:latin typeface="Arial" charset="0"/>
              </a:rPr>
              <a:t>servers (e.g., Web, mail).</a:t>
            </a:r>
          </a:p>
          <a:p>
            <a:pPr lvl="1"/>
            <a:r>
              <a:rPr lang="en-US" sz="2000" dirty="0">
                <a:latin typeface="Arial" charset="0"/>
              </a:rPr>
              <a:t>Can be maintained by organization or service provider</a:t>
            </a:r>
          </a:p>
          <a:p>
            <a:pPr lvl="1"/>
            <a:endParaRPr lang="en-US" sz="2000" dirty="0">
              <a:latin typeface="Arial" charset="0"/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915F3E-1091-7D4C-9307-E38222C4766B}" type="slidenum">
              <a:rPr lang="en-US"/>
              <a:pPr/>
              <a:t>16</a:t>
            </a:fld>
            <a:endParaRPr lang="en-US"/>
          </a:p>
        </p:txBody>
      </p:sp>
      <p:sp>
        <p:nvSpPr>
          <p:cNvPr id="45061" name="Date Placeholder 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45062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14308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03C897-72FD-8E41-85BF-F2A520C7142F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Local Name Server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One per ISP (residential ISP, company, university)</a:t>
            </a:r>
          </a:p>
          <a:p>
            <a:pPr lvl="1"/>
            <a:r>
              <a:rPr lang="en-US" sz="2000" dirty="0">
                <a:latin typeface="Arial" charset="0"/>
              </a:rPr>
              <a:t>Also called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default name server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When host makes DNS query, query is sent to its local DNS server</a:t>
            </a:r>
          </a:p>
          <a:p>
            <a:pPr lvl="1"/>
            <a:r>
              <a:rPr lang="en-US" sz="2000" dirty="0">
                <a:latin typeface="Arial" charset="0"/>
              </a:rPr>
              <a:t>Acts as proxy, forwards query into hierarchy</a:t>
            </a:r>
          </a:p>
          <a:p>
            <a:pPr lvl="1"/>
            <a:r>
              <a:rPr lang="en-US" sz="2000" dirty="0">
                <a:latin typeface="Arial" charset="0"/>
              </a:rPr>
              <a:t>Reduces lookup latency for commonly searched </a:t>
            </a:r>
            <a:r>
              <a:rPr lang="en-US" sz="2000" dirty="0" smtClean="0">
                <a:latin typeface="Arial" charset="0"/>
              </a:rPr>
              <a:t>hostnames</a:t>
            </a:r>
          </a:p>
          <a:p>
            <a:r>
              <a:rPr lang="en-US" sz="2400" dirty="0" smtClean="0">
                <a:latin typeface="Arial" charset="0"/>
              </a:rPr>
              <a:t>Hosts learn local name server via...</a:t>
            </a:r>
          </a:p>
          <a:p>
            <a:pPr lvl="1"/>
            <a:r>
              <a:rPr lang="en-US" sz="2000" dirty="0" smtClean="0">
                <a:latin typeface="Arial" charset="0"/>
              </a:rPr>
              <a:t>DHCP (same protocol that tells host its IP address)</a:t>
            </a:r>
          </a:p>
          <a:p>
            <a:pPr lvl="1"/>
            <a:r>
              <a:rPr lang="en-US" sz="2000" dirty="0" smtClean="0">
                <a:latin typeface="Arial" charset="0"/>
              </a:rPr>
              <a:t>Static configuration (e.g., can use Google’s “local” name service at 8.8.8.8 or 8.8.4.4)</a:t>
            </a:r>
            <a:endParaRPr lang="en-US" sz="2000" dirty="0">
              <a:latin typeface="Arial" charset="0"/>
            </a:endParaRPr>
          </a:p>
        </p:txBody>
      </p:sp>
      <p:sp>
        <p:nvSpPr>
          <p:cNvPr id="4710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4711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29029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B69CD5-FDEE-8249-A75A-AD06212C8D4D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Applications’ use of DNS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572000"/>
          </a:xfrm>
        </p:spPr>
        <p:txBody>
          <a:bodyPr/>
          <a:lstStyle/>
          <a:p>
            <a:r>
              <a:rPr lang="en-US" sz="2400" dirty="0" smtClean="0">
                <a:latin typeface="Arial" charset="0"/>
                <a:cs typeface="Arial" charset="0"/>
              </a:rPr>
              <a:t>Client </a:t>
            </a:r>
            <a:r>
              <a:rPr lang="en-US" sz="2400" dirty="0" smtClean="0">
                <a:latin typeface="Arial" charset="0"/>
                <a:cs typeface="Arial" charset="0"/>
              </a:rPr>
              <a:t>application (e.g., web browser)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Extract server name (e.g., from the URL)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Do </a:t>
            </a:r>
            <a:r>
              <a:rPr lang="en-US" sz="2400" i="1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gethostbyname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()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to trigger resolver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code, sending message to local name server</a:t>
            </a:r>
          </a:p>
          <a:p>
            <a:pPr lvl="1"/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Server </a:t>
            </a:r>
            <a:r>
              <a:rPr lang="en-US" sz="2400" dirty="0" smtClean="0">
                <a:latin typeface="Arial" charset="0"/>
                <a:cs typeface="Arial" charset="0"/>
              </a:rPr>
              <a:t>application (e.g. web server)</a:t>
            </a:r>
            <a:endParaRPr lang="en-US" sz="2400" dirty="0">
              <a:latin typeface="Arial" charset="0"/>
              <a:cs typeface="Arial" charset="0"/>
            </a:endParaRP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Extract client IP address from socket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Optional </a:t>
            </a:r>
            <a:r>
              <a:rPr lang="en-US" sz="2400" i="1" dirty="0" err="1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gethostbyaddr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()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to translate into name</a:t>
            </a:r>
          </a:p>
        </p:txBody>
      </p:sp>
    </p:spTree>
    <p:extLst>
      <p:ext uri="{BB962C8B-B14F-4D97-AF65-F5344CB8AC3E}">
        <p14:creationId xmlns:p14="http://schemas.microsoft.com/office/powerpoint/2010/main" val="532592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DNS name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resolution example</a:t>
            </a:r>
          </a:p>
        </p:txBody>
      </p:sp>
      <p:sp>
        <p:nvSpPr>
          <p:cNvPr id="8197" name="Rectangle 6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Host at </a:t>
            </a:r>
            <a:r>
              <a:rPr lang="en-US" sz="2400" dirty="0" err="1">
                <a:latin typeface="Arial" charset="0"/>
              </a:rPr>
              <a:t>cs.uiuc.edu</a:t>
            </a:r>
            <a:r>
              <a:rPr lang="en-US" sz="2400" dirty="0">
                <a:latin typeface="Arial" charset="0"/>
              </a:rPr>
              <a:t> wants IP address for </a:t>
            </a:r>
            <a:r>
              <a:rPr lang="en-US" sz="2400" dirty="0" err="1">
                <a:latin typeface="Arial" charset="0"/>
              </a:rPr>
              <a:t>gaia.cs.umass.edu</a:t>
            </a:r>
            <a:endParaRPr lang="en-US" sz="2400" dirty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Iterated query</a:t>
            </a:r>
          </a:p>
          <a:p>
            <a:pPr lvl="1"/>
            <a:r>
              <a:rPr lang="en-US" sz="2000" dirty="0">
                <a:latin typeface="Arial" charset="0"/>
              </a:rPr>
              <a:t>Contacted server replies with name of server to contact</a:t>
            </a:r>
          </a:p>
          <a:p>
            <a:pPr lvl="1"/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I </a:t>
            </a:r>
            <a:r>
              <a:rPr lang="en-US" sz="2000" dirty="0" smtClean="0">
                <a:latin typeface="Arial" charset="0"/>
              </a:rPr>
              <a:t>don</a:t>
            </a:r>
            <a:r>
              <a:rPr lang="en-US" sz="2000" dirty="0" smtClean="0">
                <a:latin typeface="Arial" charset="0"/>
              </a:rPr>
              <a:t>’</a:t>
            </a:r>
            <a:r>
              <a:rPr lang="en-US" sz="2000" dirty="0" smtClean="0">
                <a:latin typeface="Arial" charset="0"/>
              </a:rPr>
              <a:t>t </a:t>
            </a:r>
            <a:r>
              <a:rPr lang="en-US" sz="2000" dirty="0">
                <a:latin typeface="Arial" charset="0"/>
              </a:rPr>
              <a:t>know this name, but ask this server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43853F-136C-1A4E-BDB4-A4EA8FC59535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989513" y="5054600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5054600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4486275" y="5632450"/>
            <a:ext cx="17621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requesting host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cs.uiuc.edu</a:t>
            </a:r>
            <a:endParaRPr lang="en-US" sz="1600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6324600" y="6115050"/>
            <a:ext cx="228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gaia.cs.umass.edu</a:t>
            </a:r>
            <a:endParaRPr lang="en-US" sz="1600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819900" y="5562600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3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5562600"/>
                        <a:ext cx="8334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1" name="Group 8"/>
          <p:cNvGrpSpPr>
            <a:grpSpLocks/>
          </p:cNvGrpSpPr>
          <p:nvPr/>
        </p:nvGrpSpPr>
        <p:grpSpPr bwMode="auto">
          <a:xfrm>
            <a:off x="5237163" y="2979738"/>
            <a:ext cx="369887" cy="657225"/>
            <a:chOff x="4180" y="783"/>
            <a:chExt cx="150" cy="307"/>
          </a:xfrm>
        </p:grpSpPr>
        <p:sp>
          <p:nvSpPr>
            <p:cNvPr id="8254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5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1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2" name="Text Box 17"/>
          <p:cNvSpPr txBox="1">
            <a:spLocks noChangeArrowheads="1"/>
          </p:cNvSpPr>
          <p:nvPr/>
        </p:nvSpPr>
        <p:spPr bwMode="auto">
          <a:xfrm>
            <a:off x="6934200" y="1676400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root DNS server</a:t>
            </a:r>
            <a:endParaRPr lang="en-US" sz="1600">
              <a:latin typeface="Times New Roman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3667125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971675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3133725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3305175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2200275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3695700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9" name="Group 24"/>
          <p:cNvGrpSpPr>
            <a:grpSpLocks/>
          </p:cNvGrpSpPr>
          <p:nvPr/>
        </p:nvGrpSpPr>
        <p:grpSpPr bwMode="auto">
          <a:xfrm>
            <a:off x="4130675" y="3813175"/>
            <a:ext cx="1936750" cy="615950"/>
            <a:chOff x="2800" y="2132"/>
            <a:chExt cx="1220" cy="388"/>
          </a:xfrm>
        </p:grpSpPr>
        <p:sp>
          <p:nvSpPr>
            <p:cNvPr id="8252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local DNS server</a:t>
              </a:r>
              <a:endParaRPr lang="en-US">
                <a:latin typeface="Times New Roman" charset="0"/>
              </a:endParaRPr>
            </a:p>
            <a:p>
              <a:pPr algn="ctr"/>
              <a:r>
                <a:rPr lang="en-US" sz="1600" b="1">
                  <a:solidFill>
                    <a:srgbClr val="0000CC"/>
                  </a:solidFill>
                  <a:latin typeface="Courier New" charset="0"/>
                  <a:cs typeface="Courier New" charset="0"/>
                </a:rPr>
                <a:t>dns.uiuc.edu</a:t>
              </a:r>
              <a:endParaRPr lang="en-US" sz="1600">
                <a:solidFill>
                  <a:srgbClr val="0000CC"/>
                </a:solidFill>
                <a:latin typeface="Courier New" charset="0"/>
                <a:cs typeface="Courier New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4522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21891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2</a:t>
            </a:r>
            <a:endParaRPr lang="en-US">
              <a:latin typeface="Times New Roman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2427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3</a:t>
            </a:r>
            <a:endParaRPr lang="en-US">
              <a:latin typeface="Times New Roman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8368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4</a:t>
            </a:r>
            <a:endParaRPr lang="en-US">
              <a:latin typeface="Times New Roman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3324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5</a:t>
            </a:r>
            <a:endParaRPr lang="en-US">
              <a:latin typeface="Times New Roman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4364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6</a:t>
            </a:r>
            <a:endParaRPr lang="en-US">
              <a:latin typeface="Times New Roman" charset="0"/>
            </a:endParaRPr>
          </a:p>
        </p:txBody>
      </p:sp>
      <p:grpSp>
        <p:nvGrpSpPr>
          <p:cNvPr id="8216" name="Group 33"/>
          <p:cNvGrpSpPr>
            <a:grpSpLocks/>
          </p:cNvGrpSpPr>
          <p:nvPr/>
        </p:nvGrpSpPr>
        <p:grpSpPr bwMode="auto">
          <a:xfrm>
            <a:off x="6351588" y="1560513"/>
            <a:ext cx="369887" cy="657225"/>
            <a:chOff x="4180" y="783"/>
            <a:chExt cx="150" cy="307"/>
          </a:xfrm>
        </p:grpSpPr>
        <p:sp>
          <p:nvSpPr>
            <p:cNvPr id="8244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7" name="Group 42"/>
          <p:cNvGrpSpPr>
            <a:grpSpLocks/>
          </p:cNvGrpSpPr>
          <p:nvPr/>
        </p:nvGrpSpPr>
        <p:grpSpPr bwMode="auto">
          <a:xfrm>
            <a:off x="7180263" y="2989263"/>
            <a:ext cx="369887" cy="657225"/>
            <a:chOff x="4180" y="783"/>
            <a:chExt cx="150" cy="307"/>
          </a:xfrm>
        </p:grpSpPr>
        <p:sp>
          <p:nvSpPr>
            <p:cNvPr id="8236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2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8" name="Group 51"/>
          <p:cNvGrpSpPr>
            <a:grpSpLocks/>
          </p:cNvGrpSpPr>
          <p:nvPr/>
        </p:nvGrpSpPr>
        <p:grpSpPr bwMode="auto">
          <a:xfrm>
            <a:off x="7161213" y="4608513"/>
            <a:ext cx="369887" cy="657225"/>
            <a:chOff x="4180" y="783"/>
            <a:chExt cx="150" cy="307"/>
          </a:xfrm>
        </p:grpSpPr>
        <p:sp>
          <p:nvSpPr>
            <p:cNvPr id="8228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9" name="Text Box 60"/>
          <p:cNvSpPr txBox="1">
            <a:spLocks noChangeArrowheads="1"/>
          </p:cNvSpPr>
          <p:nvPr/>
        </p:nvSpPr>
        <p:spPr bwMode="auto">
          <a:xfrm>
            <a:off x="7543800" y="4572000"/>
            <a:ext cx="1447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authoritative DNS server</a:t>
            </a:r>
            <a:endParaRPr lang="en-US" sz="2000">
              <a:latin typeface="Times New Roman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439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7</a:t>
            </a:r>
            <a:endParaRPr lang="en-US">
              <a:latin typeface="Times New Roman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4541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8</a:t>
            </a:r>
            <a:endParaRPr lang="en-US">
              <a:latin typeface="Times New Roman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3465513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3581400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Text Box 65"/>
          <p:cNvSpPr txBox="1">
            <a:spLocks noChangeArrowheads="1"/>
          </p:cNvSpPr>
          <p:nvPr/>
        </p:nvSpPr>
        <p:spPr bwMode="auto">
          <a:xfrm>
            <a:off x="7696200" y="29718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TLD DNS server</a:t>
            </a:r>
            <a:endParaRPr lang="en-US" sz="1600">
              <a:latin typeface="Times New Roman" charset="0"/>
            </a:endParaRPr>
          </a:p>
        </p:txBody>
      </p:sp>
      <p:sp>
        <p:nvSpPr>
          <p:cNvPr id="8225" name="Date Placeholder 7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8226" name="Footer Placeholder 7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8227" name="Text Box 60"/>
          <p:cNvSpPr txBox="1">
            <a:spLocks noChangeArrowheads="1"/>
          </p:cNvSpPr>
          <p:nvPr/>
        </p:nvSpPr>
        <p:spPr bwMode="auto">
          <a:xfrm>
            <a:off x="6324600" y="5181600"/>
            <a:ext cx="220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dns.cs.umass.edu</a:t>
            </a:r>
            <a:endParaRPr lang="en-US" sz="1600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3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programming tips</a:t>
            </a:r>
          </a:p>
          <a:p>
            <a:r>
              <a:rPr lang="en-US" dirty="0" smtClean="0"/>
              <a:t>Domain </a:t>
            </a:r>
            <a:r>
              <a:rPr lang="en-US" dirty="0" smtClean="0"/>
              <a:t>name system</a:t>
            </a:r>
          </a:p>
          <a:p>
            <a:r>
              <a:rPr lang="en-US" dirty="0" smtClean="0"/>
              <a:t>Network Address </a:t>
            </a:r>
            <a:r>
              <a:rPr lang="en-US" dirty="0" smtClean="0"/>
              <a:t>Translation</a:t>
            </a:r>
          </a:p>
          <a:p>
            <a:r>
              <a:rPr lang="en-US" dirty="0" smtClean="0"/>
              <a:t>Bonus slides (for your reference)</a:t>
            </a:r>
          </a:p>
          <a:p>
            <a:pPr lvl="1"/>
            <a:r>
              <a:rPr lang="en-US" dirty="0" smtClean="0"/>
              <a:t>Timers with select()</a:t>
            </a:r>
          </a:p>
          <a:p>
            <a:pPr lvl="1"/>
            <a:r>
              <a:rPr lang="en-US" dirty="0" smtClean="0"/>
              <a:t>select() vs. poll()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DNS: Caching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Once (any) name server learns mapping, it caches mapping</a:t>
            </a:r>
          </a:p>
          <a:p>
            <a:pPr lvl="1"/>
            <a:r>
              <a:rPr lang="en-US">
                <a:latin typeface="Arial" charset="0"/>
              </a:rPr>
              <a:t>Cache entries timeout (disappear) after some time</a:t>
            </a:r>
          </a:p>
          <a:p>
            <a:pPr lvl="1"/>
            <a:r>
              <a:rPr lang="en-US">
                <a:latin typeface="Arial" charset="0"/>
              </a:rPr>
              <a:t>TLD servers typically cached in local name servers</a:t>
            </a:r>
          </a:p>
          <a:p>
            <a:pPr lvl="2"/>
            <a:r>
              <a:rPr lang="en-US">
                <a:latin typeface="Arial" charset="0"/>
              </a:rPr>
              <a:t>Thus root name servers not often visited</a:t>
            </a:r>
          </a:p>
        </p:txBody>
      </p:sp>
      <p:sp>
        <p:nvSpPr>
          <p:cNvPr id="481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ABD6BF-22F2-EC44-B0F1-7F07432590BC}" type="slidenum">
              <a:rPr lang="en-US"/>
              <a:pPr/>
              <a:t>20</a:t>
            </a:fld>
            <a:endParaRPr lang="en-US"/>
          </a:p>
        </p:txBody>
      </p:sp>
      <p:sp>
        <p:nvSpPr>
          <p:cNvPr id="48133" name="Date Placeholder 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48134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9044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Address Translation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0FBF-AC9F-DB45-853D-7666652571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5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Network Address Translation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</a:rPr>
              <a:t>Approach</a:t>
            </a:r>
          </a:p>
          <a:p>
            <a:pPr lvl="1"/>
            <a:r>
              <a:rPr lang="en-US" sz="2000" dirty="0">
                <a:latin typeface="Arial" charset="0"/>
              </a:rPr>
              <a:t>Assign one router a global IP address</a:t>
            </a:r>
          </a:p>
          <a:p>
            <a:pPr lvl="1"/>
            <a:r>
              <a:rPr lang="en-US" sz="2000" dirty="0">
                <a:latin typeface="Arial" charset="0"/>
              </a:rPr>
              <a:t>Assign internal hosts local IP addresses</a:t>
            </a:r>
          </a:p>
          <a:p>
            <a:r>
              <a:rPr lang="en-US" sz="2400" dirty="0">
                <a:latin typeface="Arial" charset="0"/>
              </a:rPr>
              <a:t>Change IP Headers</a:t>
            </a:r>
          </a:p>
          <a:p>
            <a:pPr lvl="1"/>
            <a:r>
              <a:rPr lang="en-US" sz="2000" dirty="0">
                <a:latin typeface="Arial" charset="0"/>
              </a:rPr>
              <a:t>IP addresses (and possibly port numbers) of IP datagrams are replaced at the boundary of a private network</a:t>
            </a:r>
          </a:p>
          <a:p>
            <a:pPr lvl="1"/>
            <a:r>
              <a:rPr lang="en-US" sz="2000" dirty="0">
                <a:latin typeface="Arial" charset="0"/>
              </a:rPr>
              <a:t>Enables hosts on private networks to communicate with hosts on the Internet</a:t>
            </a:r>
          </a:p>
          <a:p>
            <a:pPr lvl="1"/>
            <a:r>
              <a:rPr lang="en-US" sz="2000" dirty="0">
                <a:latin typeface="Arial" charset="0"/>
              </a:rPr>
              <a:t>Run on routers that connect private networks to the public Internet</a:t>
            </a:r>
          </a:p>
          <a:p>
            <a:endParaRPr lang="en-US" sz="2400" dirty="0">
              <a:latin typeface="Arial" charset="0"/>
            </a:endParaRPr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512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98D485-DBE3-394B-BA1E-87D6A876337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3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Network Address Translation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5070475" cy="4114800"/>
          </a:xfrm>
        </p:spPr>
        <p:txBody>
          <a:bodyPr/>
          <a:lstStyle/>
          <a:p>
            <a:r>
              <a:rPr lang="en-US" sz="1800">
                <a:latin typeface="Arial" charset="0"/>
              </a:rPr>
              <a:t>Outgoing packet </a:t>
            </a:r>
          </a:p>
          <a:p>
            <a:pPr lvl="1"/>
            <a:r>
              <a:rPr lang="en-US" sz="1600">
                <a:latin typeface="Arial" charset="0"/>
              </a:rPr>
              <a:t>Source IP address (private IP) replaced by global IP address maintained by NAT router</a:t>
            </a:r>
          </a:p>
          <a:p>
            <a:r>
              <a:rPr lang="en-US" sz="1800">
                <a:latin typeface="Arial" charset="0"/>
              </a:rPr>
              <a:t>Incoming packet</a:t>
            </a:r>
          </a:p>
          <a:p>
            <a:pPr lvl="1"/>
            <a:r>
              <a:rPr lang="en-US" sz="1600">
                <a:latin typeface="Arial" charset="0"/>
              </a:rPr>
              <a:t>Destination IP address (global IP of NAT router) replaced by appropriate private IP address</a:t>
            </a:r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68EBDF-DD3A-B241-AE3F-022C874CE7ED}" type="slidenum">
              <a:rPr lang="en-US"/>
              <a:pPr/>
              <a:t>23</a:t>
            </a:fld>
            <a:endParaRPr lang="en-US"/>
          </a:p>
        </p:txBody>
      </p:sp>
      <p:pic>
        <p:nvPicPr>
          <p:cNvPr id="522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286250"/>
            <a:ext cx="8447087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1676400"/>
            <a:ext cx="3276600" cy="64611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What address do the remote hosts respond to?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15000" y="3219450"/>
            <a:ext cx="327660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NAT router caches translation table: </a:t>
            </a:r>
          </a:p>
          <a:p>
            <a:r>
              <a:rPr lang="en-US"/>
              <a:t>(source IP address, port #)  </a:t>
            </a:r>
            <a:r>
              <a:rPr lang="en-US">
                <a:sym typeface="Wingdings" charset="0"/>
              </a:rPr>
              <a:t></a:t>
            </a:r>
            <a:r>
              <a:rPr lang="en-US"/>
              <a:t> </a:t>
            </a:r>
          </a:p>
          <a:p>
            <a:r>
              <a:rPr lang="en-US"/>
              <a:t>(NAT IP address, new port #)</a:t>
            </a:r>
          </a:p>
        </p:txBody>
      </p:sp>
      <p:cxnSp>
        <p:nvCxnSpPr>
          <p:cNvPr id="11" name="Straight Arrow Connector 10"/>
          <p:cNvCxnSpPr>
            <a:cxnSpLocks noChangeShapeType="1"/>
            <a:stCxn id="9" idx="1"/>
          </p:cNvCxnSpPr>
          <p:nvPr/>
        </p:nvCxnSpPr>
        <p:spPr bwMode="auto">
          <a:xfrm rot="10800000" flipV="1">
            <a:off x="3810000" y="3819525"/>
            <a:ext cx="1905000" cy="16668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4118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Freeform 2"/>
          <p:cNvSpPr>
            <a:spLocks/>
          </p:cNvSpPr>
          <p:nvPr/>
        </p:nvSpPr>
        <p:spPr bwMode="auto">
          <a:xfrm>
            <a:off x="179388" y="3990975"/>
            <a:ext cx="4089400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Network Address Translation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081713" y="3835400"/>
          <a:ext cx="13049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3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1713" y="3835400"/>
                        <a:ext cx="13049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Freeform 4"/>
          <p:cNvSpPr>
            <a:spLocks/>
          </p:cNvSpPr>
          <p:nvPr/>
        </p:nvSpPr>
        <p:spPr bwMode="auto">
          <a:xfrm>
            <a:off x="4468813" y="3262313"/>
            <a:ext cx="3738562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7546975" y="4362450"/>
          <a:ext cx="5794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4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4362450"/>
                        <a:ext cx="5794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518400" y="5127625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42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5127625"/>
                        <a:ext cx="5635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83113" y="458470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7418388" y="384175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423150" y="383698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7429500" y="534193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8048625" y="3571875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10.0.0.1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8175625" y="434022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10.0.0.2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8137525" y="523557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10.0.0.3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635625" y="3200400"/>
            <a:ext cx="1871663" cy="1033463"/>
            <a:chOff x="3550" y="2055"/>
            <a:chExt cx="1179" cy="651"/>
          </a:xfrm>
        </p:grpSpPr>
        <p:grpSp>
          <p:nvGrpSpPr>
            <p:cNvPr id="9317" name="Group 16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9322" name="Rectangle 17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3" name="Text Box 18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S: 10.0.0.1, 3345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9324" name="Group 19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9329" name="Freeform 20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33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331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325" name="Group 23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9326" name="Freeform 24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327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328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9318" name="Freeform 27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1249 h 264"/>
                <a:gd name="T2" fmla="*/ 2554 w 417"/>
                <a:gd name="T3" fmla="*/ 1249 h 264"/>
                <a:gd name="T4" fmla="*/ 2554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319" name="Group 28"/>
            <p:cNvGrpSpPr>
              <a:grpSpLocks/>
            </p:cNvGrpSpPr>
            <p:nvPr/>
          </p:nvGrpSpPr>
          <p:grpSpPr bwMode="auto">
            <a:xfrm>
              <a:off x="4032" y="2419"/>
              <a:ext cx="218" cy="231"/>
              <a:chOff x="5140" y="403"/>
              <a:chExt cx="218" cy="231"/>
            </a:xfrm>
          </p:grpSpPr>
          <p:sp>
            <p:nvSpPr>
              <p:cNvPr id="9320" name="Oval 29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1" name="Text Box 30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9232" name="Text Box 31"/>
          <p:cNvSpPr txBox="1">
            <a:spLocks noChangeArrowheads="1"/>
          </p:cNvSpPr>
          <p:nvPr/>
        </p:nvSpPr>
        <p:spPr bwMode="auto">
          <a:xfrm>
            <a:off x="4533900" y="4162425"/>
            <a:ext cx="923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10.0.0.4</a:t>
            </a:r>
          </a:p>
        </p:txBody>
      </p:sp>
      <p:sp>
        <p:nvSpPr>
          <p:cNvPr id="9233" name="Line 32"/>
          <p:cNvSpPr>
            <a:spLocks noChangeShapeType="1"/>
          </p:cNvSpPr>
          <p:nvPr/>
        </p:nvSpPr>
        <p:spPr bwMode="auto">
          <a:xfrm flipH="1">
            <a:off x="4657725" y="44132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4" name="Text Box 33"/>
          <p:cNvSpPr txBox="1">
            <a:spLocks noChangeArrowheads="1"/>
          </p:cNvSpPr>
          <p:nvPr/>
        </p:nvSpPr>
        <p:spPr bwMode="auto">
          <a:xfrm>
            <a:off x="2695575" y="4719638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138.76.29.7</a:t>
            </a:r>
          </a:p>
        </p:txBody>
      </p:sp>
      <p:sp>
        <p:nvSpPr>
          <p:cNvPr id="9235" name="Line 34"/>
          <p:cNvSpPr>
            <a:spLocks noChangeShapeType="1"/>
          </p:cNvSpPr>
          <p:nvPr/>
        </p:nvSpPr>
        <p:spPr bwMode="auto">
          <a:xfrm flipH="1">
            <a:off x="3917950" y="465137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6469063" y="1881188"/>
            <a:ext cx="2503487" cy="1417637"/>
            <a:chOff x="3944" y="971"/>
            <a:chExt cx="1577" cy="893"/>
          </a:xfrm>
        </p:grpSpPr>
        <p:sp>
          <p:nvSpPr>
            <p:cNvPr id="9315" name="Text Box 36"/>
            <p:cNvSpPr txBox="1">
              <a:spLocks noChangeArrowheads="1"/>
            </p:cNvSpPr>
            <p:nvPr/>
          </p:nvSpPr>
          <p:spPr bwMode="auto">
            <a:xfrm>
              <a:off x="4121" y="971"/>
              <a:ext cx="140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u="sng">
                  <a:solidFill>
                    <a:srgbClr val="FF0000"/>
                  </a:solidFill>
                </a:rPr>
                <a:t>1:</a:t>
              </a:r>
              <a:r>
                <a:rPr lang="en-US">
                  <a:solidFill>
                    <a:srgbClr val="FF0000"/>
                  </a:solidFill>
                </a:rPr>
                <a:t> host 10.0.0.1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sends datagram to 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128.119.40, 80</a:t>
              </a:r>
            </a:p>
          </p:txBody>
        </p:sp>
        <p:sp>
          <p:nvSpPr>
            <p:cNvPr id="9316" name="Line 37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37" name="Freeform 38"/>
          <p:cNvSpPr>
            <a:spLocks/>
          </p:cNvSpPr>
          <p:nvPr/>
        </p:nvSpPr>
        <p:spPr bwMode="auto">
          <a:xfrm>
            <a:off x="2344738" y="2967038"/>
            <a:ext cx="3862387" cy="1531937"/>
          </a:xfrm>
          <a:custGeom>
            <a:avLst/>
            <a:gdLst>
              <a:gd name="T0" fmla="*/ 0 w 2433"/>
              <a:gd name="T1" fmla="*/ 2147483647 h 965"/>
              <a:gd name="T2" fmla="*/ 2147483647 w 2433"/>
              <a:gd name="T3" fmla="*/ 2147483647 h 965"/>
              <a:gd name="T4" fmla="*/ 2147483647 w 2433"/>
              <a:gd name="T5" fmla="*/ 2147483647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147483647 w 2433"/>
              <a:gd name="T11" fmla="*/ 2147483647 h 965"/>
              <a:gd name="T12" fmla="*/ 0 w 2433"/>
              <a:gd name="T13" fmla="*/ 2147483647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8" name="Rectangle 39"/>
          <p:cNvSpPr>
            <a:spLocks noChangeArrowheads="1"/>
          </p:cNvSpPr>
          <p:nvPr/>
        </p:nvSpPr>
        <p:spPr bwMode="auto">
          <a:xfrm>
            <a:off x="2344738" y="1714500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40"/>
          <p:cNvSpPr txBox="1">
            <a:spLocks noChangeArrowheads="1"/>
          </p:cNvSpPr>
          <p:nvPr/>
        </p:nvSpPr>
        <p:spPr bwMode="auto">
          <a:xfrm>
            <a:off x="2260600" y="1763713"/>
            <a:ext cx="3929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NAT translation table</a:t>
            </a:r>
          </a:p>
          <a:p>
            <a:pPr algn="ctr"/>
            <a:r>
              <a:rPr lang="en-US"/>
              <a:t>WAN side addr        LAN side addr</a:t>
            </a:r>
          </a:p>
        </p:txBody>
      </p:sp>
      <p:sp>
        <p:nvSpPr>
          <p:cNvPr id="9240" name="Line 41"/>
          <p:cNvSpPr>
            <a:spLocks noChangeShapeType="1"/>
          </p:cNvSpPr>
          <p:nvPr/>
        </p:nvSpPr>
        <p:spPr bwMode="auto">
          <a:xfrm flipV="1">
            <a:off x="2344738" y="2087563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1" name="Line 42"/>
          <p:cNvSpPr>
            <a:spLocks noChangeShapeType="1"/>
          </p:cNvSpPr>
          <p:nvPr/>
        </p:nvSpPr>
        <p:spPr bwMode="auto">
          <a:xfrm flipV="1">
            <a:off x="2359025" y="2365375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2" name="Line 43"/>
          <p:cNvSpPr>
            <a:spLocks noChangeShapeType="1"/>
          </p:cNvSpPr>
          <p:nvPr/>
        </p:nvSpPr>
        <p:spPr bwMode="auto">
          <a:xfrm>
            <a:off x="4468813" y="2109788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9243" name="Group 44"/>
          <p:cNvGrpSpPr>
            <a:grpSpLocks/>
          </p:cNvGrpSpPr>
          <p:nvPr/>
        </p:nvGrpSpPr>
        <p:grpSpPr bwMode="auto">
          <a:xfrm>
            <a:off x="4062413" y="4445000"/>
            <a:ext cx="555625" cy="307975"/>
            <a:chOff x="3600" y="219"/>
            <a:chExt cx="360" cy="175"/>
          </a:xfrm>
        </p:grpSpPr>
        <p:sp>
          <p:nvSpPr>
            <p:cNvPr id="9302" name="Oval 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3" name="Line 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Line 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9306" name="Oval 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307" name="Group 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312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08" name="Group 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309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0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26394" name="Text Box 58"/>
          <p:cNvSpPr txBox="1">
            <a:spLocks noChangeArrowheads="1"/>
          </p:cNvSpPr>
          <p:nvPr/>
        </p:nvSpPr>
        <p:spPr bwMode="auto">
          <a:xfrm>
            <a:off x="2362200" y="2389188"/>
            <a:ext cx="37830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138.76.29.7, 5001   10.0.0.1, 3345</a:t>
            </a:r>
          </a:p>
          <a:p>
            <a:pPr algn="ctr"/>
            <a:r>
              <a:rPr lang="en-US"/>
              <a:t>……                                         ……</a:t>
            </a:r>
          </a:p>
        </p:txBody>
      </p: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4765675" y="3775075"/>
            <a:ext cx="2784475" cy="1631950"/>
            <a:chOff x="3002" y="2417"/>
            <a:chExt cx="1754" cy="1028"/>
          </a:xfrm>
        </p:grpSpPr>
        <p:sp>
          <p:nvSpPr>
            <p:cNvPr id="9288" name="Rectangle 60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Text Box 61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10.0.0.1, 3345</a:t>
              </a:r>
            </a:p>
            <a:p>
              <a:endParaRPr lang="en-US" sz="1200"/>
            </a:p>
          </p:txBody>
        </p:sp>
        <p:grpSp>
          <p:nvGrpSpPr>
            <p:cNvPr id="9290" name="Group 62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9299" name="Freeform 6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0" name="Line 6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1" name="Line 6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91" name="Group 66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9296" name="Freeform 67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97" name="Line 68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98" name="Line 69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92" name="Freeform 70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293" name="Group 71"/>
            <p:cNvGrpSpPr>
              <a:grpSpLocks/>
            </p:cNvGrpSpPr>
            <p:nvPr/>
          </p:nvGrpSpPr>
          <p:grpSpPr bwMode="auto">
            <a:xfrm>
              <a:off x="4240" y="3064"/>
              <a:ext cx="218" cy="231"/>
              <a:chOff x="5140" y="403"/>
              <a:chExt cx="218" cy="231"/>
            </a:xfrm>
          </p:grpSpPr>
          <p:sp>
            <p:nvSpPr>
              <p:cNvPr id="9294" name="Oval 72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3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5" name="Group 74"/>
          <p:cNvGrpSpPr>
            <a:grpSpLocks/>
          </p:cNvGrpSpPr>
          <p:nvPr/>
        </p:nvGrpSpPr>
        <p:grpSpPr bwMode="auto">
          <a:xfrm>
            <a:off x="1531938" y="3981450"/>
            <a:ext cx="2497137" cy="566738"/>
            <a:chOff x="1026" y="3559"/>
            <a:chExt cx="1573" cy="357"/>
          </a:xfrm>
        </p:grpSpPr>
        <p:grpSp>
          <p:nvGrpSpPr>
            <p:cNvPr id="9273" name="Group 75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9278" name="Rectangle 76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Text Box 77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sz="1200"/>
                  <a:t>S: 138.76.29.7, 5001</a:t>
                </a:r>
              </a:p>
              <a:p>
                <a:r>
                  <a:rPr lang="en-US" sz="1200"/>
                  <a:t>D: 128.119.40.186, 80</a:t>
                </a:r>
              </a:p>
            </p:txBody>
          </p:sp>
          <p:grpSp>
            <p:nvGrpSpPr>
              <p:cNvPr id="9280" name="Group 78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9285" name="Freeform 79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8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87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281" name="Group 82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9282" name="Freeform 8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83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9284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9274" name="Line 86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275" name="Group 87"/>
            <p:cNvGrpSpPr>
              <a:grpSpLocks/>
            </p:cNvGrpSpPr>
            <p:nvPr/>
          </p:nvGrpSpPr>
          <p:grpSpPr bwMode="auto">
            <a:xfrm>
              <a:off x="1143" y="3616"/>
              <a:ext cx="218" cy="231"/>
              <a:chOff x="5140" y="403"/>
              <a:chExt cx="218" cy="231"/>
            </a:xfrm>
          </p:grpSpPr>
          <p:sp>
            <p:nvSpPr>
              <p:cNvPr id="9276" name="Oval 8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Text Box 8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0" y="1982788"/>
            <a:ext cx="5154613" cy="2081212"/>
            <a:chOff x="0" y="1288"/>
            <a:chExt cx="3247" cy="1311"/>
          </a:xfrm>
        </p:grpSpPr>
        <p:sp>
          <p:nvSpPr>
            <p:cNvPr id="9269" name="Text Box 91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u="sng">
                  <a:solidFill>
                    <a:srgbClr val="FF0000"/>
                  </a:solidFill>
                </a:rPr>
                <a:t>2:</a:t>
              </a:r>
              <a:r>
                <a:rPr lang="en-US">
                  <a:solidFill>
                    <a:srgbClr val="FF0000"/>
                  </a:solidFill>
                </a:rPr>
                <a:t> NAT router</a:t>
              </a:r>
            </a:p>
            <a:p>
              <a:r>
                <a:rPr lang="en-US">
                  <a:solidFill>
                    <a:srgbClr val="FF0000"/>
                  </a:solidFill>
                </a:rPr>
                <a:t>changes datagram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source addr from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10.0.0.1, 3345 to</a:t>
              </a:r>
            </a:p>
            <a:p>
              <a:r>
                <a:rPr lang="en-US">
                  <a:solidFill>
                    <a:srgbClr val="FF0000"/>
                  </a:solidFill>
                </a:rPr>
                <a:t>138.76.29.7, 5001,</a:t>
              </a:r>
            </a:p>
            <a:p>
              <a:r>
                <a:rPr lang="en-US">
                  <a:solidFill>
                    <a:srgbClr val="FF0000"/>
                  </a:solidFill>
                </a:rPr>
                <a:t>updates table</a:t>
              </a:r>
            </a:p>
          </p:txBody>
        </p:sp>
        <p:sp>
          <p:nvSpPr>
            <p:cNvPr id="9270" name="Line 92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71" name="Line 93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72" name="Line 94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" name="Group 95"/>
          <p:cNvGrpSpPr>
            <a:grpSpLocks/>
          </p:cNvGrpSpPr>
          <p:nvPr/>
        </p:nvGrpSpPr>
        <p:grpSpPr bwMode="auto">
          <a:xfrm>
            <a:off x="1360488" y="5021263"/>
            <a:ext cx="2471737" cy="696912"/>
            <a:chOff x="1163" y="3752"/>
            <a:chExt cx="1557" cy="439"/>
          </a:xfrm>
        </p:grpSpPr>
        <p:sp>
          <p:nvSpPr>
            <p:cNvPr id="9255" name="Rectangle 96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Text Box 97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/>
                <a:t>S: 128.119.40.186, 80 </a:t>
              </a:r>
            </a:p>
            <a:p>
              <a:r>
                <a:rPr lang="en-US" sz="1200"/>
                <a:t>D: 138.76.29.7, 5001</a:t>
              </a:r>
            </a:p>
            <a:p>
              <a:endParaRPr lang="en-US" sz="1200"/>
            </a:p>
          </p:txBody>
        </p:sp>
        <p:grpSp>
          <p:nvGrpSpPr>
            <p:cNvPr id="9257" name="Group 98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9266" name="Freeform 99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7" name="Line 100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8" name="Line 101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8" name="Group 102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9263" name="Freeform 10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4" name="Line 10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65" name="Line 10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59" name="Line 106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9260" name="Group 107"/>
            <p:cNvGrpSpPr>
              <a:grpSpLocks/>
            </p:cNvGrpSpPr>
            <p:nvPr/>
          </p:nvGrpSpPr>
          <p:grpSpPr bwMode="auto">
            <a:xfrm>
              <a:off x="2409" y="3818"/>
              <a:ext cx="218" cy="231"/>
              <a:chOff x="5140" y="403"/>
              <a:chExt cx="218" cy="231"/>
            </a:xfrm>
          </p:grpSpPr>
          <p:sp>
            <p:nvSpPr>
              <p:cNvPr id="9261" name="Oval 10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Text Box 10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526446" name="Text Box 110"/>
          <p:cNvSpPr txBox="1">
            <a:spLocks noChangeArrowheads="1"/>
          </p:cNvSpPr>
          <p:nvPr/>
        </p:nvSpPr>
        <p:spPr bwMode="auto">
          <a:xfrm>
            <a:off x="1317625" y="5481638"/>
            <a:ext cx="21590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FF0000"/>
                </a:solidFill>
              </a:rPr>
              <a:t>3:</a:t>
            </a:r>
            <a:r>
              <a:rPr lang="en-US">
                <a:solidFill>
                  <a:srgbClr val="FF0000"/>
                </a:solidFill>
              </a:rPr>
              <a:t> Reply arrives</a:t>
            </a:r>
          </a:p>
          <a:p>
            <a:r>
              <a:rPr lang="en-US">
                <a:solidFill>
                  <a:srgbClr val="FF0000"/>
                </a:solidFill>
              </a:rPr>
              <a:t> dest. address:</a:t>
            </a:r>
          </a:p>
          <a:p>
            <a:r>
              <a:rPr lang="en-US">
                <a:solidFill>
                  <a:srgbClr val="FF0000"/>
                </a:solidFill>
              </a:rPr>
              <a:t> 138.76.29.7, 5001</a:t>
            </a:r>
          </a:p>
        </p:txBody>
      </p:sp>
      <p:sp>
        <p:nvSpPr>
          <p:cNvPr id="526447" name="Text Box 111"/>
          <p:cNvSpPr txBox="1">
            <a:spLocks noChangeArrowheads="1"/>
          </p:cNvSpPr>
          <p:nvPr/>
        </p:nvSpPr>
        <p:spPr bwMode="auto">
          <a:xfrm>
            <a:off x="4741863" y="5316538"/>
            <a:ext cx="4011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FF0000"/>
                </a:solidFill>
              </a:rPr>
              <a:t>4:</a:t>
            </a:r>
            <a:r>
              <a:rPr lang="en-US">
                <a:solidFill>
                  <a:srgbClr val="FF0000"/>
                </a:solidFill>
              </a:rPr>
              <a:t> NAT router</a:t>
            </a:r>
          </a:p>
          <a:p>
            <a:r>
              <a:rPr lang="en-US">
                <a:solidFill>
                  <a:srgbClr val="FF0000"/>
                </a:solidFill>
              </a:rPr>
              <a:t>changes datagram</a:t>
            </a:r>
          </a:p>
          <a:p>
            <a:r>
              <a:rPr lang="en-US">
                <a:solidFill>
                  <a:srgbClr val="FF0000"/>
                </a:solidFill>
              </a:rPr>
              <a:t>dest addr from</a:t>
            </a:r>
          </a:p>
          <a:p>
            <a:r>
              <a:rPr lang="en-US">
                <a:solidFill>
                  <a:srgbClr val="FF0000"/>
                </a:solidFill>
              </a:rPr>
              <a:t>138.76.29.7, 5001 to 10.0.0.1, 3345</a:t>
            </a:r>
            <a:r>
              <a:rPr lang="en-US"/>
              <a:t>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251" name="Line 112"/>
          <p:cNvSpPr>
            <a:spLocks noChangeShapeType="1"/>
          </p:cNvSpPr>
          <p:nvPr/>
        </p:nvSpPr>
        <p:spPr bwMode="auto">
          <a:xfrm>
            <a:off x="1022350" y="46132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52" name="Date Placeholder 1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9253" name="Slide Number Placeholder 1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37F4B6-F0FA-7740-968D-5D8B16F6B228}" type="slidenum">
              <a:rPr lang="en-US"/>
              <a:pPr/>
              <a:t>24</a:t>
            </a:fld>
            <a:endParaRPr lang="en-US"/>
          </a:p>
        </p:txBody>
      </p:sp>
      <p:sp>
        <p:nvSpPr>
          <p:cNvPr id="9254" name="Footer Placeholder 11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707983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94" grpId="0"/>
      <p:bldP spid="526446" grpId="0"/>
      <p:bldP spid="52644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NAT: </a:t>
            </a:r>
            <a:r>
              <a:rPr lang="en-US" dirty="0" smtClean="0">
                <a:latin typeface="Arial" charset="0"/>
              </a:rPr>
              <a:t>Benefits</a:t>
            </a:r>
            <a:endParaRPr lang="en-US" dirty="0">
              <a:latin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Local </a:t>
            </a:r>
            <a:r>
              <a:rPr lang="en-US" sz="2400" dirty="0">
                <a:latin typeface="Arial" charset="0"/>
              </a:rPr>
              <a:t>network uses just one (or a few) IP address as far as outside </a:t>
            </a:r>
            <a:r>
              <a:rPr lang="en-US" sz="2400" dirty="0" smtClean="0">
                <a:latin typeface="Arial" charset="0"/>
              </a:rPr>
              <a:t>world </a:t>
            </a:r>
            <a:r>
              <a:rPr lang="en-US" sz="2400" dirty="0">
                <a:latin typeface="Arial" charset="0"/>
              </a:rPr>
              <a:t>is concerned</a:t>
            </a:r>
          </a:p>
          <a:p>
            <a:pPr lvl="1"/>
            <a:r>
              <a:rPr lang="en-US" sz="2000" dirty="0">
                <a:latin typeface="Arial" charset="0"/>
              </a:rPr>
              <a:t>No need to be allocated range of addresses from ISP</a:t>
            </a:r>
          </a:p>
          <a:p>
            <a:pPr lvl="2"/>
            <a:r>
              <a:rPr lang="en-US" sz="1800" dirty="0">
                <a:latin typeface="Arial" charset="0"/>
              </a:rPr>
              <a:t>Just one IP address is used for all </a:t>
            </a:r>
            <a:r>
              <a:rPr lang="en-US" sz="1800" dirty="0" smtClean="0">
                <a:latin typeface="Arial" charset="0"/>
              </a:rPr>
              <a:t>devices</a:t>
            </a:r>
          </a:p>
          <a:p>
            <a:pPr lvl="2"/>
            <a:r>
              <a:rPr lang="en-US" sz="1800" dirty="0" smtClean="0">
                <a:latin typeface="Arial" charset="0"/>
              </a:rPr>
              <a:t>Or a few, in a large private enterprise network</a:t>
            </a:r>
          </a:p>
          <a:p>
            <a:pPr lvl="2"/>
            <a:r>
              <a:rPr lang="en-US" sz="1600" dirty="0">
                <a:latin typeface="Arial" charset="0"/>
              </a:rPr>
              <a:t>16-bit port-number </a:t>
            </a:r>
            <a:r>
              <a:rPr lang="en-US" sz="1600" dirty="0" smtClean="0">
                <a:latin typeface="Arial" charset="0"/>
              </a:rPr>
              <a:t>field: 60,000 </a:t>
            </a:r>
            <a:r>
              <a:rPr lang="en-US" sz="1600" dirty="0">
                <a:latin typeface="Arial" charset="0"/>
              </a:rPr>
              <a:t>simultaneous connections with a single LAN-side address</a:t>
            </a:r>
            <a:r>
              <a:rPr lang="en-US" sz="1600" dirty="0" smtClean="0">
                <a:latin typeface="Arial" charset="0"/>
              </a:rPr>
              <a:t>!</a:t>
            </a:r>
            <a:endParaRPr lang="en-US" sz="18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Can change addresses of devices in local network without notifying outside world</a:t>
            </a:r>
          </a:p>
          <a:p>
            <a:pPr lvl="1"/>
            <a:r>
              <a:rPr lang="en-US" sz="2000" dirty="0">
                <a:latin typeface="Arial" charset="0"/>
              </a:rPr>
              <a:t>Can change ISP without changing addresses of devices in local network</a:t>
            </a:r>
          </a:p>
          <a:p>
            <a:pPr lvl="1"/>
            <a:r>
              <a:rPr lang="en-US" sz="2000" dirty="0">
                <a:latin typeface="Arial" charset="0"/>
              </a:rPr>
              <a:t>Devices inside local net not explicitly addressable, visible by outside world (a security plus)</a:t>
            </a:r>
          </a:p>
          <a:p>
            <a:endParaRPr lang="en-US" sz="2400" dirty="0">
              <a:latin typeface="Arial" charset="0"/>
            </a:endParaRPr>
          </a:p>
        </p:txBody>
      </p:sp>
      <p:sp>
        <p:nvSpPr>
          <p:cNvPr id="53252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325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727FF3-7BFA-6540-88C4-E8C2E3B8165D}" type="slidenum">
              <a:rPr lang="en-US"/>
              <a:pPr/>
              <a:t>25</a:t>
            </a:fld>
            <a:endParaRPr lang="en-US"/>
          </a:p>
        </p:txBody>
      </p:sp>
      <p:sp>
        <p:nvSpPr>
          <p:cNvPr id="53254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25720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NAT: </a:t>
            </a:r>
            <a:r>
              <a:rPr lang="en-US" dirty="0" smtClean="0">
                <a:latin typeface="Arial" charset="0"/>
              </a:rPr>
              <a:t>Benefits</a:t>
            </a:r>
            <a:endParaRPr lang="en-US" dirty="0"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</a:rPr>
              <a:t>Load balancing</a:t>
            </a:r>
          </a:p>
          <a:p>
            <a:pPr lvl="1"/>
            <a:r>
              <a:rPr lang="en-US" sz="2000">
                <a:latin typeface="Arial" charset="0"/>
              </a:rPr>
              <a:t>Balance the load on a set of identical servers, which are accessible from a single IP address </a:t>
            </a:r>
          </a:p>
          <a:p>
            <a:r>
              <a:rPr lang="en-US" sz="2400">
                <a:latin typeface="Arial" charset="0"/>
              </a:rPr>
              <a:t>NAT solution</a:t>
            </a:r>
          </a:p>
          <a:p>
            <a:pPr lvl="1"/>
            <a:r>
              <a:rPr lang="en-US" sz="2000">
                <a:latin typeface="Arial" charset="0"/>
              </a:rPr>
              <a:t>Servers are assigned private addresses </a:t>
            </a:r>
          </a:p>
          <a:p>
            <a:pPr lvl="1"/>
            <a:r>
              <a:rPr lang="en-US" sz="2000">
                <a:latin typeface="Arial" charset="0"/>
              </a:rPr>
              <a:t>NAT acts as a proxy for requests to the server from the public network</a:t>
            </a:r>
          </a:p>
          <a:p>
            <a:pPr lvl="1"/>
            <a:r>
              <a:rPr lang="en-US" sz="2000">
                <a:latin typeface="Arial" charset="0"/>
              </a:rPr>
              <a:t>NAT changes the destination IP address of arriving packets to one of the private addresses for a server</a:t>
            </a:r>
          </a:p>
          <a:p>
            <a:pPr lvl="1"/>
            <a:r>
              <a:rPr lang="en-US" sz="2000">
                <a:latin typeface="Arial" charset="0"/>
              </a:rPr>
              <a:t>Balances load on the servers by assigning addresses in a round-robin fashion</a:t>
            </a:r>
          </a:p>
        </p:txBody>
      </p:sp>
      <p:sp>
        <p:nvSpPr>
          <p:cNvPr id="55300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5301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55302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CC41B9-A4AF-564D-B09E-537F506545B9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Consequences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End</a:t>
            </a:r>
            <a:r>
              <a:rPr lang="en-US" sz="2400" dirty="0">
                <a:latin typeface="Arial" charset="0"/>
              </a:rPr>
              <a:t>-to-</a:t>
            </a:r>
            <a:r>
              <a:rPr lang="en-US" sz="2400">
                <a:latin typeface="Arial" charset="0"/>
              </a:rPr>
              <a:t>end </a:t>
            </a:r>
            <a:r>
              <a:rPr lang="en-US" sz="2400" smtClean="0">
                <a:latin typeface="Arial" charset="0"/>
              </a:rPr>
              <a:t>connectivity broken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NAT destroys universal end-to-end reachability of hosts on the Internet</a:t>
            </a:r>
          </a:p>
          <a:p>
            <a:pPr lvl="1"/>
            <a:r>
              <a:rPr lang="en-US" sz="2000" dirty="0">
                <a:latin typeface="Arial" charset="0"/>
              </a:rPr>
              <a:t>A host in the public Internet often cannot initiate communication to a host in a private network</a:t>
            </a:r>
          </a:p>
          <a:p>
            <a:pPr lvl="1"/>
            <a:r>
              <a:rPr lang="en-US" sz="2000" dirty="0" smtClean="0">
                <a:latin typeface="Arial" charset="0"/>
              </a:rPr>
              <a:t>Even worse </a:t>
            </a:r>
            <a:r>
              <a:rPr lang="en-US" sz="2000" dirty="0">
                <a:latin typeface="Arial" charset="0"/>
              </a:rPr>
              <a:t>when two hosts that are in different private networks need to communicate with each other</a:t>
            </a: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7CA3B0-2D19-EC43-909F-DDE39F6BFA08}" type="slidenum">
              <a:rPr lang="en-US"/>
              <a:pPr/>
              <a:t>27</a:t>
            </a:fld>
            <a:endParaRPr lang="en-US"/>
          </a:p>
        </p:txBody>
      </p:sp>
      <p:sp>
        <p:nvSpPr>
          <p:cNvPr id="563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3385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Consequences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Performance worsens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Modifying the IP header by changing the IP address requires that NAT boxes recalculate the IP header checksum</a:t>
            </a:r>
          </a:p>
          <a:p>
            <a:pPr lvl="1"/>
            <a:r>
              <a:rPr lang="en-US" sz="2000" dirty="0">
                <a:latin typeface="Arial" charset="0"/>
              </a:rPr>
              <a:t>Modifying port number requires that NAT boxes recalculate TCP checksum</a:t>
            </a:r>
          </a:p>
          <a:p>
            <a:r>
              <a:rPr lang="en-US" sz="2400" dirty="0" smtClean="0">
                <a:latin typeface="Arial" charset="0"/>
              </a:rPr>
              <a:t>Fragmentation issues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Datagrams fragmented before NAT device must not be assigned different IP addresses or different port numbers</a:t>
            </a: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FB5FA6-0F6D-7641-8917-D2225BFDC69B}" type="slidenum">
              <a:rPr lang="en-US"/>
              <a:pPr/>
              <a:t>28</a:t>
            </a:fld>
            <a:endParaRPr lang="en-US"/>
          </a:p>
        </p:txBody>
      </p:sp>
      <p:sp>
        <p:nvSpPr>
          <p:cNvPr id="573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10250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Consequences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Broken if IP </a:t>
            </a:r>
            <a:r>
              <a:rPr lang="en-US" sz="2400" dirty="0">
                <a:latin typeface="Arial" charset="0"/>
              </a:rPr>
              <a:t>address in application </a:t>
            </a:r>
            <a:r>
              <a:rPr lang="en-US" sz="2400" dirty="0" smtClean="0">
                <a:latin typeface="Arial" charset="0"/>
              </a:rPr>
              <a:t>data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Applications often carry IP addresses in the payload of the application data </a:t>
            </a:r>
          </a:p>
          <a:p>
            <a:pPr lvl="1"/>
            <a:r>
              <a:rPr lang="en-US" sz="2000" dirty="0">
                <a:latin typeface="Arial" charset="0"/>
              </a:rPr>
              <a:t>No longer work across a private-public network boundary</a:t>
            </a:r>
          </a:p>
          <a:p>
            <a:pPr lvl="1"/>
            <a:r>
              <a:rPr lang="en-US" sz="2000" dirty="0">
                <a:latin typeface="Arial" charset="0"/>
              </a:rPr>
              <a:t>Hack: Some NAT devices inspect the payload of widely used application layer protocols and, if an IP address is detected in the application-layer header or the application payload, translate the address according to the address translation table</a:t>
            </a: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A3F768-D3DB-4E41-8502-47B7419D6FDF}" type="slidenum">
              <a:rPr lang="en-US"/>
              <a:pPr/>
              <a:t>29</a:t>
            </a:fld>
            <a:endParaRPr lang="en-US"/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208475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Tip #1: Can’t bind?</a:t>
            </a:r>
            <a:endParaRPr lang="en-US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Problem: How come I get "address already in use" from </a:t>
            </a:r>
            <a:r>
              <a:rPr lang="en-US" sz="2800" b="1">
                <a:solidFill>
                  <a:srgbClr val="0000CC"/>
                </a:solidFill>
                <a:latin typeface="Courier New" charset="0"/>
                <a:cs typeface="Courier New" charset="0"/>
              </a:rPr>
              <a:t>bind()</a:t>
            </a:r>
            <a:r>
              <a:rPr lang="en-US" sz="2800">
                <a:latin typeface="Arial" charset="0"/>
              </a:rPr>
              <a:t>? </a:t>
            </a:r>
          </a:p>
          <a:p>
            <a:pPr lvl="1"/>
            <a:r>
              <a:rPr lang="en-US" sz="2400">
                <a:latin typeface="Arial" charset="0"/>
              </a:rPr>
              <a:t>You have stopped your server, and then re-started it right away</a:t>
            </a:r>
          </a:p>
          <a:p>
            <a:pPr lvl="1"/>
            <a:r>
              <a:rPr lang="en-US" sz="2400">
                <a:latin typeface="Arial" charset="0"/>
              </a:rPr>
              <a:t>The sockets that were used by the first incarnation of the server are still active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9AD0B1-2865-D74B-84D7-65F7707A9339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7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NAT: Consequences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Ossification of Internet protocols</a:t>
            </a:r>
            <a:endParaRPr lang="en-US" sz="24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NAT must be aware of port numbers which are inside transport header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Existing NATs don’t support your fancy new transport protocol</a:t>
            </a:r>
          </a:p>
          <a:p>
            <a:pPr lvl="2"/>
            <a:r>
              <a:rPr lang="en-US" sz="1600" dirty="0" smtClean="0">
                <a:latin typeface="Arial" charset="0"/>
              </a:rPr>
              <a:t>and might even block standard protocols like UDP</a:t>
            </a:r>
          </a:p>
          <a:p>
            <a:pPr lvl="1"/>
            <a:r>
              <a:rPr lang="en-US" sz="2000" dirty="0" smtClean="0">
                <a:latin typeface="Arial" charset="0"/>
              </a:rPr>
              <a:t>Result: Difficult to invent new transport protocols</a:t>
            </a:r>
          </a:p>
          <a:p>
            <a:pPr lvl="2"/>
            <a:r>
              <a:rPr lang="en-US" sz="1600" dirty="0" smtClean="0">
                <a:latin typeface="Arial" charset="0"/>
              </a:rPr>
              <a:t>...unless they just pretend to be TCP</a:t>
            </a:r>
            <a:endParaRPr lang="en-US" sz="1600" dirty="0">
              <a:latin typeface="Arial" charset="0"/>
            </a:endParaRP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A3F768-D3DB-4E41-8502-47B7419D6FDF}" type="slidenum">
              <a:rPr lang="en-US"/>
              <a:pPr/>
              <a:t>30</a:t>
            </a:fld>
            <a:endParaRPr lang="en-US"/>
          </a:p>
        </p:txBody>
      </p:sp>
      <p:sp>
        <p:nvSpPr>
          <p:cNvPr id="583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</p:spTree>
    <p:extLst>
      <p:ext uri="{BB962C8B-B14F-4D97-AF65-F5344CB8AC3E}">
        <p14:creationId xmlns:p14="http://schemas.microsoft.com/office/powerpoint/2010/main" val="363392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22EB93-2BA3-8E43-BBAA-D563E3F00973}" type="slidenum">
              <a:rPr lang="en-US"/>
              <a:pPr/>
              <a:t>31</a:t>
            </a:fld>
            <a:endParaRPr lang="en-US"/>
          </a:p>
        </p:txBody>
      </p:sp>
      <p:sp>
        <p:nvSpPr>
          <p:cNvPr id="9221" name="Rectangle 102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Bonus slides</a:t>
            </a:r>
            <a:endParaRPr lang="en-US" dirty="0">
              <a:latin typeface="Arial" charset="0"/>
            </a:endParaRPr>
          </a:p>
        </p:txBody>
      </p:sp>
      <p:sp>
        <p:nvSpPr>
          <p:cNvPr id="9222" name="Rectangle 10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39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UDP Server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876800" y="1981200"/>
            <a:ext cx="37338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How can a UDP server service multiple ports simultaneously?</a:t>
            </a: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01DD42-CF0F-624B-A1AD-19CDEA05C94A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19263" y="3738563"/>
            <a:ext cx="1495425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2058" tIns="123087" rIns="82058" bIns="123087"/>
          <a:lstStyle/>
          <a:p>
            <a:pPr algn="ctr" defTabSz="820738">
              <a:defRPr/>
            </a:pPr>
            <a:r>
              <a:rPr lang="en-US">
                <a:latin typeface="+mn-lt"/>
                <a:ea typeface="+mn-ea"/>
              </a:rPr>
              <a:t>UDP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719263" y="4564063"/>
            <a:ext cx="1495425" cy="522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2058" tIns="123087" rIns="82058" bIns="123087"/>
          <a:lstStyle/>
          <a:p>
            <a:pPr algn="ctr" defTabSz="820738">
              <a:defRPr/>
            </a:pPr>
            <a:r>
              <a:rPr lang="en-US">
                <a:latin typeface="+mn-lt"/>
                <a:ea typeface="+mn-ea"/>
              </a:rPr>
              <a:t>IP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28763" y="5367338"/>
            <a:ext cx="1905000" cy="534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82058" tIns="123087" rIns="82058" bIns="123087">
            <a:spAutoFit/>
          </a:bodyPr>
          <a:lstStyle/>
          <a:p>
            <a:pPr algn="ctr" defTabSz="820738">
              <a:defRPr/>
            </a:pPr>
            <a:r>
              <a:rPr lang="en-US">
                <a:latin typeface="+mn-lt"/>
                <a:ea typeface="+mn-ea"/>
              </a:rPr>
              <a:t>Ethernet Adapter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466975" y="42560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466975" y="5089525"/>
            <a:ext cx="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1479550" y="2057400"/>
            <a:ext cx="1993900" cy="1022350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1176" tIns="45588" rIns="91176" bIns="45588" anchor="ctr"/>
          <a:lstStyle/>
          <a:p>
            <a:pPr algn="ctr" defTabSz="820738">
              <a:defRPr/>
            </a:pPr>
            <a:r>
              <a:rPr lang="en-US">
                <a:solidFill>
                  <a:srgbClr val="CC0000"/>
                </a:solidFill>
                <a:latin typeface="+mn-lt"/>
                <a:ea typeface="+mn-ea"/>
              </a:rPr>
              <a:t>UDP Server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552575" y="3468688"/>
            <a:ext cx="187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273175" y="1828800"/>
            <a:ext cx="2411413" cy="431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1833563" y="2692400"/>
            <a:ext cx="227012" cy="2190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976438" y="2906713"/>
            <a:ext cx="322262" cy="8334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989263" y="2692400"/>
            <a:ext cx="227012" cy="219075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654300" y="2906713"/>
            <a:ext cx="400050" cy="828675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1600" tIns="50800" rIns="101600" bIns="50800" anchor="ctr"/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246438" y="2819400"/>
            <a:ext cx="122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76" tIns="45588" rIns="91176" bIns="45588">
            <a:spAutoFit/>
          </a:bodyPr>
          <a:lstStyle/>
          <a:p>
            <a:pPr defTabSz="820738">
              <a:defRPr/>
            </a:pPr>
            <a:r>
              <a:rPr lang="en-US" b="1" i="1" dirty="0">
                <a:latin typeface="+mn-lt"/>
                <a:ea typeface="+mn-ea"/>
              </a:rPr>
              <a:t>Port 2000</a:t>
            </a:r>
            <a:endParaRPr lang="en-US" dirty="0">
              <a:latin typeface="+mn-lt"/>
              <a:ea typeface="+mn-ea"/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66725" y="2819400"/>
            <a:ext cx="1222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176" tIns="45588" rIns="91176" bIns="45588">
            <a:spAutoFit/>
          </a:bodyPr>
          <a:lstStyle/>
          <a:p>
            <a:pPr defTabSz="820738">
              <a:defRPr/>
            </a:pPr>
            <a:r>
              <a:rPr lang="en-US" b="1" i="1">
                <a:latin typeface="+mn-lt"/>
                <a:ea typeface="+mn-ea"/>
              </a:rPr>
              <a:t>Port 3000</a:t>
            </a:r>
          </a:p>
        </p:txBody>
      </p:sp>
    </p:spTree>
    <p:extLst>
      <p:ext uri="{BB962C8B-B14F-4D97-AF65-F5344CB8AC3E}">
        <p14:creationId xmlns:p14="http://schemas.microsoft.com/office/powerpoint/2010/main" val="194917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UDP Server: Servicing Two Ports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int s1;				/* socket descriptor 1 */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int s2;				/* socket descriptor 2 */</a:t>
            </a:r>
          </a:p>
          <a:p>
            <a:pPr eaLnBrk="1" hangingPunct="1">
              <a:buFont typeface="Wingdings" charset="0"/>
              <a:buNone/>
            </a:pPr>
            <a:endParaRPr lang="en-US" sz="1600" b="1">
              <a:solidFill>
                <a:srgbClr val="0000CC"/>
              </a:solidFill>
              <a:latin typeface="Courier New" charset="0"/>
              <a:cs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/* 1) create socket s1 */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/* 2) create socket s2 */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/* 3) bind s1 to port 2000 */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/* 4) bind s2 to port 3000 */</a:t>
            </a:r>
          </a:p>
          <a:p>
            <a:pPr eaLnBrk="1" hangingPunct="1">
              <a:buFont typeface="Wingdings" charset="0"/>
              <a:buNone/>
            </a:pPr>
            <a:endParaRPr lang="en-US" sz="1600" b="1">
              <a:solidFill>
                <a:srgbClr val="0000CC"/>
              </a:solidFill>
              <a:latin typeface="Courier New" charset="0"/>
              <a:cs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while(1) {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	recvfrom(s1, buf, sizeof(buf), ...);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	/* process buf */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	recvfrom(s2, buf, sizeof(buf), ...);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	/* process buf */</a:t>
            </a:r>
          </a:p>
          <a:p>
            <a:pPr eaLnBrk="1" hangingPunct="1">
              <a:buFont typeface="Wingdings" charset="0"/>
              <a:buNone/>
            </a:pPr>
            <a:r>
              <a:rPr lang="en-US" sz="1600" b="1">
                <a:solidFill>
                  <a:srgbClr val="0000CC"/>
                </a:solidFill>
                <a:latin typeface="Courier New" charset="0"/>
                <a:cs typeface="Courier New" charset="0"/>
              </a:rPr>
              <a:t>}</a:t>
            </a:r>
          </a:p>
          <a:p>
            <a:pPr eaLnBrk="1" hangingPunct="1">
              <a:buFont typeface="Wingdings" charset="0"/>
              <a:buNone/>
            </a:pPr>
            <a:endParaRPr lang="en-US" sz="1600" b="1">
              <a:solidFill>
                <a:srgbClr val="0000CC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53B6B3-2A27-7344-9119-BAFA3F8BE3A6}" type="slidenum">
              <a:rPr lang="en-US"/>
              <a:pPr/>
              <a:t>33</a:t>
            </a:fld>
            <a:endParaRPr lang="en-US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5257800" y="2971800"/>
            <a:ext cx="3200400" cy="1143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/>
              <a:t>What problems does this code have?</a:t>
            </a:r>
          </a:p>
        </p:txBody>
      </p:sp>
    </p:spTree>
    <p:extLst>
      <p:ext uri="{BB962C8B-B14F-4D97-AF65-F5344CB8AC3E}">
        <p14:creationId xmlns:p14="http://schemas.microsoft.com/office/powerpoint/2010/main" val="237921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034C28-F5BA-9049-908F-FF5F5C6978BA}" type="slidenum">
              <a:rPr lang="en-US"/>
              <a:pPr/>
              <a:t>34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Building Timeouts with Select and Poll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Time structure</a:t>
            </a:r>
          </a:p>
          <a:p>
            <a:pPr eaLnBrk="1" hangingPunct="1">
              <a:buFont typeface="Wingdings" charset="0"/>
              <a:buNone/>
            </a:pPr>
            <a:endParaRPr lang="en-US" sz="2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endParaRPr lang="en-US" sz="28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struct timeval {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	long </a:t>
            </a:r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tv_sec</a:t>
            </a:r>
            <a:r>
              <a:rPr lang="en-US" sz="2000" b="1">
                <a:latin typeface="Courier New" charset="0"/>
              </a:rPr>
              <a:t>;		/* seconds */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	long </a:t>
            </a:r>
            <a:r>
              <a:rPr lang="en-US" sz="2000" b="1">
                <a:solidFill>
                  <a:srgbClr val="0000CC"/>
                </a:solidFill>
                <a:latin typeface="Courier New" charset="0"/>
              </a:rPr>
              <a:t>tv_usec</a:t>
            </a:r>
            <a:r>
              <a:rPr lang="en-US" sz="2000" b="1">
                <a:latin typeface="Courier New" charset="0"/>
              </a:rPr>
              <a:t>;	/* microseconds */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};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81200" y="4953000"/>
            <a:ext cx="4953000" cy="1200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unix will have its own "Y2K" problem one second after 10:14:07pm, Monday January 18, 2038 (will appear to be 3:45:52pm, Friday December 13, 1901)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57400" y="25908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Number of seconds since midnight, January 1, 1970 GMT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10800000" flipV="1">
            <a:off x="3352800" y="3276600"/>
            <a:ext cx="15240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161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6503D2-C029-F642-B51A-A4B5FF31E135}" type="slidenum">
              <a:rPr lang="en-US"/>
              <a:pPr/>
              <a:t>35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Select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High-resolution sleep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All descriptor sets </a:t>
            </a:r>
            <a:r>
              <a:rPr lang="en-US" sz="1800" b="1">
                <a:latin typeface="Courier New" charset="0"/>
              </a:rPr>
              <a:t>NULL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Positive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Wait until descriptor(s) become 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At least one descriptor in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  <a:r>
              <a:rPr lang="en-US" sz="1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 b="1">
                <a:latin typeface="Courier New" charset="0"/>
              </a:rPr>
              <a:t>NULL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Wait until descriptor(s) become ready or timeout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At least one descriptor in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Positive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Check descriptors immediately (poll)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At least one descriptor in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0</a:t>
            </a:r>
            <a:r>
              <a:rPr lang="en-US" sz="1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43600" y="1752600"/>
            <a:ext cx="2514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Which file descriptors are set and what should the timeout value be?</a:t>
            </a:r>
          </a:p>
        </p:txBody>
      </p:sp>
    </p:spTree>
    <p:extLst>
      <p:ext uri="{BB962C8B-B14F-4D97-AF65-F5344CB8AC3E}">
        <p14:creationId xmlns:p14="http://schemas.microsoft.com/office/powerpoint/2010/main" val="351386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065976-A3BF-C94C-8621-CBA6AB39AF90}" type="slidenum">
              <a:rPr lang="en-US"/>
              <a:pPr/>
              <a:t>36</a:t>
            </a:fld>
            <a:endParaRPr 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Select: Example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fd_set my_read;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FD_ZERO(&amp;my_read);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FD_SET(0, &amp;my_read);</a:t>
            </a:r>
          </a:p>
          <a:p>
            <a:pPr eaLnBrk="1" hangingPunct="1">
              <a:buFont typeface="Wingdings" charset="0"/>
              <a:buNone/>
            </a:pPr>
            <a:endParaRPr lang="en-US" sz="2000" b="1">
              <a:latin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if (</a:t>
            </a: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select(1, &amp;my_read, NULL, NULL) == 1) {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	ASSERT(FD_ISSET(0, &amp;my_read);</a:t>
            </a:r>
          </a:p>
          <a:p>
            <a:pPr eaLnBrk="1" hangingPunct="1"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	/* data ready on stdin */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6096000" y="4114800"/>
            <a:ext cx="2286000" cy="16764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What went wrong: after select indicates data available on a connection, read returns no data?</a:t>
            </a:r>
          </a:p>
        </p:txBody>
      </p:sp>
    </p:spTree>
    <p:extLst>
      <p:ext uri="{BB962C8B-B14F-4D97-AF65-F5344CB8AC3E}">
        <p14:creationId xmlns:p14="http://schemas.microsoft.com/office/powerpoint/2010/main" val="346696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Select: Timeout Example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int main(void) {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struct timeval tv;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fd_set readfds;</a:t>
            </a:r>
          </a:p>
          <a:p>
            <a:pPr>
              <a:buFont typeface="Wingdings" charset="0"/>
              <a:buNone/>
            </a:pPr>
            <a:endParaRPr lang="en-US" sz="6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tv.tv_sec = 2;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tv.tv_usec = 500000;</a:t>
            </a:r>
          </a:p>
          <a:p>
            <a:pPr>
              <a:buFont typeface="Wingdings" charset="0"/>
              <a:buNone/>
            </a:pPr>
            <a:endParaRPr lang="en-US" sz="6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FD_ZERO(&amp;readfds);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	FD_SET(STDIN, &amp;readfds);</a:t>
            </a:r>
          </a:p>
          <a:p>
            <a:pPr>
              <a:buFont typeface="Wingdings" charset="0"/>
              <a:buNone/>
            </a:pPr>
            <a:endParaRPr lang="en-US" sz="6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// don't care about writefds and exceptfds: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select(1, &amp;readfds, NULL, NULL, &amp;tv);</a:t>
            </a:r>
          </a:p>
          <a:p>
            <a:pPr>
              <a:buFont typeface="Wingdings" charset="0"/>
              <a:buNone/>
            </a:pPr>
            <a:endParaRPr lang="en-US" sz="6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if (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FD_ISSET(STDIN, &amp;readfds)</a:t>
            </a: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	printf("A key was pressed!\n");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	printf("Timed out.\n");</a:t>
            </a:r>
          </a:p>
          <a:p>
            <a:pPr>
              <a:buFont typeface="Wingdings" charset="0"/>
              <a:buNone/>
            </a:pPr>
            <a:endParaRPr lang="en-US" sz="6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buFont typeface="Wingdings" charset="0"/>
              <a:buNone/>
            </a:pPr>
            <a:r>
              <a:rPr lang="en-US" sz="1400" b="1">
                <a:solidFill>
                  <a:schemeClr val="tx2"/>
                </a:solidFill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4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 sz="1400" b="1">
              <a:solidFill>
                <a:schemeClr val="tx2"/>
              </a:solidFill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endParaRPr lang="en-US" sz="1400" b="1">
              <a:solidFill>
                <a:schemeClr val="tx2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1C4644-1162-EC43-B642-37588DE3821D}" type="slidenum">
              <a:rPr lang="en-US"/>
              <a:pPr/>
              <a:t>37</a:t>
            </a:fld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5867400" y="2057400"/>
            <a:ext cx="2971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Wait 2.5 seconds for something to appear on standard input</a:t>
            </a:r>
          </a:p>
        </p:txBody>
      </p:sp>
    </p:spTree>
    <p:extLst>
      <p:ext uri="{BB962C8B-B14F-4D97-AF65-F5344CB8AC3E}">
        <p14:creationId xmlns:p14="http://schemas.microsoft.com/office/powerpoint/2010/main" val="213982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E65307-A15B-DA44-AA86-10FC7292913A}" type="slidenum">
              <a:rPr lang="en-US"/>
              <a:pPr/>
              <a:t>38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Poll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High-resolution sleep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0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nfds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Positive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Wait until descriptor(s) become 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nfds</a:t>
            </a:r>
            <a:r>
              <a:rPr lang="en-US" sz="1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&gt;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  <a:r>
              <a:rPr lang="en-US" sz="1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INFTIM</a:t>
            </a:r>
            <a:r>
              <a:rPr lang="en-US" sz="1800" b="1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or -1</a:t>
            </a:r>
            <a:endParaRPr lang="en-US" sz="1800" b="1">
              <a:latin typeface="Courier New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Wait until descriptor(s) become ready or timeout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nfds</a:t>
            </a:r>
            <a:r>
              <a:rPr lang="en-US" sz="1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&gt;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Positive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Check descriptors immediately (poll)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nfds</a:t>
            </a:r>
            <a:r>
              <a:rPr lang="en-US" sz="180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1800">
                <a:latin typeface="Arial" charset="0"/>
              </a:rPr>
              <a:t>&gt;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Arial" charset="0"/>
              </a:rPr>
              <a:t>0 </a:t>
            </a:r>
            <a:r>
              <a:rPr lang="en-US" sz="1800" b="1">
                <a:solidFill>
                  <a:srgbClr val="0000CC"/>
                </a:solidFill>
                <a:latin typeface="Courier New" charset="0"/>
              </a:rPr>
              <a:t>timeout</a:t>
            </a:r>
          </a:p>
        </p:txBody>
      </p:sp>
    </p:spTree>
    <p:extLst>
      <p:ext uri="{BB962C8B-B14F-4D97-AF65-F5344CB8AC3E}">
        <p14:creationId xmlns:p14="http://schemas.microsoft.com/office/powerpoint/2010/main" val="224284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select()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>
                <a:latin typeface="Arial" charset="0"/>
              </a:rPr>
              <a:t>vs. </a:t>
            </a:r>
            <a:r>
              <a:rPr lang="en-US" b="1">
                <a:solidFill>
                  <a:srgbClr val="0000CC"/>
                </a:solidFill>
                <a:latin typeface="Courier New" charset="0"/>
                <a:cs typeface="Courier New" charset="0"/>
              </a:rPr>
              <a:t>poll()</a:t>
            </a:r>
            <a:endParaRPr lang="en-US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i="1" dirty="0" smtClean="0">
                <a:ea typeface="+mn-ea"/>
              </a:rPr>
              <a:t>Which to use</a:t>
            </a:r>
            <a:r>
              <a:rPr lang="en-US" dirty="0" smtClean="0">
                <a:ea typeface="+mn-ea"/>
              </a:rPr>
              <a:t>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BSD-family </a:t>
            </a:r>
            <a:r>
              <a:rPr lang="en-US" dirty="0" smtClean="0">
                <a:ea typeface="+mn-ea"/>
              </a:rPr>
              <a:t>(e.g., FreeBSD, </a:t>
            </a:r>
            <a:r>
              <a:rPr lang="en-US" dirty="0" err="1" smtClean="0">
                <a:ea typeface="+mn-ea"/>
              </a:rPr>
              <a:t>MacOS</a:t>
            </a:r>
            <a:r>
              <a:rPr lang="en-US" dirty="0" smtClean="0">
                <a:ea typeface="+mn-ea"/>
              </a:rPr>
              <a:t>)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latin typeface="Courier New"/>
                <a:cs typeface="Courier New"/>
              </a:rPr>
              <a:t>poll()</a:t>
            </a:r>
            <a:r>
              <a:rPr lang="en-US" dirty="0" smtClean="0"/>
              <a:t> just calls </a:t>
            </a:r>
            <a:r>
              <a:rPr lang="en-US" b="1" dirty="0" smtClean="0">
                <a:latin typeface="Courier New"/>
                <a:cs typeface="Courier New"/>
              </a:rPr>
              <a:t>select()</a:t>
            </a:r>
            <a:r>
              <a:rPr lang="en-US" dirty="0" smtClean="0"/>
              <a:t> internally</a:t>
            </a:r>
            <a:endParaRPr lang="en-US" dirty="0" smtClean="0">
              <a:cs typeface="Courier New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System V family </a:t>
            </a:r>
            <a:r>
              <a:rPr lang="en-US" dirty="0" smtClean="0">
                <a:ea typeface="+mn-ea"/>
              </a:rPr>
              <a:t>(e.g., AT&amp;T Unix)</a:t>
            </a:r>
          </a:p>
          <a:p>
            <a:pPr lvl="1">
              <a:buFont typeface="Wingdings" pitchFamily="2" charset="2"/>
              <a:buChar char="¡"/>
              <a:defRPr/>
            </a:pPr>
            <a:r>
              <a:rPr lang="en-US" b="1" dirty="0" smtClean="0">
                <a:latin typeface="Courier New"/>
                <a:cs typeface="Courier New"/>
              </a:rPr>
              <a:t>select()</a:t>
            </a:r>
            <a:r>
              <a:rPr lang="en-US" dirty="0" smtClean="0"/>
              <a:t> just calls </a:t>
            </a:r>
            <a:r>
              <a:rPr lang="en-US" b="1" dirty="0" smtClean="0">
                <a:latin typeface="Courier New"/>
                <a:cs typeface="Courier New"/>
              </a:rPr>
              <a:t>poll()</a:t>
            </a:r>
            <a:r>
              <a:rPr lang="en-US" dirty="0" smtClean="0"/>
              <a:t> internally</a:t>
            </a:r>
            <a:endParaRPr lang="en-US" dirty="0" smtClean="0"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F9D840-2E19-5843-938A-0C079DF787B8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760142-5EE5-E54B-802C-55DAA3A9C3DC}" type="slidenum">
              <a:rPr lang="en-US"/>
              <a:pPr/>
              <a:t>4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00CC"/>
                </a:solidFill>
                <a:latin typeface="Courier New" charset="0"/>
              </a:rPr>
              <a:t>setsockopt</a:t>
            </a:r>
            <a:r>
              <a:rPr lang="en-US" b="1" dirty="0" smtClean="0">
                <a:solidFill>
                  <a:srgbClr val="0000CC"/>
                </a:solidFill>
                <a:latin typeface="Courier New" charset="0"/>
              </a:rPr>
              <a:t> </a:t>
            </a:r>
            <a:endParaRPr lang="en-US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>
                <a:latin typeface="Courier New" charset="0"/>
              </a:rPr>
              <a:t>int yes = 1;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>
                <a:solidFill>
                  <a:srgbClr val="FF0000"/>
                </a:solidFill>
                <a:latin typeface="Courier New" charset="0"/>
              </a:rPr>
              <a:t>setsockopt (fd, SOL_SOCKET, SO_REUSEADDR, (char *) &amp;yes, sizeof (yes));</a:t>
            </a:r>
          </a:p>
          <a:p>
            <a:pPr lvl="1" eaLnBrk="1" hangingPunct="1"/>
            <a:r>
              <a:rPr lang="en-US" sz="2400">
                <a:latin typeface="Arial" charset="0"/>
              </a:rPr>
              <a:t>Call just before </a:t>
            </a:r>
            <a:r>
              <a:rPr lang="en-US" sz="2400" b="1">
                <a:solidFill>
                  <a:srgbClr val="0000CC"/>
                </a:solidFill>
                <a:latin typeface="Courier New" charset="0"/>
                <a:cs typeface="Courier New" charset="0"/>
              </a:rPr>
              <a:t>bind()</a:t>
            </a:r>
          </a:p>
          <a:p>
            <a:pPr lvl="1" eaLnBrk="1" hangingPunct="1"/>
            <a:r>
              <a:rPr lang="en-US" sz="2400">
                <a:latin typeface="Arial" charset="0"/>
              </a:rPr>
              <a:t>Allows bind to succeed despite the existence of existing connections in the requested TCP port</a:t>
            </a:r>
          </a:p>
          <a:p>
            <a:pPr lvl="1" eaLnBrk="1" hangingPunct="1"/>
            <a:r>
              <a:rPr lang="en-US" sz="2400">
                <a:latin typeface="Arial" charset="0"/>
              </a:rPr>
              <a:t>Connections in limbo (e.g. lost final ACK) will cause bind to fail</a:t>
            </a:r>
          </a:p>
        </p:txBody>
      </p:sp>
    </p:spTree>
    <p:extLst>
      <p:ext uri="{BB962C8B-B14F-4D97-AF65-F5344CB8AC3E}">
        <p14:creationId xmlns:p14="http://schemas.microsoft.com/office/powerpoint/2010/main" val="180379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#2: Dealing with abruptly closed connection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5200" y="3505200"/>
            <a:ext cx="2009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[demo: </a:t>
            </a:r>
            <a:r>
              <a:rPr lang="en-US" sz="2000" dirty="0" err="1" smtClean="0"/>
              <a:t>server.c</a:t>
            </a:r>
            <a:r>
              <a:rPr lang="en-US" sz="2000" dirty="0" smtClean="0"/>
              <a:t>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517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CS 241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Copyright ©: University of Illinois CS 241 Staff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952398-CCCD-D341-A572-51581BA97856}" type="slidenum">
              <a:rPr lang="en-US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Courier New" charset="0"/>
              </a:rPr>
              <a:t>signal </a:t>
            </a:r>
            <a:endParaRPr lang="en-US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Problem: Socket at other end is closed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Write to your end generates </a:t>
            </a:r>
            <a:r>
              <a:rPr lang="en-US" b="1" dirty="0">
                <a:solidFill>
                  <a:srgbClr val="FF0000"/>
                </a:solidFill>
                <a:latin typeface="Courier New" charset="0"/>
              </a:rPr>
              <a:t>SIGPIPE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This signal kills the program by default!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urier New" charset="0"/>
              </a:rPr>
              <a:t>signal (SIGPIPE, SIG_IGN);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Call at start of main in server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Allows you to ignore broken pipe signals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Can ignore or install a proper signal handler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Default handler exits (terminates process)</a:t>
            </a:r>
          </a:p>
        </p:txBody>
      </p:sp>
    </p:spTree>
    <p:extLst>
      <p:ext uri="{BB962C8B-B14F-4D97-AF65-F5344CB8AC3E}">
        <p14:creationId xmlns:p14="http://schemas.microsoft.com/office/powerpoint/2010/main" val="167564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#3: </a:t>
            </a:r>
            <a:r>
              <a:rPr lang="en-US" dirty="0" err="1" smtClean="0"/>
              <a:t>Beej’s</a:t>
            </a:r>
            <a:r>
              <a:rPr lang="en-US" dirty="0" smtClean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Beej's</a:t>
            </a:r>
            <a:r>
              <a:rPr lang="en-US" dirty="0"/>
              <a:t> Guide to Network Programming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University of Illinois CS 241 Staff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9846-BAA6-2241-BA64-4A597F8A866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43200" y="3581400"/>
            <a:ext cx="3736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beej.us</a:t>
            </a:r>
            <a:r>
              <a:rPr lang="en-US" sz="2400" dirty="0"/>
              <a:t>/guide/</a:t>
            </a:r>
            <a:r>
              <a:rPr lang="en-US" sz="2400" dirty="0" err="1"/>
              <a:t>bgnet</a:t>
            </a:r>
            <a:r>
              <a:rPr lang="en-US" sz="2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5456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029657-607E-6C49-B3B9-3B9ED91535B5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The Domain Name System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0200" y="6096000"/>
            <a:ext cx="2679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Slides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thanks in part to </a:t>
            </a:r>
            <a:r>
              <a:rPr lang="en-US" sz="1000" dirty="0" smtClean="0">
                <a:solidFill>
                  <a:schemeClr val="bg1">
                    <a:lumMod val="75000"/>
                  </a:schemeClr>
                </a:solidFill>
              </a:rPr>
              <a:t>Jennifer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Rexford,</a:t>
            </a:r>
          </a:p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Ion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Stoica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Vern </a:t>
            </a:r>
            <a:r>
              <a:rPr lang="en-US" sz="1000" dirty="0" err="1">
                <a:solidFill>
                  <a:schemeClr val="bg1">
                    <a:lumMod val="75000"/>
                  </a:schemeClr>
                </a:solidFill>
              </a:rPr>
              <a:t>Paxson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, and Scott </a:t>
            </a:r>
            <a:r>
              <a:rPr lang="en-US" sz="1000" dirty="0" err="1" smtClean="0">
                <a:solidFill>
                  <a:schemeClr val="bg1">
                    <a:lumMod val="75000"/>
                  </a:schemeClr>
                </a:solidFill>
              </a:rPr>
              <a:t>Shenker</a:t>
            </a:r>
            <a:endParaRPr lang="en-US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6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65C7AC-9B34-5641-A7A4-D93BB9659BE8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Host Names vs. IP addresses</a:t>
            </a: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  <a:cs typeface="Arial" charset="0"/>
              </a:rPr>
              <a:t>Host names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Mnemonic name appreciated by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humans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Variable length, full alphabet of characters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Provide little (if any) information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about physical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location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Examples: </a:t>
            </a: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www.cnn.com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2000" dirty="0" err="1" smtClean="0">
                <a:latin typeface="Arial" charset="0"/>
                <a:ea typeface="Arial" charset="0"/>
                <a:cs typeface="Arial" charset="0"/>
              </a:rPr>
              <a:t>bbc.co.uk</a:t>
            </a: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latin typeface="Arial" charset="0"/>
                <a:cs typeface="Arial" charset="0"/>
              </a:rPr>
              <a:t>IP addresses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Numerical address appreciated by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routers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Fixed length, binary number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Hierarchical, related to host location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Examples: 64.236.16.20 and 212.58.224.131</a:t>
            </a:r>
          </a:p>
        </p:txBody>
      </p:sp>
    </p:spTree>
    <p:extLst>
      <p:ext uri="{BB962C8B-B14F-4D97-AF65-F5344CB8AC3E}">
        <p14:creationId xmlns:p14="http://schemas.microsoft.com/office/powerpoint/2010/main" val="329925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31075</TotalTime>
  <Words>2600</Words>
  <Application>Microsoft Macintosh PowerPoint</Application>
  <PresentationFormat>On-screen Show (4:3)</PresentationFormat>
  <Paragraphs>496</Paragraphs>
  <Slides>39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Axis</vt:lpstr>
      <vt:lpstr>Clip</vt:lpstr>
      <vt:lpstr>Network programming, DNS, and NAT</vt:lpstr>
      <vt:lpstr>Today</vt:lpstr>
      <vt:lpstr>Tip #1: Can’t bind?</vt:lpstr>
      <vt:lpstr>setsockopt </vt:lpstr>
      <vt:lpstr>Tip #2: Dealing with abruptly closed connection</vt:lpstr>
      <vt:lpstr>signal </vt:lpstr>
      <vt:lpstr>Tip #3: Beej’s guide</vt:lpstr>
      <vt:lpstr>The Domain Name System</vt:lpstr>
      <vt:lpstr>Host Names vs. IP addresses</vt:lpstr>
      <vt:lpstr>Separating Naming and Addressing</vt:lpstr>
      <vt:lpstr>Domain Name System (DNS)</vt:lpstr>
      <vt:lpstr>Distributed, Hierarchical Database</vt:lpstr>
      <vt:lpstr>DNS Root</vt:lpstr>
      <vt:lpstr>DNS Root Servers</vt:lpstr>
      <vt:lpstr>DNS Root Servers</vt:lpstr>
      <vt:lpstr>TLD and Authoritative Servers</vt:lpstr>
      <vt:lpstr>Local Name Server</vt:lpstr>
      <vt:lpstr>Applications’ use of DNS</vt:lpstr>
      <vt:lpstr>DNS name  resolution example</vt:lpstr>
      <vt:lpstr>DNS: Caching</vt:lpstr>
      <vt:lpstr>Network Address Translation</vt:lpstr>
      <vt:lpstr>NAT: Network Address Translation</vt:lpstr>
      <vt:lpstr>NAT: Network Address Translation</vt:lpstr>
      <vt:lpstr>NAT: Network Address Translation</vt:lpstr>
      <vt:lpstr>NAT: Benefits</vt:lpstr>
      <vt:lpstr>NAT: Benefits</vt:lpstr>
      <vt:lpstr>NAT: Consequences</vt:lpstr>
      <vt:lpstr>NAT: Consequences</vt:lpstr>
      <vt:lpstr>NAT: Consequences</vt:lpstr>
      <vt:lpstr>NAT: Consequences</vt:lpstr>
      <vt:lpstr>Bonus slides</vt:lpstr>
      <vt:lpstr>A UDP Server</vt:lpstr>
      <vt:lpstr>UDP Server: Servicing Two Ports </vt:lpstr>
      <vt:lpstr>Building Timeouts with Select and Poll</vt:lpstr>
      <vt:lpstr>Select</vt:lpstr>
      <vt:lpstr>Select: Example</vt:lpstr>
      <vt:lpstr>Select: Timeout Example</vt:lpstr>
      <vt:lpstr>Poll</vt:lpstr>
      <vt:lpstr>select() vs. poll()</vt:lpstr>
    </vt:vector>
  </TitlesOfParts>
  <Company>Georgia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Overview</dc:title>
  <dc:creator>robink</dc:creator>
  <cp:lastModifiedBy>Philip Godfrey</cp:lastModifiedBy>
  <cp:revision>1063</cp:revision>
  <cp:lastPrinted>2012-04-18T08:58:08Z</cp:lastPrinted>
  <dcterms:created xsi:type="dcterms:W3CDTF">2000-07-31T21:40:56Z</dcterms:created>
  <dcterms:modified xsi:type="dcterms:W3CDTF">2012-04-20T07:27:48Z</dcterms:modified>
</cp:coreProperties>
</file>