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1"/>
  </p:notesMasterIdLst>
  <p:handoutMasterIdLst>
    <p:handoutMasterId r:id="rId42"/>
  </p:handoutMasterIdLst>
  <p:sldIdLst>
    <p:sldId id="417" r:id="rId2"/>
    <p:sldId id="692" r:id="rId3"/>
    <p:sldId id="709" r:id="rId4"/>
    <p:sldId id="710" r:id="rId5"/>
    <p:sldId id="693" r:id="rId6"/>
    <p:sldId id="705" r:id="rId7"/>
    <p:sldId id="708" r:id="rId8"/>
    <p:sldId id="672" r:id="rId9"/>
    <p:sldId id="673" r:id="rId10"/>
    <p:sldId id="674" r:id="rId11"/>
    <p:sldId id="676" r:id="rId12"/>
    <p:sldId id="686" r:id="rId13"/>
    <p:sldId id="678" r:id="rId14"/>
    <p:sldId id="679" r:id="rId15"/>
    <p:sldId id="680" r:id="rId16"/>
    <p:sldId id="685" r:id="rId17"/>
    <p:sldId id="689" r:id="rId18"/>
    <p:sldId id="683" r:id="rId19"/>
    <p:sldId id="687" r:id="rId20"/>
    <p:sldId id="688" r:id="rId21"/>
    <p:sldId id="690" r:id="rId22"/>
    <p:sldId id="654" r:id="rId23"/>
    <p:sldId id="655" r:id="rId24"/>
    <p:sldId id="657" r:id="rId25"/>
    <p:sldId id="656" r:id="rId26"/>
    <p:sldId id="659" r:id="rId27"/>
    <p:sldId id="660" r:id="rId28"/>
    <p:sldId id="661" r:id="rId29"/>
    <p:sldId id="662" r:id="rId30"/>
    <p:sldId id="665" r:id="rId31"/>
    <p:sldId id="694" r:id="rId32"/>
    <p:sldId id="697" r:id="rId33"/>
    <p:sldId id="698" r:id="rId34"/>
    <p:sldId id="699" r:id="rId35"/>
    <p:sldId id="700" r:id="rId36"/>
    <p:sldId id="701" r:id="rId37"/>
    <p:sldId id="702" r:id="rId38"/>
    <p:sldId id="703" r:id="rId39"/>
    <p:sldId id="704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00"/>
    <a:srgbClr val="CCECFF"/>
    <a:srgbClr val="FFFFCC"/>
    <a:srgbClr val="0000CC"/>
    <a:srgbClr val="CCFFFF"/>
    <a:srgbClr val="CCFFCC"/>
    <a:srgbClr val="F9FAEE"/>
    <a:srgbClr val="F8F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9" autoAdjust="0"/>
    <p:restoredTop sz="85421" autoAdjust="0"/>
  </p:normalViewPr>
  <p:slideViewPr>
    <p:cSldViewPr>
      <p:cViewPr varScale="1">
        <p:scale>
          <a:sx n="118" d="100"/>
          <a:sy n="118" d="100"/>
        </p:scale>
        <p:origin x="-96" y="-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0B0594-9E38-9647-9C00-085269452E1C}" type="datetimeFigureOut">
              <a:rPr lang="en-US"/>
              <a:pPr/>
              <a:t>4/19/12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26E2A6-F8FA-CC4C-967C-91867A7678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22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mic Sans MS" charset="0"/>
              </a:defRPr>
            </a:lvl1pPr>
          </a:lstStyle>
          <a:p>
            <a:fld id="{3B35F589-748F-A846-A756-6D762889F7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2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Theme: Critical</a:t>
            </a:r>
            <a:r>
              <a:rPr lang="en-US" baseline="0" dirty="0" smtClean="0"/>
              <a:t> pieces of the Internet ecosystem that all work together closely.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5F589-748F-A846-A756-6D762889F7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61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41C4F77-111B-C149-BB11-3D6BA9F0BB03}" type="slidenum">
              <a:rPr lang="en-US" sz="1200" b="0">
                <a:latin typeface="Times New Roman" charset="0"/>
              </a:rPr>
              <a:pPr eaLnBrk="1" hangingPunct="1"/>
              <a:t>18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</a:t>
            </a:r>
            <a:r>
              <a:rPr lang="en-US" baseline="0" dirty="0" smtClean="0"/>
              <a:t> main loop of </a:t>
            </a:r>
            <a:r>
              <a:rPr lang="en-US" dirty="0" smtClean="0"/>
              <a:t>./37-server.c</a:t>
            </a:r>
          </a:p>
          <a:p>
            <a:r>
              <a:rPr lang="en-US" dirty="0" smtClean="0"/>
              <a:t>Have client connect</a:t>
            </a:r>
            <a:r>
              <a:rPr lang="en-US" baseline="0" dirty="0" smtClean="0"/>
              <a:t> via telnet, then exit (control-] and type ‘quit’).</a:t>
            </a:r>
          </a:p>
          <a:p>
            <a:r>
              <a:rPr lang="en-US" baseline="0" dirty="0" smtClean="0"/>
              <a:t>What does the server do?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Fix by uncommenting signal line in ./37-server.c.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5F589-748F-A846-A756-6D762889F7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4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6BB8EB4-E32D-CB40-B051-33EAC8961B40}" type="slidenum">
              <a:rPr lang="en-US" sz="1200" b="0">
                <a:latin typeface="Times New Roman" charset="0"/>
              </a:rPr>
              <a:pPr eaLnBrk="1" hangingPunct="1"/>
              <a:t>8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92EE352-E29C-A74E-A3C6-2D0FE20058FC}" type="slidenum">
              <a:rPr lang="en-US" sz="1200" b="0">
                <a:latin typeface="Times New Roman" charset="0"/>
              </a:rPr>
              <a:pPr eaLnBrk="1" hangingPunct="1"/>
              <a:t>9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59B8A34-97BF-A046-9F3B-068A896B4BC0}" type="slidenum">
              <a:rPr lang="en-US" sz="1200" b="0">
                <a:latin typeface="Times New Roman" charset="0"/>
              </a:rPr>
              <a:pPr eaLnBrk="1" hangingPunct="1"/>
              <a:t>10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6F04E71-B445-3346-A573-3C3E34838767}" type="slidenum">
              <a:rPr lang="en-US" sz="1200" b="0">
                <a:latin typeface="Times New Roman" charset="0"/>
              </a:rPr>
              <a:pPr eaLnBrk="1" hangingPunct="1"/>
              <a:t>11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74688"/>
            <a:ext cx="4583112" cy="3438525"/>
          </a:xfrm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039" y="4346727"/>
            <a:ext cx="5089922" cy="41275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85B7FE1-D37B-2748-B619-04202D9F4CE3}" type="slidenum">
              <a:rPr lang="en-US" sz="1200" b="0">
                <a:latin typeface="Times New Roman" charset="0"/>
              </a:rPr>
              <a:pPr eaLnBrk="1" hangingPunct="1"/>
              <a:t>13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EB12A72-A527-9A4A-98B7-375BCE5D1B1B}" type="slidenum">
              <a:rPr lang="en-US" sz="1200" b="0">
                <a:latin typeface="Times New Roman" charset="0"/>
              </a:rPr>
              <a:pPr eaLnBrk="1" hangingPunct="1"/>
              <a:t>14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2BEB5E3-9E9B-3941-8C14-A2FDC5FEFB28}" type="slidenum">
              <a:rPr lang="en-US" sz="1200" b="0">
                <a:latin typeface="Times New Roman" charset="0"/>
              </a:rPr>
              <a:pPr eaLnBrk="1" hangingPunct="1"/>
              <a:t>15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pitchFamily="34" charset="0"/>
                <a:ea typeface="+mn-ea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</a:endParaRPr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</a:endParaRPr>
            </a:p>
          </p:txBody>
        </p:sp>
      </p:grpSp>
      <p:sp>
        <p:nvSpPr>
          <p:cNvPr id="1146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2590800" y="6477000"/>
            <a:ext cx="3962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F1C70FBF-AC9F-DB45-853D-7666652571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3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21B674-F343-684F-905A-052977D711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CB7BB-3924-7844-B12C-F2E28575BB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27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754217DD-DAC4-3F45-A8BA-906B27BB9C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57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10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  <a:endParaRPr lang="en-US">
              <a:latin typeface="Times New Roman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4008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F8AD4F32-7A35-E244-96FC-E49D1D6B1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1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D91F9846-BAA6-2241-BA64-4A597F8A86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7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69489C-0D77-B343-8EB8-77F7D59DEB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6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5FCE2DEA-8E42-4943-B253-1C8D96BF19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9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1BAD5E19-F8E1-0347-8B9E-0BA9DCD3F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1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033D154A-725A-134B-A667-3E00EE7C60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7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65B155-AB28-6943-A40E-606A311E69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0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EA952-6D8D-DF4B-96C0-D40A924EF2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0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7D711F-9EFB-7142-8AF7-34D3B5F943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6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  <a:ea typeface="+mn-ea"/>
            </a:endParaRP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  <a:ea typeface="+mn-ea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1136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63AD1ED-401A-EA42-BD53-BB41AC1B12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367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11367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pic>
        <p:nvPicPr>
          <p:cNvPr id="11275" name="Picture 11" descr="uiu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138" y="6327775"/>
            <a:ext cx="347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52" r:id="rId3"/>
    <p:sldLayoutId id="2147483860" r:id="rId4"/>
    <p:sldLayoutId id="2147483861" r:id="rId5"/>
    <p:sldLayoutId id="214748386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63" r:id="rId12"/>
    <p:sldLayoutId id="2147483864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charset="0"/>
        <a:buChar char="¡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charset="0"/>
        <a:buChar char="¡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endParaRPr lang="en-US">
              <a:latin typeface="Arial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060E1DC-285D-6444-A8DC-CB8182FF683A}" type="slidenum">
              <a:rPr lang="en-US"/>
              <a:pPr/>
              <a:t>1</a:t>
            </a:fld>
            <a:endParaRPr lang="en-US"/>
          </a:p>
        </p:txBody>
      </p:sp>
      <p:sp>
        <p:nvSpPr>
          <p:cNvPr id="19461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Network </a:t>
            </a:r>
            <a:r>
              <a:rPr lang="en-US" dirty="0" smtClean="0">
                <a:latin typeface="Arial" charset="0"/>
              </a:rPr>
              <a:t>programming, DNS, and NAT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EE87ED0-691A-544A-8AC6-82FB11370693}" type="slidenum">
              <a:rPr lang="en-US" sz="1400" b="0">
                <a:latin typeface="Times New Roman" charset="0"/>
              </a:rPr>
              <a:pPr eaLnBrk="1" hangingPunct="1"/>
              <a:t>10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Separating Naming and Addressing</a:t>
            </a:r>
          </a:p>
        </p:txBody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cs typeface="Arial" charset="0"/>
              </a:rPr>
              <a:t>Names are easier to </a:t>
            </a:r>
            <a:r>
              <a:rPr lang="en-US" sz="2400" dirty="0">
                <a:solidFill>
                  <a:srgbClr val="0000FF"/>
                </a:solidFill>
                <a:latin typeface="Arial" charset="0"/>
                <a:cs typeface="Arial" charset="0"/>
              </a:rPr>
              <a:t>remember</a:t>
            </a:r>
            <a:endParaRPr lang="en-US" sz="2400" dirty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Arial" charset="0"/>
                <a:ea typeface="Arial" charset="0"/>
                <a:cs typeface="Arial" charset="0"/>
              </a:rPr>
              <a:t>cnn.com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vs. 64.236.16.20 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(but not </a:t>
            </a:r>
            <a:r>
              <a:rPr lang="en-US" sz="2000" i="1" dirty="0" smtClean="0">
                <a:latin typeface="Arial" charset="0"/>
                <a:ea typeface="Arial" charset="0"/>
                <a:cs typeface="Arial" charset="0"/>
              </a:rPr>
              <a:t>shortened </a:t>
            </a:r>
            <a:r>
              <a:rPr lang="en-US" sz="2000" i="1" dirty="0" err="1" smtClean="0">
                <a:latin typeface="Arial" charset="0"/>
                <a:ea typeface="Arial" charset="0"/>
                <a:cs typeface="Arial" charset="0"/>
              </a:rPr>
              <a:t>urls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cs typeface="Arial" charset="0"/>
              </a:rPr>
              <a:t>Addresses can </a:t>
            </a:r>
            <a:r>
              <a:rPr lang="en-US" sz="2400" dirty="0">
                <a:solidFill>
                  <a:srgbClr val="0000FF"/>
                </a:solidFill>
                <a:latin typeface="Arial" charset="0"/>
                <a:cs typeface="Arial" charset="0"/>
              </a:rPr>
              <a:t>change</a:t>
            </a:r>
            <a:r>
              <a:rPr lang="en-US" sz="2400" dirty="0">
                <a:latin typeface="Arial" charset="0"/>
                <a:cs typeface="Arial" charset="0"/>
              </a:rPr>
              <a:t> underneath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Move 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www.cnn.com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to 4.125.91.21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E.g., renumbering when changing providers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cs typeface="Arial" charset="0"/>
              </a:rPr>
              <a:t>Name could map to </a:t>
            </a:r>
            <a:r>
              <a:rPr lang="en-US" sz="2400" dirty="0">
                <a:solidFill>
                  <a:srgbClr val="0000FF"/>
                </a:solidFill>
                <a:latin typeface="Arial" charset="0"/>
                <a:cs typeface="Arial" charset="0"/>
              </a:rPr>
              <a:t>multiple</a:t>
            </a:r>
            <a:r>
              <a:rPr lang="en-US" sz="2400" dirty="0">
                <a:latin typeface="Arial" charset="0"/>
                <a:cs typeface="Arial" charset="0"/>
              </a:rPr>
              <a:t> IP addresses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www.cnn.com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to multiple (8) replicas of the Web site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Enables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Load-balancing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Reducing latency by picking nearby servers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Tailoring content based on requester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s location/identity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n-US" sz="2400" dirty="0">
                <a:solidFill>
                  <a:srgbClr val="0000FF"/>
                </a:solidFill>
                <a:latin typeface="Arial" charset="0"/>
                <a:cs typeface="Arial" charset="0"/>
              </a:rPr>
              <a:t>Multiple names</a:t>
            </a:r>
            <a:r>
              <a:rPr lang="en-US" sz="2400" dirty="0">
                <a:latin typeface="Arial" charset="0"/>
                <a:cs typeface="Arial" charset="0"/>
              </a:rPr>
              <a:t> for the same address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E.g., aliases like 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www.cnn.com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and 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cnn.com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858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8212DC2-ACB9-984D-AD8A-C287F004B212}" type="slidenum">
              <a:rPr lang="en-US" sz="1400" b="0">
                <a:latin typeface="Times New Roman" charset="0"/>
              </a:rPr>
              <a:pPr eaLnBrk="1" hangingPunct="1"/>
              <a:t>11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Domain Name System (DNS)</a:t>
            </a:r>
          </a:p>
        </p:txBody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  <a:cs typeface="Arial" charset="0"/>
              </a:rPr>
              <a:t>Properties of DNS</a:t>
            </a:r>
          </a:p>
          <a:p>
            <a:pPr lvl="1">
              <a:buClr>
                <a:schemeClr val="tx2"/>
              </a:buClr>
            </a:pPr>
            <a:r>
              <a:rPr lang="en-US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Hierarchical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name space divided into </a:t>
            </a:r>
            <a:r>
              <a:rPr lang="en-US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zones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Zones distributed over collection of DNS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servers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>
                <a:latin typeface="Arial" charset="0"/>
                <a:cs typeface="Arial" charset="0"/>
              </a:rPr>
              <a:t>Hierarchy of DNS servers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Root (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hardwired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into other servers)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Top-level domain (</a:t>
            </a:r>
            <a:r>
              <a:rPr lang="en-US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TLD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) servers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Authoritative DNS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servers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>
                <a:latin typeface="Arial" charset="0"/>
                <a:cs typeface="Arial" charset="0"/>
              </a:rPr>
              <a:t>Performing the translations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Local DNS servers</a:t>
            </a:r>
          </a:p>
          <a:p>
            <a:pPr lvl="1">
              <a:buClr>
                <a:schemeClr val="tx2"/>
              </a:buClr>
            </a:pPr>
            <a:r>
              <a:rPr lang="en-US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Resolver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software</a:t>
            </a:r>
          </a:p>
        </p:txBody>
      </p:sp>
    </p:spTree>
    <p:extLst>
      <p:ext uri="{BB962C8B-B14F-4D97-AF65-F5344CB8AC3E}">
        <p14:creationId xmlns:p14="http://schemas.microsoft.com/office/powerpoint/2010/main" val="3405246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Distributed, Hierarchical Database</a:t>
            </a:r>
          </a:p>
        </p:txBody>
      </p:sp>
      <p:sp>
        <p:nvSpPr>
          <p:cNvPr id="48131" name="Rectangle 22"/>
          <p:cNvSpPr>
            <a:spLocks noGrp="1" noChangeArrowheads="1"/>
          </p:cNvSpPr>
          <p:nvPr>
            <p:ph idx="1"/>
          </p:nvPr>
        </p:nvSpPr>
        <p:spPr>
          <a:xfrm>
            <a:off x="949325" y="4572000"/>
            <a:ext cx="7661275" cy="1295400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Client wants IP for www.amazon.com</a:t>
            </a:r>
          </a:p>
          <a:p>
            <a:pPr lvl="1"/>
            <a:r>
              <a:rPr lang="en-US" sz="1800">
                <a:latin typeface="Arial" charset="0"/>
              </a:rPr>
              <a:t>Client queries a root server to find </a:t>
            </a:r>
            <a:r>
              <a:rPr lang="en-US" sz="1800" b="1">
                <a:solidFill>
                  <a:srgbClr val="0000CC"/>
                </a:solidFill>
                <a:latin typeface="Courier New" charset="0"/>
                <a:cs typeface="Courier New" charset="0"/>
              </a:rPr>
              <a:t>com</a:t>
            </a:r>
            <a:r>
              <a:rPr lang="en-US" sz="1800">
                <a:latin typeface="Arial" charset="0"/>
              </a:rPr>
              <a:t> DNS server</a:t>
            </a:r>
          </a:p>
          <a:p>
            <a:pPr lvl="1"/>
            <a:r>
              <a:rPr lang="en-US" sz="1800">
                <a:latin typeface="Arial" charset="0"/>
              </a:rPr>
              <a:t>Client queries </a:t>
            </a:r>
            <a:r>
              <a:rPr lang="en-US" sz="1800" b="1">
                <a:solidFill>
                  <a:srgbClr val="0000CC"/>
                </a:solidFill>
                <a:latin typeface="Courier New" charset="0"/>
                <a:cs typeface="Courier New" charset="0"/>
              </a:rPr>
              <a:t>com</a:t>
            </a:r>
            <a:r>
              <a:rPr lang="en-US" sz="1800">
                <a:latin typeface="Arial" charset="0"/>
              </a:rPr>
              <a:t> DNS server to get </a:t>
            </a:r>
            <a:r>
              <a:rPr lang="en-US" sz="1800" b="1">
                <a:solidFill>
                  <a:srgbClr val="0000CC"/>
                </a:solidFill>
                <a:latin typeface="Courier New" charset="0"/>
                <a:cs typeface="Courier New" charset="0"/>
              </a:rPr>
              <a:t>amazon.com</a:t>
            </a:r>
            <a:r>
              <a:rPr lang="en-US" sz="1800">
                <a:latin typeface="Arial" charset="0"/>
              </a:rPr>
              <a:t> DNS server</a:t>
            </a:r>
          </a:p>
          <a:p>
            <a:pPr lvl="1"/>
            <a:r>
              <a:rPr lang="en-US" sz="1800">
                <a:latin typeface="Arial" charset="0"/>
              </a:rPr>
              <a:t>Client queries </a:t>
            </a:r>
            <a:r>
              <a:rPr lang="en-US" sz="1800" b="1">
                <a:solidFill>
                  <a:srgbClr val="0000CC"/>
                </a:solidFill>
                <a:latin typeface="Courier New" charset="0"/>
                <a:cs typeface="Courier New" charset="0"/>
              </a:rPr>
              <a:t>amazon.com</a:t>
            </a:r>
            <a:r>
              <a:rPr lang="en-US" sz="1800">
                <a:latin typeface="Arial" charset="0"/>
              </a:rPr>
              <a:t> DNS server to get  IP address for </a:t>
            </a:r>
            <a:r>
              <a:rPr lang="en-US" sz="1800" b="1">
                <a:solidFill>
                  <a:srgbClr val="0000CC"/>
                </a:solidFill>
                <a:latin typeface="Courier New" charset="0"/>
                <a:cs typeface="Courier New" charset="0"/>
              </a:rPr>
              <a:t>www.amazon.com</a:t>
            </a:r>
          </a:p>
        </p:txBody>
      </p:sp>
      <p:sp>
        <p:nvSpPr>
          <p:cNvPr id="4608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C3A2181-5EE2-3343-91A9-3824E3CDBB3A}" type="slidenum">
              <a:rPr lang="en-US"/>
              <a:pPr/>
              <a:t>12</a:t>
            </a:fld>
            <a:endParaRPr lang="en-US"/>
          </a:p>
        </p:txBody>
      </p:sp>
      <p:sp>
        <p:nvSpPr>
          <p:cNvPr id="46085" name="Text Box 2"/>
          <p:cNvSpPr txBox="1">
            <a:spLocks noChangeArrowheads="1"/>
          </p:cNvSpPr>
          <p:nvPr/>
        </p:nvSpPr>
        <p:spPr bwMode="auto">
          <a:xfrm>
            <a:off x="3459163" y="1517650"/>
            <a:ext cx="206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Root DNS Servers</a:t>
            </a:r>
          </a:p>
        </p:txBody>
      </p:sp>
      <p:sp>
        <p:nvSpPr>
          <p:cNvPr id="48137" name="Text Box 4"/>
          <p:cNvSpPr txBox="1">
            <a:spLocks noChangeArrowheads="1"/>
          </p:cNvSpPr>
          <p:nvPr/>
        </p:nvSpPr>
        <p:spPr bwMode="auto">
          <a:xfrm>
            <a:off x="882650" y="2552700"/>
            <a:ext cx="197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com</a:t>
            </a:r>
            <a:r>
              <a:rPr lang="en-US"/>
              <a:t> DNS servers</a:t>
            </a:r>
          </a:p>
        </p:txBody>
      </p:sp>
      <p:sp>
        <p:nvSpPr>
          <p:cNvPr id="48138" name="Text Box 5"/>
          <p:cNvSpPr txBox="1">
            <a:spLocks noChangeArrowheads="1"/>
          </p:cNvSpPr>
          <p:nvPr/>
        </p:nvSpPr>
        <p:spPr bwMode="auto">
          <a:xfrm>
            <a:off x="3530600" y="2552700"/>
            <a:ext cx="1970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org</a:t>
            </a:r>
            <a:r>
              <a:rPr lang="en-US"/>
              <a:t> DNS servers</a:t>
            </a:r>
          </a:p>
        </p:txBody>
      </p:sp>
      <p:sp>
        <p:nvSpPr>
          <p:cNvPr id="48139" name="Text Box 6"/>
          <p:cNvSpPr txBox="1">
            <a:spLocks noChangeArrowheads="1"/>
          </p:cNvSpPr>
          <p:nvPr/>
        </p:nvSpPr>
        <p:spPr bwMode="auto">
          <a:xfrm>
            <a:off x="6107113" y="2552700"/>
            <a:ext cx="1970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edu</a:t>
            </a:r>
            <a:r>
              <a:rPr lang="en-US"/>
              <a:t> DNS servers</a:t>
            </a:r>
          </a:p>
        </p:txBody>
      </p:sp>
      <p:sp>
        <p:nvSpPr>
          <p:cNvPr id="48140" name="Line 7"/>
          <p:cNvSpPr>
            <a:spLocks noChangeShapeType="1"/>
          </p:cNvSpPr>
          <p:nvPr/>
        </p:nvSpPr>
        <p:spPr bwMode="auto">
          <a:xfrm flipH="1">
            <a:off x="2098675" y="1922463"/>
            <a:ext cx="2074863" cy="6016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1" name="Line 8"/>
          <p:cNvSpPr>
            <a:spLocks noChangeShapeType="1"/>
          </p:cNvSpPr>
          <p:nvPr/>
        </p:nvSpPr>
        <p:spPr bwMode="auto">
          <a:xfrm>
            <a:off x="4460875" y="1922463"/>
            <a:ext cx="0" cy="668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2" name="Line 9"/>
          <p:cNvSpPr>
            <a:spLocks noChangeShapeType="1"/>
          </p:cNvSpPr>
          <p:nvPr/>
        </p:nvSpPr>
        <p:spPr bwMode="auto">
          <a:xfrm>
            <a:off x="4818063" y="1922463"/>
            <a:ext cx="2147887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3" name="Text Box 10"/>
          <p:cNvSpPr txBox="1">
            <a:spLocks noChangeArrowheads="1"/>
          </p:cNvSpPr>
          <p:nvPr/>
        </p:nvSpPr>
        <p:spPr bwMode="auto">
          <a:xfrm>
            <a:off x="5715000" y="3321050"/>
            <a:ext cx="1477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uiuc.edu</a:t>
            </a:r>
          </a:p>
          <a:p>
            <a:pPr eaLnBrk="1" hangingPunct="1"/>
            <a:r>
              <a:rPr lang="en-US"/>
              <a:t>DNS servers</a:t>
            </a:r>
          </a:p>
        </p:txBody>
      </p:sp>
      <p:sp>
        <p:nvSpPr>
          <p:cNvPr id="48144" name="Text Box 11"/>
          <p:cNvSpPr txBox="1">
            <a:spLocks noChangeArrowheads="1"/>
          </p:cNvSpPr>
          <p:nvPr/>
        </p:nvSpPr>
        <p:spPr bwMode="auto">
          <a:xfrm>
            <a:off x="7164388" y="3321050"/>
            <a:ext cx="1479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umass.edu</a:t>
            </a:r>
          </a:p>
          <a:p>
            <a:pPr eaLnBrk="1" hangingPunct="1"/>
            <a:r>
              <a:rPr lang="en-US"/>
              <a:t>DNS servers</a:t>
            </a:r>
          </a:p>
        </p:txBody>
      </p:sp>
      <p:sp>
        <p:nvSpPr>
          <p:cNvPr id="48145" name="Line 12"/>
          <p:cNvSpPr>
            <a:spLocks noChangeShapeType="1"/>
          </p:cNvSpPr>
          <p:nvPr/>
        </p:nvSpPr>
        <p:spPr bwMode="auto">
          <a:xfrm flipH="1">
            <a:off x="6392863" y="2986088"/>
            <a:ext cx="500062" cy="333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6" name="Line 13"/>
          <p:cNvSpPr>
            <a:spLocks noChangeShapeType="1"/>
          </p:cNvSpPr>
          <p:nvPr/>
        </p:nvSpPr>
        <p:spPr bwMode="auto">
          <a:xfrm>
            <a:off x="7323138" y="2986088"/>
            <a:ext cx="428625" cy="333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7" name="Text Box 14"/>
          <p:cNvSpPr txBox="1">
            <a:spLocks noChangeArrowheads="1"/>
          </p:cNvSpPr>
          <p:nvPr/>
        </p:nvSpPr>
        <p:spPr bwMode="auto">
          <a:xfrm>
            <a:off x="438150" y="3321050"/>
            <a:ext cx="1479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yahoo.com</a:t>
            </a:r>
          </a:p>
          <a:p>
            <a:pPr eaLnBrk="1" hangingPunct="1"/>
            <a:r>
              <a:rPr lang="en-US"/>
              <a:t>DNS servers</a:t>
            </a:r>
          </a:p>
        </p:txBody>
      </p:sp>
      <p:sp>
        <p:nvSpPr>
          <p:cNvPr id="48148" name="Text Box 15"/>
          <p:cNvSpPr txBox="1">
            <a:spLocks noChangeArrowheads="1"/>
          </p:cNvSpPr>
          <p:nvPr/>
        </p:nvSpPr>
        <p:spPr bwMode="auto">
          <a:xfrm>
            <a:off x="1955800" y="3321050"/>
            <a:ext cx="15636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amazon.com</a:t>
            </a:r>
          </a:p>
          <a:p>
            <a:pPr eaLnBrk="1" hangingPunct="1"/>
            <a:r>
              <a:rPr lang="en-US"/>
              <a:t>DNS servers</a:t>
            </a:r>
          </a:p>
        </p:txBody>
      </p:sp>
      <p:sp>
        <p:nvSpPr>
          <p:cNvPr id="48149" name="Line 16"/>
          <p:cNvSpPr>
            <a:spLocks noChangeShapeType="1"/>
          </p:cNvSpPr>
          <p:nvPr/>
        </p:nvSpPr>
        <p:spPr bwMode="auto">
          <a:xfrm flipH="1">
            <a:off x="1239838" y="2952750"/>
            <a:ext cx="287337" cy="400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0" name="Line 17"/>
          <p:cNvSpPr>
            <a:spLocks noChangeShapeType="1"/>
          </p:cNvSpPr>
          <p:nvPr/>
        </p:nvSpPr>
        <p:spPr bwMode="auto">
          <a:xfrm>
            <a:off x="2170113" y="2952750"/>
            <a:ext cx="358775" cy="400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1" name="Text Box 18"/>
          <p:cNvSpPr txBox="1">
            <a:spLocks noChangeArrowheads="1"/>
          </p:cNvSpPr>
          <p:nvPr/>
        </p:nvSpPr>
        <p:spPr bwMode="auto">
          <a:xfrm>
            <a:off x="3873500" y="3321050"/>
            <a:ext cx="1479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pbs.org</a:t>
            </a:r>
          </a:p>
          <a:p>
            <a:pPr eaLnBrk="1" hangingPunct="1"/>
            <a:r>
              <a:rPr lang="en-US"/>
              <a:t>DNS servers</a:t>
            </a:r>
          </a:p>
        </p:txBody>
      </p:sp>
      <p:sp>
        <p:nvSpPr>
          <p:cNvPr id="48152" name="Line 19"/>
          <p:cNvSpPr>
            <a:spLocks noChangeShapeType="1"/>
          </p:cNvSpPr>
          <p:nvPr/>
        </p:nvSpPr>
        <p:spPr bwMode="auto">
          <a:xfrm>
            <a:off x="4460875" y="2952750"/>
            <a:ext cx="0" cy="400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2" name="Date Placeholder 2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46103" name="Footer Placeholder 2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2834247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/>
      <p:bldP spid="48138" grpId="0"/>
      <p:bldP spid="48139" grpId="0"/>
      <p:bldP spid="48140" grpId="0" animBg="1"/>
      <p:bldP spid="48141" grpId="0" animBg="1"/>
      <p:bldP spid="48142" grpId="0" animBg="1"/>
      <p:bldP spid="48143" grpId="0"/>
      <p:bldP spid="48144" grpId="0"/>
      <p:bldP spid="48145" grpId="0" animBg="1"/>
      <p:bldP spid="48146" grpId="0" animBg="1"/>
      <p:bldP spid="48147" grpId="0"/>
      <p:bldP spid="48148" grpId="0"/>
      <p:bldP spid="48149" grpId="0" animBg="1"/>
      <p:bldP spid="48150" grpId="0" animBg="1"/>
      <p:bldP spid="48151" grpId="0"/>
      <p:bldP spid="4815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50A5A24-5ABA-7641-A3D4-25955383F223}" type="slidenum">
              <a:rPr lang="en-US" sz="1400" b="0">
                <a:latin typeface="Times New Roman" charset="0"/>
              </a:rPr>
              <a:pPr eaLnBrk="1" hangingPunct="1"/>
              <a:t>13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DNS Root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188" y="1600199"/>
            <a:ext cx="8478837" cy="4410075"/>
          </a:xfrm>
        </p:spPr>
        <p:txBody>
          <a:bodyPr/>
          <a:lstStyle/>
          <a:p>
            <a:r>
              <a:rPr lang="en-US" sz="2400" dirty="0">
                <a:latin typeface="Arial" charset="0"/>
                <a:cs typeface="Arial" charset="0"/>
              </a:rPr>
              <a:t>Located in Virginia, USA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How do we make the root scale?</a:t>
            </a:r>
          </a:p>
        </p:txBody>
      </p:sp>
      <p:sp>
        <p:nvSpPr>
          <p:cNvPr id="71685" name="AutoShape 4"/>
          <p:cNvSpPr>
            <a:spLocks noChangeAspect="1" noChangeArrowheads="1"/>
          </p:cNvSpPr>
          <p:nvPr/>
        </p:nvSpPr>
        <p:spPr bwMode="auto">
          <a:xfrm>
            <a:off x="457200" y="3048000"/>
            <a:ext cx="7234238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686" name="Picture 5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7" name="Freeform 6"/>
          <p:cNvSpPr>
            <a:spLocks/>
          </p:cNvSpPr>
          <p:nvPr/>
        </p:nvSpPr>
        <p:spPr bwMode="auto">
          <a:xfrm>
            <a:off x="2895600" y="2895600"/>
            <a:ext cx="514350" cy="1882775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924977 h 1893"/>
              <a:gd name="T4" fmla="*/ 514350 w 963"/>
              <a:gd name="T5" fmla="*/ 1882775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8" name="Text Box 7"/>
          <p:cNvSpPr txBox="1">
            <a:spLocks noChangeArrowheads="1"/>
          </p:cNvSpPr>
          <p:nvPr/>
        </p:nvSpPr>
        <p:spPr bwMode="auto">
          <a:xfrm>
            <a:off x="2665413" y="2559050"/>
            <a:ext cx="3903662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  Verisign, Dulles, VA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ctr"/>
            <a:endParaRPr lang="en-US" sz="28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58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736AA7C-9D1D-374B-B481-939F73DF3BE0}" type="slidenum">
              <a:rPr lang="en-US" sz="1400" b="0">
                <a:latin typeface="Times New Roman" charset="0"/>
              </a:rPr>
              <a:pPr eaLnBrk="1" hangingPunct="1"/>
              <a:t>14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DNS Root Servers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188" y="1600199"/>
            <a:ext cx="8478837" cy="4410075"/>
          </a:xfrm>
        </p:spPr>
        <p:txBody>
          <a:bodyPr/>
          <a:lstStyle/>
          <a:p>
            <a:r>
              <a:rPr lang="en-US" sz="2400" dirty="0">
                <a:latin typeface="Arial" charset="0"/>
                <a:cs typeface="Arial" charset="0"/>
              </a:rPr>
              <a:t>13 root servers (see http://</a:t>
            </a:r>
            <a:r>
              <a:rPr lang="en-US" sz="2400" dirty="0" err="1">
                <a:latin typeface="Arial" charset="0"/>
                <a:cs typeface="Arial" charset="0"/>
              </a:rPr>
              <a:t>www.root-servers.org</a:t>
            </a:r>
            <a:r>
              <a:rPr lang="en-US" sz="2400" dirty="0">
                <a:latin typeface="Arial" charset="0"/>
                <a:cs typeface="Arial" charset="0"/>
              </a:rPr>
              <a:t>/)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Labeled A through M</a:t>
            </a:r>
          </a:p>
          <a:p>
            <a:pPr>
              <a:lnSpc>
                <a:spcPct val="60000"/>
              </a:lnSpc>
            </a:pPr>
            <a:r>
              <a:rPr lang="en-US" sz="2400" dirty="0">
                <a:latin typeface="Arial" charset="0"/>
                <a:cs typeface="Arial" charset="0"/>
              </a:rPr>
              <a:t>Does </a:t>
            </a:r>
            <a:r>
              <a:rPr lang="en-US" sz="2400" dirty="0">
                <a:solidFill>
                  <a:srgbClr val="0000FF"/>
                </a:solidFill>
                <a:latin typeface="Arial" charset="0"/>
                <a:cs typeface="Arial" charset="0"/>
              </a:rPr>
              <a:t>this</a:t>
            </a:r>
            <a:r>
              <a:rPr lang="en-US" sz="2400" dirty="0">
                <a:latin typeface="Arial" charset="0"/>
                <a:cs typeface="Arial" charset="0"/>
              </a:rPr>
              <a:t> scale?</a:t>
            </a:r>
          </a:p>
        </p:txBody>
      </p:sp>
      <p:sp>
        <p:nvSpPr>
          <p:cNvPr id="73733" name="AutoShape 4"/>
          <p:cNvSpPr>
            <a:spLocks noChangeAspect="1" noChangeArrowheads="1"/>
          </p:cNvSpPr>
          <p:nvPr/>
        </p:nvSpPr>
        <p:spPr bwMode="auto">
          <a:xfrm>
            <a:off x="481013" y="3089275"/>
            <a:ext cx="7234237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3734" name="Picture 5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655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5" name="Freeform 6"/>
          <p:cNvSpPr>
            <a:spLocks/>
          </p:cNvSpPr>
          <p:nvPr/>
        </p:nvSpPr>
        <p:spPr bwMode="auto">
          <a:xfrm>
            <a:off x="2605088" y="32670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742477 h 1893"/>
              <a:gd name="T4" fmla="*/ 804862 w 963"/>
              <a:gd name="T5" fmla="*/ 1511300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6" name="Text Box 7"/>
          <p:cNvSpPr txBox="1">
            <a:spLocks noChangeArrowheads="1"/>
          </p:cNvSpPr>
          <p:nvPr/>
        </p:nvSpPr>
        <p:spPr bwMode="auto">
          <a:xfrm>
            <a:off x="654050" y="5627688"/>
            <a:ext cx="26336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B USC-ISI Marina del Rey, CA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L ICANN Los Angeles, CA</a:t>
            </a:r>
          </a:p>
          <a:p>
            <a:pPr algn="ctr"/>
            <a:endParaRPr lang="en-US" sz="2400" b="0">
              <a:latin typeface="Times New Roman" charset="0"/>
            </a:endParaRPr>
          </a:p>
        </p:txBody>
      </p:sp>
      <p:sp>
        <p:nvSpPr>
          <p:cNvPr id="73737" name="Freeform 8"/>
          <p:cNvSpPr>
            <a:spLocks/>
          </p:cNvSpPr>
          <p:nvPr/>
        </p:nvSpPr>
        <p:spPr bwMode="auto">
          <a:xfrm>
            <a:off x="1789113" y="4965700"/>
            <a:ext cx="952500" cy="668338"/>
          </a:xfrm>
          <a:custGeom>
            <a:avLst/>
            <a:gdLst>
              <a:gd name="T0" fmla="*/ 0 w 582"/>
              <a:gd name="T1" fmla="*/ 668338 h 426"/>
              <a:gd name="T2" fmla="*/ 95250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8" name="Text Box 9"/>
          <p:cNvSpPr txBox="1">
            <a:spLocks noChangeArrowheads="1"/>
          </p:cNvSpPr>
          <p:nvPr/>
        </p:nvSpPr>
        <p:spPr bwMode="auto">
          <a:xfrm>
            <a:off x="347663" y="3903663"/>
            <a:ext cx="257333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E NASA Mt View, CA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F  Internet Software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    Consortium 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    Palo</a:t>
            </a:r>
            <a:r>
              <a:rPr lang="en-US" sz="1200" b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400" b="0">
                <a:solidFill>
                  <a:srgbClr val="000000"/>
                </a:solidFill>
                <a:latin typeface="Arial" charset="0"/>
              </a:rPr>
              <a:t>Alto, CA</a:t>
            </a:r>
            <a:endParaRPr lang="en-US" sz="3200" b="0">
              <a:latin typeface="Times New Roman" charset="0"/>
            </a:endParaRPr>
          </a:p>
        </p:txBody>
      </p:sp>
      <p:sp>
        <p:nvSpPr>
          <p:cNvPr id="73739" name="Freeform 10"/>
          <p:cNvSpPr>
            <a:spLocks/>
          </p:cNvSpPr>
          <p:nvPr/>
        </p:nvSpPr>
        <p:spPr bwMode="auto">
          <a:xfrm flipV="1">
            <a:off x="1660525" y="4665663"/>
            <a:ext cx="1022350" cy="225425"/>
          </a:xfrm>
          <a:custGeom>
            <a:avLst/>
            <a:gdLst>
              <a:gd name="T0" fmla="*/ 0 w 582"/>
              <a:gd name="T1" fmla="*/ 225425 h 426"/>
              <a:gd name="T2" fmla="*/ 102235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0" name="Text Box 11"/>
          <p:cNvSpPr txBox="1">
            <a:spLocks noChangeArrowheads="1"/>
          </p:cNvSpPr>
          <p:nvPr/>
        </p:nvSpPr>
        <p:spPr bwMode="auto">
          <a:xfrm>
            <a:off x="5253038" y="3570288"/>
            <a:ext cx="24987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1400" b="0">
                <a:solidFill>
                  <a:srgbClr val="000000"/>
                </a:solidFill>
                <a:latin typeface="Arial" charset="0"/>
              </a:rPr>
              <a:t>I </a:t>
            </a:r>
            <a:r>
              <a:rPr lang="en-US" sz="1400" b="0">
                <a:latin typeface="Arial" charset="0"/>
              </a:rPr>
              <a:t>Autonomica,</a:t>
            </a:r>
            <a:r>
              <a:rPr lang="en-US" sz="1400" b="0">
                <a:solidFill>
                  <a:srgbClr val="000000"/>
                </a:solidFill>
                <a:latin typeface="Arial" charset="0"/>
              </a:rPr>
              <a:t> Stockholm</a:t>
            </a:r>
          </a:p>
        </p:txBody>
      </p:sp>
      <p:sp>
        <p:nvSpPr>
          <p:cNvPr id="73741" name="Freeform 12"/>
          <p:cNvSpPr>
            <a:spLocks/>
          </p:cNvSpPr>
          <p:nvPr/>
        </p:nvSpPr>
        <p:spPr bwMode="auto">
          <a:xfrm>
            <a:off x="4797425" y="3813175"/>
            <a:ext cx="849313" cy="674688"/>
          </a:xfrm>
          <a:custGeom>
            <a:avLst/>
            <a:gdLst>
              <a:gd name="T0" fmla="*/ 849313 w 666"/>
              <a:gd name="T1" fmla="*/ 0 h 1005"/>
              <a:gd name="T2" fmla="*/ 0 w 666"/>
              <a:gd name="T3" fmla="*/ 674688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2" name="Text Box 13"/>
          <p:cNvSpPr txBox="1">
            <a:spLocks noChangeArrowheads="1"/>
          </p:cNvSpPr>
          <p:nvPr/>
        </p:nvSpPr>
        <p:spPr bwMode="auto">
          <a:xfrm>
            <a:off x="5299075" y="3216275"/>
            <a:ext cx="38449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K RIPE London</a:t>
            </a:r>
            <a:endParaRPr lang="en-US" sz="3200" b="0">
              <a:latin typeface="Times New Roman" charset="0"/>
            </a:endParaRPr>
          </a:p>
        </p:txBody>
      </p:sp>
      <p:sp>
        <p:nvSpPr>
          <p:cNvPr id="73743" name="Freeform 14"/>
          <p:cNvSpPr>
            <a:spLocks/>
          </p:cNvSpPr>
          <p:nvPr/>
        </p:nvSpPr>
        <p:spPr bwMode="auto">
          <a:xfrm>
            <a:off x="4570413" y="3433763"/>
            <a:ext cx="771525" cy="1158875"/>
          </a:xfrm>
          <a:custGeom>
            <a:avLst/>
            <a:gdLst>
              <a:gd name="T0" fmla="*/ 771525 w 922"/>
              <a:gd name="T1" fmla="*/ 0 h 1448"/>
              <a:gd name="T2" fmla="*/ 0 w 922"/>
              <a:gd name="T3" fmla="*/ 1158875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4" name="Text Box 15"/>
          <p:cNvSpPr txBox="1">
            <a:spLocks noChangeArrowheads="1"/>
          </p:cNvSpPr>
          <p:nvPr/>
        </p:nvSpPr>
        <p:spPr bwMode="auto">
          <a:xfrm>
            <a:off x="7221538" y="4402138"/>
            <a:ext cx="156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M WIDE Tokyo</a:t>
            </a:r>
            <a:endParaRPr lang="en-US" sz="3200" b="0">
              <a:latin typeface="Times New Roman" charset="0"/>
            </a:endParaRPr>
          </a:p>
        </p:txBody>
      </p:sp>
      <p:sp>
        <p:nvSpPr>
          <p:cNvPr id="73745" name="Freeform 16"/>
          <p:cNvSpPr>
            <a:spLocks/>
          </p:cNvSpPr>
          <p:nvPr/>
        </p:nvSpPr>
        <p:spPr bwMode="auto">
          <a:xfrm>
            <a:off x="6851650" y="4632325"/>
            <a:ext cx="331788" cy="231775"/>
          </a:xfrm>
          <a:custGeom>
            <a:avLst/>
            <a:gdLst>
              <a:gd name="T0" fmla="*/ 331788 w 252"/>
              <a:gd name="T1" fmla="*/ 0 h 462"/>
              <a:gd name="T2" fmla="*/ 0 w 252"/>
              <a:gd name="T3" fmla="*/ 231775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6" name="Text Box 17"/>
          <p:cNvSpPr txBox="1">
            <a:spLocks noChangeArrowheads="1"/>
          </p:cNvSpPr>
          <p:nvPr/>
        </p:nvSpPr>
        <p:spPr bwMode="auto">
          <a:xfrm>
            <a:off x="2665413" y="2559050"/>
            <a:ext cx="3903662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 charset="0"/>
              </a:rPr>
              <a:t>A </a:t>
            </a:r>
            <a:r>
              <a:rPr lang="en-US" sz="1400" b="0" dirty="0" err="1">
                <a:solidFill>
                  <a:srgbClr val="000000"/>
                </a:solidFill>
                <a:latin typeface="Arial" charset="0"/>
              </a:rPr>
              <a:t>Verisign</a:t>
            </a:r>
            <a:r>
              <a:rPr lang="en-US" sz="1400" b="0" dirty="0">
                <a:solidFill>
                  <a:srgbClr val="000000"/>
                </a:solidFill>
                <a:latin typeface="Arial" charset="0"/>
              </a:rPr>
              <a:t>, Dulles,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 charset="0"/>
              </a:rPr>
              <a:t>C Cogent, Herndon,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 charset="0"/>
              </a:rPr>
              <a:t>D U Maryland College Park, MD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 charset="0"/>
              </a:rPr>
              <a:t>G US </a:t>
            </a:r>
            <a:r>
              <a:rPr lang="en-US" sz="1400" b="0" dirty="0" err="1">
                <a:solidFill>
                  <a:srgbClr val="000000"/>
                </a:solidFill>
                <a:latin typeface="Arial" charset="0"/>
              </a:rPr>
              <a:t>DoD</a:t>
            </a:r>
            <a:r>
              <a:rPr lang="en-US" sz="1400" b="0" dirty="0">
                <a:solidFill>
                  <a:srgbClr val="000000"/>
                </a:solidFill>
                <a:latin typeface="Arial" charset="0"/>
              </a:rPr>
              <a:t> Vienna,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 charset="0"/>
              </a:rPr>
              <a:t>H ARL Aberdeen, MD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 charset="0"/>
              </a:rPr>
              <a:t>J </a:t>
            </a:r>
            <a:r>
              <a:rPr lang="en-US" sz="1400" b="0" dirty="0" err="1">
                <a:solidFill>
                  <a:srgbClr val="000000"/>
                </a:solidFill>
                <a:latin typeface="Arial" charset="0"/>
              </a:rPr>
              <a:t>Verisign</a:t>
            </a:r>
            <a:endParaRPr lang="en-US" sz="1400" b="0" dirty="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en-US" sz="2800" b="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354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0F3A40E-1219-9A4A-977A-DEAE526439A7}" type="slidenum">
              <a:rPr lang="en-US" sz="1400" b="0">
                <a:latin typeface="Times New Roman" charset="0"/>
              </a:rPr>
              <a:pPr eaLnBrk="1" hangingPunct="1"/>
              <a:t>15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DNS Root Servers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188" y="1676400"/>
            <a:ext cx="8478837" cy="4333874"/>
          </a:xfrm>
        </p:spPr>
        <p:txBody>
          <a:bodyPr/>
          <a:lstStyle/>
          <a:p>
            <a:r>
              <a:rPr lang="en-US" sz="2400" dirty="0">
                <a:latin typeface="Arial" charset="0"/>
                <a:cs typeface="Arial" charset="0"/>
              </a:rPr>
              <a:t>13 root servers </a:t>
            </a:r>
            <a:r>
              <a:rPr lang="en-US" sz="2400" dirty="0" smtClean="0">
                <a:latin typeface="Arial" charset="0"/>
                <a:cs typeface="Arial" charset="0"/>
              </a:rPr>
              <a:t>each replicated </a:t>
            </a:r>
            <a:r>
              <a:rPr lang="en-US" sz="2400" dirty="0">
                <a:latin typeface="Arial" charset="0"/>
                <a:cs typeface="Arial" charset="0"/>
              </a:rPr>
              <a:t>via </a:t>
            </a:r>
            <a:r>
              <a:rPr lang="en-US" sz="2400" dirty="0">
                <a:solidFill>
                  <a:srgbClr val="0000FF"/>
                </a:solidFill>
                <a:latin typeface="Arial" charset="0"/>
                <a:cs typeface="Arial" charset="0"/>
              </a:rPr>
              <a:t>any-casting</a:t>
            </a:r>
            <a:r>
              <a:rPr lang="en-US" sz="2400" dirty="0">
                <a:latin typeface="Arial" charset="0"/>
                <a:cs typeface="Arial" charset="0"/>
              </a:rPr>
              <a:t> (localized routing for addresses)</a:t>
            </a:r>
          </a:p>
          <a:p>
            <a:pPr>
              <a:lnSpc>
                <a:spcPct val="70000"/>
              </a:lnSpc>
            </a:pPr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75781" name="AutoShape 4"/>
          <p:cNvSpPr>
            <a:spLocks noChangeAspect="1" noChangeArrowheads="1"/>
          </p:cNvSpPr>
          <p:nvPr/>
        </p:nvSpPr>
        <p:spPr bwMode="auto">
          <a:xfrm>
            <a:off x="457200" y="3214688"/>
            <a:ext cx="7234238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5782" name="Picture 5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655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3" name="Freeform 6"/>
          <p:cNvSpPr>
            <a:spLocks/>
          </p:cNvSpPr>
          <p:nvPr/>
        </p:nvSpPr>
        <p:spPr bwMode="auto">
          <a:xfrm>
            <a:off x="2605088" y="32670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742477 h 1893"/>
              <a:gd name="T4" fmla="*/ 804862 w 963"/>
              <a:gd name="T5" fmla="*/ 1511300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Text Box 7"/>
          <p:cNvSpPr txBox="1">
            <a:spLocks noChangeArrowheads="1"/>
          </p:cNvSpPr>
          <p:nvPr/>
        </p:nvSpPr>
        <p:spPr bwMode="auto">
          <a:xfrm>
            <a:off x="654050" y="5627688"/>
            <a:ext cx="26336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B USC-ISI Marina del Rey, CA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L ICANN Los Angeles, CA</a:t>
            </a:r>
          </a:p>
          <a:p>
            <a:pPr algn="ctr"/>
            <a:endParaRPr lang="en-US" sz="2400" b="0">
              <a:latin typeface="Times New Roman" charset="0"/>
            </a:endParaRPr>
          </a:p>
        </p:txBody>
      </p:sp>
      <p:sp>
        <p:nvSpPr>
          <p:cNvPr id="75785" name="Freeform 8"/>
          <p:cNvSpPr>
            <a:spLocks/>
          </p:cNvSpPr>
          <p:nvPr/>
        </p:nvSpPr>
        <p:spPr bwMode="auto">
          <a:xfrm>
            <a:off x="1789113" y="4965700"/>
            <a:ext cx="952500" cy="668338"/>
          </a:xfrm>
          <a:custGeom>
            <a:avLst/>
            <a:gdLst>
              <a:gd name="T0" fmla="*/ 0 w 582"/>
              <a:gd name="T1" fmla="*/ 668338 h 426"/>
              <a:gd name="T2" fmla="*/ 95250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6" name="Text Box 9"/>
          <p:cNvSpPr txBox="1">
            <a:spLocks noChangeArrowheads="1"/>
          </p:cNvSpPr>
          <p:nvPr/>
        </p:nvSpPr>
        <p:spPr bwMode="auto">
          <a:xfrm>
            <a:off x="347663" y="3903663"/>
            <a:ext cx="257333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E NASA Mt View, CA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F  Internet Software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    Consortium,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    Palo</a:t>
            </a:r>
            <a:r>
              <a:rPr lang="en-US" sz="1200" b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400" b="0">
                <a:solidFill>
                  <a:srgbClr val="000000"/>
                </a:solidFill>
                <a:latin typeface="Arial" charset="0"/>
              </a:rPr>
              <a:t>Alto, CA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   (and 37 other locations)</a:t>
            </a:r>
          </a:p>
          <a:p>
            <a:pPr algn="ctr"/>
            <a:endParaRPr lang="en-US" sz="3200" b="0">
              <a:latin typeface="Times New Roman" charset="0"/>
            </a:endParaRPr>
          </a:p>
        </p:txBody>
      </p:sp>
      <p:sp>
        <p:nvSpPr>
          <p:cNvPr id="75787" name="Freeform 10"/>
          <p:cNvSpPr>
            <a:spLocks/>
          </p:cNvSpPr>
          <p:nvPr/>
        </p:nvSpPr>
        <p:spPr bwMode="auto">
          <a:xfrm flipV="1">
            <a:off x="1660525" y="4665663"/>
            <a:ext cx="1022350" cy="225425"/>
          </a:xfrm>
          <a:custGeom>
            <a:avLst/>
            <a:gdLst>
              <a:gd name="T0" fmla="*/ 0 w 582"/>
              <a:gd name="T1" fmla="*/ 225425 h 426"/>
              <a:gd name="T2" fmla="*/ 102235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8" name="Text Box 11"/>
          <p:cNvSpPr txBox="1">
            <a:spLocks noChangeArrowheads="1"/>
          </p:cNvSpPr>
          <p:nvPr/>
        </p:nvSpPr>
        <p:spPr bwMode="auto">
          <a:xfrm>
            <a:off x="5253038" y="3570288"/>
            <a:ext cx="24987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1400" b="0">
                <a:solidFill>
                  <a:srgbClr val="000000"/>
                </a:solidFill>
                <a:latin typeface="Arial" charset="0"/>
              </a:rPr>
              <a:t>I </a:t>
            </a:r>
            <a:r>
              <a:rPr lang="en-US" sz="1400" b="0">
                <a:latin typeface="Arial" charset="0"/>
              </a:rPr>
              <a:t>Autonomica,</a:t>
            </a:r>
            <a:r>
              <a:rPr lang="en-US" sz="1400" b="0">
                <a:solidFill>
                  <a:srgbClr val="000000"/>
                </a:solidFill>
                <a:latin typeface="Arial" charset="0"/>
              </a:rPr>
              <a:t> Stockholm (plus 29 other locations)</a:t>
            </a:r>
          </a:p>
        </p:txBody>
      </p:sp>
      <p:sp>
        <p:nvSpPr>
          <p:cNvPr id="75789" name="Freeform 12"/>
          <p:cNvSpPr>
            <a:spLocks/>
          </p:cNvSpPr>
          <p:nvPr/>
        </p:nvSpPr>
        <p:spPr bwMode="auto">
          <a:xfrm>
            <a:off x="4797425" y="3813175"/>
            <a:ext cx="849313" cy="674688"/>
          </a:xfrm>
          <a:custGeom>
            <a:avLst/>
            <a:gdLst>
              <a:gd name="T0" fmla="*/ 849313 w 666"/>
              <a:gd name="T1" fmla="*/ 0 h 1005"/>
              <a:gd name="T2" fmla="*/ 0 w 666"/>
              <a:gd name="T3" fmla="*/ 674688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0" name="Text Box 13"/>
          <p:cNvSpPr txBox="1">
            <a:spLocks noChangeArrowheads="1"/>
          </p:cNvSpPr>
          <p:nvPr/>
        </p:nvSpPr>
        <p:spPr bwMode="auto">
          <a:xfrm>
            <a:off x="5299075" y="3216275"/>
            <a:ext cx="38449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K RIPE London (plus 16 other locations)</a:t>
            </a:r>
            <a:endParaRPr lang="en-US" sz="3200" b="0">
              <a:latin typeface="Times New Roman" charset="0"/>
            </a:endParaRPr>
          </a:p>
        </p:txBody>
      </p:sp>
      <p:sp>
        <p:nvSpPr>
          <p:cNvPr id="75791" name="Freeform 14"/>
          <p:cNvSpPr>
            <a:spLocks/>
          </p:cNvSpPr>
          <p:nvPr/>
        </p:nvSpPr>
        <p:spPr bwMode="auto">
          <a:xfrm>
            <a:off x="4570413" y="3433763"/>
            <a:ext cx="771525" cy="1158875"/>
          </a:xfrm>
          <a:custGeom>
            <a:avLst/>
            <a:gdLst>
              <a:gd name="T0" fmla="*/ 771525 w 922"/>
              <a:gd name="T1" fmla="*/ 0 h 1448"/>
              <a:gd name="T2" fmla="*/ 0 w 922"/>
              <a:gd name="T3" fmla="*/ 1158875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2" name="Text Box 15"/>
          <p:cNvSpPr txBox="1">
            <a:spLocks noChangeArrowheads="1"/>
          </p:cNvSpPr>
          <p:nvPr/>
        </p:nvSpPr>
        <p:spPr bwMode="auto">
          <a:xfrm>
            <a:off x="7221538" y="4402138"/>
            <a:ext cx="1693862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M WIDE Tokyo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 plus Seoul, Paris,</a:t>
            </a:r>
            <a:br>
              <a:rPr lang="en-US" sz="1400" b="0">
                <a:solidFill>
                  <a:srgbClr val="000000"/>
                </a:solidFill>
                <a:latin typeface="Arial" charset="0"/>
              </a:rPr>
            </a:br>
            <a:r>
              <a:rPr lang="en-US" sz="1400" b="0">
                <a:solidFill>
                  <a:srgbClr val="000000"/>
                </a:solidFill>
                <a:latin typeface="Arial" charset="0"/>
              </a:rPr>
              <a:t> San Francisco</a:t>
            </a:r>
            <a:endParaRPr lang="en-US" sz="3200" b="0">
              <a:latin typeface="Times New Roman" charset="0"/>
            </a:endParaRPr>
          </a:p>
        </p:txBody>
      </p:sp>
      <p:sp>
        <p:nvSpPr>
          <p:cNvPr id="75793" name="Freeform 16"/>
          <p:cNvSpPr>
            <a:spLocks/>
          </p:cNvSpPr>
          <p:nvPr/>
        </p:nvSpPr>
        <p:spPr bwMode="auto">
          <a:xfrm>
            <a:off x="6851650" y="4632325"/>
            <a:ext cx="331788" cy="231775"/>
          </a:xfrm>
          <a:custGeom>
            <a:avLst/>
            <a:gdLst>
              <a:gd name="T0" fmla="*/ 331788 w 252"/>
              <a:gd name="T1" fmla="*/ 0 h 462"/>
              <a:gd name="T2" fmla="*/ 0 w 252"/>
              <a:gd name="T3" fmla="*/ 231775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4" name="Text Box 17"/>
          <p:cNvSpPr txBox="1">
            <a:spLocks noChangeArrowheads="1"/>
          </p:cNvSpPr>
          <p:nvPr/>
        </p:nvSpPr>
        <p:spPr bwMode="auto">
          <a:xfrm>
            <a:off x="2665413" y="2559050"/>
            <a:ext cx="4878387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A Verisign, Dulles, VA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C Cogent, Herndon, VA (also Los Angeles, NY, Chicago)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D U Maryland College Park, MD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G US DoD Vienna, VA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H ARL Aberdeen, MD</a:t>
            </a:r>
          </a:p>
          <a:p>
            <a:pPr algn="l"/>
            <a:r>
              <a:rPr lang="en-US" sz="1400" b="0">
                <a:solidFill>
                  <a:srgbClr val="000000"/>
                </a:solidFill>
                <a:latin typeface="Arial" charset="0"/>
              </a:rPr>
              <a:t>J Verisign (21 locations)</a:t>
            </a:r>
          </a:p>
          <a:p>
            <a:pPr algn="ctr"/>
            <a:endParaRPr lang="en-US" sz="28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170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TLD and Authoritative Servers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</a:rPr>
              <a:t>Top-level domain (TLD) servers</a:t>
            </a:r>
          </a:p>
          <a:p>
            <a:pPr lvl="1"/>
            <a:r>
              <a:rPr lang="en-US" sz="2000" dirty="0">
                <a:latin typeface="Arial" charset="0"/>
              </a:rPr>
              <a:t>Responsible for </a:t>
            </a:r>
            <a:r>
              <a:rPr lang="en-US" sz="2000" b="1" dirty="0">
                <a:solidFill>
                  <a:srgbClr val="0000CC"/>
                </a:solidFill>
                <a:latin typeface="Courier New" charset="0"/>
                <a:cs typeface="Courier New" charset="0"/>
              </a:rPr>
              <a:t>com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b="1" dirty="0">
                <a:solidFill>
                  <a:srgbClr val="0000CC"/>
                </a:solidFill>
                <a:latin typeface="Courier New" charset="0"/>
                <a:cs typeface="Courier New" charset="0"/>
              </a:rPr>
              <a:t>org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b="1" dirty="0">
                <a:solidFill>
                  <a:srgbClr val="0000CC"/>
                </a:solidFill>
                <a:latin typeface="Courier New" charset="0"/>
                <a:cs typeface="Courier New" charset="0"/>
              </a:rPr>
              <a:t>net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b="1" dirty="0" err="1">
                <a:solidFill>
                  <a:srgbClr val="0000CC"/>
                </a:solidFill>
                <a:latin typeface="Courier New" charset="0"/>
                <a:cs typeface="Courier New" charset="0"/>
              </a:rPr>
              <a:t>edu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etc</a:t>
            </a:r>
            <a:r>
              <a:rPr lang="en-US" sz="2000" dirty="0">
                <a:latin typeface="Arial" charset="0"/>
              </a:rPr>
              <a:t>, and all top-level country domains </a:t>
            </a:r>
            <a:r>
              <a:rPr lang="en-US" sz="2000" b="1" dirty="0" err="1">
                <a:solidFill>
                  <a:srgbClr val="0000CC"/>
                </a:solidFill>
                <a:latin typeface="Courier New" charset="0"/>
                <a:cs typeface="Courier New" charset="0"/>
              </a:rPr>
              <a:t>uk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b="1" dirty="0" err="1">
                <a:solidFill>
                  <a:srgbClr val="0000CC"/>
                </a:solidFill>
                <a:latin typeface="Courier New" charset="0"/>
                <a:cs typeface="Courier New" charset="0"/>
              </a:rPr>
              <a:t>fr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b="1" dirty="0" err="1">
                <a:solidFill>
                  <a:srgbClr val="0000CC"/>
                </a:solidFill>
                <a:latin typeface="Courier New" charset="0"/>
                <a:cs typeface="Courier New" charset="0"/>
              </a:rPr>
              <a:t>ca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b="1" dirty="0" err="1">
                <a:solidFill>
                  <a:srgbClr val="0000CC"/>
                </a:solidFill>
                <a:latin typeface="Courier New" charset="0"/>
                <a:cs typeface="Courier New" charset="0"/>
              </a:rPr>
              <a:t>jp</a:t>
            </a:r>
            <a:r>
              <a:rPr lang="en-US" sz="2000" dirty="0">
                <a:latin typeface="Arial" charset="0"/>
              </a:rPr>
              <a:t>.</a:t>
            </a:r>
          </a:p>
          <a:p>
            <a:pPr lvl="2"/>
            <a:r>
              <a:rPr lang="en-US" sz="1600" dirty="0">
                <a:latin typeface="Arial" charset="0"/>
              </a:rPr>
              <a:t>Network Solutions maintains servers for </a:t>
            </a:r>
            <a:r>
              <a:rPr lang="en-US" sz="1600" b="1" dirty="0">
                <a:solidFill>
                  <a:srgbClr val="0000CC"/>
                </a:solidFill>
                <a:latin typeface="Courier New" charset="0"/>
                <a:cs typeface="Courier New" charset="0"/>
              </a:rPr>
              <a:t>com</a:t>
            </a:r>
            <a:r>
              <a:rPr lang="en-US" sz="1600" dirty="0">
                <a:latin typeface="Arial" charset="0"/>
              </a:rPr>
              <a:t> TLD</a:t>
            </a:r>
          </a:p>
          <a:p>
            <a:pPr lvl="2"/>
            <a:r>
              <a:rPr lang="en-US" sz="1600" dirty="0" err="1">
                <a:latin typeface="Arial" charset="0"/>
              </a:rPr>
              <a:t>Educause</a:t>
            </a:r>
            <a:r>
              <a:rPr lang="en-US" sz="1600" dirty="0">
                <a:latin typeface="Arial" charset="0"/>
              </a:rPr>
              <a:t> for </a:t>
            </a:r>
            <a:r>
              <a:rPr lang="en-US" sz="1600" b="1" dirty="0" err="1">
                <a:solidFill>
                  <a:srgbClr val="0000CC"/>
                </a:solidFill>
                <a:latin typeface="Courier New" charset="0"/>
                <a:cs typeface="Courier New" charset="0"/>
              </a:rPr>
              <a:t>edu</a:t>
            </a:r>
            <a:r>
              <a:rPr lang="en-US" sz="1600" dirty="0">
                <a:latin typeface="Arial" charset="0"/>
              </a:rPr>
              <a:t> TLD</a:t>
            </a:r>
          </a:p>
          <a:p>
            <a:r>
              <a:rPr lang="en-US" sz="2400" dirty="0">
                <a:latin typeface="Arial" charset="0"/>
              </a:rPr>
              <a:t>Authoritative DNS servers</a:t>
            </a:r>
          </a:p>
          <a:p>
            <a:pPr lvl="1"/>
            <a:r>
              <a:rPr lang="en-US" sz="2000" dirty="0" smtClean="0">
                <a:latin typeface="Arial" charset="0"/>
              </a:rPr>
              <a:t>Organization’s </a:t>
            </a:r>
            <a:r>
              <a:rPr lang="en-US" sz="2000" dirty="0">
                <a:latin typeface="Arial" charset="0"/>
              </a:rPr>
              <a:t>DNS servers</a:t>
            </a:r>
          </a:p>
          <a:p>
            <a:pPr lvl="1"/>
            <a:r>
              <a:rPr lang="en-US" sz="2000" dirty="0">
                <a:latin typeface="Arial" charset="0"/>
              </a:rPr>
              <a:t>Provide authoritative hostname to IP mappings for </a:t>
            </a:r>
            <a:r>
              <a:rPr lang="en-US" sz="2000" dirty="0" smtClean="0">
                <a:latin typeface="Arial" charset="0"/>
              </a:rPr>
              <a:t>organization’s </a:t>
            </a:r>
            <a:r>
              <a:rPr lang="en-US" sz="2000" dirty="0">
                <a:latin typeface="Arial" charset="0"/>
              </a:rPr>
              <a:t>servers (e.g., Web, mail).</a:t>
            </a:r>
          </a:p>
          <a:p>
            <a:pPr lvl="1"/>
            <a:r>
              <a:rPr lang="en-US" sz="2000" dirty="0">
                <a:latin typeface="Arial" charset="0"/>
              </a:rPr>
              <a:t>Can be maintained by organization or service provider</a:t>
            </a:r>
          </a:p>
          <a:p>
            <a:pPr lvl="1"/>
            <a:endParaRPr lang="en-US" sz="2000" dirty="0">
              <a:latin typeface="Arial" charset="0"/>
            </a:endParaRP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7915F3E-1091-7D4C-9307-E38222C4766B}" type="slidenum">
              <a:rPr lang="en-US"/>
              <a:pPr/>
              <a:t>16</a:t>
            </a:fld>
            <a:endParaRPr lang="en-US"/>
          </a:p>
        </p:txBody>
      </p:sp>
      <p:sp>
        <p:nvSpPr>
          <p:cNvPr id="45061" name="Date Placeholder 9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45062" name="Footer Placeholder 1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1143085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903C897-72FD-8E41-85BF-F2A520C7142F}" type="slidenum">
              <a:rPr lang="en-US"/>
              <a:pPr/>
              <a:t>17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Local Name Server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</a:rPr>
              <a:t>One per ISP (residential ISP, company, university)</a:t>
            </a:r>
          </a:p>
          <a:p>
            <a:pPr lvl="1"/>
            <a:r>
              <a:rPr lang="en-US" sz="2000" dirty="0">
                <a:latin typeface="Arial" charset="0"/>
              </a:rPr>
              <a:t>Also called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default name server</a:t>
            </a:r>
            <a:r>
              <a:rPr lang="ja-JP" altLang="en-US" sz="2000" dirty="0">
                <a:latin typeface="Arial" charset="0"/>
              </a:rPr>
              <a:t>”</a:t>
            </a:r>
            <a:endParaRPr lang="en-US" sz="20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When host makes DNS query, query is sent to its local DNS server</a:t>
            </a:r>
          </a:p>
          <a:p>
            <a:pPr lvl="1"/>
            <a:r>
              <a:rPr lang="en-US" sz="2000" dirty="0">
                <a:latin typeface="Arial" charset="0"/>
              </a:rPr>
              <a:t>Acts as proxy, forwards query into hierarchy</a:t>
            </a:r>
          </a:p>
          <a:p>
            <a:pPr lvl="1"/>
            <a:r>
              <a:rPr lang="en-US" sz="2000" dirty="0">
                <a:latin typeface="Arial" charset="0"/>
              </a:rPr>
              <a:t>Reduces lookup latency for commonly searched </a:t>
            </a:r>
            <a:r>
              <a:rPr lang="en-US" sz="2000" dirty="0" smtClean="0">
                <a:latin typeface="Arial" charset="0"/>
              </a:rPr>
              <a:t>hostnames</a:t>
            </a:r>
          </a:p>
          <a:p>
            <a:r>
              <a:rPr lang="en-US" sz="2400" dirty="0" smtClean="0">
                <a:latin typeface="Arial" charset="0"/>
              </a:rPr>
              <a:t>Hosts learn local name server via...</a:t>
            </a:r>
          </a:p>
          <a:p>
            <a:pPr lvl="1"/>
            <a:r>
              <a:rPr lang="en-US" sz="2000" dirty="0" smtClean="0">
                <a:latin typeface="Arial" charset="0"/>
              </a:rPr>
              <a:t>DHCP (same protocol that tells host its IP address)</a:t>
            </a:r>
          </a:p>
          <a:p>
            <a:pPr lvl="1"/>
            <a:r>
              <a:rPr lang="en-US" sz="2000" dirty="0" smtClean="0">
                <a:latin typeface="Arial" charset="0"/>
              </a:rPr>
              <a:t>Static configuration (e.g., can use Google’s “local” name service at 8.8.8.8 or 8.8.4.4)</a:t>
            </a:r>
            <a:endParaRPr lang="en-US" sz="2000" dirty="0">
              <a:latin typeface="Arial" charset="0"/>
            </a:endParaRPr>
          </a:p>
        </p:txBody>
      </p:sp>
      <p:sp>
        <p:nvSpPr>
          <p:cNvPr id="47109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47110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1290294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6B69CD5-FDEE-8249-A75A-AD06212C8D4D}" type="slidenum">
              <a:rPr lang="en-US" sz="1400" b="0">
                <a:latin typeface="Times New Roman" charset="0"/>
              </a:rPr>
              <a:pPr eaLnBrk="1" hangingPunct="1"/>
              <a:t>18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Applications’ use of DNS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572000"/>
          </a:xfrm>
        </p:spPr>
        <p:txBody>
          <a:bodyPr/>
          <a:lstStyle/>
          <a:p>
            <a:r>
              <a:rPr lang="en-US" sz="2400" dirty="0" smtClean="0">
                <a:latin typeface="Arial" charset="0"/>
                <a:cs typeface="Arial" charset="0"/>
              </a:rPr>
              <a:t>Client </a:t>
            </a:r>
            <a:r>
              <a:rPr lang="en-US" sz="2400" dirty="0" smtClean="0">
                <a:latin typeface="Arial" charset="0"/>
                <a:cs typeface="Arial" charset="0"/>
              </a:rPr>
              <a:t>application (e.g., web browser)</a:t>
            </a:r>
            <a:endParaRPr lang="en-US" sz="2400" dirty="0">
              <a:latin typeface="Arial" charset="0"/>
              <a:cs typeface="Arial" charset="0"/>
            </a:endParaRP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Extract server name (e.g., from the URL)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Do </a:t>
            </a:r>
            <a:r>
              <a:rPr lang="en-US" sz="2400" i="1" dirty="0" err="1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gethostbyname</a:t>
            </a:r>
            <a:r>
              <a:rPr lang="en-US" sz="2400" i="1" dirty="0">
                <a:latin typeface="Arial" charset="0"/>
                <a:ea typeface="Arial" charset="0"/>
                <a:cs typeface="Arial" charset="0"/>
              </a:rPr>
              <a:t>()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to trigger resolver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code, sending message to local name server</a:t>
            </a:r>
          </a:p>
          <a:p>
            <a:pPr lvl="1"/>
            <a:endParaRPr lang="en-US" sz="12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>
                <a:latin typeface="Arial" charset="0"/>
                <a:cs typeface="Arial" charset="0"/>
              </a:rPr>
              <a:t>Server </a:t>
            </a:r>
            <a:r>
              <a:rPr lang="en-US" sz="2400" dirty="0" smtClean="0">
                <a:latin typeface="Arial" charset="0"/>
                <a:cs typeface="Arial" charset="0"/>
              </a:rPr>
              <a:t>application (e.g. web server)</a:t>
            </a:r>
            <a:endParaRPr lang="en-US" sz="2400" dirty="0">
              <a:latin typeface="Arial" charset="0"/>
              <a:cs typeface="Arial" charset="0"/>
            </a:endParaRP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Extract client IP address from socket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Optional </a:t>
            </a:r>
            <a:r>
              <a:rPr lang="en-US" sz="2400" i="1" dirty="0" err="1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gethostbyaddr</a:t>
            </a:r>
            <a:r>
              <a:rPr lang="en-US" sz="2400" i="1" dirty="0">
                <a:latin typeface="Arial" charset="0"/>
                <a:ea typeface="Arial" charset="0"/>
                <a:cs typeface="Arial" charset="0"/>
              </a:rPr>
              <a:t>()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to translate into name</a:t>
            </a:r>
          </a:p>
        </p:txBody>
      </p:sp>
    </p:spTree>
    <p:extLst>
      <p:ext uri="{BB962C8B-B14F-4D97-AF65-F5344CB8AC3E}">
        <p14:creationId xmlns:p14="http://schemas.microsoft.com/office/powerpoint/2010/main" val="532592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10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6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DNS name 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resolution example</a:t>
            </a:r>
          </a:p>
        </p:txBody>
      </p:sp>
      <p:sp>
        <p:nvSpPr>
          <p:cNvPr id="8197" name="Rectangle 6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</a:rPr>
              <a:t>Host at </a:t>
            </a:r>
            <a:r>
              <a:rPr lang="en-US" sz="2400" dirty="0" err="1">
                <a:latin typeface="Arial" charset="0"/>
              </a:rPr>
              <a:t>cs.uiuc.edu</a:t>
            </a:r>
            <a:r>
              <a:rPr lang="en-US" sz="2400" dirty="0">
                <a:latin typeface="Arial" charset="0"/>
              </a:rPr>
              <a:t> wants IP address for </a:t>
            </a:r>
            <a:r>
              <a:rPr lang="en-US" sz="2400" dirty="0" err="1">
                <a:latin typeface="Arial" charset="0"/>
              </a:rPr>
              <a:t>gaia.cs.umass.edu</a:t>
            </a:r>
            <a:endParaRPr lang="en-US" sz="2400" dirty="0">
              <a:latin typeface="Arial" charset="0"/>
            </a:endParaRPr>
          </a:p>
          <a:p>
            <a:endParaRPr lang="en-US" sz="24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Iterated query</a:t>
            </a:r>
          </a:p>
          <a:p>
            <a:pPr lvl="1"/>
            <a:r>
              <a:rPr lang="en-US" sz="2000" dirty="0">
                <a:latin typeface="Arial" charset="0"/>
              </a:rPr>
              <a:t>Contacted server replies with name of server to contact</a:t>
            </a:r>
          </a:p>
          <a:p>
            <a:pPr lvl="1"/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I </a:t>
            </a:r>
            <a:r>
              <a:rPr lang="en-US" sz="2000" dirty="0" smtClean="0">
                <a:latin typeface="Arial" charset="0"/>
              </a:rPr>
              <a:t>don</a:t>
            </a:r>
            <a:r>
              <a:rPr lang="en-US" sz="2000" dirty="0" smtClean="0">
                <a:latin typeface="Arial" charset="0"/>
              </a:rPr>
              <a:t>’</a:t>
            </a:r>
            <a:r>
              <a:rPr lang="en-US" sz="2000" dirty="0" smtClean="0">
                <a:latin typeface="Arial" charset="0"/>
              </a:rPr>
              <a:t>t </a:t>
            </a:r>
            <a:r>
              <a:rPr lang="en-US" sz="2000" dirty="0">
                <a:latin typeface="Arial" charset="0"/>
              </a:rPr>
              <a:t>know this name, but ask this server</a:t>
            </a:r>
            <a:r>
              <a:rPr lang="ja-JP" altLang="en-US" sz="2000" dirty="0">
                <a:latin typeface="Arial" charset="0"/>
              </a:rPr>
              <a:t>”</a:t>
            </a:r>
            <a:endParaRPr lang="en-US" sz="2000" dirty="0">
              <a:latin typeface="Arial" charset="0"/>
            </a:endParaRPr>
          </a:p>
        </p:txBody>
      </p:sp>
      <p:sp>
        <p:nvSpPr>
          <p:cNvPr id="81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043853F-136C-1A4E-BDB4-A4EA8FC59535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4989513" y="5054600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2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513" y="5054600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4486275" y="5632450"/>
            <a:ext cx="17621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requesting host</a:t>
            </a:r>
            <a:endParaRPr lang="en-US">
              <a:latin typeface="Times New Roman" charset="0"/>
            </a:endParaRPr>
          </a:p>
          <a:p>
            <a:pPr algn="ctr"/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cs.uiuc.edu</a:t>
            </a:r>
            <a:endParaRPr lang="en-US" sz="1600">
              <a:solidFill>
                <a:srgbClr val="0000CC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6324600" y="6115050"/>
            <a:ext cx="22828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gaia.cs.umass.edu</a:t>
            </a:r>
            <a:endParaRPr lang="en-US" sz="1600">
              <a:solidFill>
                <a:srgbClr val="0000CC"/>
              </a:solidFill>
              <a:latin typeface="Courier New" charset="0"/>
              <a:cs typeface="Courier New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6819900" y="5562600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3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0" y="5562600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01" name="Group 8"/>
          <p:cNvGrpSpPr>
            <a:grpSpLocks/>
          </p:cNvGrpSpPr>
          <p:nvPr/>
        </p:nvGrpSpPr>
        <p:grpSpPr bwMode="auto">
          <a:xfrm>
            <a:off x="5237163" y="2979738"/>
            <a:ext cx="369887" cy="657225"/>
            <a:chOff x="4180" y="783"/>
            <a:chExt cx="150" cy="307"/>
          </a:xfrm>
        </p:grpSpPr>
        <p:sp>
          <p:nvSpPr>
            <p:cNvPr id="8254" name="AutoShape 9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5" name="Rectangle 10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6" name="Rectangle 11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7" name="AutoShape 12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8" name="Line 13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9" name="Line 14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0" name="Rectangle 15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1" name="Rectangle 16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2" name="Text Box 17"/>
          <p:cNvSpPr txBox="1">
            <a:spLocks noChangeArrowheads="1"/>
          </p:cNvSpPr>
          <p:nvPr/>
        </p:nvSpPr>
        <p:spPr bwMode="auto">
          <a:xfrm>
            <a:off x="6934200" y="1676400"/>
            <a:ext cx="201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root DNS server</a:t>
            </a:r>
            <a:endParaRPr lang="en-US" sz="1600">
              <a:latin typeface="Times New Roman" charset="0"/>
            </a:endParaRPr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 flipH="1" flipV="1">
            <a:off x="5286375" y="3667125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1" name="Line 19"/>
          <p:cNvSpPr>
            <a:spLocks noChangeShapeType="1"/>
          </p:cNvSpPr>
          <p:nvPr/>
        </p:nvSpPr>
        <p:spPr bwMode="auto">
          <a:xfrm flipV="1">
            <a:off x="5400675" y="1971675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2" name="Line 20"/>
          <p:cNvSpPr>
            <a:spLocks noChangeShapeType="1"/>
          </p:cNvSpPr>
          <p:nvPr/>
        </p:nvSpPr>
        <p:spPr bwMode="auto">
          <a:xfrm flipV="1">
            <a:off x="5686425" y="3133725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3" name="Line 21"/>
          <p:cNvSpPr>
            <a:spLocks noChangeShapeType="1"/>
          </p:cNvSpPr>
          <p:nvPr/>
        </p:nvSpPr>
        <p:spPr bwMode="auto">
          <a:xfrm flipH="1" flipV="1">
            <a:off x="5686425" y="3305175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 flipH="1">
            <a:off x="5610225" y="2200275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5" name="Line 23"/>
          <p:cNvSpPr>
            <a:spLocks noChangeShapeType="1"/>
          </p:cNvSpPr>
          <p:nvPr/>
        </p:nvSpPr>
        <p:spPr bwMode="auto">
          <a:xfrm>
            <a:off x="5476875" y="3695700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09" name="Group 24"/>
          <p:cNvGrpSpPr>
            <a:grpSpLocks/>
          </p:cNvGrpSpPr>
          <p:nvPr/>
        </p:nvGrpSpPr>
        <p:grpSpPr bwMode="auto">
          <a:xfrm>
            <a:off x="4130675" y="3813175"/>
            <a:ext cx="1936750" cy="615950"/>
            <a:chOff x="2800" y="2132"/>
            <a:chExt cx="1220" cy="388"/>
          </a:xfrm>
        </p:grpSpPr>
        <p:sp>
          <p:nvSpPr>
            <p:cNvPr id="8252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3" name="Text Box 26"/>
            <p:cNvSpPr txBox="1">
              <a:spLocks noChangeArrowheads="1"/>
            </p:cNvSpPr>
            <p:nvPr/>
          </p:nvSpPr>
          <p:spPr bwMode="auto">
            <a:xfrm>
              <a:off x="2800" y="2132"/>
              <a:ext cx="1207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/>
                <a:t>local DNS server</a:t>
              </a:r>
              <a:endParaRPr lang="en-US">
                <a:latin typeface="Times New Roman" charset="0"/>
              </a:endParaRPr>
            </a:p>
            <a:p>
              <a:pPr algn="ctr"/>
              <a:r>
                <a:rPr lang="en-US" sz="1600" b="1">
                  <a:solidFill>
                    <a:srgbClr val="0000CC"/>
                  </a:solidFill>
                  <a:latin typeface="Courier New" charset="0"/>
                  <a:cs typeface="Courier New" charset="0"/>
                </a:rPr>
                <a:t>dns.uiuc.edu</a:t>
              </a:r>
              <a:endParaRPr lang="en-US" sz="1600">
                <a:solidFill>
                  <a:srgbClr val="0000CC"/>
                </a:solidFill>
                <a:latin typeface="Courier New" charset="0"/>
                <a:cs typeface="Courier New" charset="0"/>
              </a:endParaRPr>
            </a:p>
          </p:txBody>
        </p:sp>
      </p:grp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4997450" y="45227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1</a:t>
            </a:r>
            <a:endParaRPr lang="en-US">
              <a:latin typeface="Times New Roman" charset="0"/>
            </a:endParaRPr>
          </a:p>
        </p:txBody>
      </p:sp>
      <p:sp>
        <p:nvSpPr>
          <p:cNvPr id="202780" name="Text Box 28"/>
          <p:cNvSpPr txBox="1">
            <a:spLocks noChangeArrowheads="1"/>
          </p:cNvSpPr>
          <p:nvPr/>
        </p:nvSpPr>
        <p:spPr bwMode="auto">
          <a:xfrm>
            <a:off x="5540375" y="21891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2</a:t>
            </a:r>
            <a:endParaRPr lang="en-US">
              <a:latin typeface="Times New Roman" charset="0"/>
            </a:endParaRPr>
          </a:p>
        </p:txBody>
      </p:sp>
      <p:sp>
        <p:nvSpPr>
          <p:cNvPr id="202781" name="Text Box 29"/>
          <p:cNvSpPr txBox="1">
            <a:spLocks noChangeArrowheads="1"/>
          </p:cNvSpPr>
          <p:nvPr/>
        </p:nvSpPr>
        <p:spPr bwMode="auto">
          <a:xfrm>
            <a:off x="5978525" y="24272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3</a:t>
            </a:r>
            <a:endParaRPr lang="en-US">
              <a:latin typeface="Times New Roman" charset="0"/>
            </a:endParaRPr>
          </a:p>
        </p:txBody>
      </p:sp>
      <p:sp>
        <p:nvSpPr>
          <p:cNvPr id="202782" name="Text Box 30"/>
          <p:cNvSpPr txBox="1">
            <a:spLocks noChangeArrowheads="1"/>
          </p:cNvSpPr>
          <p:nvPr/>
        </p:nvSpPr>
        <p:spPr bwMode="auto">
          <a:xfrm>
            <a:off x="6292850" y="28368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4</a:t>
            </a:r>
            <a:endParaRPr lang="en-US">
              <a:latin typeface="Times New Roman" charset="0"/>
            </a:endParaRPr>
          </a:p>
        </p:txBody>
      </p:sp>
      <p:sp>
        <p:nvSpPr>
          <p:cNvPr id="202783" name="Text Box 31"/>
          <p:cNvSpPr txBox="1">
            <a:spLocks noChangeArrowheads="1"/>
          </p:cNvSpPr>
          <p:nvPr/>
        </p:nvSpPr>
        <p:spPr bwMode="auto">
          <a:xfrm>
            <a:off x="6323013" y="33242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5</a:t>
            </a:r>
            <a:endParaRPr lang="en-US">
              <a:latin typeface="Times New Roman" charset="0"/>
            </a:endParaRPr>
          </a:p>
        </p:txBody>
      </p: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919913" y="43640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6</a:t>
            </a:r>
            <a:endParaRPr lang="en-US">
              <a:latin typeface="Times New Roman" charset="0"/>
            </a:endParaRPr>
          </a:p>
        </p:txBody>
      </p:sp>
      <p:grpSp>
        <p:nvGrpSpPr>
          <p:cNvPr id="8216" name="Group 33"/>
          <p:cNvGrpSpPr>
            <a:grpSpLocks/>
          </p:cNvGrpSpPr>
          <p:nvPr/>
        </p:nvGrpSpPr>
        <p:grpSpPr bwMode="auto">
          <a:xfrm>
            <a:off x="6351588" y="1560513"/>
            <a:ext cx="369887" cy="657225"/>
            <a:chOff x="4180" y="783"/>
            <a:chExt cx="150" cy="307"/>
          </a:xfrm>
        </p:grpSpPr>
        <p:sp>
          <p:nvSpPr>
            <p:cNvPr id="8244" name="AutoShape 3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Rectangle 3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Rectangle 3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7" name="AutoShape 3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8" name="Line 3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9" name="Line 3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0" name="Rectangle 4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1" name="Rectangle 4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17" name="Group 42"/>
          <p:cNvGrpSpPr>
            <a:grpSpLocks/>
          </p:cNvGrpSpPr>
          <p:nvPr/>
        </p:nvGrpSpPr>
        <p:grpSpPr bwMode="auto">
          <a:xfrm>
            <a:off x="7180263" y="2989263"/>
            <a:ext cx="369887" cy="657225"/>
            <a:chOff x="4180" y="783"/>
            <a:chExt cx="150" cy="307"/>
          </a:xfrm>
        </p:grpSpPr>
        <p:sp>
          <p:nvSpPr>
            <p:cNvPr id="8236" name="AutoShape 4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Rectangle 4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Rectangle 4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AutoShape 4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0" name="Line 4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Line 4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Rectangle 4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Rectangle 5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18" name="Group 51"/>
          <p:cNvGrpSpPr>
            <a:grpSpLocks/>
          </p:cNvGrpSpPr>
          <p:nvPr/>
        </p:nvGrpSpPr>
        <p:grpSpPr bwMode="auto">
          <a:xfrm>
            <a:off x="7161213" y="4608513"/>
            <a:ext cx="369887" cy="657225"/>
            <a:chOff x="4180" y="783"/>
            <a:chExt cx="150" cy="307"/>
          </a:xfrm>
        </p:grpSpPr>
        <p:sp>
          <p:nvSpPr>
            <p:cNvPr id="8228" name="AutoShape 5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9" name="Rectangle 5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Rectangle 5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AutoShape 5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2" name="Line 5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3" name="Line 5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4" name="Rectangle 5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Rectangle 5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19" name="Text Box 60"/>
          <p:cNvSpPr txBox="1">
            <a:spLocks noChangeArrowheads="1"/>
          </p:cNvSpPr>
          <p:nvPr/>
        </p:nvSpPr>
        <p:spPr bwMode="auto">
          <a:xfrm>
            <a:off x="7543800" y="4572000"/>
            <a:ext cx="14478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authoritative DNS server</a:t>
            </a:r>
            <a:endParaRPr lang="en-US" sz="2000">
              <a:latin typeface="Times New Roman" charset="0"/>
            </a:endParaRPr>
          </a:p>
        </p:txBody>
      </p:sp>
      <p:sp>
        <p:nvSpPr>
          <p:cNvPr id="202813" name="Text Box 61"/>
          <p:cNvSpPr txBox="1">
            <a:spLocks noChangeArrowheads="1"/>
          </p:cNvSpPr>
          <p:nvPr/>
        </p:nvSpPr>
        <p:spPr bwMode="auto">
          <a:xfrm>
            <a:off x="6292850" y="4394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7</a:t>
            </a:r>
            <a:endParaRPr lang="en-US">
              <a:latin typeface="Times New Roman" charset="0"/>
            </a:endParaRPr>
          </a:p>
        </p:txBody>
      </p:sp>
      <p:sp>
        <p:nvSpPr>
          <p:cNvPr id="202814" name="Text Box 62"/>
          <p:cNvSpPr txBox="1">
            <a:spLocks noChangeArrowheads="1"/>
          </p:cNvSpPr>
          <p:nvPr/>
        </p:nvSpPr>
        <p:spPr bwMode="auto">
          <a:xfrm>
            <a:off x="5549900" y="4541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8</a:t>
            </a:r>
            <a:endParaRPr lang="en-US">
              <a:latin typeface="Times New Roman" charset="0"/>
            </a:endParaRPr>
          </a:p>
        </p:txBody>
      </p:sp>
      <p:sp>
        <p:nvSpPr>
          <p:cNvPr id="202815" name="Line 63"/>
          <p:cNvSpPr>
            <a:spLocks noChangeShapeType="1"/>
          </p:cNvSpPr>
          <p:nvPr/>
        </p:nvSpPr>
        <p:spPr bwMode="auto">
          <a:xfrm>
            <a:off x="5619750" y="3465513"/>
            <a:ext cx="1493838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816" name="Line 64"/>
          <p:cNvSpPr>
            <a:spLocks noChangeShapeType="1"/>
          </p:cNvSpPr>
          <p:nvPr/>
        </p:nvSpPr>
        <p:spPr bwMode="auto">
          <a:xfrm flipH="1" flipV="1">
            <a:off x="5580063" y="3581400"/>
            <a:ext cx="1493837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Text Box 65"/>
          <p:cNvSpPr txBox="1">
            <a:spLocks noChangeArrowheads="1"/>
          </p:cNvSpPr>
          <p:nvPr/>
        </p:nvSpPr>
        <p:spPr bwMode="auto">
          <a:xfrm>
            <a:off x="7696200" y="2971800"/>
            <a:ext cx="1295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TLD DNS server</a:t>
            </a:r>
            <a:endParaRPr lang="en-US" sz="1600">
              <a:latin typeface="Times New Roman" charset="0"/>
            </a:endParaRPr>
          </a:p>
        </p:txBody>
      </p:sp>
      <p:sp>
        <p:nvSpPr>
          <p:cNvPr id="8225" name="Date Placeholder 7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8226" name="Footer Placeholder 7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8227" name="Text Box 60"/>
          <p:cNvSpPr txBox="1">
            <a:spLocks noChangeArrowheads="1"/>
          </p:cNvSpPr>
          <p:nvPr/>
        </p:nvSpPr>
        <p:spPr bwMode="auto">
          <a:xfrm>
            <a:off x="6324600" y="5181600"/>
            <a:ext cx="2209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dns.cs.umass.edu</a:t>
            </a:r>
            <a:endParaRPr lang="en-US" sz="1600">
              <a:solidFill>
                <a:srgbClr val="0000CC"/>
              </a:solidFill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631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0" grpId="0" animBg="1"/>
      <p:bldP spid="202771" grpId="0" animBg="1"/>
      <p:bldP spid="202772" grpId="0" animBg="1"/>
      <p:bldP spid="202773" grpId="0" animBg="1"/>
      <p:bldP spid="202774" grpId="0" animBg="1"/>
      <p:bldP spid="202775" grpId="0" animBg="1"/>
      <p:bldP spid="202779" grpId="0"/>
      <p:bldP spid="202780" grpId="0"/>
      <p:bldP spid="202781" grpId="0"/>
      <p:bldP spid="202782" grpId="0"/>
      <p:bldP spid="202783" grpId="0"/>
      <p:bldP spid="202784" grpId="0"/>
      <p:bldP spid="202813" grpId="0"/>
      <p:bldP spid="202814" grpId="0"/>
      <p:bldP spid="202815" grpId="0" animBg="1"/>
      <p:bldP spid="2028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programming tips</a:t>
            </a:r>
          </a:p>
          <a:p>
            <a:r>
              <a:rPr lang="en-US" dirty="0" smtClean="0"/>
              <a:t>Domain </a:t>
            </a:r>
            <a:r>
              <a:rPr lang="en-US" dirty="0" smtClean="0"/>
              <a:t>name system</a:t>
            </a:r>
          </a:p>
          <a:p>
            <a:r>
              <a:rPr lang="en-US" dirty="0" smtClean="0"/>
              <a:t>Network Address </a:t>
            </a:r>
            <a:r>
              <a:rPr lang="en-US" dirty="0" smtClean="0"/>
              <a:t>Translation</a:t>
            </a:r>
          </a:p>
          <a:p>
            <a:r>
              <a:rPr lang="en-US" dirty="0" smtClean="0"/>
              <a:t>Bonus slides (for your reference)</a:t>
            </a:r>
          </a:p>
          <a:p>
            <a:pPr lvl="1"/>
            <a:r>
              <a:rPr lang="en-US" dirty="0" smtClean="0"/>
              <a:t>Timers with select()</a:t>
            </a:r>
          </a:p>
          <a:p>
            <a:pPr lvl="1"/>
            <a:r>
              <a:rPr lang="en-US" dirty="0" smtClean="0"/>
              <a:t>select() vs. poll()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1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DNS: Caching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Once (any) name server learns mapping, it caches mapping</a:t>
            </a:r>
          </a:p>
          <a:p>
            <a:pPr lvl="1"/>
            <a:r>
              <a:rPr lang="en-US">
                <a:latin typeface="Arial" charset="0"/>
              </a:rPr>
              <a:t>Cache entries timeout (disappear) after some time</a:t>
            </a:r>
          </a:p>
          <a:p>
            <a:pPr lvl="1"/>
            <a:r>
              <a:rPr lang="en-US">
                <a:latin typeface="Arial" charset="0"/>
              </a:rPr>
              <a:t>TLD servers typically cached in local name servers</a:t>
            </a:r>
          </a:p>
          <a:p>
            <a:pPr lvl="2"/>
            <a:r>
              <a:rPr lang="en-US">
                <a:latin typeface="Arial" charset="0"/>
              </a:rPr>
              <a:t>Thus root name servers not often visited</a:t>
            </a:r>
          </a:p>
        </p:txBody>
      </p:sp>
      <p:sp>
        <p:nvSpPr>
          <p:cNvPr id="4813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4ABD6BF-22F2-EC44-B0F1-7F07432590BC}" type="slidenum">
              <a:rPr lang="en-US"/>
              <a:pPr/>
              <a:t>20</a:t>
            </a:fld>
            <a:endParaRPr lang="en-US"/>
          </a:p>
        </p:txBody>
      </p:sp>
      <p:sp>
        <p:nvSpPr>
          <p:cNvPr id="48133" name="Date Placeholder 9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48134" name="Footer Placeholder 1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390443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Address Translation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0FBF-AC9F-DB45-853D-7666652571E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52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NAT: Network Address Translation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</a:rPr>
              <a:t>Approach</a:t>
            </a:r>
          </a:p>
          <a:p>
            <a:pPr lvl="1"/>
            <a:r>
              <a:rPr lang="en-US" sz="2000" dirty="0">
                <a:latin typeface="Arial" charset="0"/>
              </a:rPr>
              <a:t>Assign one router a global IP address</a:t>
            </a:r>
          </a:p>
          <a:p>
            <a:pPr lvl="1"/>
            <a:r>
              <a:rPr lang="en-US" sz="2000" dirty="0">
                <a:latin typeface="Arial" charset="0"/>
              </a:rPr>
              <a:t>Assign internal hosts local IP addresses</a:t>
            </a:r>
          </a:p>
          <a:p>
            <a:r>
              <a:rPr lang="en-US" sz="2400" dirty="0">
                <a:latin typeface="Arial" charset="0"/>
              </a:rPr>
              <a:t>Change IP Headers</a:t>
            </a:r>
          </a:p>
          <a:p>
            <a:pPr lvl="1"/>
            <a:r>
              <a:rPr lang="en-US" sz="2000" dirty="0">
                <a:latin typeface="Arial" charset="0"/>
              </a:rPr>
              <a:t>IP addresses (and possibly port numbers) of IP datagrams are replaced at the boundary of a private network</a:t>
            </a:r>
          </a:p>
          <a:p>
            <a:pPr lvl="1"/>
            <a:r>
              <a:rPr lang="en-US" sz="2000" dirty="0">
                <a:latin typeface="Arial" charset="0"/>
              </a:rPr>
              <a:t>Enables hosts on private networks to communicate with hosts on the Internet</a:t>
            </a:r>
          </a:p>
          <a:p>
            <a:pPr lvl="1"/>
            <a:r>
              <a:rPr lang="en-US" sz="2000" dirty="0">
                <a:latin typeface="Arial" charset="0"/>
              </a:rPr>
              <a:t>Run on routers that connect private networks to the public Internet</a:t>
            </a:r>
          </a:p>
          <a:p>
            <a:endParaRPr lang="en-US" sz="2400" dirty="0">
              <a:latin typeface="Arial" charset="0"/>
            </a:endParaRPr>
          </a:p>
        </p:txBody>
      </p:sp>
      <p:sp>
        <p:nvSpPr>
          <p:cNvPr id="5120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5120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512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98D485-DBE3-394B-BA1E-87D6A876337B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32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NAT: Network Address Translation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949325" y="1981200"/>
            <a:ext cx="5070475" cy="4114800"/>
          </a:xfrm>
        </p:spPr>
        <p:txBody>
          <a:bodyPr/>
          <a:lstStyle/>
          <a:p>
            <a:r>
              <a:rPr lang="en-US" sz="1800">
                <a:latin typeface="Arial" charset="0"/>
              </a:rPr>
              <a:t>Outgoing packet </a:t>
            </a:r>
          </a:p>
          <a:p>
            <a:pPr lvl="1"/>
            <a:r>
              <a:rPr lang="en-US" sz="1600">
                <a:latin typeface="Arial" charset="0"/>
              </a:rPr>
              <a:t>Source IP address (private IP) replaced by global IP address maintained by NAT router</a:t>
            </a:r>
          </a:p>
          <a:p>
            <a:r>
              <a:rPr lang="en-US" sz="1800">
                <a:latin typeface="Arial" charset="0"/>
              </a:rPr>
              <a:t>Incoming packet</a:t>
            </a:r>
          </a:p>
          <a:p>
            <a:pPr lvl="1"/>
            <a:r>
              <a:rPr lang="en-US" sz="1600">
                <a:latin typeface="Arial" charset="0"/>
              </a:rPr>
              <a:t>Destination IP address (global IP of NAT router) replaced by appropriate private IP address</a:t>
            </a:r>
          </a:p>
        </p:txBody>
      </p:sp>
      <p:sp>
        <p:nvSpPr>
          <p:cNvPr id="5222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5222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522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B68EBDF-DD3A-B241-AE3F-022C874CE7ED}" type="slidenum">
              <a:rPr lang="en-US"/>
              <a:pPr/>
              <a:t>23</a:t>
            </a:fld>
            <a:endParaRPr lang="en-US"/>
          </a:p>
        </p:txBody>
      </p:sp>
      <p:pic>
        <p:nvPicPr>
          <p:cNvPr id="522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4286250"/>
            <a:ext cx="8447087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257800" y="1676400"/>
            <a:ext cx="3276600" cy="6461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What address do the remote hosts respond to?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715000" y="3219450"/>
            <a:ext cx="3276600" cy="120015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NAT router caches translation table: </a:t>
            </a:r>
          </a:p>
          <a:p>
            <a:r>
              <a:rPr lang="en-US"/>
              <a:t>(source IP address, port #)  </a:t>
            </a:r>
            <a:r>
              <a:rPr lang="en-US">
                <a:sym typeface="Wingdings" charset="0"/>
              </a:rPr>
              <a:t></a:t>
            </a:r>
            <a:r>
              <a:rPr lang="en-US"/>
              <a:t> </a:t>
            </a:r>
          </a:p>
          <a:p>
            <a:r>
              <a:rPr lang="en-US"/>
              <a:t>(NAT IP address, new port #)</a:t>
            </a:r>
          </a:p>
        </p:txBody>
      </p:sp>
      <p:cxnSp>
        <p:nvCxnSpPr>
          <p:cNvPr id="11" name="Straight Arrow Connector 10"/>
          <p:cNvCxnSpPr>
            <a:cxnSpLocks noChangeShapeType="1"/>
            <a:stCxn id="9" idx="1"/>
          </p:cNvCxnSpPr>
          <p:nvPr/>
        </p:nvCxnSpPr>
        <p:spPr bwMode="auto">
          <a:xfrm rot="10800000" flipV="1">
            <a:off x="3810000" y="3819525"/>
            <a:ext cx="1905000" cy="16668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41188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Freeform 2"/>
          <p:cNvSpPr>
            <a:spLocks/>
          </p:cNvSpPr>
          <p:nvPr/>
        </p:nvSpPr>
        <p:spPr bwMode="auto">
          <a:xfrm>
            <a:off x="179388" y="3990975"/>
            <a:ext cx="4089400" cy="1355725"/>
          </a:xfrm>
          <a:custGeom>
            <a:avLst/>
            <a:gdLst>
              <a:gd name="T0" fmla="*/ 2147483647 w 2269"/>
              <a:gd name="T1" fmla="*/ 2147483647 h 854"/>
              <a:gd name="T2" fmla="*/ 2147483647 w 2269"/>
              <a:gd name="T3" fmla="*/ 2147483647 h 854"/>
              <a:gd name="T4" fmla="*/ 2147483647 w 2269"/>
              <a:gd name="T5" fmla="*/ 2147483647 h 854"/>
              <a:gd name="T6" fmla="*/ 2147483647 w 2269"/>
              <a:gd name="T7" fmla="*/ 2147483647 h 854"/>
              <a:gd name="T8" fmla="*/ 2147483647 w 2269"/>
              <a:gd name="T9" fmla="*/ 2147483647 h 854"/>
              <a:gd name="T10" fmla="*/ 2147483647 w 2269"/>
              <a:gd name="T11" fmla="*/ 2147483647 h 854"/>
              <a:gd name="T12" fmla="*/ 2147483647 w 2269"/>
              <a:gd name="T13" fmla="*/ 2147483647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9"/>
              <a:gd name="T22" fmla="*/ 0 h 854"/>
              <a:gd name="T23" fmla="*/ 2269 w 2269"/>
              <a:gd name="T24" fmla="*/ 854 h 8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NAT: Network Address Translation</a:t>
            </a:r>
          </a:p>
        </p:txBody>
      </p:sp>
      <p:graphicFrame>
        <p:nvGraphicFramePr>
          <p:cNvPr id="9218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6081713" y="3835400"/>
          <a:ext cx="13049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23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1713" y="3835400"/>
                        <a:ext cx="1304925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Freeform 4"/>
          <p:cNvSpPr>
            <a:spLocks/>
          </p:cNvSpPr>
          <p:nvPr/>
        </p:nvSpPr>
        <p:spPr bwMode="auto">
          <a:xfrm>
            <a:off x="4468813" y="3262313"/>
            <a:ext cx="3738562" cy="2697162"/>
          </a:xfrm>
          <a:custGeom>
            <a:avLst/>
            <a:gdLst>
              <a:gd name="T0" fmla="*/ 2147483647 w 2355"/>
              <a:gd name="T1" fmla="*/ 2147483647 h 1699"/>
              <a:gd name="T2" fmla="*/ 2147483647 w 2355"/>
              <a:gd name="T3" fmla="*/ 2147483647 h 1699"/>
              <a:gd name="T4" fmla="*/ 2147483647 w 2355"/>
              <a:gd name="T5" fmla="*/ 2147483647 h 1699"/>
              <a:gd name="T6" fmla="*/ 2147483647 w 2355"/>
              <a:gd name="T7" fmla="*/ 2147483647 h 1699"/>
              <a:gd name="T8" fmla="*/ 2147483647 w 2355"/>
              <a:gd name="T9" fmla="*/ 2147483647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2147483647 w 2355"/>
              <a:gd name="T19" fmla="*/ 2147483647 h 1699"/>
              <a:gd name="T20" fmla="*/ 2147483647 w 2355"/>
              <a:gd name="T21" fmla="*/ 214748364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7546975" y="4362450"/>
          <a:ext cx="5794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24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6975" y="4362450"/>
                        <a:ext cx="57943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7518400" y="5127625"/>
          <a:ext cx="5635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25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8400" y="5127625"/>
                        <a:ext cx="563563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583113" y="4584700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7418388" y="3841750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7423150" y="3836988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V="1">
            <a:off x="7429500" y="5341938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8048625" y="3571875"/>
            <a:ext cx="892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10.0.0.1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8175625" y="4340225"/>
            <a:ext cx="923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10.0.0.2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8137525" y="5235575"/>
            <a:ext cx="923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10.0.0.3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635625" y="3200400"/>
            <a:ext cx="1871663" cy="1033463"/>
            <a:chOff x="3550" y="2055"/>
            <a:chExt cx="1179" cy="651"/>
          </a:xfrm>
        </p:grpSpPr>
        <p:grpSp>
          <p:nvGrpSpPr>
            <p:cNvPr id="9317" name="Group 16"/>
            <p:cNvGrpSpPr>
              <a:grpSpLocks/>
            </p:cNvGrpSpPr>
            <p:nvPr/>
          </p:nvGrpSpPr>
          <p:grpSpPr bwMode="auto">
            <a:xfrm>
              <a:off x="3550" y="2055"/>
              <a:ext cx="1179" cy="357"/>
              <a:chOff x="4381" y="786"/>
              <a:chExt cx="1108" cy="357"/>
            </a:xfrm>
          </p:grpSpPr>
          <p:sp>
            <p:nvSpPr>
              <p:cNvPr id="9322" name="Rectangle 17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3" name="Text Box 18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/>
                  <a:t>S: 10.0.0.1, 3345</a:t>
                </a:r>
              </a:p>
              <a:p>
                <a:r>
                  <a:rPr lang="en-US" sz="1200"/>
                  <a:t>D: 128.119.40.186, 80</a:t>
                </a:r>
              </a:p>
            </p:txBody>
          </p:sp>
          <p:grpSp>
            <p:nvGrpSpPr>
              <p:cNvPr id="9324" name="Group 19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9329" name="Freeform 20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330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331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325" name="Group 23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9326" name="Freeform 24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327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328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9318" name="Freeform 27"/>
            <p:cNvSpPr>
              <a:spLocks/>
            </p:cNvSpPr>
            <p:nvPr/>
          </p:nvSpPr>
          <p:spPr bwMode="auto">
            <a:xfrm>
              <a:off x="3573" y="2364"/>
              <a:ext cx="564" cy="342"/>
            </a:xfrm>
            <a:custGeom>
              <a:avLst/>
              <a:gdLst>
                <a:gd name="T0" fmla="*/ 0 w 417"/>
                <a:gd name="T1" fmla="*/ 1249 h 264"/>
                <a:gd name="T2" fmla="*/ 2554 w 417"/>
                <a:gd name="T3" fmla="*/ 1249 h 264"/>
                <a:gd name="T4" fmla="*/ 2554 w 417"/>
                <a:gd name="T5" fmla="*/ 0 h 264"/>
                <a:gd name="T6" fmla="*/ 0 60000 65536"/>
                <a:gd name="T7" fmla="*/ 0 60000 65536"/>
                <a:gd name="T8" fmla="*/ 0 60000 65536"/>
                <a:gd name="T9" fmla="*/ 0 w 417"/>
                <a:gd name="T10" fmla="*/ 0 h 264"/>
                <a:gd name="T11" fmla="*/ 417 w 417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264">
                  <a:moveTo>
                    <a:pt x="0" y="264"/>
                  </a:moveTo>
                  <a:lnTo>
                    <a:pt x="417" y="264"/>
                  </a:lnTo>
                  <a:lnTo>
                    <a:pt x="41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9319" name="Group 28"/>
            <p:cNvGrpSpPr>
              <a:grpSpLocks/>
            </p:cNvGrpSpPr>
            <p:nvPr/>
          </p:nvGrpSpPr>
          <p:grpSpPr bwMode="auto">
            <a:xfrm>
              <a:off x="4032" y="2419"/>
              <a:ext cx="218" cy="231"/>
              <a:chOff x="5140" y="403"/>
              <a:chExt cx="218" cy="231"/>
            </a:xfrm>
          </p:grpSpPr>
          <p:sp>
            <p:nvSpPr>
              <p:cNvPr id="9320" name="Oval 29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1" name="Text Box 30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18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  <p:sp>
        <p:nvSpPr>
          <p:cNvPr id="9232" name="Text Box 31"/>
          <p:cNvSpPr txBox="1">
            <a:spLocks noChangeArrowheads="1"/>
          </p:cNvSpPr>
          <p:nvPr/>
        </p:nvSpPr>
        <p:spPr bwMode="auto">
          <a:xfrm>
            <a:off x="4533900" y="4162425"/>
            <a:ext cx="923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10.0.0.4</a:t>
            </a:r>
          </a:p>
        </p:txBody>
      </p:sp>
      <p:sp>
        <p:nvSpPr>
          <p:cNvPr id="9233" name="Line 32"/>
          <p:cNvSpPr>
            <a:spLocks noChangeShapeType="1"/>
          </p:cNvSpPr>
          <p:nvPr/>
        </p:nvSpPr>
        <p:spPr bwMode="auto">
          <a:xfrm flipH="1">
            <a:off x="4657725" y="4413250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34" name="Text Box 33"/>
          <p:cNvSpPr txBox="1">
            <a:spLocks noChangeArrowheads="1"/>
          </p:cNvSpPr>
          <p:nvPr/>
        </p:nvSpPr>
        <p:spPr bwMode="auto">
          <a:xfrm>
            <a:off x="2695575" y="4719638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138.76.29.7</a:t>
            </a:r>
          </a:p>
        </p:txBody>
      </p:sp>
      <p:sp>
        <p:nvSpPr>
          <p:cNvPr id="9235" name="Line 34"/>
          <p:cNvSpPr>
            <a:spLocks noChangeShapeType="1"/>
          </p:cNvSpPr>
          <p:nvPr/>
        </p:nvSpPr>
        <p:spPr bwMode="auto">
          <a:xfrm flipH="1">
            <a:off x="3917950" y="465137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6469063" y="1881188"/>
            <a:ext cx="2503487" cy="1417637"/>
            <a:chOff x="3944" y="971"/>
            <a:chExt cx="1577" cy="893"/>
          </a:xfrm>
        </p:grpSpPr>
        <p:sp>
          <p:nvSpPr>
            <p:cNvPr id="9315" name="Text Box 36"/>
            <p:cNvSpPr txBox="1">
              <a:spLocks noChangeArrowheads="1"/>
            </p:cNvSpPr>
            <p:nvPr/>
          </p:nvSpPr>
          <p:spPr bwMode="auto">
            <a:xfrm>
              <a:off x="4121" y="971"/>
              <a:ext cx="1400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u="sng">
                  <a:solidFill>
                    <a:srgbClr val="FF0000"/>
                  </a:solidFill>
                </a:rPr>
                <a:t>1:</a:t>
              </a:r>
              <a:r>
                <a:rPr lang="en-US">
                  <a:solidFill>
                    <a:srgbClr val="FF0000"/>
                  </a:solidFill>
                </a:rPr>
                <a:t> host 10.0.0.1 </a:t>
              </a:r>
            </a:p>
            <a:p>
              <a:r>
                <a:rPr lang="en-US">
                  <a:solidFill>
                    <a:srgbClr val="FF0000"/>
                  </a:solidFill>
                </a:rPr>
                <a:t>sends datagram to </a:t>
              </a:r>
            </a:p>
            <a:p>
              <a:r>
                <a:rPr lang="en-US">
                  <a:solidFill>
                    <a:srgbClr val="FF0000"/>
                  </a:solidFill>
                </a:rPr>
                <a:t>128.119.40, 80</a:t>
              </a:r>
            </a:p>
          </p:txBody>
        </p:sp>
        <p:sp>
          <p:nvSpPr>
            <p:cNvPr id="9316" name="Line 37"/>
            <p:cNvSpPr>
              <a:spLocks noChangeShapeType="1"/>
            </p:cNvSpPr>
            <p:nvPr/>
          </p:nvSpPr>
          <p:spPr bwMode="auto">
            <a:xfrm flipH="1">
              <a:off x="3944" y="1105"/>
              <a:ext cx="197" cy="75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237" name="Freeform 38"/>
          <p:cNvSpPr>
            <a:spLocks/>
          </p:cNvSpPr>
          <p:nvPr/>
        </p:nvSpPr>
        <p:spPr bwMode="auto">
          <a:xfrm>
            <a:off x="2344738" y="2967038"/>
            <a:ext cx="3862387" cy="1531937"/>
          </a:xfrm>
          <a:custGeom>
            <a:avLst/>
            <a:gdLst>
              <a:gd name="T0" fmla="*/ 0 w 2433"/>
              <a:gd name="T1" fmla="*/ 2147483647 h 965"/>
              <a:gd name="T2" fmla="*/ 2147483647 w 2433"/>
              <a:gd name="T3" fmla="*/ 2147483647 h 965"/>
              <a:gd name="T4" fmla="*/ 2147483647 w 2433"/>
              <a:gd name="T5" fmla="*/ 2147483647 h 965"/>
              <a:gd name="T6" fmla="*/ 2147483647 w 2433"/>
              <a:gd name="T7" fmla="*/ 2147483647 h 965"/>
              <a:gd name="T8" fmla="*/ 2147483647 w 2433"/>
              <a:gd name="T9" fmla="*/ 2147483647 h 965"/>
              <a:gd name="T10" fmla="*/ 2147483647 w 2433"/>
              <a:gd name="T11" fmla="*/ 2147483647 h 965"/>
              <a:gd name="T12" fmla="*/ 0 w 2433"/>
              <a:gd name="T13" fmla="*/ 2147483647 h 9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33"/>
              <a:gd name="T22" fmla="*/ 0 h 965"/>
              <a:gd name="T23" fmla="*/ 2433 w 2433"/>
              <a:gd name="T24" fmla="*/ 965 h 9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33" h="965">
                <a:moveTo>
                  <a:pt x="0" y="64"/>
                </a:moveTo>
                <a:cubicBezTo>
                  <a:pt x="0" y="64"/>
                  <a:pt x="2079" y="0"/>
                  <a:pt x="2352" y="64"/>
                </a:cubicBezTo>
                <a:cubicBezTo>
                  <a:pt x="2433" y="57"/>
                  <a:pt x="1814" y="309"/>
                  <a:pt x="1640" y="450"/>
                </a:cubicBezTo>
                <a:cubicBezTo>
                  <a:pt x="1466" y="591"/>
                  <a:pt x="1383" y="888"/>
                  <a:pt x="1308" y="965"/>
                </a:cubicBezTo>
                <a:lnTo>
                  <a:pt x="1159" y="965"/>
                </a:lnTo>
                <a:cubicBezTo>
                  <a:pt x="1078" y="870"/>
                  <a:pt x="1013" y="546"/>
                  <a:pt x="820" y="396"/>
                </a:cubicBezTo>
                <a:cubicBezTo>
                  <a:pt x="583" y="207"/>
                  <a:pt x="189" y="142"/>
                  <a:pt x="0" y="6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3175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38" name="Rectangle 39"/>
          <p:cNvSpPr>
            <a:spLocks noChangeArrowheads="1"/>
          </p:cNvSpPr>
          <p:nvPr/>
        </p:nvSpPr>
        <p:spPr bwMode="auto">
          <a:xfrm>
            <a:off x="2344738" y="1714500"/>
            <a:ext cx="3784600" cy="1354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40"/>
          <p:cNvSpPr txBox="1">
            <a:spLocks noChangeArrowheads="1"/>
          </p:cNvSpPr>
          <p:nvPr/>
        </p:nvSpPr>
        <p:spPr bwMode="auto">
          <a:xfrm>
            <a:off x="2260600" y="1763713"/>
            <a:ext cx="39290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NAT translation table</a:t>
            </a:r>
          </a:p>
          <a:p>
            <a:pPr algn="ctr"/>
            <a:r>
              <a:rPr lang="en-US"/>
              <a:t>WAN side addr        LAN side addr</a:t>
            </a:r>
          </a:p>
        </p:txBody>
      </p:sp>
      <p:sp>
        <p:nvSpPr>
          <p:cNvPr id="9240" name="Line 41"/>
          <p:cNvSpPr>
            <a:spLocks noChangeShapeType="1"/>
          </p:cNvSpPr>
          <p:nvPr/>
        </p:nvSpPr>
        <p:spPr bwMode="auto">
          <a:xfrm flipV="1">
            <a:off x="2344738" y="2087563"/>
            <a:ext cx="3790950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41" name="Line 42"/>
          <p:cNvSpPr>
            <a:spLocks noChangeShapeType="1"/>
          </p:cNvSpPr>
          <p:nvPr/>
        </p:nvSpPr>
        <p:spPr bwMode="auto">
          <a:xfrm flipV="1">
            <a:off x="2359025" y="2365375"/>
            <a:ext cx="37496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42" name="Line 43"/>
          <p:cNvSpPr>
            <a:spLocks noChangeShapeType="1"/>
          </p:cNvSpPr>
          <p:nvPr/>
        </p:nvSpPr>
        <p:spPr bwMode="auto">
          <a:xfrm>
            <a:off x="4468813" y="2109788"/>
            <a:ext cx="3175" cy="955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9243" name="Group 44"/>
          <p:cNvGrpSpPr>
            <a:grpSpLocks/>
          </p:cNvGrpSpPr>
          <p:nvPr/>
        </p:nvGrpSpPr>
        <p:grpSpPr bwMode="auto">
          <a:xfrm>
            <a:off x="4062413" y="4445000"/>
            <a:ext cx="555625" cy="307975"/>
            <a:chOff x="3600" y="219"/>
            <a:chExt cx="360" cy="175"/>
          </a:xfrm>
        </p:grpSpPr>
        <p:sp>
          <p:nvSpPr>
            <p:cNvPr id="9302" name="Oval 4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3" name="Line 4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4" name="Line 4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5" name="Rectangle 4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sp>
          <p:nvSpPr>
            <p:cNvPr id="9306" name="Oval 4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07" name="Group 5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312" name="Line 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3" name="Line 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4" name="Line 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08" name="Group 5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309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0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1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26394" name="Text Box 58"/>
          <p:cNvSpPr txBox="1">
            <a:spLocks noChangeArrowheads="1"/>
          </p:cNvSpPr>
          <p:nvPr/>
        </p:nvSpPr>
        <p:spPr bwMode="auto">
          <a:xfrm>
            <a:off x="2362200" y="2389188"/>
            <a:ext cx="37830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138.76.29.7, 5001   10.0.0.1, 3345</a:t>
            </a:r>
          </a:p>
          <a:p>
            <a:pPr algn="ctr"/>
            <a:r>
              <a:rPr lang="en-US"/>
              <a:t>……                                         ……</a:t>
            </a:r>
          </a:p>
        </p:txBody>
      </p:sp>
      <p:grpSp>
        <p:nvGrpSpPr>
          <p:cNvPr id="11" name="Group 59"/>
          <p:cNvGrpSpPr>
            <a:grpSpLocks/>
          </p:cNvGrpSpPr>
          <p:nvPr/>
        </p:nvGrpSpPr>
        <p:grpSpPr bwMode="auto">
          <a:xfrm>
            <a:off x="4765675" y="3775075"/>
            <a:ext cx="2784475" cy="1631950"/>
            <a:chOff x="3002" y="2417"/>
            <a:chExt cx="1754" cy="1028"/>
          </a:xfrm>
        </p:grpSpPr>
        <p:sp>
          <p:nvSpPr>
            <p:cNvPr id="9288" name="Rectangle 60"/>
            <p:cNvSpPr>
              <a:spLocks noChangeArrowheads="1"/>
            </p:cNvSpPr>
            <p:nvPr/>
          </p:nvSpPr>
          <p:spPr bwMode="auto">
            <a:xfrm>
              <a:off x="3002" y="3051"/>
              <a:ext cx="1175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9" name="Text Box 61"/>
            <p:cNvSpPr txBox="1">
              <a:spLocks noChangeArrowheads="1"/>
            </p:cNvSpPr>
            <p:nvPr/>
          </p:nvSpPr>
          <p:spPr bwMode="auto">
            <a:xfrm>
              <a:off x="3104" y="3042"/>
              <a:ext cx="111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S: 128.119.40.186, 80 </a:t>
              </a:r>
            </a:p>
            <a:p>
              <a:r>
                <a:rPr lang="en-US" sz="1200"/>
                <a:t>D: 10.0.0.1, 3345</a:t>
              </a:r>
            </a:p>
            <a:p>
              <a:endParaRPr lang="en-US" sz="1200"/>
            </a:p>
          </p:txBody>
        </p:sp>
        <p:grpSp>
          <p:nvGrpSpPr>
            <p:cNvPr id="9290" name="Group 62"/>
            <p:cNvGrpSpPr>
              <a:grpSpLocks/>
            </p:cNvGrpSpPr>
            <p:nvPr/>
          </p:nvGrpSpPr>
          <p:grpSpPr bwMode="auto">
            <a:xfrm>
              <a:off x="3054" y="3007"/>
              <a:ext cx="51" cy="99"/>
              <a:chOff x="5508" y="1599"/>
              <a:chExt cx="48" cy="99"/>
            </a:xfrm>
          </p:grpSpPr>
          <p:sp>
            <p:nvSpPr>
              <p:cNvPr id="9299" name="Freeform 63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300" name="Line 64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301" name="Line 65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291" name="Group 66"/>
            <p:cNvGrpSpPr>
              <a:grpSpLocks/>
            </p:cNvGrpSpPr>
            <p:nvPr/>
          </p:nvGrpSpPr>
          <p:grpSpPr bwMode="auto">
            <a:xfrm>
              <a:off x="3059" y="3248"/>
              <a:ext cx="51" cy="99"/>
              <a:chOff x="5508" y="1599"/>
              <a:chExt cx="48" cy="99"/>
            </a:xfrm>
          </p:grpSpPr>
          <p:sp>
            <p:nvSpPr>
              <p:cNvPr id="9296" name="Freeform 67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97" name="Line 68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98" name="Line 69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9292" name="Freeform 70"/>
            <p:cNvSpPr>
              <a:spLocks/>
            </p:cNvSpPr>
            <p:nvPr/>
          </p:nvSpPr>
          <p:spPr bwMode="auto">
            <a:xfrm>
              <a:off x="4179" y="2417"/>
              <a:ext cx="577" cy="768"/>
            </a:xfrm>
            <a:custGeom>
              <a:avLst/>
              <a:gdLst>
                <a:gd name="T0" fmla="*/ 577 w 577"/>
                <a:gd name="T1" fmla="*/ 0 h 768"/>
                <a:gd name="T2" fmla="*/ 342 w 577"/>
                <a:gd name="T3" fmla="*/ 0 h 768"/>
                <a:gd name="T4" fmla="*/ 342 w 577"/>
                <a:gd name="T5" fmla="*/ 768 h 768"/>
                <a:gd name="T6" fmla="*/ 0 w 577"/>
                <a:gd name="T7" fmla="*/ 76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7"/>
                <a:gd name="T13" fmla="*/ 0 h 768"/>
                <a:gd name="T14" fmla="*/ 577 w 577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7" h="768">
                  <a:moveTo>
                    <a:pt x="577" y="0"/>
                  </a:moveTo>
                  <a:lnTo>
                    <a:pt x="342" y="0"/>
                  </a:lnTo>
                  <a:lnTo>
                    <a:pt x="342" y="768"/>
                  </a:lnTo>
                  <a:lnTo>
                    <a:pt x="0" y="76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9293" name="Group 71"/>
            <p:cNvGrpSpPr>
              <a:grpSpLocks/>
            </p:cNvGrpSpPr>
            <p:nvPr/>
          </p:nvGrpSpPr>
          <p:grpSpPr bwMode="auto">
            <a:xfrm>
              <a:off x="4240" y="3064"/>
              <a:ext cx="218" cy="231"/>
              <a:chOff x="5140" y="403"/>
              <a:chExt cx="218" cy="231"/>
            </a:xfrm>
          </p:grpSpPr>
          <p:sp>
            <p:nvSpPr>
              <p:cNvPr id="9294" name="Oval 72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5" name="Text Box 73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rgbClr val="FF0000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15" name="Group 74"/>
          <p:cNvGrpSpPr>
            <a:grpSpLocks/>
          </p:cNvGrpSpPr>
          <p:nvPr/>
        </p:nvGrpSpPr>
        <p:grpSpPr bwMode="auto">
          <a:xfrm>
            <a:off x="1531938" y="3981450"/>
            <a:ext cx="2497137" cy="566738"/>
            <a:chOff x="1026" y="3559"/>
            <a:chExt cx="1573" cy="357"/>
          </a:xfrm>
        </p:grpSpPr>
        <p:grpSp>
          <p:nvGrpSpPr>
            <p:cNvPr id="9273" name="Group 75"/>
            <p:cNvGrpSpPr>
              <a:grpSpLocks/>
            </p:cNvGrpSpPr>
            <p:nvPr/>
          </p:nvGrpSpPr>
          <p:grpSpPr bwMode="auto">
            <a:xfrm>
              <a:off x="1412" y="3559"/>
              <a:ext cx="1187" cy="357"/>
              <a:chOff x="4381" y="786"/>
              <a:chExt cx="1108" cy="357"/>
            </a:xfrm>
          </p:grpSpPr>
          <p:sp>
            <p:nvSpPr>
              <p:cNvPr id="9278" name="Rectangle 76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9" name="Text Box 77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/>
                  <a:t>S: 138.76.29.7, 5001</a:t>
                </a:r>
              </a:p>
              <a:p>
                <a:r>
                  <a:rPr lang="en-US" sz="1200"/>
                  <a:t>D: 128.119.40.186, 80</a:t>
                </a:r>
              </a:p>
            </p:txBody>
          </p:sp>
          <p:grpSp>
            <p:nvGrpSpPr>
              <p:cNvPr id="9280" name="Group 78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9285" name="Freeform 79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286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287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281" name="Group 82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9282" name="Freeform 83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283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284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9274" name="Line 86"/>
            <p:cNvSpPr>
              <a:spLocks noChangeShapeType="1"/>
            </p:cNvSpPr>
            <p:nvPr/>
          </p:nvSpPr>
          <p:spPr bwMode="auto">
            <a:xfrm flipH="1">
              <a:off x="1026" y="3729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9275" name="Group 87"/>
            <p:cNvGrpSpPr>
              <a:grpSpLocks/>
            </p:cNvGrpSpPr>
            <p:nvPr/>
          </p:nvGrpSpPr>
          <p:grpSpPr bwMode="auto">
            <a:xfrm>
              <a:off x="1143" y="3616"/>
              <a:ext cx="218" cy="231"/>
              <a:chOff x="5140" y="403"/>
              <a:chExt cx="218" cy="231"/>
            </a:xfrm>
          </p:grpSpPr>
          <p:sp>
            <p:nvSpPr>
              <p:cNvPr id="9276" name="Oval 88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7" name="Text Box 89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0" y="1982788"/>
            <a:ext cx="5154613" cy="2081212"/>
            <a:chOff x="0" y="1288"/>
            <a:chExt cx="3247" cy="1311"/>
          </a:xfrm>
        </p:grpSpPr>
        <p:sp>
          <p:nvSpPr>
            <p:cNvPr id="9269" name="Text Box 91"/>
            <p:cNvSpPr txBox="1">
              <a:spLocks noChangeArrowheads="1"/>
            </p:cNvSpPr>
            <p:nvPr/>
          </p:nvSpPr>
          <p:spPr bwMode="auto">
            <a:xfrm>
              <a:off x="0" y="1288"/>
              <a:ext cx="1357" cy="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u="sng">
                  <a:solidFill>
                    <a:srgbClr val="FF0000"/>
                  </a:solidFill>
                </a:rPr>
                <a:t>2:</a:t>
              </a:r>
              <a:r>
                <a:rPr lang="en-US">
                  <a:solidFill>
                    <a:srgbClr val="FF0000"/>
                  </a:solidFill>
                </a:rPr>
                <a:t> NAT router</a:t>
              </a:r>
            </a:p>
            <a:p>
              <a:r>
                <a:rPr lang="en-US">
                  <a:solidFill>
                    <a:srgbClr val="FF0000"/>
                  </a:solidFill>
                </a:rPr>
                <a:t>changes datagram</a:t>
              </a:r>
            </a:p>
            <a:p>
              <a:r>
                <a:rPr lang="en-US">
                  <a:solidFill>
                    <a:srgbClr val="FF0000"/>
                  </a:solidFill>
                </a:rPr>
                <a:t>source addr from</a:t>
              </a:r>
            </a:p>
            <a:p>
              <a:r>
                <a:rPr lang="en-US">
                  <a:solidFill>
                    <a:srgbClr val="FF0000"/>
                  </a:solidFill>
                </a:rPr>
                <a:t>10.0.0.1, 3345 to</a:t>
              </a:r>
            </a:p>
            <a:p>
              <a:r>
                <a:rPr lang="en-US">
                  <a:solidFill>
                    <a:srgbClr val="FF0000"/>
                  </a:solidFill>
                </a:rPr>
                <a:t>138.76.29.7, 5001,</a:t>
              </a:r>
            </a:p>
            <a:p>
              <a:r>
                <a:rPr lang="en-US">
                  <a:solidFill>
                    <a:srgbClr val="FF0000"/>
                  </a:solidFill>
                </a:rPr>
                <a:t>updates table</a:t>
              </a:r>
            </a:p>
          </p:txBody>
        </p:sp>
        <p:sp>
          <p:nvSpPr>
            <p:cNvPr id="9270" name="Line 92"/>
            <p:cNvSpPr>
              <a:spLocks noChangeShapeType="1"/>
            </p:cNvSpPr>
            <p:nvPr/>
          </p:nvSpPr>
          <p:spPr bwMode="auto">
            <a:xfrm>
              <a:off x="1285" y="2243"/>
              <a:ext cx="147" cy="3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71" name="Line 93"/>
            <p:cNvSpPr>
              <a:spLocks noChangeShapeType="1"/>
            </p:cNvSpPr>
            <p:nvPr/>
          </p:nvSpPr>
          <p:spPr bwMode="auto">
            <a:xfrm flipV="1">
              <a:off x="1275" y="1788"/>
              <a:ext cx="663" cy="45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72" name="Line 94"/>
            <p:cNvSpPr>
              <a:spLocks noChangeShapeType="1"/>
            </p:cNvSpPr>
            <p:nvPr/>
          </p:nvSpPr>
          <p:spPr bwMode="auto">
            <a:xfrm flipV="1">
              <a:off x="1275" y="1751"/>
              <a:ext cx="1972" cy="49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1" name="Group 95"/>
          <p:cNvGrpSpPr>
            <a:grpSpLocks/>
          </p:cNvGrpSpPr>
          <p:nvPr/>
        </p:nvGrpSpPr>
        <p:grpSpPr bwMode="auto">
          <a:xfrm>
            <a:off x="1360488" y="5021263"/>
            <a:ext cx="2471737" cy="696912"/>
            <a:chOff x="1163" y="3752"/>
            <a:chExt cx="1557" cy="439"/>
          </a:xfrm>
        </p:grpSpPr>
        <p:sp>
          <p:nvSpPr>
            <p:cNvPr id="9255" name="Rectangle 96"/>
            <p:cNvSpPr>
              <a:spLocks noChangeArrowheads="1"/>
            </p:cNvSpPr>
            <p:nvPr/>
          </p:nvSpPr>
          <p:spPr bwMode="auto">
            <a:xfrm>
              <a:off x="1163" y="3796"/>
              <a:ext cx="1183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Text Box 97"/>
            <p:cNvSpPr txBox="1">
              <a:spLocks noChangeArrowheads="1"/>
            </p:cNvSpPr>
            <p:nvPr/>
          </p:nvSpPr>
          <p:spPr bwMode="auto">
            <a:xfrm>
              <a:off x="1281" y="3788"/>
              <a:ext cx="112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S: 128.119.40.186, 80 </a:t>
              </a:r>
            </a:p>
            <a:p>
              <a:r>
                <a:rPr lang="en-US" sz="1200"/>
                <a:t>D: 138.76.29.7, 5001</a:t>
              </a:r>
            </a:p>
            <a:p>
              <a:endParaRPr lang="en-US" sz="1200"/>
            </a:p>
          </p:txBody>
        </p:sp>
        <p:grpSp>
          <p:nvGrpSpPr>
            <p:cNvPr id="9257" name="Group 98"/>
            <p:cNvGrpSpPr>
              <a:grpSpLocks/>
            </p:cNvGrpSpPr>
            <p:nvPr/>
          </p:nvGrpSpPr>
          <p:grpSpPr bwMode="auto">
            <a:xfrm>
              <a:off x="1214" y="3752"/>
              <a:ext cx="52" cy="99"/>
              <a:chOff x="5508" y="1599"/>
              <a:chExt cx="48" cy="99"/>
            </a:xfrm>
          </p:grpSpPr>
          <p:sp>
            <p:nvSpPr>
              <p:cNvPr id="9266" name="Freeform 99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67" name="Line 100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68" name="Line 101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258" name="Group 102"/>
            <p:cNvGrpSpPr>
              <a:grpSpLocks/>
            </p:cNvGrpSpPr>
            <p:nvPr/>
          </p:nvGrpSpPr>
          <p:grpSpPr bwMode="auto">
            <a:xfrm>
              <a:off x="1193" y="3984"/>
              <a:ext cx="52" cy="99"/>
              <a:chOff x="5508" y="1599"/>
              <a:chExt cx="48" cy="99"/>
            </a:xfrm>
          </p:grpSpPr>
          <p:sp>
            <p:nvSpPr>
              <p:cNvPr id="9263" name="Freeform 103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64" name="Line 104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65" name="Line 105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9259" name="Line 106"/>
            <p:cNvSpPr>
              <a:spLocks noChangeShapeType="1"/>
            </p:cNvSpPr>
            <p:nvPr/>
          </p:nvSpPr>
          <p:spPr bwMode="auto">
            <a:xfrm flipH="1">
              <a:off x="2344" y="3931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9260" name="Group 107"/>
            <p:cNvGrpSpPr>
              <a:grpSpLocks/>
            </p:cNvGrpSpPr>
            <p:nvPr/>
          </p:nvGrpSpPr>
          <p:grpSpPr bwMode="auto">
            <a:xfrm>
              <a:off x="2409" y="3818"/>
              <a:ext cx="218" cy="231"/>
              <a:chOff x="5140" y="403"/>
              <a:chExt cx="218" cy="231"/>
            </a:xfrm>
          </p:grpSpPr>
          <p:sp>
            <p:nvSpPr>
              <p:cNvPr id="9261" name="Oval 108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2" name="Text Box 109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rgbClr val="FF0000"/>
                    </a:solidFill>
                  </a:rPr>
                  <a:t>3</a:t>
                </a:r>
              </a:p>
            </p:txBody>
          </p:sp>
        </p:grpSp>
      </p:grpSp>
      <p:sp>
        <p:nvSpPr>
          <p:cNvPr id="526446" name="Text Box 110"/>
          <p:cNvSpPr txBox="1">
            <a:spLocks noChangeArrowheads="1"/>
          </p:cNvSpPr>
          <p:nvPr/>
        </p:nvSpPr>
        <p:spPr bwMode="auto">
          <a:xfrm>
            <a:off x="1317625" y="5481638"/>
            <a:ext cx="2159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FF0000"/>
                </a:solidFill>
              </a:rPr>
              <a:t>3:</a:t>
            </a:r>
            <a:r>
              <a:rPr lang="en-US">
                <a:solidFill>
                  <a:srgbClr val="FF0000"/>
                </a:solidFill>
              </a:rPr>
              <a:t> Reply arrives</a:t>
            </a:r>
          </a:p>
          <a:p>
            <a:r>
              <a:rPr lang="en-US">
                <a:solidFill>
                  <a:srgbClr val="FF0000"/>
                </a:solidFill>
              </a:rPr>
              <a:t> dest. address:</a:t>
            </a:r>
          </a:p>
          <a:p>
            <a:r>
              <a:rPr lang="en-US">
                <a:solidFill>
                  <a:srgbClr val="FF0000"/>
                </a:solidFill>
              </a:rPr>
              <a:t> 138.76.29.7, 5001</a:t>
            </a:r>
          </a:p>
        </p:txBody>
      </p:sp>
      <p:sp>
        <p:nvSpPr>
          <p:cNvPr id="526447" name="Text Box 111"/>
          <p:cNvSpPr txBox="1">
            <a:spLocks noChangeArrowheads="1"/>
          </p:cNvSpPr>
          <p:nvPr/>
        </p:nvSpPr>
        <p:spPr bwMode="auto">
          <a:xfrm>
            <a:off x="4741863" y="5316538"/>
            <a:ext cx="40116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FF0000"/>
                </a:solidFill>
              </a:rPr>
              <a:t>4:</a:t>
            </a:r>
            <a:r>
              <a:rPr lang="en-US">
                <a:solidFill>
                  <a:srgbClr val="FF0000"/>
                </a:solidFill>
              </a:rPr>
              <a:t> NAT router</a:t>
            </a:r>
          </a:p>
          <a:p>
            <a:r>
              <a:rPr lang="en-US">
                <a:solidFill>
                  <a:srgbClr val="FF0000"/>
                </a:solidFill>
              </a:rPr>
              <a:t>changes datagram</a:t>
            </a:r>
          </a:p>
          <a:p>
            <a:r>
              <a:rPr lang="en-US">
                <a:solidFill>
                  <a:srgbClr val="FF0000"/>
                </a:solidFill>
              </a:rPr>
              <a:t>dest addr from</a:t>
            </a:r>
          </a:p>
          <a:p>
            <a:r>
              <a:rPr lang="en-US">
                <a:solidFill>
                  <a:srgbClr val="FF0000"/>
                </a:solidFill>
              </a:rPr>
              <a:t>138.76.29.7, 5001 to 10.0.0.1, 3345</a:t>
            </a:r>
            <a:r>
              <a:rPr lang="en-US"/>
              <a:t>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51" name="Line 112"/>
          <p:cNvSpPr>
            <a:spLocks noChangeShapeType="1"/>
          </p:cNvSpPr>
          <p:nvPr/>
        </p:nvSpPr>
        <p:spPr bwMode="auto">
          <a:xfrm>
            <a:off x="1022350" y="4613275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52" name="Date Placeholder 11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9253" name="Slide Number Placeholder 11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437F4B6-F0FA-7740-968D-5D8B16F6B228}" type="slidenum">
              <a:rPr lang="en-US"/>
              <a:pPr/>
              <a:t>24</a:t>
            </a:fld>
            <a:endParaRPr lang="en-US"/>
          </a:p>
        </p:txBody>
      </p:sp>
      <p:sp>
        <p:nvSpPr>
          <p:cNvPr id="9254" name="Footer Placeholder 11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1707983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94" grpId="0"/>
      <p:bldP spid="526446" grpId="0"/>
      <p:bldP spid="52644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NAT: </a:t>
            </a:r>
            <a:r>
              <a:rPr lang="en-US" dirty="0" smtClean="0">
                <a:latin typeface="Arial" charset="0"/>
              </a:rPr>
              <a:t>Benefits</a:t>
            </a:r>
            <a:endParaRPr lang="en-US" dirty="0">
              <a:latin typeface="Arial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</a:rPr>
              <a:t>Local </a:t>
            </a:r>
            <a:r>
              <a:rPr lang="en-US" sz="2400" dirty="0">
                <a:latin typeface="Arial" charset="0"/>
              </a:rPr>
              <a:t>network uses just one (or a few) IP address as far as outside </a:t>
            </a:r>
            <a:r>
              <a:rPr lang="en-US" sz="2400" dirty="0" smtClean="0">
                <a:latin typeface="Arial" charset="0"/>
              </a:rPr>
              <a:t>world </a:t>
            </a:r>
            <a:r>
              <a:rPr lang="en-US" sz="2400" dirty="0">
                <a:latin typeface="Arial" charset="0"/>
              </a:rPr>
              <a:t>is concerned</a:t>
            </a:r>
          </a:p>
          <a:p>
            <a:pPr lvl="1"/>
            <a:r>
              <a:rPr lang="en-US" sz="2000" dirty="0">
                <a:latin typeface="Arial" charset="0"/>
              </a:rPr>
              <a:t>No need to be allocated range of addresses from ISP</a:t>
            </a:r>
          </a:p>
          <a:p>
            <a:pPr lvl="2"/>
            <a:r>
              <a:rPr lang="en-US" sz="1800" dirty="0">
                <a:latin typeface="Arial" charset="0"/>
              </a:rPr>
              <a:t>Just one IP address is used for all </a:t>
            </a:r>
            <a:r>
              <a:rPr lang="en-US" sz="1800" dirty="0" smtClean="0">
                <a:latin typeface="Arial" charset="0"/>
              </a:rPr>
              <a:t>devices</a:t>
            </a:r>
          </a:p>
          <a:p>
            <a:pPr lvl="2"/>
            <a:r>
              <a:rPr lang="en-US" sz="1800" dirty="0" smtClean="0">
                <a:latin typeface="Arial" charset="0"/>
              </a:rPr>
              <a:t>Or a few, in a large private enterprise network</a:t>
            </a:r>
          </a:p>
          <a:p>
            <a:pPr lvl="2"/>
            <a:r>
              <a:rPr lang="en-US" sz="1600" dirty="0">
                <a:latin typeface="Arial" charset="0"/>
              </a:rPr>
              <a:t>16-bit port-number </a:t>
            </a:r>
            <a:r>
              <a:rPr lang="en-US" sz="1600" dirty="0" smtClean="0">
                <a:latin typeface="Arial" charset="0"/>
              </a:rPr>
              <a:t>field: 60,000 </a:t>
            </a:r>
            <a:r>
              <a:rPr lang="en-US" sz="1600" dirty="0">
                <a:latin typeface="Arial" charset="0"/>
              </a:rPr>
              <a:t>simultaneous connections with a single LAN-side address</a:t>
            </a:r>
            <a:r>
              <a:rPr lang="en-US" sz="1600" dirty="0" smtClean="0">
                <a:latin typeface="Arial" charset="0"/>
              </a:rPr>
              <a:t>!</a:t>
            </a:r>
            <a:endParaRPr lang="en-US" sz="1800" dirty="0">
              <a:latin typeface="Arial" charset="0"/>
            </a:endParaRPr>
          </a:p>
          <a:p>
            <a:pPr lvl="1"/>
            <a:r>
              <a:rPr lang="en-US" sz="2000" dirty="0">
                <a:latin typeface="Arial" charset="0"/>
              </a:rPr>
              <a:t>Can change addresses of devices in local network without notifying outside world</a:t>
            </a:r>
          </a:p>
          <a:p>
            <a:pPr lvl="1"/>
            <a:r>
              <a:rPr lang="en-US" sz="2000" dirty="0">
                <a:latin typeface="Arial" charset="0"/>
              </a:rPr>
              <a:t>Can change ISP without changing addresses of devices in local network</a:t>
            </a:r>
          </a:p>
          <a:p>
            <a:pPr lvl="1"/>
            <a:r>
              <a:rPr lang="en-US" sz="2000" dirty="0">
                <a:latin typeface="Arial" charset="0"/>
              </a:rPr>
              <a:t>Devices inside local net not explicitly addressable, visible by outside world (a security plus)</a:t>
            </a:r>
          </a:p>
          <a:p>
            <a:endParaRPr lang="en-US" sz="2400" dirty="0">
              <a:latin typeface="Arial" charset="0"/>
            </a:endParaRPr>
          </a:p>
        </p:txBody>
      </p:sp>
      <p:sp>
        <p:nvSpPr>
          <p:cNvPr id="53252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5325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F727FF3-7BFA-6540-88C4-E8C2E3B8165D}" type="slidenum">
              <a:rPr lang="en-US"/>
              <a:pPr/>
              <a:t>25</a:t>
            </a:fld>
            <a:endParaRPr lang="en-US"/>
          </a:p>
        </p:txBody>
      </p:sp>
      <p:sp>
        <p:nvSpPr>
          <p:cNvPr id="53254" name="Footer Placeholder 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3257200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NAT: </a:t>
            </a:r>
            <a:r>
              <a:rPr lang="en-US" dirty="0" smtClean="0">
                <a:latin typeface="Arial" charset="0"/>
              </a:rPr>
              <a:t>Benefits</a:t>
            </a:r>
            <a:endParaRPr lang="en-US" dirty="0">
              <a:latin typeface="Arial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</a:rPr>
              <a:t>Load balancing</a:t>
            </a:r>
          </a:p>
          <a:p>
            <a:pPr lvl="1"/>
            <a:r>
              <a:rPr lang="en-US" sz="2000">
                <a:latin typeface="Arial" charset="0"/>
              </a:rPr>
              <a:t>Balance the load on a set of identical servers, which are accessible from a single IP address </a:t>
            </a:r>
          </a:p>
          <a:p>
            <a:r>
              <a:rPr lang="en-US" sz="2400">
                <a:latin typeface="Arial" charset="0"/>
              </a:rPr>
              <a:t>NAT solution</a:t>
            </a:r>
          </a:p>
          <a:p>
            <a:pPr lvl="1"/>
            <a:r>
              <a:rPr lang="en-US" sz="2000">
                <a:latin typeface="Arial" charset="0"/>
              </a:rPr>
              <a:t>Servers are assigned private addresses </a:t>
            </a:r>
          </a:p>
          <a:p>
            <a:pPr lvl="1"/>
            <a:r>
              <a:rPr lang="en-US" sz="2000">
                <a:latin typeface="Arial" charset="0"/>
              </a:rPr>
              <a:t>NAT acts as a proxy for requests to the server from the public network</a:t>
            </a:r>
          </a:p>
          <a:p>
            <a:pPr lvl="1"/>
            <a:r>
              <a:rPr lang="en-US" sz="2000">
                <a:latin typeface="Arial" charset="0"/>
              </a:rPr>
              <a:t>NAT changes the destination IP address of arriving packets to one of the private addresses for a server</a:t>
            </a:r>
          </a:p>
          <a:p>
            <a:pPr lvl="1"/>
            <a:r>
              <a:rPr lang="en-US" sz="2000">
                <a:latin typeface="Arial" charset="0"/>
              </a:rPr>
              <a:t>Balances load on the servers by assigning addresses in a round-robin fashion</a:t>
            </a:r>
          </a:p>
        </p:txBody>
      </p:sp>
      <p:sp>
        <p:nvSpPr>
          <p:cNvPr id="55300" name="Date Placeholder 8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55301" name="Footer Placeholder 1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55302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7CC41B9-A4AF-564D-B09E-537F506545B9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2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NAT: Consequences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</a:rPr>
              <a:t>End</a:t>
            </a:r>
            <a:r>
              <a:rPr lang="en-US" sz="2400" dirty="0">
                <a:latin typeface="Arial" charset="0"/>
              </a:rPr>
              <a:t>-to-</a:t>
            </a:r>
            <a:r>
              <a:rPr lang="en-US" sz="2400">
                <a:latin typeface="Arial" charset="0"/>
              </a:rPr>
              <a:t>end </a:t>
            </a:r>
            <a:r>
              <a:rPr lang="en-US" sz="2400" smtClean="0">
                <a:latin typeface="Arial" charset="0"/>
              </a:rPr>
              <a:t>connectivity broken</a:t>
            </a:r>
            <a:endParaRPr lang="en-US" sz="2400" dirty="0">
              <a:latin typeface="Arial" charset="0"/>
            </a:endParaRPr>
          </a:p>
          <a:p>
            <a:pPr lvl="1"/>
            <a:r>
              <a:rPr lang="en-US" sz="2000" dirty="0">
                <a:latin typeface="Arial" charset="0"/>
              </a:rPr>
              <a:t>NAT destroys universal end-to-end reachability of hosts on the Internet</a:t>
            </a:r>
          </a:p>
          <a:p>
            <a:pPr lvl="1"/>
            <a:r>
              <a:rPr lang="en-US" sz="2000" dirty="0">
                <a:latin typeface="Arial" charset="0"/>
              </a:rPr>
              <a:t>A host in the public Internet often cannot initiate communication to a host in a private network</a:t>
            </a:r>
          </a:p>
          <a:p>
            <a:pPr lvl="1"/>
            <a:r>
              <a:rPr lang="en-US" sz="2000" dirty="0" smtClean="0">
                <a:latin typeface="Arial" charset="0"/>
              </a:rPr>
              <a:t>Even worse </a:t>
            </a:r>
            <a:r>
              <a:rPr lang="en-US" sz="2000" dirty="0">
                <a:latin typeface="Arial" charset="0"/>
              </a:rPr>
              <a:t>when two hosts that are in different private networks need to communicate with each other</a:t>
            </a:r>
          </a:p>
        </p:txBody>
      </p:sp>
      <p:sp>
        <p:nvSpPr>
          <p:cNvPr id="563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7CA3B0-2D19-EC43-909F-DDE39F6BFA08}" type="slidenum">
              <a:rPr lang="en-US"/>
              <a:pPr/>
              <a:t>27</a:t>
            </a:fld>
            <a:endParaRPr lang="en-US"/>
          </a:p>
        </p:txBody>
      </p:sp>
      <p:sp>
        <p:nvSpPr>
          <p:cNvPr id="5632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133856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NAT: Consequences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</a:rPr>
              <a:t>Performance worsens</a:t>
            </a:r>
            <a:endParaRPr lang="en-US" sz="2400" dirty="0">
              <a:latin typeface="Arial" charset="0"/>
            </a:endParaRPr>
          </a:p>
          <a:p>
            <a:pPr lvl="1"/>
            <a:r>
              <a:rPr lang="en-US" sz="2000" dirty="0">
                <a:latin typeface="Arial" charset="0"/>
              </a:rPr>
              <a:t>Modifying the IP header by changing the IP address requires that NAT boxes recalculate the IP header checksum</a:t>
            </a:r>
          </a:p>
          <a:p>
            <a:pPr lvl="1"/>
            <a:r>
              <a:rPr lang="en-US" sz="2000" dirty="0">
                <a:latin typeface="Arial" charset="0"/>
              </a:rPr>
              <a:t>Modifying port number requires that NAT boxes recalculate TCP checksum</a:t>
            </a:r>
          </a:p>
          <a:p>
            <a:r>
              <a:rPr lang="en-US" sz="2400" dirty="0" smtClean="0">
                <a:latin typeface="Arial" charset="0"/>
              </a:rPr>
              <a:t>Fragmentation issues</a:t>
            </a:r>
            <a:endParaRPr lang="en-US" sz="2400" dirty="0">
              <a:latin typeface="Arial" charset="0"/>
            </a:endParaRPr>
          </a:p>
          <a:p>
            <a:pPr lvl="1"/>
            <a:r>
              <a:rPr lang="en-US" sz="2000" dirty="0">
                <a:latin typeface="Arial" charset="0"/>
              </a:rPr>
              <a:t>Datagrams fragmented before NAT device must not be assigned different IP addresses or different port numbers</a:t>
            </a:r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2FB5FA6-0F6D-7641-8917-D2225BFDC69B}" type="slidenum">
              <a:rPr lang="en-US"/>
              <a:pPr/>
              <a:t>28</a:t>
            </a:fld>
            <a:endParaRPr lang="en-US"/>
          </a:p>
        </p:txBody>
      </p:sp>
      <p:sp>
        <p:nvSpPr>
          <p:cNvPr id="5735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102507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NAT: Consequences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</a:rPr>
              <a:t>Broken if IP </a:t>
            </a:r>
            <a:r>
              <a:rPr lang="en-US" sz="2400" dirty="0">
                <a:latin typeface="Arial" charset="0"/>
              </a:rPr>
              <a:t>address in application </a:t>
            </a:r>
            <a:r>
              <a:rPr lang="en-US" sz="2400" dirty="0" smtClean="0">
                <a:latin typeface="Arial" charset="0"/>
              </a:rPr>
              <a:t>data</a:t>
            </a:r>
            <a:endParaRPr lang="en-US" sz="2400" dirty="0">
              <a:latin typeface="Arial" charset="0"/>
            </a:endParaRPr>
          </a:p>
          <a:p>
            <a:pPr lvl="1"/>
            <a:r>
              <a:rPr lang="en-US" sz="2000" dirty="0">
                <a:latin typeface="Arial" charset="0"/>
              </a:rPr>
              <a:t>Applications often carry IP addresses in the payload of the application data </a:t>
            </a:r>
          </a:p>
          <a:p>
            <a:pPr lvl="1"/>
            <a:r>
              <a:rPr lang="en-US" sz="2000" dirty="0">
                <a:latin typeface="Arial" charset="0"/>
              </a:rPr>
              <a:t>No longer work across a private-public network boundary</a:t>
            </a:r>
          </a:p>
          <a:p>
            <a:pPr lvl="1"/>
            <a:r>
              <a:rPr lang="en-US" sz="2000" dirty="0">
                <a:latin typeface="Arial" charset="0"/>
              </a:rPr>
              <a:t>Hack: Some NAT devices inspect the payload of widely used application layer protocols and, if an IP address is detected in the application-layer header or the application payload, translate the address according to the address translation table</a:t>
            </a:r>
          </a:p>
        </p:txBody>
      </p:sp>
      <p:sp>
        <p:nvSpPr>
          <p:cNvPr id="583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9A3F768-D3DB-4E41-8502-47B7419D6FDF}" type="slidenum">
              <a:rPr lang="en-US"/>
              <a:pPr/>
              <a:t>29</a:t>
            </a:fld>
            <a:endParaRPr lang="en-US"/>
          </a:p>
        </p:txBody>
      </p:sp>
      <p:sp>
        <p:nvSpPr>
          <p:cNvPr id="583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2084751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Tip #1: Can’t bind?</a:t>
            </a:r>
            <a:endParaRPr lang="en-US" dirty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Problem: How come I get "address already in use" from </a:t>
            </a:r>
            <a:r>
              <a:rPr lang="en-US" sz="2800" b="1">
                <a:solidFill>
                  <a:srgbClr val="0000CC"/>
                </a:solidFill>
                <a:latin typeface="Courier New" charset="0"/>
                <a:cs typeface="Courier New" charset="0"/>
              </a:rPr>
              <a:t>bind()</a:t>
            </a:r>
            <a:r>
              <a:rPr lang="en-US" sz="2800">
                <a:latin typeface="Arial" charset="0"/>
              </a:rPr>
              <a:t>? </a:t>
            </a:r>
          </a:p>
          <a:p>
            <a:pPr lvl="1"/>
            <a:r>
              <a:rPr lang="en-US" sz="2400">
                <a:latin typeface="Arial" charset="0"/>
              </a:rPr>
              <a:t>You have stopped your server, and then re-started it right away</a:t>
            </a:r>
          </a:p>
          <a:p>
            <a:pPr lvl="1"/>
            <a:r>
              <a:rPr lang="en-US" sz="2400">
                <a:latin typeface="Arial" charset="0"/>
              </a:rPr>
              <a:t>The sockets that were used by the first incarnation of the server are still active</a:t>
            </a: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9AD0B1-2865-D74B-84D7-65F7707A9339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75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NAT: Consequences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</a:rPr>
              <a:t>Ossification of Internet protocols</a:t>
            </a:r>
            <a:endParaRPr lang="en-US" sz="2400" dirty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NAT must be aware of port numbers which are inside transport header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Existing NATs don’t support your fancy new transport protocol</a:t>
            </a:r>
          </a:p>
          <a:p>
            <a:pPr lvl="2"/>
            <a:r>
              <a:rPr lang="en-US" sz="1600" dirty="0" smtClean="0">
                <a:latin typeface="Arial" charset="0"/>
              </a:rPr>
              <a:t>and might even block standard protocols like UDP</a:t>
            </a:r>
          </a:p>
          <a:p>
            <a:pPr lvl="1"/>
            <a:r>
              <a:rPr lang="en-US" sz="2000" dirty="0" smtClean="0">
                <a:latin typeface="Arial" charset="0"/>
              </a:rPr>
              <a:t>Result: Difficult to invent new transport protocols</a:t>
            </a:r>
          </a:p>
          <a:p>
            <a:pPr lvl="2"/>
            <a:r>
              <a:rPr lang="en-US" sz="1600" dirty="0" smtClean="0">
                <a:latin typeface="Arial" charset="0"/>
              </a:rPr>
              <a:t>...unless they just pretend to be TCP</a:t>
            </a:r>
            <a:endParaRPr lang="en-US" sz="1600" dirty="0">
              <a:latin typeface="Arial" charset="0"/>
            </a:endParaRPr>
          </a:p>
        </p:txBody>
      </p:sp>
      <p:sp>
        <p:nvSpPr>
          <p:cNvPr id="583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9A3F768-D3DB-4E41-8502-47B7419D6FDF}" type="slidenum">
              <a:rPr lang="en-US"/>
              <a:pPr/>
              <a:t>30</a:t>
            </a:fld>
            <a:endParaRPr lang="en-US"/>
          </a:p>
        </p:txBody>
      </p:sp>
      <p:sp>
        <p:nvSpPr>
          <p:cNvPr id="583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3633926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522EB93-2BA3-8E43-BBAA-D563E3F00973}" type="slidenum">
              <a:rPr lang="en-US"/>
              <a:pPr/>
              <a:t>31</a:t>
            </a:fld>
            <a:endParaRPr lang="en-US"/>
          </a:p>
        </p:txBody>
      </p:sp>
      <p:sp>
        <p:nvSpPr>
          <p:cNvPr id="9221" name="Rectangle 102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Bonus slides</a:t>
            </a:r>
            <a:endParaRPr lang="en-US" dirty="0">
              <a:latin typeface="Arial" charset="0"/>
            </a:endParaRPr>
          </a:p>
        </p:txBody>
      </p:sp>
      <p:sp>
        <p:nvSpPr>
          <p:cNvPr id="9222" name="Rectangle 102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391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A UDP Server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876800" y="1981200"/>
            <a:ext cx="3733800" cy="41148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How can a UDP server service multiple ports simultaneously?</a:t>
            </a:r>
          </a:p>
          <a:p>
            <a:pPr eaLnBrk="1" hangingPunct="1"/>
            <a:endParaRPr lang="en-US" sz="2800">
              <a:latin typeface="Arial" charset="0"/>
            </a:endParaRPr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201DD42-CF0F-624B-A1AD-19CDEA05C94A}" type="slidenum">
              <a:rPr lang="en-US"/>
              <a:pPr/>
              <a:t>32</a:t>
            </a:fld>
            <a:endParaRPr lang="en-US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19263" y="3738563"/>
            <a:ext cx="1495425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2058" tIns="123087" rIns="82058" bIns="123087"/>
          <a:lstStyle/>
          <a:p>
            <a:pPr algn="ctr" defTabSz="820738">
              <a:defRPr/>
            </a:pPr>
            <a:r>
              <a:rPr lang="en-US">
                <a:latin typeface="+mn-lt"/>
                <a:ea typeface="+mn-ea"/>
              </a:rPr>
              <a:t>UDP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719263" y="4564063"/>
            <a:ext cx="1495425" cy="5222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2058" tIns="123087" rIns="82058" bIns="123087"/>
          <a:lstStyle/>
          <a:p>
            <a:pPr algn="ctr" defTabSz="820738">
              <a:defRPr/>
            </a:pPr>
            <a:r>
              <a:rPr lang="en-US">
                <a:latin typeface="+mn-lt"/>
                <a:ea typeface="+mn-ea"/>
              </a:rPr>
              <a:t>IP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528763" y="5367338"/>
            <a:ext cx="1905000" cy="534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2058" tIns="123087" rIns="82058" bIns="123087">
            <a:spAutoFit/>
          </a:bodyPr>
          <a:lstStyle/>
          <a:p>
            <a:pPr algn="ctr" defTabSz="820738">
              <a:defRPr/>
            </a:pPr>
            <a:r>
              <a:rPr lang="en-US">
                <a:latin typeface="+mn-lt"/>
                <a:ea typeface="+mn-ea"/>
              </a:rPr>
              <a:t>Ethernet Adapter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466975" y="42560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1600" tIns="50800" rIns="101600" bIns="50800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466975" y="5089525"/>
            <a:ext cx="0" cy="309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1600" tIns="50800" rIns="101600" bIns="50800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1479550" y="2057400"/>
            <a:ext cx="1993900" cy="1022350"/>
          </a:xfrm>
          <a:prstGeom prst="ellips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1176" tIns="45588" rIns="91176" bIns="45588" anchor="ctr"/>
          <a:lstStyle/>
          <a:p>
            <a:pPr algn="ctr" defTabSz="820738">
              <a:defRPr/>
            </a:pPr>
            <a:r>
              <a:rPr lang="en-US">
                <a:solidFill>
                  <a:srgbClr val="CC0000"/>
                </a:solidFill>
                <a:latin typeface="+mn-lt"/>
                <a:ea typeface="+mn-ea"/>
              </a:rPr>
              <a:t>UDP Server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1552575" y="3468688"/>
            <a:ext cx="187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273175" y="1828800"/>
            <a:ext cx="2411413" cy="4316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1600" tIns="50800" rIns="101600" bIns="50800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1833563" y="2692400"/>
            <a:ext cx="227012" cy="2190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1976438" y="2906713"/>
            <a:ext cx="322262" cy="8334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1600" tIns="50800" rIns="101600" bIns="50800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2989263" y="2692400"/>
            <a:ext cx="227012" cy="219075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>
            <a:off x="2654300" y="2906713"/>
            <a:ext cx="400050" cy="8286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1600" tIns="50800" rIns="101600" bIns="50800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3246438" y="2819400"/>
            <a:ext cx="1222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176" tIns="45588" rIns="91176" bIns="45588">
            <a:spAutoFit/>
          </a:bodyPr>
          <a:lstStyle/>
          <a:p>
            <a:pPr defTabSz="820738">
              <a:defRPr/>
            </a:pPr>
            <a:r>
              <a:rPr lang="en-US" b="1" i="1" dirty="0">
                <a:latin typeface="+mn-lt"/>
                <a:ea typeface="+mn-ea"/>
              </a:rPr>
              <a:t>Port 2000</a:t>
            </a:r>
            <a:endParaRPr lang="en-US" dirty="0">
              <a:latin typeface="+mn-lt"/>
              <a:ea typeface="+mn-ea"/>
            </a:endParaRP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466725" y="2819400"/>
            <a:ext cx="1222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176" tIns="45588" rIns="91176" bIns="45588">
            <a:spAutoFit/>
          </a:bodyPr>
          <a:lstStyle/>
          <a:p>
            <a:pPr defTabSz="820738">
              <a:defRPr/>
            </a:pPr>
            <a:r>
              <a:rPr lang="en-US" b="1" i="1">
                <a:latin typeface="+mn-lt"/>
                <a:ea typeface="+mn-ea"/>
              </a:rPr>
              <a:t>Port 3000</a:t>
            </a:r>
          </a:p>
        </p:txBody>
      </p:sp>
    </p:spTree>
    <p:extLst>
      <p:ext uri="{BB962C8B-B14F-4D97-AF65-F5344CB8AC3E}">
        <p14:creationId xmlns:p14="http://schemas.microsoft.com/office/powerpoint/2010/main" val="1949179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UDP Server: Servicing Two Ports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int s1;				/* socket descriptor 1 */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int s2;				/* socket descriptor 2 */</a:t>
            </a:r>
          </a:p>
          <a:p>
            <a:pPr eaLnBrk="1" hangingPunct="1">
              <a:buFont typeface="Wingdings" charset="0"/>
              <a:buNone/>
            </a:pPr>
            <a:endParaRPr lang="en-US" sz="1600" b="1">
              <a:solidFill>
                <a:srgbClr val="0000CC"/>
              </a:solidFill>
              <a:latin typeface="Courier New" charset="0"/>
              <a:cs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/* 1) create socket s1 */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/* 2) create socket s2 */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/* 3) bind s1 to port 2000 */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/* 4) bind s2 to port 3000 */</a:t>
            </a:r>
          </a:p>
          <a:p>
            <a:pPr eaLnBrk="1" hangingPunct="1">
              <a:buFont typeface="Wingdings" charset="0"/>
              <a:buNone/>
            </a:pPr>
            <a:endParaRPr lang="en-US" sz="1600" b="1">
              <a:solidFill>
                <a:srgbClr val="0000CC"/>
              </a:solidFill>
              <a:latin typeface="Courier New" charset="0"/>
              <a:cs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while(1) {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	recvfrom(s1, buf, sizeof(buf), ...);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	/* process buf */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	recvfrom(s2, buf, sizeof(buf), ...);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	/* process buf */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solidFill>
                  <a:srgbClr val="0000CC"/>
                </a:solidFill>
                <a:latin typeface="Courier New" charset="0"/>
                <a:cs typeface="Courier New" charset="0"/>
              </a:rPr>
              <a:t>}</a:t>
            </a:r>
          </a:p>
          <a:p>
            <a:pPr eaLnBrk="1" hangingPunct="1">
              <a:buFont typeface="Wingdings" charset="0"/>
              <a:buNone/>
            </a:pPr>
            <a:endParaRPr lang="en-US" sz="1600" b="1">
              <a:solidFill>
                <a:srgbClr val="0000CC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353B6B3-2A27-7344-9119-BAFA3F8BE3A6}" type="slidenum">
              <a:rPr lang="en-US"/>
              <a:pPr/>
              <a:t>33</a:t>
            </a:fld>
            <a:endParaRPr lang="en-US"/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5257800" y="2971800"/>
            <a:ext cx="3200400" cy="1143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2400"/>
              <a:t>What problems does this code have?</a:t>
            </a:r>
          </a:p>
        </p:txBody>
      </p:sp>
    </p:spTree>
    <p:extLst>
      <p:ext uri="{BB962C8B-B14F-4D97-AF65-F5344CB8AC3E}">
        <p14:creationId xmlns:p14="http://schemas.microsoft.com/office/powerpoint/2010/main" val="2379217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034C28-F5BA-9049-908F-FF5F5C6978BA}" type="slidenum">
              <a:rPr lang="en-US"/>
              <a:pPr/>
              <a:t>34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Building Timeouts with Select and Poll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Time structure</a:t>
            </a:r>
          </a:p>
          <a:p>
            <a:pPr eaLnBrk="1" hangingPunct="1">
              <a:buFont typeface="Wingdings" charset="0"/>
              <a:buNone/>
            </a:pPr>
            <a:endParaRPr lang="en-US" sz="2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endParaRPr lang="en-US" sz="2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struct timeval {</a:t>
            </a:r>
          </a:p>
          <a:p>
            <a:pPr eaLnBrk="1" hangingPunct="1"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	long </a:t>
            </a:r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tv_sec</a:t>
            </a:r>
            <a:r>
              <a:rPr lang="en-US" sz="2000" b="1">
                <a:latin typeface="Courier New" charset="0"/>
              </a:rPr>
              <a:t>;		/* seconds */</a:t>
            </a:r>
          </a:p>
          <a:p>
            <a:pPr eaLnBrk="1" hangingPunct="1"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	long </a:t>
            </a:r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tv_usec</a:t>
            </a:r>
            <a:r>
              <a:rPr lang="en-US" sz="2000" b="1">
                <a:latin typeface="Courier New" charset="0"/>
              </a:rPr>
              <a:t>;	/* microseconds */</a:t>
            </a:r>
          </a:p>
          <a:p>
            <a:pPr eaLnBrk="1" hangingPunct="1"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};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81200" y="4953000"/>
            <a:ext cx="4953000" cy="120015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unix will have its own "Y2K" problem one second after 10:14:07pm, Monday January 18, 2038 (will appear to be 3:45:52pm, Friday December 13, 1901)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057400" y="2590800"/>
            <a:ext cx="3657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Number of seconds since midnight, January 1, 1970 GMT</a:t>
            </a: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rot="10800000" flipV="1">
            <a:off x="3352800" y="3276600"/>
            <a:ext cx="1524000" cy="838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41614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76503D2-C029-F642-B51A-A4B5FF31E135}" type="slidenum">
              <a:rPr lang="en-US"/>
              <a:pPr/>
              <a:t>35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Select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High-resolution sleep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All descriptor sets </a:t>
            </a:r>
            <a:r>
              <a:rPr lang="en-US" sz="1800" b="1">
                <a:latin typeface="Courier New" charset="0"/>
              </a:rPr>
              <a:t>NULL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Positive </a:t>
            </a: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timeout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Wait until descriptor(s) become ready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At least one descriptor in set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timeout</a:t>
            </a:r>
            <a:r>
              <a:rPr lang="en-US" sz="180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1800" b="1">
                <a:latin typeface="Courier New" charset="0"/>
              </a:rPr>
              <a:t>NULL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Wait until descriptor(s) become ready or timeout occurs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At least one descriptor in set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Positive </a:t>
            </a: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timeout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Check descriptors immediately (poll)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At least one descriptor in set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0</a:t>
            </a:r>
            <a:r>
              <a:rPr lang="en-US" sz="180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timeout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943600" y="1752600"/>
            <a:ext cx="2514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Which file descriptors are set and what should the timeout value be?</a:t>
            </a:r>
          </a:p>
        </p:txBody>
      </p:sp>
    </p:spTree>
    <p:extLst>
      <p:ext uri="{BB962C8B-B14F-4D97-AF65-F5344CB8AC3E}">
        <p14:creationId xmlns:p14="http://schemas.microsoft.com/office/powerpoint/2010/main" val="351386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F065976-A3BF-C94C-8621-CBA6AB39AF90}" type="slidenum">
              <a:rPr lang="en-US"/>
              <a:pPr/>
              <a:t>36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Select: Example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fd_set my_read;</a:t>
            </a:r>
          </a:p>
          <a:p>
            <a:pPr eaLnBrk="1" hangingPunct="1">
              <a:buFont typeface="Wingdings" charset="0"/>
              <a:buNone/>
            </a:pP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FD_ZERO(&amp;my_read);</a:t>
            </a:r>
          </a:p>
          <a:p>
            <a:pPr eaLnBrk="1" hangingPunct="1">
              <a:buFont typeface="Wingdings" charset="0"/>
              <a:buNone/>
            </a:pP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FD_SET(0, &amp;my_read);</a:t>
            </a:r>
          </a:p>
          <a:p>
            <a:pPr eaLnBrk="1" hangingPunct="1">
              <a:buFont typeface="Wingdings" charset="0"/>
              <a:buNone/>
            </a:pPr>
            <a:endParaRPr lang="en-US" sz="20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if (</a:t>
            </a: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select(1, &amp;my_read, NULL, NULL) == 1) {</a:t>
            </a:r>
          </a:p>
          <a:p>
            <a:pPr eaLnBrk="1" hangingPunct="1">
              <a:buFont typeface="Wingdings" charset="0"/>
              <a:buNone/>
            </a:pP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	ASSERT(FD_ISSET(0, &amp;my_read);</a:t>
            </a:r>
          </a:p>
          <a:p>
            <a:pPr eaLnBrk="1" hangingPunct="1"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	/* data ready on stdin */</a:t>
            </a: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6096000" y="4114800"/>
            <a:ext cx="2286000" cy="16764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What went wrong: after select indicates data available on a connection, read returns no data?</a:t>
            </a:r>
          </a:p>
        </p:txBody>
      </p:sp>
    </p:spTree>
    <p:extLst>
      <p:ext uri="{BB962C8B-B14F-4D97-AF65-F5344CB8AC3E}">
        <p14:creationId xmlns:p14="http://schemas.microsoft.com/office/powerpoint/2010/main" val="3466968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Select: Timeout Example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int main(void) {</a:t>
            </a: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struct timeval tv;</a:t>
            </a: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fd_set readfds;</a:t>
            </a:r>
          </a:p>
          <a:p>
            <a:pPr>
              <a:buFont typeface="Wingdings" charset="0"/>
              <a:buNone/>
            </a:pPr>
            <a:endParaRPr lang="en-US" sz="600" b="1">
              <a:solidFill>
                <a:schemeClr val="tx2"/>
              </a:solidFill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tv.tv_sec = 2;</a:t>
            </a: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tv.tv_usec = 500000;</a:t>
            </a:r>
          </a:p>
          <a:p>
            <a:pPr>
              <a:buFont typeface="Wingdings" charset="0"/>
              <a:buNone/>
            </a:pPr>
            <a:endParaRPr lang="en-US" sz="600" b="1">
              <a:solidFill>
                <a:schemeClr val="tx2"/>
              </a:solidFill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</a:t>
            </a:r>
            <a:r>
              <a:rPr lang="en-US" sz="1400" b="1">
                <a:solidFill>
                  <a:srgbClr val="0000CC"/>
                </a:solidFill>
                <a:latin typeface="Courier New" charset="0"/>
                <a:cs typeface="Courier New" charset="0"/>
              </a:rPr>
              <a:t>FD_ZERO(&amp;readfds);</a:t>
            </a: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rgbClr val="0000CC"/>
                </a:solidFill>
                <a:latin typeface="Courier New" charset="0"/>
                <a:cs typeface="Courier New" charset="0"/>
              </a:rPr>
              <a:t>	FD_SET(STDIN, &amp;readfds);</a:t>
            </a:r>
          </a:p>
          <a:p>
            <a:pPr>
              <a:buFont typeface="Wingdings" charset="0"/>
              <a:buNone/>
            </a:pPr>
            <a:endParaRPr lang="en-US" sz="600" b="1">
              <a:solidFill>
                <a:schemeClr val="tx2"/>
              </a:solidFill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// don't care about writefds and exceptfds:</a:t>
            </a: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</a:t>
            </a:r>
            <a:r>
              <a:rPr lang="en-US" sz="1400" b="1">
                <a:solidFill>
                  <a:srgbClr val="0000CC"/>
                </a:solidFill>
                <a:latin typeface="Courier New" charset="0"/>
                <a:cs typeface="Courier New" charset="0"/>
              </a:rPr>
              <a:t>select(1, &amp;readfds, NULL, NULL, &amp;tv);</a:t>
            </a:r>
          </a:p>
          <a:p>
            <a:pPr>
              <a:buFont typeface="Wingdings" charset="0"/>
              <a:buNone/>
            </a:pPr>
            <a:endParaRPr lang="en-US" sz="600" b="1">
              <a:solidFill>
                <a:schemeClr val="tx2"/>
              </a:solidFill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if (</a:t>
            </a:r>
            <a:r>
              <a:rPr lang="en-US" sz="1400" b="1">
                <a:solidFill>
                  <a:srgbClr val="FF0000"/>
                </a:solidFill>
                <a:latin typeface="Courier New" charset="0"/>
                <a:cs typeface="Courier New" charset="0"/>
              </a:rPr>
              <a:t>FD_ISSET(STDIN, &amp;readfds)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)</a:t>
            </a: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	printf("A key was pressed!\n");</a:t>
            </a: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else</a:t>
            </a: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	printf("Timed out.\n");</a:t>
            </a:r>
          </a:p>
          <a:p>
            <a:pPr>
              <a:buFont typeface="Wingdings" charset="0"/>
              <a:buNone/>
            </a:pPr>
            <a:endParaRPr lang="en-US" sz="600" b="1">
              <a:solidFill>
                <a:schemeClr val="tx2"/>
              </a:solidFill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	return 0;</a:t>
            </a:r>
          </a:p>
          <a:p>
            <a:pPr>
              <a:buFont typeface="Wingdings" charset="0"/>
              <a:buNone/>
            </a:pPr>
            <a:r>
              <a:rPr lang="en-US" sz="1400" b="1">
                <a:solidFill>
                  <a:schemeClr val="tx2"/>
                </a:solidFill>
                <a:latin typeface="Courier New" charset="0"/>
                <a:cs typeface="Courier New" charset="0"/>
              </a:rPr>
              <a:t>}</a:t>
            </a:r>
          </a:p>
          <a:p>
            <a:pPr>
              <a:buFont typeface="Wingdings" charset="0"/>
              <a:buNone/>
            </a:pPr>
            <a:endParaRPr lang="en-US" sz="1400" b="1">
              <a:solidFill>
                <a:schemeClr val="tx2"/>
              </a:solidFill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endParaRPr lang="en-US" sz="1400" b="1">
              <a:solidFill>
                <a:schemeClr val="tx2"/>
              </a:solidFill>
              <a:latin typeface="Courier New" charset="0"/>
              <a:cs typeface="Courier New" charset="0"/>
            </a:endParaRPr>
          </a:p>
          <a:p>
            <a:pPr>
              <a:buFont typeface="Wingdings" charset="0"/>
              <a:buNone/>
            </a:pPr>
            <a:endParaRPr lang="en-US" sz="1400" b="1">
              <a:solidFill>
                <a:schemeClr val="tx2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31C4644-1162-EC43-B642-37588DE3821D}" type="slidenum">
              <a:rPr lang="en-US"/>
              <a:pPr/>
              <a:t>37</a:t>
            </a:fld>
            <a:endParaRPr lang="en-US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5867400" y="2057400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Wait 2.5 seconds for something to appear on standard input</a:t>
            </a:r>
          </a:p>
        </p:txBody>
      </p:sp>
    </p:spTree>
    <p:extLst>
      <p:ext uri="{BB962C8B-B14F-4D97-AF65-F5344CB8AC3E}">
        <p14:creationId xmlns:p14="http://schemas.microsoft.com/office/powerpoint/2010/main" val="2139829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8E65307-A15B-DA44-AA86-10FC7292913A}" type="slidenum">
              <a:rPr lang="en-US"/>
              <a:pPr/>
              <a:t>38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Poll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High-resolution sleep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0 </a:t>
            </a: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nfds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Positive </a:t>
            </a: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timeout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Wait until descriptor(s) become ready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nfds</a:t>
            </a:r>
            <a:r>
              <a:rPr lang="en-US" sz="180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1800">
                <a:latin typeface="Arial" charset="0"/>
              </a:rPr>
              <a:t>&gt;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timeout</a:t>
            </a:r>
            <a:r>
              <a:rPr lang="en-US" sz="180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INFTIM</a:t>
            </a:r>
            <a:r>
              <a:rPr lang="en-US" sz="1800" b="1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1800">
                <a:latin typeface="Arial" charset="0"/>
              </a:rPr>
              <a:t>or -1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Wait until descriptor(s) become ready or timeout occurs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nfds</a:t>
            </a:r>
            <a:r>
              <a:rPr lang="en-US" sz="180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1800">
                <a:latin typeface="Arial" charset="0"/>
              </a:rPr>
              <a:t>&gt;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Positive </a:t>
            </a: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timeout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Check descriptors immediately (poll)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nfds</a:t>
            </a:r>
            <a:r>
              <a:rPr lang="en-US" sz="180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1800">
                <a:latin typeface="Arial" charset="0"/>
              </a:rPr>
              <a:t>&gt;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0 </a:t>
            </a:r>
            <a:r>
              <a:rPr lang="en-US" sz="1800" b="1">
                <a:solidFill>
                  <a:srgbClr val="0000CC"/>
                </a:solidFill>
                <a:latin typeface="Courier New" charset="0"/>
              </a:rPr>
              <a:t>timeout</a:t>
            </a:r>
          </a:p>
        </p:txBody>
      </p:sp>
    </p:spTree>
    <p:extLst>
      <p:ext uri="{BB962C8B-B14F-4D97-AF65-F5344CB8AC3E}">
        <p14:creationId xmlns:p14="http://schemas.microsoft.com/office/powerpoint/2010/main" val="2242849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select()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vs. </a:t>
            </a:r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poll()</a:t>
            </a:r>
            <a:endParaRPr lang="en-US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i="1" dirty="0" smtClean="0">
                <a:ea typeface="+mn-ea"/>
              </a:rPr>
              <a:t>Which to use</a:t>
            </a:r>
            <a:r>
              <a:rPr lang="en-US" dirty="0" smtClean="0">
                <a:ea typeface="+mn-ea"/>
              </a:rPr>
              <a:t>?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rgbClr val="FF0000"/>
                </a:solidFill>
                <a:ea typeface="+mn-ea"/>
              </a:rPr>
              <a:t>BSD-family </a:t>
            </a:r>
            <a:r>
              <a:rPr lang="en-US" dirty="0" smtClean="0">
                <a:ea typeface="+mn-ea"/>
              </a:rPr>
              <a:t>(e.g., FreeBSD, </a:t>
            </a:r>
            <a:r>
              <a:rPr lang="en-US" dirty="0" err="1" smtClean="0">
                <a:ea typeface="+mn-ea"/>
              </a:rPr>
              <a:t>MacOS</a:t>
            </a:r>
            <a:r>
              <a:rPr lang="en-US" dirty="0" smtClean="0">
                <a:ea typeface="+mn-ea"/>
              </a:rPr>
              <a:t>)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b="1" dirty="0" smtClean="0">
                <a:latin typeface="Courier New"/>
                <a:cs typeface="Courier New"/>
              </a:rPr>
              <a:t>poll()</a:t>
            </a:r>
            <a:r>
              <a:rPr lang="en-US" dirty="0" smtClean="0"/>
              <a:t> just calls </a:t>
            </a:r>
            <a:r>
              <a:rPr lang="en-US" b="1" dirty="0" smtClean="0">
                <a:latin typeface="Courier New"/>
                <a:cs typeface="Courier New"/>
              </a:rPr>
              <a:t>select()</a:t>
            </a:r>
            <a:r>
              <a:rPr lang="en-US" dirty="0" smtClean="0"/>
              <a:t> internally</a:t>
            </a:r>
            <a:endParaRPr lang="en-US" dirty="0" smtClean="0">
              <a:cs typeface="Courier New"/>
            </a:endParaRP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rgbClr val="FF0000"/>
                </a:solidFill>
                <a:ea typeface="+mn-ea"/>
              </a:rPr>
              <a:t>System V family </a:t>
            </a:r>
            <a:r>
              <a:rPr lang="en-US" dirty="0" smtClean="0">
                <a:ea typeface="+mn-ea"/>
              </a:rPr>
              <a:t>(e.g., AT&amp;T Unix)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b="1" dirty="0" smtClean="0">
                <a:latin typeface="Courier New"/>
                <a:cs typeface="Courier New"/>
              </a:rPr>
              <a:t>select()</a:t>
            </a:r>
            <a:r>
              <a:rPr lang="en-US" dirty="0" smtClean="0"/>
              <a:t> just calls </a:t>
            </a:r>
            <a:r>
              <a:rPr lang="en-US" b="1" dirty="0" smtClean="0">
                <a:latin typeface="Courier New"/>
                <a:cs typeface="Courier New"/>
              </a:rPr>
              <a:t>poll()</a:t>
            </a:r>
            <a:r>
              <a:rPr lang="en-US" dirty="0" smtClean="0"/>
              <a:t> internally</a:t>
            </a:r>
            <a:endParaRPr lang="en-US" dirty="0" smtClean="0">
              <a:cs typeface="Courier New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ea typeface="+mn-ea"/>
            </a:endParaRP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7F9D840-2E19-5843-938A-0C079DF787B8}" type="slidenum">
              <a:rPr lang="en-US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41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1760142-5EE5-E54B-802C-55DAA3A9C3DC}" type="slidenum">
              <a:rPr lang="en-US"/>
              <a:pPr/>
              <a:t>4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0000CC"/>
                </a:solidFill>
                <a:latin typeface="Courier New" charset="0"/>
              </a:rPr>
              <a:t>setsockopt</a:t>
            </a:r>
            <a:r>
              <a:rPr lang="en-US" b="1" dirty="0" smtClean="0">
                <a:solidFill>
                  <a:srgbClr val="0000CC"/>
                </a:solidFill>
                <a:latin typeface="Courier New" charset="0"/>
              </a:rPr>
              <a:t> </a:t>
            </a:r>
            <a:endParaRPr lang="en-US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400" b="1">
                <a:latin typeface="Courier New" charset="0"/>
              </a:rPr>
              <a:t>int yes = 1;</a:t>
            </a:r>
          </a:p>
          <a:p>
            <a:pPr eaLnBrk="1" hangingPunct="1">
              <a:buFont typeface="Wingdings" charset="0"/>
              <a:buNone/>
            </a:pPr>
            <a:r>
              <a:rPr lang="en-US" sz="2400" b="1">
                <a:solidFill>
                  <a:srgbClr val="FF0000"/>
                </a:solidFill>
                <a:latin typeface="Courier New" charset="0"/>
              </a:rPr>
              <a:t>setsockopt (fd, SOL_SOCKET, SO_REUSEADDR, (char *) &amp;yes, sizeof (yes));</a:t>
            </a:r>
          </a:p>
          <a:p>
            <a:pPr lvl="1" eaLnBrk="1" hangingPunct="1"/>
            <a:r>
              <a:rPr lang="en-US" sz="2400">
                <a:latin typeface="Arial" charset="0"/>
              </a:rPr>
              <a:t>Call just before </a:t>
            </a:r>
            <a:r>
              <a:rPr lang="en-US" sz="2400" b="1">
                <a:solidFill>
                  <a:srgbClr val="0000CC"/>
                </a:solidFill>
                <a:latin typeface="Courier New" charset="0"/>
                <a:cs typeface="Courier New" charset="0"/>
              </a:rPr>
              <a:t>bind()</a:t>
            </a:r>
          </a:p>
          <a:p>
            <a:pPr lvl="1" eaLnBrk="1" hangingPunct="1"/>
            <a:r>
              <a:rPr lang="en-US" sz="2400">
                <a:latin typeface="Arial" charset="0"/>
              </a:rPr>
              <a:t>Allows bind to succeed despite the existence of existing connections in the requested TCP port</a:t>
            </a:r>
          </a:p>
          <a:p>
            <a:pPr lvl="1" eaLnBrk="1" hangingPunct="1"/>
            <a:r>
              <a:rPr lang="en-US" sz="2400">
                <a:latin typeface="Arial" charset="0"/>
              </a:rPr>
              <a:t>Connections in limbo (e.g. lost final ACK) will cause bind to fail</a:t>
            </a:r>
          </a:p>
        </p:txBody>
      </p:sp>
    </p:spTree>
    <p:extLst>
      <p:ext uri="{BB962C8B-B14F-4D97-AF65-F5344CB8AC3E}">
        <p14:creationId xmlns:p14="http://schemas.microsoft.com/office/powerpoint/2010/main" val="1803796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#2: Dealing with abruptly closed connection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05200" y="3505200"/>
            <a:ext cx="2009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[demo: </a:t>
            </a:r>
            <a:r>
              <a:rPr lang="en-US" sz="2000" dirty="0" err="1" smtClean="0"/>
              <a:t>server.c</a:t>
            </a:r>
            <a:r>
              <a:rPr lang="en-US" sz="2000" dirty="0" smtClean="0"/>
              <a:t>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5177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B952398-CCCD-D341-A572-51581BA97856}" type="slidenum">
              <a:rPr lang="en-US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  <a:latin typeface="Courier New" charset="0"/>
              </a:rPr>
              <a:t>signal </a:t>
            </a:r>
            <a:endParaRPr lang="en-US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Problem: Socket at other end is closed</a:t>
            </a:r>
          </a:p>
          <a:p>
            <a:pPr lvl="1" eaLnBrk="1" hangingPunct="1"/>
            <a:r>
              <a:rPr lang="en-US" dirty="0">
                <a:latin typeface="Arial" charset="0"/>
              </a:rPr>
              <a:t>Write to your end generates </a:t>
            </a:r>
            <a:r>
              <a:rPr lang="en-US" b="1" dirty="0">
                <a:solidFill>
                  <a:srgbClr val="FF0000"/>
                </a:solidFill>
                <a:latin typeface="Courier New" charset="0"/>
              </a:rPr>
              <a:t>SIGPIPE</a:t>
            </a:r>
            <a:endParaRPr lang="en-US" dirty="0">
              <a:latin typeface="Arial" charset="0"/>
            </a:endParaRPr>
          </a:p>
          <a:p>
            <a:pPr lvl="1" eaLnBrk="1" hangingPunct="1"/>
            <a:r>
              <a:rPr lang="en-US" dirty="0">
                <a:latin typeface="Arial" charset="0"/>
              </a:rPr>
              <a:t>This signal kills the program by default!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urier New" charset="0"/>
              </a:rPr>
              <a:t>signal (SIGPIPE, SIG_IGN);</a:t>
            </a:r>
          </a:p>
          <a:p>
            <a:pPr lvl="1" eaLnBrk="1" hangingPunct="1"/>
            <a:r>
              <a:rPr lang="en-US" sz="2400" dirty="0">
                <a:latin typeface="Arial" charset="0"/>
              </a:rPr>
              <a:t>Call at start of main in server</a:t>
            </a:r>
          </a:p>
          <a:p>
            <a:pPr lvl="1" eaLnBrk="1" hangingPunct="1"/>
            <a:r>
              <a:rPr lang="en-US" sz="2400" dirty="0">
                <a:latin typeface="Arial" charset="0"/>
              </a:rPr>
              <a:t>Allows you to ignore broken pipe signals</a:t>
            </a:r>
          </a:p>
          <a:p>
            <a:pPr lvl="1" eaLnBrk="1" hangingPunct="1"/>
            <a:r>
              <a:rPr lang="en-US" sz="2400" dirty="0">
                <a:latin typeface="Arial" charset="0"/>
              </a:rPr>
              <a:t>Can ignore or install a proper signal handler</a:t>
            </a:r>
          </a:p>
          <a:p>
            <a:pPr lvl="1" eaLnBrk="1" hangingPunct="1"/>
            <a:r>
              <a:rPr lang="en-US" sz="2400" dirty="0">
                <a:latin typeface="Arial" charset="0"/>
              </a:rPr>
              <a:t>Default handler exits (terminates process)</a:t>
            </a:r>
          </a:p>
        </p:txBody>
      </p:sp>
    </p:spTree>
    <p:extLst>
      <p:ext uri="{BB962C8B-B14F-4D97-AF65-F5344CB8AC3E}">
        <p14:creationId xmlns:p14="http://schemas.microsoft.com/office/powerpoint/2010/main" val="1675648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#3: </a:t>
            </a:r>
            <a:r>
              <a:rPr lang="en-US" dirty="0" err="1" smtClean="0"/>
              <a:t>Beej’s</a:t>
            </a:r>
            <a:r>
              <a:rPr lang="en-US" dirty="0" smtClean="0"/>
              <a:t>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Beej's</a:t>
            </a:r>
            <a:r>
              <a:rPr lang="en-US" dirty="0"/>
              <a:t> Guide to Network Programming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43200" y="3581400"/>
            <a:ext cx="3736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http://</a:t>
            </a:r>
            <a:r>
              <a:rPr lang="en-US" sz="2400" dirty="0" err="1"/>
              <a:t>beej.us</a:t>
            </a:r>
            <a:r>
              <a:rPr lang="en-US" sz="2400" dirty="0"/>
              <a:t>/guide/</a:t>
            </a:r>
            <a:r>
              <a:rPr lang="en-US" sz="2400" dirty="0" err="1"/>
              <a:t>bgnet</a:t>
            </a:r>
            <a:r>
              <a:rPr lang="en-US" sz="24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55456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5029657-607E-6C49-B3B9-3B9ED91535B5}" type="slidenum">
              <a:rPr lang="en-US" sz="1400" b="0">
                <a:latin typeface="Times New Roman" charset="0"/>
              </a:rPr>
              <a:pPr eaLnBrk="1" hangingPunct="1"/>
              <a:t>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The Domain Name System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10200" y="6096000"/>
            <a:ext cx="2679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</a:rPr>
              <a:t>Slides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thanks in part to </a:t>
            </a:r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</a:rPr>
              <a:t>Jennifer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Rexford,</a:t>
            </a:r>
          </a:p>
          <a:p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Ion </a:t>
            </a:r>
            <a:r>
              <a:rPr lang="en-US" sz="1000" dirty="0" err="1">
                <a:solidFill>
                  <a:schemeClr val="bg1">
                    <a:lumMod val="75000"/>
                  </a:schemeClr>
                </a:solidFill>
              </a:rPr>
              <a:t>Stoica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, Vern </a:t>
            </a:r>
            <a:r>
              <a:rPr lang="en-US" sz="1000" dirty="0" err="1">
                <a:solidFill>
                  <a:schemeClr val="bg1">
                    <a:lumMod val="75000"/>
                  </a:schemeClr>
                </a:solidFill>
              </a:rPr>
              <a:t>Paxson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, and Scott </a:t>
            </a:r>
            <a:r>
              <a:rPr lang="en-US" sz="1000" dirty="0" err="1" smtClean="0">
                <a:solidFill>
                  <a:schemeClr val="bg1">
                    <a:lumMod val="75000"/>
                  </a:schemeClr>
                </a:solidFill>
              </a:rPr>
              <a:t>Shenker</a:t>
            </a:r>
            <a:endParaRPr 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661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165C7AC-9B34-5641-A7A4-D93BB9659BE8}" type="slidenum">
              <a:rPr lang="en-US" sz="1400" b="0">
                <a:latin typeface="Times New Roman" charset="0"/>
              </a:rPr>
              <a:pPr eaLnBrk="1" hangingPunct="1"/>
              <a:t>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Host Names vs. IP addresses</a:t>
            </a:r>
          </a:p>
        </p:txBody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latin typeface="Arial" charset="0"/>
                <a:cs typeface="Arial" charset="0"/>
              </a:rPr>
              <a:t>Host names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Mnemonic name appreciated by 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humans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Variable length, full alphabet of characters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Provide little (if any) information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about physical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location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Examples: 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www.cnn.com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and </a:t>
            </a:r>
            <a:r>
              <a:rPr lang="en-US" sz="2000" dirty="0" err="1" smtClean="0">
                <a:latin typeface="Arial" charset="0"/>
                <a:ea typeface="Arial" charset="0"/>
                <a:cs typeface="Arial" charset="0"/>
              </a:rPr>
              <a:t>bbc.co.uk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dirty="0">
                <a:latin typeface="Arial" charset="0"/>
                <a:cs typeface="Arial" charset="0"/>
              </a:rPr>
              <a:t>IP addresses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Numerical address appreciated by </a:t>
            </a:r>
            <a:r>
              <a:rPr lang="en-US" sz="20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routers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Fixed length, binary number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Hierarchical, related to host location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Examples: 64.236.16.20 and 212.58.224.131</a:t>
            </a:r>
          </a:p>
        </p:txBody>
      </p:sp>
    </p:spTree>
    <p:extLst>
      <p:ext uri="{BB962C8B-B14F-4D97-AF65-F5344CB8AC3E}">
        <p14:creationId xmlns:p14="http://schemas.microsoft.com/office/powerpoint/2010/main" val="3299256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31075</TotalTime>
  <Words>2600</Words>
  <Application>Microsoft Macintosh PowerPoint</Application>
  <PresentationFormat>On-screen Show (4:3)</PresentationFormat>
  <Paragraphs>496</Paragraphs>
  <Slides>39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Axis</vt:lpstr>
      <vt:lpstr>Clip</vt:lpstr>
      <vt:lpstr>Network programming, DNS, and NAT</vt:lpstr>
      <vt:lpstr>Today</vt:lpstr>
      <vt:lpstr>Tip #1: Can’t bind?</vt:lpstr>
      <vt:lpstr>setsockopt </vt:lpstr>
      <vt:lpstr>Tip #2: Dealing with abruptly closed connection</vt:lpstr>
      <vt:lpstr>signal </vt:lpstr>
      <vt:lpstr>Tip #3: Beej’s guide</vt:lpstr>
      <vt:lpstr>The Domain Name System</vt:lpstr>
      <vt:lpstr>Host Names vs. IP addresses</vt:lpstr>
      <vt:lpstr>Separating Naming and Addressing</vt:lpstr>
      <vt:lpstr>Domain Name System (DNS)</vt:lpstr>
      <vt:lpstr>Distributed, Hierarchical Database</vt:lpstr>
      <vt:lpstr>DNS Root</vt:lpstr>
      <vt:lpstr>DNS Root Servers</vt:lpstr>
      <vt:lpstr>DNS Root Servers</vt:lpstr>
      <vt:lpstr>TLD and Authoritative Servers</vt:lpstr>
      <vt:lpstr>Local Name Server</vt:lpstr>
      <vt:lpstr>Applications’ use of DNS</vt:lpstr>
      <vt:lpstr>DNS name  resolution example</vt:lpstr>
      <vt:lpstr>DNS: Caching</vt:lpstr>
      <vt:lpstr>Network Address Translation</vt:lpstr>
      <vt:lpstr>NAT: Network Address Translation</vt:lpstr>
      <vt:lpstr>NAT: Network Address Translation</vt:lpstr>
      <vt:lpstr>NAT: Network Address Translation</vt:lpstr>
      <vt:lpstr>NAT: Benefits</vt:lpstr>
      <vt:lpstr>NAT: Benefits</vt:lpstr>
      <vt:lpstr>NAT: Consequences</vt:lpstr>
      <vt:lpstr>NAT: Consequences</vt:lpstr>
      <vt:lpstr>NAT: Consequences</vt:lpstr>
      <vt:lpstr>NAT: Consequences</vt:lpstr>
      <vt:lpstr>Bonus slides</vt:lpstr>
      <vt:lpstr>A UDP Server</vt:lpstr>
      <vt:lpstr>UDP Server: Servicing Two Ports </vt:lpstr>
      <vt:lpstr>Building Timeouts with Select and Poll</vt:lpstr>
      <vt:lpstr>Select</vt:lpstr>
      <vt:lpstr>Select: Example</vt:lpstr>
      <vt:lpstr>Select: Timeout Example</vt:lpstr>
      <vt:lpstr>Poll</vt:lpstr>
      <vt:lpstr>select() vs. poll()</vt:lpstr>
    </vt:vector>
  </TitlesOfParts>
  <Company>Georgia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Overview</dc:title>
  <dc:creator>robink</dc:creator>
  <cp:lastModifiedBy>Philip Godfrey</cp:lastModifiedBy>
  <cp:revision>1063</cp:revision>
  <cp:lastPrinted>2012-04-18T08:58:08Z</cp:lastPrinted>
  <dcterms:created xsi:type="dcterms:W3CDTF">2000-07-31T21:40:56Z</dcterms:created>
  <dcterms:modified xsi:type="dcterms:W3CDTF">2012-04-20T07:27:48Z</dcterms:modified>
</cp:coreProperties>
</file>