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9"/>
  </p:notesMasterIdLst>
  <p:handoutMasterIdLst>
    <p:handoutMasterId r:id="rId50"/>
  </p:handoutMasterIdLst>
  <p:sldIdLst>
    <p:sldId id="417" r:id="rId2"/>
    <p:sldId id="549" r:id="rId3"/>
    <p:sldId id="560" r:id="rId4"/>
    <p:sldId id="569" r:id="rId5"/>
    <p:sldId id="570" r:id="rId6"/>
    <p:sldId id="571" r:id="rId7"/>
    <p:sldId id="572" r:id="rId8"/>
    <p:sldId id="584" r:id="rId9"/>
    <p:sldId id="585" r:id="rId10"/>
    <p:sldId id="597" r:id="rId11"/>
    <p:sldId id="598" r:id="rId12"/>
    <p:sldId id="599" r:id="rId13"/>
    <p:sldId id="600" r:id="rId14"/>
    <p:sldId id="601" r:id="rId15"/>
    <p:sldId id="602" r:id="rId16"/>
    <p:sldId id="603" r:id="rId17"/>
    <p:sldId id="604" r:id="rId18"/>
    <p:sldId id="605" r:id="rId19"/>
    <p:sldId id="606" r:id="rId20"/>
    <p:sldId id="607" r:id="rId21"/>
    <p:sldId id="608" r:id="rId22"/>
    <p:sldId id="609" r:id="rId23"/>
    <p:sldId id="610" r:id="rId24"/>
    <p:sldId id="611" r:id="rId25"/>
    <p:sldId id="612" r:id="rId26"/>
    <p:sldId id="613" r:id="rId27"/>
    <p:sldId id="614" r:id="rId28"/>
    <p:sldId id="615" r:id="rId29"/>
    <p:sldId id="616" r:id="rId30"/>
    <p:sldId id="617" r:id="rId31"/>
    <p:sldId id="618" r:id="rId32"/>
    <p:sldId id="619" r:id="rId33"/>
    <p:sldId id="620" r:id="rId34"/>
    <p:sldId id="621" r:id="rId35"/>
    <p:sldId id="622" r:id="rId36"/>
    <p:sldId id="633" r:id="rId37"/>
    <p:sldId id="623" r:id="rId38"/>
    <p:sldId id="624" r:id="rId39"/>
    <p:sldId id="625" r:id="rId40"/>
    <p:sldId id="626" r:id="rId41"/>
    <p:sldId id="627" r:id="rId42"/>
    <p:sldId id="628" r:id="rId43"/>
    <p:sldId id="634" r:id="rId44"/>
    <p:sldId id="629" r:id="rId45"/>
    <p:sldId id="630" r:id="rId46"/>
    <p:sldId id="631" r:id="rId47"/>
    <p:sldId id="632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CCECFF"/>
    <a:srgbClr val="FFFFCC"/>
    <a:srgbClr val="0000CC"/>
    <a:srgbClr val="CCFFFF"/>
    <a:srgbClr val="CCFFCC"/>
    <a:srgbClr val="F9FAEE"/>
    <a:srgbClr val="F8F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9" autoAdjust="0"/>
    <p:restoredTop sz="85421" autoAdjust="0"/>
  </p:normalViewPr>
  <p:slideViewPr>
    <p:cSldViewPr>
      <p:cViewPr varScale="1">
        <p:scale>
          <a:sx n="121" d="100"/>
          <a:sy n="121" d="100"/>
        </p:scale>
        <p:origin x="-120" y="-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0B0594-9E38-9647-9C00-085269452E1C}" type="datetimeFigureOut">
              <a:rPr lang="en-US"/>
              <a:pPr/>
              <a:t>4/16/12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26E2A6-F8FA-CC4C-967C-91867A7678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22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charset="0"/>
              </a:defRPr>
            </a:lvl1pPr>
          </a:lstStyle>
          <a:p>
            <a:fld id="{3B35F589-748F-A846-A756-6D762889F7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2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Pick</a:t>
            </a:r>
            <a:r>
              <a:rPr lang="en-US" baseline="0" dirty="0" smtClean="0"/>
              <a:t> a host and ping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5F589-748F-A846-A756-6D762889F7C1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3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pitchFamily="34" charset="0"/>
                <a:ea typeface="+mn-ea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</a:endParaRPr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</a:endParaRPr>
            </a:p>
          </p:txBody>
        </p:sp>
      </p:grpSp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90800" y="6477000"/>
            <a:ext cx="3962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F1C70FBF-AC9F-DB45-853D-7666652571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3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21B674-F343-684F-905A-052977D711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CB7BB-3924-7844-B12C-F2E28575B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27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754217DD-DAC4-3F45-A8BA-906B27BB9C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57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10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  <a:endParaRPr lang="en-US">
              <a:latin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4008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F8AD4F32-7A35-E244-96FC-E49D1D6B1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1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D91F9846-BAA6-2241-BA64-4A597F8A86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7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9489C-0D77-B343-8EB8-77F7D59DE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6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5FCE2DEA-8E42-4943-B253-1C8D96BF19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9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1BAD5E19-F8E1-0347-8B9E-0BA9DCD3F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1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033D154A-725A-134B-A667-3E00EE7C60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7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65B155-AB28-6943-A40E-606A311E69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0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EA952-6D8D-DF4B-96C0-D40A924EF2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0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7D711F-9EFB-7142-8AF7-34D3B5F943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6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  <a:ea typeface="+mn-ea"/>
            </a:endParaRP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  <a:ea typeface="+mn-ea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63AD1ED-401A-EA42-BD53-BB41AC1B12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367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11367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pic>
        <p:nvPicPr>
          <p:cNvPr id="11275" name="Picture 11" descr="uiu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138" y="6327775"/>
            <a:ext cx="347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52" r:id="rId3"/>
    <p:sldLayoutId id="2147483860" r:id="rId4"/>
    <p:sldLayoutId id="2147483861" r:id="rId5"/>
    <p:sldLayoutId id="214748386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63" r:id="rId12"/>
    <p:sldLayoutId id="2147483864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¡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0"/>
        <a:buChar char="¡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60E1DC-285D-6444-A8DC-CB8182FF683A}" type="slidenum">
              <a:rPr lang="en-US"/>
              <a:pPr/>
              <a:t>1</a:t>
            </a:fld>
            <a:endParaRPr lang="en-US"/>
          </a:p>
        </p:txBody>
      </p:sp>
      <p:sp>
        <p:nvSpPr>
          <p:cNvPr id="19461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Sockets: send, </a:t>
            </a:r>
            <a:r>
              <a:rPr lang="en-US" dirty="0" err="1" smtClean="0">
                <a:latin typeface="Arial" charset="0"/>
              </a:rPr>
              <a:t>recv</a:t>
            </a:r>
            <a:r>
              <a:rPr lang="en-US" smtClean="0">
                <a:latin typeface="Arial" charset="0"/>
              </a:rPr>
              <a:t/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Network </a:t>
            </a:r>
            <a:r>
              <a:rPr lang="en-US" dirty="0" smtClean="0">
                <a:latin typeface="Arial" charset="0"/>
              </a:rPr>
              <a:t>Applications: HTTP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accept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Notes</a:t>
            </a:r>
          </a:p>
          <a:p>
            <a:pPr lvl="1" eaLnBrk="1" hangingPunct="1"/>
            <a:r>
              <a:rPr lang="en-US" sz="2400" smtClean="0"/>
              <a:t>After </a:t>
            </a:r>
            <a:r>
              <a:rPr lang="en-US" sz="2400" b="1" smtClean="0">
                <a:solidFill>
                  <a:srgbClr val="0000CC"/>
                </a:solidFill>
                <a:latin typeface="Courier New" pitchFamily="49" charset="0"/>
              </a:rPr>
              <a:t>accept()</a:t>
            </a:r>
            <a:r>
              <a:rPr lang="en-US" sz="2400" smtClean="0">
                <a:solidFill>
                  <a:srgbClr val="0000CC"/>
                </a:solidFill>
              </a:rPr>
              <a:t> </a:t>
            </a:r>
            <a:r>
              <a:rPr lang="en-US" sz="2400" smtClean="0"/>
              <a:t>returns a new socket descriptor, I/O can be done using </a:t>
            </a:r>
            <a:r>
              <a:rPr lang="en-US" sz="2400" b="1" smtClean="0">
                <a:solidFill>
                  <a:srgbClr val="0000CC"/>
                </a:solidFill>
                <a:latin typeface="Courier New" pitchFamily="49" charset="0"/>
              </a:rPr>
              <a:t>read()</a:t>
            </a:r>
            <a:r>
              <a:rPr lang="en-US" sz="2400" smtClean="0">
                <a:solidFill>
                  <a:srgbClr val="0000CC"/>
                </a:solidFill>
              </a:rPr>
              <a:t> </a:t>
            </a:r>
            <a:r>
              <a:rPr lang="en-US" sz="2400" smtClean="0"/>
              <a:t>and </a:t>
            </a:r>
            <a:r>
              <a:rPr lang="en-US" sz="2400" b="1" smtClean="0">
                <a:solidFill>
                  <a:srgbClr val="0000CC"/>
                </a:solidFill>
                <a:latin typeface="Courier New" pitchFamily="49" charset="0"/>
              </a:rPr>
              <a:t>write()</a:t>
            </a:r>
            <a:endParaRPr lang="en-US" sz="2400" smtClean="0"/>
          </a:p>
          <a:p>
            <a:pPr lvl="1" eaLnBrk="1" hangingPunct="1"/>
            <a:r>
              <a:rPr lang="en-US" sz="2400" smtClean="0"/>
              <a:t>Why does </a:t>
            </a:r>
            <a:r>
              <a:rPr lang="en-US" sz="24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accept()</a:t>
            </a:r>
            <a:r>
              <a:rPr lang="en-US" sz="2400" smtClean="0"/>
              <a:t> need to return a new descriptor?</a:t>
            </a:r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532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532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253FD-8070-4EF4-8E33-6E02F24E7359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514C4A-A190-467A-80EB-B7E8121A610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and Receiving Data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int send(int sockfd, const void * buf, size_t nbytes, int flags);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Write data to a stream (TCP) or “connected” datagram (UDP) socket.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Returns number of bytes written or -1.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int recv(int sockfd, void *buf, size_t nbytes, int flags);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Read data from a stream (TCP) or “connected” datagram (UDP) socket.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Returns number of bytes read or -1.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C1B98-A611-4EC4-928A-A9DEFDA7129F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send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8136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int send(int sockfd, const void * buf, size_t nbytes, int flags);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Send data un a stream (TCP) or “connected” datagram (UDP) socket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Returns number of bytes written or -1 and sets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errno</a:t>
            </a:r>
            <a:r>
              <a:rPr lang="en-US" sz="2000" b="1" smtClean="0"/>
              <a:t> </a:t>
            </a:r>
            <a:r>
              <a:rPr lang="en-US" sz="2000" smtClean="0"/>
              <a:t>on failure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sockfd</a:t>
            </a:r>
            <a:r>
              <a:rPr lang="en-US" sz="2000" smtClean="0"/>
              <a:t>: socket file descriptor (returned from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socket</a:t>
            </a:r>
            <a:r>
              <a:rPr lang="en-US" sz="20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buf</a:t>
            </a:r>
            <a:r>
              <a:rPr lang="en-US" sz="2000" smtClean="0"/>
              <a:t>: data buffer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nbytes</a:t>
            </a:r>
            <a:r>
              <a:rPr lang="en-US" sz="2000" smtClean="0"/>
              <a:t>: number of bytes to try to write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flags</a:t>
            </a:r>
            <a:r>
              <a:rPr lang="en-US" sz="2000" smtClean="0"/>
              <a:t>: control flags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MSG_PEEK: get data from the beginning of the receive queue without removing that data from the queue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B6880-4D1E-4FA8-8916-A79FD42B324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send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8136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int send(int sockfd, const void * buf, size_t nbytes, int flags); </a:t>
            </a:r>
          </a:p>
          <a:p>
            <a:pPr eaLnBrk="1" hangingPunct="1"/>
            <a:r>
              <a:rPr lang="en-US" sz="2400" smtClean="0"/>
              <a:t>Example</a:t>
            </a:r>
          </a:p>
          <a:p>
            <a:pPr marL="846138" lvl="2" inden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len = strlen(msg); </a:t>
            </a:r>
          </a:p>
          <a:p>
            <a:pPr marL="846138" lvl="2" inden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bytes_sent = send(sockfd, msg, len, 0);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14FEF-40FB-4CE8-B666-79023BB2BBA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recv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int recv(int sockfd, void *buf, size_t nbytes, int flags); </a:t>
            </a:r>
          </a:p>
          <a:p>
            <a:pPr eaLnBrk="1" hangingPunct="1"/>
            <a:r>
              <a:rPr lang="en-US" sz="2400" smtClean="0"/>
              <a:t>Read data from a stream (TCP) or “connected” datagram (UDP) socket</a:t>
            </a:r>
          </a:p>
          <a:p>
            <a:pPr lvl="1" eaLnBrk="1" hangingPunct="1"/>
            <a:r>
              <a:rPr lang="en-US" sz="2000" smtClean="0"/>
              <a:t>Returns number of bytes read or -1, sets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errno</a:t>
            </a:r>
            <a:r>
              <a:rPr lang="en-US" sz="2000" b="1" smtClean="0"/>
              <a:t> </a:t>
            </a:r>
            <a:r>
              <a:rPr lang="en-US" sz="2000" smtClean="0"/>
              <a:t>on failure</a:t>
            </a:r>
          </a:p>
          <a:p>
            <a:pPr lvl="1" eaLnBrk="1" hangingPunct="1"/>
            <a:r>
              <a:rPr lang="en-US" sz="2000" smtClean="0"/>
              <a:t>Returns 0 if socket closed</a:t>
            </a:r>
          </a:p>
          <a:p>
            <a:pPr lvl="1" eaLnBrk="1" hangingPunct="1"/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sockfd</a:t>
            </a:r>
            <a:r>
              <a:rPr lang="en-US" sz="2000" smtClean="0"/>
              <a:t>: socket file descriptor (returned from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socket</a:t>
            </a:r>
            <a:r>
              <a:rPr lang="en-US" sz="2000" smtClean="0"/>
              <a:t>)</a:t>
            </a:r>
          </a:p>
          <a:p>
            <a:pPr lvl="1" eaLnBrk="1" hangingPunct="1"/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buf</a:t>
            </a:r>
            <a:r>
              <a:rPr lang="en-US" sz="2000" smtClean="0"/>
              <a:t>: data buffer</a:t>
            </a:r>
          </a:p>
          <a:p>
            <a:pPr lvl="1" eaLnBrk="1" hangingPunct="1"/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nbytes</a:t>
            </a:r>
            <a:r>
              <a:rPr lang="en-US" sz="2000" smtClean="0"/>
              <a:t>: number of bytes to try to read</a:t>
            </a:r>
          </a:p>
          <a:p>
            <a:pPr lvl="1" eaLnBrk="1" hangingPunct="1"/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flags</a:t>
            </a:r>
            <a:r>
              <a:rPr lang="en-US" sz="2000" smtClean="0"/>
              <a:t>: see man page for details; typically use 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565A7-5098-4464-B67F-737C87FFB30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recv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recv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sockfd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, char*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buf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</a:rPr>
              <a:t>nbytes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eaLnBrk="1" hangingPunct="1"/>
            <a:r>
              <a:rPr lang="en-US" sz="2400" dirty="0" smtClean="0"/>
              <a:t>Notes</a:t>
            </a:r>
          </a:p>
          <a:p>
            <a:pPr lvl="1" eaLnBrk="1" hangingPunct="1"/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sz="2000" dirty="0" smtClean="0"/>
              <a:t> blocks waiting for data from the client but does not guarantee that 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/>
              <a:t> is read</a:t>
            </a:r>
          </a:p>
          <a:p>
            <a:pPr lvl="1" eaLnBrk="1" hangingPunct="1"/>
            <a:r>
              <a:rPr lang="en-US" sz="2000" dirty="0" smtClean="0"/>
              <a:t>Example</a:t>
            </a:r>
          </a:p>
          <a:p>
            <a:pPr marL="846138" lvl="2" inden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if((r = read(</a:t>
            </a:r>
            <a:r>
              <a:rPr lang="en-US" sz="1800" b="1" dirty="0" err="1" smtClean="0">
                <a:solidFill>
                  <a:srgbClr val="0000CC"/>
                </a:solidFill>
                <a:latin typeface="Courier New" pitchFamily="49" charset="0"/>
              </a:rPr>
              <a:t>newfd</a:t>
            </a: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, </a:t>
            </a:r>
            <a:r>
              <a:rPr lang="en-US" sz="1800" b="1" dirty="0" err="1" smtClean="0">
                <a:solidFill>
                  <a:srgbClr val="0000CC"/>
                </a:solidFill>
                <a:latin typeface="Courier New" pitchFamily="49" charset="0"/>
              </a:rPr>
              <a:t>buf</a:t>
            </a: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, </a:t>
            </a:r>
            <a:r>
              <a:rPr lang="en-US" sz="1800" b="1" dirty="0" err="1" smtClean="0">
                <a:solidFill>
                  <a:srgbClr val="0000CC"/>
                </a:solidFill>
                <a:latin typeface="Courier New" pitchFamily="49" charset="0"/>
              </a:rPr>
              <a:t>sizeof</a:t>
            </a: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000CC"/>
                </a:solidFill>
                <a:latin typeface="Courier New" pitchFamily="49" charset="0"/>
              </a:rPr>
              <a:t>buf</a:t>
            </a: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))) &lt; 0) {</a:t>
            </a:r>
          </a:p>
          <a:p>
            <a:pPr marL="846138" lvl="2" inden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   </a:t>
            </a:r>
            <a:r>
              <a:rPr lang="en-US" sz="1800" b="1" dirty="0" err="1" smtClean="0">
                <a:solidFill>
                  <a:srgbClr val="0000CC"/>
                </a:solidFill>
                <a:latin typeface="Courier New" pitchFamily="49" charset="0"/>
              </a:rPr>
              <a:t>perror</a:t>
            </a: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(“read”); exit(1);</a:t>
            </a:r>
          </a:p>
          <a:p>
            <a:pPr marL="846138" lvl="2" indent="0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00CC"/>
                </a:solidFill>
                <a:latin typeface="Courier New" pitchFamily="49" charset="0"/>
              </a:rPr>
              <a:t>}</a:t>
            </a:r>
            <a:endParaRPr lang="en-US" sz="2000" dirty="0" smtClean="0"/>
          </a:p>
          <a:p>
            <a:pPr lvl="1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and Receiving Data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Datagram sockets aren't connected to a remote host</a:t>
            </a:r>
          </a:p>
          <a:p>
            <a:pPr lvl="1" eaLnBrk="1" hangingPunct="1"/>
            <a:r>
              <a:rPr lang="en-US" sz="2400" smtClean="0"/>
              <a:t>What piece of information do we need to give before we send a packet? </a:t>
            </a:r>
          </a:p>
          <a:p>
            <a:pPr lvl="1" eaLnBrk="1" hangingPunct="1"/>
            <a:r>
              <a:rPr lang="en-US" sz="2400" smtClean="0"/>
              <a:t>The destination/source address!</a:t>
            </a:r>
          </a:p>
        </p:txBody>
      </p:sp>
      <p:sp>
        <p:nvSpPr>
          <p:cNvPr id="665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665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665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1BCF2-A79C-41C2-BC5C-D1527B7B0266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F83FE-D093-423D-99CB-5736499095A5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and Receiving Data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int sendto (int sockfd, char* buf, size_t nbytes, int flags, struct sockaddr* destaddr, int addrlen);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Send a datagram to another UDP socket.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Returns number of bytes written or -1.</a:t>
            </a:r>
          </a:p>
          <a:p>
            <a:pPr eaLnBrk="1" hangingPunct="1">
              <a:lnSpc>
                <a:spcPct val="90000"/>
              </a:lnSpc>
            </a:pPr>
            <a:endParaRPr lang="en-US" sz="24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int recvfrom (int sockfd, char* buf, size_t nbytes, int flags, struct sockaddr* srcaddr, int* addrlen);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Read a datagram from a UDP socket.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Returns number of bytes read or -1.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8D12E-5B91-4B52-B1C5-18BB22C193AE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sendto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int sendto (int sockfd, char* buf, size_t nbytes, int flags, struct sockaddr* destaddr, int addrlen);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Send a datagram to another UDP socket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Returns number of bytes written or -1 and sets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errno</a:t>
            </a:r>
            <a:r>
              <a:rPr lang="en-US" sz="1800" b="1" smtClean="0">
                <a:solidFill>
                  <a:srgbClr val="0000CC"/>
                </a:solidFill>
              </a:rPr>
              <a:t> </a:t>
            </a:r>
            <a:r>
              <a:rPr lang="en-US" sz="1800" smtClean="0"/>
              <a:t>on failure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sockfd</a:t>
            </a:r>
            <a:r>
              <a:rPr lang="en-US" sz="1800" smtClean="0"/>
              <a:t>: socket file descriptor (returned from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socket</a:t>
            </a:r>
            <a:r>
              <a:rPr lang="en-US" sz="18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buf</a:t>
            </a:r>
            <a:r>
              <a:rPr lang="en-US" sz="1800" smtClean="0"/>
              <a:t>: data buffer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nbytes</a:t>
            </a:r>
            <a:r>
              <a:rPr lang="en-US" sz="1800" smtClean="0"/>
              <a:t>: number of bytes to try to read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flags</a:t>
            </a:r>
            <a:r>
              <a:rPr lang="en-US" sz="1800" smtClean="0"/>
              <a:t>: see man page for details; typically use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destaddr</a:t>
            </a:r>
            <a:r>
              <a:rPr lang="en-US" sz="1800" smtClean="0"/>
              <a:t>: IP address and port number of destination socket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addrlen</a:t>
            </a:r>
            <a:r>
              <a:rPr lang="en-US" sz="1800" smtClean="0"/>
              <a:t>: length of address structure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smtClean="0">
                <a:solidFill>
                  <a:srgbClr val="0000CC"/>
                </a:solidFill>
                <a:latin typeface="Courier New" pitchFamily="49" charset="0"/>
              </a:rPr>
              <a:t>= sizeof (struct sockaddr_in)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BD873-F179-46A6-9663-B33EAA06D321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sendto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int sendto (int sockfd, char* buf, size_t nbytes, int flags, struct sockaddr* destaddr, int addrlen);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Example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n = sendto(sock, buf,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sizeof(buf)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, 0,(struct sockaddr *) &amp;from,fromlen);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if (n &lt; 0)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	perror("sendto");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	exit(1);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using this nifty old slide format...</a:t>
            </a:r>
          </a:p>
          <a:p>
            <a:r>
              <a:rPr lang="en-US" dirty="0" smtClean="0"/>
              <a:t>MP7 due tomorrow</a:t>
            </a:r>
          </a:p>
          <a:p>
            <a:r>
              <a:rPr lang="en-US" dirty="0" err="1" smtClean="0"/>
              <a:t>Brighten’s</a:t>
            </a:r>
            <a:r>
              <a:rPr lang="en-US" dirty="0" smtClean="0"/>
              <a:t> office hours</a:t>
            </a:r>
          </a:p>
          <a:p>
            <a:pPr lvl="1"/>
            <a:r>
              <a:rPr lang="en-US" dirty="0" smtClean="0"/>
              <a:t>Tue 3:30 – 5:30, 0220 SC</a:t>
            </a:r>
          </a:p>
          <a:p>
            <a:pPr lvl="1"/>
            <a:r>
              <a:rPr lang="en-US" dirty="0" smtClean="0"/>
              <a:t>Wed 3:00 – 5:00, 3211 SC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703EF-AFE9-44ED-8E07-80EC41419C23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recvfrom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int recvfrom (int sockfd, char* buf, size_t nbytes, int flags, struct sockaddr* srcaddr, int* addrlen);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Read a datagram from a UDP socket.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Returns number of bytes read (0 is valid) or -1 and sets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errno</a:t>
            </a:r>
            <a:r>
              <a:rPr lang="en-US" sz="1800" b="1" smtClean="0"/>
              <a:t> </a:t>
            </a:r>
            <a:r>
              <a:rPr lang="en-US" sz="1800" smtClean="0"/>
              <a:t>on failure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sockfd</a:t>
            </a:r>
            <a:r>
              <a:rPr lang="en-US" sz="1800" smtClean="0"/>
              <a:t>: socket file descriptor (returned from </a:t>
            </a:r>
            <a:r>
              <a:rPr lang="en-US" sz="1800" b="1" smtClean="0">
                <a:latin typeface="Courier New" pitchFamily="49" charset="0"/>
              </a:rPr>
              <a:t>socket</a:t>
            </a:r>
            <a:r>
              <a:rPr lang="en-US" sz="18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buf</a:t>
            </a:r>
            <a:r>
              <a:rPr lang="en-US" sz="1800" smtClean="0"/>
              <a:t>: data buffer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nbytes</a:t>
            </a:r>
            <a:r>
              <a:rPr lang="en-US" sz="1800" smtClean="0"/>
              <a:t>: number of bytes to try to read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flags</a:t>
            </a:r>
            <a:r>
              <a:rPr lang="en-US" sz="1800" smtClean="0"/>
              <a:t>: see man page for details; typically use 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srcaddr</a:t>
            </a:r>
            <a:r>
              <a:rPr lang="en-US" sz="1800" smtClean="0"/>
              <a:t>: IP address and port number of sending socket (returned from call)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addrlen</a:t>
            </a:r>
            <a:r>
              <a:rPr lang="en-US" sz="1800" smtClean="0"/>
              <a:t>: length of address structure = pointer to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int</a:t>
            </a:r>
            <a:r>
              <a:rPr lang="en-US" sz="1800" smtClean="0"/>
              <a:t> set to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sizeof (struct sockaddr_in)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3658F-FF07-4DE6-9836-38DF551BD636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recvfrom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int recvfrom (int sockfd, char* buf, size_t nbytes, int flags, struct sockaddr* srcaddr, int* addrlen);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Example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n = recvfrom(sock, buf, 1024, 0, (struct sockaddr *)&amp;from,&amp;fromlen);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if (n &lt; 0) {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	perror("recvfrom");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	exit(1);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3F57D-C385-4C0B-B0BE-B2951A3A5053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Tearing Down a Connection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int close (int sockfd);</a:t>
            </a:r>
          </a:p>
          <a:p>
            <a:pPr lvl="1" eaLnBrk="1" hangingPunct="1"/>
            <a:r>
              <a:rPr lang="en-US" sz="2000" smtClean="0"/>
              <a:t>Close a socket. </a:t>
            </a:r>
          </a:p>
          <a:p>
            <a:pPr lvl="2" eaLnBrk="1" hangingPunct="1"/>
            <a:r>
              <a:rPr lang="en-US" sz="1800" smtClean="0"/>
              <a:t>Returns 0 on success, -1 and sets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errno</a:t>
            </a:r>
            <a:r>
              <a:rPr lang="en-US" sz="1800" b="1" smtClean="0"/>
              <a:t> </a:t>
            </a:r>
            <a:r>
              <a:rPr lang="en-US" sz="1800" smtClean="0"/>
              <a:t>on failure.</a:t>
            </a:r>
          </a:p>
          <a:p>
            <a:pPr eaLnBrk="1" hangingPunct="1"/>
            <a:endParaRPr lang="en-US" sz="24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int shutdown (int sockfd, int howto);</a:t>
            </a:r>
          </a:p>
          <a:p>
            <a:pPr lvl="1" eaLnBrk="1" hangingPunct="1"/>
            <a:r>
              <a:rPr lang="en-US" sz="2000" smtClean="0"/>
              <a:t>Force termination of communication across a socket in one or both directions. </a:t>
            </a:r>
          </a:p>
          <a:p>
            <a:pPr lvl="2" eaLnBrk="1" hangingPunct="1"/>
            <a:r>
              <a:rPr lang="en-US" sz="1800" smtClean="0"/>
              <a:t>Returns 0 on success, -1 and sets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errno</a:t>
            </a:r>
            <a:r>
              <a:rPr lang="en-US" sz="1800" b="1" smtClean="0"/>
              <a:t> </a:t>
            </a:r>
            <a:r>
              <a:rPr lang="en-US" sz="1800" smtClean="0"/>
              <a:t>on failure.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4FCCB0-6AC4-4192-8AE8-1420D660C673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close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int close (int sockfd);</a:t>
            </a:r>
          </a:p>
          <a:p>
            <a:pPr eaLnBrk="1" hangingPunct="1"/>
            <a:r>
              <a:rPr lang="en-US" sz="2400" smtClean="0"/>
              <a:t>Close a socket</a:t>
            </a:r>
          </a:p>
          <a:p>
            <a:pPr lvl="1" eaLnBrk="1" hangingPunct="1"/>
            <a:r>
              <a:rPr lang="en-US" sz="2000" smtClean="0"/>
              <a:t>Returns 0 on success, -1 and sets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errno</a:t>
            </a:r>
            <a:r>
              <a:rPr lang="en-US" sz="2000" b="1" smtClean="0"/>
              <a:t> </a:t>
            </a:r>
            <a:r>
              <a:rPr lang="en-US" sz="2000" smtClean="0"/>
              <a:t>on failure</a:t>
            </a:r>
          </a:p>
          <a:p>
            <a:pPr lvl="1" eaLnBrk="1" hangingPunct="1"/>
            <a:r>
              <a:rPr lang="en-US" sz="2000" b="1" smtClean="0">
                <a:solidFill>
                  <a:srgbClr val="FF0000"/>
                </a:solidFill>
                <a:latin typeface="Courier New" pitchFamily="49" charset="0"/>
              </a:rPr>
              <a:t>sockfd</a:t>
            </a:r>
            <a:r>
              <a:rPr lang="en-US" sz="2000" smtClean="0"/>
              <a:t>: socket file descriptor (returned from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socket</a:t>
            </a:r>
            <a:r>
              <a:rPr lang="en-US" sz="2000" smtClean="0"/>
              <a:t>)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Closes communication on socket in both directions</a:t>
            </a:r>
          </a:p>
          <a:p>
            <a:pPr lvl="1" eaLnBrk="1" hangingPunct="1"/>
            <a:r>
              <a:rPr lang="en-US" sz="2000" smtClean="0"/>
              <a:t>All data sent before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close</a:t>
            </a:r>
            <a:r>
              <a:rPr lang="en-US" sz="2000" smtClean="0"/>
              <a:t> are delivered to other side (although this aspect can be overridden)</a:t>
            </a:r>
          </a:p>
          <a:p>
            <a:pPr eaLnBrk="1" hangingPunct="1"/>
            <a:r>
              <a:rPr lang="en-US" sz="2400" smtClean="0"/>
              <a:t>After </a:t>
            </a:r>
            <a:r>
              <a:rPr lang="en-US" sz="2400" b="1" smtClean="0">
                <a:solidFill>
                  <a:srgbClr val="0000CC"/>
                </a:solidFill>
                <a:latin typeface="Courier New" pitchFamily="49" charset="0"/>
              </a:rPr>
              <a:t>close</a:t>
            </a:r>
            <a:r>
              <a:rPr lang="en-US" sz="2400" smtClean="0"/>
              <a:t>, </a:t>
            </a:r>
            <a:r>
              <a:rPr lang="en-US" sz="2400" b="1" smtClean="0">
                <a:solidFill>
                  <a:srgbClr val="0000CC"/>
                </a:solidFill>
                <a:latin typeface="Courier New" pitchFamily="49" charset="0"/>
              </a:rPr>
              <a:t>sockfd</a:t>
            </a:r>
            <a:r>
              <a:rPr lang="en-US" sz="2400" b="1" smtClean="0"/>
              <a:t> </a:t>
            </a:r>
            <a:r>
              <a:rPr lang="en-US" sz="2400" smtClean="0"/>
              <a:t>is not valid for reading or writing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A2459-F400-4225-A5A4-9020B320EC1E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Functions: shutdown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FF0000"/>
                </a:solidFill>
                <a:latin typeface="Courier New" pitchFamily="49" charset="0"/>
              </a:rPr>
              <a:t>int shutdown (int sockfd, int howto);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Force termination of communication across a socket in one or both directions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Returns 0 on success, -1 and sets </a:t>
            </a:r>
            <a:r>
              <a:rPr lang="en-US" sz="1800" b="1" smtClean="0">
                <a:solidFill>
                  <a:srgbClr val="0000CC"/>
                </a:solidFill>
                <a:latin typeface="Courier New" pitchFamily="49" charset="0"/>
              </a:rPr>
              <a:t>errno</a:t>
            </a:r>
            <a:r>
              <a:rPr lang="en-US" sz="1800" b="1" smtClean="0"/>
              <a:t> </a:t>
            </a:r>
            <a:r>
              <a:rPr lang="en-US" sz="1800" smtClean="0"/>
              <a:t>on failure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sockfd</a:t>
            </a:r>
            <a:r>
              <a:rPr lang="en-US" sz="1800" smtClean="0"/>
              <a:t>: socket file descriptor (returned from </a:t>
            </a:r>
            <a:r>
              <a:rPr lang="en-US" sz="1800" b="1" smtClean="0">
                <a:latin typeface="Courier New" pitchFamily="49" charset="0"/>
              </a:rPr>
              <a:t>socket</a:t>
            </a:r>
            <a:r>
              <a:rPr lang="en-US" sz="18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</a:rPr>
              <a:t>howto</a:t>
            </a:r>
            <a:r>
              <a:rPr lang="en-US" sz="1800" smtClean="0"/>
              <a:t>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smtClean="0">
                <a:solidFill>
                  <a:srgbClr val="0000CC"/>
                </a:solidFill>
                <a:latin typeface="Courier New" pitchFamily="49" charset="0"/>
              </a:rPr>
              <a:t>SHUT_RD</a:t>
            </a:r>
            <a:r>
              <a:rPr lang="en-US" sz="1600" smtClean="0"/>
              <a:t> to stop reading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smtClean="0">
                <a:solidFill>
                  <a:srgbClr val="0000CC"/>
                </a:solidFill>
                <a:latin typeface="Courier New" pitchFamily="49" charset="0"/>
              </a:rPr>
              <a:t>SHUT_WR</a:t>
            </a:r>
            <a:r>
              <a:rPr lang="en-US" sz="1600" smtClean="0"/>
              <a:t> to stop writing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smtClean="0">
                <a:solidFill>
                  <a:srgbClr val="0000CC"/>
                </a:solidFill>
                <a:latin typeface="Courier New" pitchFamily="49" charset="0"/>
              </a:rPr>
              <a:t>SHUT_RDWR</a:t>
            </a:r>
            <a:r>
              <a:rPr lang="en-US" sz="1600" smtClean="0"/>
              <a:t> to stop both</a:t>
            </a:r>
          </a:p>
          <a:p>
            <a:pPr eaLnBrk="1" hangingPunct="1">
              <a:lnSpc>
                <a:spcPct val="90000"/>
              </a:lnSpc>
            </a:pPr>
            <a:endParaRPr lang="en-US" sz="2000" b="1" smtClean="0"/>
          </a:p>
          <a:p>
            <a:pPr eaLnBrk="1" hangingPunct="1">
              <a:lnSpc>
                <a:spcPct val="90000"/>
              </a:lnSpc>
            </a:pP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</a:rPr>
              <a:t>shutdown</a:t>
            </a:r>
            <a:r>
              <a:rPr lang="en-US" sz="2000" b="1" smtClean="0"/>
              <a:t> </a:t>
            </a:r>
            <a:r>
              <a:rPr lang="en-US" sz="2000" smtClean="0"/>
              <a:t>overrides the usual rules regarding duplicated sockets, in which TCP teardown does not occur until all copies have closed the socket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 on </a:t>
            </a:r>
            <a:r>
              <a:rPr lang="en-US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close</a:t>
            </a:r>
            <a:r>
              <a:rPr lang="en-US" smtClean="0"/>
              <a:t> vs. </a:t>
            </a:r>
            <a:r>
              <a:rPr lang="en-US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shutdown</a:t>
            </a:r>
            <a:endParaRPr lang="en-US" smtClean="0"/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sz="2400" smtClean="0"/>
              <a:t>: closes the socket but the connection is still open for processes that shares this socket </a:t>
            </a:r>
          </a:p>
          <a:p>
            <a:pPr lvl="1"/>
            <a:r>
              <a:rPr lang="en-US" sz="2000" smtClean="0"/>
              <a:t>The connection stays opened both for read and write</a:t>
            </a:r>
          </a:p>
          <a:p>
            <a:r>
              <a:rPr lang="en-US" sz="24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shutdown()</a:t>
            </a:r>
            <a:r>
              <a:rPr lang="en-US" sz="2400" smtClean="0"/>
              <a:t>: breaks the connection for all processes sharing the socket</a:t>
            </a:r>
          </a:p>
          <a:p>
            <a:pPr lvl="1"/>
            <a:r>
              <a:rPr lang="en-US" sz="2000" smtClean="0"/>
              <a:t>A read will detect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sz="2000" smtClean="0"/>
              <a:t>, and a write will receive </a:t>
            </a:r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SIGPIPE</a:t>
            </a:r>
            <a:endParaRPr lang="en-US" sz="2000" smtClean="0"/>
          </a:p>
          <a:p>
            <a:pPr lvl="1"/>
            <a:r>
              <a:rPr lang="en-US" sz="2000" b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shutdown()</a:t>
            </a:r>
            <a:r>
              <a:rPr lang="en-US" sz="2000" smtClean="0"/>
              <a:t> has a second argument how to close the connection: </a:t>
            </a:r>
          </a:p>
          <a:p>
            <a:pPr lvl="2"/>
            <a:r>
              <a:rPr lang="en-US" sz="1600" smtClean="0"/>
              <a:t>0 means to disable further reading</a:t>
            </a:r>
          </a:p>
          <a:p>
            <a:pPr lvl="2"/>
            <a:r>
              <a:rPr lang="en-US" sz="1600" smtClean="0"/>
              <a:t>1 to disable writing</a:t>
            </a:r>
          </a:p>
          <a:p>
            <a:pPr lvl="2"/>
            <a:r>
              <a:rPr lang="en-US" sz="1600" smtClean="0"/>
              <a:t>2 disables both</a:t>
            </a:r>
          </a:p>
        </p:txBody>
      </p:sp>
      <p:sp>
        <p:nvSpPr>
          <p:cNvPr id="7578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241</a:t>
            </a:r>
          </a:p>
        </p:txBody>
      </p:sp>
      <p:sp>
        <p:nvSpPr>
          <p:cNvPr id="7578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©: University of Illinois CS 241 Staff</a:t>
            </a:r>
          </a:p>
        </p:txBody>
      </p:sp>
      <p:sp>
        <p:nvSpPr>
          <p:cNvPr id="757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CB4F2-71D1-43E1-A4AB-39153F215241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143A747-640B-3746-BA62-FBE5EC66CE20}" type="slidenum">
              <a:rPr lang="en-US"/>
              <a:pPr/>
              <a:t>26</a:t>
            </a:fld>
            <a:endParaRPr lang="en-US"/>
          </a:p>
        </p:txBody>
      </p:sp>
      <p:sp>
        <p:nvSpPr>
          <p:cNvPr id="19462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3209899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Networked Applications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All networked applications use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application level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protocols to communicate</a:t>
            </a:r>
          </a:p>
          <a:p>
            <a:r>
              <a:rPr lang="en-US">
                <a:latin typeface="Arial" charset="0"/>
              </a:rPr>
              <a:t>Examples</a:t>
            </a:r>
          </a:p>
          <a:p>
            <a:pPr lvl="1"/>
            <a:r>
              <a:rPr lang="en-US">
                <a:latin typeface="Arial" charset="0"/>
              </a:rPr>
              <a:t>HTTP</a:t>
            </a:r>
          </a:p>
          <a:p>
            <a:pPr lvl="1"/>
            <a:r>
              <a:rPr lang="en-US">
                <a:latin typeface="Arial" charset="0"/>
              </a:rPr>
              <a:t>FTP</a:t>
            </a:r>
          </a:p>
          <a:p>
            <a:pPr lvl="1"/>
            <a:r>
              <a:rPr lang="en-US">
                <a:latin typeface="Arial" charset="0"/>
              </a:rPr>
              <a:t>SMTP</a:t>
            </a:r>
          </a:p>
          <a:p>
            <a:pPr lvl="1"/>
            <a:r>
              <a:rPr lang="en-US">
                <a:latin typeface="Arial" charset="0"/>
              </a:rPr>
              <a:t>…</a:t>
            </a: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1EB9CA-023E-4A4D-805E-A8E92F9C8DA4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98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Web and HTTP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Web pages consist of </a:t>
            </a:r>
          </a:p>
          <a:p>
            <a:pPr lvl="1" eaLnBrk="1" hangingPunct="1"/>
            <a:r>
              <a:rPr lang="en-US" sz="2400">
                <a:latin typeface="Arial" charset="0"/>
              </a:rPr>
              <a:t>Objects</a:t>
            </a:r>
          </a:p>
          <a:p>
            <a:pPr lvl="2" eaLnBrk="1" hangingPunct="1"/>
            <a:r>
              <a:rPr lang="en-US" sz="2000">
                <a:latin typeface="Arial" charset="0"/>
              </a:rPr>
              <a:t>HTML files, JPEG images, Java applets, audio files,…</a:t>
            </a:r>
          </a:p>
          <a:p>
            <a:pPr lvl="1" eaLnBrk="1" hangingPunct="1"/>
            <a:r>
              <a:rPr lang="en-US" sz="2400">
                <a:latin typeface="Arial" charset="0"/>
              </a:rPr>
              <a:t>Base HTML-file </a:t>
            </a:r>
          </a:p>
          <a:p>
            <a:pPr lvl="2" eaLnBrk="1" hangingPunct="1"/>
            <a:r>
              <a:rPr lang="en-US" sz="2000">
                <a:latin typeface="Arial" charset="0"/>
              </a:rPr>
              <a:t>Includes several referenced objects</a:t>
            </a:r>
          </a:p>
          <a:p>
            <a:pPr eaLnBrk="1" hangingPunct="1"/>
            <a:r>
              <a:rPr lang="en-US" sz="2800">
                <a:latin typeface="Arial" charset="0"/>
              </a:rPr>
              <a:t>Each object is addressable by a URL</a:t>
            </a:r>
          </a:p>
          <a:p>
            <a:pPr eaLnBrk="1" hangingPunct="1"/>
            <a:r>
              <a:rPr lang="en-US" sz="2800">
                <a:latin typeface="Arial" charset="0"/>
              </a:rPr>
              <a:t>Example URL:</a:t>
            </a: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F160F2-ACE4-E044-A968-270FB4E8321C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30375" y="5257800"/>
            <a:ext cx="6804025" cy="998538"/>
            <a:chOff x="808" y="3004"/>
            <a:chExt cx="4286" cy="629"/>
          </a:xfrm>
        </p:grpSpPr>
        <p:sp>
          <p:nvSpPr>
            <p:cNvPr id="21512" name="Text Box 5"/>
            <p:cNvSpPr txBox="1">
              <a:spLocks noChangeArrowheads="1"/>
            </p:cNvSpPr>
            <p:nvPr/>
          </p:nvSpPr>
          <p:spPr bwMode="auto">
            <a:xfrm>
              <a:off x="809" y="3004"/>
              <a:ext cx="4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400" b="1">
                  <a:solidFill>
                    <a:srgbClr val="0000CC"/>
                  </a:solidFill>
                  <a:latin typeface="Courier New" charset="0"/>
                </a:rPr>
                <a:t>www.someschool.edu/someDept/pic.gif</a:t>
              </a:r>
            </a:p>
          </p:txBody>
        </p:sp>
        <p:sp>
          <p:nvSpPr>
            <p:cNvPr id="21513" name="AutoShape 6"/>
            <p:cNvSpPr>
              <a:spLocks/>
            </p:cNvSpPr>
            <p:nvPr/>
          </p:nvSpPr>
          <p:spPr bwMode="auto">
            <a:xfrm rot="-5400000">
              <a:off x="1821" y="2281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" name="AutoShape 7"/>
            <p:cNvSpPr>
              <a:spLocks/>
            </p:cNvSpPr>
            <p:nvPr/>
          </p:nvSpPr>
          <p:spPr bwMode="auto">
            <a:xfrm rot="-5400000">
              <a:off x="4024" y="2277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5" name="Text Box 8"/>
            <p:cNvSpPr txBox="1">
              <a:spLocks noChangeArrowheads="1"/>
            </p:cNvSpPr>
            <p:nvPr/>
          </p:nvSpPr>
          <p:spPr bwMode="auto">
            <a:xfrm>
              <a:off x="1389" y="3342"/>
              <a:ext cx="102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400"/>
                <a:t>host name</a:t>
              </a:r>
              <a:endParaRPr lang="en-US" sz="2400">
                <a:latin typeface="Times New Roman" charset="0"/>
              </a:endParaRPr>
            </a:p>
          </p:txBody>
        </p:sp>
        <p:sp>
          <p:nvSpPr>
            <p:cNvPr id="21516" name="Text Box 9"/>
            <p:cNvSpPr txBox="1">
              <a:spLocks noChangeArrowheads="1"/>
            </p:cNvSpPr>
            <p:nvPr/>
          </p:nvSpPr>
          <p:spPr bwMode="auto">
            <a:xfrm>
              <a:off x="3485" y="3292"/>
              <a:ext cx="103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400"/>
                <a:t>path name</a:t>
              </a:r>
              <a:endParaRPr lang="en-US" sz="2400"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5399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 (Hypertext Transfer Protocol)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Web</a:t>
            </a:r>
            <a:r>
              <a:rPr lang="ja-JP" altLang="en-US" sz="2400">
                <a:latin typeface="Arial" charset="0"/>
              </a:rPr>
              <a:t>’</a:t>
            </a:r>
            <a:r>
              <a:rPr lang="en-US" sz="2400">
                <a:latin typeface="Arial" charset="0"/>
              </a:rPr>
              <a:t>s application layer protocol</a:t>
            </a:r>
          </a:p>
          <a:p>
            <a:pPr eaLnBrk="1" hangingPunct="1"/>
            <a:r>
              <a:rPr lang="en-US" sz="2400">
                <a:latin typeface="Arial" charset="0"/>
              </a:rPr>
              <a:t>Client/server model</a:t>
            </a:r>
          </a:p>
          <a:p>
            <a:pPr lvl="1" eaLnBrk="1" hangingPunct="1"/>
            <a:r>
              <a:rPr lang="en-US" sz="2000">
                <a:latin typeface="Arial" charset="0"/>
              </a:rPr>
              <a:t>Client</a:t>
            </a:r>
          </a:p>
          <a:p>
            <a:pPr lvl="2" eaLnBrk="1" hangingPunct="1"/>
            <a:r>
              <a:rPr lang="en-US" sz="1800">
                <a:latin typeface="Arial" charset="0"/>
              </a:rPr>
              <a:t>Browser that requests, receives,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>
                <a:latin typeface="Arial" charset="0"/>
              </a:rPr>
              <a:t>displays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>
                <a:latin typeface="Arial" charset="0"/>
              </a:rPr>
              <a:t> Web objects</a:t>
            </a:r>
          </a:p>
          <a:p>
            <a:pPr lvl="1" eaLnBrk="1" hangingPunct="1"/>
            <a:r>
              <a:rPr lang="en-US" sz="2000">
                <a:latin typeface="Arial" charset="0"/>
              </a:rPr>
              <a:t>Server</a:t>
            </a:r>
          </a:p>
          <a:p>
            <a:pPr lvl="2" eaLnBrk="1" hangingPunct="1"/>
            <a:r>
              <a:rPr lang="en-US" sz="1800">
                <a:latin typeface="Arial" charset="0"/>
              </a:rPr>
              <a:t>Web server sends objects in response to requests</a:t>
            </a:r>
          </a:p>
          <a:p>
            <a:pPr eaLnBrk="1" hangingPunct="1"/>
            <a:endParaRPr lang="en-US" sz="2400">
              <a:latin typeface="Arial" charset="0"/>
            </a:endParaRPr>
          </a:p>
        </p:txBody>
      </p:sp>
      <p:sp>
        <p:nvSpPr>
          <p:cNvPr id="103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10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20D3EC-2474-8F47-9DE9-2D7D5A15517B}" type="slidenum">
              <a:rPr lang="en-US"/>
              <a:pPr/>
              <a:t>29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924425" y="1860550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1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1860550"/>
                        <a:ext cx="7524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4773613" y="2455863"/>
            <a:ext cx="11620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/>
              <a:t>PC running</a:t>
            </a:r>
          </a:p>
          <a:p>
            <a:pPr algn="ctr"/>
            <a:r>
              <a:rPr lang="en-US" sz="1600"/>
              <a:t>Explorer</a:t>
            </a:r>
            <a:endParaRPr lang="en-US">
              <a:latin typeface="Times New Roman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019675" y="4556125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2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675" y="4556125"/>
                        <a:ext cx="7524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7491413" y="3836988"/>
            <a:ext cx="138271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/>
              <a:t>Server </a:t>
            </a:r>
          </a:p>
          <a:p>
            <a:pPr algn="ctr"/>
            <a:r>
              <a:rPr lang="en-US" sz="1600"/>
              <a:t>running</a:t>
            </a:r>
          </a:p>
          <a:p>
            <a:pPr algn="ctr"/>
            <a:r>
              <a:rPr lang="en-US" sz="1600"/>
              <a:t>Apache Web</a:t>
            </a:r>
          </a:p>
          <a:p>
            <a:pPr algn="ctr"/>
            <a:r>
              <a:rPr lang="en-US" sz="1600"/>
              <a:t>server</a:t>
            </a:r>
            <a:endParaRPr lang="en-US">
              <a:latin typeface="Times New Roman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10513" y="2725738"/>
            <a:ext cx="504825" cy="1071562"/>
            <a:chOff x="4180" y="783"/>
            <a:chExt cx="150" cy="307"/>
          </a:xfrm>
        </p:grpSpPr>
        <p:sp>
          <p:nvSpPr>
            <p:cNvPr id="1045" name="AutoShape 1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AutoShape 1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Line 1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Line 1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1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1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Line 19"/>
          <p:cNvSpPr>
            <a:spLocks noChangeShapeType="1"/>
          </p:cNvSpPr>
          <p:nvPr/>
        </p:nvSpPr>
        <p:spPr bwMode="auto">
          <a:xfrm>
            <a:off x="5743575" y="2133600"/>
            <a:ext cx="2085975" cy="962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20"/>
          <p:cNvSpPr>
            <a:spLocks noChangeShapeType="1"/>
          </p:cNvSpPr>
          <p:nvPr/>
        </p:nvSpPr>
        <p:spPr bwMode="auto">
          <a:xfrm flipH="1" flipV="1">
            <a:off x="5800725" y="2333625"/>
            <a:ext cx="1971675" cy="904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21"/>
          <p:cNvSpPr>
            <a:spLocks noChangeShapeType="1"/>
          </p:cNvSpPr>
          <p:nvPr/>
        </p:nvSpPr>
        <p:spPr bwMode="auto">
          <a:xfrm flipV="1">
            <a:off x="5734050" y="3505200"/>
            <a:ext cx="2047875" cy="1095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22"/>
          <p:cNvSpPr>
            <a:spLocks noChangeShapeType="1"/>
          </p:cNvSpPr>
          <p:nvPr/>
        </p:nvSpPr>
        <p:spPr bwMode="auto">
          <a:xfrm flipH="1">
            <a:off x="5810250" y="3629025"/>
            <a:ext cx="2047875" cy="1133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25553" y="5218113"/>
            <a:ext cx="131378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 smtClean="0"/>
              <a:t>Mac </a:t>
            </a:r>
            <a:r>
              <a:rPr lang="en-US" sz="1600" dirty="0"/>
              <a:t>running</a:t>
            </a:r>
          </a:p>
          <a:p>
            <a:pPr algn="ctr"/>
            <a:r>
              <a:rPr lang="en-US" sz="1600" dirty="0"/>
              <a:t>Chrome</a:t>
            </a:r>
            <a:endParaRPr lang="en-US" dirty="0">
              <a:latin typeface="Times New Roman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 rot="1422049">
            <a:off x="6097588" y="2293938"/>
            <a:ext cx="1509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solidFill>
                  <a:srgbClr val="FF0000"/>
                </a:solidFill>
              </a:rPr>
              <a:t>HTTP request</a:t>
            </a:r>
            <a:endParaRPr lang="en-US">
              <a:latin typeface="Times New Roman" charset="0"/>
            </a:endParaRPr>
          </a:p>
        </p:txBody>
      </p:sp>
      <p:sp>
        <p:nvSpPr>
          <p:cNvPr id="1041" name="Text Box 25"/>
          <p:cNvSpPr txBox="1">
            <a:spLocks noChangeArrowheads="1"/>
          </p:cNvSpPr>
          <p:nvPr/>
        </p:nvSpPr>
        <p:spPr bwMode="auto">
          <a:xfrm rot="-1692639">
            <a:off x="5888038" y="3789363"/>
            <a:ext cx="1509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solidFill>
                  <a:srgbClr val="FF0000"/>
                </a:solidFill>
              </a:rPr>
              <a:t>HTTP request</a:t>
            </a:r>
            <a:endParaRPr lang="en-US">
              <a:latin typeface="Times New Roman" charset="0"/>
            </a:endParaRPr>
          </a:p>
        </p:txBody>
      </p:sp>
      <p:sp>
        <p:nvSpPr>
          <p:cNvPr id="1042" name="Text Box 26"/>
          <p:cNvSpPr txBox="1">
            <a:spLocks noChangeArrowheads="1"/>
          </p:cNvSpPr>
          <p:nvPr/>
        </p:nvSpPr>
        <p:spPr bwMode="auto">
          <a:xfrm rot="1411598">
            <a:off x="5910263" y="2741613"/>
            <a:ext cx="1620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solidFill>
                  <a:srgbClr val="FF0000"/>
                </a:solidFill>
              </a:rPr>
              <a:t>HTTP response</a:t>
            </a:r>
            <a:endParaRPr lang="en-US">
              <a:latin typeface="Times New Roman" charset="0"/>
            </a:endParaRPr>
          </a:p>
        </p:txBody>
      </p:sp>
      <p:sp>
        <p:nvSpPr>
          <p:cNvPr id="1043" name="Text Box 28"/>
          <p:cNvSpPr txBox="1">
            <a:spLocks noChangeArrowheads="1"/>
          </p:cNvSpPr>
          <p:nvPr/>
        </p:nvSpPr>
        <p:spPr bwMode="auto">
          <a:xfrm rot="-1737783">
            <a:off x="6091238" y="4122738"/>
            <a:ext cx="1620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solidFill>
                  <a:srgbClr val="FF0000"/>
                </a:solidFill>
              </a:rPr>
              <a:t>HTTP response</a:t>
            </a:r>
            <a:endParaRPr lang="en-US">
              <a:latin typeface="Times New Roman" charset="0"/>
            </a:endParaRPr>
          </a:p>
        </p:txBody>
      </p:sp>
      <p:sp>
        <p:nvSpPr>
          <p:cNvPr id="1044" name="Date Placeholder 3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</p:spTree>
    <p:extLst>
      <p:ext uri="{BB962C8B-B14F-4D97-AF65-F5344CB8AC3E}">
        <p14:creationId xmlns:p14="http://schemas.microsoft.com/office/powerpoint/2010/main" val="1969972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" grpId="0" animBg="1"/>
      <p:bldP spid="1036" grpId="0" animBg="1"/>
      <p:bldP spid="1037" grpId="0" animBg="1"/>
      <p:bldP spid="1038" grpId="0" animBg="1"/>
      <p:bldP spid="1040" grpId="0"/>
      <p:bldP spid="1041" grpId="0"/>
      <p:bldP spid="1042" grpId="0"/>
      <p:bldP spid="10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85800" y="4114800"/>
            <a:ext cx="3200400" cy="2133600"/>
          </a:xfrm>
          <a:prstGeom prst="rect">
            <a:avLst/>
          </a:prstGeom>
          <a:solidFill>
            <a:srgbClr val="CCECFF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server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86400" y="4114800"/>
            <a:ext cx="3200400" cy="2133600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client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3" name="Group 10"/>
          <p:cNvGrpSpPr>
            <a:grpSpLocks/>
          </p:cNvGrpSpPr>
          <p:nvPr/>
        </p:nvGrpSpPr>
        <p:grpSpPr bwMode="auto">
          <a:xfrm>
            <a:off x="3200400" y="5562600"/>
            <a:ext cx="533400" cy="533400"/>
            <a:chOff x="3024" y="2880"/>
            <a:chExt cx="336" cy="336"/>
          </a:xfrm>
        </p:grpSpPr>
        <p:sp>
          <p:nvSpPr>
            <p:cNvPr id="35" name="Oval 11"/>
            <p:cNvSpPr>
              <a:spLocks noChangeArrowheads="1"/>
            </p:cNvSpPr>
            <p:nvPr/>
          </p:nvSpPr>
          <p:spPr bwMode="auto">
            <a:xfrm>
              <a:off x="3024" y="2880"/>
              <a:ext cx="336" cy="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36" name="Group 12"/>
            <p:cNvGrpSpPr>
              <a:grpSpLocks/>
            </p:cNvGrpSpPr>
            <p:nvPr/>
          </p:nvGrpSpPr>
          <p:grpSpPr bwMode="auto">
            <a:xfrm>
              <a:off x="3120" y="2952"/>
              <a:ext cx="144" cy="192"/>
              <a:chOff x="3168" y="3504"/>
              <a:chExt cx="192" cy="288"/>
            </a:xfrm>
          </p:grpSpPr>
          <p:grpSp>
            <p:nvGrpSpPr>
              <p:cNvPr id="38" name="Group 13"/>
              <p:cNvGrpSpPr>
                <a:grpSpLocks/>
              </p:cNvGrpSpPr>
              <p:nvPr/>
            </p:nvGrpSpPr>
            <p:grpSpPr bwMode="auto">
              <a:xfrm>
                <a:off x="3168" y="3504"/>
                <a:ext cx="192" cy="144"/>
                <a:chOff x="3168" y="3504"/>
                <a:chExt cx="192" cy="144"/>
              </a:xfrm>
            </p:grpSpPr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3168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9" name="Oval 16"/>
              <p:cNvSpPr>
                <a:spLocks noChangeArrowheads="1"/>
              </p:cNvSpPr>
              <p:nvPr/>
            </p:nvSpPr>
            <p:spPr bwMode="auto">
              <a:xfrm>
                <a:off x="3216" y="36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sp>
        <p:nvSpPr>
          <p:cNvPr id="4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661275" cy="1600200"/>
          </a:xfrm>
        </p:spPr>
        <p:txBody>
          <a:bodyPr/>
          <a:lstStyle/>
          <a:p>
            <a:r>
              <a:rPr lang="en-US" dirty="0" smtClean="0"/>
              <a:t>Server:</a:t>
            </a:r>
          </a:p>
          <a:p>
            <a:pPr lvl="1"/>
            <a:r>
              <a:rPr lang="en-US" dirty="0" smtClean="0"/>
              <a:t>Creates a socket to listen for incoming connections.</a:t>
            </a:r>
          </a:p>
          <a:p>
            <a:pPr lvl="1"/>
            <a:r>
              <a:rPr lang="en-US" dirty="0" smtClean="0"/>
              <a:t>Must listen on a specific protocol/port.</a:t>
            </a:r>
          </a:p>
        </p:txBody>
      </p:sp>
      <p:sp>
        <p:nvSpPr>
          <p:cNvPr id="44" name="Left Arrow 43"/>
          <p:cNvSpPr/>
          <p:nvPr/>
        </p:nvSpPr>
        <p:spPr bwMode="auto">
          <a:xfrm>
            <a:off x="3505200" y="5943600"/>
            <a:ext cx="457200" cy="304800"/>
          </a:xfrm>
          <a:prstGeom prst="lef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09800" y="54864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TCP/80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Uses TCP</a:t>
            </a:r>
          </a:p>
          <a:p>
            <a:pPr lvl="1" eaLnBrk="1" hangingPunct="1"/>
            <a:r>
              <a:rPr lang="en-US" sz="2000">
                <a:latin typeface="Arial" charset="0"/>
              </a:rPr>
              <a:t>Client initiates TCP connection (creates socket) to server,  port 80</a:t>
            </a:r>
          </a:p>
          <a:p>
            <a:pPr lvl="1" eaLnBrk="1" hangingPunct="1"/>
            <a:r>
              <a:rPr lang="en-US" sz="2000">
                <a:latin typeface="Arial" charset="0"/>
              </a:rPr>
              <a:t>Server accepts TCP connection from client</a:t>
            </a:r>
          </a:p>
          <a:p>
            <a:pPr lvl="1" eaLnBrk="1" hangingPunct="1"/>
            <a:r>
              <a:rPr lang="en-US" sz="2000">
                <a:latin typeface="Arial" charset="0"/>
              </a:rPr>
              <a:t>HTTP messages (application-layer protocol messages) exchanged between browser (HTTP client) and Web server (HTTP server)</a:t>
            </a:r>
          </a:p>
          <a:p>
            <a:pPr lvl="1" eaLnBrk="1" hangingPunct="1"/>
            <a:r>
              <a:rPr lang="en-US" sz="2000">
                <a:latin typeface="Arial" charset="0"/>
              </a:rPr>
              <a:t>TCP connection closed</a:t>
            </a:r>
          </a:p>
          <a:p>
            <a:pPr eaLnBrk="1" hangingPunct="1"/>
            <a:r>
              <a:rPr lang="en-US" sz="2400">
                <a:latin typeface="Arial" charset="0"/>
              </a:rPr>
              <a:t>Stateless</a:t>
            </a:r>
          </a:p>
          <a:p>
            <a:pPr lvl="1" eaLnBrk="1" hangingPunct="1"/>
            <a:r>
              <a:rPr lang="en-US" sz="2000">
                <a:latin typeface="Arial" charset="0"/>
              </a:rPr>
              <a:t>Server maintains no information about past client requests</a:t>
            </a:r>
          </a:p>
          <a:p>
            <a:pPr lvl="1" eaLnBrk="1" hangingPunct="1">
              <a:buFont typeface="Wingdings" charset="0"/>
              <a:buNone/>
            </a:pPr>
            <a:endParaRPr lang="en-US" sz="2000">
              <a:latin typeface="Arial" charset="0"/>
            </a:endParaRPr>
          </a:p>
        </p:txBody>
      </p:sp>
      <p:sp>
        <p:nvSpPr>
          <p:cNvPr id="2253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2253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16071BB-2437-1C4A-878A-5C43DCF3A405}" type="slidenum">
              <a:rPr lang="en-US"/>
              <a:pPr/>
              <a:t>30</a:t>
            </a:fld>
            <a:endParaRPr lang="en-US"/>
          </a:p>
        </p:txBody>
      </p:sp>
      <p:sp>
        <p:nvSpPr>
          <p:cNvPr id="22534" name="Rectangle 9"/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Date Placeholder 2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</p:spTree>
    <p:extLst>
      <p:ext uri="{BB962C8B-B14F-4D97-AF65-F5344CB8AC3E}">
        <p14:creationId xmlns:p14="http://schemas.microsoft.com/office/powerpoint/2010/main" val="3822587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 Connections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Nonpersistent HTTP</a:t>
            </a:r>
          </a:p>
          <a:p>
            <a:pPr lvl="1" eaLnBrk="1" hangingPunct="1"/>
            <a:r>
              <a:rPr lang="en-US">
                <a:latin typeface="Arial" charset="0"/>
              </a:rPr>
              <a:t>At most one object is sent over a TCP connection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Persistent HTTP</a:t>
            </a:r>
          </a:p>
          <a:p>
            <a:pPr lvl="1" eaLnBrk="1" hangingPunct="1"/>
            <a:r>
              <a:rPr lang="en-US">
                <a:latin typeface="Arial" charset="0"/>
              </a:rPr>
              <a:t>Multiple objects can be sent over single TCP connection between client and server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355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235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64AB74-371D-F24E-BBF1-3B57E564716B}" type="slidenum">
              <a:rPr lang="en-US"/>
              <a:pPr/>
              <a:t>31</a:t>
            </a:fld>
            <a:endParaRPr lang="en-US"/>
          </a:p>
        </p:txBody>
      </p:sp>
      <p:sp>
        <p:nvSpPr>
          <p:cNvPr id="23559" name="Date Placeholder 1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</p:spTree>
    <p:extLst>
      <p:ext uri="{BB962C8B-B14F-4D97-AF65-F5344CB8AC3E}">
        <p14:creationId xmlns:p14="http://schemas.microsoft.com/office/powerpoint/2010/main" val="2586182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Nonpersistent HTTP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7813675" cy="4114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User enters URL</a:t>
            </a:r>
          </a:p>
          <a:p>
            <a:pPr lvl="1" eaLnBrk="1" hangingPunct="1"/>
            <a:r>
              <a:rPr lang="en-US">
                <a:latin typeface="Arial" charset="0"/>
              </a:rPr>
              <a:t>Text plus references to 10 jpeg images</a:t>
            </a:r>
          </a:p>
          <a:p>
            <a:pPr lvl="2" eaLnBrk="1" hangingPunct="1">
              <a:buFont typeface="Wingdings" charset="0"/>
              <a:buNone/>
            </a:pPr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www.someschool.edu/someDepartment/home.index</a:t>
            </a:r>
            <a:endParaRPr lang="en-US" sz="3600" b="1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245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232D8E-E3B8-204F-A8B3-88C91931EC63}" type="slidenum">
              <a:rPr lang="en-US"/>
              <a:pPr/>
              <a:t>32</a:t>
            </a:fld>
            <a:endParaRPr lang="en-US"/>
          </a:p>
        </p:txBody>
      </p:sp>
      <p:sp>
        <p:nvSpPr>
          <p:cNvPr id="24581" name="Line 11"/>
          <p:cNvSpPr>
            <a:spLocks noChangeShapeType="1"/>
          </p:cNvSpPr>
          <p:nvPr/>
        </p:nvSpPr>
        <p:spPr bwMode="auto">
          <a:xfrm>
            <a:off x="476250" y="2095500"/>
            <a:ext cx="0" cy="4495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13"/>
          <p:cNvSpPr>
            <a:spLocks noChangeArrowheads="1"/>
          </p:cNvSpPr>
          <p:nvPr/>
        </p:nvSpPr>
        <p:spPr bwMode="auto">
          <a:xfrm>
            <a:off x="238125" y="6019800"/>
            <a:ext cx="657225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12"/>
          <p:cNvSpPr txBox="1">
            <a:spLocks noChangeArrowheads="1"/>
          </p:cNvSpPr>
          <p:nvPr/>
        </p:nvSpPr>
        <p:spPr bwMode="auto">
          <a:xfrm>
            <a:off x="176213" y="5942013"/>
            <a:ext cx="620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tx2"/>
                </a:solidFill>
              </a:rPr>
              <a:t>time</a:t>
            </a:r>
            <a:endParaRPr lang="en-US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34" name="Rectangle 4"/>
          <p:cNvSpPr txBox="1">
            <a:spLocks noChangeArrowheads="1"/>
          </p:cNvSpPr>
          <p:nvPr/>
        </p:nvSpPr>
        <p:spPr bwMode="auto">
          <a:xfrm>
            <a:off x="609600" y="3200400"/>
            <a:ext cx="39433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ZapfDingbats" pitchFamily="82" charset="2"/>
              <a:buNone/>
              <a:defRPr/>
            </a:pPr>
            <a:r>
              <a:rPr lang="en-US" sz="2000" kern="0" dirty="0">
                <a:solidFill>
                  <a:srgbClr val="FF0000"/>
                </a:solidFill>
                <a:latin typeface="+mn-lt"/>
                <a:ea typeface="+mn-ea"/>
              </a:rPr>
              <a:t>1a</a:t>
            </a: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</a:rPr>
              <a:t>.</a:t>
            </a:r>
            <a:r>
              <a:rPr lang="en-US" kern="0" dirty="0">
                <a:latin typeface="+mn-lt"/>
                <a:ea typeface="+mn-ea"/>
              </a:rPr>
              <a:t> HTTP client initiates TCP connection to HTTP server at </a:t>
            </a:r>
            <a:r>
              <a:rPr lang="en-US" b="1" kern="0" dirty="0">
                <a:solidFill>
                  <a:srgbClr val="0000CC"/>
                </a:solidFill>
                <a:latin typeface="Courier New" pitchFamily="49" charset="0"/>
                <a:ea typeface="+mn-ea"/>
                <a:cs typeface="Courier New" pitchFamily="49" charset="0"/>
              </a:rPr>
              <a:t>www.someschool.edu</a:t>
            </a:r>
            <a:r>
              <a:rPr lang="en-US" kern="0" dirty="0">
                <a:latin typeface="Arial" pitchFamily="34" charset="0"/>
                <a:ea typeface="+mn-ea"/>
              </a:rPr>
              <a:t> </a:t>
            </a:r>
            <a:br>
              <a:rPr lang="en-US" kern="0" dirty="0">
                <a:latin typeface="Arial" pitchFamily="34" charset="0"/>
                <a:ea typeface="+mn-ea"/>
              </a:rPr>
            </a:br>
            <a:r>
              <a:rPr lang="en-US" kern="0" dirty="0">
                <a:latin typeface="Arial" pitchFamily="34" charset="0"/>
                <a:ea typeface="+mn-ea"/>
              </a:rPr>
              <a:t>on port </a:t>
            </a:r>
            <a:r>
              <a:rPr lang="en-US" kern="0" dirty="0">
                <a:latin typeface="+mn-lt"/>
                <a:ea typeface="+mn-ea"/>
              </a:rPr>
              <a:t>80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4876800" y="3629025"/>
            <a:ext cx="40386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000">
                <a:solidFill>
                  <a:srgbClr val="FF0000"/>
                </a:solidFill>
              </a:rPr>
              <a:t>1b.</a:t>
            </a:r>
            <a:r>
              <a:rPr lang="en-US" sz="2000"/>
              <a:t> HTTP</a:t>
            </a:r>
            <a:r>
              <a:rPr lang="en-US"/>
              <a:t> server at host </a:t>
            </a:r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www.someschool.edu</a:t>
            </a:r>
            <a:r>
              <a:rPr lang="en-US"/>
              <a:t> waiting for TCP connection at port 80.  </a:t>
            </a:r>
            <a:r>
              <a:rPr lang="ja-JP" altLang="en-US"/>
              <a:t>“</a:t>
            </a:r>
            <a:r>
              <a:rPr lang="en-US"/>
              <a:t>accepts</a:t>
            </a:r>
            <a:r>
              <a:rPr lang="ja-JP" altLang="en-US"/>
              <a:t>”</a:t>
            </a:r>
            <a:r>
              <a:rPr lang="en-US"/>
              <a:t> connection, notifying client</a:t>
            </a:r>
            <a:endParaRPr lang="en-US" sz="2000"/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>
            <a:off x="4143375" y="37528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 flipH="1">
            <a:off x="4114800" y="4352925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704850" y="4505325"/>
            <a:ext cx="39433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000">
                <a:solidFill>
                  <a:srgbClr val="FF0000"/>
                </a:solidFill>
              </a:rPr>
              <a:t>2.</a:t>
            </a:r>
            <a:r>
              <a:rPr lang="en-US" sz="2000"/>
              <a:t> HTTP</a:t>
            </a:r>
            <a:r>
              <a:rPr lang="en-US"/>
              <a:t> client sends HTTP </a:t>
            </a:r>
            <a:br>
              <a:rPr lang="en-US"/>
            </a:br>
            <a:r>
              <a:rPr lang="en-US" i="1">
                <a:solidFill>
                  <a:srgbClr val="FF0000"/>
                </a:solidFill>
              </a:rPr>
              <a:t>request message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(containing URL) into TCP socket. Message indicates that client wants object </a:t>
            </a:r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someDepartment/home.index</a:t>
            </a: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4953000" y="5057775"/>
            <a:ext cx="3810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000">
                <a:solidFill>
                  <a:srgbClr val="FF0000"/>
                </a:solidFill>
              </a:rPr>
              <a:t>3.</a:t>
            </a:r>
            <a:r>
              <a:rPr lang="en-US" sz="2000"/>
              <a:t> HTTP</a:t>
            </a:r>
            <a:r>
              <a:rPr lang="en-US"/>
              <a:t> server receives request message, forms </a:t>
            </a:r>
            <a:r>
              <a:rPr lang="en-US" i="1">
                <a:solidFill>
                  <a:srgbClr val="FF0000"/>
                </a:solidFill>
              </a:rPr>
              <a:t>response message</a:t>
            </a:r>
            <a:r>
              <a:rPr lang="en-US"/>
              <a:t> containing requested object, and sends message into its socket</a:t>
            </a:r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>
            <a:off x="4124325" y="5267325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Date Placeholder 4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4592" name="Footer Placeholder 4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74375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 animBg="1"/>
      <p:bldP spid="37" grpId="0" animBg="1"/>
      <p:bldP spid="38" grpId="0"/>
      <p:bldP spid="39" grpId="0"/>
      <p:bldP spid="4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Nonpersistent HTTP</a:t>
            </a:r>
          </a:p>
        </p:txBody>
      </p:sp>
      <p:sp>
        <p:nvSpPr>
          <p:cNvPr id="256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045425-5D33-734A-B041-15AB53E655B6}" type="slidenum">
              <a:rPr lang="en-US"/>
              <a:pPr/>
              <a:t>33</a:t>
            </a:fld>
            <a:endParaRPr lang="en-US"/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304800" y="3519488"/>
            <a:ext cx="342900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6"/>
          <p:cNvSpPr txBox="1">
            <a:spLocks noChangeArrowheads="1"/>
          </p:cNvSpPr>
          <p:nvPr/>
        </p:nvSpPr>
        <p:spPr bwMode="auto">
          <a:xfrm>
            <a:off x="1095375" y="4060825"/>
            <a:ext cx="38100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buFont typeface="ZapfDingbats" pitchFamily="82" charset="2"/>
              <a:buNone/>
              <a:defRPr/>
            </a:pPr>
            <a:r>
              <a:rPr lang="en-US" sz="2000" kern="0" dirty="0">
                <a:solidFill>
                  <a:srgbClr val="FF0000"/>
                </a:solidFill>
                <a:latin typeface="+mn-lt"/>
                <a:ea typeface="+mn-ea"/>
              </a:rPr>
              <a:t>5</a:t>
            </a: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</a:rPr>
              <a:t>.</a:t>
            </a:r>
            <a:r>
              <a:rPr lang="en-US" kern="0" dirty="0">
                <a:latin typeface="+mn-lt"/>
                <a:ea typeface="+mn-ea"/>
              </a:rPr>
              <a:t> HTTP client receives response message containing html file, displays html.  Parsing html file, finds 10 referenced jpeg  objects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1085850" y="5581650"/>
            <a:ext cx="38100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000">
                <a:solidFill>
                  <a:srgbClr val="FF0000"/>
                </a:solidFill>
              </a:rPr>
              <a:t>6.</a:t>
            </a:r>
            <a:r>
              <a:rPr lang="en-US" sz="2000"/>
              <a:t> </a:t>
            </a:r>
            <a:r>
              <a:rPr lang="en-US"/>
              <a:t>Steps 1-5 repeated for each of 10 jpeg objects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5032375" y="3505200"/>
            <a:ext cx="38100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000">
                <a:solidFill>
                  <a:srgbClr val="FF0000"/>
                </a:solidFill>
              </a:rPr>
              <a:t>4.</a:t>
            </a:r>
            <a:r>
              <a:rPr lang="en-US" sz="2000"/>
              <a:t> HTTP</a:t>
            </a:r>
            <a:r>
              <a:rPr lang="en-US"/>
              <a:t> server closes TCP connection. </a:t>
            </a:r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 flipH="1">
            <a:off x="3762375" y="3462338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7"/>
          <p:cNvSpPr>
            <a:spLocks noChangeArrowheads="1"/>
          </p:cNvSpPr>
          <p:nvPr/>
        </p:nvSpPr>
        <p:spPr bwMode="auto">
          <a:xfrm>
            <a:off x="4953000" y="1781175"/>
            <a:ext cx="3810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000">
                <a:solidFill>
                  <a:srgbClr val="FF0000"/>
                </a:solidFill>
              </a:rPr>
              <a:t>3.</a:t>
            </a:r>
            <a:r>
              <a:rPr lang="en-US" sz="2000"/>
              <a:t> HTTP</a:t>
            </a:r>
            <a:r>
              <a:rPr lang="en-US"/>
              <a:t> server receives request message, forms </a:t>
            </a:r>
            <a:r>
              <a:rPr lang="en-US" i="1">
                <a:solidFill>
                  <a:srgbClr val="FF0000"/>
                </a:solidFill>
              </a:rPr>
              <a:t>response message</a:t>
            </a:r>
            <a:r>
              <a:rPr lang="en-US"/>
              <a:t> containing requested object, and sends message into its socket</a:t>
            </a:r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>
            <a:off x="476250" y="2095500"/>
            <a:ext cx="0" cy="4495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176213" y="5942013"/>
            <a:ext cx="620712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chemeClr val="tx2"/>
                </a:solidFill>
              </a:rPr>
              <a:t>time</a:t>
            </a:r>
            <a:endParaRPr lang="en-US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25612" name="Date Placeholder 2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5613" name="Footer Placeholder 2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566625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Response Time: </a:t>
            </a:r>
            <a:r>
              <a:rPr lang="en-US" dirty="0">
                <a:latin typeface="Arial" charset="0"/>
              </a:rPr>
              <a:t>F</a:t>
            </a:r>
            <a:r>
              <a:rPr lang="en-US" dirty="0" smtClean="0">
                <a:latin typeface="Arial" charset="0"/>
              </a:rPr>
              <a:t>irst request</a:t>
            </a:r>
            <a:endParaRPr lang="en-US" dirty="0">
              <a:latin typeface="Arial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RTT </a:t>
            </a:r>
          </a:p>
          <a:p>
            <a:pPr lvl="1" eaLnBrk="1" hangingPunct="1"/>
            <a:r>
              <a:rPr lang="en-US" sz="2000">
                <a:latin typeface="Arial" charset="0"/>
              </a:rPr>
              <a:t>Time for a small packet to travel from client to server and back</a:t>
            </a:r>
          </a:p>
          <a:p>
            <a:pPr eaLnBrk="1" hangingPunct="1"/>
            <a:r>
              <a:rPr lang="en-US" sz="2400">
                <a:latin typeface="Arial" charset="0"/>
              </a:rPr>
              <a:t>Response time</a:t>
            </a:r>
          </a:p>
          <a:p>
            <a:pPr lvl="1" eaLnBrk="1" hangingPunct="1"/>
            <a:r>
              <a:rPr lang="en-US" sz="2000">
                <a:latin typeface="Arial" charset="0"/>
              </a:rPr>
              <a:t>One RTT to initiate TCP connection</a:t>
            </a:r>
          </a:p>
          <a:p>
            <a:pPr lvl="1" eaLnBrk="1" hangingPunct="1">
              <a:buFont typeface="Arial" charset="0"/>
              <a:buChar char="+"/>
            </a:pPr>
            <a:r>
              <a:rPr lang="en-US" sz="2000">
                <a:latin typeface="Arial" charset="0"/>
              </a:rPr>
              <a:t>One RTT for HTTP request and first few bytes of HTTP response to return</a:t>
            </a:r>
          </a:p>
          <a:p>
            <a:pPr lvl="1" eaLnBrk="1" hangingPunct="1">
              <a:buFont typeface="Arial" charset="0"/>
              <a:buChar char="+"/>
            </a:pPr>
            <a:r>
              <a:rPr lang="en-US" sz="2000">
                <a:latin typeface="Arial" charset="0"/>
              </a:rPr>
              <a:t>File transmission time</a:t>
            </a:r>
          </a:p>
          <a:p>
            <a:pPr lvl="1" eaLnBrk="1" hangingPunct="1">
              <a:buFont typeface="Arial" charset="0"/>
              <a:buChar char="="/>
            </a:pPr>
            <a:r>
              <a:rPr lang="en-US" sz="2000">
                <a:latin typeface="Arial" charset="0"/>
              </a:rPr>
              <a:t>2RTT+transmit time</a:t>
            </a:r>
          </a:p>
        </p:txBody>
      </p:sp>
      <p:sp>
        <p:nvSpPr>
          <p:cNvPr id="205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2B933C-33EA-D640-92F1-73363B27F91C}" type="slidenum">
              <a:rPr lang="en-US"/>
              <a:pPr/>
              <a:t>34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875338" y="2163763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5338" y="2163763"/>
                        <a:ext cx="7524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7773988" y="1758950"/>
            <a:ext cx="504825" cy="1071563"/>
            <a:chOff x="4180" y="783"/>
            <a:chExt cx="150" cy="307"/>
          </a:xfrm>
        </p:grpSpPr>
        <p:sp>
          <p:nvSpPr>
            <p:cNvPr id="2077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3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5" name="Line 15"/>
          <p:cNvSpPr>
            <a:spLocks noChangeShapeType="1"/>
          </p:cNvSpPr>
          <p:nvPr/>
        </p:nvSpPr>
        <p:spPr bwMode="auto">
          <a:xfrm>
            <a:off x="6286500" y="2989263"/>
            <a:ext cx="0" cy="28321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16"/>
          <p:cNvSpPr>
            <a:spLocks noChangeShapeType="1"/>
          </p:cNvSpPr>
          <p:nvPr/>
        </p:nvSpPr>
        <p:spPr bwMode="auto">
          <a:xfrm>
            <a:off x="7977188" y="2982913"/>
            <a:ext cx="0" cy="288131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Line 17"/>
          <p:cNvSpPr>
            <a:spLocks noChangeShapeType="1"/>
          </p:cNvSpPr>
          <p:nvPr/>
        </p:nvSpPr>
        <p:spPr bwMode="auto">
          <a:xfrm>
            <a:off x="6300788" y="3221038"/>
            <a:ext cx="1684337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8"/>
          <p:cNvSpPr>
            <a:spLocks noChangeShapeType="1"/>
          </p:cNvSpPr>
          <p:nvPr/>
        </p:nvSpPr>
        <p:spPr bwMode="auto">
          <a:xfrm flipH="1">
            <a:off x="6286500" y="3659188"/>
            <a:ext cx="1673225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Line 19"/>
          <p:cNvSpPr>
            <a:spLocks noChangeShapeType="1"/>
          </p:cNvSpPr>
          <p:nvPr/>
        </p:nvSpPr>
        <p:spPr bwMode="auto">
          <a:xfrm>
            <a:off x="6294438" y="4167188"/>
            <a:ext cx="1684337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Line 20"/>
          <p:cNvSpPr>
            <a:spLocks noChangeShapeType="1"/>
          </p:cNvSpPr>
          <p:nvPr/>
        </p:nvSpPr>
        <p:spPr bwMode="auto">
          <a:xfrm flipH="1">
            <a:off x="6310313" y="4649788"/>
            <a:ext cx="1673225" cy="379412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9" name="AutoShape 21"/>
          <p:cNvSpPr>
            <a:spLocks/>
          </p:cNvSpPr>
          <p:nvPr/>
        </p:nvSpPr>
        <p:spPr bwMode="auto">
          <a:xfrm>
            <a:off x="8056563" y="4565650"/>
            <a:ext cx="74612" cy="182563"/>
          </a:xfrm>
          <a:prstGeom prst="rightBrace">
            <a:avLst>
              <a:gd name="adj1" fmla="val 203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8086725" y="4262438"/>
            <a:ext cx="10572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FF0000"/>
                </a:solidFill>
              </a:rPr>
              <a:t>time to </a:t>
            </a:r>
          </a:p>
          <a:p>
            <a:r>
              <a:rPr lang="en-US" sz="1600">
                <a:solidFill>
                  <a:srgbClr val="FF0000"/>
                </a:solidFill>
              </a:rPr>
              <a:t>transmit </a:t>
            </a:r>
          </a:p>
          <a:p>
            <a:r>
              <a:rPr lang="en-US" sz="1600">
                <a:solidFill>
                  <a:srgbClr val="FF0000"/>
                </a:solidFill>
              </a:rPr>
              <a:t>file</a:t>
            </a:r>
            <a:endParaRPr lang="en-US" sz="1600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5895975" y="3195638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4765675" y="2908300"/>
            <a:ext cx="1295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FF0000"/>
                </a:solidFill>
              </a:rPr>
              <a:t>initiate TCP</a:t>
            </a:r>
          </a:p>
          <a:p>
            <a:r>
              <a:rPr lang="en-US" sz="1600">
                <a:solidFill>
                  <a:srgbClr val="FF0000"/>
                </a:solidFill>
              </a:rPr>
              <a:t>connection</a:t>
            </a:r>
            <a:endParaRPr lang="en-US" sz="1600"/>
          </a:p>
        </p:txBody>
      </p:sp>
      <p:sp>
        <p:nvSpPr>
          <p:cNvPr id="114713" name="AutoShape 25"/>
          <p:cNvSpPr>
            <a:spLocks/>
          </p:cNvSpPr>
          <p:nvPr/>
        </p:nvSpPr>
        <p:spPr bwMode="auto">
          <a:xfrm>
            <a:off x="6030913" y="3246438"/>
            <a:ext cx="128587" cy="803275"/>
          </a:xfrm>
          <a:prstGeom prst="leftBrace">
            <a:avLst>
              <a:gd name="adj1" fmla="val 520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4" name="Text Box 26"/>
          <p:cNvSpPr txBox="1">
            <a:spLocks noChangeArrowheads="1"/>
          </p:cNvSpPr>
          <p:nvPr/>
        </p:nvSpPr>
        <p:spPr bwMode="auto">
          <a:xfrm>
            <a:off x="5548313" y="3457575"/>
            <a:ext cx="587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RTT</a:t>
            </a:r>
          </a:p>
        </p:txBody>
      </p:sp>
      <p:sp>
        <p:nvSpPr>
          <p:cNvPr id="114715" name="Line 27"/>
          <p:cNvSpPr>
            <a:spLocks noChangeShapeType="1"/>
          </p:cNvSpPr>
          <p:nvPr/>
        </p:nvSpPr>
        <p:spPr bwMode="auto">
          <a:xfrm>
            <a:off x="5945188" y="4100513"/>
            <a:ext cx="354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5194300" y="3800475"/>
            <a:ext cx="9112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FF0000"/>
                </a:solidFill>
              </a:rPr>
              <a:t>request</a:t>
            </a:r>
          </a:p>
          <a:p>
            <a:r>
              <a:rPr lang="en-US" sz="1600">
                <a:solidFill>
                  <a:srgbClr val="FF0000"/>
                </a:solidFill>
              </a:rPr>
              <a:t>file</a:t>
            </a:r>
            <a:endParaRPr lang="en-US" sz="1600"/>
          </a:p>
        </p:txBody>
      </p:sp>
      <p:sp>
        <p:nvSpPr>
          <p:cNvPr id="114717" name="AutoShape 29"/>
          <p:cNvSpPr>
            <a:spLocks/>
          </p:cNvSpPr>
          <p:nvPr/>
        </p:nvSpPr>
        <p:spPr bwMode="auto">
          <a:xfrm>
            <a:off x="6037263" y="4156075"/>
            <a:ext cx="128587" cy="803275"/>
          </a:xfrm>
          <a:prstGeom prst="leftBrace">
            <a:avLst>
              <a:gd name="adj1" fmla="val 520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8" name="Text Box 30"/>
          <p:cNvSpPr txBox="1">
            <a:spLocks noChangeArrowheads="1"/>
          </p:cNvSpPr>
          <p:nvPr/>
        </p:nvSpPr>
        <p:spPr bwMode="auto">
          <a:xfrm>
            <a:off x="5567363" y="4379913"/>
            <a:ext cx="587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RTT</a:t>
            </a:r>
          </a:p>
        </p:txBody>
      </p:sp>
      <p:sp>
        <p:nvSpPr>
          <p:cNvPr id="114723" name="Line 35"/>
          <p:cNvSpPr>
            <a:spLocks noChangeShapeType="1"/>
          </p:cNvSpPr>
          <p:nvPr/>
        </p:nvSpPr>
        <p:spPr bwMode="auto">
          <a:xfrm flipH="1">
            <a:off x="5956300" y="5089525"/>
            <a:ext cx="342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24" name="Text Box 36"/>
          <p:cNvSpPr txBox="1">
            <a:spLocks noChangeArrowheads="1"/>
          </p:cNvSpPr>
          <p:nvPr/>
        </p:nvSpPr>
        <p:spPr bwMode="auto">
          <a:xfrm>
            <a:off x="5413375" y="4937125"/>
            <a:ext cx="9953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FF0000"/>
                </a:solidFill>
              </a:rPr>
              <a:t>file</a:t>
            </a:r>
          </a:p>
          <a:p>
            <a:r>
              <a:rPr lang="en-US" sz="1600">
                <a:solidFill>
                  <a:srgbClr val="FF0000"/>
                </a:solidFill>
              </a:rPr>
              <a:t>received</a:t>
            </a:r>
            <a:endParaRPr lang="en-US" sz="1600"/>
          </a:p>
        </p:txBody>
      </p:sp>
      <p:sp>
        <p:nvSpPr>
          <p:cNvPr id="114725" name="Text Box 37"/>
          <p:cNvSpPr txBox="1">
            <a:spLocks noChangeArrowheads="1"/>
          </p:cNvSpPr>
          <p:nvPr/>
        </p:nvSpPr>
        <p:spPr bwMode="auto">
          <a:xfrm>
            <a:off x="6061075" y="5835650"/>
            <a:ext cx="573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+mn-ea"/>
              </a:rPr>
              <a:t>time</a:t>
            </a:r>
          </a:p>
        </p:txBody>
      </p:sp>
      <p:sp>
        <p:nvSpPr>
          <p:cNvPr id="114726" name="Text Box 38"/>
          <p:cNvSpPr txBox="1">
            <a:spLocks noChangeArrowheads="1"/>
          </p:cNvSpPr>
          <p:nvPr/>
        </p:nvSpPr>
        <p:spPr bwMode="auto">
          <a:xfrm>
            <a:off x="7739063" y="5818188"/>
            <a:ext cx="573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latin typeface="+mn-lt"/>
                <a:ea typeface="+mn-ea"/>
              </a:rPr>
              <a:t>time</a:t>
            </a:r>
          </a:p>
        </p:txBody>
      </p:sp>
      <p:sp>
        <p:nvSpPr>
          <p:cNvPr id="2075" name="Date Placeholder 4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076" name="Footer Placeholder 4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2840808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9" grpId="0" animBg="1"/>
      <p:bldP spid="114710" grpId="0"/>
      <p:bldP spid="114711" grpId="0" animBg="1"/>
      <p:bldP spid="114712" grpId="0"/>
      <p:bldP spid="114713" grpId="0" animBg="1"/>
      <p:bldP spid="114714" grpId="0"/>
      <p:bldP spid="114715" grpId="0" animBg="1"/>
      <p:bldP spid="114716" grpId="0"/>
      <p:bldP spid="114717" grpId="0" animBg="1"/>
      <p:bldP spid="114718" grpId="0"/>
      <p:bldP spid="114723" grpId="0" animBg="1"/>
      <p:bldP spid="11472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Response time for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whole web page</a:t>
            </a:r>
            <a:endParaRPr lang="en-US" dirty="0">
              <a:latin typeface="Arial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3754438" cy="4114800"/>
          </a:xfrm>
        </p:spPr>
        <p:txBody>
          <a:bodyPr/>
          <a:lstStyle/>
          <a:p>
            <a:pPr eaLnBrk="1" hangingPunct="1"/>
            <a:r>
              <a:rPr lang="en-US" sz="2400" dirty="0" err="1">
                <a:latin typeface="Arial" charset="0"/>
              </a:rPr>
              <a:t>Nonpersistent</a:t>
            </a:r>
            <a:r>
              <a:rPr lang="en-US" sz="2400" dirty="0">
                <a:latin typeface="Arial" charset="0"/>
              </a:rPr>
              <a:t> HTTP</a:t>
            </a:r>
          </a:p>
          <a:p>
            <a:pPr lvl="1" eaLnBrk="1" hangingPunct="1"/>
            <a:r>
              <a:rPr lang="en-US" sz="2000" dirty="0">
                <a:latin typeface="Arial" charset="0"/>
              </a:rPr>
              <a:t>Requires </a:t>
            </a:r>
            <a:r>
              <a:rPr lang="en-US" sz="2000" b="1" dirty="0">
                <a:solidFill>
                  <a:srgbClr val="FF6600"/>
                </a:solidFill>
                <a:latin typeface="Arial" charset="0"/>
              </a:rPr>
              <a:t>2 RTTs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b="1" dirty="0">
                <a:solidFill>
                  <a:srgbClr val="FF6600"/>
                </a:solidFill>
                <a:latin typeface="Arial" charset="0"/>
              </a:rPr>
              <a:t>per object</a:t>
            </a:r>
          </a:p>
          <a:p>
            <a:pPr lvl="1" eaLnBrk="1" hangingPunct="1"/>
            <a:r>
              <a:rPr lang="en-US" sz="2000" dirty="0">
                <a:latin typeface="Arial" charset="0"/>
              </a:rPr>
              <a:t>OS overhead for each TCP connection</a:t>
            </a:r>
          </a:p>
          <a:p>
            <a:pPr lvl="1" eaLnBrk="1" hangingPunct="1"/>
            <a:r>
              <a:rPr lang="en-US" sz="2000" dirty="0">
                <a:latin typeface="Arial" charset="0"/>
              </a:rPr>
              <a:t>Browsers often open parallel TCP connections to fetch referenced objects</a:t>
            </a:r>
          </a:p>
          <a:p>
            <a:pPr eaLnBrk="1" hangingPunct="1"/>
            <a:endParaRPr lang="en-US" sz="2400" dirty="0">
              <a:latin typeface="Arial" charset="0"/>
            </a:endParaRPr>
          </a:p>
          <a:p>
            <a:pPr eaLnBrk="1" hangingPunct="1"/>
            <a:endParaRPr lang="en-US" sz="2400" dirty="0">
              <a:latin typeface="Arial" charset="0"/>
            </a:endParaRPr>
          </a:p>
          <a:p>
            <a:pPr eaLnBrk="1" hangingPunct="1"/>
            <a:endParaRPr lang="en-US" sz="2400" dirty="0">
              <a:latin typeface="Arial" charset="0"/>
            </a:endParaRPr>
          </a:p>
        </p:txBody>
      </p:sp>
      <p:sp>
        <p:nvSpPr>
          <p:cNvPr id="26628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981200"/>
            <a:ext cx="4495800" cy="41148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charset="0"/>
              </a:rPr>
              <a:t>Persistent  HTTP</a:t>
            </a:r>
          </a:p>
          <a:p>
            <a:pPr lvl="1" eaLnBrk="1" hangingPunct="1"/>
            <a:r>
              <a:rPr lang="en-US" sz="2000" dirty="0">
                <a:latin typeface="Arial" charset="0"/>
              </a:rPr>
              <a:t>Server leaves connection open after sending response</a:t>
            </a:r>
          </a:p>
          <a:p>
            <a:pPr lvl="1" eaLnBrk="1" hangingPunct="1"/>
            <a:r>
              <a:rPr lang="en-US" sz="2000" dirty="0">
                <a:latin typeface="Arial" charset="0"/>
              </a:rPr>
              <a:t>Subsequent HTTP messages  between same client/server sent over open connection</a:t>
            </a:r>
          </a:p>
          <a:p>
            <a:pPr lvl="1" eaLnBrk="1" hangingPunct="1"/>
            <a:r>
              <a:rPr lang="en-US" sz="2000" dirty="0">
                <a:latin typeface="Arial" charset="0"/>
              </a:rPr>
              <a:t>Client sends requests as soon as it encounters a referenced object</a:t>
            </a:r>
          </a:p>
          <a:p>
            <a:pPr lvl="1" eaLnBrk="1" hangingPunct="1"/>
            <a:r>
              <a:rPr lang="en-US" sz="2000" dirty="0">
                <a:latin typeface="Arial" charset="0"/>
              </a:rPr>
              <a:t>As little as </a:t>
            </a:r>
            <a:r>
              <a:rPr lang="en-US" sz="2000" b="1" dirty="0">
                <a:solidFill>
                  <a:srgbClr val="FF6600"/>
                </a:solidFill>
                <a:latin typeface="Arial" charset="0"/>
              </a:rPr>
              <a:t>one RTT </a:t>
            </a:r>
            <a:r>
              <a:rPr lang="en-US" sz="2000" b="1" dirty="0" smtClean="0">
                <a:solidFill>
                  <a:srgbClr val="FF6600"/>
                </a:solidFill>
                <a:latin typeface="Arial" charset="0"/>
              </a:rPr>
              <a:t>total </a:t>
            </a:r>
            <a:r>
              <a:rPr lang="en-US" sz="2000" dirty="0" smtClean="0">
                <a:latin typeface="Arial" charset="0"/>
              </a:rPr>
              <a:t>for </a:t>
            </a:r>
            <a:r>
              <a:rPr lang="en-US" sz="2000" dirty="0">
                <a:latin typeface="Arial" charset="0"/>
              </a:rPr>
              <a:t>all the referenced </a:t>
            </a:r>
            <a:r>
              <a:rPr lang="en-US" sz="2000" dirty="0" smtClean="0">
                <a:latin typeface="Arial" charset="0"/>
              </a:rPr>
              <a:t>objects</a:t>
            </a:r>
          </a:p>
          <a:p>
            <a:pPr lvl="2" eaLnBrk="1" hangingPunct="1"/>
            <a:r>
              <a:rPr lang="en-US" sz="1600" dirty="0" smtClean="0">
                <a:latin typeface="Arial" charset="0"/>
              </a:rPr>
              <a:t>See “HTTP pipelining”</a:t>
            </a:r>
            <a:endParaRPr lang="en-US" sz="1600" dirty="0">
              <a:latin typeface="Arial" charset="0"/>
            </a:endParaRPr>
          </a:p>
        </p:txBody>
      </p:sp>
      <p:sp>
        <p:nvSpPr>
          <p:cNvPr id="266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3AEA3EB-6F7D-CA4F-94F6-62079C684798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26630" name="Date Placeholder 1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6631" name="Footer Placeholder 1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1819316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</a:t>
            </a:r>
            <a:br>
              <a:rPr lang="en-US" dirty="0" smtClean="0"/>
            </a:br>
            <a:r>
              <a:rPr lang="en-US" dirty="0" smtClean="0"/>
              <a:t>Do a few RTTs matter?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Collective experiment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2DEA-8E42-4943-B253-1C8D96BF19C2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2895600"/>
            <a:ext cx="4648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  <a:latin typeface="Monaco"/>
                <a:cs typeface="Monaco"/>
              </a:rPr>
              <a:t>ping </a:t>
            </a:r>
            <a:r>
              <a:rPr lang="en-US" sz="2000" b="1" dirty="0" err="1" smtClean="0">
                <a:solidFill>
                  <a:srgbClr val="FF6600"/>
                </a:solidFill>
                <a:latin typeface="Monaco"/>
                <a:cs typeface="Monaco"/>
              </a:rPr>
              <a:t>your_favorite_domain.foo</a:t>
            </a:r>
            <a:endParaRPr lang="en-US" sz="2000" b="1" dirty="0">
              <a:solidFill>
                <a:srgbClr val="FF6600"/>
              </a:solidFill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p14="http://schemas.microsoft.com/office/powerpoint/2010/main" val="4068525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 Request Message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Two types of HTTP messages: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request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response</a:t>
            </a:r>
          </a:p>
          <a:p>
            <a:pPr lvl="1" eaLnBrk="1" hangingPunct="1"/>
            <a:r>
              <a:rPr lang="en-US" sz="2000">
                <a:latin typeface="Arial" charset="0"/>
              </a:rPr>
              <a:t>ASCII (human-readable format)</a:t>
            </a:r>
            <a:endParaRPr lang="en-US" sz="2000" i="1">
              <a:solidFill>
                <a:schemeClr val="accent2"/>
              </a:solidFill>
              <a:latin typeface="Arial" charset="0"/>
            </a:endParaRPr>
          </a:p>
          <a:p>
            <a:pPr eaLnBrk="1" hangingPunct="1"/>
            <a:r>
              <a:rPr lang="en-US" sz="2400">
                <a:solidFill>
                  <a:srgbClr val="FF0000"/>
                </a:solidFill>
                <a:latin typeface="Arial" charset="0"/>
              </a:rPr>
              <a:t>HTTP request message:</a:t>
            </a:r>
            <a:endParaRPr lang="en-US" sz="2400">
              <a:latin typeface="Arial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DBB2407-4180-AC49-ABD4-F76D4375CAF8}" type="slidenum">
              <a:rPr lang="en-US"/>
              <a:pPr/>
              <a:t>37</a:t>
            </a:fld>
            <a:endParaRPr lang="en-US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2924175" y="3743325"/>
            <a:ext cx="4954588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GET /somedir/page.html HTTP/1.1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Host: www.someschool.edu 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User-agent: Mozilla/4.0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Connection: close 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Accept-language:fr </a:t>
            </a:r>
          </a:p>
          <a:p>
            <a:endParaRPr lang="en-US">
              <a:latin typeface="Times New Roman" charset="0"/>
            </a:endParaRPr>
          </a:p>
          <a:p>
            <a:r>
              <a:rPr lang="en-US" sz="2000"/>
              <a:t> (extra carriage return, line feed)</a:t>
            </a:r>
            <a:r>
              <a:rPr lang="en-US">
                <a:latin typeface="Times New Roman" charset="0"/>
              </a:rPr>
              <a:t> 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52400" y="3175000"/>
            <a:ext cx="23082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request line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(GET, POST,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HEAD commands)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2038350" y="3613150"/>
            <a:ext cx="923925" cy="2571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Freeform 7"/>
          <p:cNvSpPr>
            <a:spLocks/>
          </p:cNvSpPr>
          <p:nvPr/>
        </p:nvSpPr>
        <p:spPr bwMode="auto">
          <a:xfrm>
            <a:off x="2943225" y="4051300"/>
            <a:ext cx="227013" cy="1311275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938338" y="4391025"/>
            <a:ext cx="10112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>
                <a:solidFill>
                  <a:srgbClr val="FF0000"/>
                </a:solidFill>
              </a:rPr>
              <a:t>header</a:t>
            </a:r>
          </a:p>
          <a:p>
            <a:pPr algn="r"/>
            <a:r>
              <a:rPr lang="en-US" sz="2000">
                <a:solidFill>
                  <a:srgbClr val="FF0000"/>
                </a:solidFill>
              </a:rPr>
              <a:t> lines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V="1">
            <a:off x="2162175" y="5762625"/>
            <a:ext cx="923925" cy="2571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81000" y="5229225"/>
            <a:ext cx="20494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Carriage return,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line feed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indicates end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of message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27660" name="Date Placeholder 2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7661" name="Footer Placeholder 2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1062550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 animBg="1"/>
      <p:bldP spid="44039" grpId="0" animBg="1"/>
      <p:bldP spid="44040" grpId="0"/>
      <p:bldP spid="44042" grpId="0" animBg="1"/>
      <p:bldP spid="4404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Method Types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HTTP/1.0</a:t>
            </a:r>
          </a:p>
          <a:p>
            <a:pPr lvl="1" eaLnBrk="1" hangingPunct="1"/>
            <a:r>
              <a:rPr lang="en-US">
                <a:latin typeface="Arial" charset="0"/>
              </a:rPr>
              <a:t>GET</a:t>
            </a:r>
          </a:p>
          <a:p>
            <a:pPr lvl="1" eaLnBrk="1" hangingPunct="1"/>
            <a:r>
              <a:rPr lang="en-US">
                <a:latin typeface="Arial" charset="0"/>
              </a:rPr>
              <a:t>POST</a:t>
            </a:r>
          </a:p>
          <a:p>
            <a:pPr lvl="1" eaLnBrk="1" hangingPunct="1"/>
            <a:r>
              <a:rPr lang="en-US">
                <a:latin typeface="Arial" charset="0"/>
              </a:rPr>
              <a:t>HEAD</a:t>
            </a:r>
          </a:p>
          <a:p>
            <a:pPr lvl="2" eaLnBrk="1" hangingPunct="1"/>
            <a:r>
              <a:rPr lang="en-US">
                <a:latin typeface="Arial" charset="0"/>
              </a:rPr>
              <a:t>Asks server to leave requested object out of response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HTTP/1.1</a:t>
            </a:r>
          </a:p>
          <a:p>
            <a:pPr lvl="1" eaLnBrk="1" hangingPunct="1"/>
            <a:r>
              <a:rPr lang="en-US">
                <a:latin typeface="Arial" charset="0"/>
              </a:rPr>
              <a:t>GET, POST, HEAD</a:t>
            </a:r>
          </a:p>
          <a:p>
            <a:pPr lvl="1" eaLnBrk="1" hangingPunct="1"/>
            <a:r>
              <a:rPr lang="en-US">
                <a:latin typeface="Arial" charset="0"/>
              </a:rPr>
              <a:t>PUT</a:t>
            </a:r>
          </a:p>
          <a:p>
            <a:pPr lvl="2" eaLnBrk="1" hangingPunct="1"/>
            <a:r>
              <a:rPr lang="en-US">
                <a:latin typeface="Arial" charset="0"/>
              </a:rPr>
              <a:t>Uploads file in entity body to path specified in URL field</a:t>
            </a:r>
          </a:p>
          <a:p>
            <a:pPr lvl="1" eaLnBrk="1" hangingPunct="1"/>
            <a:r>
              <a:rPr lang="en-US">
                <a:latin typeface="Arial" charset="0"/>
              </a:rPr>
              <a:t>DELETE</a:t>
            </a:r>
          </a:p>
          <a:p>
            <a:pPr lvl="2" eaLnBrk="1" hangingPunct="1"/>
            <a:r>
              <a:rPr lang="en-US">
                <a:latin typeface="Arial" charset="0"/>
              </a:rPr>
              <a:t>Deletes file specified in the URL field</a:t>
            </a:r>
          </a:p>
        </p:txBody>
      </p:sp>
      <p:sp>
        <p:nvSpPr>
          <p:cNvPr id="2867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718CF1-C36E-C047-8CA5-980C06E7413C}" type="slidenum">
              <a:rPr lang="en-US"/>
              <a:pPr/>
              <a:t>38</a:t>
            </a:fld>
            <a:endParaRPr lang="en-US"/>
          </a:p>
        </p:txBody>
      </p:sp>
      <p:sp>
        <p:nvSpPr>
          <p:cNvPr id="28678" name="Date Placeholder 1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8679" name="Footer Placeholder 1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4064204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 Request Message: General Format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2BD7250-E999-7249-81DB-FEA5ADCB41E7}" type="slidenum">
              <a:rPr lang="en-US"/>
              <a:pPr/>
              <a:t>39</a:t>
            </a:fld>
            <a:endParaRPr lang="en-US"/>
          </a:p>
        </p:txBody>
      </p:sp>
      <p:sp>
        <p:nvSpPr>
          <p:cNvPr id="29700" name="Rectangle 9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method</a:t>
            </a:r>
          </a:p>
        </p:txBody>
      </p:sp>
      <p:sp>
        <p:nvSpPr>
          <p:cNvPr id="29701" name="Rectangle 10"/>
          <p:cNvSpPr>
            <a:spLocks noChangeArrowheads="1"/>
          </p:cNvSpPr>
          <p:nvPr/>
        </p:nvSpPr>
        <p:spPr bwMode="auto">
          <a:xfrm>
            <a:off x="2286000" y="22098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sp</a:t>
            </a:r>
          </a:p>
        </p:txBody>
      </p:sp>
      <p:sp>
        <p:nvSpPr>
          <p:cNvPr id="29702" name="Rectangle 11"/>
          <p:cNvSpPr>
            <a:spLocks noChangeArrowheads="1"/>
          </p:cNvSpPr>
          <p:nvPr/>
        </p:nvSpPr>
        <p:spPr bwMode="auto">
          <a:xfrm>
            <a:off x="2819400" y="2209800"/>
            <a:ext cx="1447800" cy="381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URL</a:t>
            </a:r>
          </a:p>
        </p:txBody>
      </p:sp>
      <p:sp>
        <p:nvSpPr>
          <p:cNvPr id="29703" name="Rectangle 12"/>
          <p:cNvSpPr>
            <a:spLocks noChangeArrowheads="1"/>
          </p:cNvSpPr>
          <p:nvPr/>
        </p:nvSpPr>
        <p:spPr bwMode="auto">
          <a:xfrm>
            <a:off x="4267200" y="22098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sp</a:t>
            </a:r>
          </a:p>
        </p:txBody>
      </p:sp>
      <p:sp>
        <p:nvSpPr>
          <p:cNvPr id="29704" name="Rectangle 13"/>
          <p:cNvSpPr>
            <a:spLocks noChangeArrowheads="1"/>
          </p:cNvSpPr>
          <p:nvPr/>
        </p:nvSpPr>
        <p:spPr bwMode="auto">
          <a:xfrm>
            <a:off x="4800600" y="2209800"/>
            <a:ext cx="1447800" cy="381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version</a:t>
            </a:r>
          </a:p>
        </p:txBody>
      </p:sp>
      <p:sp>
        <p:nvSpPr>
          <p:cNvPr id="29705" name="Rectangle 14"/>
          <p:cNvSpPr>
            <a:spLocks noChangeArrowheads="1"/>
          </p:cNvSpPr>
          <p:nvPr/>
        </p:nvSpPr>
        <p:spPr bwMode="auto">
          <a:xfrm>
            <a:off x="6248400" y="22098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cr</a:t>
            </a:r>
          </a:p>
        </p:txBody>
      </p:sp>
      <p:sp>
        <p:nvSpPr>
          <p:cNvPr id="29706" name="Rectangle 15"/>
          <p:cNvSpPr>
            <a:spLocks noChangeArrowheads="1"/>
          </p:cNvSpPr>
          <p:nvPr/>
        </p:nvSpPr>
        <p:spPr bwMode="auto">
          <a:xfrm>
            <a:off x="6781800" y="22098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lf</a:t>
            </a:r>
          </a:p>
        </p:txBody>
      </p:sp>
      <p:sp>
        <p:nvSpPr>
          <p:cNvPr id="29707" name="Rectangle 16"/>
          <p:cNvSpPr>
            <a:spLocks noChangeArrowheads="1"/>
          </p:cNvSpPr>
          <p:nvPr/>
        </p:nvSpPr>
        <p:spPr bwMode="auto">
          <a:xfrm>
            <a:off x="838200" y="2590800"/>
            <a:ext cx="2438400" cy="3810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header field name</a:t>
            </a:r>
          </a:p>
        </p:txBody>
      </p:sp>
      <p:sp>
        <p:nvSpPr>
          <p:cNvPr id="29708" name="Rectangle 19"/>
          <p:cNvSpPr>
            <a:spLocks noChangeArrowheads="1"/>
          </p:cNvSpPr>
          <p:nvPr/>
        </p:nvSpPr>
        <p:spPr bwMode="auto">
          <a:xfrm>
            <a:off x="3276600" y="2590800"/>
            <a:ext cx="304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:</a:t>
            </a:r>
          </a:p>
        </p:txBody>
      </p:sp>
      <p:sp>
        <p:nvSpPr>
          <p:cNvPr id="29709" name="Rectangle 20"/>
          <p:cNvSpPr>
            <a:spLocks noChangeArrowheads="1"/>
          </p:cNvSpPr>
          <p:nvPr/>
        </p:nvSpPr>
        <p:spPr bwMode="auto">
          <a:xfrm>
            <a:off x="3581400" y="2590800"/>
            <a:ext cx="1447800" cy="3810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9710" name="Rectangle 21"/>
          <p:cNvSpPr>
            <a:spLocks noChangeArrowheads="1"/>
          </p:cNvSpPr>
          <p:nvPr/>
        </p:nvSpPr>
        <p:spPr bwMode="auto">
          <a:xfrm>
            <a:off x="5029200" y="25908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cr</a:t>
            </a:r>
          </a:p>
        </p:txBody>
      </p:sp>
      <p:sp>
        <p:nvSpPr>
          <p:cNvPr id="29711" name="Rectangle 22"/>
          <p:cNvSpPr>
            <a:spLocks noChangeArrowheads="1"/>
          </p:cNvSpPr>
          <p:nvPr/>
        </p:nvSpPr>
        <p:spPr bwMode="auto">
          <a:xfrm>
            <a:off x="5562600" y="25908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lf</a:t>
            </a:r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838200" y="2971800"/>
            <a:ext cx="2438400" cy="3810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header field name</a:t>
            </a:r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3276600" y="2971800"/>
            <a:ext cx="304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:</a:t>
            </a:r>
          </a:p>
        </p:txBody>
      </p:sp>
      <p:sp>
        <p:nvSpPr>
          <p:cNvPr id="29714" name="Rectangle 32"/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9715" name="Rectangle 33"/>
          <p:cNvSpPr>
            <a:spLocks noChangeArrowheads="1"/>
          </p:cNvSpPr>
          <p:nvPr/>
        </p:nvSpPr>
        <p:spPr bwMode="auto">
          <a:xfrm>
            <a:off x="5029200" y="29718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cr</a:t>
            </a:r>
          </a:p>
        </p:txBody>
      </p:sp>
      <p:sp>
        <p:nvSpPr>
          <p:cNvPr id="29716" name="Rectangle 34"/>
          <p:cNvSpPr>
            <a:spLocks noChangeArrowheads="1"/>
          </p:cNvSpPr>
          <p:nvPr/>
        </p:nvSpPr>
        <p:spPr bwMode="auto">
          <a:xfrm>
            <a:off x="5562600" y="29718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lf</a:t>
            </a:r>
          </a:p>
        </p:txBody>
      </p:sp>
      <p:sp>
        <p:nvSpPr>
          <p:cNvPr id="29717" name="Rectangle 35"/>
          <p:cNvSpPr>
            <a:spLocks noChangeArrowheads="1"/>
          </p:cNvSpPr>
          <p:nvPr/>
        </p:nvSpPr>
        <p:spPr bwMode="auto">
          <a:xfrm>
            <a:off x="838200" y="3962400"/>
            <a:ext cx="2438400" cy="3810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header field name</a:t>
            </a:r>
          </a:p>
        </p:txBody>
      </p:sp>
      <p:sp>
        <p:nvSpPr>
          <p:cNvPr id="29718" name="Rectangle 36"/>
          <p:cNvSpPr>
            <a:spLocks noChangeArrowheads="1"/>
          </p:cNvSpPr>
          <p:nvPr/>
        </p:nvSpPr>
        <p:spPr bwMode="auto">
          <a:xfrm>
            <a:off x="3276600" y="3962400"/>
            <a:ext cx="3048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:</a:t>
            </a:r>
          </a:p>
        </p:txBody>
      </p:sp>
      <p:sp>
        <p:nvSpPr>
          <p:cNvPr id="29719" name="Rectangle 37"/>
          <p:cNvSpPr>
            <a:spLocks noChangeArrowheads="1"/>
          </p:cNvSpPr>
          <p:nvPr/>
        </p:nvSpPr>
        <p:spPr bwMode="auto">
          <a:xfrm>
            <a:off x="3581400" y="3962400"/>
            <a:ext cx="1447800" cy="3810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9720" name="Rectangle 38"/>
          <p:cNvSpPr>
            <a:spLocks noChangeArrowheads="1"/>
          </p:cNvSpPr>
          <p:nvPr/>
        </p:nvSpPr>
        <p:spPr bwMode="auto">
          <a:xfrm>
            <a:off x="5029200" y="39624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cr</a:t>
            </a:r>
          </a:p>
        </p:txBody>
      </p:sp>
      <p:sp>
        <p:nvSpPr>
          <p:cNvPr id="29721" name="Rectangle 39"/>
          <p:cNvSpPr>
            <a:spLocks noChangeArrowheads="1"/>
          </p:cNvSpPr>
          <p:nvPr/>
        </p:nvSpPr>
        <p:spPr bwMode="auto">
          <a:xfrm>
            <a:off x="5562600" y="39624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lf</a:t>
            </a:r>
          </a:p>
        </p:txBody>
      </p:sp>
      <p:sp>
        <p:nvSpPr>
          <p:cNvPr id="29722" name="Rectangle 40"/>
          <p:cNvSpPr>
            <a:spLocks noChangeArrowheads="1"/>
          </p:cNvSpPr>
          <p:nvPr/>
        </p:nvSpPr>
        <p:spPr bwMode="auto">
          <a:xfrm>
            <a:off x="838200" y="3352800"/>
            <a:ext cx="5257800" cy="6096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4000"/>
              <a:t>…</a:t>
            </a:r>
          </a:p>
        </p:txBody>
      </p:sp>
      <p:sp>
        <p:nvSpPr>
          <p:cNvPr id="29723" name="Rectangle 41"/>
          <p:cNvSpPr>
            <a:spLocks noChangeArrowheads="1"/>
          </p:cNvSpPr>
          <p:nvPr/>
        </p:nvSpPr>
        <p:spPr bwMode="auto">
          <a:xfrm>
            <a:off x="838200" y="43434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cr</a:t>
            </a:r>
          </a:p>
        </p:txBody>
      </p:sp>
      <p:sp>
        <p:nvSpPr>
          <p:cNvPr id="29724" name="Rectangle 42"/>
          <p:cNvSpPr>
            <a:spLocks noChangeArrowheads="1"/>
          </p:cNvSpPr>
          <p:nvPr/>
        </p:nvSpPr>
        <p:spPr bwMode="auto">
          <a:xfrm>
            <a:off x="1371600" y="4343400"/>
            <a:ext cx="533400" cy="381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/>
              <a:t>lf</a:t>
            </a:r>
          </a:p>
        </p:txBody>
      </p:sp>
      <p:sp>
        <p:nvSpPr>
          <p:cNvPr id="29725" name="Rectangle 43"/>
          <p:cNvSpPr>
            <a:spLocks noChangeArrowheads="1"/>
          </p:cNvSpPr>
          <p:nvPr/>
        </p:nvSpPr>
        <p:spPr bwMode="auto">
          <a:xfrm>
            <a:off x="838200" y="4724400"/>
            <a:ext cx="6934200" cy="14478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entity body</a:t>
            </a:r>
          </a:p>
        </p:txBody>
      </p:sp>
      <p:sp>
        <p:nvSpPr>
          <p:cNvPr id="29726" name="TextBox 44"/>
          <p:cNvSpPr txBox="1">
            <a:spLocks noChangeArrowheads="1"/>
          </p:cNvSpPr>
          <p:nvPr/>
        </p:nvSpPr>
        <p:spPr bwMode="auto">
          <a:xfrm>
            <a:off x="7677150" y="2057400"/>
            <a:ext cx="1162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Request line</a:t>
            </a:r>
          </a:p>
        </p:txBody>
      </p:sp>
      <p:sp>
        <p:nvSpPr>
          <p:cNvPr id="29727" name="TextBox 45"/>
          <p:cNvSpPr txBox="1">
            <a:spLocks noChangeArrowheads="1"/>
          </p:cNvSpPr>
          <p:nvPr/>
        </p:nvSpPr>
        <p:spPr bwMode="auto">
          <a:xfrm>
            <a:off x="7696200" y="3087688"/>
            <a:ext cx="1162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Header lines</a:t>
            </a:r>
          </a:p>
        </p:txBody>
      </p:sp>
      <p:sp>
        <p:nvSpPr>
          <p:cNvPr id="29728" name="Right Brace 46"/>
          <p:cNvSpPr>
            <a:spLocks/>
          </p:cNvSpPr>
          <p:nvPr/>
        </p:nvSpPr>
        <p:spPr bwMode="auto">
          <a:xfrm>
            <a:off x="6629400" y="2667000"/>
            <a:ext cx="457200" cy="1676400"/>
          </a:xfrm>
          <a:prstGeom prst="rightBrace">
            <a:avLst>
              <a:gd name="adj1" fmla="val 30912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9729" name="Right Brace 47"/>
          <p:cNvSpPr>
            <a:spLocks/>
          </p:cNvSpPr>
          <p:nvPr/>
        </p:nvSpPr>
        <p:spPr bwMode="auto">
          <a:xfrm>
            <a:off x="7391400" y="2209800"/>
            <a:ext cx="228600" cy="381000"/>
          </a:xfrm>
          <a:prstGeom prst="rightBrace">
            <a:avLst>
              <a:gd name="adj1" fmla="val 30910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9730" name="Date Placeholder 48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29731" name="Footer Placeholder 4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219200" y="1981200"/>
            <a:ext cx="685800" cy="3048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rgbClr val="0000CC"/>
                </a:solidFill>
                <a:latin typeface="Courier New" charset="0"/>
                <a:cs typeface="Courier New" charset="0"/>
              </a:rPr>
              <a:t>GET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209800" y="1981200"/>
            <a:ext cx="2667000" cy="3048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rgbClr val="0000CC"/>
                </a:solidFill>
                <a:latin typeface="Courier New" charset="0"/>
              </a:rPr>
              <a:t>/somedir/page.html</a:t>
            </a:r>
            <a:endParaRPr lang="en-US" b="1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4953000" y="1981200"/>
            <a:ext cx="1371600" cy="3048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rgbClr val="0000CC"/>
                </a:solidFill>
                <a:latin typeface="Courier New" charset="0"/>
              </a:rPr>
              <a:t>HTTP/1.1</a:t>
            </a:r>
            <a:endParaRPr lang="en-US" b="1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066800" y="2438400"/>
            <a:ext cx="990600" cy="3048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rgbClr val="0000CC"/>
                </a:solidFill>
                <a:latin typeface="Courier New" charset="0"/>
              </a:rPr>
              <a:t>Host:</a:t>
            </a:r>
            <a:endParaRPr lang="en-US" b="1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209800" y="2438400"/>
            <a:ext cx="2667000" cy="3048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rgbClr val="0000CC"/>
                </a:solidFill>
                <a:latin typeface="Courier New" charset="0"/>
              </a:rPr>
              <a:t>www.someschool.edu</a:t>
            </a:r>
            <a:endParaRPr lang="en-US" b="1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74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9" grpId="0" animBg="1"/>
      <p:bldP spid="40" grpId="0" animBg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85800" y="4114800"/>
            <a:ext cx="3200400" cy="2133600"/>
          </a:xfrm>
          <a:prstGeom prst="rect">
            <a:avLst/>
          </a:prstGeom>
          <a:solidFill>
            <a:srgbClr val="CCECFF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server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86400" y="4114800"/>
            <a:ext cx="3200400" cy="2133600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client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200400" y="5562600"/>
            <a:ext cx="533400" cy="533400"/>
            <a:chOff x="3024" y="2880"/>
            <a:chExt cx="336" cy="336"/>
          </a:xfrm>
        </p:grpSpPr>
        <p:sp>
          <p:nvSpPr>
            <p:cNvPr id="35" name="Oval 11"/>
            <p:cNvSpPr>
              <a:spLocks noChangeArrowheads="1"/>
            </p:cNvSpPr>
            <p:nvPr/>
          </p:nvSpPr>
          <p:spPr bwMode="auto">
            <a:xfrm>
              <a:off x="3024" y="2880"/>
              <a:ext cx="336" cy="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3120" y="2952"/>
              <a:ext cx="144" cy="192"/>
              <a:chOff x="3168" y="3504"/>
              <a:chExt cx="192" cy="288"/>
            </a:xfrm>
          </p:grpSpPr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3168" y="3504"/>
                <a:ext cx="192" cy="144"/>
                <a:chOff x="3168" y="3504"/>
                <a:chExt cx="192" cy="144"/>
              </a:xfrm>
            </p:grpSpPr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3168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9" name="Oval 16"/>
              <p:cNvSpPr>
                <a:spLocks noChangeArrowheads="1"/>
              </p:cNvSpPr>
              <p:nvPr/>
            </p:nvSpPr>
            <p:spPr bwMode="auto">
              <a:xfrm>
                <a:off x="3216" y="36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sp>
        <p:nvSpPr>
          <p:cNvPr id="4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661275" cy="1600200"/>
          </a:xfrm>
        </p:spPr>
        <p:txBody>
          <a:bodyPr/>
          <a:lstStyle/>
          <a:p>
            <a:r>
              <a:rPr lang="en-US" dirty="0" smtClean="0"/>
              <a:t>Client:</a:t>
            </a:r>
          </a:p>
          <a:p>
            <a:pPr lvl="1"/>
            <a:r>
              <a:rPr lang="en-US" dirty="0" smtClean="0"/>
              <a:t>Creates a socket to connect to a remote computer.</a:t>
            </a:r>
          </a:p>
        </p:txBody>
      </p:sp>
      <p:grpSp>
        <p:nvGrpSpPr>
          <p:cNvPr id="16" name="Group 10"/>
          <p:cNvGrpSpPr>
            <a:grpSpLocks/>
          </p:cNvGrpSpPr>
          <p:nvPr/>
        </p:nvGrpSpPr>
        <p:grpSpPr bwMode="auto">
          <a:xfrm>
            <a:off x="5638800" y="4648200"/>
            <a:ext cx="533400" cy="533400"/>
            <a:chOff x="3024" y="2880"/>
            <a:chExt cx="336" cy="336"/>
          </a:xfrm>
        </p:grpSpPr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3024" y="2880"/>
              <a:ext cx="336" cy="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18" name="Group 12"/>
            <p:cNvGrpSpPr>
              <a:grpSpLocks/>
            </p:cNvGrpSpPr>
            <p:nvPr/>
          </p:nvGrpSpPr>
          <p:grpSpPr bwMode="auto">
            <a:xfrm>
              <a:off x="3120" y="2952"/>
              <a:ext cx="144" cy="192"/>
              <a:chOff x="3168" y="3504"/>
              <a:chExt cx="192" cy="288"/>
            </a:xfrm>
          </p:grpSpPr>
          <p:grpSp>
            <p:nvGrpSpPr>
              <p:cNvPr id="19" name="Group 13"/>
              <p:cNvGrpSpPr>
                <a:grpSpLocks/>
              </p:cNvGrpSpPr>
              <p:nvPr/>
            </p:nvGrpSpPr>
            <p:grpSpPr bwMode="auto">
              <a:xfrm>
                <a:off x="3168" y="3504"/>
                <a:ext cx="192" cy="144"/>
                <a:chOff x="3168" y="3504"/>
                <a:chExt cx="192" cy="144"/>
              </a:xfrm>
            </p:grpSpPr>
            <p:sp>
              <p:nvSpPr>
                <p:cNvPr id="21" name="Line 14"/>
                <p:cNvSpPr>
                  <a:spLocks noChangeShapeType="1"/>
                </p:cNvSpPr>
                <p:nvPr/>
              </p:nvSpPr>
              <p:spPr bwMode="auto">
                <a:xfrm>
                  <a:off x="3168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Oval 16"/>
              <p:cNvSpPr>
                <a:spLocks noChangeArrowheads="1"/>
              </p:cNvSpPr>
              <p:nvPr/>
            </p:nvSpPr>
            <p:spPr bwMode="auto">
              <a:xfrm>
                <a:off x="3216" y="36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sp>
        <p:nvSpPr>
          <p:cNvPr id="23" name="Left Arrow 22"/>
          <p:cNvSpPr/>
          <p:nvPr/>
        </p:nvSpPr>
        <p:spPr bwMode="auto">
          <a:xfrm>
            <a:off x="3505200" y="5943600"/>
            <a:ext cx="457200" cy="304800"/>
          </a:xfrm>
          <a:prstGeom prst="lef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9800" y="54864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TCP/80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Uploading Form Input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981200"/>
            <a:ext cx="7813675" cy="41148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Post method</a:t>
            </a:r>
          </a:p>
          <a:p>
            <a:pPr lvl="1" eaLnBrk="1" hangingPunct="1"/>
            <a:r>
              <a:rPr lang="en-US" dirty="0">
                <a:latin typeface="Arial" charset="0"/>
              </a:rPr>
              <a:t>Web page often includes form of input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Input is uploaded to server in entity body</a:t>
            </a:r>
          </a:p>
          <a:p>
            <a:pPr eaLnBrk="1" hangingPunct="1"/>
            <a:r>
              <a:rPr lang="en-US" dirty="0">
                <a:latin typeface="Arial" charset="0"/>
              </a:rPr>
              <a:t>URL method</a:t>
            </a:r>
          </a:p>
          <a:p>
            <a:pPr lvl="1" eaLnBrk="1" hangingPunct="1"/>
            <a:r>
              <a:rPr lang="en-US" dirty="0">
                <a:latin typeface="Arial" charset="0"/>
              </a:rPr>
              <a:t>Uses GET method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Input is uploaded in URL field of request line:</a:t>
            </a:r>
          </a:p>
          <a:p>
            <a:pPr lvl="2" eaLnBrk="1" hangingPunct="1">
              <a:buFont typeface="Wingdings" charset="0"/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charset="0"/>
              </a:rPr>
              <a:t>www.somesite.com</a:t>
            </a:r>
            <a:r>
              <a:rPr lang="en-US" sz="2000" b="1" dirty="0">
                <a:solidFill>
                  <a:srgbClr val="0000CC"/>
                </a:solidFill>
                <a:latin typeface="Courier New" charset="0"/>
              </a:rPr>
              <a:t>/</a:t>
            </a:r>
            <a:r>
              <a:rPr lang="en-US" sz="2000" b="1" dirty="0" err="1">
                <a:solidFill>
                  <a:srgbClr val="0000CC"/>
                </a:solidFill>
                <a:latin typeface="Courier New" charset="0"/>
              </a:rPr>
              <a:t>animalsearch?monkeys&amp;banana</a:t>
            </a:r>
            <a:endParaRPr lang="en-US" dirty="0">
              <a:latin typeface="Arial" charset="0"/>
            </a:endParaRPr>
          </a:p>
          <a:p>
            <a:pPr lvl="1" eaLnBrk="1" hangingPunct="1"/>
            <a:endParaRPr lang="en-US" dirty="0">
              <a:latin typeface="Arial" charset="0"/>
            </a:endParaRPr>
          </a:p>
        </p:txBody>
      </p:sp>
      <p:sp>
        <p:nvSpPr>
          <p:cNvPr id="307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9BA04D4-C3F9-0943-BB61-5E824E163642}" type="slidenum">
              <a:rPr lang="en-US"/>
              <a:pPr/>
              <a:t>40</a:t>
            </a:fld>
            <a:endParaRPr lang="en-US"/>
          </a:p>
        </p:txBody>
      </p:sp>
      <p:sp>
        <p:nvSpPr>
          <p:cNvPr id="30725" name="Date Placeholder 1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30726" name="Footer Placeholder 1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4126002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 Response Message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5E84FEF-C057-5F4F-B1F9-0D1E1A9431CF}" type="slidenum">
              <a:rPr lang="en-US"/>
              <a:pPr/>
              <a:t>41</a:t>
            </a:fld>
            <a:endParaRPr lang="en-US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181350" y="2487613"/>
            <a:ext cx="58229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HTTP/1.1 200 OK 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Connection close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Date: Thu, 06 Aug 1998 12:00:15 GMT 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Server: Apache/1.3.0 (Unix) 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Last-Modified: Mon, 22 Jun 1998 …... 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Content-Length: 6821 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Content-Type: text/html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 </a:t>
            </a:r>
          </a:p>
          <a:p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data data data data data ...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54063" y="1908175"/>
            <a:ext cx="18065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status line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(protocol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status code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status phrase)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2295525" y="2414588"/>
            <a:ext cx="923925" cy="2571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Freeform 7"/>
          <p:cNvSpPr>
            <a:spLocks/>
          </p:cNvSpPr>
          <p:nvPr/>
        </p:nvSpPr>
        <p:spPr bwMode="auto">
          <a:xfrm>
            <a:off x="3095625" y="2849563"/>
            <a:ext cx="257175" cy="1858962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2005013" y="3517900"/>
            <a:ext cx="10112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>
                <a:solidFill>
                  <a:srgbClr val="FF0000"/>
                </a:solidFill>
              </a:rPr>
              <a:t>header</a:t>
            </a:r>
          </a:p>
          <a:p>
            <a:pPr algn="r"/>
            <a:r>
              <a:rPr lang="en-US" sz="2000">
                <a:solidFill>
                  <a:srgbClr val="FF0000"/>
                </a:solidFill>
              </a:rPr>
              <a:t> lines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V="1">
            <a:off x="2190750" y="5110163"/>
            <a:ext cx="923925" cy="2571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838200" y="5089525"/>
            <a:ext cx="14065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data, e.g., 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requested</a:t>
            </a:r>
          </a:p>
          <a:p>
            <a:pPr algn="ctr"/>
            <a:r>
              <a:rPr lang="en-US" sz="2000">
                <a:solidFill>
                  <a:srgbClr val="FF0000"/>
                </a:solidFill>
              </a:rPr>
              <a:t>HTML file</a:t>
            </a:r>
            <a:endParaRPr lang="en-US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1755" name="Date Placeholder 1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31756" name="Footer Placeholder 1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407020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62" grpId="0" animBg="1"/>
      <p:bldP spid="45063" grpId="0" animBg="1"/>
      <p:bldP spid="45064" grpId="0"/>
      <p:bldP spid="45065" grpId="0" animBg="1"/>
      <p:bldP spid="4506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 response status codes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</a:rPr>
              <a:t>In first line in server-&gt;client response message</a:t>
            </a:r>
          </a:p>
          <a:p>
            <a:pPr marL="342900" indent="-342900"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</a:rPr>
              <a:t>A few sample codes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</a:endParaRPr>
          </a:p>
        </p:txBody>
      </p:sp>
      <p:sp>
        <p:nvSpPr>
          <p:cNvPr id="327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50CD4F6-FA72-ED43-B5F5-129A167B9272}" type="slidenum">
              <a:rPr lang="en-US"/>
              <a:pPr/>
              <a:t>42</a:t>
            </a:fld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09600" y="3048000"/>
          <a:ext cx="807720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0185"/>
                <a:gridCol w="2040556"/>
                <a:gridCol w="53564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</a:t>
                      </a:r>
                      <a:endParaRPr lang="en-US" sz="20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OK</a:t>
                      </a:r>
                      <a:endParaRPr lang="en-US" sz="20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request succeeded, requested object later in this message</a:t>
                      </a:r>
                      <a:endParaRPr lang="en-US" sz="20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301</a:t>
                      </a:r>
                      <a:endParaRPr lang="en-US" sz="20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Moved Permanently</a:t>
                      </a:r>
                      <a:endParaRPr lang="en-US" sz="20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requested object moved, new location specified later in this message (Location:), client automatically retrieves new URL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400</a:t>
                      </a:r>
                      <a:endParaRPr lang="en-US" sz="20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Bad Request</a:t>
                      </a:r>
                      <a:endParaRPr lang="en-US" sz="20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request message not understood by server</a:t>
                      </a:r>
                      <a:endParaRPr lang="en-US" sz="20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404</a:t>
                      </a:r>
                      <a:endParaRPr lang="en-US" sz="20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Not Found</a:t>
                      </a:r>
                      <a:endParaRPr lang="en-US" sz="20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requested document not found on this server</a:t>
                      </a:r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505</a:t>
                      </a:r>
                      <a:endParaRPr lang="en-US" sz="20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HTTP Version Not Supported</a:t>
                      </a:r>
                      <a:endParaRPr lang="en-US" sz="20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2799" name="Date Placeholder 1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32800" name="Footer Placeholder 1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261244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HTTP response status codes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</a:rPr>
              <a:t>In first line in server-&gt;client response message</a:t>
            </a:r>
          </a:p>
          <a:p>
            <a:pPr marL="342900" indent="-342900" eaLnBrk="1" hangingPunct="1">
              <a:buFont typeface="Wingdings" pitchFamily="2" charset="2"/>
              <a:buChar char="n"/>
              <a:defRPr/>
            </a:pPr>
            <a:r>
              <a:rPr lang="en-US" sz="2400" dirty="0" smtClean="0">
                <a:ea typeface="+mn-ea"/>
              </a:rPr>
              <a:t>A few sample </a:t>
            </a:r>
            <a:r>
              <a:rPr lang="en-US" sz="2400" dirty="0" smtClean="0">
                <a:ea typeface="+mn-ea"/>
              </a:rPr>
              <a:t>codes</a:t>
            </a:r>
          </a:p>
          <a:p>
            <a:pPr marL="342900" indent="-342900" eaLnBrk="1" hangingPunct="1">
              <a:buFont typeface="Wingdings" pitchFamily="2" charset="2"/>
              <a:buChar char="n"/>
              <a:defRPr/>
            </a:pPr>
            <a:r>
              <a:rPr lang="en-US" sz="2400" dirty="0" smtClean="0"/>
              <a:t>More in the illustrated guide...</a:t>
            </a:r>
          </a:p>
          <a:p>
            <a:pPr marL="784225" lvl="1" indent="-342900" eaLnBrk="1" hangingPunct="1">
              <a:buFont typeface="Wingdings" pitchFamily="2" charset="2"/>
              <a:buChar char="n"/>
              <a:defRPr/>
            </a:pPr>
            <a:r>
              <a:rPr lang="en-US" sz="2000" dirty="0" smtClean="0"/>
              <a:t>http</a:t>
            </a:r>
            <a:r>
              <a:rPr lang="en-US" sz="2000" dirty="0"/>
              <a:t>://</a:t>
            </a:r>
            <a:r>
              <a:rPr lang="en-US" sz="2000" dirty="0" err="1"/>
              <a:t>tinyurl.com</a:t>
            </a:r>
            <a:r>
              <a:rPr lang="en-US" sz="2000" dirty="0"/>
              <a:t>/</a:t>
            </a:r>
            <a:r>
              <a:rPr lang="en-US" sz="2000" dirty="0" err="1"/>
              <a:t>cvyepwt</a:t>
            </a:r>
            <a:endParaRPr lang="en-US" sz="2000" dirty="0" smtClean="0">
              <a:ea typeface="+mn-ea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400" dirty="0" smtClean="0">
              <a:ea typeface="+mn-ea"/>
            </a:endParaRPr>
          </a:p>
        </p:txBody>
      </p:sp>
      <p:sp>
        <p:nvSpPr>
          <p:cNvPr id="327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50CD4F6-FA72-ED43-B5F5-129A167B9272}" type="slidenum">
              <a:rPr lang="en-US"/>
              <a:pPr/>
              <a:t>43</a:t>
            </a:fld>
            <a:endParaRPr lang="en-US"/>
          </a:p>
        </p:txBody>
      </p:sp>
      <p:sp>
        <p:nvSpPr>
          <p:cNvPr id="32799" name="Date Placeholder 1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32800" name="Footer Placeholder 1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616952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Trying out HTTP (client side) For Yourself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5105400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000" dirty="0">
                <a:latin typeface="Arial" charset="0"/>
              </a:rPr>
              <a:t>1. 	Telnet to your favorite Web server</a:t>
            </a:r>
          </a:p>
          <a:p>
            <a:pPr eaLnBrk="1" hangingPunct="1">
              <a:buFont typeface="Wingdings" charset="0"/>
              <a:buNone/>
            </a:pPr>
            <a:r>
              <a:rPr lang="en-US" sz="2000" b="1" dirty="0">
                <a:solidFill>
                  <a:srgbClr val="0000CC"/>
                </a:solidFill>
                <a:latin typeface="Courier New" charset="0"/>
              </a:rPr>
              <a:t>telnet </a:t>
            </a:r>
            <a:r>
              <a:rPr lang="en-US" sz="2000" b="1" dirty="0" err="1">
                <a:solidFill>
                  <a:srgbClr val="0000CC"/>
                </a:solidFill>
                <a:latin typeface="Courier New" charset="0"/>
              </a:rPr>
              <a:t>www.cs.illinois.edu</a:t>
            </a:r>
            <a:r>
              <a:rPr lang="en-US" sz="2000" b="1" dirty="0">
                <a:solidFill>
                  <a:srgbClr val="0000CC"/>
                </a:solidFill>
                <a:latin typeface="Courier New" charset="0"/>
              </a:rPr>
              <a:t> 80</a:t>
            </a:r>
            <a:endParaRPr lang="en-US" sz="3200" dirty="0">
              <a:solidFill>
                <a:srgbClr val="0000CC"/>
              </a:solidFill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000" dirty="0">
                <a:latin typeface="Arial" charset="0"/>
              </a:rPr>
              <a:t>2. 	Type in a GET HTTP request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CC"/>
                </a:solidFill>
                <a:latin typeface="Courier New" charset="0"/>
              </a:rPr>
              <a:t>GET /class</a:t>
            </a:r>
            <a:r>
              <a:rPr lang="en-US" sz="2000" b="1" dirty="0" smtClean="0">
                <a:solidFill>
                  <a:srgbClr val="0000CC"/>
                </a:solidFill>
                <a:latin typeface="Courier New" charset="0"/>
              </a:rPr>
              <a:t>/sp12/</a:t>
            </a:r>
            <a:r>
              <a:rPr lang="en-US" sz="2000" b="1" dirty="0">
                <a:solidFill>
                  <a:srgbClr val="0000CC"/>
                </a:solidFill>
                <a:latin typeface="Courier New" charset="0"/>
              </a:rPr>
              <a:t>cs241/</a:t>
            </a:r>
            <a:r>
              <a:rPr lang="en-US" sz="2000" b="1" dirty="0" err="1">
                <a:solidFill>
                  <a:srgbClr val="0000CC"/>
                </a:solidFill>
                <a:latin typeface="Courier New" charset="0"/>
              </a:rPr>
              <a:t>index.html</a:t>
            </a:r>
            <a:r>
              <a:rPr lang="en-US" sz="2000" b="1" dirty="0">
                <a:solidFill>
                  <a:srgbClr val="0000CC"/>
                </a:solidFill>
                <a:latin typeface="Courier New" charset="0"/>
              </a:rPr>
              <a:t> HTTP/1.0</a:t>
            </a:r>
          </a:p>
          <a:p>
            <a:pPr eaLnBrk="1" hangingPunct="1"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000" dirty="0">
                <a:latin typeface="Arial" charset="0"/>
              </a:rPr>
              <a:t>3. 	Look at response message sent by HTTP server!</a:t>
            </a:r>
          </a:p>
        </p:txBody>
      </p:sp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23A3A75-D093-BD4D-A3F9-01D1CAA12F3D}" type="slidenum">
              <a:rPr lang="en-US"/>
              <a:pPr/>
              <a:t>44</a:t>
            </a:fld>
            <a:endParaRPr 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5559425" y="2057400"/>
            <a:ext cx="35845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Opens TCP connection to port 80</a:t>
            </a:r>
          </a:p>
          <a:p>
            <a:r>
              <a:rPr lang="en-US"/>
              <a:t>(default HTTP server port) at </a:t>
            </a:r>
            <a:r>
              <a:rPr lang="en-US" b="1">
                <a:solidFill>
                  <a:srgbClr val="0000CC"/>
                </a:solidFill>
                <a:latin typeface="Courier New" charset="0"/>
              </a:rPr>
              <a:t>www.cs.illinois.edu</a:t>
            </a:r>
            <a:r>
              <a:rPr lang="en-US"/>
              <a:t>.</a:t>
            </a:r>
          </a:p>
          <a:p>
            <a:r>
              <a:rPr lang="en-US"/>
              <a:t>Anything typed in sent </a:t>
            </a:r>
          </a:p>
          <a:p>
            <a:r>
              <a:rPr lang="en-US"/>
              <a:t>to port 80 at </a:t>
            </a:r>
            <a:r>
              <a:rPr lang="en-US" b="1">
                <a:solidFill>
                  <a:srgbClr val="0000CC"/>
                </a:solidFill>
                <a:latin typeface="Courier New" charset="0"/>
              </a:rPr>
              <a:t>cs.illinois.edu</a:t>
            </a:r>
            <a:endParaRPr lang="en-US" b="1">
              <a:solidFill>
                <a:srgbClr val="0000CC"/>
              </a:solidFill>
              <a:latin typeface="Courier New" charset="0"/>
              <a:cs typeface="Courier New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5532438" y="3917950"/>
            <a:ext cx="33067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By typing this in (hit carriage</a:t>
            </a:r>
          </a:p>
          <a:p>
            <a:r>
              <a:rPr lang="en-US"/>
              <a:t>return twice), you send</a:t>
            </a:r>
          </a:p>
          <a:p>
            <a:r>
              <a:rPr lang="en-US"/>
              <a:t>this minimal (but complete) </a:t>
            </a:r>
          </a:p>
          <a:p>
            <a:r>
              <a:rPr lang="en-US"/>
              <a:t>GET request to HTTP server</a:t>
            </a:r>
            <a:endParaRPr lang="en-US">
              <a:latin typeface="Times New Roman" charset="0"/>
            </a:endParaRPr>
          </a:p>
        </p:txBody>
      </p:sp>
      <p:sp>
        <p:nvSpPr>
          <p:cNvPr id="48140" name="Freeform 12"/>
          <p:cNvSpPr>
            <a:spLocks/>
          </p:cNvSpPr>
          <p:nvPr/>
        </p:nvSpPr>
        <p:spPr bwMode="auto">
          <a:xfrm>
            <a:off x="5535613" y="2063750"/>
            <a:ext cx="215900" cy="1441450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Freeform 13"/>
          <p:cNvSpPr>
            <a:spLocks/>
          </p:cNvSpPr>
          <p:nvPr/>
        </p:nvSpPr>
        <p:spPr bwMode="auto">
          <a:xfrm>
            <a:off x="5535613" y="3886200"/>
            <a:ext cx="257175" cy="1190625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Date Placeholder 18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33802" name="Footer Placeholder 1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2143392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  <p:bldP spid="48139" grpId="0"/>
      <p:bldP spid="48140" grpId="0" animBg="1"/>
      <p:bldP spid="4814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User-server State: Cookies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017963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Many major Web sites use cookies</a:t>
            </a:r>
          </a:p>
          <a:p>
            <a:pPr eaLnBrk="1" hangingPunct="1"/>
            <a:r>
              <a:rPr lang="en-US" sz="2400">
                <a:latin typeface="Arial" charset="0"/>
              </a:rPr>
              <a:t>Four components</a:t>
            </a:r>
          </a:p>
          <a:p>
            <a:pPr marL="904875" lvl="1" indent="-457200" eaLnBrk="1" hangingPunct="1">
              <a:buClr>
                <a:schemeClr val="tx2"/>
              </a:buClr>
              <a:buSzPct val="80000"/>
              <a:buFont typeface="Arial" charset="0"/>
              <a:buAutoNum type="arabicPeriod"/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Cookie header line of HTTP response message</a:t>
            </a:r>
          </a:p>
          <a:p>
            <a:pPr marL="904875" lvl="1" indent="-457200" eaLnBrk="1" hangingPunct="1">
              <a:buClr>
                <a:schemeClr val="tx2"/>
              </a:buClr>
              <a:buSzPct val="80000"/>
              <a:buFont typeface="Arial" charset="0"/>
              <a:buAutoNum type="arabicPeriod"/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Cookie header line in HTTP request message</a:t>
            </a:r>
          </a:p>
          <a:p>
            <a:pPr marL="904875" lvl="1" indent="-457200" eaLnBrk="1" hangingPunct="1">
              <a:buClr>
                <a:schemeClr val="tx2"/>
              </a:buClr>
              <a:buSzPct val="80000"/>
              <a:buFont typeface="Arial" charset="0"/>
              <a:buAutoNum type="arabicPeriod"/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Cookie file kept on user</a:t>
            </a:r>
            <a:r>
              <a:rPr lang="ja-JP" altLang="en-US" sz="2000">
                <a:solidFill>
                  <a:schemeClr val="tx2"/>
                </a:solidFill>
                <a:latin typeface="Arial" charset="0"/>
              </a:rPr>
              <a:t>’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s host, managed by user</a:t>
            </a:r>
            <a:r>
              <a:rPr lang="ja-JP" altLang="en-US" sz="2000">
                <a:solidFill>
                  <a:schemeClr val="tx2"/>
                </a:solidFill>
                <a:latin typeface="Arial" charset="0"/>
              </a:rPr>
              <a:t>’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s browser</a:t>
            </a:r>
          </a:p>
          <a:p>
            <a:pPr marL="904875" lvl="1" indent="-457200" eaLnBrk="1" hangingPunct="1">
              <a:buClr>
                <a:schemeClr val="tx2"/>
              </a:buClr>
              <a:buSzPct val="80000"/>
              <a:buFont typeface="Arial" charset="0"/>
              <a:buAutoNum type="arabicPeriod"/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Back-end database at Web site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981200"/>
            <a:ext cx="3810000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Example</a:t>
            </a:r>
          </a:p>
          <a:p>
            <a:pPr lvl="1" eaLnBrk="1" hangingPunct="1"/>
            <a:r>
              <a:rPr lang="en-US" sz="2000">
                <a:latin typeface="Arial" charset="0"/>
              </a:rPr>
              <a:t>Alice always accesses Internet from PC</a:t>
            </a:r>
          </a:p>
          <a:p>
            <a:pPr lvl="1" eaLnBrk="1" hangingPunct="1"/>
            <a:r>
              <a:rPr lang="en-US" sz="2000">
                <a:latin typeface="Arial" charset="0"/>
              </a:rPr>
              <a:t>Visits specific e-commerce site for first time</a:t>
            </a:r>
          </a:p>
          <a:p>
            <a:pPr lvl="1" eaLnBrk="1" hangingPunct="1"/>
            <a:r>
              <a:rPr lang="en-US" sz="2000">
                <a:latin typeface="Arial" charset="0"/>
              </a:rPr>
              <a:t>When initial HTTP requests arrives at site, site creates: </a:t>
            </a:r>
          </a:p>
          <a:p>
            <a:pPr lvl="2" eaLnBrk="1" hangingPunct="1"/>
            <a:r>
              <a:rPr lang="en-US" sz="1800">
                <a:latin typeface="Arial" charset="0"/>
              </a:rPr>
              <a:t>unique ID</a:t>
            </a:r>
          </a:p>
          <a:p>
            <a:pPr lvl="2" eaLnBrk="1" hangingPunct="1"/>
            <a:r>
              <a:rPr lang="en-US" sz="1800">
                <a:latin typeface="Arial" charset="0"/>
              </a:rPr>
              <a:t>entry in backend database for ID</a:t>
            </a:r>
          </a:p>
        </p:txBody>
      </p:sp>
      <p:sp>
        <p:nvSpPr>
          <p:cNvPr id="348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BF4FECA-85DE-4049-9874-63EAFB18C6C4}" type="slidenum">
              <a:rPr lang="en-US"/>
              <a:pPr/>
              <a:t>45</a:t>
            </a:fld>
            <a:endParaRPr lang="en-US"/>
          </a:p>
        </p:txBody>
      </p:sp>
      <p:sp>
        <p:nvSpPr>
          <p:cNvPr id="34822" name="Date Placeholder 1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34823" name="Footer Placeholder 1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2773789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Cookies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4308475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What cookies can bring</a:t>
            </a:r>
          </a:p>
          <a:p>
            <a:pPr lvl="1" eaLnBrk="1" hangingPunct="1"/>
            <a:r>
              <a:rPr lang="en-US" sz="2000">
                <a:latin typeface="Arial" charset="0"/>
              </a:rPr>
              <a:t>Authorization</a:t>
            </a:r>
          </a:p>
          <a:p>
            <a:pPr lvl="1" eaLnBrk="1" hangingPunct="1"/>
            <a:r>
              <a:rPr lang="en-US" sz="2000">
                <a:latin typeface="Arial" charset="0"/>
              </a:rPr>
              <a:t>Shopping carts</a:t>
            </a:r>
          </a:p>
          <a:p>
            <a:pPr lvl="1" eaLnBrk="1" hangingPunct="1"/>
            <a:r>
              <a:rPr lang="en-US" sz="2000">
                <a:latin typeface="Arial" charset="0"/>
              </a:rPr>
              <a:t>Recommendations</a:t>
            </a:r>
          </a:p>
          <a:p>
            <a:pPr lvl="1" eaLnBrk="1" hangingPunct="1"/>
            <a:r>
              <a:rPr lang="en-US" sz="2000">
                <a:latin typeface="Arial" charset="0"/>
              </a:rPr>
              <a:t>User session state (Web e-mail)</a:t>
            </a:r>
          </a:p>
          <a:p>
            <a:pPr eaLnBrk="1" hangingPunct="1"/>
            <a:r>
              <a:rPr lang="en-US" sz="2400">
                <a:latin typeface="Arial" charset="0"/>
              </a:rPr>
              <a:t>How to keep 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sz="2400">
                <a:latin typeface="Arial" charset="0"/>
              </a:rPr>
              <a:t>state</a:t>
            </a:r>
            <a:r>
              <a:rPr lang="ja-JP" altLang="en-US" sz="2400">
                <a:latin typeface="Arial" charset="0"/>
              </a:rPr>
              <a:t>”</a:t>
            </a:r>
            <a:endParaRPr lang="en-US" sz="2400">
              <a:latin typeface="Arial" charset="0"/>
            </a:endParaRPr>
          </a:p>
          <a:p>
            <a:pPr lvl="1" eaLnBrk="1" hangingPunct="1"/>
            <a:r>
              <a:rPr lang="en-US" sz="2000">
                <a:latin typeface="Arial" charset="0"/>
              </a:rPr>
              <a:t>Protocol endpoints: maintain state at sender/receiver over multiple transactions</a:t>
            </a:r>
          </a:p>
          <a:p>
            <a:pPr lvl="1" eaLnBrk="1" hangingPunct="1"/>
            <a:r>
              <a:rPr lang="en-US" sz="2000">
                <a:latin typeface="Arial" charset="0"/>
              </a:rPr>
              <a:t>cookies: http messages carry state</a:t>
            </a:r>
          </a:p>
        </p:txBody>
      </p:sp>
      <p:sp>
        <p:nvSpPr>
          <p:cNvPr id="35844" name="Content Placeholder 17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200400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Cookies and privacy</a:t>
            </a:r>
          </a:p>
          <a:p>
            <a:pPr lvl="1" eaLnBrk="1" hangingPunct="1"/>
            <a:r>
              <a:rPr lang="en-US" sz="2000">
                <a:latin typeface="Arial" charset="0"/>
              </a:rPr>
              <a:t>Cookies permit sites to learn a lot about you</a:t>
            </a:r>
          </a:p>
          <a:p>
            <a:pPr lvl="1" eaLnBrk="1" hangingPunct="1"/>
            <a:r>
              <a:rPr lang="en-US" sz="2000">
                <a:latin typeface="Arial" charset="0"/>
              </a:rPr>
              <a:t>You may supply name and e-mail to sites</a:t>
            </a:r>
          </a:p>
          <a:p>
            <a:pPr eaLnBrk="1" hangingPunct="1"/>
            <a:endParaRPr lang="en-US" sz="2400">
              <a:latin typeface="Arial" charset="0"/>
            </a:endParaRPr>
          </a:p>
        </p:txBody>
      </p:sp>
      <p:sp>
        <p:nvSpPr>
          <p:cNvPr id="358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F0882E-F4F3-5B44-A49C-639EBB9B8125}" type="slidenum">
              <a:rPr lang="en-US"/>
              <a:pPr/>
              <a:t>46</a:t>
            </a:fld>
            <a:endParaRPr lang="en-US"/>
          </a:p>
        </p:txBody>
      </p:sp>
      <p:sp>
        <p:nvSpPr>
          <p:cNvPr id="35846" name="Date Placeholder 2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35847" name="Footer Placeholder 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394230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Cookies: Keeping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State</a:t>
            </a:r>
            <a:r>
              <a:rPr lang="ja-JP" altLang="en-US">
                <a:latin typeface="Arial" charset="0"/>
              </a:rPr>
              <a:t>”</a:t>
            </a:r>
            <a:endParaRPr lang="en-US">
              <a:latin typeface="Arial" charset="0"/>
            </a:endParaRPr>
          </a:p>
        </p:txBody>
      </p:sp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DEED28-DAA3-B94E-BEED-24BC5BAB9DF2}" type="slidenum">
              <a:rPr lang="en-US"/>
              <a:pPr/>
              <a:t>47</a:t>
            </a:fld>
            <a:endParaRPr lang="en-US"/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914400" y="1573213"/>
            <a:ext cx="1141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u="sng"/>
              <a:t>client</a:t>
            </a:r>
            <a:endParaRPr lang="en-US" sz="3200">
              <a:latin typeface="Times New Roman" charset="0"/>
            </a:endParaRP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5611813" y="1573213"/>
            <a:ext cx="1322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200" u="sng"/>
              <a:t>server</a:t>
            </a:r>
            <a:endParaRPr lang="en-US" sz="3200">
              <a:latin typeface="Times New Roman" charset="0"/>
            </a:endParaRP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2200275" y="4556125"/>
            <a:ext cx="3305175" cy="425450"/>
            <a:chOff x="1386" y="2663"/>
            <a:chExt cx="2082" cy="268"/>
          </a:xfrm>
        </p:grpSpPr>
        <p:sp>
          <p:nvSpPr>
            <p:cNvPr id="36916" name="Line 16"/>
            <p:cNvSpPr>
              <a:spLocks noChangeShapeType="1"/>
            </p:cNvSpPr>
            <p:nvPr/>
          </p:nvSpPr>
          <p:spPr bwMode="auto">
            <a:xfrm flipH="1">
              <a:off x="1386" y="2663"/>
              <a:ext cx="208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917" name="Group 17"/>
            <p:cNvGrpSpPr>
              <a:grpSpLocks/>
            </p:cNvGrpSpPr>
            <p:nvPr/>
          </p:nvGrpSpPr>
          <p:grpSpPr bwMode="auto">
            <a:xfrm>
              <a:off x="1553" y="2694"/>
              <a:ext cx="1743" cy="237"/>
              <a:chOff x="3268" y="2846"/>
              <a:chExt cx="1743" cy="237"/>
            </a:xfrm>
          </p:grpSpPr>
          <p:sp>
            <p:nvSpPr>
              <p:cNvPr id="36918" name="Rectangle 18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19" name="Text Box 19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usual http response msg</a:t>
                </a:r>
                <a:endParaRPr lang="en-US">
                  <a:latin typeface="Times New Roman" charset="0"/>
                </a:endParaRPr>
              </a:p>
            </p:txBody>
          </p:sp>
        </p:grpSp>
      </p:grpSp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2209800" y="6051550"/>
            <a:ext cx="3305175" cy="407988"/>
            <a:chOff x="1392" y="3605"/>
            <a:chExt cx="2082" cy="257"/>
          </a:xfrm>
        </p:grpSpPr>
        <p:sp>
          <p:nvSpPr>
            <p:cNvPr id="36912" name="Line 24"/>
            <p:cNvSpPr>
              <a:spLocks noChangeShapeType="1"/>
            </p:cNvSpPr>
            <p:nvPr/>
          </p:nvSpPr>
          <p:spPr bwMode="auto">
            <a:xfrm flipH="1">
              <a:off x="1392" y="3605"/>
              <a:ext cx="208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913" name="Group 25"/>
            <p:cNvGrpSpPr>
              <a:grpSpLocks/>
            </p:cNvGrpSpPr>
            <p:nvPr/>
          </p:nvGrpSpPr>
          <p:grpSpPr bwMode="auto">
            <a:xfrm>
              <a:off x="1552" y="3625"/>
              <a:ext cx="1743" cy="237"/>
              <a:chOff x="3268" y="2846"/>
              <a:chExt cx="1743" cy="237"/>
            </a:xfrm>
          </p:grpSpPr>
          <p:sp>
            <p:nvSpPr>
              <p:cNvPr id="36914" name="Rectangle 26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15" name="Text Box 27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usual http response msg</a:t>
                </a: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50235" name="Text Box 59"/>
          <p:cNvSpPr txBox="1">
            <a:spLocks noChangeArrowheads="1"/>
          </p:cNvSpPr>
          <p:nvPr/>
        </p:nvSpPr>
        <p:spPr bwMode="auto">
          <a:xfrm>
            <a:off x="763588" y="2859088"/>
            <a:ext cx="1787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cookie file</a:t>
            </a:r>
          </a:p>
        </p:txBody>
      </p:sp>
      <p:sp>
        <p:nvSpPr>
          <p:cNvPr id="50242" name="Text Box 66"/>
          <p:cNvSpPr txBox="1">
            <a:spLocks noChangeArrowheads="1"/>
          </p:cNvSpPr>
          <p:nvPr/>
        </p:nvSpPr>
        <p:spPr bwMode="auto">
          <a:xfrm>
            <a:off x="325438" y="4686300"/>
            <a:ext cx="1808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one week later:</a:t>
            </a:r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2209800" y="3917950"/>
            <a:ext cx="5638800" cy="1128713"/>
            <a:chOff x="1392" y="2261"/>
            <a:chExt cx="3552" cy="711"/>
          </a:xfrm>
        </p:grpSpPr>
        <p:sp>
          <p:nvSpPr>
            <p:cNvPr id="36905" name="Line 12"/>
            <p:cNvSpPr>
              <a:spLocks noChangeShapeType="1"/>
            </p:cNvSpPr>
            <p:nvPr/>
          </p:nvSpPr>
          <p:spPr bwMode="auto">
            <a:xfrm>
              <a:off x="1392" y="2357"/>
              <a:ext cx="208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6" name="Text Box 15"/>
            <p:cNvSpPr txBox="1">
              <a:spLocks noChangeArrowheads="1"/>
            </p:cNvSpPr>
            <p:nvPr/>
          </p:nvSpPr>
          <p:spPr bwMode="auto">
            <a:xfrm>
              <a:off x="1548" y="2261"/>
              <a:ext cx="1689" cy="33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/>
                <a:t>usual http request msg</a:t>
              </a:r>
            </a:p>
            <a:p>
              <a:pPr algn="ctr">
                <a:lnSpc>
                  <a:spcPct val="80000"/>
                </a:lnSpc>
              </a:pPr>
              <a:r>
                <a:rPr lang="en-US" b="1">
                  <a:solidFill>
                    <a:srgbClr val="0000CC"/>
                  </a:solidFill>
                  <a:latin typeface="Courier New" charset="0"/>
                </a:rPr>
                <a:t>cookie: 1678</a:t>
              </a:r>
            </a:p>
          </p:txBody>
        </p:sp>
        <p:sp>
          <p:nvSpPr>
            <p:cNvPr id="36907" name="Text Box 28"/>
            <p:cNvSpPr txBox="1">
              <a:spLocks noChangeArrowheads="1"/>
            </p:cNvSpPr>
            <p:nvPr/>
          </p:nvSpPr>
          <p:spPr bwMode="auto">
            <a:xfrm>
              <a:off x="3501" y="2332"/>
              <a:ext cx="65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solidFill>
                    <a:schemeClr val="tx2"/>
                  </a:solidFill>
                </a:rPr>
                <a:t>cookie-</a:t>
              </a:r>
            </a:p>
            <a:p>
              <a:pPr algn="ctr"/>
              <a:r>
                <a:rPr lang="en-US" sz="2000">
                  <a:solidFill>
                    <a:schemeClr val="tx2"/>
                  </a:solidFill>
                </a:rPr>
                <a:t>specific</a:t>
              </a:r>
            </a:p>
            <a:p>
              <a:pPr algn="ctr"/>
              <a:r>
                <a:rPr lang="en-US" sz="2000">
                  <a:solidFill>
                    <a:schemeClr val="tx2"/>
                  </a:solidFill>
                </a:rPr>
                <a:t>action</a:t>
              </a:r>
              <a:endParaRPr lang="en-US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36908" name="Line 42"/>
            <p:cNvSpPr>
              <a:spLocks noChangeShapeType="1"/>
            </p:cNvSpPr>
            <p:nvPr/>
          </p:nvSpPr>
          <p:spPr bwMode="auto">
            <a:xfrm flipV="1">
              <a:off x="4252" y="2367"/>
              <a:ext cx="692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909" name="Group 83"/>
            <p:cNvGrpSpPr>
              <a:grpSpLocks/>
            </p:cNvGrpSpPr>
            <p:nvPr/>
          </p:nvGrpSpPr>
          <p:grpSpPr bwMode="auto">
            <a:xfrm>
              <a:off x="4306" y="2363"/>
              <a:ext cx="557" cy="231"/>
              <a:chOff x="4306" y="2273"/>
              <a:chExt cx="557" cy="231"/>
            </a:xfrm>
          </p:grpSpPr>
          <p:sp>
            <p:nvSpPr>
              <p:cNvPr id="36910" name="Rectangle 72"/>
              <p:cNvSpPr>
                <a:spLocks noChangeArrowheads="1"/>
              </p:cNvSpPr>
              <p:nvPr/>
            </p:nvSpPr>
            <p:spPr bwMode="auto">
              <a:xfrm>
                <a:off x="4409" y="2365"/>
                <a:ext cx="384" cy="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11" name="Text Box 43"/>
              <p:cNvSpPr txBox="1">
                <a:spLocks noChangeArrowheads="1"/>
              </p:cNvSpPr>
              <p:nvPr/>
            </p:nvSpPr>
            <p:spPr bwMode="auto">
              <a:xfrm>
                <a:off x="4306" y="2273"/>
                <a:ext cx="55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/>
                  <a:t>access</a:t>
                </a:r>
              </a:p>
            </p:txBody>
          </p:sp>
        </p:grpSp>
      </p:grpSp>
      <p:grpSp>
        <p:nvGrpSpPr>
          <p:cNvPr id="36875" name="Group 81"/>
          <p:cNvGrpSpPr>
            <a:grpSpLocks/>
          </p:cNvGrpSpPr>
          <p:nvPr/>
        </p:nvGrpSpPr>
        <p:grpSpPr bwMode="auto">
          <a:xfrm>
            <a:off x="685800" y="2133600"/>
            <a:ext cx="1508125" cy="771525"/>
            <a:chOff x="432" y="1047"/>
            <a:chExt cx="950" cy="486"/>
          </a:xfrm>
        </p:grpSpPr>
        <p:sp>
          <p:nvSpPr>
            <p:cNvPr id="36903" name="AutoShape 67"/>
            <p:cNvSpPr>
              <a:spLocks noChangeArrowheads="1"/>
            </p:cNvSpPr>
            <p:nvPr/>
          </p:nvSpPr>
          <p:spPr bwMode="auto">
            <a:xfrm>
              <a:off x="432" y="1047"/>
              <a:ext cx="950" cy="486"/>
            </a:xfrm>
            <a:prstGeom prst="can">
              <a:avLst>
                <a:gd name="adj" fmla="val 25000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4" name="Text Box 60"/>
            <p:cNvSpPr txBox="1">
              <a:spLocks noChangeArrowheads="1"/>
            </p:cNvSpPr>
            <p:nvPr/>
          </p:nvSpPr>
          <p:spPr bwMode="auto">
            <a:xfrm>
              <a:off x="432" y="1134"/>
              <a:ext cx="8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00CC"/>
                  </a:solidFill>
                  <a:latin typeface="Courier New" charset="0"/>
                  <a:cs typeface="Courier New" charset="0"/>
                </a:rPr>
                <a:t>ebay 8734</a:t>
              </a:r>
            </a:p>
          </p:txBody>
        </p:sp>
      </p:grpSp>
      <p:sp>
        <p:nvSpPr>
          <p:cNvPr id="36876" name="AutoShape 68"/>
          <p:cNvSpPr>
            <a:spLocks noChangeArrowheads="1"/>
          </p:cNvSpPr>
          <p:nvPr/>
        </p:nvSpPr>
        <p:spPr bwMode="auto">
          <a:xfrm>
            <a:off x="7956550" y="3671888"/>
            <a:ext cx="527050" cy="825500"/>
          </a:xfrm>
          <a:prstGeom prst="can">
            <a:avLst>
              <a:gd name="adj" fmla="val 39157"/>
            </a:avLst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95"/>
          <p:cNvGrpSpPr>
            <a:grpSpLocks/>
          </p:cNvGrpSpPr>
          <p:nvPr/>
        </p:nvGrpSpPr>
        <p:grpSpPr bwMode="auto">
          <a:xfrm>
            <a:off x="2200275" y="2435225"/>
            <a:ext cx="5921375" cy="1296988"/>
            <a:chOff x="1386" y="1327"/>
            <a:chExt cx="3730" cy="817"/>
          </a:xfrm>
        </p:grpSpPr>
        <p:sp>
          <p:nvSpPr>
            <p:cNvPr id="36896" name="Line 4"/>
            <p:cNvSpPr>
              <a:spLocks noChangeShapeType="1"/>
            </p:cNvSpPr>
            <p:nvPr/>
          </p:nvSpPr>
          <p:spPr bwMode="auto">
            <a:xfrm>
              <a:off x="1386" y="1355"/>
              <a:ext cx="208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7" name="Text Box 8"/>
            <p:cNvSpPr txBox="1">
              <a:spLocks noChangeArrowheads="1"/>
            </p:cNvSpPr>
            <p:nvPr/>
          </p:nvSpPr>
          <p:spPr bwMode="auto">
            <a:xfrm>
              <a:off x="1554" y="1327"/>
              <a:ext cx="1689" cy="23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/>
                <a:t>usual http request msg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36898" name="Text Box 31"/>
            <p:cNvSpPr txBox="1">
              <a:spLocks noChangeArrowheads="1"/>
            </p:cNvSpPr>
            <p:nvPr/>
          </p:nvSpPr>
          <p:spPr bwMode="auto">
            <a:xfrm>
              <a:off x="3333" y="1390"/>
              <a:ext cx="1227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solidFill>
                    <a:schemeClr val="tx2"/>
                  </a:solidFill>
                </a:rPr>
                <a:t>Amazon server</a:t>
              </a:r>
            </a:p>
            <a:p>
              <a:pPr algn="ctr"/>
              <a:r>
                <a:rPr lang="en-US" sz="2000">
                  <a:solidFill>
                    <a:schemeClr val="tx2"/>
                  </a:solidFill>
                </a:rPr>
                <a:t>creates ID</a:t>
              </a:r>
            </a:p>
            <a:p>
              <a:pPr algn="ctr"/>
              <a:r>
                <a:rPr lang="en-US" sz="2000" b="1">
                  <a:solidFill>
                    <a:srgbClr val="0000CC"/>
                  </a:solidFill>
                  <a:latin typeface="Courier New" charset="0"/>
                  <a:cs typeface="Courier New" charset="0"/>
                </a:rPr>
                <a:t>1678</a:t>
              </a:r>
              <a:r>
                <a:rPr lang="en-US" sz="2000">
                  <a:solidFill>
                    <a:schemeClr val="tx2"/>
                  </a:solidFill>
                </a:rPr>
                <a:t> for user</a:t>
              </a:r>
            </a:p>
          </p:txBody>
        </p:sp>
        <p:grpSp>
          <p:nvGrpSpPr>
            <p:cNvPr id="36899" name="Group 82"/>
            <p:cNvGrpSpPr>
              <a:grpSpLocks/>
            </p:cNvGrpSpPr>
            <p:nvPr/>
          </p:nvGrpSpPr>
          <p:grpSpPr bwMode="auto">
            <a:xfrm>
              <a:off x="4377" y="1730"/>
              <a:ext cx="739" cy="414"/>
              <a:chOff x="4377" y="1640"/>
              <a:chExt cx="739" cy="414"/>
            </a:xfrm>
          </p:grpSpPr>
          <p:sp>
            <p:nvSpPr>
              <p:cNvPr id="36900" name="Line 40"/>
              <p:cNvSpPr>
                <a:spLocks noChangeShapeType="1"/>
              </p:cNvSpPr>
              <p:nvPr/>
            </p:nvSpPr>
            <p:spPr bwMode="auto">
              <a:xfrm>
                <a:off x="4377" y="1640"/>
                <a:ext cx="659" cy="4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1" name="Rectangle 73"/>
              <p:cNvSpPr>
                <a:spLocks noChangeArrowheads="1"/>
              </p:cNvSpPr>
              <p:nvPr/>
            </p:nvSpPr>
            <p:spPr bwMode="auto">
              <a:xfrm>
                <a:off x="4470" y="1729"/>
                <a:ext cx="602" cy="2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2" name="Text Box 41"/>
              <p:cNvSpPr txBox="1">
                <a:spLocks noChangeArrowheads="1"/>
              </p:cNvSpPr>
              <p:nvPr/>
            </p:nvSpPr>
            <p:spPr bwMode="auto">
              <a:xfrm>
                <a:off x="4381" y="1702"/>
                <a:ext cx="735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75000"/>
                  </a:lnSpc>
                </a:pPr>
                <a:r>
                  <a:rPr lang="en-US"/>
                  <a:t>create</a:t>
                </a:r>
              </a:p>
              <a:p>
                <a:pPr>
                  <a:lnSpc>
                    <a:spcPct val="75000"/>
                  </a:lnSpc>
                </a:pPr>
                <a:r>
                  <a:rPr lang="en-US"/>
                  <a:t>    entry</a:t>
                </a:r>
              </a:p>
            </p:txBody>
          </p:sp>
        </p:grp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685800" y="2927350"/>
            <a:ext cx="4848225" cy="1087438"/>
            <a:chOff x="432" y="1637"/>
            <a:chExt cx="3054" cy="685"/>
          </a:xfrm>
        </p:grpSpPr>
        <p:sp>
          <p:nvSpPr>
            <p:cNvPr id="36891" name="Line 9"/>
            <p:cNvSpPr>
              <a:spLocks noChangeShapeType="1"/>
            </p:cNvSpPr>
            <p:nvPr/>
          </p:nvSpPr>
          <p:spPr bwMode="auto">
            <a:xfrm flipH="1">
              <a:off x="1404" y="1637"/>
              <a:ext cx="208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2" name="Text Box 11"/>
            <p:cNvSpPr txBox="1">
              <a:spLocks noChangeArrowheads="1"/>
            </p:cNvSpPr>
            <p:nvPr/>
          </p:nvSpPr>
          <p:spPr bwMode="auto">
            <a:xfrm>
              <a:off x="1552" y="1650"/>
              <a:ext cx="1665" cy="337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/>
                <a:t>usual http response </a:t>
              </a:r>
            </a:p>
            <a:p>
              <a:pPr algn="ctr">
                <a:lnSpc>
                  <a:spcPct val="80000"/>
                </a:lnSpc>
              </a:pPr>
              <a:r>
                <a:rPr lang="en-US" b="1">
                  <a:solidFill>
                    <a:srgbClr val="0000CC"/>
                  </a:solidFill>
                  <a:latin typeface="Courier New" charset="0"/>
                </a:rPr>
                <a:t>Set-cookie: 1678</a:t>
              </a:r>
              <a:r>
                <a:rPr lang="en-US" b="1">
                  <a:latin typeface="Courier New" charset="0"/>
                </a:rPr>
                <a:t> </a:t>
              </a:r>
            </a:p>
          </p:txBody>
        </p:sp>
        <p:grpSp>
          <p:nvGrpSpPr>
            <p:cNvPr id="36893" name="Group 76"/>
            <p:cNvGrpSpPr>
              <a:grpSpLocks/>
            </p:cNvGrpSpPr>
            <p:nvPr/>
          </p:nvGrpSpPr>
          <p:grpSpPr bwMode="auto">
            <a:xfrm>
              <a:off x="432" y="1836"/>
              <a:ext cx="1004" cy="486"/>
              <a:chOff x="657" y="1746"/>
              <a:chExt cx="1004" cy="486"/>
            </a:xfrm>
          </p:grpSpPr>
          <p:sp>
            <p:nvSpPr>
              <p:cNvPr id="36894" name="AutoShape 74"/>
              <p:cNvSpPr>
                <a:spLocks noChangeArrowheads="1"/>
              </p:cNvSpPr>
              <p:nvPr/>
            </p:nvSpPr>
            <p:spPr bwMode="auto">
              <a:xfrm>
                <a:off x="657" y="1746"/>
                <a:ext cx="907" cy="486"/>
              </a:xfrm>
              <a:prstGeom prst="can">
                <a:avLst>
                  <a:gd name="adj" fmla="val 25000"/>
                </a:avLst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95" name="Text Box 75"/>
              <p:cNvSpPr txBox="1">
                <a:spLocks noChangeArrowheads="1"/>
              </p:cNvSpPr>
              <p:nvPr/>
            </p:nvSpPr>
            <p:spPr bwMode="auto">
              <a:xfrm>
                <a:off x="657" y="1833"/>
                <a:ext cx="1004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600" b="1">
                    <a:solidFill>
                      <a:srgbClr val="0000CC"/>
                    </a:solidFill>
                    <a:latin typeface="Courier New" charset="0"/>
                    <a:cs typeface="Courier New" charset="0"/>
                  </a:rPr>
                  <a:t>ebay 8734</a:t>
                </a:r>
              </a:p>
              <a:p>
                <a:r>
                  <a:rPr lang="en-US" sz="1600" b="1">
                    <a:solidFill>
                      <a:srgbClr val="0000CC"/>
                    </a:solidFill>
                    <a:latin typeface="Courier New" charset="0"/>
                    <a:cs typeface="Courier New" charset="0"/>
                  </a:rPr>
                  <a:t>amazon 1678</a:t>
                </a:r>
              </a:p>
            </p:txBody>
          </p:sp>
        </p:grpSp>
      </p:grpSp>
      <p:grpSp>
        <p:nvGrpSpPr>
          <p:cNvPr id="13" name="Group 93"/>
          <p:cNvGrpSpPr>
            <a:grpSpLocks/>
          </p:cNvGrpSpPr>
          <p:nvPr/>
        </p:nvGrpSpPr>
        <p:grpSpPr bwMode="auto">
          <a:xfrm>
            <a:off x="2181225" y="4521200"/>
            <a:ext cx="5705475" cy="2001838"/>
            <a:chOff x="1374" y="2641"/>
            <a:chExt cx="3594" cy="1261"/>
          </a:xfrm>
        </p:grpSpPr>
        <p:sp>
          <p:nvSpPr>
            <p:cNvPr id="36886" name="Line 20"/>
            <p:cNvSpPr>
              <a:spLocks noChangeShapeType="1"/>
            </p:cNvSpPr>
            <p:nvPr/>
          </p:nvSpPr>
          <p:spPr bwMode="auto">
            <a:xfrm>
              <a:off x="1374" y="3293"/>
              <a:ext cx="2082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1561" y="3171"/>
              <a:ext cx="1689" cy="33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/>
                <a:t>usual http request msg</a:t>
              </a:r>
            </a:p>
            <a:p>
              <a:pPr algn="ctr">
                <a:lnSpc>
                  <a:spcPct val="80000"/>
                </a:lnSpc>
              </a:pPr>
              <a:r>
                <a:rPr lang="en-US" b="1">
                  <a:solidFill>
                    <a:srgbClr val="0000CC"/>
                  </a:solidFill>
                  <a:latin typeface="Courier New" charset="0"/>
                </a:rPr>
                <a:t>cookie: 1678</a:t>
              </a:r>
            </a:p>
          </p:txBody>
        </p:sp>
        <p:sp>
          <p:nvSpPr>
            <p:cNvPr id="36888" name="Text Box 29"/>
            <p:cNvSpPr txBox="1">
              <a:spLocks noChangeArrowheads="1"/>
            </p:cNvSpPr>
            <p:nvPr/>
          </p:nvSpPr>
          <p:spPr bwMode="auto">
            <a:xfrm>
              <a:off x="3494" y="3262"/>
              <a:ext cx="65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solidFill>
                    <a:schemeClr val="tx2"/>
                  </a:solidFill>
                </a:rPr>
                <a:t>cookie-</a:t>
              </a:r>
            </a:p>
            <a:p>
              <a:pPr algn="ctr"/>
              <a:r>
                <a:rPr lang="en-US" sz="2000">
                  <a:solidFill>
                    <a:schemeClr val="tx2"/>
                  </a:solidFill>
                </a:rPr>
                <a:t>specific</a:t>
              </a:r>
            </a:p>
            <a:p>
              <a:pPr algn="ctr"/>
              <a:r>
                <a:rPr lang="en-US" sz="2000">
                  <a:solidFill>
                    <a:schemeClr val="tx2"/>
                  </a:solidFill>
                </a:rPr>
                <a:t>action</a:t>
              </a:r>
              <a:endParaRPr lang="en-US">
                <a:solidFill>
                  <a:schemeClr val="tx2"/>
                </a:solidFill>
                <a:latin typeface="Times New Roman" charset="0"/>
              </a:endParaRPr>
            </a:p>
          </p:txBody>
        </p:sp>
        <p:sp>
          <p:nvSpPr>
            <p:cNvPr id="36889" name="Line 44"/>
            <p:cNvSpPr>
              <a:spLocks noChangeShapeType="1"/>
            </p:cNvSpPr>
            <p:nvPr/>
          </p:nvSpPr>
          <p:spPr bwMode="auto">
            <a:xfrm flipV="1">
              <a:off x="4181" y="2641"/>
              <a:ext cx="787" cy="8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0" name="Text Box 71"/>
            <p:cNvSpPr txBox="1">
              <a:spLocks noChangeArrowheads="1"/>
            </p:cNvSpPr>
            <p:nvPr/>
          </p:nvSpPr>
          <p:spPr bwMode="auto">
            <a:xfrm>
              <a:off x="4287" y="2939"/>
              <a:ext cx="557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access</a:t>
              </a:r>
            </a:p>
          </p:txBody>
        </p:sp>
      </p:grp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685800" y="5127625"/>
            <a:ext cx="1593850" cy="771525"/>
            <a:chOff x="648" y="1746"/>
            <a:chExt cx="1004" cy="486"/>
          </a:xfrm>
        </p:grpSpPr>
        <p:sp>
          <p:nvSpPr>
            <p:cNvPr id="36884" name="AutoShape 78"/>
            <p:cNvSpPr>
              <a:spLocks noChangeArrowheads="1"/>
            </p:cNvSpPr>
            <p:nvPr/>
          </p:nvSpPr>
          <p:spPr bwMode="auto">
            <a:xfrm>
              <a:off x="648" y="1746"/>
              <a:ext cx="916" cy="486"/>
            </a:xfrm>
            <a:prstGeom prst="can">
              <a:avLst>
                <a:gd name="adj" fmla="val 25000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Text Box 79"/>
            <p:cNvSpPr txBox="1">
              <a:spLocks noChangeArrowheads="1"/>
            </p:cNvSpPr>
            <p:nvPr/>
          </p:nvSpPr>
          <p:spPr bwMode="auto">
            <a:xfrm>
              <a:off x="648" y="1833"/>
              <a:ext cx="100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00CC"/>
                  </a:solidFill>
                  <a:latin typeface="Courier New" charset="0"/>
                  <a:cs typeface="Courier New" charset="0"/>
                </a:rPr>
                <a:t>ebay 8734</a:t>
              </a:r>
            </a:p>
            <a:p>
              <a:r>
                <a:rPr lang="en-US" sz="1600" b="1">
                  <a:solidFill>
                    <a:srgbClr val="0000CC"/>
                  </a:solidFill>
                  <a:latin typeface="Courier New" charset="0"/>
                  <a:cs typeface="Courier New" charset="0"/>
                </a:rPr>
                <a:t>amazon 1678</a:t>
              </a:r>
            </a:p>
          </p:txBody>
        </p:sp>
      </p:grpSp>
      <p:sp>
        <p:nvSpPr>
          <p:cNvPr id="36881" name="Text Box 80"/>
          <p:cNvSpPr txBox="1">
            <a:spLocks noChangeArrowheads="1"/>
          </p:cNvSpPr>
          <p:nvPr/>
        </p:nvSpPr>
        <p:spPr bwMode="auto">
          <a:xfrm>
            <a:off x="7831138" y="4662488"/>
            <a:ext cx="115093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backend</a:t>
            </a:r>
          </a:p>
          <a:p>
            <a:r>
              <a:rPr lang="en-US"/>
              <a:t>database</a:t>
            </a:r>
          </a:p>
        </p:txBody>
      </p:sp>
      <p:sp>
        <p:nvSpPr>
          <p:cNvPr id="36882" name="Date Placeholder 6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CS 241</a:t>
            </a:r>
          </a:p>
        </p:txBody>
      </p:sp>
      <p:sp>
        <p:nvSpPr>
          <p:cNvPr id="36883" name="Footer Placeholder 5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©: University of Illinois CS 241 Staff</a:t>
            </a:r>
          </a:p>
        </p:txBody>
      </p:sp>
    </p:spTree>
    <p:extLst>
      <p:ext uri="{BB962C8B-B14F-4D97-AF65-F5344CB8AC3E}">
        <p14:creationId xmlns:p14="http://schemas.microsoft.com/office/powerpoint/2010/main" val="419510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5" grpId="0"/>
      <p:bldP spid="50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85800" y="4114800"/>
            <a:ext cx="3200400" cy="2133600"/>
          </a:xfrm>
          <a:prstGeom prst="rect">
            <a:avLst/>
          </a:prstGeom>
          <a:solidFill>
            <a:srgbClr val="CCECFF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server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86400" y="4114800"/>
            <a:ext cx="3200400" cy="2133600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client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200400" y="5562600"/>
            <a:ext cx="533400" cy="533400"/>
            <a:chOff x="3024" y="2880"/>
            <a:chExt cx="336" cy="336"/>
          </a:xfrm>
        </p:grpSpPr>
        <p:sp>
          <p:nvSpPr>
            <p:cNvPr id="35" name="Oval 11"/>
            <p:cNvSpPr>
              <a:spLocks noChangeArrowheads="1"/>
            </p:cNvSpPr>
            <p:nvPr/>
          </p:nvSpPr>
          <p:spPr bwMode="auto">
            <a:xfrm>
              <a:off x="3024" y="2880"/>
              <a:ext cx="336" cy="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3120" y="2952"/>
              <a:ext cx="144" cy="192"/>
              <a:chOff x="3168" y="3504"/>
              <a:chExt cx="192" cy="288"/>
            </a:xfrm>
          </p:grpSpPr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3168" y="3504"/>
                <a:ext cx="192" cy="144"/>
                <a:chOff x="3168" y="3504"/>
                <a:chExt cx="192" cy="144"/>
              </a:xfrm>
            </p:grpSpPr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3168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9" name="Oval 16"/>
              <p:cNvSpPr>
                <a:spLocks noChangeArrowheads="1"/>
              </p:cNvSpPr>
              <p:nvPr/>
            </p:nvSpPr>
            <p:spPr bwMode="auto">
              <a:xfrm>
                <a:off x="3216" y="36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sp>
        <p:nvSpPr>
          <p:cNvPr id="4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661275" cy="1600200"/>
          </a:xfrm>
        </p:spPr>
        <p:txBody>
          <a:bodyPr/>
          <a:lstStyle/>
          <a:p>
            <a:r>
              <a:rPr lang="en-US" dirty="0" smtClean="0"/>
              <a:t>Client:</a:t>
            </a:r>
          </a:p>
          <a:p>
            <a:pPr lvl="1"/>
            <a:r>
              <a:rPr lang="en-US" dirty="0" smtClean="0"/>
              <a:t>Requests a connection to TCP port 80 on </a:t>
            </a:r>
            <a:r>
              <a:rPr lang="en-US" dirty="0" smtClean="0">
                <a:sym typeface="Wingdings" pitchFamily="2" charset="2"/>
              </a:rPr>
              <a:t>74.125.225.70.</a:t>
            </a:r>
            <a:r>
              <a:rPr lang="en-US" dirty="0" smtClean="0"/>
              <a:t> </a:t>
            </a: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638800" y="4648200"/>
            <a:ext cx="533400" cy="533400"/>
            <a:chOff x="3024" y="2880"/>
            <a:chExt cx="336" cy="336"/>
          </a:xfrm>
        </p:grpSpPr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3024" y="2880"/>
              <a:ext cx="336" cy="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120" y="2952"/>
              <a:ext cx="144" cy="192"/>
              <a:chOff x="3168" y="3504"/>
              <a:chExt cx="192" cy="288"/>
            </a:xfrm>
          </p:grpSpPr>
          <p:grpSp>
            <p:nvGrpSpPr>
              <p:cNvPr id="12" name="Group 13"/>
              <p:cNvGrpSpPr>
                <a:grpSpLocks/>
              </p:cNvGrpSpPr>
              <p:nvPr/>
            </p:nvGrpSpPr>
            <p:grpSpPr bwMode="auto">
              <a:xfrm>
                <a:off x="3168" y="3504"/>
                <a:ext cx="192" cy="144"/>
                <a:chOff x="3168" y="3504"/>
                <a:chExt cx="192" cy="144"/>
              </a:xfrm>
            </p:grpSpPr>
            <p:sp>
              <p:nvSpPr>
                <p:cNvPr id="21" name="Line 14"/>
                <p:cNvSpPr>
                  <a:spLocks noChangeShapeType="1"/>
                </p:cNvSpPr>
                <p:nvPr/>
              </p:nvSpPr>
              <p:spPr bwMode="auto">
                <a:xfrm>
                  <a:off x="3168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Oval 16"/>
              <p:cNvSpPr>
                <a:spLocks noChangeArrowheads="1"/>
              </p:cNvSpPr>
              <p:nvPr/>
            </p:nvSpPr>
            <p:spPr bwMode="auto">
              <a:xfrm>
                <a:off x="3216" y="36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sp>
        <p:nvSpPr>
          <p:cNvPr id="23" name="Left Arrow 22"/>
          <p:cNvSpPr/>
          <p:nvPr/>
        </p:nvSpPr>
        <p:spPr bwMode="auto">
          <a:xfrm>
            <a:off x="3505200" y="5943600"/>
            <a:ext cx="457200" cy="304800"/>
          </a:xfrm>
          <a:prstGeom prst="lef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9800" y="54864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TCP/80</a:t>
            </a:r>
            <a:endParaRPr lang="en-US" dirty="0"/>
          </a:p>
        </p:txBody>
      </p:sp>
      <p:sp>
        <p:nvSpPr>
          <p:cNvPr id="25" name="Left Arrow 24"/>
          <p:cNvSpPr/>
          <p:nvPr/>
        </p:nvSpPr>
        <p:spPr bwMode="auto">
          <a:xfrm>
            <a:off x="5410200" y="5029200"/>
            <a:ext cx="457200" cy="304800"/>
          </a:xfrm>
          <a:prstGeom prst="lef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85800" y="4114800"/>
            <a:ext cx="3200400" cy="2133600"/>
          </a:xfrm>
          <a:prstGeom prst="rect">
            <a:avLst/>
          </a:prstGeom>
          <a:solidFill>
            <a:srgbClr val="CCECFF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server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86400" y="4114800"/>
            <a:ext cx="3200400" cy="2133600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client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200400" y="5562600"/>
            <a:ext cx="533400" cy="533400"/>
            <a:chOff x="3024" y="2880"/>
            <a:chExt cx="336" cy="336"/>
          </a:xfrm>
        </p:grpSpPr>
        <p:sp>
          <p:nvSpPr>
            <p:cNvPr id="35" name="Oval 11"/>
            <p:cNvSpPr>
              <a:spLocks noChangeArrowheads="1"/>
            </p:cNvSpPr>
            <p:nvPr/>
          </p:nvSpPr>
          <p:spPr bwMode="auto">
            <a:xfrm>
              <a:off x="3024" y="2880"/>
              <a:ext cx="336" cy="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3120" y="2952"/>
              <a:ext cx="144" cy="192"/>
              <a:chOff x="3168" y="3504"/>
              <a:chExt cx="192" cy="288"/>
            </a:xfrm>
          </p:grpSpPr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3168" y="3504"/>
                <a:ext cx="192" cy="144"/>
                <a:chOff x="3168" y="3504"/>
                <a:chExt cx="192" cy="144"/>
              </a:xfrm>
            </p:grpSpPr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3168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9" name="Oval 16"/>
              <p:cNvSpPr>
                <a:spLocks noChangeArrowheads="1"/>
              </p:cNvSpPr>
              <p:nvPr/>
            </p:nvSpPr>
            <p:spPr bwMode="auto">
              <a:xfrm>
                <a:off x="3216" y="36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sp>
        <p:nvSpPr>
          <p:cNvPr id="4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661275" cy="1600200"/>
          </a:xfrm>
        </p:spPr>
        <p:txBody>
          <a:bodyPr/>
          <a:lstStyle/>
          <a:p>
            <a:r>
              <a:rPr lang="en-US" dirty="0" smtClean="0"/>
              <a:t>Server:</a:t>
            </a:r>
          </a:p>
          <a:p>
            <a:pPr lvl="1"/>
            <a:r>
              <a:rPr lang="en-US" dirty="0" smtClean="0"/>
              <a:t>Accepts the connection.</a:t>
            </a: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638800" y="4648200"/>
            <a:ext cx="533400" cy="533400"/>
            <a:chOff x="3024" y="2880"/>
            <a:chExt cx="336" cy="336"/>
          </a:xfrm>
        </p:grpSpPr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3024" y="2880"/>
              <a:ext cx="336" cy="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120" y="2952"/>
              <a:ext cx="144" cy="192"/>
              <a:chOff x="3168" y="3504"/>
              <a:chExt cx="192" cy="288"/>
            </a:xfrm>
          </p:grpSpPr>
          <p:grpSp>
            <p:nvGrpSpPr>
              <p:cNvPr id="12" name="Group 13"/>
              <p:cNvGrpSpPr>
                <a:grpSpLocks/>
              </p:cNvGrpSpPr>
              <p:nvPr/>
            </p:nvGrpSpPr>
            <p:grpSpPr bwMode="auto">
              <a:xfrm>
                <a:off x="3168" y="3504"/>
                <a:ext cx="192" cy="144"/>
                <a:chOff x="3168" y="3504"/>
                <a:chExt cx="192" cy="144"/>
              </a:xfrm>
            </p:grpSpPr>
            <p:sp>
              <p:nvSpPr>
                <p:cNvPr id="21" name="Line 14"/>
                <p:cNvSpPr>
                  <a:spLocks noChangeShapeType="1"/>
                </p:cNvSpPr>
                <p:nvPr/>
              </p:nvSpPr>
              <p:spPr bwMode="auto">
                <a:xfrm>
                  <a:off x="3168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Oval 16"/>
              <p:cNvSpPr>
                <a:spLocks noChangeArrowheads="1"/>
              </p:cNvSpPr>
              <p:nvPr/>
            </p:nvSpPr>
            <p:spPr bwMode="auto">
              <a:xfrm>
                <a:off x="3216" y="36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sp>
        <p:nvSpPr>
          <p:cNvPr id="23" name="Left Arrow 22"/>
          <p:cNvSpPr/>
          <p:nvPr/>
        </p:nvSpPr>
        <p:spPr bwMode="auto">
          <a:xfrm>
            <a:off x="3505200" y="5943600"/>
            <a:ext cx="457200" cy="304800"/>
          </a:xfrm>
          <a:prstGeom prst="lef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9800" y="54864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TCP/80</a:t>
            </a:r>
            <a:endParaRPr lang="en-US" dirty="0"/>
          </a:p>
        </p:txBody>
      </p:sp>
      <p:sp>
        <p:nvSpPr>
          <p:cNvPr id="25" name="Left Arrow 24"/>
          <p:cNvSpPr/>
          <p:nvPr/>
        </p:nvSpPr>
        <p:spPr bwMode="auto">
          <a:xfrm>
            <a:off x="5410200" y="5029200"/>
            <a:ext cx="457200" cy="304800"/>
          </a:xfrm>
          <a:prstGeom prst="lef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3200400" y="5562600"/>
            <a:ext cx="533400" cy="5334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638800" y="4648200"/>
            <a:ext cx="533400" cy="5334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9" name="Straight Connector 28"/>
          <p:cNvCxnSpPr>
            <a:stCxn id="26" idx="6"/>
            <a:endCxn id="27" idx="2"/>
          </p:cNvCxnSpPr>
          <p:nvPr/>
        </p:nvCxnSpPr>
        <p:spPr bwMode="auto">
          <a:xfrm flipV="1">
            <a:off x="3733800" y="4914900"/>
            <a:ext cx="1905000" cy="914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85800" y="4114800"/>
            <a:ext cx="3200400" cy="2133600"/>
          </a:xfrm>
          <a:prstGeom prst="rect">
            <a:avLst/>
          </a:prstGeom>
          <a:solidFill>
            <a:srgbClr val="CCECFF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server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86400" y="4114800"/>
            <a:ext cx="3200400" cy="2133600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Arial" pitchFamily="34" charset="0"/>
              </a:rPr>
              <a:t>client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200400" y="5562600"/>
            <a:ext cx="533400" cy="533400"/>
            <a:chOff x="3024" y="2880"/>
            <a:chExt cx="336" cy="336"/>
          </a:xfrm>
        </p:grpSpPr>
        <p:sp>
          <p:nvSpPr>
            <p:cNvPr id="35" name="Oval 11"/>
            <p:cNvSpPr>
              <a:spLocks noChangeArrowheads="1"/>
            </p:cNvSpPr>
            <p:nvPr/>
          </p:nvSpPr>
          <p:spPr bwMode="auto">
            <a:xfrm>
              <a:off x="3024" y="2880"/>
              <a:ext cx="336" cy="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3120" y="2952"/>
              <a:ext cx="144" cy="192"/>
              <a:chOff x="3168" y="3504"/>
              <a:chExt cx="192" cy="288"/>
            </a:xfrm>
          </p:grpSpPr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3168" y="3504"/>
                <a:ext cx="192" cy="144"/>
                <a:chOff x="3168" y="3504"/>
                <a:chExt cx="192" cy="144"/>
              </a:xfrm>
            </p:grpSpPr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3168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9" name="Oval 16"/>
              <p:cNvSpPr>
                <a:spLocks noChangeArrowheads="1"/>
              </p:cNvSpPr>
              <p:nvPr/>
            </p:nvSpPr>
            <p:spPr bwMode="auto">
              <a:xfrm>
                <a:off x="3216" y="36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sp>
        <p:nvSpPr>
          <p:cNvPr id="4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661275" cy="1600200"/>
          </a:xfrm>
        </p:spPr>
        <p:txBody>
          <a:bodyPr/>
          <a:lstStyle/>
          <a:p>
            <a:r>
              <a:rPr lang="en-US" dirty="0" smtClean="0"/>
              <a:t>Server:</a:t>
            </a:r>
          </a:p>
          <a:p>
            <a:pPr lvl="1"/>
            <a:r>
              <a:rPr lang="en-US" dirty="0" smtClean="0"/>
              <a:t>Spawns a new socket to communicate directly with the newly connected client.</a:t>
            </a:r>
          </a:p>
          <a:p>
            <a:pPr lvl="1"/>
            <a:r>
              <a:rPr lang="en-US" dirty="0" smtClean="0"/>
              <a:t>Allows other clients to connect.</a:t>
            </a: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638800" y="4648200"/>
            <a:ext cx="533400" cy="533400"/>
            <a:chOff x="3024" y="2880"/>
            <a:chExt cx="336" cy="336"/>
          </a:xfrm>
        </p:grpSpPr>
        <p:sp>
          <p:nvSpPr>
            <p:cNvPr id="17" name="Oval 11"/>
            <p:cNvSpPr>
              <a:spLocks noChangeArrowheads="1"/>
            </p:cNvSpPr>
            <p:nvPr/>
          </p:nvSpPr>
          <p:spPr bwMode="auto">
            <a:xfrm>
              <a:off x="3024" y="2880"/>
              <a:ext cx="336" cy="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120" y="2952"/>
              <a:ext cx="144" cy="192"/>
              <a:chOff x="3168" y="3504"/>
              <a:chExt cx="192" cy="288"/>
            </a:xfrm>
          </p:grpSpPr>
          <p:grpSp>
            <p:nvGrpSpPr>
              <p:cNvPr id="12" name="Group 13"/>
              <p:cNvGrpSpPr>
                <a:grpSpLocks/>
              </p:cNvGrpSpPr>
              <p:nvPr/>
            </p:nvGrpSpPr>
            <p:grpSpPr bwMode="auto">
              <a:xfrm>
                <a:off x="3168" y="3504"/>
                <a:ext cx="192" cy="144"/>
                <a:chOff x="3168" y="3504"/>
                <a:chExt cx="192" cy="144"/>
              </a:xfrm>
            </p:grpSpPr>
            <p:sp>
              <p:nvSpPr>
                <p:cNvPr id="21" name="Line 14"/>
                <p:cNvSpPr>
                  <a:spLocks noChangeShapeType="1"/>
                </p:cNvSpPr>
                <p:nvPr/>
              </p:nvSpPr>
              <p:spPr bwMode="auto">
                <a:xfrm>
                  <a:off x="3168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5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0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Oval 16"/>
              <p:cNvSpPr>
                <a:spLocks noChangeArrowheads="1"/>
              </p:cNvSpPr>
              <p:nvPr/>
            </p:nvSpPr>
            <p:spPr bwMode="auto">
              <a:xfrm>
                <a:off x="3216" y="36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</p:grpSp>
      </p:grpSp>
      <p:sp>
        <p:nvSpPr>
          <p:cNvPr id="23" name="Left Arrow 22"/>
          <p:cNvSpPr/>
          <p:nvPr/>
        </p:nvSpPr>
        <p:spPr bwMode="auto">
          <a:xfrm>
            <a:off x="3505200" y="5943600"/>
            <a:ext cx="457200" cy="304800"/>
          </a:xfrm>
          <a:prstGeom prst="lef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9800" y="54864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TCP/80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3200400" y="4648200"/>
            <a:ext cx="533400" cy="533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638800" y="4648200"/>
            <a:ext cx="533400" cy="5334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9" name="Straight Connector 28"/>
          <p:cNvCxnSpPr>
            <a:stCxn id="26" idx="6"/>
            <a:endCxn id="27" idx="2"/>
          </p:cNvCxnSpPr>
          <p:nvPr/>
        </p:nvCxnSpPr>
        <p:spPr bwMode="auto">
          <a:xfrm>
            <a:off x="3733800" y="4914900"/>
            <a:ext cx="1905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3789216" y="4361872"/>
            <a:ext cx="18726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Two way</a:t>
            </a:r>
          </a:p>
          <a:p>
            <a:pPr algn="ctr"/>
            <a:r>
              <a:rPr lang="en-US" sz="1600" b="1" dirty="0" smtClean="0"/>
              <a:t>communications 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“Server Socket”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socket():</a:t>
            </a:r>
            <a:r>
              <a:rPr lang="en-US" dirty="0" smtClean="0"/>
              <a:t>	Creates a new socket for a</a:t>
            </a:r>
            <a:br>
              <a:rPr lang="en-US" dirty="0" smtClean="0"/>
            </a:br>
            <a:r>
              <a:rPr lang="en-US" dirty="0" smtClean="0"/>
              <a:t>		specific protocol (</a:t>
            </a:r>
            <a:r>
              <a:rPr lang="en-US" dirty="0" err="1" smtClean="0"/>
              <a:t>eg</a:t>
            </a:r>
            <a:r>
              <a:rPr lang="en-US" dirty="0" smtClean="0"/>
              <a:t>: TCP)</a:t>
            </a:r>
          </a:p>
          <a:p>
            <a:pPr>
              <a:buNone/>
            </a:pPr>
            <a:r>
              <a:rPr lang="en-US" b="1" dirty="0" smtClean="0"/>
              <a:t>bind():</a:t>
            </a:r>
            <a:r>
              <a:rPr lang="en-US" dirty="0" smtClean="0"/>
              <a:t>	Binds the socket to a specific</a:t>
            </a:r>
            <a:br>
              <a:rPr lang="en-US" dirty="0" smtClean="0"/>
            </a:br>
            <a:r>
              <a:rPr lang="en-US" dirty="0" smtClean="0"/>
              <a:t>		port (</a:t>
            </a:r>
            <a:r>
              <a:rPr lang="en-US" dirty="0" err="1" smtClean="0"/>
              <a:t>eg</a:t>
            </a:r>
            <a:r>
              <a:rPr lang="en-US" dirty="0" smtClean="0"/>
              <a:t>: 80)</a:t>
            </a:r>
          </a:p>
          <a:p>
            <a:pPr>
              <a:buNone/>
            </a:pPr>
            <a:r>
              <a:rPr lang="en-US" b="1" dirty="0" smtClean="0"/>
              <a:t>listen():</a:t>
            </a:r>
            <a:r>
              <a:rPr lang="en-US" dirty="0" smtClean="0"/>
              <a:t>	Moves the socket into a state</a:t>
            </a:r>
            <a:br>
              <a:rPr lang="en-US" dirty="0" smtClean="0"/>
            </a:br>
            <a:r>
              <a:rPr lang="en-US" dirty="0" smtClean="0"/>
              <a:t>		of listening for incoming 				connections.</a:t>
            </a:r>
          </a:p>
          <a:p>
            <a:pPr>
              <a:buNone/>
            </a:pPr>
            <a:r>
              <a:rPr lang="en-US" b="1" dirty="0" smtClean="0"/>
              <a:t>accept():</a:t>
            </a:r>
            <a:r>
              <a:rPr lang="en-US" dirty="0" smtClean="0"/>
              <a:t>	Accepts an incoming</a:t>
            </a:r>
            <a:br>
              <a:rPr lang="en-US" dirty="0" smtClean="0"/>
            </a:br>
            <a:r>
              <a:rPr lang="en-US" dirty="0" smtClean="0"/>
              <a:t>		connection.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“Client Socket”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socket():</a:t>
            </a:r>
            <a:r>
              <a:rPr lang="en-US" dirty="0" smtClean="0"/>
              <a:t>	Creates a new socket for a</a:t>
            </a:r>
            <a:br>
              <a:rPr lang="en-US" dirty="0" smtClean="0"/>
            </a:br>
            <a:r>
              <a:rPr lang="en-US" dirty="0" smtClean="0"/>
              <a:t>		specific protocol (</a:t>
            </a:r>
            <a:r>
              <a:rPr lang="en-US" dirty="0" err="1" smtClean="0"/>
              <a:t>eg</a:t>
            </a:r>
            <a:r>
              <a:rPr lang="en-US" dirty="0" smtClean="0"/>
              <a:t>: TCP)</a:t>
            </a:r>
          </a:p>
          <a:p>
            <a:pPr>
              <a:buNone/>
            </a:pPr>
            <a:r>
              <a:rPr lang="en-US" b="1" dirty="0" smtClean="0"/>
              <a:t>connect():</a:t>
            </a:r>
          </a:p>
          <a:p>
            <a:pPr>
              <a:buNone/>
            </a:pPr>
            <a:r>
              <a:rPr lang="en-US" b="1" dirty="0" smtClean="0"/>
              <a:t>			</a:t>
            </a:r>
            <a:r>
              <a:rPr lang="en-US" dirty="0" smtClean="0"/>
              <a:t>Makes a network connection</a:t>
            </a:r>
            <a:br>
              <a:rPr lang="en-US" dirty="0" smtClean="0"/>
            </a:br>
            <a:r>
              <a:rPr lang="en-US" dirty="0" smtClean="0"/>
              <a:t>		to a specified IP address and</a:t>
            </a:r>
            <a:br>
              <a:rPr lang="en-US" dirty="0" smtClean="0"/>
            </a:br>
            <a:r>
              <a:rPr lang="en-US" dirty="0" smtClean="0"/>
              <a:t>		port.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27585</TotalTime>
  <Words>3126</Words>
  <Application>Microsoft Macintosh PowerPoint</Application>
  <PresentationFormat>On-screen Show (4:3)</PresentationFormat>
  <Paragraphs>605</Paragraphs>
  <Slides>47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Axis</vt:lpstr>
      <vt:lpstr>Microsoft Clip Gallery</vt:lpstr>
      <vt:lpstr>Sockets: send, recv Network Applications: HTTP</vt:lpstr>
      <vt:lpstr>Announcements</vt:lpstr>
      <vt:lpstr>Client-Server Model</vt:lpstr>
      <vt:lpstr>Client-Server Model</vt:lpstr>
      <vt:lpstr>Client-Server Model</vt:lpstr>
      <vt:lpstr>Client-Server Model</vt:lpstr>
      <vt:lpstr>Client-Server Model</vt:lpstr>
      <vt:lpstr>Creating a “Server Socket”</vt:lpstr>
      <vt:lpstr>Creating a “Client Socket”</vt:lpstr>
      <vt:lpstr>Functions: accept</vt:lpstr>
      <vt:lpstr>Sending and Receiving Data</vt:lpstr>
      <vt:lpstr>Functions: send</vt:lpstr>
      <vt:lpstr>Functions: send</vt:lpstr>
      <vt:lpstr>Functions: recv</vt:lpstr>
      <vt:lpstr>Functions: recv</vt:lpstr>
      <vt:lpstr>Sending and Receiving Data</vt:lpstr>
      <vt:lpstr>Sending and Receiving Data</vt:lpstr>
      <vt:lpstr>Functions: sendto</vt:lpstr>
      <vt:lpstr>Functions: sendto</vt:lpstr>
      <vt:lpstr>Functions: recvfrom</vt:lpstr>
      <vt:lpstr>Functions: recvfrom</vt:lpstr>
      <vt:lpstr>Tearing Down a Connection</vt:lpstr>
      <vt:lpstr>Functions: close</vt:lpstr>
      <vt:lpstr>Functions: shutdown</vt:lpstr>
      <vt:lpstr>Note on close vs. shutdown</vt:lpstr>
      <vt:lpstr>Application Layer</vt:lpstr>
      <vt:lpstr>Networked Applications</vt:lpstr>
      <vt:lpstr>Web and HTTP</vt:lpstr>
      <vt:lpstr>HTTP (Hypertext Transfer Protocol)</vt:lpstr>
      <vt:lpstr>HTTP</vt:lpstr>
      <vt:lpstr>HTTP Connections</vt:lpstr>
      <vt:lpstr>Nonpersistent HTTP</vt:lpstr>
      <vt:lpstr>Nonpersistent HTTP</vt:lpstr>
      <vt:lpstr>Response Time: First request</vt:lpstr>
      <vt:lpstr>Response time for whole web page</vt:lpstr>
      <vt:lpstr>Aside: Do a few RTTs matter?</vt:lpstr>
      <vt:lpstr>HTTP Request Message</vt:lpstr>
      <vt:lpstr>Method Types</vt:lpstr>
      <vt:lpstr>HTTP Request Message: General Format</vt:lpstr>
      <vt:lpstr>Uploading Form Input</vt:lpstr>
      <vt:lpstr>HTTP Response Message</vt:lpstr>
      <vt:lpstr>HTTP response status codes</vt:lpstr>
      <vt:lpstr>HTTP response status codes</vt:lpstr>
      <vt:lpstr>Trying out HTTP (client side) For Yourself</vt:lpstr>
      <vt:lpstr>User-server State: Cookies</vt:lpstr>
      <vt:lpstr>Cookies</vt:lpstr>
      <vt:lpstr>Cookies: Keeping “State”</vt:lpstr>
    </vt:vector>
  </TitlesOfParts>
  <Company>Georgia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Overview</dc:title>
  <dc:creator>robink</dc:creator>
  <cp:lastModifiedBy>Philip Godfrey</cp:lastModifiedBy>
  <cp:revision>1026</cp:revision>
  <dcterms:created xsi:type="dcterms:W3CDTF">2000-07-31T21:40:56Z</dcterms:created>
  <dcterms:modified xsi:type="dcterms:W3CDTF">2012-04-16T12:31:46Z</dcterms:modified>
</cp:coreProperties>
</file>