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37"/>
  </p:notesMasterIdLst>
  <p:sldIdLst>
    <p:sldId id="257" r:id="rId2"/>
    <p:sldId id="355" r:id="rId3"/>
    <p:sldId id="365" r:id="rId4"/>
    <p:sldId id="356" r:id="rId5"/>
    <p:sldId id="357" r:id="rId6"/>
    <p:sldId id="359" r:id="rId7"/>
    <p:sldId id="360" r:id="rId8"/>
    <p:sldId id="361" r:id="rId9"/>
    <p:sldId id="362" r:id="rId10"/>
    <p:sldId id="386" r:id="rId11"/>
    <p:sldId id="387" r:id="rId12"/>
    <p:sldId id="364" r:id="rId13"/>
    <p:sldId id="388" r:id="rId14"/>
    <p:sldId id="368" r:id="rId15"/>
    <p:sldId id="369" r:id="rId16"/>
    <p:sldId id="389" r:id="rId17"/>
    <p:sldId id="390" r:id="rId18"/>
    <p:sldId id="395" r:id="rId19"/>
    <p:sldId id="396" r:id="rId20"/>
    <p:sldId id="394" r:id="rId21"/>
    <p:sldId id="391" r:id="rId22"/>
    <p:sldId id="376" r:id="rId23"/>
    <p:sldId id="377" r:id="rId24"/>
    <p:sldId id="378" r:id="rId25"/>
    <p:sldId id="379" r:id="rId26"/>
    <p:sldId id="380" r:id="rId27"/>
    <p:sldId id="381" r:id="rId28"/>
    <p:sldId id="382" r:id="rId29"/>
    <p:sldId id="383" r:id="rId30"/>
    <p:sldId id="384" r:id="rId31"/>
    <p:sldId id="393" r:id="rId32"/>
    <p:sldId id="397" r:id="rId33"/>
    <p:sldId id="385" r:id="rId34"/>
    <p:sldId id="392" r:id="rId35"/>
    <p:sldId id="3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F5B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3820" autoAdjust="0"/>
  </p:normalViewPr>
  <p:slideViewPr>
    <p:cSldViewPr snapToGrid="0" snapToObjects="1">
      <p:cViewPr varScale="1">
        <p:scale>
          <a:sx n="115" d="100"/>
          <a:sy n="115" d="100"/>
        </p:scale>
        <p:origin x="-19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252CE7-4774-CA43-9A9C-CC2060843298}" type="datetimeFigureOut">
              <a:rPr lang="en-US" smtClean="0"/>
              <a:t>3/28/12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2A69CB-4233-3440-95E2-D1EA894328B6}" type="slidenum">
              <a:rPr lang="en-US" smtClean="0"/>
              <a:t>‹#›</a:t>
            </a:fld>
            <a:endParaRPr lang="en-US"/>
          </a:p>
        </p:txBody>
      </p:sp>
    </p:spTree>
    <p:extLst>
      <p:ext uri="{BB962C8B-B14F-4D97-AF65-F5344CB8AC3E}">
        <p14:creationId xmlns:p14="http://schemas.microsoft.com/office/powerpoint/2010/main" val="10930640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1BEDE5D-08B0-FD4C-810C-A4470B8AF580}" type="slidenum">
              <a:rPr lang="en-US" smtClean="0"/>
              <a:pPr/>
              <a:t>1</a:t>
            </a:fld>
            <a:endParaRPr lang="en-US"/>
          </a:p>
        </p:txBody>
      </p:sp>
    </p:spTree>
    <p:extLst>
      <p:ext uri="{BB962C8B-B14F-4D97-AF65-F5344CB8AC3E}">
        <p14:creationId xmlns:p14="http://schemas.microsoft.com/office/powerpoint/2010/main" val="2597327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20</a:t>
            </a:fld>
            <a:endParaRPr lang="en-US"/>
          </a:p>
        </p:txBody>
      </p:sp>
    </p:spTree>
    <p:extLst>
      <p:ext uri="{BB962C8B-B14F-4D97-AF65-F5344CB8AC3E}">
        <p14:creationId xmlns:p14="http://schemas.microsoft.com/office/powerpoint/2010/main" val="159345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question on </a:t>
            </a:r>
            <a:r>
              <a:rPr lang="en-US" dirty="0" err="1" smtClean="0"/>
              <a:t>SurveyMonkey</a:t>
            </a:r>
            <a:r>
              <a:rPr lang="en-US" dirty="0" smtClean="0"/>
              <a:t> (linked off web page)</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34</a:t>
            </a:fld>
            <a:endParaRPr lang="en-US"/>
          </a:p>
        </p:txBody>
      </p:sp>
    </p:spTree>
    <p:extLst>
      <p:ext uri="{BB962C8B-B14F-4D97-AF65-F5344CB8AC3E}">
        <p14:creationId xmlns:p14="http://schemas.microsoft.com/office/powerpoint/2010/main" val="460554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reason we</a:t>
            </a:r>
            <a:r>
              <a:rPr lang="en-US" baseline="0" dirty="0" smtClean="0"/>
              <a:t> limit the timespan of </a:t>
            </a:r>
            <a:r>
              <a:rPr lang="en-US" baseline="0" dirty="0" err="1" smtClean="0"/>
              <a:t>regrades</a:t>
            </a:r>
            <a:r>
              <a:rPr lang="en-US" baseline="0" dirty="0" smtClean="0"/>
              <a:t> for the midterm is consistency.  If we return to look at a problem months later, we are much more likely to give a certain mistake a different number of points (either more or less) than others students with the same answer received.</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2</a:t>
            </a:fld>
            <a:endParaRPr lang="en-US"/>
          </a:p>
        </p:txBody>
      </p:sp>
    </p:spTree>
    <p:extLst>
      <p:ext uri="{BB962C8B-B14F-4D97-AF65-F5344CB8AC3E}">
        <p14:creationId xmlns:p14="http://schemas.microsoft.com/office/powerpoint/2010/main" val="167043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slightly broader </a:t>
            </a:r>
            <a:r>
              <a:rPr lang="en-US" baseline="0" dirty="0" smtClean="0"/>
              <a:t>than the definition in the book.  Page 348 uses circular wait as the definition of deadlock, but circular wait is defined in terms of holding resources rather than the (somewhat more general) waiting for events</a:t>
            </a:r>
            <a:r>
              <a:rPr lang="en-US" baseline="0" dirty="0" smtClean="0"/>
              <a:t>.</a:t>
            </a:r>
          </a:p>
          <a:p>
            <a:endParaRPr lang="en-US" baseline="0" dirty="0" smtClean="0"/>
          </a:p>
          <a:p>
            <a:r>
              <a:rPr lang="en-US" baseline="0" dirty="0" smtClean="0"/>
              <a:t>Last time we saw the Dining Philosophers Problem as an example of deadlock, along with some code.  But guess what: Deadlock can happen in the real world too.</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3</a:t>
            </a:fld>
            <a:endParaRPr lang="en-US"/>
          </a:p>
        </p:txBody>
      </p:sp>
    </p:spTree>
    <p:extLst>
      <p:ext uri="{BB962C8B-B14F-4D97-AF65-F5344CB8AC3E}">
        <p14:creationId xmlns:p14="http://schemas.microsoft.com/office/powerpoint/2010/main" val="3078703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the traditional four conditions for deadlock.  Traditionally, we could break any one of these to prevent deadlock.</a:t>
            </a:r>
          </a:p>
          <a:p>
            <a:endParaRPr lang="en-US" baseline="0" dirty="0" smtClean="0"/>
          </a:p>
          <a:p>
            <a:r>
              <a:rPr lang="en-US" dirty="0" smtClean="0"/>
              <a:t>However, this way</a:t>
            </a:r>
            <a:r>
              <a:rPr lang="en-US" baseline="0" dirty="0" smtClean="0"/>
              <a:t> of thinking about deadlock is quite confused.  For example, it suggests that if you choose to break one condition, the other three might still be true but deadlock is prevented.  That suggestion is false.  Suppose we choose to break hold-and-wait, for example; this also must break circular wait.  In fact, circular wait is the definition of deadlock. By preventing any one of these, we prevent circular wait, and there are various other ways of preventing circular wait as well.</a:t>
            </a:r>
          </a:p>
          <a:p>
            <a:endParaRPr lang="en-US" baseline="0" dirty="0" smtClean="0"/>
          </a:p>
          <a:p>
            <a:r>
              <a:rPr lang="en-US" baseline="0" dirty="0" smtClean="0"/>
              <a:t>So we will think about it in a different way.</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12</a:t>
            </a:fld>
            <a:endParaRPr lang="en-US"/>
          </a:p>
        </p:txBody>
      </p:sp>
    </p:spTree>
    <p:extLst>
      <p:ext uri="{BB962C8B-B14F-4D97-AF65-F5344CB8AC3E}">
        <p14:creationId xmlns:p14="http://schemas.microsoft.com/office/powerpoint/2010/main" val="1943970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severely violates our Goal #2.</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15</a:t>
            </a:fld>
            <a:endParaRPr lang="en-US"/>
          </a:p>
        </p:txBody>
      </p:sp>
    </p:spTree>
    <p:extLst>
      <p:ext uri="{BB962C8B-B14F-4D97-AF65-F5344CB8AC3E}">
        <p14:creationId xmlns:p14="http://schemas.microsoft.com/office/powerpoint/2010/main" val="496028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very last bullet:</a:t>
            </a:r>
            <a:r>
              <a:rPr lang="en-US" baseline="0" dirty="0" smtClean="0"/>
              <a:t> </a:t>
            </a:r>
            <a:r>
              <a:rPr lang="en-US" dirty="0" smtClean="0"/>
              <a:t>We can potentially do something.</a:t>
            </a:r>
            <a:r>
              <a:rPr lang="en-US" baseline="0" dirty="0" smtClean="0"/>
              <a:t>  We can save periodic snapshots of an </a:t>
            </a:r>
            <a:r>
              <a:rPr lang="en-US" baseline="0" dirty="0" err="1" smtClean="0"/>
              <a:t>applications’s</a:t>
            </a:r>
            <a:r>
              <a:rPr lang="en-US" baseline="0" dirty="0" smtClean="0"/>
              <a:t> state. These are called </a:t>
            </a:r>
            <a:r>
              <a:rPr lang="en-US" b="1" baseline="0" dirty="0" smtClean="0"/>
              <a:t>checkpoints</a:t>
            </a:r>
            <a:r>
              <a:rPr lang="en-US" b="0" baseline="0" dirty="0" smtClean="0"/>
              <a:t>.</a:t>
            </a:r>
            <a:r>
              <a:rPr lang="en-US" baseline="0" dirty="0" smtClean="0"/>
              <a:t> If we have to preempt it, we roll back to the last saved checkpoint, so that any inconsistency while the process was within its critical section is not relevant.</a:t>
            </a:r>
          </a:p>
          <a:p>
            <a:endParaRPr lang="en-US" baseline="0" dirty="0" smtClean="0"/>
          </a:p>
          <a:p>
            <a:r>
              <a:rPr lang="en-US" baseline="0" dirty="0" smtClean="0"/>
              <a:t>But that is only possible across processes. Harder to roll back a thread.  And checkpoints and rollbacks have high overhead.</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16</a:t>
            </a:fld>
            <a:endParaRPr lang="en-US"/>
          </a:p>
        </p:txBody>
      </p:sp>
    </p:spTree>
    <p:extLst>
      <p:ext uri="{BB962C8B-B14F-4D97-AF65-F5344CB8AC3E}">
        <p14:creationId xmlns:p14="http://schemas.microsoft.com/office/powerpoint/2010/main" val="1065171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Fix me: add figure showing resource allocation diagram</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17</a:t>
            </a:fld>
            <a:endParaRPr lang="en-US"/>
          </a:p>
        </p:txBody>
      </p:sp>
    </p:spTree>
    <p:extLst>
      <p:ext uri="{BB962C8B-B14F-4D97-AF65-F5344CB8AC3E}">
        <p14:creationId xmlns:p14="http://schemas.microsoft.com/office/powerpoint/2010/main" val="159345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resource allocation diagram shows a deadlocked state.  Among</a:t>
            </a:r>
            <a:r>
              <a:rPr lang="en-US" baseline="0" dirty="0" smtClean="0"/>
              <a:t> the request edges (blue), which of these requests would the processes not have been able to make according to the “No hold and wait” rule?</a:t>
            </a:r>
            <a:endParaRPr lang="en-US" dirty="0"/>
          </a:p>
        </p:txBody>
      </p:sp>
      <p:sp>
        <p:nvSpPr>
          <p:cNvPr id="4" name="Slide Number Placeholder 3"/>
          <p:cNvSpPr>
            <a:spLocks noGrp="1"/>
          </p:cNvSpPr>
          <p:nvPr>
            <p:ph type="sldNum" sz="quarter" idx="10"/>
          </p:nvPr>
        </p:nvSpPr>
        <p:spPr/>
        <p:txBody>
          <a:bodyPr/>
          <a:lstStyle/>
          <a:p>
            <a:fld id="{D52A69CB-4233-3440-95E2-D1EA894328B6}" type="slidenum">
              <a:rPr lang="en-US" smtClean="0"/>
              <a:t>18</a:t>
            </a:fld>
            <a:endParaRPr lang="en-US"/>
          </a:p>
        </p:txBody>
      </p:sp>
    </p:spTree>
    <p:extLst>
      <p:ext uri="{BB962C8B-B14F-4D97-AF65-F5344CB8AC3E}">
        <p14:creationId xmlns:p14="http://schemas.microsoft.com/office/powerpoint/2010/main" val="15934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you can see, many edges</a:t>
            </a:r>
            <a:r>
              <a:rPr lang="en-US" baseline="0" dirty="0" smtClean="0"/>
              <a:t> are disallowed.  This gives us some intuition that Rule #3 is pretty conservative.</a:t>
            </a:r>
          </a:p>
        </p:txBody>
      </p:sp>
      <p:sp>
        <p:nvSpPr>
          <p:cNvPr id="4" name="Slide Number Placeholder 3"/>
          <p:cNvSpPr>
            <a:spLocks noGrp="1"/>
          </p:cNvSpPr>
          <p:nvPr>
            <p:ph type="sldNum" sz="quarter" idx="10"/>
          </p:nvPr>
        </p:nvSpPr>
        <p:spPr/>
        <p:txBody>
          <a:bodyPr/>
          <a:lstStyle/>
          <a:p>
            <a:fld id="{D52A69CB-4233-3440-95E2-D1EA894328B6}" type="slidenum">
              <a:rPr lang="en-US" smtClean="0"/>
              <a:t>19</a:t>
            </a:fld>
            <a:endParaRPr lang="en-US"/>
          </a:p>
        </p:txBody>
      </p:sp>
    </p:spTree>
    <p:extLst>
      <p:ext uri="{BB962C8B-B14F-4D97-AF65-F5344CB8AC3E}">
        <p14:creationId xmlns:p14="http://schemas.microsoft.com/office/powerpoint/2010/main" val="159345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Museo 500"/>
                <a:cs typeface="Museo 500"/>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886200"/>
            <a:ext cx="7677492" cy="1752600"/>
          </a:xfrm>
          <a:prstGeom prst="rect">
            <a:avLst/>
          </a:prstGeom>
        </p:spPr>
        <p:txBody>
          <a:bodyPr/>
          <a:lstStyle>
            <a:lvl1pPr marL="0" indent="0" algn="l">
              <a:buNone/>
              <a:defRPr sz="2000" b="0">
                <a:latin typeface="Gill Sans MT"/>
                <a:cs typeface="Gill Sans M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382000" cy="1362075"/>
          </a:xfrm>
        </p:spPr>
        <p:txBody>
          <a:bodyPr anchor="t"/>
          <a:lstStyle>
            <a:lvl1pPr algn="ctr">
              <a:defRPr sz="4000" b="1" cap="none">
                <a:solidFill>
                  <a:srgbClr val="EE6E12"/>
                </a:solidFill>
                <a:latin typeface="Museo 500"/>
                <a:cs typeface="Museo 500"/>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374091" y="371182"/>
            <a:ext cx="838890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7" name="Text Placeholder 6"/>
          <p:cNvSpPr>
            <a:spLocks noGrp="1"/>
          </p:cNvSpPr>
          <p:nvPr>
            <p:ph type="body" sz="quarter" idx="10"/>
          </p:nvPr>
        </p:nvSpPr>
        <p:spPr>
          <a:xfrm>
            <a:off x="374091" y="1524000"/>
            <a:ext cx="8388909" cy="49530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74091" y="371182"/>
            <a:ext cx="8388909"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8" name="Rectangle 7"/>
          <p:cNvSpPr/>
          <p:nvPr/>
        </p:nvSpPr>
        <p:spPr>
          <a:xfrm>
            <a:off x="8830843" y="6611779"/>
            <a:ext cx="342462"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Gill Sans MT"/>
                <a:ea typeface="ＭＳ Ｐゴシック" pitchFamily="-96" charset="-128"/>
                <a:cs typeface="Gill Sans MT"/>
              </a:rPr>
              <a:pPr/>
              <a:t>‹#›</a:t>
            </a:fld>
            <a:endParaRPr lang="en-US" dirty="0">
              <a:latin typeface="Gill Sans MT"/>
              <a:cs typeface="Gill Sans MT"/>
            </a:endParaRPr>
          </a:p>
        </p:txBody>
      </p:sp>
      <p:sp>
        <p:nvSpPr>
          <p:cNvPr id="2" name="Text Placeholder 1"/>
          <p:cNvSpPr>
            <a:spLocks noGrp="1"/>
          </p:cNvSpPr>
          <p:nvPr>
            <p:ph type="body" idx="1"/>
          </p:nvPr>
        </p:nvSpPr>
        <p:spPr>
          <a:xfrm>
            <a:off x="374090" y="1524000"/>
            <a:ext cx="8388910" cy="4953000"/>
          </a:xfrm>
          <a:prstGeom prst="rect">
            <a:avLst/>
          </a:prstGeom>
        </p:spPr>
        <p:txBody>
          <a:bodyPr vert="horz" lIns="91440" tIns="45720" rIns="91440" bIns="45720" rtlCol="0">
            <a:normAutofit/>
          </a:bodyPr>
          <a:lstStyle/>
          <a:p>
            <a:pPr lvl="0"/>
            <a:r>
              <a:rPr lang="en-US" dirty="0" smtClean="0"/>
              <a:t>Text</a:t>
            </a:r>
          </a:p>
          <a:p>
            <a:pPr lvl="1"/>
            <a:r>
              <a:rPr lang="en-US" dirty="0" smtClean="0"/>
              <a:t>More text</a:t>
            </a:r>
          </a:p>
          <a:p>
            <a:pPr lvl="2"/>
            <a:r>
              <a:rPr lang="en-US" dirty="0" smtClean="0"/>
              <a:t>Still more text</a:t>
            </a:r>
            <a:endParaRPr lang="en-US" dirty="0"/>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xmlns:p14="http://schemas.microsoft.com/office/powerpoint/2010/main" id="1" dur="indefinite" restart="never" nodeType="tmRoot"/>
      </p:par>
    </p:tnLst>
  </p:timing>
  <p:txStyles>
    <p:titleStyle>
      <a:lvl1pPr marL="0" indent="0" algn="l" rtl="0" eaLnBrk="1" fontAlgn="base" hangingPunct="1">
        <a:spcBef>
          <a:spcPct val="0"/>
        </a:spcBef>
        <a:spcAft>
          <a:spcPct val="0"/>
        </a:spcAft>
        <a:defRPr sz="3600" b="1">
          <a:solidFill>
            <a:srgbClr val="EE6E12"/>
          </a:solidFill>
          <a:latin typeface="Museo 500"/>
          <a:ea typeface="+mj-ea"/>
          <a:cs typeface="Museo 50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0" indent="0" algn="l" rtl="0" eaLnBrk="1" fontAlgn="base" hangingPunct="1">
        <a:spcBef>
          <a:spcPts val="1800"/>
        </a:spcBef>
        <a:spcAft>
          <a:spcPct val="0"/>
        </a:spcAft>
        <a:buClr>
          <a:schemeClr val="bg1"/>
        </a:buClr>
        <a:buSzPct val="25000"/>
        <a:buFont typeface="Arial"/>
        <a:buNone/>
        <a:defRPr sz="2500" b="0">
          <a:solidFill>
            <a:schemeClr val="tx1"/>
          </a:solidFill>
          <a:latin typeface="Gill Sans MT"/>
          <a:ea typeface="+mn-ea"/>
          <a:cs typeface="Gill Sans MT"/>
        </a:defRPr>
      </a:lvl1pPr>
      <a:lvl2pPr marL="715963" indent="-273050" algn="l" rtl="0" eaLnBrk="1" fontAlgn="base" hangingPunct="1">
        <a:spcBef>
          <a:spcPts val="480"/>
        </a:spcBef>
        <a:spcAft>
          <a:spcPct val="0"/>
        </a:spcAft>
        <a:buClrTx/>
        <a:buSzPct val="110000"/>
        <a:buFont typeface="Arial"/>
        <a:buChar char="•"/>
        <a:defRPr sz="2000" baseline="0">
          <a:solidFill>
            <a:schemeClr val="tx1"/>
          </a:solidFill>
          <a:latin typeface="Gill Sans MT"/>
          <a:cs typeface="Gill Sans MT"/>
        </a:defRPr>
      </a:lvl2pPr>
      <a:lvl3pPr marL="1143000" indent="-228600" algn="l" rtl="0" eaLnBrk="1" fontAlgn="base" hangingPunct="1">
        <a:spcBef>
          <a:spcPct val="20000"/>
        </a:spcBef>
        <a:spcAft>
          <a:spcPct val="0"/>
        </a:spcAft>
        <a:buSzPct val="80000"/>
        <a:buFont typeface="Wingdings" pitchFamily="2" charset="2"/>
        <a:buChar char="§"/>
        <a:defRPr sz="2000" baseline="0">
          <a:solidFill>
            <a:schemeClr val="tx1"/>
          </a:solidFill>
          <a:latin typeface="Gill Sans MT"/>
          <a:cs typeface="Gill Sans MT"/>
        </a:defRPr>
      </a:lvl3pPr>
      <a:lvl4pPr marL="1600200" indent="-228600" algn="l" rtl="0" eaLnBrk="1" fontAlgn="base" hangingPunct="1">
        <a:spcBef>
          <a:spcPct val="20000"/>
        </a:spcBef>
        <a:spcAft>
          <a:spcPct val="0"/>
        </a:spcAft>
        <a:buChar char="–"/>
        <a:defRPr sz="2000">
          <a:solidFill>
            <a:schemeClr val="tx1"/>
          </a:solidFill>
          <a:latin typeface="Gill Sans"/>
          <a:cs typeface="Gill Sans"/>
        </a:defRPr>
      </a:lvl4pPr>
      <a:lvl5pPr marL="2057400" indent="-228600" algn="l" rtl="0" eaLnBrk="1" fontAlgn="base" hangingPunct="1">
        <a:spcBef>
          <a:spcPct val="20000"/>
        </a:spcBef>
        <a:spcAft>
          <a:spcPct val="0"/>
        </a:spcAft>
        <a:buChar char="»"/>
        <a:defRPr sz="2000">
          <a:solidFill>
            <a:schemeClr val="tx1"/>
          </a:solidFill>
          <a:latin typeface="Gill Sans"/>
          <a:cs typeface="Gill Sans"/>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wmf"/><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9"/>
          <p:cNvSpPr>
            <a:spLocks noGrp="1" noChangeArrowheads="1"/>
          </p:cNvSpPr>
          <p:nvPr>
            <p:ph type="ctrTitle"/>
          </p:nvPr>
        </p:nvSpPr>
        <p:spPr/>
        <p:txBody>
          <a:bodyPr/>
          <a:lstStyle/>
          <a:p>
            <a:r>
              <a:rPr lang="en-US" dirty="0" smtClean="0"/>
              <a:t>Deadlock Solutions</a:t>
            </a:r>
            <a:endParaRPr lang="en-US" dirty="0"/>
          </a:p>
        </p:txBody>
      </p:sp>
      <p:sp>
        <p:nvSpPr>
          <p:cNvPr id="8" name="Subtitle 1"/>
          <p:cNvSpPr>
            <a:spLocks noGrp="1"/>
          </p:cNvSpPr>
          <p:nvPr>
            <p:ph type="subTitle" idx="1"/>
          </p:nvPr>
        </p:nvSpPr>
        <p:spPr>
          <a:xfrm>
            <a:off x="685800" y="3886200"/>
            <a:ext cx="4425018" cy="2971800"/>
          </a:xfrm>
        </p:spPr>
        <p:txBody>
          <a:bodyPr>
            <a:normAutofit/>
          </a:bodyPr>
          <a:lstStyle/>
          <a:p>
            <a:r>
              <a:rPr lang="en-US" dirty="0"/>
              <a:t>CS 241</a:t>
            </a:r>
          </a:p>
          <a:p>
            <a:r>
              <a:rPr lang="en-US" dirty="0" smtClean="0"/>
              <a:t>March </a:t>
            </a:r>
            <a:r>
              <a:rPr lang="en-US" dirty="0" smtClean="0"/>
              <a:t>28</a:t>
            </a:r>
            <a:r>
              <a:rPr lang="en-US" dirty="0" smtClean="0"/>
              <a:t>, </a:t>
            </a:r>
            <a:r>
              <a:rPr lang="en-US" dirty="0"/>
              <a:t>2012</a:t>
            </a:r>
          </a:p>
          <a:p>
            <a:r>
              <a:rPr lang="en-US" dirty="0" smtClean="0">
                <a:solidFill>
                  <a:schemeClr val="bg1">
                    <a:lumMod val="75000"/>
                  </a:schemeClr>
                </a:solidFill>
              </a:rPr>
              <a:t>University </a:t>
            </a:r>
            <a:r>
              <a:rPr lang="en-US" dirty="0">
                <a:solidFill>
                  <a:schemeClr val="bg1">
                    <a:lumMod val="75000"/>
                  </a:schemeClr>
                </a:solidFill>
              </a:rPr>
              <a:t>of </a:t>
            </a:r>
            <a:r>
              <a:rPr lang="en-US" dirty="0" smtClean="0">
                <a:solidFill>
                  <a:schemeClr val="bg1">
                    <a:lumMod val="75000"/>
                  </a:schemeClr>
                </a:solidFill>
              </a:rPr>
              <a:t>Illinois</a:t>
            </a:r>
            <a:endParaRPr lang="en-US" sz="1100" dirty="0" smtClean="0">
              <a:solidFill>
                <a:schemeClr val="bg1">
                  <a:lumMod val="85000"/>
                </a:schemeClr>
              </a:solidFill>
            </a:endParaRPr>
          </a:p>
        </p:txBody>
      </p:sp>
    </p:spTree>
    <p:extLst>
      <p:ext uri="{BB962C8B-B14F-4D97-AF65-F5344CB8AC3E}">
        <p14:creationId xmlns:p14="http://schemas.microsoft.com/office/powerpoint/2010/main" val="28348089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solutions</a:t>
            </a:r>
            <a:endParaRPr lang="en-US" dirty="0"/>
          </a:p>
        </p:txBody>
      </p:sp>
      <p:sp>
        <p:nvSpPr>
          <p:cNvPr id="3" name="Text Placeholder 2"/>
          <p:cNvSpPr>
            <a:spLocks noGrp="1"/>
          </p:cNvSpPr>
          <p:nvPr>
            <p:ph type="body" sz="quarter" idx="10"/>
          </p:nvPr>
        </p:nvSpPr>
        <p:spPr/>
        <p:txBody>
          <a:bodyPr>
            <a:normAutofit/>
          </a:bodyPr>
          <a:lstStyle/>
          <a:p>
            <a:r>
              <a:rPr lang="en-US" dirty="0"/>
              <a:t>Prevention</a:t>
            </a:r>
          </a:p>
          <a:p>
            <a:pPr lvl="1"/>
            <a:r>
              <a:rPr lang="en-US" dirty="0"/>
              <a:t>Design </a:t>
            </a:r>
            <a:r>
              <a:rPr lang="en-US" dirty="0" smtClean="0"/>
              <a:t>system </a:t>
            </a:r>
            <a:r>
              <a:rPr lang="en-US" dirty="0"/>
              <a:t>so that deadlock is impossible</a:t>
            </a:r>
          </a:p>
          <a:p>
            <a:r>
              <a:rPr lang="en-US" dirty="0"/>
              <a:t>Avoidance</a:t>
            </a:r>
          </a:p>
          <a:p>
            <a:pPr lvl="1"/>
            <a:r>
              <a:rPr lang="en-US" dirty="0" smtClean="0"/>
              <a:t>Steer around deadlock with smart scheduling</a:t>
            </a:r>
            <a:endParaRPr lang="en-US" dirty="0"/>
          </a:p>
          <a:p>
            <a:r>
              <a:rPr lang="en-US" dirty="0" smtClean="0"/>
              <a:t>Detection </a:t>
            </a:r>
            <a:r>
              <a:rPr lang="en-US" dirty="0"/>
              <a:t>&amp; r</a:t>
            </a:r>
            <a:r>
              <a:rPr lang="en-US" dirty="0" smtClean="0"/>
              <a:t>ecovery</a:t>
            </a:r>
            <a:endParaRPr lang="en-US" dirty="0"/>
          </a:p>
          <a:p>
            <a:pPr lvl="1"/>
            <a:r>
              <a:rPr lang="en-US" dirty="0"/>
              <a:t>Check for deadlock </a:t>
            </a:r>
            <a:r>
              <a:rPr lang="en-US" dirty="0" smtClean="0"/>
              <a:t>periodically</a:t>
            </a:r>
            <a:endParaRPr lang="en-US" dirty="0"/>
          </a:p>
          <a:p>
            <a:pPr lvl="1"/>
            <a:r>
              <a:rPr lang="en-US" dirty="0"/>
              <a:t>Recover by killing </a:t>
            </a:r>
            <a:r>
              <a:rPr lang="en-US" dirty="0" smtClean="0"/>
              <a:t>a </a:t>
            </a:r>
            <a:r>
              <a:rPr lang="en-US" dirty="0"/>
              <a:t>deadlocked processes and releasing its resources</a:t>
            </a:r>
          </a:p>
          <a:p>
            <a:r>
              <a:rPr lang="en-US" dirty="0" smtClean="0"/>
              <a:t>Do nothing</a:t>
            </a:r>
          </a:p>
          <a:p>
            <a:pPr lvl="1"/>
            <a:r>
              <a:rPr lang="en-US" dirty="0" smtClean="0"/>
              <a:t>Prevention, avoidance and detection/recovery are expensive</a:t>
            </a:r>
          </a:p>
          <a:p>
            <a:pPr lvl="1"/>
            <a:r>
              <a:rPr lang="en-US" dirty="0" smtClean="0"/>
              <a:t>If </a:t>
            </a:r>
            <a:r>
              <a:rPr lang="en-US" dirty="0"/>
              <a:t>deadlock is rare, is it worth the overhead?</a:t>
            </a:r>
          </a:p>
          <a:p>
            <a:pPr lvl="1"/>
            <a:r>
              <a:rPr lang="en-US" dirty="0" smtClean="0"/>
              <a:t>Manual intervention (kill processes, reboot) if needed</a:t>
            </a:r>
            <a:endParaRPr lang="en-US" dirty="0"/>
          </a:p>
        </p:txBody>
      </p:sp>
      <p:pic>
        <p:nvPicPr>
          <p:cNvPr id="4" name="Picture 2" descr="C:\Users\rhk\AppData\Local\Microsoft\Windows\Temporary Internet Files\Content.IE5\R0QNV618\MC900091123[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025" y="4649913"/>
            <a:ext cx="17049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61305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Deadlock Prevention</a:t>
            </a:r>
            <a:endParaRPr lang="en-US" dirty="0"/>
          </a:p>
        </p:txBody>
      </p:sp>
    </p:spTree>
    <p:extLst>
      <p:ext uri="{BB962C8B-B14F-4D97-AF65-F5344CB8AC3E}">
        <p14:creationId xmlns:p14="http://schemas.microsoft.com/office/powerpoint/2010/main" val="306491942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5" name="Rectangle 7"/>
          <p:cNvSpPr>
            <a:spLocks noChangeArrowheads="1"/>
          </p:cNvSpPr>
          <p:nvPr>
            <p:ph type="title"/>
          </p:nvPr>
        </p:nvSpPr>
        <p:spPr/>
        <p:txBody>
          <a:bodyPr/>
          <a:lstStyle/>
          <a:p>
            <a:r>
              <a:rPr lang="en-US" dirty="0" smtClean="0"/>
              <a:t>Aside: Necessary </a:t>
            </a:r>
            <a:r>
              <a:rPr lang="en-US" dirty="0"/>
              <a:t>Conditions for Deadlock</a:t>
            </a:r>
          </a:p>
        </p:txBody>
      </p:sp>
      <p:sp>
        <p:nvSpPr>
          <p:cNvPr id="23560" name="Rectangle 8"/>
          <p:cNvSpPr>
            <a:spLocks noGrp="1" noChangeArrowheads="1"/>
          </p:cNvSpPr>
          <p:nvPr>
            <p:ph type="body" idx="4294967295"/>
          </p:nvPr>
        </p:nvSpPr>
        <p:spPr>
          <a:xfrm>
            <a:off x="949325" y="1981200"/>
            <a:ext cx="7661275" cy="4419600"/>
          </a:xfrm>
          <a:prstGeom prst="rect">
            <a:avLst/>
          </a:prstGeom>
        </p:spPr>
        <p:txBody>
          <a:bodyPr>
            <a:normAutofit fontScale="92500" lnSpcReduction="10000"/>
          </a:bodyPr>
          <a:lstStyle/>
          <a:p>
            <a:pPr>
              <a:buFont typeface="Wingdings" pitchFamily="2" charset="2"/>
              <a:buChar char="n"/>
              <a:defRPr/>
            </a:pPr>
            <a:r>
              <a:rPr lang="en-US" dirty="0">
                <a:sym typeface="Arial Bold" charset="0"/>
              </a:rPr>
              <a:t>Mutual exclusion</a:t>
            </a:r>
          </a:p>
          <a:p>
            <a:pPr lvl="1">
              <a:buFont typeface="Wingdings" pitchFamily="2" charset="2"/>
              <a:buChar char="¡"/>
              <a:defRPr/>
            </a:pPr>
            <a:r>
              <a:rPr lang="en-US" dirty="0"/>
              <a:t>Processes claim </a:t>
            </a:r>
            <a:r>
              <a:rPr lang="en-US" dirty="0">
                <a:sym typeface="Arial Bold" charset="0"/>
              </a:rPr>
              <a:t>exclusive</a:t>
            </a:r>
            <a:r>
              <a:rPr lang="en-US" dirty="0"/>
              <a:t> control of the resources they require</a:t>
            </a:r>
          </a:p>
          <a:p>
            <a:pPr>
              <a:buFont typeface="Wingdings" pitchFamily="2" charset="2"/>
              <a:buChar char="n"/>
              <a:defRPr/>
            </a:pPr>
            <a:r>
              <a:rPr lang="en-US" dirty="0">
                <a:sym typeface="Arial Bold" charset="0"/>
              </a:rPr>
              <a:t>Hold-and-wait (a.k.a. wait-for) condition</a:t>
            </a:r>
          </a:p>
          <a:p>
            <a:pPr lvl="1">
              <a:buFont typeface="Wingdings" pitchFamily="2" charset="2"/>
              <a:buChar char="¡"/>
              <a:defRPr/>
            </a:pPr>
            <a:r>
              <a:rPr lang="en-US" dirty="0"/>
              <a:t>Processes hold resources already allocated to them while waiting for additional resources</a:t>
            </a:r>
          </a:p>
          <a:p>
            <a:pPr>
              <a:buFont typeface="Wingdings" pitchFamily="2" charset="2"/>
              <a:buChar char="n"/>
              <a:defRPr/>
            </a:pPr>
            <a:r>
              <a:rPr lang="en-US" dirty="0">
                <a:sym typeface="Arial Bold" charset="0"/>
              </a:rPr>
              <a:t>No preemption condition</a:t>
            </a:r>
          </a:p>
          <a:p>
            <a:pPr lvl="1">
              <a:buFont typeface="Wingdings" pitchFamily="2" charset="2"/>
              <a:buChar char="¡"/>
              <a:defRPr/>
            </a:pPr>
            <a:r>
              <a:rPr lang="en-US" dirty="0"/>
              <a:t>Resources cannot be removed from the processes holding them until used to completion</a:t>
            </a:r>
          </a:p>
          <a:p>
            <a:pPr>
              <a:buFont typeface="Wingdings" pitchFamily="2" charset="2"/>
              <a:buChar char="n"/>
              <a:defRPr/>
            </a:pPr>
            <a:r>
              <a:rPr lang="en-US" dirty="0">
                <a:sym typeface="Arial Bold" charset="0"/>
              </a:rPr>
              <a:t>Circular wait condition</a:t>
            </a:r>
          </a:p>
          <a:p>
            <a:pPr lvl="1">
              <a:buFont typeface="Wingdings" pitchFamily="2" charset="2"/>
              <a:buChar char="¡"/>
              <a:defRPr/>
            </a:pPr>
            <a:r>
              <a:rPr lang="en-US" dirty="0"/>
              <a:t>A </a:t>
            </a:r>
            <a:r>
              <a:rPr lang="en-US" dirty="0">
                <a:sym typeface="Arial Bold" charset="0"/>
              </a:rPr>
              <a:t>circular chain</a:t>
            </a:r>
            <a:r>
              <a:rPr lang="en-US" dirty="0"/>
              <a:t> of processes exists in which each process holds one or more resources that are requested by the next process in the chain </a:t>
            </a:r>
          </a:p>
        </p:txBody>
      </p:sp>
    </p:spTree>
    <p:extLst>
      <p:ext uri="{BB962C8B-B14F-4D97-AF65-F5344CB8AC3E}">
        <p14:creationId xmlns:p14="http://schemas.microsoft.com/office/powerpoint/2010/main" val="39409567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6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6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6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6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6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56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56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Deadlock prevention</a:t>
            </a:r>
            <a:endParaRPr lang="en-US" dirty="0"/>
          </a:p>
        </p:txBody>
      </p:sp>
      <p:sp>
        <p:nvSpPr>
          <p:cNvPr id="4" name="Text Placeholder 3"/>
          <p:cNvSpPr>
            <a:spLocks noGrp="1"/>
          </p:cNvSpPr>
          <p:nvPr>
            <p:ph type="body" sz="quarter" idx="10"/>
          </p:nvPr>
        </p:nvSpPr>
        <p:spPr/>
        <p:txBody>
          <a:bodyPr/>
          <a:lstStyle/>
          <a:p>
            <a:r>
              <a:rPr lang="en-US" dirty="0" smtClean="0"/>
              <a:t>Goal 1: devise resource allocation </a:t>
            </a:r>
            <a:r>
              <a:rPr lang="en-US" dirty="0" smtClean="0">
                <a:solidFill>
                  <a:srgbClr val="EF5B00"/>
                </a:solidFill>
              </a:rPr>
              <a:t>rules which make circular wait impossible</a:t>
            </a:r>
          </a:p>
          <a:p>
            <a:pPr lvl="1"/>
            <a:r>
              <a:rPr lang="en-US" dirty="0" smtClean="0"/>
              <a:t>Resources include </a:t>
            </a:r>
            <a:r>
              <a:rPr lang="en-US" dirty="0" err="1" smtClean="0"/>
              <a:t>mutex</a:t>
            </a:r>
            <a:r>
              <a:rPr lang="en-US" dirty="0" smtClean="0"/>
              <a:t> locks, semaphores, pages of memory, ...</a:t>
            </a:r>
          </a:p>
          <a:p>
            <a:pPr lvl="1"/>
            <a:r>
              <a:rPr lang="en-US" dirty="0" smtClean="0"/>
              <a:t>...but you can think about just </a:t>
            </a:r>
            <a:r>
              <a:rPr lang="en-US" dirty="0" err="1" smtClean="0"/>
              <a:t>mutex</a:t>
            </a:r>
            <a:r>
              <a:rPr lang="en-US" dirty="0" smtClean="0"/>
              <a:t> locks for now</a:t>
            </a:r>
          </a:p>
          <a:p>
            <a:endParaRPr lang="en-US" dirty="0" smtClean="0"/>
          </a:p>
          <a:p>
            <a:r>
              <a:rPr lang="en-US" dirty="0" smtClean="0"/>
              <a:t>Goal 2: make sure useful behavior is still possible!</a:t>
            </a:r>
          </a:p>
          <a:p>
            <a:pPr lvl="1"/>
            <a:r>
              <a:rPr lang="en-US" dirty="0" smtClean="0"/>
              <a:t>The rules will necessarily be conservative</a:t>
            </a:r>
          </a:p>
          <a:p>
            <a:pPr lvl="2"/>
            <a:r>
              <a:rPr lang="en-US" dirty="0"/>
              <a:t>Rule out some behavior that would not cause deadlock</a:t>
            </a:r>
          </a:p>
          <a:p>
            <a:pPr lvl="1"/>
            <a:r>
              <a:rPr lang="en-US" dirty="0" smtClean="0"/>
              <a:t>But they shouldn’t be to be </a:t>
            </a:r>
            <a:r>
              <a:rPr lang="en-US" i="1" dirty="0" smtClean="0"/>
              <a:t>too</a:t>
            </a:r>
            <a:r>
              <a:rPr lang="en-US" dirty="0" smtClean="0"/>
              <a:t> conservative</a:t>
            </a:r>
          </a:p>
          <a:p>
            <a:pPr lvl="2"/>
            <a:r>
              <a:rPr lang="en-US" dirty="0" smtClean="0"/>
              <a:t>We still need to get useful work done</a:t>
            </a:r>
            <a:endParaRPr lang="en-US" dirty="0"/>
          </a:p>
        </p:txBody>
      </p:sp>
    </p:spTree>
    <p:extLst>
      <p:ext uri="{BB962C8B-B14F-4D97-AF65-F5344CB8AC3E}">
        <p14:creationId xmlns:p14="http://schemas.microsoft.com/office/powerpoint/2010/main" val="36587198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7" name="Rectangle 7"/>
          <p:cNvSpPr>
            <a:spLocks noChangeArrowheads="1"/>
          </p:cNvSpPr>
          <p:nvPr>
            <p:ph type="title"/>
          </p:nvPr>
        </p:nvSpPr>
        <p:spPr/>
        <p:txBody>
          <a:bodyPr/>
          <a:lstStyle/>
          <a:p>
            <a:r>
              <a:rPr lang="en-US" dirty="0" smtClean="0"/>
              <a:t>Rule #1: No Mutual </a:t>
            </a:r>
            <a:r>
              <a:rPr lang="en-US" dirty="0"/>
              <a:t>Exclusion</a:t>
            </a:r>
          </a:p>
        </p:txBody>
      </p:sp>
      <p:sp>
        <p:nvSpPr>
          <p:cNvPr id="25608" name="Rectangle 8"/>
          <p:cNvSpPr>
            <a:spLocks noChangeArrowheads="1"/>
          </p:cNvSpPr>
          <p:nvPr>
            <p:ph type="body" idx="4294967295"/>
          </p:nvPr>
        </p:nvSpPr>
        <p:spPr>
          <a:xfrm>
            <a:off x="949325" y="1981200"/>
            <a:ext cx="7661275" cy="4114800"/>
          </a:xfrm>
          <a:prstGeom prst="rect">
            <a:avLst/>
          </a:prstGeom>
        </p:spPr>
        <p:txBody>
          <a:bodyPr/>
          <a:lstStyle/>
          <a:p>
            <a:r>
              <a:rPr lang="en-US" dirty="0" smtClean="0"/>
              <a:t>For deadlock to happen: processes must claim </a:t>
            </a:r>
            <a:r>
              <a:rPr lang="en-US" dirty="0">
                <a:sym typeface="Arial Bold" charset="0"/>
              </a:rPr>
              <a:t>exclusive</a:t>
            </a:r>
            <a:r>
              <a:rPr lang="en-US" dirty="0"/>
              <a:t> control of the resources they require</a:t>
            </a:r>
          </a:p>
          <a:p>
            <a:r>
              <a:rPr lang="en-US" dirty="0"/>
              <a:t>How to break it?</a:t>
            </a:r>
          </a:p>
        </p:txBody>
      </p:sp>
    </p:spTree>
    <p:extLst>
      <p:ext uri="{BB962C8B-B14F-4D97-AF65-F5344CB8AC3E}">
        <p14:creationId xmlns:p14="http://schemas.microsoft.com/office/powerpoint/2010/main" val="7381143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31" name="Rectangle 7"/>
          <p:cNvSpPr>
            <a:spLocks noChangeArrowheads="1"/>
          </p:cNvSpPr>
          <p:nvPr>
            <p:ph type="title"/>
          </p:nvPr>
        </p:nvSpPr>
        <p:spPr/>
        <p:txBody>
          <a:bodyPr/>
          <a:lstStyle/>
          <a:p>
            <a:r>
              <a:rPr lang="en-US" dirty="0"/>
              <a:t>Rule </a:t>
            </a:r>
            <a:r>
              <a:rPr lang="en-US" dirty="0" smtClean="0"/>
              <a:t>#</a:t>
            </a:r>
            <a:r>
              <a:rPr lang="en-US" dirty="0"/>
              <a:t>1: No Mutual Exclusion</a:t>
            </a:r>
          </a:p>
        </p:txBody>
      </p:sp>
      <p:sp>
        <p:nvSpPr>
          <p:cNvPr id="26632" name="Rectangle 8"/>
          <p:cNvSpPr>
            <a:spLocks noChangeArrowheads="1"/>
          </p:cNvSpPr>
          <p:nvPr>
            <p:ph type="body" idx="4294967295"/>
          </p:nvPr>
        </p:nvSpPr>
        <p:spPr>
          <a:xfrm>
            <a:off x="949325" y="1981200"/>
            <a:ext cx="7661275" cy="4419600"/>
          </a:xfrm>
          <a:prstGeom prst="rect">
            <a:avLst/>
          </a:prstGeom>
        </p:spPr>
        <p:txBody>
          <a:bodyPr/>
          <a:lstStyle/>
          <a:p>
            <a:r>
              <a:rPr lang="en-US" dirty="0"/>
              <a:t>For deadlock to happen: processes must claim </a:t>
            </a:r>
            <a:r>
              <a:rPr lang="en-US" dirty="0">
                <a:sym typeface="Arial Bold" charset="0"/>
              </a:rPr>
              <a:t>exclusive</a:t>
            </a:r>
            <a:r>
              <a:rPr lang="en-US" dirty="0"/>
              <a:t> control of the resources they require</a:t>
            </a:r>
          </a:p>
          <a:p>
            <a:r>
              <a:rPr lang="en-US" dirty="0" smtClean="0"/>
              <a:t>How </a:t>
            </a:r>
            <a:r>
              <a:rPr lang="en-US" dirty="0"/>
              <a:t>to break it?</a:t>
            </a:r>
          </a:p>
          <a:p>
            <a:pPr lvl="1"/>
            <a:r>
              <a:rPr lang="en-US" dirty="0"/>
              <a:t>Non-exclusive access only </a:t>
            </a:r>
          </a:p>
          <a:p>
            <a:pPr lvl="2"/>
            <a:r>
              <a:rPr lang="en-US" dirty="0"/>
              <a:t>Read-only access</a:t>
            </a:r>
          </a:p>
          <a:p>
            <a:pPr lvl="1"/>
            <a:r>
              <a:rPr lang="en-US" dirty="0" smtClean="0"/>
              <a:t>Battle won!</a:t>
            </a:r>
          </a:p>
          <a:p>
            <a:pPr lvl="2"/>
            <a:r>
              <a:rPr lang="en-US" dirty="0"/>
              <a:t>W</a:t>
            </a:r>
            <a:r>
              <a:rPr lang="en-US" dirty="0" smtClean="0"/>
              <a:t>ar lost</a:t>
            </a:r>
          </a:p>
          <a:p>
            <a:pPr lvl="2"/>
            <a:r>
              <a:rPr lang="en-US" dirty="0" smtClean="0"/>
              <a:t>Very bad at Goal #2</a:t>
            </a:r>
          </a:p>
        </p:txBody>
      </p:sp>
    </p:spTree>
    <p:extLst>
      <p:ext uri="{BB962C8B-B14F-4D97-AF65-F5344CB8AC3E}">
        <p14:creationId xmlns:p14="http://schemas.microsoft.com/office/powerpoint/2010/main" val="9081890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#2: Allow preemption</a:t>
            </a:r>
            <a:endParaRPr lang="en-US" dirty="0"/>
          </a:p>
        </p:txBody>
      </p:sp>
      <p:sp>
        <p:nvSpPr>
          <p:cNvPr id="3" name="Text Placeholder 2"/>
          <p:cNvSpPr>
            <a:spLocks noGrp="1"/>
          </p:cNvSpPr>
          <p:nvPr>
            <p:ph type="body" sz="quarter" idx="10"/>
          </p:nvPr>
        </p:nvSpPr>
        <p:spPr/>
        <p:txBody>
          <a:bodyPr>
            <a:normAutofit fontScale="92500" lnSpcReduction="10000"/>
          </a:bodyPr>
          <a:lstStyle/>
          <a:p>
            <a:r>
              <a:rPr lang="en-US" dirty="0" smtClean="0"/>
              <a:t>A lock can be taken away from current owner</a:t>
            </a:r>
          </a:p>
          <a:p>
            <a:pPr lvl="1"/>
            <a:r>
              <a:rPr lang="en-US" dirty="0" smtClean="0">
                <a:solidFill>
                  <a:srgbClr val="EF5B00"/>
                </a:solidFill>
              </a:rPr>
              <a:t>Let it go:</a:t>
            </a:r>
            <a:r>
              <a:rPr lang="en-US" dirty="0" smtClean="0"/>
              <a:t> If </a:t>
            </a:r>
            <a:r>
              <a:rPr lang="en-US" dirty="0"/>
              <a:t>a process holding some resources is denied a further request, that process must release its original resources</a:t>
            </a:r>
          </a:p>
          <a:p>
            <a:pPr lvl="1"/>
            <a:r>
              <a:rPr lang="en-US" dirty="0" smtClean="0">
                <a:solidFill>
                  <a:srgbClr val="EF5B00"/>
                </a:solidFill>
              </a:rPr>
              <a:t>Or take </a:t>
            </a:r>
            <a:r>
              <a:rPr lang="en-US" dirty="0">
                <a:solidFill>
                  <a:srgbClr val="EF5B00"/>
                </a:solidFill>
              </a:rPr>
              <a:t>it all </a:t>
            </a:r>
            <a:r>
              <a:rPr lang="en-US" dirty="0" smtClean="0">
                <a:solidFill>
                  <a:srgbClr val="EF5B00"/>
                </a:solidFill>
              </a:rPr>
              <a:t>away:</a:t>
            </a:r>
            <a:r>
              <a:rPr lang="en-US" dirty="0" smtClean="0"/>
              <a:t> OS preempts current resource owner, gives resource to new process/thread requesting it</a:t>
            </a:r>
          </a:p>
          <a:p>
            <a:r>
              <a:rPr lang="en-US" dirty="0" smtClean="0"/>
              <a:t>Breaks circular wait</a:t>
            </a:r>
          </a:p>
          <a:p>
            <a:pPr lvl="1"/>
            <a:r>
              <a:rPr lang="en-US" dirty="0" smtClean="0"/>
              <a:t>...because we don’t have to wait</a:t>
            </a:r>
          </a:p>
          <a:p>
            <a:r>
              <a:rPr lang="en-US" dirty="0" smtClean="0"/>
              <a:t>Reasonable strategy sometimes</a:t>
            </a:r>
          </a:p>
          <a:p>
            <a:pPr lvl="1"/>
            <a:r>
              <a:rPr lang="en-US" dirty="0" smtClean="0"/>
              <a:t>e.g. if resource is memory: “preempt” = page to disk</a:t>
            </a:r>
          </a:p>
          <a:p>
            <a:r>
              <a:rPr lang="en-US" dirty="0" smtClean="0"/>
              <a:t>Not so convenient for synchronization resources</a:t>
            </a:r>
          </a:p>
          <a:p>
            <a:pPr lvl="1"/>
            <a:r>
              <a:rPr lang="en-US" dirty="0" smtClean="0"/>
              <a:t>e.g., locks in multithreaded application</a:t>
            </a:r>
          </a:p>
          <a:p>
            <a:pPr lvl="1"/>
            <a:r>
              <a:rPr lang="en-US" dirty="0" smtClean="0"/>
              <a:t>What if current owner is in the middle of a critical section updating pointers?  Data structures might be left in inconsistent state!</a:t>
            </a:r>
            <a:endParaRPr lang="en-US" dirty="0"/>
          </a:p>
        </p:txBody>
      </p:sp>
    </p:spTree>
    <p:extLst>
      <p:ext uri="{BB962C8B-B14F-4D97-AF65-F5344CB8AC3E}">
        <p14:creationId xmlns:p14="http://schemas.microsoft.com/office/powerpoint/2010/main" val="39663895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 No hold and wait</a:t>
            </a:r>
            <a:endParaRPr lang="en-US" dirty="0"/>
          </a:p>
        </p:txBody>
      </p:sp>
      <p:sp>
        <p:nvSpPr>
          <p:cNvPr id="3" name="Text Placeholder 2"/>
          <p:cNvSpPr>
            <a:spLocks noGrp="1"/>
          </p:cNvSpPr>
          <p:nvPr>
            <p:ph type="body" sz="quarter" idx="10"/>
          </p:nvPr>
        </p:nvSpPr>
        <p:spPr/>
        <p:txBody>
          <a:bodyPr>
            <a:normAutofit/>
          </a:bodyPr>
          <a:lstStyle/>
          <a:p>
            <a:r>
              <a:rPr lang="en-US" dirty="0" smtClean="0"/>
              <a:t>When waiting for a resource, must not hold others</a:t>
            </a:r>
          </a:p>
          <a:p>
            <a:pPr lvl="1"/>
            <a:r>
              <a:rPr lang="en-US" dirty="0" smtClean="0"/>
              <a:t>So, process can only have one resource locked</a:t>
            </a:r>
          </a:p>
          <a:p>
            <a:pPr lvl="1"/>
            <a:r>
              <a:rPr lang="en-US" dirty="0" smtClean="0"/>
              <a:t>Or, it must request all resources at the beginning</a:t>
            </a:r>
          </a:p>
          <a:p>
            <a:pPr lvl="1"/>
            <a:r>
              <a:rPr lang="en-US" dirty="0" smtClean="0"/>
              <a:t>Or, before asking for more: give up everything you have and request it all at one time</a:t>
            </a:r>
          </a:p>
          <a:p>
            <a:r>
              <a:rPr lang="en-US" dirty="0" smtClean="0"/>
              <a:t>Breaks circular wait</a:t>
            </a:r>
          </a:p>
          <a:p>
            <a:pPr lvl="1"/>
            <a:r>
              <a:rPr lang="en-US" dirty="0" smtClean="0"/>
              <a:t>In resource allocation diagram: process with an outgoing link must have no incoming links</a:t>
            </a:r>
          </a:p>
          <a:p>
            <a:pPr lvl="1"/>
            <a:r>
              <a:rPr lang="en-US" dirty="0" smtClean="0"/>
              <a:t>Therefore, cannot have a loop!</a:t>
            </a:r>
          </a:p>
        </p:txBody>
      </p:sp>
    </p:spTree>
    <p:extLst>
      <p:ext uri="{BB962C8B-B14F-4D97-AF65-F5344CB8AC3E}">
        <p14:creationId xmlns:p14="http://schemas.microsoft.com/office/powerpoint/2010/main" val="383486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 No hold and wait</a:t>
            </a:r>
            <a:endParaRPr lang="en-US" dirty="0"/>
          </a:p>
        </p:txBody>
      </p:sp>
      <p:sp>
        <p:nvSpPr>
          <p:cNvPr id="3" name="Text Placeholder 2"/>
          <p:cNvSpPr>
            <a:spLocks noGrp="1"/>
          </p:cNvSpPr>
          <p:nvPr>
            <p:ph type="body" sz="quarter" idx="10"/>
          </p:nvPr>
        </p:nvSpPr>
        <p:spPr/>
        <p:txBody>
          <a:bodyPr>
            <a:normAutofit/>
          </a:bodyPr>
          <a:lstStyle/>
          <a:p>
            <a:r>
              <a:rPr lang="en-US" dirty="0" smtClean="0"/>
              <a:t>Breaks circular wait</a:t>
            </a:r>
          </a:p>
          <a:p>
            <a:pPr lvl="1"/>
            <a:r>
              <a:rPr lang="en-US" dirty="0" smtClean="0"/>
              <a:t>In resource allocation diagram: process with an outgoing link must have no incoming links</a:t>
            </a:r>
          </a:p>
          <a:p>
            <a:pPr lvl="1"/>
            <a:r>
              <a:rPr lang="en-US" dirty="0" smtClean="0"/>
              <a:t>Therefore, cannot have a loop!</a:t>
            </a:r>
          </a:p>
          <a:p>
            <a:r>
              <a:rPr lang="en-US" dirty="0" smtClean="0"/>
              <a:t>Q: Which of these request links would be disallowed?</a:t>
            </a:r>
          </a:p>
        </p:txBody>
      </p:sp>
      <p:grpSp>
        <p:nvGrpSpPr>
          <p:cNvPr id="4" name="Group 12"/>
          <p:cNvGrpSpPr>
            <a:grpSpLocks/>
          </p:cNvGrpSpPr>
          <p:nvPr/>
        </p:nvGrpSpPr>
        <p:grpSpPr bwMode="auto">
          <a:xfrm>
            <a:off x="1854200" y="3949275"/>
            <a:ext cx="5461000" cy="1244600"/>
            <a:chOff x="0" y="0"/>
            <a:chExt cx="3440" cy="784"/>
          </a:xfrm>
        </p:grpSpPr>
        <p:sp>
          <p:nvSpPr>
            <p:cNvPr id="5" name="Oval 13"/>
            <p:cNvSpPr>
              <a:spLocks/>
            </p:cNvSpPr>
            <p:nvPr/>
          </p:nvSpPr>
          <p:spPr bwMode="auto">
            <a:xfrm>
              <a:off x="0"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 name="Oval 14"/>
            <p:cNvSpPr>
              <a:spLocks/>
            </p:cNvSpPr>
            <p:nvPr/>
          </p:nvSpPr>
          <p:spPr bwMode="auto">
            <a:xfrm>
              <a:off x="1248" y="40"/>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7" name="Oval 15"/>
            <p:cNvSpPr>
              <a:spLocks/>
            </p:cNvSpPr>
            <p:nvPr/>
          </p:nvSpPr>
          <p:spPr bwMode="auto">
            <a:xfrm>
              <a:off x="2592"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8" name="Oval 16"/>
            <p:cNvSpPr>
              <a:spLocks/>
            </p:cNvSpPr>
            <p:nvPr/>
          </p:nvSpPr>
          <p:spPr bwMode="auto">
            <a:xfrm>
              <a:off x="1248" y="58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9" name="Rectangle 17"/>
            <p:cNvSpPr>
              <a:spLocks/>
            </p:cNvSpPr>
            <p:nvPr/>
          </p:nvSpPr>
          <p:spPr bwMode="auto">
            <a:xfrm>
              <a:off x="592"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0" name="Rectangle 18"/>
            <p:cNvSpPr>
              <a:spLocks/>
            </p:cNvSpPr>
            <p:nvPr/>
          </p:nvSpPr>
          <p:spPr bwMode="auto">
            <a:xfrm>
              <a:off x="1936" y="0"/>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1" name="Rectangle 19"/>
            <p:cNvSpPr>
              <a:spLocks/>
            </p:cNvSpPr>
            <p:nvPr/>
          </p:nvSpPr>
          <p:spPr bwMode="auto">
            <a:xfrm>
              <a:off x="1936" y="54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2" name="Line 20"/>
            <p:cNvSpPr>
              <a:spLocks noChangeShapeType="1"/>
            </p:cNvSpPr>
            <p:nvPr/>
          </p:nvSpPr>
          <p:spPr bwMode="auto">
            <a:xfrm flipH="1">
              <a:off x="872" y="144"/>
              <a:ext cx="368" cy="207"/>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21"/>
            <p:cNvSpPr>
              <a:spLocks noChangeShapeType="1"/>
            </p:cNvSpPr>
            <p:nvPr/>
          </p:nvSpPr>
          <p:spPr bwMode="auto">
            <a:xfrm rot="10800000">
              <a:off x="2216" y="128"/>
              <a:ext cx="319" cy="175"/>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Line 22"/>
            <p:cNvSpPr>
              <a:spLocks noChangeShapeType="1"/>
            </p:cNvSpPr>
            <p:nvPr/>
          </p:nvSpPr>
          <p:spPr bwMode="auto">
            <a:xfrm rot="10800000" flipH="1">
              <a:off x="1439" y="667"/>
              <a:ext cx="473" cy="0"/>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23"/>
            <p:cNvSpPr>
              <a:spLocks noChangeShapeType="1"/>
            </p:cNvSpPr>
            <p:nvPr/>
          </p:nvSpPr>
          <p:spPr bwMode="auto">
            <a:xfrm rot="10800000" flipH="1">
              <a:off x="207" y="384"/>
              <a:ext cx="361"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6" name="Line 24"/>
            <p:cNvSpPr>
              <a:spLocks noChangeShapeType="1"/>
            </p:cNvSpPr>
            <p:nvPr/>
          </p:nvSpPr>
          <p:spPr bwMode="auto">
            <a:xfrm rot="10800000" flipH="1">
              <a:off x="2816" y="383"/>
              <a:ext cx="360"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7" name="Line 25"/>
            <p:cNvSpPr>
              <a:spLocks noChangeShapeType="1"/>
            </p:cNvSpPr>
            <p:nvPr/>
          </p:nvSpPr>
          <p:spPr bwMode="auto">
            <a:xfrm>
              <a:off x="1496" y="119"/>
              <a:ext cx="400"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8" name="Line 26"/>
            <p:cNvSpPr>
              <a:spLocks noChangeShapeType="1"/>
            </p:cNvSpPr>
            <p:nvPr/>
          </p:nvSpPr>
          <p:spPr bwMode="auto">
            <a:xfrm flipH="1">
              <a:off x="2216" y="448"/>
              <a:ext cx="352" cy="208"/>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9" name="Line 27"/>
            <p:cNvSpPr>
              <a:spLocks noChangeShapeType="1"/>
            </p:cNvSpPr>
            <p:nvPr/>
          </p:nvSpPr>
          <p:spPr bwMode="auto">
            <a:xfrm rot="10800000">
              <a:off x="848" y="431"/>
              <a:ext cx="367" cy="185"/>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Rectangle 28"/>
            <p:cNvSpPr>
              <a:spLocks/>
            </p:cNvSpPr>
            <p:nvPr/>
          </p:nvSpPr>
          <p:spPr bwMode="auto">
            <a:xfrm>
              <a:off x="3200"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sp>
        <p:nvSpPr>
          <p:cNvPr id="23" name="Oval 13"/>
          <p:cNvSpPr>
            <a:spLocks/>
          </p:cNvSpPr>
          <p:nvPr/>
        </p:nvSpPr>
        <p:spPr bwMode="auto">
          <a:xfrm>
            <a:off x="560660" y="5678282"/>
            <a:ext cx="254000" cy="25400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24" name="TextBox 23"/>
          <p:cNvSpPr txBox="1"/>
          <p:nvPr/>
        </p:nvSpPr>
        <p:spPr>
          <a:xfrm>
            <a:off x="930433" y="5584369"/>
            <a:ext cx="984665" cy="400110"/>
          </a:xfrm>
          <a:prstGeom prst="rect">
            <a:avLst/>
          </a:prstGeom>
          <a:noFill/>
        </p:spPr>
        <p:txBody>
          <a:bodyPr wrap="none" rtlCol="0">
            <a:spAutoFit/>
          </a:bodyPr>
          <a:lstStyle/>
          <a:p>
            <a:r>
              <a:rPr lang="en-US" sz="2000" b="0" dirty="0" smtClean="0">
                <a:latin typeface="Gill Sans MT"/>
                <a:cs typeface="Gill Sans MT"/>
              </a:rPr>
              <a:t>Process</a:t>
            </a:r>
            <a:endParaRPr lang="en-US" sz="2000" b="0" dirty="0" smtClean="0">
              <a:latin typeface="Gill Sans MT"/>
              <a:cs typeface="Gill Sans MT"/>
            </a:endParaRPr>
          </a:p>
        </p:txBody>
      </p:sp>
      <p:sp>
        <p:nvSpPr>
          <p:cNvPr id="25" name="Line 23"/>
          <p:cNvSpPr>
            <a:spLocks noChangeShapeType="1"/>
          </p:cNvSpPr>
          <p:nvPr/>
        </p:nvSpPr>
        <p:spPr bwMode="auto">
          <a:xfrm rot="10800000" flipH="1">
            <a:off x="2463654" y="5817857"/>
            <a:ext cx="573088"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8" name="Line 21"/>
          <p:cNvSpPr>
            <a:spLocks noChangeShapeType="1"/>
          </p:cNvSpPr>
          <p:nvPr/>
        </p:nvSpPr>
        <p:spPr bwMode="auto">
          <a:xfrm rot="10800000">
            <a:off x="2463653" y="6368191"/>
            <a:ext cx="573088" cy="0"/>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 name="Rectangle 17"/>
          <p:cNvSpPr>
            <a:spLocks/>
          </p:cNvSpPr>
          <p:nvPr/>
        </p:nvSpPr>
        <p:spPr bwMode="auto">
          <a:xfrm>
            <a:off x="491774" y="6166993"/>
            <a:ext cx="381000" cy="38100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0" name="TextBox 29"/>
          <p:cNvSpPr txBox="1"/>
          <p:nvPr/>
        </p:nvSpPr>
        <p:spPr>
          <a:xfrm>
            <a:off x="930433" y="6147883"/>
            <a:ext cx="1161245" cy="400110"/>
          </a:xfrm>
          <a:prstGeom prst="rect">
            <a:avLst/>
          </a:prstGeom>
          <a:noFill/>
        </p:spPr>
        <p:txBody>
          <a:bodyPr wrap="none" rtlCol="0">
            <a:spAutoFit/>
          </a:bodyPr>
          <a:lstStyle/>
          <a:p>
            <a:r>
              <a:rPr lang="en-US" sz="2000" b="0" dirty="0" smtClean="0">
                <a:latin typeface="Gill Sans MT"/>
                <a:cs typeface="Gill Sans MT"/>
              </a:rPr>
              <a:t>Resource</a:t>
            </a:r>
            <a:endParaRPr lang="en-US" sz="2000" b="0" dirty="0" smtClean="0">
              <a:latin typeface="Gill Sans MT"/>
              <a:cs typeface="Gill Sans MT"/>
            </a:endParaRPr>
          </a:p>
        </p:txBody>
      </p:sp>
      <p:sp>
        <p:nvSpPr>
          <p:cNvPr id="31" name="TextBox 30"/>
          <p:cNvSpPr txBox="1"/>
          <p:nvPr/>
        </p:nvSpPr>
        <p:spPr>
          <a:xfrm>
            <a:off x="3269177" y="5617802"/>
            <a:ext cx="967382" cy="400110"/>
          </a:xfrm>
          <a:prstGeom prst="rect">
            <a:avLst/>
          </a:prstGeom>
          <a:noFill/>
        </p:spPr>
        <p:txBody>
          <a:bodyPr wrap="none" rtlCol="0">
            <a:spAutoFit/>
          </a:bodyPr>
          <a:lstStyle/>
          <a:p>
            <a:r>
              <a:rPr lang="en-US" sz="2000" b="0" dirty="0" smtClean="0">
                <a:latin typeface="Gill Sans MT"/>
                <a:cs typeface="Gill Sans MT"/>
              </a:rPr>
              <a:t>request</a:t>
            </a:r>
            <a:endParaRPr lang="en-US" sz="2000" b="0" dirty="0" smtClean="0">
              <a:latin typeface="Gill Sans MT"/>
              <a:cs typeface="Gill Sans MT"/>
            </a:endParaRPr>
          </a:p>
        </p:txBody>
      </p:sp>
      <p:sp>
        <p:nvSpPr>
          <p:cNvPr id="32" name="TextBox 31"/>
          <p:cNvSpPr txBox="1"/>
          <p:nvPr/>
        </p:nvSpPr>
        <p:spPr>
          <a:xfrm>
            <a:off x="3263698" y="6134416"/>
            <a:ext cx="1272203" cy="400110"/>
          </a:xfrm>
          <a:prstGeom prst="rect">
            <a:avLst/>
          </a:prstGeom>
          <a:noFill/>
        </p:spPr>
        <p:txBody>
          <a:bodyPr wrap="none" rtlCol="0">
            <a:spAutoFit/>
          </a:bodyPr>
          <a:lstStyle/>
          <a:p>
            <a:r>
              <a:rPr lang="en-US" sz="2000" b="0" dirty="0" smtClean="0">
                <a:latin typeface="Gill Sans MT"/>
                <a:cs typeface="Gill Sans MT"/>
              </a:rPr>
              <a:t>ownership</a:t>
            </a:r>
            <a:endParaRPr lang="en-US" sz="2000" b="0" dirty="0" smtClean="0">
              <a:latin typeface="Gill Sans MT"/>
              <a:cs typeface="Gill Sans MT"/>
            </a:endParaRPr>
          </a:p>
        </p:txBody>
      </p:sp>
    </p:spTree>
    <p:extLst>
      <p:ext uri="{BB962C8B-B14F-4D97-AF65-F5344CB8AC3E}">
        <p14:creationId xmlns:p14="http://schemas.microsoft.com/office/powerpoint/2010/main" val="295414748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 No hold and wait</a:t>
            </a:r>
            <a:endParaRPr lang="en-US" dirty="0"/>
          </a:p>
        </p:txBody>
      </p:sp>
      <p:sp>
        <p:nvSpPr>
          <p:cNvPr id="3" name="Text Placeholder 2"/>
          <p:cNvSpPr>
            <a:spLocks noGrp="1"/>
          </p:cNvSpPr>
          <p:nvPr>
            <p:ph type="body" sz="quarter" idx="10"/>
          </p:nvPr>
        </p:nvSpPr>
        <p:spPr/>
        <p:txBody>
          <a:bodyPr>
            <a:normAutofit/>
          </a:bodyPr>
          <a:lstStyle/>
          <a:p>
            <a:r>
              <a:rPr lang="en-US" dirty="0" smtClean="0"/>
              <a:t>Breaks circular wait</a:t>
            </a:r>
          </a:p>
          <a:p>
            <a:pPr lvl="1"/>
            <a:r>
              <a:rPr lang="en-US" dirty="0" smtClean="0"/>
              <a:t>In resource allocation diagram: process with an outgoing link must have no incoming links</a:t>
            </a:r>
          </a:p>
          <a:p>
            <a:pPr lvl="1"/>
            <a:r>
              <a:rPr lang="en-US" dirty="0" smtClean="0"/>
              <a:t>Therefore, cannot have a loop!</a:t>
            </a:r>
          </a:p>
          <a:p>
            <a:r>
              <a:rPr lang="en-US" dirty="0" smtClean="0"/>
              <a:t>A: Legal links are...</a:t>
            </a:r>
          </a:p>
        </p:txBody>
      </p:sp>
      <p:grpSp>
        <p:nvGrpSpPr>
          <p:cNvPr id="4" name="Group 12"/>
          <p:cNvGrpSpPr>
            <a:grpSpLocks/>
          </p:cNvGrpSpPr>
          <p:nvPr/>
        </p:nvGrpSpPr>
        <p:grpSpPr bwMode="auto">
          <a:xfrm>
            <a:off x="1854200" y="3949275"/>
            <a:ext cx="5461000" cy="1244600"/>
            <a:chOff x="0" y="0"/>
            <a:chExt cx="3440" cy="784"/>
          </a:xfrm>
        </p:grpSpPr>
        <p:sp>
          <p:nvSpPr>
            <p:cNvPr id="5" name="Oval 13"/>
            <p:cNvSpPr>
              <a:spLocks/>
            </p:cNvSpPr>
            <p:nvPr/>
          </p:nvSpPr>
          <p:spPr bwMode="auto">
            <a:xfrm>
              <a:off x="0"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 name="Oval 14"/>
            <p:cNvSpPr>
              <a:spLocks/>
            </p:cNvSpPr>
            <p:nvPr/>
          </p:nvSpPr>
          <p:spPr bwMode="auto">
            <a:xfrm>
              <a:off x="1248" y="40"/>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7" name="Oval 15"/>
            <p:cNvSpPr>
              <a:spLocks/>
            </p:cNvSpPr>
            <p:nvPr/>
          </p:nvSpPr>
          <p:spPr bwMode="auto">
            <a:xfrm>
              <a:off x="2592"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8" name="Oval 16"/>
            <p:cNvSpPr>
              <a:spLocks/>
            </p:cNvSpPr>
            <p:nvPr/>
          </p:nvSpPr>
          <p:spPr bwMode="auto">
            <a:xfrm>
              <a:off x="1248" y="58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9" name="Rectangle 17"/>
            <p:cNvSpPr>
              <a:spLocks/>
            </p:cNvSpPr>
            <p:nvPr/>
          </p:nvSpPr>
          <p:spPr bwMode="auto">
            <a:xfrm>
              <a:off x="592"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0" name="Rectangle 18"/>
            <p:cNvSpPr>
              <a:spLocks/>
            </p:cNvSpPr>
            <p:nvPr/>
          </p:nvSpPr>
          <p:spPr bwMode="auto">
            <a:xfrm>
              <a:off x="1936" y="0"/>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1" name="Rectangle 19"/>
            <p:cNvSpPr>
              <a:spLocks/>
            </p:cNvSpPr>
            <p:nvPr/>
          </p:nvSpPr>
          <p:spPr bwMode="auto">
            <a:xfrm>
              <a:off x="1936" y="54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12" name="Line 20"/>
            <p:cNvSpPr>
              <a:spLocks noChangeShapeType="1"/>
            </p:cNvSpPr>
            <p:nvPr/>
          </p:nvSpPr>
          <p:spPr bwMode="auto">
            <a:xfrm flipH="1">
              <a:off x="872" y="144"/>
              <a:ext cx="368" cy="207"/>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3" name="Line 21"/>
            <p:cNvSpPr>
              <a:spLocks noChangeShapeType="1"/>
            </p:cNvSpPr>
            <p:nvPr/>
          </p:nvSpPr>
          <p:spPr bwMode="auto">
            <a:xfrm rot="10800000">
              <a:off x="2216" y="128"/>
              <a:ext cx="319" cy="175"/>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4" name="Line 22"/>
            <p:cNvSpPr>
              <a:spLocks noChangeShapeType="1"/>
            </p:cNvSpPr>
            <p:nvPr/>
          </p:nvSpPr>
          <p:spPr bwMode="auto">
            <a:xfrm rot="10800000" flipH="1">
              <a:off x="1439" y="667"/>
              <a:ext cx="473" cy="0"/>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5" name="Line 23"/>
            <p:cNvSpPr>
              <a:spLocks noChangeShapeType="1"/>
            </p:cNvSpPr>
            <p:nvPr/>
          </p:nvSpPr>
          <p:spPr bwMode="auto">
            <a:xfrm rot="10800000" flipH="1">
              <a:off x="207" y="384"/>
              <a:ext cx="361"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0" name="Rectangle 28"/>
            <p:cNvSpPr>
              <a:spLocks/>
            </p:cNvSpPr>
            <p:nvPr/>
          </p:nvSpPr>
          <p:spPr bwMode="auto">
            <a:xfrm>
              <a:off x="3200"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sp>
        <p:nvSpPr>
          <p:cNvPr id="23" name="Oval 13"/>
          <p:cNvSpPr>
            <a:spLocks/>
          </p:cNvSpPr>
          <p:nvPr/>
        </p:nvSpPr>
        <p:spPr bwMode="auto">
          <a:xfrm>
            <a:off x="560660" y="5678282"/>
            <a:ext cx="254000" cy="25400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24" name="TextBox 23"/>
          <p:cNvSpPr txBox="1"/>
          <p:nvPr/>
        </p:nvSpPr>
        <p:spPr>
          <a:xfrm>
            <a:off x="930433" y="5584369"/>
            <a:ext cx="984665" cy="400110"/>
          </a:xfrm>
          <a:prstGeom prst="rect">
            <a:avLst/>
          </a:prstGeom>
          <a:noFill/>
        </p:spPr>
        <p:txBody>
          <a:bodyPr wrap="none" rtlCol="0">
            <a:spAutoFit/>
          </a:bodyPr>
          <a:lstStyle/>
          <a:p>
            <a:r>
              <a:rPr lang="en-US" sz="2000" b="0" dirty="0" smtClean="0">
                <a:latin typeface="Gill Sans MT"/>
                <a:cs typeface="Gill Sans MT"/>
              </a:rPr>
              <a:t>Process</a:t>
            </a:r>
            <a:endParaRPr lang="en-US" sz="2000" b="0" dirty="0" smtClean="0">
              <a:latin typeface="Gill Sans MT"/>
              <a:cs typeface="Gill Sans MT"/>
            </a:endParaRPr>
          </a:p>
        </p:txBody>
      </p:sp>
      <p:sp>
        <p:nvSpPr>
          <p:cNvPr id="25" name="Line 23"/>
          <p:cNvSpPr>
            <a:spLocks noChangeShapeType="1"/>
          </p:cNvSpPr>
          <p:nvPr/>
        </p:nvSpPr>
        <p:spPr bwMode="auto">
          <a:xfrm rot="10800000" flipH="1">
            <a:off x="2463654" y="5817857"/>
            <a:ext cx="573088"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8" name="Line 21"/>
          <p:cNvSpPr>
            <a:spLocks noChangeShapeType="1"/>
          </p:cNvSpPr>
          <p:nvPr/>
        </p:nvSpPr>
        <p:spPr bwMode="auto">
          <a:xfrm rot="10800000">
            <a:off x="2463653" y="6368191"/>
            <a:ext cx="573088" cy="0"/>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 name="Rectangle 17"/>
          <p:cNvSpPr>
            <a:spLocks/>
          </p:cNvSpPr>
          <p:nvPr/>
        </p:nvSpPr>
        <p:spPr bwMode="auto">
          <a:xfrm>
            <a:off x="491774" y="6166993"/>
            <a:ext cx="381000" cy="38100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0" name="TextBox 29"/>
          <p:cNvSpPr txBox="1"/>
          <p:nvPr/>
        </p:nvSpPr>
        <p:spPr>
          <a:xfrm>
            <a:off x="930433" y="6147883"/>
            <a:ext cx="1161245" cy="400110"/>
          </a:xfrm>
          <a:prstGeom prst="rect">
            <a:avLst/>
          </a:prstGeom>
          <a:noFill/>
        </p:spPr>
        <p:txBody>
          <a:bodyPr wrap="none" rtlCol="0">
            <a:spAutoFit/>
          </a:bodyPr>
          <a:lstStyle/>
          <a:p>
            <a:r>
              <a:rPr lang="en-US" sz="2000" b="0" dirty="0" smtClean="0">
                <a:latin typeface="Gill Sans MT"/>
                <a:cs typeface="Gill Sans MT"/>
              </a:rPr>
              <a:t>Resource</a:t>
            </a:r>
            <a:endParaRPr lang="en-US" sz="2000" b="0" dirty="0" smtClean="0">
              <a:latin typeface="Gill Sans MT"/>
              <a:cs typeface="Gill Sans MT"/>
            </a:endParaRPr>
          </a:p>
        </p:txBody>
      </p:sp>
      <p:sp>
        <p:nvSpPr>
          <p:cNvPr id="31" name="TextBox 30"/>
          <p:cNvSpPr txBox="1"/>
          <p:nvPr/>
        </p:nvSpPr>
        <p:spPr>
          <a:xfrm>
            <a:off x="3269177" y="5617802"/>
            <a:ext cx="967382" cy="400110"/>
          </a:xfrm>
          <a:prstGeom prst="rect">
            <a:avLst/>
          </a:prstGeom>
          <a:noFill/>
        </p:spPr>
        <p:txBody>
          <a:bodyPr wrap="none" rtlCol="0">
            <a:spAutoFit/>
          </a:bodyPr>
          <a:lstStyle/>
          <a:p>
            <a:r>
              <a:rPr lang="en-US" sz="2000" b="0" dirty="0" smtClean="0">
                <a:latin typeface="Gill Sans MT"/>
                <a:cs typeface="Gill Sans MT"/>
              </a:rPr>
              <a:t>request</a:t>
            </a:r>
            <a:endParaRPr lang="en-US" sz="2000" b="0" dirty="0" smtClean="0">
              <a:latin typeface="Gill Sans MT"/>
              <a:cs typeface="Gill Sans MT"/>
            </a:endParaRPr>
          </a:p>
        </p:txBody>
      </p:sp>
      <p:sp>
        <p:nvSpPr>
          <p:cNvPr id="32" name="TextBox 31"/>
          <p:cNvSpPr txBox="1"/>
          <p:nvPr/>
        </p:nvSpPr>
        <p:spPr>
          <a:xfrm>
            <a:off x="3263698" y="6134416"/>
            <a:ext cx="1272203" cy="400110"/>
          </a:xfrm>
          <a:prstGeom prst="rect">
            <a:avLst/>
          </a:prstGeom>
          <a:noFill/>
        </p:spPr>
        <p:txBody>
          <a:bodyPr wrap="none" rtlCol="0">
            <a:spAutoFit/>
          </a:bodyPr>
          <a:lstStyle/>
          <a:p>
            <a:r>
              <a:rPr lang="en-US" sz="2000" b="0" dirty="0" smtClean="0">
                <a:latin typeface="Gill Sans MT"/>
                <a:cs typeface="Gill Sans MT"/>
              </a:rPr>
              <a:t>ownership</a:t>
            </a:r>
            <a:endParaRPr lang="en-US" sz="2000" b="0" dirty="0" smtClean="0">
              <a:latin typeface="Gill Sans MT"/>
              <a:cs typeface="Gill Sans MT"/>
            </a:endParaRPr>
          </a:p>
        </p:txBody>
      </p:sp>
    </p:spTree>
    <p:extLst>
      <p:ext uri="{BB962C8B-B14F-4D97-AF65-F5344CB8AC3E}">
        <p14:creationId xmlns:p14="http://schemas.microsoft.com/office/powerpoint/2010/main" val="3123395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Announcements</a:t>
            </a:r>
            <a:endParaRPr lang="en-US" dirty="0"/>
          </a:p>
        </p:txBody>
      </p:sp>
      <p:sp>
        <p:nvSpPr>
          <p:cNvPr id="4" name="Text Placeholder 3"/>
          <p:cNvSpPr>
            <a:spLocks noGrp="1"/>
          </p:cNvSpPr>
          <p:nvPr>
            <p:ph type="body" sz="quarter" idx="10"/>
          </p:nvPr>
        </p:nvSpPr>
        <p:spPr/>
        <p:txBody>
          <a:bodyPr/>
          <a:lstStyle/>
          <a:p>
            <a:r>
              <a:rPr lang="en-US" dirty="0" smtClean="0"/>
              <a:t>Office hours today: 3-4 and 5-6</a:t>
            </a:r>
          </a:p>
          <a:p>
            <a:endParaRPr lang="en-US" dirty="0" smtClean="0"/>
          </a:p>
          <a:p>
            <a:r>
              <a:rPr lang="en-US" dirty="0" smtClean="0"/>
              <a:t>In between: Talk by Tom </a:t>
            </a:r>
            <a:r>
              <a:rPr lang="en-US" dirty="0" err="1" smtClean="0"/>
              <a:t>Wenisch</a:t>
            </a:r>
            <a:endParaRPr lang="en-US" dirty="0"/>
          </a:p>
          <a:p>
            <a:pPr lvl="1"/>
            <a:r>
              <a:rPr lang="en-US" dirty="0" smtClean="0">
                <a:solidFill>
                  <a:srgbClr val="EF5B00"/>
                </a:solidFill>
              </a:rPr>
              <a:t>Energy efficiency</a:t>
            </a:r>
            <a:r>
              <a:rPr lang="en-US" dirty="0" smtClean="0"/>
              <a:t> in warehouse-scale computers</a:t>
            </a:r>
          </a:p>
          <a:p>
            <a:pPr lvl="1"/>
            <a:r>
              <a:rPr lang="en-US" dirty="0" smtClean="0"/>
              <a:t>4pm, in 3405 SC</a:t>
            </a:r>
          </a:p>
          <a:p>
            <a:endParaRPr lang="en-US" dirty="0" smtClean="0"/>
          </a:p>
          <a:p>
            <a:r>
              <a:rPr lang="en-US" dirty="0" smtClean="0"/>
              <a:t>Midterm exams: you may look at them through the end of this week</a:t>
            </a:r>
          </a:p>
          <a:p>
            <a:pPr lvl="1"/>
            <a:r>
              <a:rPr lang="en-US" dirty="0" smtClean="0"/>
              <a:t>An extension of our one-week policy</a:t>
            </a:r>
          </a:p>
          <a:p>
            <a:pPr lvl="1"/>
            <a:r>
              <a:rPr lang="en-US" dirty="0" smtClean="0"/>
              <a:t>Drop by office hours today (3-4 and 5-6) or schedule appointment</a:t>
            </a:r>
          </a:p>
        </p:txBody>
      </p:sp>
      <p:pic>
        <p:nvPicPr>
          <p:cNvPr id="6" name="Picture 5"/>
          <p:cNvPicPr>
            <a:picLocks noChangeAspect="1"/>
          </p:cNvPicPr>
          <p:nvPr/>
        </p:nvPicPr>
        <p:blipFill>
          <a:blip r:embed="rId3"/>
          <a:stretch>
            <a:fillRect/>
          </a:stretch>
        </p:blipFill>
        <p:spPr>
          <a:xfrm>
            <a:off x="6625523" y="2445712"/>
            <a:ext cx="1244766" cy="1867149"/>
          </a:xfrm>
          <a:prstGeom prst="rect">
            <a:avLst/>
          </a:prstGeom>
        </p:spPr>
      </p:pic>
    </p:spTree>
    <p:extLst>
      <p:ext uri="{BB962C8B-B14F-4D97-AF65-F5344CB8AC3E}">
        <p14:creationId xmlns:p14="http://schemas.microsoft.com/office/powerpoint/2010/main" val="11127902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#3: No hold and wait</a:t>
            </a:r>
            <a:endParaRPr lang="en-US" dirty="0"/>
          </a:p>
        </p:txBody>
      </p:sp>
      <p:sp>
        <p:nvSpPr>
          <p:cNvPr id="3" name="Text Placeholder 2"/>
          <p:cNvSpPr>
            <a:spLocks noGrp="1"/>
          </p:cNvSpPr>
          <p:nvPr>
            <p:ph type="body" sz="quarter" idx="10"/>
          </p:nvPr>
        </p:nvSpPr>
        <p:spPr/>
        <p:txBody>
          <a:bodyPr>
            <a:normAutofit/>
          </a:bodyPr>
          <a:lstStyle/>
          <a:p>
            <a:r>
              <a:rPr lang="en-US" dirty="0" smtClean="0"/>
              <a:t>Very constraining (bad job on Goal #2)</a:t>
            </a:r>
          </a:p>
          <a:p>
            <a:pPr lvl="1"/>
            <a:r>
              <a:rPr lang="en-US" dirty="0" smtClean="0"/>
              <a:t>Better than Rules #1 and #2, but...</a:t>
            </a:r>
          </a:p>
          <a:p>
            <a:pPr lvl="1"/>
            <a:r>
              <a:rPr lang="en-US" dirty="0" smtClean="0"/>
              <a:t>Often need more than one resource</a:t>
            </a:r>
          </a:p>
          <a:p>
            <a:pPr lvl="1"/>
            <a:r>
              <a:rPr lang="en-US" dirty="0" smtClean="0"/>
              <a:t>Hard to predict at the </a:t>
            </a:r>
            <a:r>
              <a:rPr lang="en-US" dirty="0" err="1" smtClean="0"/>
              <a:t>begining</a:t>
            </a:r>
            <a:r>
              <a:rPr lang="en-US" dirty="0" smtClean="0"/>
              <a:t> what resources you’ll need</a:t>
            </a:r>
          </a:p>
          <a:p>
            <a:pPr lvl="1"/>
            <a:r>
              <a:rPr lang="en-US" dirty="0" smtClean="0"/>
              <a:t>Releasing and re-requesting is inefficient, complicates programming, might lead to starvation</a:t>
            </a:r>
            <a:endParaRPr lang="en-US" dirty="0"/>
          </a:p>
        </p:txBody>
      </p:sp>
    </p:spTree>
    <p:extLst>
      <p:ext uri="{BB962C8B-B14F-4D97-AF65-F5344CB8AC3E}">
        <p14:creationId xmlns:p14="http://schemas.microsoft.com/office/powerpoint/2010/main" val="108619095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#4: request resources in order</a:t>
            </a:r>
            <a:endParaRPr lang="en-US" dirty="0"/>
          </a:p>
        </p:txBody>
      </p:sp>
      <p:sp>
        <p:nvSpPr>
          <p:cNvPr id="3" name="Text Placeholder 2"/>
          <p:cNvSpPr>
            <a:spLocks noGrp="1"/>
          </p:cNvSpPr>
          <p:nvPr>
            <p:ph type="body" sz="quarter" idx="10"/>
          </p:nvPr>
        </p:nvSpPr>
        <p:spPr/>
        <p:txBody>
          <a:bodyPr/>
          <a:lstStyle/>
          <a:p>
            <a:r>
              <a:rPr lang="en-US" dirty="0" smtClean="0"/>
              <a:t>Must request resources in increasing order</a:t>
            </a:r>
          </a:p>
          <a:p>
            <a:pPr lvl="1"/>
            <a:r>
              <a:rPr lang="en-US" dirty="0" smtClean="0"/>
              <a:t>Impose ordering on resources (any ordering will do)</a:t>
            </a:r>
          </a:p>
          <a:p>
            <a:pPr lvl="1"/>
            <a:r>
              <a:rPr lang="en-US" dirty="0" smtClean="0"/>
              <a:t>If holding resource </a:t>
            </a:r>
            <a:r>
              <a:rPr lang="en-US" i="1" dirty="0" err="1" smtClean="0"/>
              <a:t>i</a:t>
            </a:r>
            <a:r>
              <a:rPr lang="en-US" dirty="0" smtClean="0"/>
              <a:t>, can only request resources &gt; </a:t>
            </a:r>
            <a:r>
              <a:rPr lang="en-US" i="1" dirty="0" err="1" smtClean="0"/>
              <a:t>i</a:t>
            </a:r>
            <a:endParaRPr lang="en-US" i="1" dirty="0" smtClean="0"/>
          </a:p>
          <a:p>
            <a:r>
              <a:rPr lang="en-US" dirty="0" smtClean="0"/>
              <a:t>Much less constraining (decent job on Goal #2)</a:t>
            </a:r>
            <a:endParaRPr lang="en-US" dirty="0"/>
          </a:p>
          <a:p>
            <a:pPr lvl="1"/>
            <a:r>
              <a:rPr lang="en-US" dirty="0" smtClean="0"/>
              <a:t>Strictly easier to satisfy than “No hold and wait”: If we can request all resources at once, then we can request them in increasing order</a:t>
            </a:r>
          </a:p>
          <a:p>
            <a:pPr lvl="1"/>
            <a:r>
              <a:rPr lang="en-US" dirty="0" smtClean="0"/>
              <a:t>But now, we don’t need to request them all at once</a:t>
            </a:r>
            <a:endParaRPr lang="en-US" dirty="0"/>
          </a:p>
          <a:p>
            <a:pPr lvl="1"/>
            <a:r>
              <a:rPr lang="en-US" dirty="0" smtClean="0"/>
              <a:t>Can pick the arbitrary ordering for convenience to the application</a:t>
            </a:r>
          </a:p>
          <a:p>
            <a:pPr lvl="1"/>
            <a:r>
              <a:rPr lang="en-US" dirty="0" smtClean="0"/>
              <a:t>Still might be inconvenient at times</a:t>
            </a:r>
          </a:p>
          <a:p>
            <a:r>
              <a:rPr lang="en-US" dirty="0" smtClean="0">
                <a:solidFill>
                  <a:srgbClr val="EF5B00"/>
                </a:solidFill>
              </a:rPr>
              <a:t>But why is it guaranteed to preclude circular wait?</a:t>
            </a:r>
          </a:p>
        </p:txBody>
      </p:sp>
    </p:spTree>
    <p:extLst>
      <p:ext uri="{BB962C8B-B14F-4D97-AF65-F5344CB8AC3E}">
        <p14:creationId xmlns:p14="http://schemas.microsoft.com/office/powerpoint/2010/main" val="342362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r>
              <a:rPr lang="en-US" sz="2200" dirty="0">
                <a:latin typeface="Gill Sans MT"/>
                <a:cs typeface="Gill Sans MT"/>
                <a:sym typeface="Arial" charset="0"/>
              </a:rPr>
              <a:t>Back to the trivial broken </a:t>
            </a:r>
            <a:r>
              <a:rPr lang="ja-JP" altLang="en-US" sz="2200" dirty="0">
                <a:latin typeface="Gill Sans MT"/>
                <a:cs typeface="Gill Sans MT"/>
                <a:sym typeface="Arial" charset="0"/>
              </a:rPr>
              <a:t>“</a:t>
            </a:r>
            <a:r>
              <a:rPr lang="en-US" sz="2200" dirty="0">
                <a:latin typeface="Gill Sans MT"/>
                <a:cs typeface="Gill Sans MT"/>
                <a:sym typeface="Arial" charset="0"/>
              </a:rPr>
              <a:t>solution</a:t>
            </a:r>
            <a:r>
              <a:rPr lang="ja-JP" altLang="en-US" sz="2200" dirty="0">
                <a:latin typeface="Gill Sans MT"/>
                <a:cs typeface="Gill Sans MT"/>
                <a:sym typeface="Arial" charset="0"/>
              </a:rPr>
              <a:t>”</a:t>
            </a:r>
            <a:r>
              <a:rPr lang="en-US" sz="2200" dirty="0">
                <a:latin typeface="Gill Sans MT"/>
                <a:cs typeface="Gill Sans MT"/>
                <a:sym typeface="Arial" charset="0"/>
              </a:rPr>
              <a:t>...</a:t>
            </a:r>
          </a:p>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p:txBody>
      </p:sp>
      <p:sp>
        <p:nvSpPr>
          <p:cNvPr id="33800" name="Rectangle 8"/>
          <p:cNvSpPr>
            <a:spLocks noChangeArrowheads="1"/>
          </p:cNvSpPr>
          <p:nvPr>
            <p:ph type="title"/>
          </p:nvPr>
        </p:nvSpPr>
        <p:spPr/>
        <p:txBody>
          <a:bodyPr rIns="132080"/>
          <a:lstStyle/>
          <a:p>
            <a:r>
              <a:rPr lang="en-US" dirty="0"/>
              <a:t>Dining Philosophers</a:t>
            </a:r>
            <a:r>
              <a:rPr lang="en-US" dirty="0">
                <a:sym typeface="Arial" charset="0"/>
              </a:rPr>
              <a:t> solution with </a:t>
            </a:r>
            <a:r>
              <a:rPr lang="en-US" dirty="0" smtClean="0">
                <a:sym typeface="Arial" charset="0"/>
              </a:rPr>
              <a:t>unnumbered </a:t>
            </a:r>
            <a:r>
              <a:rPr lang="en-US" dirty="0">
                <a:sym typeface="Arial" charset="0"/>
              </a:rPr>
              <a:t>resources</a:t>
            </a:r>
            <a:endParaRPr lang="en-US" dirty="0"/>
          </a:p>
        </p:txBody>
      </p:sp>
      <p:grpSp>
        <p:nvGrpSpPr>
          <p:cNvPr id="33801" name="Group 202"/>
          <p:cNvGrpSpPr>
            <a:grpSpLocks/>
          </p:cNvGrpSpPr>
          <p:nvPr/>
        </p:nvGrpSpPr>
        <p:grpSpPr bwMode="auto">
          <a:xfrm>
            <a:off x="5105400" y="2509838"/>
            <a:ext cx="3089275" cy="3128962"/>
            <a:chOff x="5689600" y="2347913"/>
            <a:chExt cx="3089275" cy="3128962"/>
          </a:xfrm>
        </p:grpSpPr>
        <p:sp>
          <p:nvSpPr>
            <p:cNvPr id="33809" name="AutoShape 7"/>
            <p:cNvSpPr>
              <a:spLocks noChangeAspect="1" noChangeArrowheads="1" noTextEdit="1"/>
            </p:cNvSpPr>
            <p:nvPr/>
          </p:nvSpPr>
          <p:spPr bwMode="auto">
            <a:xfrm rot="-900000">
              <a:off x="5699125" y="37592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0" name="Freeform 9"/>
            <p:cNvSpPr>
              <a:spLocks/>
            </p:cNvSpPr>
            <p:nvPr/>
          </p:nvSpPr>
          <p:spPr bwMode="auto">
            <a:xfrm rot="-900000">
              <a:off x="5726113" y="4013200"/>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1" name="Freeform 10"/>
            <p:cNvSpPr>
              <a:spLocks/>
            </p:cNvSpPr>
            <p:nvPr/>
          </p:nvSpPr>
          <p:spPr bwMode="auto">
            <a:xfrm rot="-900000">
              <a:off x="5726113" y="41306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2" name="Freeform 13"/>
            <p:cNvSpPr>
              <a:spLocks/>
            </p:cNvSpPr>
            <p:nvPr/>
          </p:nvSpPr>
          <p:spPr bwMode="auto">
            <a:xfrm rot="-900000">
              <a:off x="5700713" y="39878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3" name="AutoShape 7"/>
            <p:cNvSpPr>
              <a:spLocks noChangeAspect="1" noChangeArrowheads="1" noTextEdit="1"/>
            </p:cNvSpPr>
            <p:nvPr/>
          </p:nvSpPr>
          <p:spPr bwMode="auto">
            <a:xfrm rot="-5400000">
              <a:off x="6781800" y="45720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4" name="Freeform 9"/>
            <p:cNvSpPr>
              <a:spLocks/>
            </p:cNvSpPr>
            <p:nvPr/>
          </p:nvSpPr>
          <p:spPr bwMode="auto">
            <a:xfrm rot="-5400000">
              <a:off x="6826250" y="481965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5" name="Freeform 10"/>
            <p:cNvSpPr>
              <a:spLocks/>
            </p:cNvSpPr>
            <p:nvPr/>
          </p:nvSpPr>
          <p:spPr bwMode="auto">
            <a:xfrm rot="-5400000">
              <a:off x="6854826" y="49657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6" name="Freeform 13"/>
            <p:cNvSpPr>
              <a:spLocks/>
            </p:cNvSpPr>
            <p:nvPr/>
          </p:nvSpPr>
          <p:spPr bwMode="auto">
            <a:xfrm rot="-5400000">
              <a:off x="6786562" y="4795838"/>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7" name="AutoShape 7"/>
            <p:cNvSpPr>
              <a:spLocks noChangeAspect="1" noChangeArrowheads="1" noTextEdit="1"/>
            </p:cNvSpPr>
            <p:nvPr/>
          </p:nvSpPr>
          <p:spPr bwMode="auto">
            <a:xfrm rot="7849648">
              <a:off x="749458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18" name="Freeform 9"/>
            <p:cNvSpPr>
              <a:spLocks/>
            </p:cNvSpPr>
            <p:nvPr/>
          </p:nvSpPr>
          <p:spPr bwMode="auto">
            <a:xfrm rot="7849648">
              <a:off x="75247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19" name="Freeform 10"/>
            <p:cNvSpPr>
              <a:spLocks/>
            </p:cNvSpPr>
            <p:nvPr/>
          </p:nvSpPr>
          <p:spPr bwMode="auto">
            <a:xfrm rot="7849648">
              <a:off x="7581901"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0" name="Freeform 13"/>
            <p:cNvSpPr>
              <a:spLocks/>
            </p:cNvSpPr>
            <p:nvPr/>
          </p:nvSpPr>
          <p:spPr bwMode="auto">
            <a:xfrm rot="7849648">
              <a:off x="74914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1" name="AutoShape 7"/>
            <p:cNvSpPr>
              <a:spLocks noChangeAspect="1" noChangeArrowheads="1" noTextEdit="1"/>
            </p:cNvSpPr>
            <p:nvPr/>
          </p:nvSpPr>
          <p:spPr bwMode="auto">
            <a:xfrm rot="13750352" flipH="1">
              <a:off x="605313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2" name="Freeform 9"/>
            <p:cNvSpPr>
              <a:spLocks/>
            </p:cNvSpPr>
            <p:nvPr/>
          </p:nvSpPr>
          <p:spPr bwMode="auto">
            <a:xfrm rot="13750352" flipH="1">
              <a:off x="60896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3" name="Freeform 10"/>
            <p:cNvSpPr>
              <a:spLocks/>
            </p:cNvSpPr>
            <p:nvPr/>
          </p:nvSpPr>
          <p:spPr bwMode="auto">
            <a:xfrm rot="13750352" flipH="1">
              <a:off x="6097588"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4" name="Freeform 13"/>
            <p:cNvSpPr>
              <a:spLocks/>
            </p:cNvSpPr>
            <p:nvPr/>
          </p:nvSpPr>
          <p:spPr bwMode="auto">
            <a:xfrm rot="13750352" flipH="1">
              <a:off x="60563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5" name="AutoShape 7"/>
            <p:cNvSpPr>
              <a:spLocks noChangeAspect="1" noChangeArrowheads="1" noTextEdit="1"/>
            </p:cNvSpPr>
            <p:nvPr/>
          </p:nvSpPr>
          <p:spPr bwMode="auto">
            <a:xfrm rot="900000" flipH="1">
              <a:off x="7874000" y="3746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826" name="Freeform 9"/>
            <p:cNvSpPr>
              <a:spLocks/>
            </p:cNvSpPr>
            <p:nvPr/>
          </p:nvSpPr>
          <p:spPr bwMode="auto">
            <a:xfrm rot="900000" flipH="1">
              <a:off x="7912100" y="40005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7" name="Freeform 10"/>
            <p:cNvSpPr>
              <a:spLocks/>
            </p:cNvSpPr>
            <p:nvPr/>
          </p:nvSpPr>
          <p:spPr bwMode="auto">
            <a:xfrm rot="900000" flipH="1">
              <a:off x="7977188" y="41179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28" name="Freeform 13"/>
            <p:cNvSpPr>
              <a:spLocks/>
            </p:cNvSpPr>
            <p:nvPr/>
          </p:nvSpPr>
          <p:spPr bwMode="auto">
            <a:xfrm rot="900000" flipH="1">
              <a:off x="7872413" y="39751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3829" name="Group 66"/>
            <p:cNvGrpSpPr>
              <a:grpSpLocks/>
            </p:cNvGrpSpPr>
            <p:nvPr/>
          </p:nvGrpSpPr>
          <p:grpSpPr bwMode="auto">
            <a:xfrm flipV="1">
              <a:off x="7256463" y="2347913"/>
              <a:ext cx="439737" cy="547687"/>
              <a:chOff x="5640390" y="5292728"/>
              <a:chExt cx="941392" cy="1171581"/>
            </a:xfrm>
          </p:grpSpPr>
          <p:sp>
            <p:nvSpPr>
              <p:cNvPr id="3390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0" name="Group 67"/>
            <p:cNvGrpSpPr>
              <a:grpSpLocks/>
            </p:cNvGrpSpPr>
            <p:nvPr/>
          </p:nvGrpSpPr>
          <p:grpSpPr bwMode="auto">
            <a:xfrm flipH="1" flipV="1">
              <a:off x="6805613" y="2347913"/>
              <a:ext cx="439737" cy="547687"/>
              <a:chOff x="5640390" y="5292728"/>
              <a:chExt cx="941392" cy="1171581"/>
            </a:xfrm>
          </p:grpSpPr>
          <p:sp>
            <p:nvSpPr>
              <p:cNvPr id="3389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0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1" name="Group 66"/>
            <p:cNvGrpSpPr>
              <a:grpSpLocks/>
            </p:cNvGrpSpPr>
            <p:nvPr/>
          </p:nvGrpSpPr>
          <p:grpSpPr bwMode="auto">
            <a:xfrm rot="2169744">
              <a:off x="6451600" y="4762500"/>
              <a:ext cx="439738" cy="547688"/>
              <a:chOff x="5640390" y="5292728"/>
              <a:chExt cx="941392" cy="1171581"/>
            </a:xfrm>
          </p:grpSpPr>
          <p:sp>
            <p:nvSpPr>
              <p:cNvPr id="3388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9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2" name="Group 67"/>
            <p:cNvGrpSpPr>
              <a:grpSpLocks/>
            </p:cNvGrpSpPr>
            <p:nvPr/>
          </p:nvGrpSpPr>
          <p:grpSpPr bwMode="auto">
            <a:xfrm rot="2169744" flipH="1">
              <a:off x="6088063" y="4497388"/>
              <a:ext cx="439737" cy="546100"/>
              <a:chOff x="5640390" y="5292728"/>
              <a:chExt cx="941392" cy="1171581"/>
            </a:xfrm>
          </p:grpSpPr>
          <p:sp>
            <p:nvSpPr>
              <p:cNvPr id="3388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3" name="Group 66"/>
            <p:cNvGrpSpPr>
              <a:grpSpLocks/>
            </p:cNvGrpSpPr>
            <p:nvPr/>
          </p:nvGrpSpPr>
          <p:grpSpPr bwMode="auto">
            <a:xfrm rot="19430256" flipH="1">
              <a:off x="7662863" y="4762500"/>
              <a:ext cx="439737" cy="547688"/>
              <a:chOff x="5640390" y="5292728"/>
              <a:chExt cx="941392" cy="1171581"/>
            </a:xfrm>
          </p:grpSpPr>
          <p:sp>
            <p:nvSpPr>
              <p:cNvPr id="3387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8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4" name="Group 67"/>
            <p:cNvGrpSpPr>
              <a:grpSpLocks/>
            </p:cNvGrpSpPr>
            <p:nvPr/>
          </p:nvGrpSpPr>
          <p:grpSpPr bwMode="auto">
            <a:xfrm rot="-2169744">
              <a:off x="8026400" y="4497388"/>
              <a:ext cx="439738" cy="546100"/>
              <a:chOff x="5640390" y="5292728"/>
              <a:chExt cx="941392" cy="1171581"/>
            </a:xfrm>
          </p:grpSpPr>
          <p:sp>
            <p:nvSpPr>
              <p:cNvPr id="3386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7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5" name="Group 66"/>
            <p:cNvGrpSpPr>
              <a:grpSpLocks/>
            </p:cNvGrpSpPr>
            <p:nvPr/>
          </p:nvGrpSpPr>
          <p:grpSpPr bwMode="auto">
            <a:xfrm rot="17100000" flipV="1">
              <a:off x="5859463" y="3046413"/>
              <a:ext cx="439737" cy="547687"/>
              <a:chOff x="5640390" y="5292728"/>
              <a:chExt cx="941392" cy="1171581"/>
            </a:xfrm>
          </p:grpSpPr>
          <p:sp>
            <p:nvSpPr>
              <p:cNvPr id="3386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6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6" name="Group 67"/>
            <p:cNvGrpSpPr>
              <a:grpSpLocks/>
            </p:cNvGrpSpPr>
            <p:nvPr/>
          </p:nvGrpSpPr>
          <p:grpSpPr bwMode="auto">
            <a:xfrm rot="-4500000" flipH="1" flipV="1">
              <a:off x="5743575" y="3481388"/>
              <a:ext cx="439737" cy="547688"/>
              <a:chOff x="5640390" y="5292728"/>
              <a:chExt cx="941392" cy="1171581"/>
            </a:xfrm>
          </p:grpSpPr>
          <p:sp>
            <p:nvSpPr>
              <p:cNvPr id="3385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7" name="Group 66"/>
            <p:cNvGrpSpPr>
              <a:grpSpLocks/>
            </p:cNvGrpSpPr>
            <p:nvPr/>
          </p:nvGrpSpPr>
          <p:grpSpPr bwMode="auto">
            <a:xfrm rot="3762842" flipH="1" flipV="1">
              <a:off x="8069263" y="3019425"/>
              <a:ext cx="439738" cy="547687"/>
              <a:chOff x="5640390" y="5292728"/>
              <a:chExt cx="941392" cy="1171581"/>
            </a:xfrm>
          </p:grpSpPr>
          <p:sp>
            <p:nvSpPr>
              <p:cNvPr id="3384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5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3838" name="Group 67"/>
            <p:cNvGrpSpPr>
              <a:grpSpLocks/>
            </p:cNvGrpSpPr>
            <p:nvPr/>
          </p:nvGrpSpPr>
          <p:grpSpPr bwMode="auto">
            <a:xfrm rot="3762842" flipV="1">
              <a:off x="8275638" y="3419475"/>
              <a:ext cx="439738" cy="547687"/>
              <a:chOff x="5640390" y="5292728"/>
              <a:chExt cx="941392" cy="1171581"/>
            </a:xfrm>
          </p:grpSpPr>
          <p:sp>
            <p:nvSpPr>
              <p:cNvPr id="3383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4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380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711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r>
              <a:rPr lang="en-US" sz="2200" dirty="0">
                <a:latin typeface="Gill Sans MT"/>
                <a:cs typeface="Gill Sans MT"/>
                <a:sym typeface="Arial" charset="0"/>
              </a:rPr>
              <a:t>Back to the trivial broken </a:t>
            </a:r>
            <a:r>
              <a:rPr lang="ja-JP" altLang="en-US" sz="2200" dirty="0">
                <a:latin typeface="Gill Sans MT"/>
                <a:cs typeface="Gill Sans MT"/>
                <a:sym typeface="Arial" charset="0"/>
              </a:rPr>
              <a:t>“</a:t>
            </a:r>
            <a:r>
              <a:rPr lang="en-US" sz="2200" dirty="0">
                <a:latin typeface="Gill Sans MT"/>
                <a:cs typeface="Gill Sans MT"/>
                <a:sym typeface="Arial" charset="0"/>
              </a:rPr>
              <a:t>solution</a:t>
            </a:r>
            <a:r>
              <a:rPr lang="ja-JP" altLang="en-US" sz="2200" dirty="0">
                <a:latin typeface="Gill Sans MT"/>
                <a:cs typeface="Gill Sans MT"/>
                <a:sym typeface="Arial" charset="0"/>
              </a:rPr>
              <a:t>”</a:t>
            </a:r>
            <a:r>
              <a:rPr lang="en-US" sz="2200" dirty="0">
                <a:latin typeface="Gill Sans MT"/>
                <a:cs typeface="Gill Sans MT"/>
                <a:sym typeface="Arial" charset="0"/>
              </a:rPr>
              <a:t>...</a:t>
            </a:r>
          </a:p>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a:p>
            <a:pPr marL="39688">
              <a:spcBef>
                <a:spcPts val="1200"/>
              </a:spcBef>
            </a:pPr>
            <a:endParaRPr lang="en-US" sz="2000" dirty="0">
              <a:latin typeface="Arial" charset="0"/>
              <a:cs typeface="Arial" charset="0"/>
              <a:sym typeface="Arial" charset="0"/>
            </a:endParaRPr>
          </a:p>
        </p:txBody>
      </p:sp>
      <p:sp>
        <p:nvSpPr>
          <p:cNvPr id="34824" name="Rectangle 8"/>
          <p:cNvSpPr>
            <a:spLocks noChangeArrowheads="1"/>
          </p:cNvSpPr>
          <p:nvPr>
            <p:ph type="title"/>
          </p:nvPr>
        </p:nvSpPr>
        <p:spPr/>
        <p:txBody>
          <a:bodyPr rIns="132080"/>
          <a:lstStyle/>
          <a:p>
            <a:r>
              <a:rPr lang="en-US" dirty="0"/>
              <a:t>Dining Philosophers</a:t>
            </a:r>
            <a:r>
              <a:rPr lang="en-US" dirty="0">
                <a:sym typeface="Arial" charset="0"/>
              </a:rPr>
              <a:t> solution with </a:t>
            </a:r>
            <a:r>
              <a:rPr lang="en-US" dirty="0" smtClean="0">
                <a:sym typeface="Arial" charset="0"/>
              </a:rPr>
              <a:t>unnumbered </a:t>
            </a:r>
            <a:r>
              <a:rPr lang="en-US" dirty="0">
                <a:sym typeface="Arial" charset="0"/>
              </a:rPr>
              <a:t>resources</a:t>
            </a:r>
            <a:endParaRPr lang="en-US" dirty="0"/>
          </a:p>
        </p:txBody>
      </p:sp>
      <p:sp>
        <p:nvSpPr>
          <p:cNvPr id="34825"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26"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7"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8"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29"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0"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1"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2"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3"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4"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5"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6"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7"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38"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39"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0"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1"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4842"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3"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44"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4845" name="Group 66"/>
          <p:cNvGrpSpPr>
            <a:grpSpLocks/>
          </p:cNvGrpSpPr>
          <p:nvPr/>
        </p:nvGrpSpPr>
        <p:grpSpPr bwMode="auto">
          <a:xfrm flipV="1">
            <a:off x="7315200" y="2514600"/>
            <a:ext cx="439738" cy="547688"/>
            <a:chOff x="5640390" y="5292728"/>
            <a:chExt cx="941392" cy="1171581"/>
          </a:xfrm>
        </p:grpSpPr>
        <p:sp>
          <p:nvSpPr>
            <p:cNvPr id="3493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3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6" name="Group 67"/>
          <p:cNvGrpSpPr>
            <a:grpSpLocks/>
          </p:cNvGrpSpPr>
          <p:nvPr/>
        </p:nvGrpSpPr>
        <p:grpSpPr bwMode="auto">
          <a:xfrm flipH="1" flipV="1">
            <a:off x="6221413" y="2509838"/>
            <a:ext cx="439737" cy="547687"/>
            <a:chOff x="5640390" y="5292728"/>
            <a:chExt cx="941392" cy="1171581"/>
          </a:xfrm>
        </p:grpSpPr>
        <p:sp>
          <p:nvSpPr>
            <p:cNvPr id="3492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7" name="Group 66"/>
          <p:cNvGrpSpPr>
            <a:grpSpLocks/>
          </p:cNvGrpSpPr>
          <p:nvPr/>
        </p:nvGrpSpPr>
        <p:grpSpPr bwMode="auto">
          <a:xfrm rot="2169744">
            <a:off x="5867400" y="4924425"/>
            <a:ext cx="439738" cy="547688"/>
            <a:chOff x="5640390" y="5292728"/>
            <a:chExt cx="941392" cy="1171581"/>
          </a:xfrm>
        </p:grpSpPr>
        <p:sp>
          <p:nvSpPr>
            <p:cNvPr id="3491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2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8" name="Group 67"/>
          <p:cNvGrpSpPr>
            <a:grpSpLocks/>
          </p:cNvGrpSpPr>
          <p:nvPr/>
        </p:nvGrpSpPr>
        <p:grpSpPr bwMode="auto">
          <a:xfrm rot="2169744" flipH="1">
            <a:off x="4919663" y="4268788"/>
            <a:ext cx="439737" cy="546100"/>
            <a:chOff x="5640390" y="5292728"/>
            <a:chExt cx="941392" cy="1171581"/>
          </a:xfrm>
        </p:grpSpPr>
        <p:sp>
          <p:nvSpPr>
            <p:cNvPr id="3490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1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49" name="Group 66"/>
          <p:cNvGrpSpPr>
            <a:grpSpLocks/>
          </p:cNvGrpSpPr>
          <p:nvPr/>
        </p:nvGrpSpPr>
        <p:grpSpPr bwMode="auto">
          <a:xfrm rot="19430256" flipH="1">
            <a:off x="6443663" y="5257800"/>
            <a:ext cx="439737" cy="547688"/>
            <a:chOff x="5640390" y="5292728"/>
            <a:chExt cx="941392" cy="1171581"/>
          </a:xfrm>
        </p:grpSpPr>
        <p:sp>
          <p:nvSpPr>
            <p:cNvPr id="3490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0" name="Group 67"/>
          <p:cNvGrpSpPr>
            <a:grpSpLocks/>
          </p:cNvGrpSpPr>
          <p:nvPr/>
        </p:nvGrpSpPr>
        <p:grpSpPr bwMode="auto">
          <a:xfrm rot="-2169744">
            <a:off x="7442200" y="4659313"/>
            <a:ext cx="439738" cy="546100"/>
            <a:chOff x="5640390" y="5292728"/>
            <a:chExt cx="941392" cy="1171581"/>
          </a:xfrm>
        </p:grpSpPr>
        <p:sp>
          <p:nvSpPr>
            <p:cNvPr id="3489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0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1" name="Group 66"/>
          <p:cNvGrpSpPr>
            <a:grpSpLocks/>
          </p:cNvGrpSpPr>
          <p:nvPr/>
        </p:nvGrpSpPr>
        <p:grpSpPr bwMode="auto">
          <a:xfrm rot="17100000" flipV="1">
            <a:off x="5359400" y="2524125"/>
            <a:ext cx="439738" cy="547688"/>
            <a:chOff x="5640390" y="5292728"/>
            <a:chExt cx="941392" cy="1171581"/>
          </a:xfrm>
        </p:grpSpPr>
        <p:sp>
          <p:nvSpPr>
            <p:cNvPr id="3488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9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2" name="Group 67"/>
          <p:cNvGrpSpPr>
            <a:grpSpLocks/>
          </p:cNvGrpSpPr>
          <p:nvPr/>
        </p:nvGrpSpPr>
        <p:grpSpPr bwMode="auto">
          <a:xfrm rot="-4500000" flipH="1" flipV="1">
            <a:off x="5159375" y="3643313"/>
            <a:ext cx="439737" cy="547688"/>
            <a:chOff x="5640390" y="5292728"/>
            <a:chExt cx="941392" cy="1171581"/>
          </a:xfrm>
        </p:grpSpPr>
        <p:sp>
          <p:nvSpPr>
            <p:cNvPr id="3488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3" name="Group 66"/>
          <p:cNvGrpSpPr>
            <a:grpSpLocks/>
          </p:cNvGrpSpPr>
          <p:nvPr/>
        </p:nvGrpSpPr>
        <p:grpSpPr bwMode="auto">
          <a:xfrm rot="3762842" flipH="1" flipV="1">
            <a:off x="7485063" y="3181350"/>
            <a:ext cx="439738" cy="547687"/>
            <a:chOff x="5640390" y="5292728"/>
            <a:chExt cx="941392" cy="1171581"/>
          </a:xfrm>
        </p:grpSpPr>
        <p:sp>
          <p:nvSpPr>
            <p:cNvPr id="3487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8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854" name="Group 67"/>
          <p:cNvGrpSpPr>
            <a:grpSpLocks/>
          </p:cNvGrpSpPr>
          <p:nvPr/>
        </p:nvGrpSpPr>
        <p:grpSpPr bwMode="auto">
          <a:xfrm rot="3762842" flipV="1">
            <a:off x="7972425" y="4238625"/>
            <a:ext cx="439738" cy="547688"/>
            <a:chOff x="5640390" y="5292728"/>
            <a:chExt cx="941392" cy="1171581"/>
          </a:xfrm>
        </p:grpSpPr>
        <p:sp>
          <p:nvSpPr>
            <p:cNvPr id="3486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6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7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485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59"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60"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1"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2"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3"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4864" name="Line 50"/>
          <p:cNvSpPr>
            <a:spLocks noChangeShapeType="1"/>
          </p:cNvSpPr>
          <p:nvPr/>
        </p:nvSpPr>
        <p:spPr bwMode="auto">
          <a:xfrm>
            <a:off x="7010400" y="1981200"/>
            <a:ext cx="381000" cy="7620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932798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8"/>
          <p:cNvSpPr>
            <a:spLocks noChangeArrowheads="1"/>
          </p:cNvSpPr>
          <p:nvPr>
            <p:ph type="title"/>
          </p:nvPr>
        </p:nvSpPr>
        <p:spPr/>
        <p:txBody>
          <a:bodyPr rIns="132080"/>
          <a:lstStyle/>
          <a:p>
            <a:r>
              <a:rPr lang="en-US" dirty="0"/>
              <a:t>Dining Philosophers</a:t>
            </a:r>
            <a:r>
              <a:rPr lang="en-US" dirty="0">
                <a:sym typeface="Arial" charset="0"/>
              </a:rPr>
              <a:t> solution with </a:t>
            </a:r>
            <a:r>
              <a:rPr lang="en-US" dirty="0" smtClean="0">
                <a:sym typeface="Arial" charset="0"/>
              </a:rPr>
              <a:t>unnumbered </a:t>
            </a:r>
            <a:r>
              <a:rPr lang="en-US" dirty="0">
                <a:sym typeface="Arial" charset="0"/>
              </a:rPr>
              <a:t>resources</a:t>
            </a:r>
            <a:endParaRPr lang="en-US" dirty="0"/>
          </a:p>
        </p:txBody>
      </p:sp>
      <p:sp>
        <p:nvSpPr>
          <p:cNvPr id="35848"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9"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0"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1"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2"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3"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4"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5"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6"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57"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8"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59"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0"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1"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2"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3"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4"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65"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6"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67"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5868" name="Group 66"/>
          <p:cNvGrpSpPr>
            <a:grpSpLocks/>
          </p:cNvGrpSpPr>
          <p:nvPr/>
        </p:nvGrpSpPr>
        <p:grpSpPr bwMode="auto">
          <a:xfrm flipV="1">
            <a:off x="7315200" y="2514600"/>
            <a:ext cx="439738" cy="547688"/>
            <a:chOff x="5640390" y="5292728"/>
            <a:chExt cx="941392" cy="1171581"/>
          </a:xfrm>
        </p:grpSpPr>
        <p:sp>
          <p:nvSpPr>
            <p:cNvPr id="3595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6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69" name="Group 67"/>
          <p:cNvGrpSpPr>
            <a:grpSpLocks/>
          </p:cNvGrpSpPr>
          <p:nvPr/>
        </p:nvGrpSpPr>
        <p:grpSpPr bwMode="auto">
          <a:xfrm flipH="1" flipV="1">
            <a:off x="6221413" y="2509838"/>
            <a:ext cx="439737" cy="547687"/>
            <a:chOff x="5640390" y="5292728"/>
            <a:chExt cx="941392" cy="1171581"/>
          </a:xfrm>
        </p:grpSpPr>
        <p:sp>
          <p:nvSpPr>
            <p:cNvPr id="3595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0" name="Group 66"/>
          <p:cNvGrpSpPr>
            <a:grpSpLocks/>
          </p:cNvGrpSpPr>
          <p:nvPr/>
        </p:nvGrpSpPr>
        <p:grpSpPr bwMode="auto">
          <a:xfrm rot="2169744">
            <a:off x="5867400" y="4924425"/>
            <a:ext cx="439738" cy="547688"/>
            <a:chOff x="5640390" y="5292728"/>
            <a:chExt cx="941392" cy="1171581"/>
          </a:xfrm>
        </p:grpSpPr>
        <p:sp>
          <p:nvSpPr>
            <p:cNvPr id="3594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5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1" name="Group 67"/>
          <p:cNvGrpSpPr>
            <a:grpSpLocks/>
          </p:cNvGrpSpPr>
          <p:nvPr/>
        </p:nvGrpSpPr>
        <p:grpSpPr bwMode="auto">
          <a:xfrm rot="2169744" flipH="1">
            <a:off x="4919663" y="4268788"/>
            <a:ext cx="439737" cy="546100"/>
            <a:chOff x="5640390" y="5292728"/>
            <a:chExt cx="941392" cy="1171581"/>
          </a:xfrm>
        </p:grpSpPr>
        <p:sp>
          <p:nvSpPr>
            <p:cNvPr id="3593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4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2" name="Group 66"/>
          <p:cNvGrpSpPr>
            <a:grpSpLocks/>
          </p:cNvGrpSpPr>
          <p:nvPr/>
        </p:nvGrpSpPr>
        <p:grpSpPr bwMode="auto">
          <a:xfrm rot="19430256" flipH="1">
            <a:off x="6443663" y="5257800"/>
            <a:ext cx="439737" cy="547688"/>
            <a:chOff x="5640390" y="5292728"/>
            <a:chExt cx="941392" cy="1171581"/>
          </a:xfrm>
        </p:grpSpPr>
        <p:sp>
          <p:nvSpPr>
            <p:cNvPr id="3593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3" name="Group 67"/>
          <p:cNvGrpSpPr>
            <a:grpSpLocks/>
          </p:cNvGrpSpPr>
          <p:nvPr/>
        </p:nvGrpSpPr>
        <p:grpSpPr bwMode="auto">
          <a:xfrm rot="-2169744">
            <a:off x="7442200" y="4659313"/>
            <a:ext cx="439738" cy="546100"/>
            <a:chOff x="5640390" y="5292728"/>
            <a:chExt cx="941392" cy="1171581"/>
          </a:xfrm>
        </p:grpSpPr>
        <p:sp>
          <p:nvSpPr>
            <p:cNvPr id="3592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3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4" name="Group 66"/>
          <p:cNvGrpSpPr>
            <a:grpSpLocks/>
          </p:cNvGrpSpPr>
          <p:nvPr/>
        </p:nvGrpSpPr>
        <p:grpSpPr bwMode="auto">
          <a:xfrm rot="17100000" flipV="1">
            <a:off x="5359400" y="2524125"/>
            <a:ext cx="439738" cy="547688"/>
            <a:chOff x="5640390" y="5292728"/>
            <a:chExt cx="941392" cy="1171581"/>
          </a:xfrm>
        </p:grpSpPr>
        <p:sp>
          <p:nvSpPr>
            <p:cNvPr id="3591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2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5" name="Group 67"/>
          <p:cNvGrpSpPr>
            <a:grpSpLocks/>
          </p:cNvGrpSpPr>
          <p:nvPr/>
        </p:nvGrpSpPr>
        <p:grpSpPr bwMode="auto">
          <a:xfrm rot="-4500000" flipH="1" flipV="1">
            <a:off x="5159375" y="3643313"/>
            <a:ext cx="439737" cy="547688"/>
            <a:chOff x="5640390" y="5292728"/>
            <a:chExt cx="941392" cy="1171581"/>
          </a:xfrm>
        </p:grpSpPr>
        <p:sp>
          <p:nvSpPr>
            <p:cNvPr id="3591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1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6" name="Group 66"/>
          <p:cNvGrpSpPr>
            <a:grpSpLocks/>
          </p:cNvGrpSpPr>
          <p:nvPr/>
        </p:nvGrpSpPr>
        <p:grpSpPr bwMode="auto">
          <a:xfrm rot="3762842" flipH="1" flipV="1">
            <a:off x="7485063" y="3181350"/>
            <a:ext cx="439738" cy="547687"/>
            <a:chOff x="5640390" y="5292728"/>
            <a:chExt cx="941392" cy="1171581"/>
          </a:xfrm>
        </p:grpSpPr>
        <p:sp>
          <p:nvSpPr>
            <p:cNvPr id="3590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5877" name="Group 67"/>
          <p:cNvGrpSpPr>
            <a:grpSpLocks/>
          </p:cNvGrpSpPr>
          <p:nvPr/>
        </p:nvGrpSpPr>
        <p:grpSpPr bwMode="auto">
          <a:xfrm rot="3762842" flipV="1">
            <a:off x="7972425" y="4238625"/>
            <a:ext cx="439738" cy="547688"/>
            <a:chOff x="5640390" y="5292728"/>
            <a:chExt cx="941392" cy="1171581"/>
          </a:xfrm>
        </p:grpSpPr>
        <p:sp>
          <p:nvSpPr>
            <p:cNvPr id="3589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9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0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5878"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82"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83"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4"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5"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6"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7" name="Line 50"/>
          <p:cNvSpPr>
            <a:spLocks noChangeShapeType="1"/>
          </p:cNvSpPr>
          <p:nvPr/>
        </p:nvSpPr>
        <p:spPr bwMode="auto">
          <a:xfrm>
            <a:off x="7010400" y="1981200"/>
            <a:ext cx="381000" cy="7620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5888" name="Line 46"/>
          <p:cNvSpPr>
            <a:spLocks noChangeShapeType="1"/>
          </p:cNvSpPr>
          <p:nvPr/>
        </p:nvSpPr>
        <p:spPr bwMode="auto">
          <a:xfrm rot="10800000" flipH="1" flipV="1">
            <a:off x="4648200" y="3810000"/>
            <a:ext cx="457200" cy="5334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89" name="Line 47"/>
          <p:cNvSpPr>
            <a:spLocks noChangeShapeType="1"/>
          </p:cNvSpPr>
          <p:nvPr/>
        </p:nvSpPr>
        <p:spPr bwMode="auto">
          <a:xfrm rot="10800000" flipH="1">
            <a:off x="5867400" y="5486400"/>
            <a:ext cx="533400" cy="1524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0" name="Line 48"/>
          <p:cNvSpPr>
            <a:spLocks noChangeShapeType="1"/>
          </p:cNvSpPr>
          <p:nvPr/>
        </p:nvSpPr>
        <p:spPr bwMode="auto">
          <a:xfrm rot="10800000" flipH="1">
            <a:off x="8077200" y="4648200"/>
            <a:ext cx="0" cy="6858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1" name="Line 49"/>
          <p:cNvSpPr>
            <a:spLocks noChangeShapeType="1"/>
          </p:cNvSpPr>
          <p:nvPr/>
        </p:nvSpPr>
        <p:spPr bwMode="auto">
          <a:xfrm flipH="1" flipV="1">
            <a:off x="7772400" y="2971800"/>
            <a:ext cx="533400" cy="2286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5892" name="Line 50"/>
          <p:cNvSpPr>
            <a:spLocks noChangeShapeType="1"/>
          </p:cNvSpPr>
          <p:nvPr/>
        </p:nvSpPr>
        <p:spPr bwMode="auto">
          <a:xfrm flipH="1">
            <a:off x="5867400" y="2133600"/>
            <a:ext cx="533400" cy="60960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114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pPr>
            <a:r>
              <a:rPr lang="en-US" sz="2200" dirty="0">
                <a:latin typeface="Gill Sans MT"/>
                <a:cs typeface="Gill Sans MT"/>
                <a:sym typeface="Arial" charset="0"/>
              </a:rPr>
              <a:t>Back to the trivial broken </a:t>
            </a:r>
            <a:r>
              <a:rPr lang="ja-JP" altLang="en-US" sz="2200" dirty="0">
                <a:latin typeface="Gill Sans MT"/>
                <a:cs typeface="Gill Sans MT"/>
                <a:sym typeface="Arial" charset="0"/>
              </a:rPr>
              <a:t>“</a:t>
            </a:r>
            <a:r>
              <a:rPr lang="en-US" sz="2200" dirty="0">
                <a:latin typeface="Gill Sans MT"/>
                <a:cs typeface="Gill Sans MT"/>
                <a:sym typeface="Arial" charset="0"/>
              </a:rPr>
              <a:t>solution</a:t>
            </a:r>
            <a:r>
              <a:rPr lang="ja-JP" altLang="en-US" sz="2200" dirty="0">
                <a:latin typeface="Gill Sans MT"/>
                <a:cs typeface="Gill Sans MT"/>
                <a:sym typeface="Arial" charset="0"/>
              </a:rPr>
              <a:t>”</a:t>
            </a:r>
            <a:r>
              <a:rPr lang="en-US" sz="2200" dirty="0">
                <a:latin typeface="Gill Sans MT"/>
                <a:cs typeface="Gill Sans MT"/>
                <a:sym typeface="Arial" charset="0"/>
              </a:rPr>
              <a:t>...</a:t>
            </a:r>
          </a:p>
          <a:p>
            <a:pPr marL="39688">
              <a:spcBef>
                <a:spcPts val="1200"/>
              </a:spcBef>
            </a:pPr>
            <a:endParaRPr lang="en-US" sz="2200" dirty="0">
              <a:latin typeface="Arial" charset="0"/>
              <a:cs typeface="Arial" charset="0"/>
              <a:sym typeface="Arial" charset="0"/>
            </a:endParaRPr>
          </a:p>
          <a:p>
            <a:pPr marL="39688">
              <a:buFont typeface="Wingdings" charset="0"/>
              <a:buNone/>
            </a:pPr>
            <a:r>
              <a:rPr lang="en-US" sz="2000" b="1" dirty="0">
                <a:solidFill>
                  <a:srgbClr val="0000CC"/>
                </a:solidFill>
                <a:latin typeface="Courier New" charset="0"/>
                <a:cs typeface="Courier New" charset="0"/>
              </a:rPr>
              <a:t># define N 5</a:t>
            </a:r>
          </a:p>
          <a:p>
            <a:pPr marL="39688">
              <a:buFont typeface="Wingdings" charset="0"/>
              <a:buNone/>
            </a:pPr>
            <a:endParaRPr lang="en-US" sz="2000" b="1" dirty="0">
              <a:solidFill>
                <a:srgbClr val="0000CC"/>
              </a:solidFill>
              <a:latin typeface="Courier New" charset="0"/>
              <a:cs typeface="Courier New" charset="0"/>
            </a:endParaRPr>
          </a:p>
          <a:p>
            <a:pPr marL="39688">
              <a:buFont typeface="Wingdings" charset="0"/>
              <a:buNone/>
            </a:pPr>
            <a:r>
              <a:rPr lang="en-US" sz="2000" b="1" dirty="0">
                <a:solidFill>
                  <a:srgbClr val="0000CC"/>
                </a:solidFill>
                <a:latin typeface="Courier New" charset="0"/>
                <a:cs typeface="Courier New" charset="0"/>
              </a:rPr>
              <a:t>void philosopher (</a:t>
            </a:r>
            <a:r>
              <a:rPr lang="en-US" sz="2000" b="1" dirty="0" err="1">
                <a:solidFill>
                  <a:srgbClr val="0000CC"/>
                </a:solidFill>
                <a:latin typeface="Courier New" charset="0"/>
                <a:cs typeface="Courier New" charset="0"/>
              </a:rPr>
              <a:t>int</a:t>
            </a:r>
            <a:r>
              <a:rPr lang="en-US" sz="2000" b="1" dirty="0">
                <a:solidFill>
                  <a:srgbClr val="0000CC"/>
                </a:solidFill>
                <a:latin typeface="Courier New" charset="0"/>
                <a:cs typeface="Courier New" charset="0"/>
              </a:rPr>
              <a:t> </a:t>
            </a:r>
            <a:r>
              <a:rPr lang="en-US" sz="2000" b="1" dirty="0" err="1">
                <a:solidFill>
                  <a:srgbClr val="0000CC"/>
                </a:solidFill>
                <a:latin typeface="Courier New" charset="0"/>
                <a:cs typeface="Courier New" charset="0"/>
              </a:rPr>
              <a:t>i</a:t>
            </a: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   while (TRUE) {</a:t>
            </a:r>
          </a:p>
          <a:p>
            <a:pPr marL="39688">
              <a:buFont typeface="Wingdings" charset="0"/>
              <a:buNone/>
            </a:pPr>
            <a:r>
              <a:rPr lang="en-US" sz="2000" b="1" dirty="0">
                <a:solidFill>
                  <a:srgbClr val="0000CC"/>
                </a:solidFill>
                <a:latin typeface="Courier New" charset="0"/>
                <a:cs typeface="Courier New" charset="0"/>
              </a:rPr>
              <a:t>      think();</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take_fork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take_fork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eat(); /* yummy */</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FF0000"/>
                </a:solidFill>
                <a:latin typeface="Courier New" charset="0"/>
                <a:cs typeface="Courier New" charset="0"/>
              </a:rPr>
              <a:t>put_fork</a:t>
            </a:r>
            <a:r>
              <a:rPr lang="en-US" sz="2000" b="1" dirty="0">
                <a:solidFill>
                  <a:srgbClr val="FF0000"/>
                </a:solidFill>
                <a:latin typeface="Courier New" charset="0"/>
                <a:cs typeface="Courier New" charset="0"/>
              </a:rPr>
              <a:t>(</a:t>
            </a:r>
            <a:r>
              <a:rPr lang="en-US" sz="2000" b="1" dirty="0" err="1">
                <a:solidFill>
                  <a:srgbClr val="FF0000"/>
                </a:solidFill>
                <a:latin typeface="Courier New" charset="0"/>
                <a:cs typeface="Courier New" charset="0"/>
              </a:rPr>
              <a:t>i</a:t>
            </a:r>
            <a:r>
              <a:rPr lang="en-US" sz="2000" b="1" dirty="0">
                <a:solidFill>
                  <a:srgbClr val="FF0000"/>
                </a:solidFill>
                <a:latin typeface="Courier New" charset="0"/>
                <a:cs typeface="Courier New" charset="0"/>
              </a:rPr>
              <a:t>);</a:t>
            </a:r>
          </a:p>
          <a:p>
            <a:pPr marL="39688">
              <a:buFont typeface="Wingdings" charset="0"/>
              <a:buNone/>
            </a:pPr>
            <a:r>
              <a:rPr lang="en-US" sz="2000" b="1" dirty="0">
                <a:solidFill>
                  <a:srgbClr val="0000CC"/>
                </a:solidFill>
                <a:latin typeface="Courier New" charset="0"/>
                <a:cs typeface="Courier New" charset="0"/>
              </a:rPr>
              <a:t>      </a:t>
            </a:r>
            <a:r>
              <a:rPr lang="en-US" sz="2000" b="1" dirty="0" err="1">
                <a:solidFill>
                  <a:srgbClr val="008000"/>
                </a:solidFill>
                <a:latin typeface="Courier New" charset="0"/>
                <a:cs typeface="Courier New" charset="0"/>
              </a:rPr>
              <a:t>put_fork</a:t>
            </a:r>
            <a:r>
              <a:rPr lang="en-US" sz="2000" b="1" dirty="0">
                <a:solidFill>
                  <a:srgbClr val="008000"/>
                </a:solidFill>
                <a:latin typeface="Courier New" charset="0"/>
                <a:cs typeface="Courier New" charset="0"/>
              </a:rPr>
              <a:t>((i+1)%N);</a:t>
            </a:r>
          </a:p>
          <a:p>
            <a:pPr marL="39688">
              <a:buFont typeface="Wingdings" charset="0"/>
              <a:buNone/>
            </a:pPr>
            <a:r>
              <a:rPr lang="en-US" sz="2000" b="1" dirty="0">
                <a:solidFill>
                  <a:srgbClr val="0000CC"/>
                </a:solidFill>
                <a:latin typeface="Courier New" charset="0"/>
                <a:cs typeface="Courier New" charset="0"/>
              </a:rPr>
              <a:t>  }</a:t>
            </a:r>
          </a:p>
          <a:p>
            <a:pPr marL="39688">
              <a:buFont typeface="Wingdings" charset="0"/>
              <a:buNone/>
            </a:pPr>
            <a:r>
              <a:rPr lang="en-US" sz="2000" b="1" dirty="0">
                <a:solidFill>
                  <a:srgbClr val="0000CC"/>
                </a:solidFill>
                <a:latin typeface="Courier New" charset="0"/>
                <a:cs typeface="Courier New" charset="0"/>
              </a:rPr>
              <a:t>}</a:t>
            </a:r>
          </a:p>
          <a:p>
            <a:pPr marL="39688">
              <a:spcBef>
                <a:spcPts val="1200"/>
              </a:spcBef>
            </a:pPr>
            <a:endParaRPr lang="en-US" sz="2000" dirty="0">
              <a:latin typeface="Arial" charset="0"/>
              <a:cs typeface="Arial" charset="0"/>
              <a:sym typeface="Arial" charset="0"/>
            </a:endParaRPr>
          </a:p>
        </p:txBody>
      </p:sp>
    </p:spTree>
    <p:extLst>
      <p:ext uri="{BB962C8B-B14F-4D97-AF65-F5344CB8AC3E}">
        <p14:creationId xmlns:p14="http://schemas.microsoft.com/office/powerpoint/2010/main" val="16748531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02"/>
          <p:cNvGrpSpPr>
            <a:grpSpLocks/>
          </p:cNvGrpSpPr>
          <p:nvPr/>
        </p:nvGrpSpPr>
        <p:grpSpPr bwMode="auto">
          <a:xfrm>
            <a:off x="5105400" y="2509838"/>
            <a:ext cx="3089275" cy="3128962"/>
            <a:chOff x="5689600" y="2347913"/>
            <a:chExt cx="3089275" cy="3128962"/>
          </a:xfrm>
        </p:grpSpPr>
        <p:sp>
          <p:nvSpPr>
            <p:cNvPr id="36891" name="AutoShape 7"/>
            <p:cNvSpPr>
              <a:spLocks noChangeAspect="1" noChangeArrowheads="1" noTextEdit="1"/>
            </p:cNvSpPr>
            <p:nvPr/>
          </p:nvSpPr>
          <p:spPr bwMode="auto">
            <a:xfrm rot="-900000">
              <a:off x="5699125" y="37592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2" name="Freeform 9"/>
            <p:cNvSpPr>
              <a:spLocks/>
            </p:cNvSpPr>
            <p:nvPr/>
          </p:nvSpPr>
          <p:spPr bwMode="auto">
            <a:xfrm rot="-900000">
              <a:off x="5726113" y="4013200"/>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3" name="Freeform 10"/>
            <p:cNvSpPr>
              <a:spLocks/>
            </p:cNvSpPr>
            <p:nvPr/>
          </p:nvSpPr>
          <p:spPr bwMode="auto">
            <a:xfrm rot="-900000">
              <a:off x="5726113" y="41306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4" name="Freeform 13"/>
            <p:cNvSpPr>
              <a:spLocks/>
            </p:cNvSpPr>
            <p:nvPr/>
          </p:nvSpPr>
          <p:spPr bwMode="auto">
            <a:xfrm rot="-900000">
              <a:off x="5700713" y="39878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5" name="AutoShape 7"/>
            <p:cNvSpPr>
              <a:spLocks noChangeAspect="1" noChangeArrowheads="1" noTextEdit="1"/>
            </p:cNvSpPr>
            <p:nvPr/>
          </p:nvSpPr>
          <p:spPr bwMode="auto">
            <a:xfrm rot="-5400000">
              <a:off x="6781800" y="45720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896" name="Freeform 9"/>
            <p:cNvSpPr>
              <a:spLocks/>
            </p:cNvSpPr>
            <p:nvPr/>
          </p:nvSpPr>
          <p:spPr bwMode="auto">
            <a:xfrm rot="-5400000">
              <a:off x="6826250" y="481965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7" name="Freeform 10"/>
            <p:cNvSpPr>
              <a:spLocks/>
            </p:cNvSpPr>
            <p:nvPr/>
          </p:nvSpPr>
          <p:spPr bwMode="auto">
            <a:xfrm rot="-5400000">
              <a:off x="6854826" y="49657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8" name="Freeform 13"/>
            <p:cNvSpPr>
              <a:spLocks/>
            </p:cNvSpPr>
            <p:nvPr/>
          </p:nvSpPr>
          <p:spPr bwMode="auto">
            <a:xfrm rot="-5400000">
              <a:off x="6786562" y="4795838"/>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99" name="AutoShape 7"/>
            <p:cNvSpPr>
              <a:spLocks noChangeAspect="1" noChangeArrowheads="1" noTextEdit="1"/>
            </p:cNvSpPr>
            <p:nvPr/>
          </p:nvSpPr>
          <p:spPr bwMode="auto">
            <a:xfrm rot="7849648">
              <a:off x="749458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0" name="Freeform 9"/>
            <p:cNvSpPr>
              <a:spLocks/>
            </p:cNvSpPr>
            <p:nvPr/>
          </p:nvSpPr>
          <p:spPr bwMode="auto">
            <a:xfrm rot="7849648">
              <a:off x="75247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1" name="Freeform 10"/>
            <p:cNvSpPr>
              <a:spLocks/>
            </p:cNvSpPr>
            <p:nvPr/>
          </p:nvSpPr>
          <p:spPr bwMode="auto">
            <a:xfrm rot="7849648">
              <a:off x="7581901"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2" name="Freeform 13"/>
            <p:cNvSpPr>
              <a:spLocks/>
            </p:cNvSpPr>
            <p:nvPr/>
          </p:nvSpPr>
          <p:spPr bwMode="auto">
            <a:xfrm rot="7849648">
              <a:off x="74914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3" name="AutoShape 7"/>
            <p:cNvSpPr>
              <a:spLocks noChangeAspect="1" noChangeArrowheads="1" noTextEdit="1"/>
            </p:cNvSpPr>
            <p:nvPr/>
          </p:nvSpPr>
          <p:spPr bwMode="auto">
            <a:xfrm rot="13750352" flipH="1">
              <a:off x="6053138" y="2547938"/>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4" name="Freeform 9"/>
            <p:cNvSpPr>
              <a:spLocks/>
            </p:cNvSpPr>
            <p:nvPr/>
          </p:nvSpPr>
          <p:spPr bwMode="auto">
            <a:xfrm rot="13750352" flipH="1">
              <a:off x="6089650" y="27717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5" name="Freeform 10"/>
            <p:cNvSpPr>
              <a:spLocks/>
            </p:cNvSpPr>
            <p:nvPr/>
          </p:nvSpPr>
          <p:spPr bwMode="auto">
            <a:xfrm rot="13750352" flipH="1">
              <a:off x="6097588" y="286385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Freeform 13"/>
            <p:cNvSpPr>
              <a:spLocks/>
            </p:cNvSpPr>
            <p:nvPr/>
          </p:nvSpPr>
          <p:spPr bwMode="auto">
            <a:xfrm rot="13750352" flipH="1">
              <a:off x="6056312" y="2768601"/>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7" name="AutoShape 7"/>
            <p:cNvSpPr>
              <a:spLocks noChangeAspect="1" noChangeArrowheads="1" noTextEdit="1"/>
            </p:cNvSpPr>
            <p:nvPr/>
          </p:nvSpPr>
          <p:spPr bwMode="auto">
            <a:xfrm rot="900000" flipH="1">
              <a:off x="7874000" y="3746500"/>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6908" name="Freeform 9"/>
            <p:cNvSpPr>
              <a:spLocks/>
            </p:cNvSpPr>
            <p:nvPr/>
          </p:nvSpPr>
          <p:spPr bwMode="auto">
            <a:xfrm rot="900000" flipH="1">
              <a:off x="7912100" y="40005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9" name="Freeform 10"/>
            <p:cNvSpPr>
              <a:spLocks/>
            </p:cNvSpPr>
            <p:nvPr/>
          </p:nvSpPr>
          <p:spPr bwMode="auto">
            <a:xfrm rot="900000" flipH="1">
              <a:off x="7977188" y="41179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10" name="Freeform 13"/>
            <p:cNvSpPr>
              <a:spLocks/>
            </p:cNvSpPr>
            <p:nvPr/>
          </p:nvSpPr>
          <p:spPr bwMode="auto">
            <a:xfrm rot="900000" flipH="1">
              <a:off x="7872413" y="3975100"/>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911" name="Group 66"/>
            <p:cNvGrpSpPr>
              <a:grpSpLocks/>
            </p:cNvGrpSpPr>
            <p:nvPr/>
          </p:nvGrpSpPr>
          <p:grpSpPr bwMode="auto">
            <a:xfrm flipV="1">
              <a:off x="7256463" y="2347913"/>
              <a:ext cx="439737" cy="547687"/>
              <a:chOff x="5640390" y="5292728"/>
              <a:chExt cx="941392" cy="1171581"/>
            </a:xfrm>
          </p:grpSpPr>
          <p:sp>
            <p:nvSpPr>
              <p:cNvPr id="3698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9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2" name="Group 67"/>
            <p:cNvGrpSpPr>
              <a:grpSpLocks/>
            </p:cNvGrpSpPr>
            <p:nvPr/>
          </p:nvGrpSpPr>
          <p:grpSpPr bwMode="auto">
            <a:xfrm flipH="1" flipV="1">
              <a:off x="6805613" y="2347913"/>
              <a:ext cx="439737" cy="547687"/>
              <a:chOff x="5640390" y="5292728"/>
              <a:chExt cx="941392" cy="1171581"/>
            </a:xfrm>
          </p:grpSpPr>
          <p:sp>
            <p:nvSpPr>
              <p:cNvPr id="3697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8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3" name="Group 66"/>
            <p:cNvGrpSpPr>
              <a:grpSpLocks/>
            </p:cNvGrpSpPr>
            <p:nvPr/>
          </p:nvGrpSpPr>
          <p:grpSpPr bwMode="auto">
            <a:xfrm rot="2169744">
              <a:off x="6451600" y="4762500"/>
              <a:ext cx="439738" cy="547688"/>
              <a:chOff x="5640390" y="5292728"/>
              <a:chExt cx="941392" cy="1171581"/>
            </a:xfrm>
          </p:grpSpPr>
          <p:sp>
            <p:nvSpPr>
              <p:cNvPr id="3697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7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4" name="Group 67"/>
            <p:cNvGrpSpPr>
              <a:grpSpLocks/>
            </p:cNvGrpSpPr>
            <p:nvPr/>
          </p:nvGrpSpPr>
          <p:grpSpPr bwMode="auto">
            <a:xfrm rot="2169744" flipH="1">
              <a:off x="6088063" y="4497388"/>
              <a:ext cx="439737" cy="546100"/>
              <a:chOff x="5640390" y="5292728"/>
              <a:chExt cx="941392" cy="1171581"/>
            </a:xfrm>
          </p:grpSpPr>
          <p:sp>
            <p:nvSpPr>
              <p:cNvPr id="3696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5" name="Group 66"/>
            <p:cNvGrpSpPr>
              <a:grpSpLocks/>
            </p:cNvGrpSpPr>
            <p:nvPr/>
          </p:nvGrpSpPr>
          <p:grpSpPr bwMode="auto">
            <a:xfrm rot="19430256" flipH="1">
              <a:off x="7662863" y="4762500"/>
              <a:ext cx="439737" cy="547688"/>
              <a:chOff x="5640390" y="5292728"/>
              <a:chExt cx="941392" cy="1171581"/>
            </a:xfrm>
          </p:grpSpPr>
          <p:sp>
            <p:nvSpPr>
              <p:cNvPr id="3695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6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6" name="Group 67"/>
            <p:cNvGrpSpPr>
              <a:grpSpLocks/>
            </p:cNvGrpSpPr>
            <p:nvPr/>
          </p:nvGrpSpPr>
          <p:grpSpPr bwMode="auto">
            <a:xfrm rot="-2169744">
              <a:off x="8026400" y="4497388"/>
              <a:ext cx="439738" cy="546100"/>
              <a:chOff x="5640390" y="5292728"/>
              <a:chExt cx="941392" cy="1171581"/>
            </a:xfrm>
          </p:grpSpPr>
          <p:sp>
            <p:nvSpPr>
              <p:cNvPr id="3694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5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7" name="Group 66"/>
            <p:cNvGrpSpPr>
              <a:grpSpLocks/>
            </p:cNvGrpSpPr>
            <p:nvPr/>
          </p:nvGrpSpPr>
          <p:grpSpPr bwMode="auto">
            <a:xfrm rot="17100000" flipV="1">
              <a:off x="5859463" y="3046413"/>
              <a:ext cx="439737" cy="547687"/>
              <a:chOff x="5640390" y="5292728"/>
              <a:chExt cx="941392" cy="1171581"/>
            </a:xfrm>
          </p:grpSpPr>
          <p:sp>
            <p:nvSpPr>
              <p:cNvPr id="3694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8" name="Group 67"/>
            <p:cNvGrpSpPr>
              <a:grpSpLocks/>
            </p:cNvGrpSpPr>
            <p:nvPr/>
          </p:nvGrpSpPr>
          <p:grpSpPr bwMode="auto">
            <a:xfrm rot="-4500000" flipH="1" flipV="1">
              <a:off x="5743575" y="3481388"/>
              <a:ext cx="439737" cy="547688"/>
              <a:chOff x="5640390" y="5292728"/>
              <a:chExt cx="941392" cy="1171581"/>
            </a:xfrm>
          </p:grpSpPr>
          <p:sp>
            <p:nvSpPr>
              <p:cNvPr id="3693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4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19" name="Group 66"/>
            <p:cNvGrpSpPr>
              <a:grpSpLocks/>
            </p:cNvGrpSpPr>
            <p:nvPr/>
          </p:nvGrpSpPr>
          <p:grpSpPr bwMode="auto">
            <a:xfrm rot="3762842" flipH="1" flipV="1">
              <a:off x="8069263" y="3019425"/>
              <a:ext cx="439738" cy="547687"/>
              <a:chOff x="5640390" y="5292728"/>
              <a:chExt cx="941392" cy="1171581"/>
            </a:xfrm>
          </p:grpSpPr>
          <p:sp>
            <p:nvSpPr>
              <p:cNvPr id="3692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3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6920" name="Group 67"/>
            <p:cNvGrpSpPr>
              <a:grpSpLocks/>
            </p:cNvGrpSpPr>
            <p:nvPr/>
          </p:nvGrpSpPr>
          <p:grpSpPr bwMode="auto">
            <a:xfrm rot="3762842" flipV="1">
              <a:off x="8275638" y="3419475"/>
              <a:ext cx="439738" cy="547687"/>
              <a:chOff x="5640390" y="5292728"/>
              <a:chExt cx="941392" cy="1171581"/>
            </a:xfrm>
          </p:grpSpPr>
          <p:sp>
            <p:nvSpPr>
              <p:cNvPr id="3692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2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686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7" name="Rectangle 8"/>
          <p:cNvSpPr>
            <a:spLocks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119" name="Line 46"/>
          <p:cNvSpPr>
            <a:spLocks noChangeShapeType="1"/>
          </p:cNvSpPr>
          <p:nvPr/>
        </p:nvSpPr>
        <p:spPr bwMode="auto">
          <a:xfrm rot="10800000" flipH="1">
            <a:off x="4953000" y="3048000"/>
            <a:ext cx="6096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0" name="Line 47"/>
          <p:cNvSpPr>
            <a:spLocks noChangeShapeType="1"/>
          </p:cNvSpPr>
          <p:nvPr/>
        </p:nvSpPr>
        <p:spPr bwMode="auto">
          <a:xfrm rot="10800000">
            <a:off x="5257800" y="4724400"/>
            <a:ext cx="152400" cy="6096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1" name="Line 48"/>
          <p:cNvSpPr>
            <a:spLocks noChangeShapeType="1"/>
          </p:cNvSpPr>
          <p:nvPr/>
        </p:nvSpPr>
        <p:spPr bwMode="auto">
          <a:xfrm rot="10800000">
            <a:off x="6858000" y="5486400"/>
            <a:ext cx="8382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2" name="Line 49"/>
          <p:cNvSpPr>
            <a:spLocks noChangeShapeType="1"/>
          </p:cNvSpPr>
          <p:nvPr/>
        </p:nvSpPr>
        <p:spPr bwMode="auto">
          <a:xfrm flipH="1">
            <a:off x="8229600" y="3962400"/>
            <a:ext cx="228600" cy="304800"/>
          </a:xfrm>
          <a:prstGeom prst="line">
            <a:avLst/>
          </a:prstGeom>
          <a:noFill/>
          <a:ln w="63500">
            <a:solidFill>
              <a:srgbClr val="0000CC"/>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8"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2672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a:t>
            </a:r>
            <a:r>
              <a:rPr lang="en-US" sz="2200" dirty="0" smtClean="0">
                <a:latin typeface="Gill Sans MT"/>
                <a:ea typeface="+mn-ea"/>
                <a:cs typeface="Gill Sans MT"/>
                <a:sym typeface="Arial" pitchFamily="34" charset="0"/>
              </a:rPr>
              <a:t>resources</a:t>
            </a:r>
            <a:endParaRPr lang="en-US" sz="2200" dirty="0">
              <a:latin typeface="Gill Sans MT"/>
              <a:ea typeface="+mn-ea"/>
              <a:cs typeface="Gill Sans MT"/>
              <a:sym typeface="Arial" pitchFamily="34" charset="0"/>
            </a:endParaRPr>
          </a:p>
          <a:p>
            <a:pPr marL="39688">
              <a:spcBef>
                <a:spcPts val="1200"/>
              </a:spcBef>
              <a:defRPr/>
            </a:pPr>
            <a:r>
              <a:rPr lang="en-US" sz="2200" dirty="0">
                <a:latin typeface="Gill Sans MT"/>
                <a:ea typeface="+mn-ea"/>
                <a:cs typeface="Gill Sans MT"/>
                <a:sym typeface="Arial" pitchFamily="34" charset="0"/>
              </a:rPr>
              <a:t>First request lower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6884"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6885"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6886"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6887"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6888"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spTree>
    <p:extLst>
      <p:ext uri="{BB962C8B-B14F-4D97-AF65-F5344CB8AC3E}">
        <p14:creationId xmlns:p14="http://schemas.microsoft.com/office/powerpoint/2010/main" val="3059287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20" grpId="0" animBg="1"/>
      <p:bldP spid="121" grpId="0" animBg="1"/>
      <p:bldP spid="122" grpId="0" animBg="1"/>
      <p:bldP spid="1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1"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2"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3"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4"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5"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6"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7"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98"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9"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0"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1"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2"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3"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4"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5"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6"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907"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8"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09"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7910" name="Group 66"/>
          <p:cNvGrpSpPr>
            <a:grpSpLocks/>
          </p:cNvGrpSpPr>
          <p:nvPr/>
        </p:nvGrpSpPr>
        <p:grpSpPr bwMode="auto">
          <a:xfrm flipV="1">
            <a:off x="6672263" y="2509838"/>
            <a:ext cx="439737" cy="547687"/>
            <a:chOff x="5640390" y="5292728"/>
            <a:chExt cx="941392" cy="1171581"/>
          </a:xfrm>
        </p:grpSpPr>
        <p:sp>
          <p:nvSpPr>
            <p:cNvPr id="3800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1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1" name="Group 67"/>
          <p:cNvGrpSpPr>
            <a:grpSpLocks/>
          </p:cNvGrpSpPr>
          <p:nvPr/>
        </p:nvGrpSpPr>
        <p:grpSpPr bwMode="auto">
          <a:xfrm flipH="1" flipV="1">
            <a:off x="6221413" y="2509838"/>
            <a:ext cx="439737" cy="547687"/>
            <a:chOff x="5640390" y="5292728"/>
            <a:chExt cx="941392" cy="1171581"/>
          </a:xfrm>
        </p:grpSpPr>
        <p:sp>
          <p:nvSpPr>
            <p:cNvPr id="3800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0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2" name="Group 66"/>
          <p:cNvGrpSpPr>
            <a:grpSpLocks/>
          </p:cNvGrpSpPr>
          <p:nvPr/>
        </p:nvGrpSpPr>
        <p:grpSpPr bwMode="auto">
          <a:xfrm rot="2169744">
            <a:off x="5867400" y="4924425"/>
            <a:ext cx="439738" cy="547688"/>
            <a:chOff x="5640390" y="5292728"/>
            <a:chExt cx="941392" cy="1171581"/>
          </a:xfrm>
        </p:grpSpPr>
        <p:sp>
          <p:nvSpPr>
            <p:cNvPr id="3799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3" name="Group 67"/>
          <p:cNvGrpSpPr>
            <a:grpSpLocks/>
          </p:cNvGrpSpPr>
          <p:nvPr/>
        </p:nvGrpSpPr>
        <p:grpSpPr bwMode="auto">
          <a:xfrm rot="-2169744">
            <a:off x="7442200" y="4659313"/>
            <a:ext cx="439738" cy="546100"/>
            <a:chOff x="5640390" y="5292728"/>
            <a:chExt cx="941392" cy="1171581"/>
          </a:xfrm>
        </p:grpSpPr>
        <p:sp>
          <p:nvSpPr>
            <p:cNvPr id="3798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9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4" name="Group 67"/>
          <p:cNvGrpSpPr>
            <a:grpSpLocks/>
          </p:cNvGrpSpPr>
          <p:nvPr/>
        </p:nvGrpSpPr>
        <p:grpSpPr bwMode="auto">
          <a:xfrm rot="-4500000" flipH="1" flipV="1">
            <a:off x="5159375" y="3643313"/>
            <a:ext cx="439737" cy="547688"/>
            <a:chOff x="5640390" y="5292728"/>
            <a:chExt cx="941392" cy="1171581"/>
          </a:xfrm>
        </p:grpSpPr>
        <p:sp>
          <p:nvSpPr>
            <p:cNvPr id="3797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8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15" name="Group 66"/>
          <p:cNvGrpSpPr>
            <a:grpSpLocks/>
          </p:cNvGrpSpPr>
          <p:nvPr/>
        </p:nvGrpSpPr>
        <p:grpSpPr bwMode="auto">
          <a:xfrm rot="3762842" flipH="1" flipV="1">
            <a:off x="7485063" y="3181350"/>
            <a:ext cx="439738" cy="547687"/>
            <a:chOff x="5640390" y="5292728"/>
            <a:chExt cx="941392" cy="1171581"/>
          </a:xfrm>
        </p:grpSpPr>
        <p:sp>
          <p:nvSpPr>
            <p:cNvPr id="3797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791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8"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9"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20"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Rectangle 8"/>
          <p:cNvSpPr>
            <a:spLocks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7927"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28"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29"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30"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7931"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495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Then request higher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7933"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7934"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7935"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7936"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7937"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grpSp>
        <p:nvGrpSpPr>
          <p:cNvPr id="37938" name="Group 67"/>
          <p:cNvGrpSpPr>
            <a:grpSpLocks/>
          </p:cNvGrpSpPr>
          <p:nvPr/>
        </p:nvGrpSpPr>
        <p:grpSpPr bwMode="auto">
          <a:xfrm rot="2169744" flipH="1">
            <a:off x="4919663" y="4268788"/>
            <a:ext cx="439737" cy="546100"/>
            <a:chOff x="5640390" y="5292728"/>
            <a:chExt cx="941392" cy="1171581"/>
          </a:xfrm>
        </p:grpSpPr>
        <p:sp>
          <p:nvSpPr>
            <p:cNvPr id="3796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7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39" name="Group 66"/>
          <p:cNvGrpSpPr>
            <a:grpSpLocks/>
          </p:cNvGrpSpPr>
          <p:nvPr/>
        </p:nvGrpSpPr>
        <p:grpSpPr bwMode="auto">
          <a:xfrm rot="19430256" flipH="1">
            <a:off x="6443663" y="5257800"/>
            <a:ext cx="439737" cy="547688"/>
            <a:chOff x="5640390" y="5292728"/>
            <a:chExt cx="941392" cy="1171581"/>
          </a:xfrm>
        </p:grpSpPr>
        <p:sp>
          <p:nvSpPr>
            <p:cNvPr id="3795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6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40" name="Group 66"/>
          <p:cNvGrpSpPr>
            <a:grpSpLocks/>
          </p:cNvGrpSpPr>
          <p:nvPr/>
        </p:nvGrpSpPr>
        <p:grpSpPr bwMode="auto">
          <a:xfrm rot="17100000" flipV="1">
            <a:off x="5359400" y="2524125"/>
            <a:ext cx="439738" cy="547688"/>
            <a:chOff x="5640390" y="5292728"/>
            <a:chExt cx="941392" cy="1171581"/>
          </a:xfrm>
        </p:grpSpPr>
        <p:sp>
          <p:nvSpPr>
            <p:cNvPr id="3795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7941" name="Group 67"/>
          <p:cNvGrpSpPr>
            <a:grpSpLocks/>
          </p:cNvGrpSpPr>
          <p:nvPr/>
        </p:nvGrpSpPr>
        <p:grpSpPr bwMode="auto">
          <a:xfrm rot="3762842" flipV="1">
            <a:off x="7972425" y="4238625"/>
            <a:ext cx="439738" cy="547688"/>
            <a:chOff x="5640390" y="5292728"/>
            <a:chExt cx="941392" cy="1171581"/>
          </a:xfrm>
        </p:grpSpPr>
        <p:sp>
          <p:nvSpPr>
            <p:cNvPr id="3794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4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5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6936225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5"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6"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7"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18"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19"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0"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1"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2"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23"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27"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8931"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8934" name="Group 66"/>
          <p:cNvGrpSpPr>
            <a:grpSpLocks/>
          </p:cNvGrpSpPr>
          <p:nvPr/>
        </p:nvGrpSpPr>
        <p:grpSpPr bwMode="auto">
          <a:xfrm flipV="1">
            <a:off x="6672263" y="2509838"/>
            <a:ext cx="439737" cy="547687"/>
            <a:chOff x="5640390" y="5292728"/>
            <a:chExt cx="941392" cy="1171581"/>
          </a:xfrm>
        </p:grpSpPr>
        <p:sp>
          <p:nvSpPr>
            <p:cNvPr id="3903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5" name="Group 67"/>
          <p:cNvGrpSpPr>
            <a:grpSpLocks/>
          </p:cNvGrpSpPr>
          <p:nvPr/>
        </p:nvGrpSpPr>
        <p:grpSpPr bwMode="auto">
          <a:xfrm flipH="1" flipV="1">
            <a:off x="6221413" y="2509838"/>
            <a:ext cx="439737" cy="547687"/>
            <a:chOff x="5640390" y="5292728"/>
            <a:chExt cx="941392" cy="1171581"/>
          </a:xfrm>
        </p:grpSpPr>
        <p:sp>
          <p:nvSpPr>
            <p:cNvPr id="3902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6" name="Group 66"/>
          <p:cNvGrpSpPr>
            <a:grpSpLocks/>
          </p:cNvGrpSpPr>
          <p:nvPr/>
        </p:nvGrpSpPr>
        <p:grpSpPr bwMode="auto">
          <a:xfrm rot="2169744">
            <a:off x="5867400" y="4924425"/>
            <a:ext cx="439738" cy="547688"/>
            <a:chOff x="5640390" y="5292728"/>
            <a:chExt cx="941392" cy="1171581"/>
          </a:xfrm>
        </p:grpSpPr>
        <p:sp>
          <p:nvSpPr>
            <p:cNvPr id="3902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7" name="Group 67"/>
          <p:cNvGrpSpPr>
            <a:grpSpLocks/>
          </p:cNvGrpSpPr>
          <p:nvPr/>
        </p:nvGrpSpPr>
        <p:grpSpPr bwMode="auto">
          <a:xfrm rot="-2169744">
            <a:off x="7442200" y="4659313"/>
            <a:ext cx="439738" cy="546100"/>
            <a:chOff x="5640390" y="5292728"/>
            <a:chExt cx="941392" cy="1171581"/>
          </a:xfrm>
        </p:grpSpPr>
        <p:sp>
          <p:nvSpPr>
            <p:cNvPr id="3901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8" name="Group 67"/>
          <p:cNvGrpSpPr>
            <a:grpSpLocks/>
          </p:cNvGrpSpPr>
          <p:nvPr/>
        </p:nvGrpSpPr>
        <p:grpSpPr bwMode="auto">
          <a:xfrm rot="-4500000" flipH="1" flipV="1">
            <a:off x="5159375" y="3643313"/>
            <a:ext cx="439737" cy="547688"/>
            <a:chOff x="5640390" y="5292728"/>
            <a:chExt cx="941392" cy="1171581"/>
          </a:xfrm>
        </p:grpSpPr>
        <p:sp>
          <p:nvSpPr>
            <p:cNvPr id="3900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39" name="Group 66"/>
          <p:cNvGrpSpPr>
            <a:grpSpLocks/>
          </p:cNvGrpSpPr>
          <p:nvPr/>
        </p:nvGrpSpPr>
        <p:grpSpPr bwMode="auto">
          <a:xfrm rot="3762842" flipH="1" flipV="1">
            <a:off x="7485063" y="3181350"/>
            <a:ext cx="439738" cy="547687"/>
            <a:chOff x="5640390" y="5292728"/>
            <a:chExt cx="941392" cy="1171581"/>
          </a:xfrm>
        </p:grpSpPr>
        <p:sp>
          <p:nvSpPr>
            <p:cNvPr id="3900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894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2"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44"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50" name="Rectangle 8"/>
          <p:cNvSpPr>
            <a:spLocks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8951"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2"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3"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4"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8955"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4958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Then request higher numbered fork</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8957"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8958"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8959"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8960"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8961"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sp>
        <p:nvSpPr>
          <p:cNvPr id="38962" name="Line 46"/>
          <p:cNvSpPr>
            <a:spLocks noChangeShapeType="1"/>
          </p:cNvSpPr>
          <p:nvPr/>
        </p:nvSpPr>
        <p:spPr bwMode="auto">
          <a:xfrm rot="10800000" flipH="1" flipV="1">
            <a:off x="4648200" y="3810000"/>
            <a:ext cx="457200" cy="533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3" name="Line 47"/>
          <p:cNvSpPr>
            <a:spLocks noChangeShapeType="1"/>
          </p:cNvSpPr>
          <p:nvPr/>
        </p:nvSpPr>
        <p:spPr bwMode="auto">
          <a:xfrm rot="10800000" flipH="1">
            <a:off x="5867400" y="5486400"/>
            <a:ext cx="533400" cy="152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4" name="Line 48"/>
          <p:cNvSpPr>
            <a:spLocks noChangeShapeType="1"/>
          </p:cNvSpPr>
          <p:nvPr/>
        </p:nvSpPr>
        <p:spPr bwMode="auto">
          <a:xfrm rot="10800000" flipH="1">
            <a:off x="8077200" y="4648200"/>
            <a:ext cx="0" cy="6858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8965" name="Line 49"/>
          <p:cNvSpPr>
            <a:spLocks noChangeShapeType="1"/>
          </p:cNvSpPr>
          <p:nvPr/>
        </p:nvSpPr>
        <p:spPr bwMode="auto">
          <a:xfrm flipH="1" flipV="1">
            <a:off x="7772400" y="2971800"/>
            <a:ext cx="533400" cy="228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8966" name="Group 67"/>
          <p:cNvGrpSpPr>
            <a:grpSpLocks/>
          </p:cNvGrpSpPr>
          <p:nvPr/>
        </p:nvGrpSpPr>
        <p:grpSpPr bwMode="auto">
          <a:xfrm rot="2169744" flipH="1">
            <a:off x="4919663" y="4268788"/>
            <a:ext cx="439737" cy="546100"/>
            <a:chOff x="5640390" y="5292728"/>
            <a:chExt cx="941392" cy="1171581"/>
          </a:xfrm>
        </p:grpSpPr>
        <p:sp>
          <p:nvSpPr>
            <p:cNvPr id="3899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7" name="Group 66"/>
          <p:cNvGrpSpPr>
            <a:grpSpLocks/>
          </p:cNvGrpSpPr>
          <p:nvPr/>
        </p:nvGrpSpPr>
        <p:grpSpPr bwMode="auto">
          <a:xfrm rot="19430256" flipH="1">
            <a:off x="6443663" y="5257800"/>
            <a:ext cx="439737" cy="547688"/>
            <a:chOff x="5640390" y="5292728"/>
            <a:chExt cx="941392" cy="1171581"/>
          </a:xfrm>
        </p:grpSpPr>
        <p:sp>
          <p:nvSpPr>
            <p:cNvPr id="3898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8" name="Group 66"/>
          <p:cNvGrpSpPr>
            <a:grpSpLocks/>
          </p:cNvGrpSpPr>
          <p:nvPr/>
        </p:nvGrpSpPr>
        <p:grpSpPr bwMode="auto">
          <a:xfrm rot="17100000" flipV="1">
            <a:off x="5359400" y="2524125"/>
            <a:ext cx="439738" cy="547688"/>
            <a:chOff x="5640390" y="5292728"/>
            <a:chExt cx="941392" cy="1171581"/>
          </a:xfrm>
        </p:grpSpPr>
        <p:sp>
          <p:nvSpPr>
            <p:cNvPr id="3897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8969" name="Group 67"/>
          <p:cNvGrpSpPr>
            <a:grpSpLocks/>
          </p:cNvGrpSpPr>
          <p:nvPr/>
        </p:nvGrpSpPr>
        <p:grpSpPr bwMode="auto">
          <a:xfrm rot="3762842" flipV="1">
            <a:off x="7972425" y="4238625"/>
            <a:ext cx="439738" cy="547688"/>
            <a:chOff x="5640390" y="5292728"/>
            <a:chExt cx="941392" cy="1171581"/>
          </a:xfrm>
        </p:grpSpPr>
        <p:sp>
          <p:nvSpPr>
            <p:cNvPr id="3897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9034175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7"/>
          <p:cNvSpPr>
            <a:spLocks noChangeAspect="1" noChangeArrowheads="1" noTextEdit="1"/>
          </p:cNvSpPr>
          <p:nvPr/>
        </p:nvSpPr>
        <p:spPr bwMode="auto">
          <a:xfrm rot="-900000">
            <a:off x="5114925" y="39211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9" name="Freeform 9"/>
          <p:cNvSpPr>
            <a:spLocks/>
          </p:cNvSpPr>
          <p:nvPr/>
        </p:nvSpPr>
        <p:spPr bwMode="auto">
          <a:xfrm rot="-900000">
            <a:off x="5141913" y="4175125"/>
            <a:ext cx="839787" cy="425450"/>
          </a:xfrm>
          <a:custGeom>
            <a:avLst/>
            <a:gdLst>
              <a:gd name="T0" fmla="*/ 67542068 w 1057"/>
              <a:gd name="T1" fmla="*/ 170280031 h 1063"/>
              <a:gd name="T2" fmla="*/ 53655000 w 1057"/>
              <a:gd name="T3" fmla="*/ 169959843 h 1063"/>
              <a:gd name="T4" fmla="*/ 41661214 w 1057"/>
              <a:gd name="T5" fmla="*/ 168998478 h 1063"/>
              <a:gd name="T6" fmla="*/ 29668235 w 1057"/>
              <a:gd name="T7" fmla="*/ 167396738 h 1063"/>
              <a:gd name="T8" fmla="*/ 19568544 w 1057"/>
              <a:gd name="T9" fmla="*/ 165153821 h 1063"/>
              <a:gd name="T10" fmla="*/ 11362149 w 1057"/>
              <a:gd name="T11" fmla="*/ 162751210 h 1063"/>
              <a:gd name="T12" fmla="*/ 5049844 w 1057"/>
              <a:gd name="T13" fmla="*/ 159707423 h 1063"/>
              <a:gd name="T14" fmla="*/ 1262461 w 1057"/>
              <a:gd name="T15" fmla="*/ 156503942 h 1063"/>
              <a:gd name="T16" fmla="*/ 0 w 1057"/>
              <a:gd name="T17" fmla="*/ 152979873 h 1063"/>
              <a:gd name="T18" fmla="*/ 0 w 1057"/>
              <a:gd name="T19" fmla="*/ 17300164 h 1063"/>
              <a:gd name="T20" fmla="*/ 1262461 w 1057"/>
              <a:gd name="T21" fmla="*/ 13776095 h 1063"/>
              <a:gd name="T22" fmla="*/ 5049844 w 1057"/>
              <a:gd name="T23" fmla="*/ 10572611 h 1063"/>
              <a:gd name="T24" fmla="*/ 11362149 w 1057"/>
              <a:gd name="T25" fmla="*/ 7688918 h 1063"/>
              <a:gd name="T26" fmla="*/ 19568544 w 1057"/>
              <a:gd name="T27" fmla="*/ 5126211 h 1063"/>
              <a:gd name="T28" fmla="*/ 29668235 w 1057"/>
              <a:gd name="T29" fmla="*/ 3043388 h 1063"/>
              <a:gd name="T30" fmla="*/ 41661214 w 1057"/>
              <a:gd name="T31" fmla="*/ 1281553 h 1063"/>
              <a:gd name="T32" fmla="*/ 53655000 w 1057"/>
              <a:gd name="T33" fmla="*/ 480682 h 1063"/>
              <a:gd name="T34" fmla="*/ 67542068 w 1057"/>
              <a:gd name="T35" fmla="*/ 0 h 1063"/>
              <a:gd name="T36" fmla="*/ 599669016 w 1057"/>
              <a:gd name="T37" fmla="*/ 0 h 1063"/>
              <a:gd name="T38" fmla="*/ 613556083 w 1057"/>
              <a:gd name="T39" fmla="*/ 480682 h 1063"/>
              <a:gd name="T40" fmla="*/ 625549857 w 1057"/>
              <a:gd name="T41" fmla="*/ 1281553 h 1063"/>
              <a:gd name="T42" fmla="*/ 637542836 w 1057"/>
              <a:gd name="T43" fmla="*/ 3043388 h 1063"/>
              <a:gd name="T44" fmla="*/ 647642522 w 1057"/>
              <a:gd name="T45" fmla="*/ 5126211 h 1063"/>
              <a:gd name="T46" fmla="*/ 655848913 w 1057"/>
              <a:gd name="T47" fmla="*/ 7688918 h 1063"/>
              <a:gd name="T48" fmla="*/ 662161216 w 1057"/>
              <a:gd name="T49" fmla="*/ 10572611 h 1063"/>
              <a:gd name="T50" fmla="*/ 665948598 w 1057"/>
              <a:gd name="T51" fmla="*/ 13776095 h 1063"/>
              <a:gd name="T52" fmla="*/ 667211059 w 1057"/>
              <a:gd name="T53" fmla="*/ 17300164 h 1063"/>
              <a:gd name="T54" fmla="*/ 667211059 w 1057"/>
              <a:gd name="T55" fmla="*/ 152979873 h 1063"/>
              <a:gd name="T56" fmla="*/ 665948598 w 1057"/>
              <a:gd name="T57" fmla="*/ 156503942 h 1063"/>
              <a:gd name="T58" fmla="*/ 662161216 w 1057"/>
              <a:gd name="T59" fmla="*/ 159707423 h 1063"/>
              <a:gd name="T60" fmla="*/ 655848913 w 1057"/>
              <a:gd name="T61" fmla="*/ 162751210 h 1063"/>
              <a:gd name="T62" fmla="*/ 647642522 w 1057"/>
              <a:gd name="T63" fmla="*/ 165153821 h 1063"/>
              <a:gd name="T64" fmla="*/ 637542836 w 1057"/>
              <a:gd name="T65" fmla="*/ 167396738 h 1063"/>
              <a:gd name="T66" fmla="*/ 625549857 w 1057"/>
              <a:gd name="T67" fmla="*/ 168998478 h 1063"/>
              <a:gd name="T68" fmla="*/ 613556083 w 1057"/>
              <a:gd name="T69" fmla="*/ 169959843 h 1063"/>
              <a:gd name="T70" fmla="*/ 599669016 w 1057"/>
              <a:gd name="T71" fmla="*/ 170280031 h 1063"/>
              <a:gd name="T72" fmla="*/ 67542068 w 1057"/>
              <a:gd name="T73" fmla="*/ 170280031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0" name="Freeform 10"/>
          <p:cNvSpPr>
            <a:spLocks/>
          </p:cNvSpPr>
          <p:nvPr/>
        </p:nvSpPr>
        <p:spPr bwMode="auto">
          <a:xfrm rot="-900000">
            <a:off x="5141913" y="42926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1" name="Freeform 13"/>
          <p:cNvSpPr>
            <a:spLocks/>
          </p:cNvSpPr>
          <p:nvPr/>
        </p:nvSpPr>
        <p:spPr bwMode="auto">
          <a:xfrm rot="-900000">
            <a:off x="5116513" y="41497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2" name="AutoShape 7"/>
          <p:cNvSpPr>
            <a:spLocks noChangeAspect="1" noChangeArrowheads="1" noTextEdit="1"/>
          </p:cNvSpPr>
          <p:nvPr/>
        </p:nvSpPr>
        <p:spPr bwMode="auto">
          <a:xfrm rot="-5400000">
            <a:off x="6197600" y="47339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3" name="Freeform 9"/>
          <p:cNvSpPr>
            <a:spLocks/>
          </p:cNvSpPr>
          <p:nvPr/>
        </p:nvSpPr>
        <p:spPr bwMode="auto">
          <a:xfrm rot="-5400000">
            <a:off x="6242050" y="498157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4" name="Freeform 10"/>
          <p:cNvSpPr>
            <a:spLocks/>
          </p:cNvSpPr>
          <p:nvPr/>
        </p:nvSpPr>
        <p:spPr bwMode="auto">
          <a:xfrm rot="-5400000">
            <a:off x="6270626" y="512762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5" name="Freeform 13"/>
          <p:cNvSpPr>
            <a:spLocks/>
          </p:cNvSpPr>
          <p:nvPr/>
        </p:nvSpPr>
        <p:spPr bwMode="auto">
          <a:xfrm rot="-5400000">
            <a:off x="6202362" y="4957763"/>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6" name="AutoShape 7"/>
          <p:cNvSpPr>
            <a:spLocks noChangeAspect="1" noChangeArrowheads="1" noTextEdit="1"/>
          </p:cNvSpPr>
          <p:nvPr/>
        </p:nvSpPr>
        <p:spPr bwMode="auto">
          <a:xfrm rot="7849648">
            <a:off x="691038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47" name="Freeform 9"/>
          <p:cNvSpPr>
            <a:spLocks/>
          </p:cNvSpPr>
          <p:nvPr/>
        </p:nvSpPr>
        <p:spPr bwMode="auto">
          <a:xfrm rot="7849648">
            <a:off x="69405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8" name="Freeform 10"/>
          <p:cNvSpPr>
            <a:spLocks/>
          </p:cNvSpPr>
          <p:nvPr/>
        </p:nvSpPr>
        <p:spPr bwMode="auto">
          <a:xfrm rot="7849648">
            <a:off x="6997701"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49" name="Freeform 13"/>
          <p:cNvSpPr>
            <a:spLocks/>
          </p:cNvSpPr>
          <p:nvPr/>
        </p:nvSpPr>
        <p:spPr bwMode="auto">
          <a:xfrm rot="7849648">
            <a:off x="69072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0" name="AutoShape 7"/>
          <p:cNvSpPr>
            <a:spLocks noChangeAspect="1" noChangeArrowheads="1" noTextEdit="1"/>
          </p:cNvSpPr>
          <p:nvPr/>
        </p:nvSpPr>
        <p:spPr bwMode="auto">
          <a:xfrm rot="13750352" flipH="1">
            <a:off x="5468938" y="2709863"/>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1" name="Freeform 9"/>
          <p:cNvSpPr>
            <a:spLocks/>
          </p:cNvSpPr>
          <p:nvPr/>
        </p:nvSpPr>
        <p:spPr bwMode="auto">
          <a:xfrm rot="13750352" flipH="1">
            <a:off x="5505450" y="2933700"/>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2" name="Freeform 10"/>
          <p:cNvSpPr>
            <a:spLocks/>
          </p:cNvSpPr>
          <p:nvPr/>
        </p:nvSpPr>
        <p:spPr bwMode="auto">
          <a:xfrm rot="13750352" flipH="1">
            <a:off x="5513388" y="3025775"/>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3" name="Freeform 13"/>
          <p:cNvSpPr>
            <a:spLocks/>
          </p:cNvSpPr>
          <p:nvPr/>
        </p:nvSpPr>
        <p:spPr bwMode="auto">
          <a:xfrm rot="13750352" flipH="1">
            <a:off x="5472112" y="2930526"/>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AutoShape 7"/>
          <p:cNvSpPr>
            <a:spLocks noChangeAspect="1" noChangeArrowheads="1" noTextEdit="1"/>
          </p:cNvSpPr>
          <p:nvPr/>
        </p:nvSpPr>
        <p:spPr bwMode="auto">
          <a:xfrm rot="900000" flipH="1">
            <a:off x="7289800" y="3908425"/>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55" name="Freeform 9"/>
          <p:cNvSpPr>
            <a:spLocks/>
          </p:cNvSpPr>
          <p:nvPr/>
        </p:nvSpPr>
        <p:spPr bwMode="auto">
          <a:xfrm rot="900000" flipH="1">
            <a:off x="7327900" y="4162425"/>
            <a:ext cx="839788" cy="427038"/>
          </a:xfrm>
          <a:custGeom>
            <a:avLst/>
            <a:gdLst>
              <a:gd name="T0" fmla="*/ 67542148 w 1057"/>
              <a:gd name="T1" fmla="*/ 171553549 h 1063"/>
              <a:gd name="T2" fmla="*/ 53655064 w 1057"/>
              <a:gd name="T3" fmla="*/ 171230961 h 1063"/>
              <a:gd name="T4" fmla="*/ 41661264 w 1057"/>
              <a:gd name="T5" fmla="*/ 170262393 h 1063"/>
              <a:gd name="T6" fmla="*/ 29668271 w 1057"/>
              <a:gd name="T7" fmla="*/ 168648648 h 1063"/>
              <a:gd name="T8" fmla="*/ 19568567 w 1057"/>
              <a:gd name="T9" fmla="*/ 166389325 h 1063"/>
              <a:gd name="T10" fmla="*/ 11362163 w 1057"/>
              <a:gd name="T11" fmla="*/ 163968506 h 1063"/>
              <a:gd name="T12" fmla="*/ 5049850 w 1057"/>
              <a:gd name="T13" fmla="*/ 160902110 h 1063"/>
              <a:gd name="T14" fmla="*/ 1262463 w 1057"/>
              <a:gd name="T15" fmla="*/ 157674218 h 1063"/>
              <a:gd name="T16" fmla="*/ 0 w 1057"/>
              <a:gd name="T17" fmla="*/ 154123738 h 1063"/>
              <a:gd name="T18" fmla="*/ 0 w 1057"/>
              <a:gd name="T19" fmla="*/ 17429817 h 1063"/>
              <a:gd name="T20" fmla="*/ 1262463 w 1057"/>
              <a:gd name="T21" fmla="*/ 13879337 h 1063"/>
              <a:gd name="T22" fmla="*/ 5049850 w 1057"/>
              <a:gd name="T23" fmla="*/ 10651443 h 1063"/>
              <a:gd name="T24" fmla="*/ 11362163 w 1057"/>
              <a:gd name="T25" fmla="*/ 7746541 h 1063"/>
              <a:gd name="T26" fmla="*/ 19568567 w 1057"/>
              <a:gd name="T27" fmla="*/ 5164226 h 1063"/>
              <a:gd name="T28" fmla="*/ 29668271 w 1057"/>
              <a:gd name="T29" fmla="*/ 3066397 h 1063"/>
              <a:gd name="T30" fmla="*/ 41661264 w 1057"/>
              <a:gd name="T31" fmla="*/ 1291157 h 1063"/>
              <a:gd name="T32" fmla="*/ 53655064 w 1057"/>
              <a:gd name="T33" fmla="*/ 484084 h 1063"/>
              <a:gd name="T34" fmla="*/ 67542148 w 1057"/>
              <a:gd name="T35" fmla="*/ 0 h 1063"/>
              <a:gd name="T36" fmla="*/ 599670525 w 1057"/>
              <a:gd name="T37" fmla="*/ 0 h 1063"/>
              <a:gd name="T38" fmla="*/ 613557609 w 1057"/>
              <a:gd name="T39" fmla="*/ 484084 h 1063"/>
              <a:gd name="T40" fmla="*/ 625551396 w 1057"/>
              <a:gd name="T41" fmla="*/ 1291157 h 1063"/>
              <a:gd name="T42" fmla="*/ 637544390 w 1057"/>
              <a:gd name="T43" fmla="*/ 3066397 h 1063"/>
              <a:gd name="T44" fmla="*/ 647644087 w 1057"/>
              <a:gd name="T45" fmla="*/ 5164226 h 1063"/>
              <a:gd name="T46" fmla="*/ 655850489 w 1057"/>
              <a:gd name="T47" fmla="*/ 7746541 h 1063"/>
              <a:gd name="T48" fmla="*/ 662162799 w 1057"/>
              <a:gd name="T49" fmla="*/ 10651443 h 1063"/>
              <a:gd name="T50" fmla="*/ 665950186 w 1057"/>
              <a:gd name="T51" fmla="*/ 13879337 h 1063"/>
              <a:gd name="T52" fmla="*/ 667212648 w 1057"/>
              <a:gd name="T53" fmla="*/ 17429817 h 1063"/>
              <a:gd name="T54" fmla="*/ 667212648 w 1057"/>
              <a:gd name="T55" fmla="*/ 154123738 h 1063"/>
              <a:gd name="T56" fmla="*/ 665950186 w 1057"/>
              <a:gd name="T57" fmla="*/ 157674218 h 1063"/>
              <a:gd name="T58" fmla="*/ 662162799 w 1057"/>
              <a:gd name="T59" fmla="*/ 160902110 h 1063"/>
              <a:gd name="T60" fmla="*/ 655850489 w 1057"/>
              <a:gd name="T61" fmla="*/ 163968506 h 1063"/>
              <a:gd name="T62" fmla="*/ 647644087 w 1057"/>
              <a:gd name="T63" fmla="*/ 166389325 h 1063"/>
              <a:gd name="T64" fmla="*/ 637544390 w 1057"/>
              <a:gd name="T65" fmla="*/ 168648648 h 1063"/>
              <a:gd name="T66" fmla="*/ 625551396 w 1057"/>
              <a:gd name="T67" fmla="*/ 170262393 h 1063"/>
              <a:gd name="T68" fmla="*/ 613557609 w 1057"/>
              <a:gd name="T69" fmla="*/ 171230961 h 1063"/>
              <a:gd name="T70" fmla="*/ 599670525 w 1057"/>
              <a:gd name="T71" fmla="*/ 171553549 h 1063"/>
              <a:gd name="T72" fmla="*/ 67542148 w 1057"/>
              <a:gd name="T73" fmla="*/ 171553549 h 10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57"/>
              <a:gd name="T112" fmla="*/ 0 h 1063"/>
              <a:gd name="T113" fmla="*/ 1057 w 1057"/>
              <a:gd name="T114" fmla="*/ 1063 h 106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57" h="1063">
                <a:moveTo>
                  <a:pt x="107" y="1063"/>
                </a:moveTo>
                <a:lnTo>
                  <a:pt x="85" y="1061"/>
                </a:lnTo>
                <a:lnTo>
                  <a:pt x="66" y="1055"/>
                </a:lnTo>
                <a:lnTo>
                  <a:pt x="47" y="1045"/>
                </a:lnTo>
                <a:lnTo>
                  <a:pt x="31" y="1031"/>
                </a:lnTo>
                <a:lnTo>
                  <a:pt x="18" y="1016"/>
                </a:lnTo>
                <a:lnTo>
                  <a:pt x="8" y="997"/>
                </a:lnTo>
                <a:lnTo>
                  <a:pt x="2" y="977"/>
                </a:lnTo>
                <a:lnTo>
                  <a:pt x="0" y="955"/>
                </a:lnTo>
                <a:lnTo>
                  <a:pt x="0" y="108"/>
                </a:lnTo>
                <a:lnTo>
                  <a:pt x="2" y="86"/>
                </a:lnTo>
                <a:lnTo>
                  <a:pt x="8" y="66"/>
                </a:lnTo>
                <a:lnTo>
                  <a:pt x="18" y="48"/>
                </a:lnTo>
                <a:lnTo>
                  <a:pt x="31" y="32"/>
                </a:lnTo>
                <a:lnTo>
                  <a:pt x="47" y="19"/>
                </a:lnTo>
                <a:lnTo>
                  <a:pt x="66" y="8"/>
                </a:lnTo>
                <a:lnTo>
                  <a:pt x="85" y="3"/>
                </a:lnTo>
                <a:lnTo>
                  <a:pt x="107" y="0"/>
                </a:lnTo>
                <a:lnTo>
                  <a:pt x="950" y="0"/>
                </a:lnTo>
                <a:lnTo>
                  <a:pt x="972" y="3"/>
                </a:lnTo>
                <a:lnTo>
                  <a:pt x="991" y="8"/>
                </a:lnTo>
                <a:lnTo>
                  <a:pt x="1010" y="19"/>
                </a:lnTo>
                <a:lnTo>
                  <a:pt x="1026" y="32"/>
                </a:lnTo>
                <a:lnTo>
                  <a:pt x="1039" y="48"/>
                </a:lnTo>
                <a:lnTo>
                  <a:pt x="1049" y="66"/>
                </a:lnTo>
                <a:lnTo>
                  <a:pt x="1055" y="86"/>
                </a:lnTo>
                <a:lnTo>
                  <a:pt x="1057" y="108"/>
                </a:lnTo>
                <a:lnTo>
                  <a:pt x="1057" y="955"/>
                </a:lnTo>
                <a:lnTo>
                  <a:pt x="1055" y="977"/>
                </a:lnTo>
                <a:lnTo>
                  <a:pt x="1049" y="997"/>
                </a:lnTo>
                <a:lnTo>
                  <a:pt x="1039" y="1016"/>
                </a:lnTo>
                <a:lnTo>
                  <a:pt x="1026" y="1031"/>
                </a:lnTo>
                <a:lnTo>
                  <a:pt x="1010" y="1045"/>
                </a:lnTo>
                <a:lnTo>
                  <a:pt x="991" y="1055"/>
                </a:lnTo>
                <a:lnTo>
                  <a:pt x="972" y="1061"/>
                </a:lnTo>
                <a:lnTo>
                  <a:pt x="950" y="1063"/>
                </a:lnTo>
                <a:lnTo>
                  <a:pt x="107" y="1063"/>
                </a:lnTo>
                <a:close/>
              </a:path>
            </a:pathLst>
          </a:custGeom>
          <a:solidFill>
            <a:srgbClr val="7C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6" name="Freeform 10"/>
          <p:cNvSpPr>
            <a:spLocks/>
          </p:cNvSpPr>
          <p:nvPr/>
        </p:nvSpPr>
        <p:spPr bwMode="auto">
          <a:xfrm rot="900000" flipH="1">
            <a:off x="7392988" y="4279900"/>
            <a:ext cx="774700" cy="200025"/>
          </a:xfrm>
          <a:custGeom>
            <a:avLst/>
            <a:gdLst>
              <a:gd name="T0" fmla="*/ 366172491 w 975"/>
              <a:gd name="T1" fmla="*/ 109386817 h 253"/>
              <a:gd name="T2" fmla="*/ 368066731 w 975"/>
              <a:gd name="T3" fmla="*/ 112512108 h 253"/>
              <a:gd name="T4" fmla="*/ 372486095 w 975"/>
              <a:gd name="T5" fmla="*/ 118762690 h 253"/>
              <a:gd name="T6" fmla="*/ 380062262 w 975"/>
              <a:gd name="T7" fmla="*/ 127513980 h 253"/>
              <a:gd name="T8" fmla="*/ 390163553 w 975"/>
              <a:gd name="T9" fmla="*/ 137515227 h 253"/>
              <a:gd name="T10" fmla="*/ 403421646 w 975"/>
              <a:gd name="T11" fmla="*/ 146891100 h 253"/>
              <a:gd name="T12" fmla="*/ 419204963 w 975"/>
              <a:gd name="T13" fmla="*/ 154391641 h 253"/>
              <a:gd name="T14" fmla="*/ 438144983 w 975"/>
              <a:gd name="T15" fmla="*/ 158142306 h 253"/>
              <a:gd name="T16" fmla="*/ 460241010 w 975"/>
              <a:gd name="T17" fmla="*/ 156266973 h 253"/>
              <a:gd name="T18" fmla="*/ 615548855 w 975"/>
              <a:gd name="T19" fmla="*/ 139390560 h 253"/>
              <a:gd name="T20" fmla="*/ 457715886 w 975"/>
              <a:gd name="T21" fmla="*/ 120013439 h 253"/>
              <a:gd name="T22" fmla="*/ 457084208 w 975"/>
              <a:gd name="T23" fmla="*/ 112512108 h 253"/>
              <a:gd name="T24" fmla="*/ 613023731 w 975"/>
              <a:gd name="T25" fmla="*/ 95635670 h 253"/>
              <a:gd name="T26" fmla="*/ 452665638 w 975"/>
              <a:gd name="T27" fmla="*/ 81259173 h 253"/>
              <a:gd name="T28" fmla="*/ 452665638 w 975"/>
              <a:gd name="T29" fmla="*/ 76258549 h 253"/>
              <a:gd name="T30" fmla="*/ 613023731 w 975"/>
              <a:gd name="T31" fmla="*/ 60006720 h 253"/>
              <a:gd name="T32" fmla="*/ 457084208 w 975"/>
              <a:gd name="T33" fmla="*/ 45630210 h 253"/>
              <a:gd name="T34" fmla="*/ 457715886 w 975"/>
              <a:gd name="T35" fmla="*/ 40004212 h 253"/>
              <a:gd name="T36" fmla="*/ 615548855 w 975"/>
              <a:gd name="T37" fmla="*/ 19377127 h 253"/>
              <a:gd name="T38" fmla="*/ 460241010 w 975"/>
              <a:gd name="T39" fmla="*/ 2499917 h 253"/>
              <a:gd name="T40" fmla="*/ 438144983 w 975"/>
              <a:gd name="T41" fmla="*/ 0 h 253"/>
              <a:gd name="T42" fmla="*/ 419204963 w 975"/>
              <a:gd name="T43" fmla="*/ 3750667 h 253"/>
              <a:gd name="T44" fmla="*/ 403421646 w 975"/>
              <a:gd name="T45" fmla="*/ 10625835 h 253"/>
              <a:gd name="T46" fmla="*/ 390163553 w 975"/>
              <a:gd name="T47" fmla="*/ 20002501 h 253"/>
              <a:gd name="T48" fmla="*/ 380062262 w 975"/>
              <a:gd name="T49" fmla="*/ 30628339 h 253"/>
              <a:gd name="T50" fmla="*/ 372486095 w 975"/>
              <a:gd name="T51" fmla="*/ 40004212 h 253"/>
              <a:gd name="T52" fmla="*/ 368066731 w 975"/>
              <a:gd name="T53" fmla="*/ 46254794 h 253"/>
              <a:gd name="T54" fmla="*/ 366172491 w 975"/>
              <a:gd name="T55" fmla="*/ 49380085 h 253"/>
              <a:gd name="T56" fmla="*/ 0 w 975"/>
              <a:gd name="T57" fmla="*/ 40004212 h 253"/>
              <a:gd name="T58" fmla="*/ 0 w 975"/>
              <a:gd name="T59" fmla="*/ 116888148 h 253"/>
              <a:gd name="T60" fmla="*/ 364279045 w 975"/>
              <a:gd name="T61" fmla="*/ 106886901 h 253"/>
              <a:gd name="T62" fmla="*/ 366172491 w 975"/>
              <a:gd name="T63" fmla="*/ 109386817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5"/>
              <a:gd name="T97" fmla="*/ 0 h 253"/>
              <a:gd name="T98" fmla="*/ 975 w 975"/>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5" h="253">
                <a:moveTo>
                  <a:pt x="580" y="175"/>
                </a:moveTo>
                <a:lnTo>
                  <a:pt x="583" y="180"/>
                </a:lnTo>
                <a:lnTo>
                  <a:pt x="590" y="190"/>
                </a:lnTo>
                <a:lnTo>
                  <a:pt x="602" y="204"/>
                </a:lnTo>
                <a:lnTo>
                  <a:pt x="618" y="220"/>
                </a:lnTo>
                <a:lnTo>
                  <a:pt x="639" y="235"/>
                </a:lnTo>
                <a:lnTo>
                  <a:pt x="664" y="247"/>
                </a:lnTo>
                <a:lnTo>
                  <a:pt x="694" y="253"/>
                </a:lnTo>
                <a:lnTo>
                  <a:pt x="729" y="250"/>
                </a:lnTo>
                <a:lnTo>
                  <a:pt x="975" y="223"/>
                </a:lnTo>
                <a:lnTo>
                  <a:pt x="725" y="192"/>
                </a:lnTo>
                <a:lnTo>
                  <a:pt x="724" y="180"/>
                </a:lnTo>
                <a:lnTo>
                  <a:pt x="971" y="153"/>
                </a:lnTo>
                <a:lnTo>
                  <a:pt x="717" y="130"/>
                </a:lnTo>
                <a:lnTo>
                  <a:pt x="717" y="122"/>
                </a:lnTo>
                <a:lnTo>
                  <a:pt x="971" y="96"/>
                </a:lnTo>
                <a:lnTo>
                  <a:pt x="724" y="73"/>
                </a:lnTo>
                <a:lnTo>
                  <a:pt x="725" y="64"/>
                </a:lnTo>
                <a:lnTo>
                  <a:pt x="975" y="31"/>
                </a:lnTo>
                <a:lnTo>
                  <a:pt x="729" y="4"/>
                </a:lnTo>
                <a:lnTo>
                  <a:pt x="694" y="0"/>
                </a:lnTo>
                <a:lnTo>
                  <a:pt x="664" y="6"/>
                </a:lnTo>
                <a:lnTo>
                  <a:pt x="639" y="17"/>
                </a:lnTo>
                <a:lnTo>
                  <a:pt x="618" y="32"/>
                </a:lnTo>
                <a:lnTo>
                  <a:pt x="602" y="49"/>
                </a:lnTo>
                <a:lnTo>
                  <a:pt x="590" y="64"/>
                </a:lnTo>
                <a:lnTo>
                  <a:pt x="583" y="74"/>
                </a:lnTo>
                <a:lnTo>
                  <a:pt x="580" y="79"/>
                </a:lnTo>
                <a:lnTo>
                  <a:pt x="0" y="64"/>
                </a:lnTo>
                <a:lnTo>
                  <a:pt x="0" y="187"/>
                </a:lnTo>
                <a:lnTo>
                  <a:pt x="577" y="171"/>
                </a:lnTo>
                <a:lnTo>
                  <a:pt x="580" y="1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7" name="Freeform 13"/>
          <p:cNvSpPr>
            <a:spLocks/>
          </p:cNvSpPr>
          <p:nvPr/>
        </p:nvSpPr>
        <p:spPr bwMode="auto">
          <a:xfrm rot="900000" flipH="1">
            <a:off x="7288213" y="4137025"/>
            <a:ext cx="904875" cy="457200"/>
          </a:xfrm>
          <a:custGeom>
            <a:avLst/>
            <a:gdLst>
              <a:gd name="T0" fmla="*/ 32762030 w 1140"/>
              <a:gd name="T1" fmla="*/ 5147109 h 1140"/>
              <a:gd name="T2" fmla="*/ 47252723 w 1140"/>
              <a:gd name="T3" fmla="*/ 2734376 h 1140"/>
              <a:gd name="T4" fmla="*/ 63003904 w 1140"/>
              <a:gd name="T5" fmla="*/ 964933 h 1140"/>
              <a:gd name="T6" fmla="*/ 80644990 w 1140"/>
              <a:gd name="T7" fmla="*/ 160822 h 1140"/>
              <a:gd name="T8" fmla="*/ 628778517 w 1140"/>
              <a:gd name="T9" fmla="*/ 0 h 1140"/>
              <a:gd name="T10" fmla="*/ 664061483 w 1140"/>
              <a:gd name="T11" fmla="*/ 1930266 h 1140"/>
              <a:gd name="T12" fmla="*/ 692412633 w 1140"/>
              <a:gd name="T13" fmla="*/ 6594509 h 1140"/>
              <a:gd name="T14" fmla="*/ 710683957 w 1140"/>
              <a:gd name="T15" fmla="*/ 13832707 h 1140"/>
              <a:gd name="T16" fmla="*/ 718244422 w 1140"/>
              <a:gd name="T17" fmla="*/ 22839543 h 1140"/>
              <a:gd name="T18" fmla="*/ 675401784 w 1140"/>
              <a:gd name="T19" fmla="*/ 87015976 h 1140"/>
              <a:gd name="T20" fmla="*/ 674771547 w 1140"/>
              <a:gd name="T21" fmla="*/ 20427212 h 1140"/>
              <a:gd name="T22" fmla="*/ 668471556 w 1140"/>
              <a:gd name="T23" fmla="*/ 16084215 h 1140"/>
              <a:gd name="T24" fmla="*/ 659021172 w 1140"/>
              <a:gd name="T25" fmla="*/ 13510662 h 1140"/>
              <a:gd name="T26" fmla="*/ 650830470 w 1140"/>
              <a:gd name="T27" fmla="*/ 12224082 h 1140"/>
              <a:gd name="T28" fmla="*/ 642639767 w 1140"/>
              <a:gd name="T29" fmla="*/ 11259150 h 1140"/>
              <a:gd name="T30" fmla="*/ 633189383 w 1140"/>
              <a:gd name="T31" fmla="*/ 10776684 h 1140"/>
              <a:gd name="T32" fmla="*/ 89465930 w 1140"/>
              <a:gd name="T33" fmla="*/ 10776684 h 1140"/>
              <a:gd name="T34" fmla="*/ 80014753 w 1140"/>
              <a:gd name="T35" fmla="*/ 10937506 h 1140"/>
              <a:gd name="T36" fmla="*/ 71194607 w 1140"/>
              <a:gd name="T37" fmla="*/ 11741616 h 1140"/>
              <a:gd name="T38" fmla="*/ 63003904 w 1140"/>
              <a:gd name="T39" fmla="*/ 12867370 h 1140"/>
              <a:gd name="T40" fmla="*/ 56073676 w 1140"/>
              <a:gd name="T41" fmla="*/ 14315173 h 1140"/>
              <a:gd name="T42" fmla="*/ 46622486 w 1140"/>
              <a:gd name="T43" fmla="*/ 18175303 h 1140"/>
              <a:gd name="T44" fmla="*/ 42842650 w 1140"/>
              <a:gd name="T45" fmla="*/ 22839543 h 1140"/>
              <a:gd name="T46" fmla="*/ 43472888 w 1140"/>
              <a:gd name="T47" fmla="*/ 163094851 h 1140"/>
              <a:gd name="T48" fmla="*/ 51033353 w 1140"/>
              <a:gd name="T49" fmla="*/ 167437848 h 1140"/>
              <a:gd name="T50" fmla="*/ 63003904 w 1140"/>
              <a:gd name="T51" fmla="*/ 170493868 h 1140"/>
              <a:gd name="T52" fmla="*/ 80014753 w 1140"/>
              <a:gd name="T53" fmla="*/ 172423732 h 1140"/>
              <a:gd name="T54" fmla="*/ 628778517 w 1140"/>
              <a:gd name="T55" fmla="*/ 172584554 h 1140"/>
              <a:gd name="T56" fmla="*/ 638229694 w 1140"/>
              <a:gd name="T57" fmla="*/ 172423732 h 1140"/>
              <a:gd name="T58" fmla="*/ 647049840 w 1140"/>
              <a:gd name="T59" fmla="*/ 171619622 h 1140"/>
              <a:gd name="T60" fmla="*/ 655240543 w 1140"/>
              <a:gd name="T61" fmla="*/ 170493868 h 1140"/>
              <a:gd name="T62" fmla="*/ 662170771 w 1140"/>
              <a:gd name="T63" fmla="*/ 169046068 h 1140"/>
              <a:gd name="T64" fmla="*/ 672251392 w 1140"/>
              <a:gd name="T65" fmla="*/ 165185938 h 1140"/>
              <a:gd name="T66" fmla="*/ 675401784 w 1140"/>
              <a:gd name="T67" fmla="*/ 160682520 h 1140"/>
              <a:gd name="T68" fmla="*/ 718244422 w 1140"/>
              <a:gd name="T69" fmla="*/ 87015976 h 1140"/>
              <a:gd name="T70" fmla="*/ 717614185 w 1140"/>
              <a:gd name="T71" fmla="*/ 162934029 h 1140"/>
              <a:gd name="T72" fmla="*/ 714464586 w 1140"/>
              <a:gd name="T73" fmla="*/ 167437848 h 1140"/>
              <a:gd name="T74" fmla="*/ 707533564 w 1140"/>
              <a:gd name="T75" fmla="*/ 171458800 h 1140"/>
              <a:gd name="T76" fmla="*/ 698083181 w 1140"/>
              <a:gd name="T77" fmla="*/ 175158108 h 1140"/>
              <a:gd name="T78" fmla="*/ 685482405 w 1140"/>
              <a:gd name="T79" fmla="*/ 178374950 h 1140"/>
              <a:gd name="T80" fmla="*/ 670991711 w 1140"/>
              <a:gd name="T81" fmla="*/ 180787681 h 1140"/>
              <a:gd name="T82" fmla="*/ 655240543 w 1140"/>
              <a:gd name="T83" fmla="*/ 182396303 h 1140"/>
              <a:gd name="T84" fmla="*/ 637599457 w 1140"/>
              <a:gd name="T85" fmla="*/ 183200413 h 1140"/>
              <a:gd name="T86" fmla="*/ 89465930 w 1140"/>
              <a:gd name="T87" fmla="*/ 183361235 h 1140"/>
              <a:gd name="T88" fmla="*/ 71824050 w 1140"/>
              <a:gd name="T89" fmla="*/ 183039591 h 1140"/>
              <a:gd name="T90" fmla="*/ 55443439 w 1140"/>
              <a:gd name="T91" fmla="*/ 181752613 h 1140"/>
              <a:gd name="T92" fmla="*/ 39692258 w 1140"/>
              <a:gd name="T93" fmla="*/ 179661927 h 1140"/>
              <a:gd name="T94" fmla="*/ 25831795 w 1140"/>
              <a:gd name="T95" fmla="*/ 176927551 h 1140"/>
              <a:gd name="T96" fmla="*/ 15120937 w 1140"/>
              <a:gd name="T97" fmla="*/ 173389065 h 1140"/>
              <a:gd name="T98" fmla="*/ 6299993 w 1140"/>
              <a:gd name="T99" fmla="*/ 169528534 h 1140"/>
              <a:gd name="T100" fmla="*/ 1260475 w 1140"/>
              <a:gd name="T101" fmla="*/ 165185938 h 1140"/>
              <a:gd name="T102" fmla="*/ 0 w 1140"/>
              <a:gd name="T103" fmla="*/ 160682520 h 1140"/>
              <a:gd name="T104" fmla="*/ 630237 w 1140"/>
              <a:gd name="T105" fmla="*/ 20588034 h 1140"/>
              <a:gd name="T106" fmla="*/ 3779837 w 1140"/>
              <a:gd name="T107" fmla="*/ 16084215 h 1140"/>
              <a:gd name="T108" fmla="*/ 10710861 w 1140"/>
              <a:gd name="T109" fmla="*/ 12063260 h 1140"/>
              <a:gd name="T110" fmla="*/ 20161248 w 1140"/>
              <a:gd name="T111" fmla="*/ 8363952 h 1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40"/>
              <a:gd name="T169" fmla="*/ 0 h 1140"/>
              <a:gd name="T170" fmla="*/ 1140 w 1140"/>
              <a:gd name="T171" fmla="*/ 1140 h 1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40" h="1140">
                <a:moveTo>
                  <a:pt x="41" y="41"/>
                </a:moveTo>
                <a:lnTo>
                  <a:pt x="52" y="32"/>
                </a:lnTo>
                <a:lnTo>
                  <a:pt x="63" y="24"/>
                </a:lnTo>
                <a:lnTo>
                  <a:pt x="75" y="17"/>
                </a:lnTo>
                <a:lnTo>
                  <a:pt x="88" y="10"/>
                </a:lnTo>
                <a:lnTo>
                  <a:pt x="100" y="6"/>
                </a:lnTo>
                <a:lnTo>
                  <a:pt x="114" y="2"/>
                </a:lnTo>
                <a:lnTo>
                  <a:pt x="128" y="1"/>
                </a:lnTo>
                <a:lnTo>
                  <a:pt x="142" y="0"/>
                </a:lnTo>
                <a:lnTo>
                  <a:pt x="998" y="0"/>
                </a:lnTo>
                <a:lnTo>
                  <a:pt x="1027" y="2"/>
                </a:lnTo>
                <a:lnTo>
                  <a:pt x="1054" y="12"/>
                </a:lnTo>
                <a:lnTo>
                  <a:pt x="1078" y="24"/>
                </a:lnTo>
                <a:lnTo>
                  <a:pt x="1099" y="41"/>
                </a:lnTo>
                <a:lnTo>
                  <a:pt x="1116" y="62"/>
                </a:lnTo>
                <a:lnTo>
                  <a:pt x="1128" y="86"/>
                </a:lnTo>
                <a:lnTo>
                  <a:pt x="1138" y="113"/>
                </a:lnTo>
                <a:lnTo>
                  <a:pt x="1140" y="142"/>
                </a:lnTo>
                <a:lnTo>
                  <a:pt x="1140" y="541"/>
                </a:lnTo>
                <a:lnTo>
                  <a:pt x="1072" y="541"/>
                </a:lnTo>
                <a:lnTo>
                  <a:pt x="1072" y="142"/>
                </a:lnTo>
                <a:lnTo>
                  <a:pt x="1071" y="127"/>
                </a:lnTo>
                <a:lnTo>
                  <a:pt x="1067" y="113"/>
                </a:lnTo>
                <a:lnTo>
                  <a:pt x="1061" y="100"/>
                </a:lnTo>
                <a:lnTo>
                  <a:pt x="1051" y="89"/>
                </a:lnTo>
                <a:lnTo>
                  <a:pt x="1046" y="84"/>
                </a:lnTo>
                <a:lnTo>
                  <a:pt x="1040" y="80"/>
                </a:lnTo>
                <a:lnTo>
                  <a:pt x="1033" y="76"/>
                </a:lnTo>
                <a:lnTo>
                  <a:pt x="1027" y="73"/>
                </a:lnTo>
                <a:lnTo>
                  <a:pt x="1020" y="70"/>
                </a:lnTo>
                <a:lnTo>
                  <a:pt x="1013" y="68"/>
                </a:lnTo>
                <a:lnTo>
                  <a:pt x="1005" y="67"/>
                </a:lnTo>
                <a:lnTo>
                  <a:pt x="998" y="67"/>
                </a:lnTo>
                <a:lnTo>
                  <a:pt x="142" y="67"/>
                </a:lnTo>
                <a:lnTo>
                  <a:pt x="135" y="67"/>
                </a:lnTo>
                <a:lnTo>
                  <a:pt x="127" y="68"/>
                </a:lnTo>
                <a:lnTo>
                  <a:pt x="120" y="70"/>
                </a:lnTo>
                <a:lnTo>
                  <a:pt x="113" y="73"/>
                </a:lnTo>
                <a:lnTo>
                  <a:pt x="106" y="76"/>
                </a:lnTo>
                <a:lnTo>
                  <a:pt x="100" y="80"/>
                </a:lnTo>
                <a:lnTo>
                  <a:pt x="94" y="84"/>
                </a:lnTo>
                <a:lnTo>
                  <a:pt x="89" y="89"/>
                </a:lnTo>
                <a:lnTo>
                  <a:pt x="79" y="100"/>
                </a:lnTo>
                <a:lnTo>
                  <a:pt x="74" y="113"/>
                </a:lnTo>
                <a:lnTo>
                  <a:pt x="69" y="127"/>
                </a:lnTo>
                <a:lnTo>
                  <a:pt x="68" y="142"/>
                </a:lnTo>
                <a:lnTo>
                  <a:pt x="68" y="999"/>
                </a:lnTo>
                <a:lnTo>
                  <a:pt x="69" y="1014"/>
                </a:lnTo>
                <a:lnTo>
                  <a:pt x="74" y="1028"/>
                </a:lnTo>
                <a:lnTo>
                  <a:pt x="81" y="1041"/>
                </a:lnTo>
                <a:lnTo>
                  <a:pt x="90" y="1051"/>
                </a:lnTo>
                <a:lnTo>
                  <a:pt x="100" y="1060"/>
                </a:lnTo>
                <a:lnTo>
                  <a:pt x="113" y="1067"/>
                </a:lnTo>
                <a:lnTo>
                  <a:pt x="127" y="1072"/>
                </a:lnTo>
                <a:lnTo>
                  <a:pt x="142" y="1073"/>
                </a:lnTo>
                <a:lnTo>
                  <a:pt x="998" y="1073"/>
                </a:lnTo>
                <a:lnTo>
                  <a:pt x="1005" y="1073"/>
                </a:lnTo>
                <a:lnTo>
                  <a:pt x="1013" y="1072"/>
                </a:lnTo>
                <a:lnTo>
                  <a:pt x="1020" y="1070"/>
                </a:lnTo>
                <a:lnTo>
                  <a:pt x="1027" y="1067"/>
                </a:lnTo>
                <a:lnTo>
                  <a:pt x="1033" y="1065"/>
                </a:lnTo>
                <a:lnTo>
                  <a:pt x="1040" y="1060"/>
                </a:lnTo>
                <a:lnTo>
                  <a:pt x="1046" y="1057"/>
                </a:lnTo>
                <a:lnTo>
                  <a:pt x="1051" y="1051"/>
                </a:lnTo>
                <a:lnTo>
                  <a:pt x="1061" y="1040"/>
                </a:lnTo>
                <a:lnTo>
                  <a:pt x="1067" y="1027"/>
                </a:lnTo>
                <a:lnTo>
                  <a:pt x="1071" y="1014"/>
                </a:lnTo>
                <a:lnTo>
                  <a:pt x="1072" y="999"/>
                </a:lnTo>
                <a:lnTo>
                  <a:pt x="1072" y="541"/>
                </a:lnTo>
                <a:lnTo>
                  <a:pt x="1140" y="541"/>
                </a:lnTo>
                <a:lnTo>
                  <a:pt x="1140" y="999"/>
                </a:lnTo>
                <a:lnTo>
                  <a:pt x="1139" y="1013"/>
                </a:lnTo>
                <a:lnTo>
                  <a:pt x="1138" y="1027"/>
                </a:lnTo>
                <a:lnTo>
                  <a:pt x="1134" y="1041"/>
                </a:lnTo>
                <a:lnTo>
                  <a:pt x="1130" y="1054"/>
                </a:lnTo>
                <a:lnTo>
                  <a:pt x="1123" y="1066"/>
                </a:lnTo>
                <a:lnTo>
                  <a:pt x="1116" y="1078"/>
                </a:lnTo>
                <a:lnTo>
                  <a:pt x="1108" y="1089"/>
                </a:lnTo>
                <a:lnTo>
                  <a:pt x="1099" y="1100"/>
                </a:lnTo>
                <a:lnTo>
                  <a:pt x="1088" y="1109"/>
                </a:lnTo>
                <a:lnTo>
                  <a:pt x="1077" y="1117"/>
                </a:lnTo>
                <a:lnTo>
                  <a:pt x="1065" y="1124"/>
                </a:lnTo>
                <a:lnTo>
                  <a:pt x="1052" y="1130"/>
                </a:lnTo>
                <a:lnTo>
                  <a:pt x="1040" y="1134"/>
                </a:lnTo>
                <a:lnTo>
                  <a:pt x="1026" y="1138"/>
                </a:lnTo>
                <a:lnTo>
                  <a:pt x="1012" y="1139"/>
                </a:lnTo>
                <a:lnTo>
                  <a:pt x="998" y="1140"/>
                </a:lnTo>
                <a:lnTo>
                  <a:pt x="142" y="1140"/>
                </a:lnTo>
                <a:lnTo>
                  <a:pt x="128" y="1139"/>
                </a:lnTo>
                <a:lnTo>
                  <a:pt x="114" y="1138"/>
                </a:lnTo>
                <a:lnTo>
                  <a:pt x="100" y="1134"/>
                </a:lnTo>
                <a:lnTo>
                  <a:pt x="88" y="1130"/>
                </a:lnTo>
                <a:lnTo>
                  <a:pt x="75" y="1124"/>
                </a:lnTo>
                <a:lnTo>
                  <a:pt x="63" y="1117"/>
                </a:lnTo>
                <a:lnTo>
                  <a:pt x="52" y="1109"/>
                </a:lnTo>
                <a:lnTo>
                  <a:pt x="41" y="1100"/>
                </a:lnTo>
                <a:lnTo>
                  <a:pt x="32" y="1089"/>
                </a:lnTo>
                <a:lnTo>
                  <a:pt x="24" y="1078"/>
                </a:lnTo>
                <a:lnTo>
                  <a:pt x="17" y="1066"/>
                </a:lnTo>
                <a:lnTo>
                  <a:pt x="10" y="1054"/>
                </a:lnTo>
                <a:lnTo>
                  <a:pt x="6" y="1041"/>
                </a:lnTo>
                <a:lnTo>
                  <a:pt x="2" y="1027"/>
                </a:lnTo>
                <a:lnTo>
                  <a:pt x="1" y="1013"/>
                </a:lnTo>
                <a:lnTo>
                  <a:pt x="0" y="999"/>
                </a:lnTo>
                <a:lnTo>
                  <a:pt x="0" y="142"/>
                </a:lnTo>
                <a:lnTo>
                  <a:pt x="1" y="128"/>
                </a:lnTo>
                <a:lnTo>
                  <a:pt x="2" y="114"/>
                </a:lnTo>
                <a:lnTo>
                  <a:pt x="6" y="100"/>
                </a:lnTo>
                <a:lnTo>
                  <a:pt x="10" y="88"/>
                </a:lnTo>
                <a:lnTo>
                  <a:pt x="17" y="75"/>
                </a:lnTo>
                <a:lnTo>
                  <a:pt x="24" y="63"/>
                </a:lnTo>
                <a:lnTo>
                  <a:pt x="32" y="52"/>
                </a:lnTo>
                <a:lnTo>
                  <a:pt x="41" y="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9958" name="Group 66"/>
          <p:cNvGrpSpPr>
            <a:grpSpLocks/>
          </p:cNvGrpSpPr>
          <p:nvPr/>
        </p:nvGrpSpPr>
        <p:grpSpPr bwMode="auto">
          <a:xfrm flipV="1">
            <a:off x="6672263" y="2509838"/>
            <a:ext cx="439737" cy="547687"/>
            <a:chOff x="5640390" y="5292728"/>
            <a:chExt cx="941392" cy="1171581"/>
          </a:xfrm>
        </p:grpSpPr>
        <p:sp>
          <p:nvSpPr>
            <p:cNvPr id="40059"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0"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1"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2"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3"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4"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65"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59" name="Group 67"/>
          <p:cNvGrpSpPr>
            <a:grpSpLocks/>
          </p:cNvGrpSpPr>
          <p:nvPr/>
        </p:nvGrpSpPr>
        <p:grpSpPr bwMode="auto">
          <a:xfrm flipH="1" flipV="1">
            <a:off x="6221413" y="2509838"/>
            <a:ext cx="439737" cy="547687"/>
            <a:chOff x="5640390" y="5292728"/>
            <a:chExt cx="941392" cy="1171581"/>
          </a:xfrm>
        </p:grpSpPr>
        <p:sp>
          <p:nvSpPr>
            <p:cNvPr id="40052"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3"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4"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5"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6"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7"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8"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0" name="Group 66"/>
          <p:cNvGrpSpPr>
            <a:grpSpLocks/>
          </p:cNvGrpSpPr>
          <p:nvPr/>
        </p:nvGrpSpPr>
        <p:grpSpPr bwMode="auto">
          <a:xfrm rot="2169744">
            <a:off x="5867400" y="4924425"/>
            <a:ext cx="439738" cy="547688"/>
            <a:chOff x="5640390" y="5292728"/>
            <a:chExt cx="941392" cy="1171581"/>
          </a:xfrm>
        </p:grpSpPr>
        <p:sp>
          <p:nvSpPr>
            <p:cNvPr id="40045"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6"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7"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8"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9"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0"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51"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1" name="Group 67"/>
          <p:cNvGrpSpPr>
            <a:grpSpLocks/>
          </p:cNvGrpSpPr>
          <p:nvPr/>
        </p:nvGrpSpPr>
        <p:grpSpPr bwMode="auto">
          <a:xfrm rot="-2169744">
            <a:off x="7442200" y="4659313"/>
            <a:ext cx="439738" cy="546100"/>
            <a:chOff x="5640390" y="5292728"/>
            <a:chExt cx="941392" cy="1171581"/>
          </a:xfrm>
        </p:grpSpPr>
        <p:sp>
          <p:nvSpPr>
            <p:cNvPr id="40038"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9"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0"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1"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2"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3"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44"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2" name="Group 67"/>
          <p:cNvGrpSpPr>
            <a:grpSpLocks/>
          </p:cNvGrpSpPr>
          <p:nvPr/>
        </p:nvGrpSpPr>
        <p:grpSpPr bwMode="auto">
          <a:xfrm rot="-4500000" flipH="1" flipV="1">
            <a:off x="5159375" y="3643313"/>
            <a:ext cx="439737" cy="547688"/>
            <a:chOff x="5640390" y="5292728"/>
            <a:chExt cx="941392" cy="1171581"/>
          </a:xfrm>
        </p:grpSpPr>
        <p:sp>
          <p:nvSpPr>
            <p:cNvPr id="40031"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2"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3"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4"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5"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6"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7"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63" name="Group 66"/>
          <p:cNvGrpSpPr>
            <a:grpSpLocks/>
          </p:cNvGrpSpPr>
          <p:nvPr/>
        </p:nvGrpSpPr>
        <p:grpSpPr bwMode="auto">
          <a:xfrm rot="3762842" flipH="1" flipV="1">
            <a:off x="7439025" y="2486025"/>
            <a:ext cx="439738" cy="547688"/>
            <a:chOff x="5640390" y="5292728"/>
            <a:chExt cx="941392" cy="1171581"/>
          </a:xfrm>
        </p:grpSpPr>
        <p:sp>
          <p:nvSpPr>
            <p:cNvPr id="40024"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5"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6"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7"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8"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9"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30"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3996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3713" y="3124200"/>
            <a:ext cx="6953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447800"/>
            <a:ext cx="69532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5334000"/>
            <a:ext cx="695325"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200" y="5334000"/>
            <a:ext cx="695325"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24" descr="C:\Users\rhk\AppData\Local\Microsoft\Windows\Temporary Internet Files\Content.IE5\P0TC36KP\MCj04077440000[1].wm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895600"/>
            <a:ext cx="785813"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4" name="Rectangle 8"/>
          <p:cNvSpPr>
            <a:spLocks noChangeArrowheads="1"/>
          </p:cNvSpPr>
          <p:nvPr>
            <p:ph type="title"/>
          </p:nvPr>
        </p:nvSpPr>
        <p:spPr/>
        <p:txBody>
          <a:bodyPr rIns="132080"/>
          <a:lstStyle/>
          <a:p>
            <a:r>
              <a:rPr lang="en-US" dirty="0"/>
              <a:t>Dining Philosophers</a:t>
            </a:r>
            <a:r>
              <a:rPr lang="en-US" dirty="0">
                <a:sym typeface="Arial" charset="0"/>
              </a:rPr>
              <a:t> solution with numbered resources</a:t>
            </a:r>
            <a:endParaRPr lang="en-US" dirty="0"/>
          </a:p>
        </p:txBody>
      </p:sp>
      <p:sp>
        <p:nvSpPr>
          <p:cNvPr id="39975" name="Line 46"/>
          <p:cNvSpPr>
            <a:spLocks noChangeShapeType="1"/>
          </p:cNvSpPr>
          <p:nvPr/>
        </p:nvSpPr>
        <p:spPr bwMode="auto">
          <a:xfrm rot="10800000" flipH="1">
            <a:off x="4953000" y="3048000"/>
            <a:ext cx="609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6" name="Line 47"/>
          <p:cNvSpPr>
            <a:spLocks noChangeShapeType="1"/>
          </p:cNvSpPr>
          <p:nvPr/>
        </p:nvSpPr>
        <p:spPr bwMode="auto">
          <a:xfrm rot="10800000">
            <a:off x="5257800" y="4724400"/>
            <a:ext cx="152400" cy="609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7" name="Line 48"/>
          <p:cNvSpPr>
            <a:spLocks noChangeShapeType="1"/>
          </p:cNvSpPr>
          <p:nvPr/>
        </p:nvSpPr>
        <p:spPr bwMode="auto">
          <a:xfrm rot="10800000">
            <a:off x="6858000" y="5486400"/>
            <a:ext cx="8382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8" name="Line 49"/>
          <p:cNvSpPr>
            <a:spLocks noChangeShapeType="1"/>
          </p:cNvSpPr>
          <p:nvPr/>
        </p:nvSpPr>
        <p:spPr bwMode="auto">
          <a:xfrm flipH="1">
            <a:off x="8229600" y="3962400"/>
            <a:ext cx="228600" cy="3048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9979" name="Line 50"/>
          <p:cNvSpPr>
            <a:spLocks noChangeShapeType="1"/>
          </p:cNvSpPr>
          <p:nvPr/>
        </p:nvSpPr>
        <p:spPr bwMode="auto">
          <a:xfrm flipH="1">
            <a:off x="5867400" y="2133600"/>
            <a:ext cx="533400" cy="6096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129" name="Rectangle 1"/>
          <p:cNvSpPr>
            <a:spLocks/>
          </p:cNvSpPr>
          <p:nvPr/>
        </p:nvSpPr>
        <p:spPr bwMode="auto">
          <a:xfrm>
            <a:off x="228600" y="1676400"/>
            <a:ext cx="4267200" cy="3873500"/>
          </a:xfrm>
          <a:prstGeom prst="rect">
            <a:avLst/>
          </a:prstGeom>
          <a:noFill/>
          <a:ln w="12700" cap="flat">
            <a:noFill/>
            <a:miter lim="800000"/>
            <a:headEnd type="none" w="med" len="med"/>
            <a:tailEnd type="none" w="med" len="med"/>
          </a:ln>
        </p:spPr>
        <p:txBody>
          <a:bodyPr lIns="0" tIns="0" rIns="40639" bIns="0"/>
          <a:lstStyle/>
          <a:p>
            <a:pPr marL="39688">
              <a:spcBef>
                <a:spcPts val="1200"/>
              </a:spcBef>
              <a:defRPr/>
            </a:pPr>
            <a:r>
              <a:rPr lang="en-US" sz="2200" dirty="0">
                <a:latin typeface="Gill Sans MT"/>
                <a:ea typeface="+mn-ea"/>
                <a:cs typeface="Gill Sans MT"/>
                <a:sym typeface="Arial" pitchFamily="34" charset="0"/>
              </a:rPr>
              <a:t>Instead, number resources...</a:t>
            </a:r>
          </a:p>
          <a:p>
            <a:pPr marL="39688">
              <a:spcBef>
                <a:spcPts val="1200"/>
              </a:spcBef>
              <a:defRPr/>
            </a:pPr>
            <a:r>
              <a:rPr lang="en-US" sz="2200" dirty="0">
                <a:latin typeface="Gill Sans MT"/>
                <a:ea typeface="+mn-ea"/>
                <a:cs typeface="Gill Sans MT"/>
                <a:sym typeface="Arial" pitchFamily="34" charset="0"/>
              </a:rPr>
              <a:t>One philosopher can eat!</a:t>
            </a:r>
          </a:p>
          <a:p>
            <a:pPr>
              <a:buFont typeface="Wingdings" pitchFamily="2" charset="2"/>
              <a:buNone/>
              <a:defRPr/>
            </a:pPr>
            <a:endParaRPr lang="en-US" sz="2200" b="1" dirty="0">
              <a:solidFill>
                <a:srgbClr val="0000CC"/>
              </a:solidFill>
              <a:latin typeface="+mn-lt"/>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a:solidFill>
                  <a:srgbClr val="0000CC"/>
                </a:solidFill>
                <a:latin typeface="Courier New" pitchFamily="49" charset="0"/>
                <a:ea typeface="+mn-ea"/>
                <a:cs typeface="Courier New" pitchFamily="49" charset="0"/>
              </a:rPr>
              <a:t>define N 5</a:t>
            </a:r>
          </a:p>
          <a:p>
            <a:pPr>
              <a:buFont typeface="Wingdings" pitchFamily="2" charset="2"/>
              <a:buNone/>
              <a:defRPr/>
            </a:pPr>
            <a:endParaRPr lang="en-US" sz="2000" b="1" dirty="0">
              <a:solidFill>
                <a:srgbClr val="0000CC"/>
              </a:solidFill>
              <a:latin typeface="Courier New" pitchFamily="49" charset="0"/>
              <a:ea typeface="+mn-ea"/>
              <a:cs typeface="Courier New" pitchFamily="49" charset="0"/>
            </a:endParaRPr>
          </a:p>
          <a:p>
            <a:pPr>
              <a:buFont typeface="Wingdings" pitchFamily="2" charset="2"/>
              <a:buNone/>
              <a:defRPr/>
            </a:pPr>
            <a:r>
              <a:rPr lang="en-US" sz="2000" b="1" dirty="0">
                <a:solidFill>
                  <a:srgbClr val="0000CC"/>
                </a:solidFill>
                <a:latin typeface="Courier New" pitchFamily="49" charset="0"/>
                <a:ea typeface="+mn-ea"/>
                <a:cs typeface="Courier New" pitchFamily="49" charset="0"/>
              </a:rPr>
              <a:t>void philosopher (</a:t>
            </a:r>
            <a:r>
              <a:rPr lang="en-US" sz="2000" b="1" dirty="0" err="1">
                <a:solidFill>
                  <a:srgbClr val="0000CC"/>
                </a:solidFill>
                <a:latin typeface="Courier New" pitchFamily="49" charset="0"/>
                <a:ea typeface="+mn-ea"/>
                <a:cs typeface="Courier New" pitchFamily="49" charset="0"/>
              </a:rPr>
              <a:t>int</a:t>
            </a:r>
            <a:r>
              <a:rPr lang="en-US" sz="2000" b="1" dirty="0">
                <a:solidFill>
                  <a:srgbClr val="0000CC"/>
                </a:solidFill>
                <a:latin typeface="Courier New" pitchFamily="49" charset="0"/>
                <a:ea typeface="+mn-ea"/>
                <a:cs typeface="Courier New" pitchFamily="49" charset="0"/>
              </a:rPr>
              <a:t> </a:t>
            </a:r>
            <a:r>
              <a:rPr lang="en-US" sz="2000" b="1" dirty="0" err="1">
                <a:solidFill>
                  <a:srgbClr val="0000CC"/>
                </a:solidFill>
                <a:latin typeface="Courier New" pitchFamily="49" charset="0"/>
                <a:ea typeface="+mn-ea"/>
                <a:cs typeface="Courier New" pitchFamily="49" charset="0"/>
              </a:rPr>
              <a:t>i</a:t>
            </a: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while (TRUE)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think();</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take_fork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take_fork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eat(); /* yummy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FF0000"/>
                </a:solidFill>
                <a:latin typeface="Courier New" pitchFamily="49" charset="0"/>
                <a:ea typeface="+mn-ea"/>
                <a:cs typeface="Courier New" pitchFamily="49" charset="0"/>
              </a:rPr>
              <a:t>put_fork</a:t>
            </a:r>
            <a:r>
              <a:rPr lang="en-US" sz="2000" b="1" dirty="0">
                <a:solidFill>
                  <a:srgbClr val="FF0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LOWER(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FF0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r>
              <a:rPr lang="en-US" sz="2000" b="1" dirty="0" err="1">
                <a:solidFill>
                  <a:srgbClr val="008000"/>
                </a:solidFill>
                <a:latin typeface="Courier New" pitchFamily="49" charset="0"/>
                <a:ea typeface="+mn-ea"/>
                <a:cs typeface="Courier New" pitchFamily="49" charset="0"/>
              </a:rPr>
              <a:t>put_fork</a:t>
            </a:r>
            <a:r>
              <a:rPr lang="en-US" sz="2000" b="1" dirty="0">
                <a:solidFill>
                  <a:srgbClr val="008000"/>
                </a:solidFill>
                <a:latin typeface="Courier New" pitchFamily="49" charset="0"/>
                <a:ea typeface="+mn-ea"/>
                <a:cs typeface="Courier New" pitchFamily="49" charset="0"/>
              </a:rPr>
              <a:t>(</a:t>
            </a:r>
            <a:r>
              <a:rPr lang="en-US" sz="2000" b="1" dirty="0">
                <a:solidFill>
                  <a:schemeClr val="tx2"/>
                </a:solidFill>
                <a:latin typeface="Courier New" pitchFamily="49" charset="0"/>
                <a:ea typeface="+mn-ea"/>
                <a:cs typeface="Courier New" pitchFamily="49" charset="0"/>
              </a:rPr>
              <a:t>HIGHER(</a:t>
            </a:r>
            <a:r>
              <a:rPr lang="en-US" sz="2000" b="1" dirty="0" err="1">
                <a:solidFill>
                  <a:schemeClr val="tx2"/>
                </a:solidFill>
                <a:latin typeface="Courier New" pitchFamily="49" charset="0"/>
                <a:ea typeface="+mn-ea"/>
                <a:cs typeface="Courier New" pitchFamily="49" charset="0"/>
              </a:rPr>
              <a:t>i</a:t>
            </a:r>
            <a:r>
              <a:rPr lang="en-US" sz="2000" b="1" dirty="0">
                <a:solidFill>
                  <a:schemeClr val="tx2"/>
                </a:solidFill>
                <a:latin typeface="Courier New" pitchFamily="49" charset="0"/>
                <a:ea typeface="+mn-ea"/>
                <a:cs typeface="Courier New" pitchFamily="49" charset="0"/>
              </a:rPr>
              <a:t>)</a:t>
            </a:r>
            <a:r>
              <a:rPr lang="en-US" sz="2000" b="1" dirty="0">
                <a:solidFill>
                  <a:srgbClr val="008000"/>
                </a:solidFill>
                <a:latin typeface="Courier New" pitchFamily="49" charset="0"/>
                <a:ea typeface="+mn-ea"/>
                <a:cs typeface="Courier New" pitchFamily="49" charset="0"/>
              </a:rPr>
              <a:t>);</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  }</a:t>
            </a:r>
          </a:p>
          <a:p>
            <a:pPr>
              <a:buFont typeface="Wingdings" pitchFamily="2" charset="2"/>
              <a:buNone/>
              <a:defRPr/>
            </a:pPr>
            <a:r>
              <a:rPr lang="en-US" sz="2000" b="1" dirty="0">
                <a:solidFill>
                  <a:srgbClr val="0000CC"/>
                </a:solidFill>
                <a:latin typeface="Courier New" pitchFamily="49" charset="0"/>
                <a:ea typeface="+mn-ea"/>
                <a:cs typeface="Courier New" pitchFamily="49" charset="0"/>
              </a:rPr>
              <a:t>}</a:t>
            </a:r>
          </a:p>
          <a:p>
            <a:pPr marL="39688">
              <a:spcBef>
                <a:spcPts val="1200"/>
              </a:spcBef>
              <a:defRPr/>
            </a:pPr>
            <a:endParaRPr lang="en-US" sz="2000" dirty="0">
              <a:latin typeface="Arial" pitchFamily="34" charset="0"/>
              <a:ea typeface="+mn-ea"/>
              <a:cs typeface="Arial" pitchFamily="34" charset="0"/>
              <a:sym typeface="Arial" pitchFamily="34" charset="0"/>
            </a:endParaRPr>
          </a:p>
        </p:txBody>
      </p:sp>
      <p:sp>
        <p:nvSpPr>
          <p:cNvPr id="39981" name="Rectangle 50"/>
          <p:cNvSpPr>
            <a:spLocks/>
          </p:cNvSpPr>
          <p:nvPr/>
        </p:nvSpPr>
        <p:spPr bwMode="auto">
          <a:xfrm>
            <a:off x="6172200" y="34290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1</a:t>
            </a:r>
          </a:p>
        </p:txBody>
      </p:sp>
      <p:sp>
        <p:nvSpPr>
          <p:cNvPr id="39982" name="Rectangle 51"/>
          <p:cNvSpPr>
            <a:spLocks/>
          </p:cNvSpPr>
          <p:nvPr/>
        </p:nvSpPr>
        <p:spPr bwMode="auto">
          <a:xfrm>
            <a:off x="6000750" y="39751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2</a:t>
            </a:r>
          </a:p>
        </p:txBody>
      </p:sp>
      <p:sp>
        <p:nvSpPr>
          <p:cNvPr id="39983" name="Rectangle 52"/>
          <p:cNvSpPr>
            <a:spLocks/>
          </p:cNvSpPr>
          <p:nvPr/>
        </p:nvSpPr>
        <p:spPr bwMode="auto">
          <a:xfrm>
            <a:off x="6534150" y="44196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3</a:t>
            </a:r>
          </a:p>
        </p:txBody>
      </p:sp>
      <p:sp>
        <p:nvSpPr>
          <p:cNvPr id="39984" name="Rectangle 53"/>
          <p:cNvSpPr>
            <a:spLocks/>
          </p:cNvSpPr>
          <p:nvPr/>
        </p:nvSpPr>
        <p:spPr bwMode="auto">
          <a:xfrm>
            <a:off x="7067550" y="39624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4</a:t>
            </a:r>
          </a:p>
        </p:txBody>
      </p:sp>
      <p:sp>
        <p:nvSpPr>
          <p:cNvPr id="39985" name="Rectangle 54"/>
          <p:cNvSpPr>
            <a:spLocks/>
          </p:cNvSpPr>
          <p:nvPr/>
        </p:nvSpPr>
        <p:spPr bwMode="auto">
          <a:xfrm>
            <a:off x="6838950" y="3441700"/>
            <a:ext cx="32385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latin typeface="Arial" charset="0"/>
                <a:cs typeface="Arial" charset="0"/>
                <a:sym typeface="Arial" charset="0"/>
              </a:rPr>
              <a:t>5</a:t>
            </a:r>
          </a:p>
        </p:txBody>
      </p:sp>
      <p:sp>
        <p:nvSpPr>
          <p:cNvPr id="39986" name="Line 46"/>
          <p:cNvSpPr>
            <a:spLocks noChangeShapeType="1"/>
          </p:cNvSpPr>
          <p:nvPr/>
        </p:nvSpPr>
        <p:spPr bwMode="auto">
          <a:xfrm rot="10800000" flipH="1" flipV="1">
            <a:off x="4648200" y="3810000"/>
            <a:ext cx="457200" cy="533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7" name="Line 47"/>
          <p:cNvSpPr>
            <a:spLocks noChangeShapeType="1"/>
          </p:cNvSpPr>
          <p:nvPr/>
        </p:nvSpPr>
        <p:spPr bwMode="auto">
          <a:xfrm rot="10800000" flipH="1">
            <a:off x="5867400" y="5486400"/>
            <a:ext cx="533400" cy="1524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8" name="Line 48"/>
          <p:cNvSpPr>
            <a:spLocks noChangeShapeType="1"/>
          </p:cNvSpPr>
          <p:nvPr/>
        </p:nvSpPr>
        <p:spPr bwMode="auto">
          <a:xfrm rot="10800000" flipH="1">
            <a:off x="8077200" y="4648200"/>
            <a:ext cx="0" cy="685800"/>
          </a:xfrm>
          <a:prstGeom prst="line">
            <a:avLst/>
          </a:prstGeom>
          <a:noFill/>
          <a:ln w="63500">
            <a:solidFill>
              <a:srgbClr val="0000CC"/>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9989" name="Line 49"/>
          <p:cNvSpPr>
            <a:spLocks noChangeShapeType="1"/>
          </p:cNvSpPr>
          <p:nvPr/>
        </p:nvSpPr>
        <p:spPr bwMode="auto">
          <a:xfrm flipH="1" flipV="1">
            <a:off x="7772400" y="2971800"/>
            <a:ext cx="533400" cy="228600"/>
          </a:xfrm>
          <a:prstGeom prst="line">
            <a:avLst/>
          </a:prstGeom>
          <a:noFill/>
          <a:ln w="63500">
            <a:solidFill>
              <a:srgbClr val="FF0000"/>
            </a:solidFill>
            <a:round/>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9990" name="Group 67"/>
          <p:cNvGrpSpPr>
            <a:grpSpLocks/>
          </p:cNvGrpSpPr>
          <p:nvPr/>
        </p:nvGrpSpPr>
        <p:grpSpPr bwMode="auto">
          <a:xfrm rot="2169744" flipH="1">
            <a:off x="4919663" y="4268788"/>
            <a:ext cx="439737" cy="546100"/>
            <a:chOff x="5640390" y="5292728"/>
            <a:chExt cx="941392" cy="1171581"/>
          </a:xfrm>
        </p:grpSpPr>
        <p:sp>
          <p:nvSpPr>
            <p:cNvPr id="40017"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8"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9"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0"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1"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2"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23"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1" name="Group 66"/>
          <p:cNvGrpSpPr>
            <a:grpSpLocks/>
          </p:cNvGrpSpPr>
          <p:nvPr/>
        </p:nvGrpSpPr>
        <p:grpSpPr bwMode="auto">
          <a:xfrm rot="19430256" flipH="1">
            <a:off x="6443663" y="5257800"/>
            <a:ext cx="439737" cy="547688"/>
            <a:chOff x="5640390" y="5292728"/>
            <a:chExt cx="941392" cy="1171581"/>
          </a:xfrm>
        </p:grpSpPr>
        <p:sp>
          <p:nvSpPr>
            <p:cNvPr id="40010"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1"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2"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3"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4"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5"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16"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2" name="Group 66"/>
          <p:cNvGrpSpPr>
            <a:grpSpLocks/>
          </p:cNvGrpSpPr>
          <p:nvPr/>
        </p:nvGrpSpPr>
        <p:grpSpPr bwMode="auto">
          <a:xfrm rot="17100000" flipV="1">
            <a:off x="5359400" y="2524125"/>
            <a:ext cx="439738" cy="547688"/>
            <a:chOff x="5640390" y="5292728"/>
            <a:chExt cx="941392" cy="1171581"/>
          </a:xfrm>
        </p:grpSpPr>
        <p:sp>
          <p:nvSpPr>
            <p:cNvPr id="40003"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4"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5"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6"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7"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8"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9"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9993" name="Group 67"/>
          <p:cNvGrpSpPr>
            <a:grpSpLocks/>
          </p:cNvGrpSpPr>
          <p:nvPr/>
        </p:nvGrpSpPr>
        <p:grpSpPr bwMode="auto">
          <a:xfrm rot="3762842" flipV="1">
            <a:off x="7972425" y="4238625"/>
            <a:ext cx="439738" cy="547688"/>
            <a:chOff x="5640390" y="5292728"/>
            <a:chExt cx="941392" cy="1171581"/>
          </a:xfrm>
        </p:grpSpPr>
        <p:sp>
          <p:nvSpPr>
            <p:cNvPr id="39996" name="Freeform 13"/>
            <p:cNvSpPr>
              <a:spLocks/>
            </p:cNvSpPr>
            <p:nvPr/>
          </p:nvSpPr>
          <p:spPr bwMode="auto">
            <a:xfrm>
              <a:off x="5640390" y="5292728"/>
              <a:ext cx="941392" cy="1171581"/>
            </a:xfrm>
            <a:custGeom>
              <a:avLst/>
              <a:gdLst>
                <a:gd name="T0" fmla="*/ 548473827 w 1187"/>
                <a:gd name="T1" fmla="*/ 361786096 h 1477"/>
                <a:gd name="T2" fmla="*/ 536522833 w 1187"/>
                <a:gd name="T3" fmla="*/ 146601510 h 1477"/>
                <a:gd name="T4" fmla="*/ 498154978 w 1187"/>
                <a:gd name="T5" fmla="*/ 110108797 h 1477"/>
                <a:gd name="T6" fmla="*/ 449723671 w 1187"/>
                <a:gd name="T7" fmla="*/ 93120456 h 1477"/>
                <a:gd name="T8" fmla="*/ 418903604 w 1187"/>
                <a:gd name="T9" fmla="*/ 79278037 h 1477"/>
                <a:gd name="T10" fmla="*/ 388712354 w 1187"/>
                <a:gd name="T11" fmla="*/ 67323473 h 1477"/>
                <a:gd name="T12" fmla="*/ 354117997 w 1187"/>
                <a:gd name="T13" fmla="*/ 55997929 h 1477"/>
                <a:gd name="T14" fmla="*/ 317007975 w 1187"/>
                <a:gd name="T15" fmla="*/ 42785311 h 1477"/>
                <a:gd name="T16" fmla="*/ 281784701 w 1187"/>
                <a:gd name="T17" fmla="*/ 28313872 h 1477"/>
                <a:gd name="T18" fmla="*/ 243416847 w 1187"/>
                <a:gd name="T19" fmla="*/ 8179651 h 1477"/>
                <a:gd name="T20" fmla="*/ 194984697 w 1187"/>
                <a:gd name="T21" fmla="*/ 0 h 1477"/>
                <a:gd name="T22" fmla="*/ 156616842 w 1187"/>
                <a:gd name="T23" fmla="*/ 10696526 h 1477"/>
                <a:gd name="T24" fmla="*/ 128312440 w 1187"/>
                <a:gd name="T25" fmla="*/ 29571913 h 1477"/>
                <a:gd name="T26" fmla="*/ 113216865 w 1187"/>
                <a:gd name="T27" fmla="*/ 45931208 h 1477"/>
                <a:gd name="T28" fmla="*/ 110072284 w 1187"/>
                <a:gd name="T29" fmla="*/ 46560228 h 1477"/>
                <a:gd name="T30" fmla="*/ 73591153 w 1187"/>
                <a:gd name="T31" fmla="*/ 108220942 h 1477"/>
                <a:gd name="T32" fmla="*/ 47173487 w 1187"/>
                <a:gd name="T33" fmla="*/ 117029610 h 1477"/>
                <a:gd name="T34" fmla="*/ 19498788 w 1187"/>
                <a:gd name="T35" fmla="*/ 132130070 h 1477"/>
                <a:gd name="T36" fmla="*/ 4403208 w 1187"/>
                <a:gd name="T37" fmla="*/ 151635261 h 1477"/>
                <a:gd name="T38" fmla="*/ 0 w 1187"/>
                <a:gd name="T39" fmla="*/ 178061266 h 1477"/>
                <a:gd name="T40" fmla="*/ 6289957 w 1187"/>
                <a:gd name="T41" fmla="*/ 203229228 h 1477"/>
                <a:gd name="T42" fmla="*/ 15724498 w 1187"/>
                <a:gd name="T43" fmla="*/ 225251345 h 1477"/>
                <a:gd name="T44" fmla="*/ 27675498 w 1187"/>
                <a:gd name="T45" fmla="*/ 252306369 h 1477"/>
                <a:gd name="T46" fmla="*/ 30191163 w 1187"/>
                <a:gd name="T47" fmla="*/ 281878270 h 1477"/>
                <a:gd name="T48" fmla="*/ 37110035 w 1187"/>
                <a:gd name="T49" fmla="*/ 300124627 h 1477"/>
                <a:gd name="T50" fmla="*/ 49061029 w 1187"/>
                <a:gd name="T51" fmla="*/ 317112942 h 1477"/>
                <a:gd name="T52" fmla="*/ 60382326 w 1187"/>
                <a:gd name="T53" fmla="*/ 329067506 h 1477"/>
                <a:gd name="T54" fmla="*/ 63527700 w 1187"/>
                <a:gd name="T55" fmla="*/ 347314656 h 1477"/>
                <a:gd name="T56" fmla="*/ 65414449 w 1187"/>
                <a:gd name="T57" fmla="*/ 395761934 h 1477"/>
                <a:gd name="T58" fmla="*/ 106926910 w 1187"/>
                <a:gd name="T59" fmla="*/ 425333933 h 1477"/>
                <a:gd name="T60" fmla="*/ 150955803 w 1187"/>
                <a:gd name="T61" fmla="*/ 451760731 h 1477"/>
                <a:gd name="T62" fmla="*/ 167310004 w 1187"/>
                <a:gd name="T63" fmla="*/ 486365589 h 1477"/>
                <a:gd name="T64" fmla="*/ 178002373 w 1187"/>
                <a:gd name="T65" fmla="*/ 540476432 h 1477"/>
                <a:gd name="T66" fmla="*/ 201903568 w 1187"/>
                <a:gd name="T67" fmla="*/ 627305071 h 1477"/>
                <a:gd name="T68" fmla="*/ 227692355 w 1187"/>
                <a:gd name="T69" fmla="*/ 670090370 h 1477"/>
                <a:gd name="T70" fmla="*/ 259141338 w 1187"/>
                <a:gd name="T71" fmla="*/ 695258333 h 1477"/>
                <a:gd name="T72" fmla="*/ 293106779 w 1187"/>
                <a:gd name="T73" fmla="*/ 710987814 h 1477"/>
                <a:gd name="T74" fmla="*/ 325813595 w 1187"/>
                <a:gd name="T75" fmla="*/ 724830233 h 1477"/>
                <a:gd name="T76" fmla="*/ 354117997 w 1187"/>
                <a:gd name="T77" fmla="*/ 746222486 h 1477"/>
                <a:gd name="T78" fmla="*/ 384938064 w 1187"/>
                <a:gd name="T79" fmla="*/ 780828138 h 1477"/>
                <a:gd name="T80" fmla="*/ 423306018 w 1187"/>
                <a:gd name="T81" fmla="*/ 824871478 h 1477"/>
                <a:gd name="T82" fmla="*/ 462302789 w 1187"/>
                <a:gd name="T83" fmla="*/ 870173851 h 1477"/>
                <a:gd name="T84" fmla="*/ 493752565 w 1187"/>
                <a:gd name="T85" fmla="*/ 907295585 h 1477"/>
                <a:gd name="T86" fmla="*/ 511363805 w 1187"/>
                <a:gd name="T87" fmla="*/ 928059611 h 1477"/>
                <a:gd name="T88" fmla="*/ 744717100 w 1187"/>
                <a:gd name="T89" fmla="*/ 764468843 h 1477"/>
                <a:gd name="T90" fmla="*/ 718928363 w 1187"/>
                <a:gd name="T91" fmla="*/ 744964445 h 1477"/>
                <a:gd name="T92" fmla="*/ 674899469 w 1187"/>
                <a:gd name="T93" fmla="*/ 707212897 h 1477"/>
                <a:gd name="T94" fmla="*/ 623951704 w 1187"/>
                <a:gd name="T95" fmla="*/ 660652681 h 1477"/>
                <a:gd name="T96" fmla="*/ 580551727 w 1187"/>
                <a:gd name="T97" fmla="*/ 609687735 h 1477"/>
                <a:gd name="T98" fmla="*/ 556650531 w 1187"/>
                <a:gd name="T99" fmla="*/ 563127519 h 147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87"/>
                <a:gd name="T151" fmla="*/ 0 h 1477"/>
                <a:gd name="T152" fmla="*/ 1187 w 1187"/>
                <a:gd name="T153" fmla="*/ 1477 h 147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87" h="1477">
                  <a:moveTo>
                    <a:pt x="885" y="895"/>
                  </a:moveTo>
                  <a:lnTo>
                    <a:pt x="874" y="762"/>
                  </a:lnTo>
                  <a:lnTo>
                    <a:pt x="872" y="575"/>
                  </a:lnTo>
                  <a:lnTo>
                    <a:pt x="872" y="392"/>
                  </a:lnTo>
                  <a:lnTo>
                    <a:pt x="863" y="266"/>
                  </a:lnTo>
                  <a:lnTo>
                    <a:pt x="853" y="233"/>
                  </a:lnTo>
                  <a:lnTo>
                    <a:pt x="836" y="207"/>
                  </a:lnTo>
                  <a:lnTo>
                    <a:pt x="815" y="189"/>
                  </a:lnTo>
                  <a:lnTo>
                    <a:pt x="792" y="175"/>
                  </a:lnTo>
                  <a:lnTo>
                    <a:pt x="766" y="165"/>
                  </a:lnTo>
                  <a:lnTo>
                    <a:pt x="740" y="157"/>
                  </a:lnTo>
                  <a:lnTo>
                    <a:pt x="715" y="148"/>
                  </a:lnTo>
                  <a:lnTo>
                    <a:pt x="692" y="137"/>
                  </a:lnTo>
                  <a:lnTo>
                    <a:pt x="680" y="131"/>
                  </a:lnTo>
                  <a:lnTo>
                    <a:pt x="666" y="126"/>
                  </a:lnTo>
                  <a:lnTo>
                    <a:pt x="651" y="120"/>
                  </a:lnTo>
                  <a:lnTo>
                    <a:pt x="635" y="114"/>
                  </a:lnTo>
                  <a:lnTo>
                    <a:pt x="618" y="107"/>
                  </a:lnTo>
                  <a:lnTo>
                    <a:pt x="599" y="101"/>
                  </a:lnTo>
                  <a:lnTo>
                    <a:pt x="581" y="96"/>
                  </a:lnTo>
                  <a:lnTo>
                    <a:pt x="563" y="89"/>
                  </a:lnTo>
                  <a:lnTo>
                    <a:pt x="543" y="82"/>
                  </a:lnTo>
                  <a:lnTo>
                    <a:pt x="523" y="75"/>
                  </a:lnTo>
                  <a:lnTo>
                    <a:pt x="504" y="68"/>
                  </a:lnTo>
                  <a:lnTo>
                    <a:pt x="485" y="61"/>
                  </a:lnTo>
                  <a:lnTo>
                    <a:pt x="467" y="53"/>
                  </a:lnTo>
                  <a:lnTo>
                    <a:pt x="448" y="45"/>
                  </a:lnTo>
                  <a:lnTo>
                    <a:pt x="432" y="37"/>
                  </a:lnTo>
                  <a:lnTo>
                    <a:pt x="416" y="28"/>
                  </a:lnTo>
                  <a:lnTo>
                    <a:pt x="387" y="13"/>
                  </a:lnTo>
                  <a:lnTo>
                    <a:pt x="361" y="5"/>
                  </a:lnTo>
                  <a:lnTo>
                    <a:pt x="334" y="0"/>
                  </a:lnTo>
                  <a:lnTo>
                    <a:pt x="310" y="0"/>
                  </a:lnTo>
                  <a:lnTo>
                    <a:pt x="288" y="4"/>
                  </a:lnTo>
                  <a:lnTo>
                    <a:pt x="268" y="9"/>
                  </a:lnTo>
                  <a:lnTo>
                    <a:pt x="249" y="17"/>
                  </a:lnTo>
                  <a:lnTo>
                    <a:pt x="232" y="27"/>
                  </a:lnTo>
                  <a:lnTo>
                    <a:pt x="218" y="37"/>
                  </a:lnTo>
                  <a:lnTo>
                    <a:pt x="204" y="47"/>
                  </a:lnTo>
                  <a:lnTo>
                    <a:pt x="194" y="58"/>
                  </a:lnTo>
                  <a:lnTo>
                    <a:pt x="186" y="66"/>
                  </a:lnTo>
                  <a:lnTo>
                    <a:pt x="180" y="73"/>
                  </a:lnTo>
                  <a:lnTo>
                    <a:pt x="175" y="76"/>
                  </a:lnTo>
                  <a:lnTo>
                    <a:pt x="174" y="77"/>
                  </a:lnTo>
                  <a:lnTo>
                    <a:pt x="175" y="74"/>
                  </a:lnTo>
                  <a:lnTo>
                    <a:pt x="152" y="122"/>
                  </a:lnTo>
                  <a:lnTo>
                    <a:pt x="133" y="154"/>
                  </a:lnTo>
                  <a:lnTo>
                    <a:pt x="117" y="172"/>
                  </a:lnTo>
                  <a:lnTo>
                    <a:pt x="102" y="181"/>
                  </a:lnTo>
                  <a:lnTo>
                    <a:pt x="89" y="183"/>
                  </a:lnTo>
                  <a:lnTo>
                    <a:pt x="75" y="186"/>
                  </a:lnTo>
                  <a:lnTo>
                    <a:pt x="60" y="189"/>
                  </a:lnTo>
                  <a:lnTo>
                    <a:pt x="44" y="199"/>
                  </a:lnTo>
                  <a:lnTo>
                    <a:pt x="31" y="210"/>
                  </a:lnTo>
                  <a:lnTo>
                    <a:pt x="21" y="220"/>
                  </a:lnTo>
                  <a:lnTo>
                    <a:pt x="13" y="229"/>
                  </a:lnTo>
                  <a:lnTo>
                    <a:pt x="7" y="241"/>
                  </a:lnTo>
                  <a:lnTo>
                    <a:pt x="3" y="252"/>
                  </a:lnTo>
                  <a:lnTo>
                    <a:pt x="0" y="266"/>
                  </a:lnTo>
                  <a:lnTo>
                    <a:pt x="0" y="283"/>
                  </a:lnTo>
                  <a:lnTo>
                    <a:pt x="4" y="303"/>
                  </a:lnTo>
                  <a:lnTo>
                    <a:pt x="6" y="312"/>
                  </a:lnTo>
                  <a:lnTo>
                    <a:pt x="10" y="323"/>
                  </a:lnTo>
                  <a:lnTo>
                    <a:pt x="14" y="334"/>
                  </a:lnTo>
                  <a:lnTo>
                    <a:pt x="19" y="346"/>
                  </a:lnTo>
                  <a:lnTo>
                    <a:pt x="25" y="358"/>
                  </a:lnTo>
                  <a:lnTo>
                    <a:pt x="30" y="372"/>
                  </a:lnTo>
                  <a:lnTo>
                    <a:pt x="37" y="386"/>
                  </a:lnTo>
                  <a:lnTo>
                    <a:pt x="44" y="401"/>
                  </a:lnTo>
                  <a:lnTo>
                    <a:pt x="45" y="418"/>
                  </a:lnTo>
                  <a:lnTo>
                    <a:pt x="46" y="434"/>
                  </a:lnTo>
                  <a:lnTo>
                    <a:pt x="48" y="448"/>
                  </a:lnTo>
                  <a:lnTo>
                    <a:pt x="50" y="459"/>
                  </a:lnTo>
                  <a:lnTo>
                    <a:pt x="53" y="468"/>
                  </a:lnTo>
                  <a:lnTo>
                    <a:pt x="59" y="477"/>
                  </a:lnTo>
                  <a:lnTo>
                    <a:pt x="65" y="486"/>
                  </a:lnTo>
                  <a:lnTo>
                    <a:pt x="71" y="494"/>
                  </a:lnTo>
                  <a:lnTo>
                    <a:pt x="78" y="504"/>
                  </a:lnTo>
                  <a:lnTo>
                    <a:pt x="84" y="510"/>
                  </a:lnTo>
                  <a:lnTo>
                    <a:pt x="90" y="517"/>
                  </a:lnTo>
                  <a:lnTo>
                    <a:pt x="96" y="523"/>
                  </a:lnTo>
                  <a:lnTo>
                    <a:pt x="98" y="533"/>
                  </a:lnTo>
                  <a:lnTo>
                    <a:pt x="99" y="544"/>
                  </a:lnTo>
                  <a:lnTo>
                    <a:pt x="101" y="552"/>
                  </a:lnTo>
                  <a:lnTo>
                    <a:pt x="99" y="560"/>
                  </a:lnTo>
                  <a:lnTo>
                    <a:pt x="96" y="599"/>
                  </a:lnTo>
                  <a:lnTo>
                    <a:pt x="104" y="629"/>
                  </a:lnTo>
                  <a:lnTo>
                    <a:pt x="120" y="650"/>
                  </a:lnTo>
                  <a:lnTo>
                    <a:pt x="143" y="665"/>
                  </a:lnTo>
                  <a:lnTo>
                    <a:pt x="170" y="676"/>
                  </a:lnTo>
                  <a:lnTo>
                    <a:pt x="196" y="688"/>
                  </a:lnTo>
                  <a:lnTo>
                    <a:pt x="220" y="701"/>
                  </a:lnTo>
                  <a:lnTo>
                    <a:pt x="240" y="718"/>
                  </a:lnTo>
                  <a:lnTo>
                    <a:pt x="253" y="736"/>
                  </a:lnTo>
                  <a:lnTo>
                    <a:pt x="262" y="755"/>
                  </a:lnTo>
                  <a:lnTo>
                    <a:pt x="266" y="773"/>
                  </a:lnTo>
                  <a:lnTo>
                    <a:pt x="271" y="795"/>
                  </a:lnTo>
                  <a:lnTo>
                    <a:pt x="276" y="824"/>
                  </a:lnTo>
                  <a:lnTo>
                    <a:pt x="283" y="859"/>
                  </a:lnTo>
                  <a:lnTo>
                    <a:pt x="293" y="906"/>
                  </a:lnTo>
                  <a:lnTo>
                    <a:pt x="310" y="965"/>
                  </a:lnTo>
                  <a:lnTo>
                    <a:pt x="321" y="997"/>
                  </a:lnTo>
                  <a:lnTo>
                    <a:pt x="333" y="1023"/>
                  </a:lnTo>
                  <a:lnTo>
                    <a:pt x="347" y="1045"/>
                  </a:lnTo>
                  <a:lnTo>
                    <a:pt x="362" y="1065"/>
                  </a:lnTo>
                  <a:lnTo>
                    <a:pt x="378" y="1080"/>
                  </a:lnTo>
                  <a:lnTo>
                    <a:pt x="394" y="1093"/>
                  </a:lnTo>
                  <a:lnTo>
                    <a:pt x="412" y="1105"/>
                  </a:lnTo>
                  <a:lnTo>
                    <a:pt x="430" y="1114"/>
                  </a:lnTo>
                  <a:lnTo>
                    <a:pt x="447" y="1122"/>
                  </a:lnTo>
                  <a:lnTo>
                    <a:pt x="466" y="1130"/>
                  </a:lnTo>
                  <a:lnTo>
                    <a:pt x="483" y="1137"/>
                  </a:lnTo>
                  <a:lnTo>
                    <a:pt x="501" y="1144"/>
                  </a:lnTo>
                  <a:lnTo>
                    <a:pt x="518" y="1152"/>
                  </a:lnTo>
                  <a:lnTo>
                    <a:pt x="534" y="1161"/>
                  </a:lnTo>
                  <a:lnTo>
                    <a:pt x="549" y="1173"/>
                  </a:lnTo>
                  <a:lnTo>
                    <a:pt x="563" y="1186"/>
                  </a:lnTo>
                  <a:lnTo>
                    <a:pt x="578" y="1202"/>
                  </a:lnTo>
                  <a:lnTo>
                    <a:pt x="594" y="1220"/>
                  </a:lnTo>
                  <a:lnTo>
                    <a:pt x="612" y="1241"/>
                  </a:lnTo>
                  <a:lnTo>
                    <a:pt x="632" y="1263"/>
                  </a:lnTo>
                  <a:lnTo>
                    <a:pt x="652" y="1287"/>
                  </a:lnTo>
                  <a:lnTo>
                    <a:pt x="673" y="1311"/>
                  </a:lnTo>
                  <a:lnTo>
                    <a:pt x="694" y="1335"/>
                  </a:lnTo>
                  <a:lnTo>
                    <a:pt x="715" y="1359"/>
                  </a:lnTo>
                  <a:lnTo>
                    <a:pt x="735" y="1383"/>
                  </a:lnTo>
                  <a:lnTo>
                    <a:pt x="754" y="1404"/>
                  </a:lnTo>
                  <a:lnTo>
                    <a:pt x="770" y="1425"/>
                  </a:lnTo>
                  <a:lnTo>
                    <a:pt x="785" y="1442"/>
                  </a:lnTo>
                  <a:lnTo>
                    <a:pt x="798" y="1456"/>
                  </a:lnTo>
                  <a:lnTo>
                    <a:pt x="807" y="1468"/>
                  </a:lnTo>
                  <a:lnTo>
                    <a:pt x="813" y="1475"/>
                  </a:lnTo>
                  <a:lnTo>
                    <a:pt x="815" y="1477"/>
                  </a:lnTo>
                  <a:lnTo>
                    <a:pt x="1187" y="1218"/>
                  </a:lnTo>
                  <a:lnTo>
                    <a:pt x="1184" y="1215"/>
                  </a:lnTo>
                  <a:lnTo>
                    <a:pt x="1175" y="1209"/>
                  </a:lnTo>
                  <a:lnTo>
                    <a:pt x="1162" y="1198"/>
                  </a:lnTo>
                  <a:lnTo>
                    <a:pt x="1143" y="1184"/>
                  </a:lnTo>
                  <a:lnTo>
                    <a:pt x="1122" y="1167"/>
                  </a:lnTo>
                  <a:lnTo>
                    <a:pt x="1098" y="1148"/>
                  </a:lnTo>
                  <a:lnTo>
                    <a:pt x="1073" y="1124"/>
                  </a:lnTo>
                  <a:lnTo>
                    <a:pt x="1046" y="1101"/>
                  </a:lnTo>
                  <a:lnTo>
                    <a:pt x="1019" y="1076"/>
                  </a:lnTo>
                  <a:lnTo>
                    <a:pt x="992" y="1050"/>
                  </a:lnTo>
                  <a:lnTo>
                    <a:pt x="967" y="1023"/>
                  </a:lnTo>
                  <a:lnTo>
                    <a:pt x="944" y="995"/>
                  </a:lnTo>
                  <a:lnTo>
                    <a:pt x="923" y="969"/>
                  </a:lnTo>
                  <a:lnTo>
                    <a:pt x="906" y="944"/>
                  </a:lnTo>
                  <a:lnTo>
                    <a:pt x="893" y="918"/>
                  </a:lnTo>
                  <a:lnTo>
                    <a:pt x="885" y="8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7" name="Freeform 14"/>
            <p:cNvSpPr>
              <a:spLocks/>
            </p:cNvSpPr>
            <p:nvPr/>
          </p:nvSpPr>
          <p:spPr bwMode="auto">
            <a:xfrm>
              <a:off x="5745165" y="5713418"/>
              <a:ext cx="50800" cy="66675"/>
            </a:xfrm>
            <a:custGeom>
              <a:avLst/>
              <a:gdLst>
                <a:gd name="T0" fmla="*/ 649917 w 63"/>
                <a:gd name="T1" fmla="*/ 0 h 85"/>
                <a:gd name="T2" fmla="*/ 0 w 63"/>
                <a:gd name="T3" fmla="*/ 3691442 h 85"/>
                <a:gd name="T4" fmla="*/ 0 w 63"/>
                <a:gd name="T5" fmla="*/ 11075109 h 85"/>
                <a:gd name="T6" fmla="*/ 1300641 w 63"/>
                <a:gd name="T7" fmla="*/ 22151002 h 85"/>
                <a:gd name="T8" fmla="*/ 6501594 w 63"/>
                <a:gd name="T9" fmla="*/ 31995372 h 85"/>
                <a:gd name="T10" fmla="*/ 11053435 w 63"/>
                <a:gd name="T11" fmla="*/ 36302576 h 85"/>
                <a:gd name="T12" fmla="*/ 16905113 w 63"/>
                <a:gd name="T13" fmla="*/ 41225542 h 85"/>
                <a:gd name="T14" fmla="*/ 24057429 w 63"/>
                <a:gd name="T15" fmla="*/ 45531961 h 85"/>
                <a:gd name="T16" fmla="*/ 29909110 w 63"/>
                <a:gd name="T17" fmla="*/ 48609207 h 85"/>
                <a:gd name="T18" fmla="*/ 35760785 w 63"/>
                <a:gd name="T19" fmla="*/ 51069906 h 85"/>
                <a:gd name="T20" fmla="*/ 39661901 w 63"/>
                <a:gd name="T21" fmla="*/ 52300660 h 85"/>
                <a:gd name="T22" fmla="*/ 40962542 w 63"/>
                <a:gd name="T23" fmla="*/ 51685682 h 85"/>
                <a:gd name="T24" fmla="*/ 39661901 w 63"/>
                <a:gd name="T25" fmla="*/ 48609207 h 85"/>
                <a:gd name="T26" fmla="*/ 35760785 w 63"/>
                <a:gd name="T27" fmla="*/ 43686241 h 85"/>
                <a:gd name="T28" fmla="*/ 29909110 w 63"/>
                <a:gd name="T29" fmla="*/ 36918339 h 85"/>
                <a:gd name="T30" fmla="*/ 24057429 w 63"/>
                <a:gd name="T31" fmla="*/ 28918910 h 85"/>
                <a:gd name="T32" fmla="*/ 16905113 w 63"/>
                <a:gd name="T33" fmla="*/ 20305282 h 85"/>
                <a:gd name="T34" fmla="*/ 11053435 w 63"/>
                <a:gd name="T35" fmla="*/ 12921616 h 85"/>
                <a:gd name="T36" fmla="*/ 5851676 w 63"/>
                <a:gd name="T37" fmla="*/ 6152925 h 85"/>
                <a:gd name="T38" fmla="*/ 1950559 w 63"/>
                <a:gd name="T39" fmla="*/ 1230742 h 85"/>
                <a:gd name="T40" fmla="*/ 649917 w 63"/>
                <a:gd name="T41" fmla="*/ 0 h 8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85"/>
                <a:gd name="T65" fmla="*/ 63 w 63"/>
                <a:gd name="T66" fmla="*/ 85 h 8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85">
                  <a:moveTo>
                    <a:pt x="1" y="0"/>
                  </a:moveTo>
                  <a:lnTo>
                    <a:pt x="0" y="6"/>
                  </a:lnTo>
                  <a:lnTo>
                    <a:pt x="0" y="18"/>
                  </a:lnTo>
                  <a:lnTo>
                    <a:pt x="2" y="36"/>
                  </a:lnTo>
                  <a:lnTo>
                    <a:pt x="10" y="52"/>
                  </a:lnTo>
                  <a:lnTo>
                    <a:pt x="17" y="59"/>
                  </a:lnTo>
                  <a:lnTo>
                    <a:pt x="26" y="67"/>
                  </a:lnTo>
                  <a:lnTo>
                    <a:pt x="37" y="74"/>
                  </a:lnTo>
                  <a:lnTo>
                    <a:pt x="46" y="79"/>
                  </a:lnTo>
                  <a:lnTo>
                    <a:pt x="55" y="83"/>
                  </a:lnTo>
                  <a:lnTo>
                    <a:pt x="61" y="85"/>
                  </a:lnTo>
                  <a:lnTo>
                    <a:pt x="63" y="84"/>
                  </a:lnTo>
                  <a:lnTo>
                    <a:pt x="61" y="79"/>
                  </a:lnTo>
                  <a:lnTo>
                    <a:pt x="55" y="71"/>
                  </a:lnTo>
                  <a:lnTo>
                    <a:pt x="46" y="60"/>
                  </a:lnTo>
                  <a:lnTo>
                    <a:pt x="37" y="47"/>
                  </a:lnTo>
                  <a:lnTo>
                    <a:pt x="26" y="33"/>
                  </a:lnTo>
                  <a:lnTo>
                    <a:pt x="17" y="21"/>
                  </a:lnTo>
                  <a:lnTo>
                    <a:pt x="9" y="10"/>
                  </a:lnTo>
                  <a:lnTo>
                    <a:pt x="3" y="2"/>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8" name="Freeform 15"/>
            <p:cNvSpPr>
              <a:spLocks/>
            </p:cNvSpPr>
            <p:nvPr/>
          </p:nvSpPr>
          <p:spPr bwMode="auto">
            <a:xfrm>
              <a:off x="5857878" y="5840418"/>
              <a:ext cx="90488" cy="271464"/>
            </a:xfrm>
            <a:custGeom>
              <a:avLst/>
              <a:gdLst>
                <a:gd name="T0" fmla="*/ 0 w 112"/>
                <a:gd name="T1" fmla="*/ 0 h 343"/>
                <a:gd name="T2" fmla="*/ 652806 w 112"/>
                <a:gd name="T3" fmla="*/ 6890279 h 343"/>
                <a:gd name="T4" fmla="*/ 3264031 w 112"/>
                <a:gd name="T5" fmla="*/ 23175742 h 343"/>
                <a:gd name="T6" fmla="*/ 7832869 w 112"/>
                <a:gd name="T7" fmla="*/ 47604334 h 343"/>
                <a:gd name="T8" fmla="*/ 13708127 w 112"/>
                <a:gd name="T9" fmla="*/ 77044330 h 343"/>
                <a:gd name="T10" fmla="*/ 21540992 w 112"/>
                <a:gd name="T11" fmla="*/ 108990037 h 343"/>
                <a:gd name="T12" fmla="*/ 31332282 w 112"/>
                <a:gd name="T13" fmla="*/ 140308898 h 343"/>
                <a:gd name="T14" fmla="*/ 41775564 w 112"/>
                <a:gd name="T15" fmla="*/ 168495241 h 343"/>
                <a:gd name="T16" fmla="*/ 53525279 w 112"/>
                <a:gd name="T17" fmla="*/ 189792098 h 343"/>
                <a:gd name="T18" fmla="*/ 62663756 w 112"/>
                <a:gd name="T19" fmla="*/ 202319801 h 343"/>
                <a:gd name="T20" fmla="*/ 67886205 w 112"/>
                <a:gd name="T21" fmla="*/ 209210127 h 343"/>
                <a:gd name="T22" fmla="*/ 71802234 w 112"/>
                <a:gd name="T23" fmla="*/ 213594704 h 343"/>
                <a:gd name="T24" fmla="*/ 73107846 w 112"/>
                <a:gd name="T25" fmla="*/ 214847554 h 343"/>
                <a:gd name="T26" fmla="*/ 73107846 w 112"/>
                <a:gd name="T27" fmla="*/ 214847554 h 343"/>
                <a:gd name="T28" fmla="*/ 72455040 w 112"/>
                <a:gd name="T29" fmla="*/ 213594704 h 343"/>
                <a:gd name="T30" fmla="*/ 71802234 w 112"/>
                <a:gd name="T31" fmla="*/ 212341855 h 343"/>
                <a:gd name="T32" fmla="*/ 71802234 w 112"/>
                <a:gd name="T33" fmla="*/ 211715826 h 343"/>
                <a:gd name="T34" fmla="*/ 71149428 w 112"/>
                <a:gd name="T35" fmla="*/ 209836156 h 343"/>
                <a:gd name="T36" fmla="*/ 67886205 w 112"/>
                <a:gd name="T37" fmla="*/ 204199471 h 343"/>
                <a:gd name="T38" fmla="*/ 63316562 w 112"/>
                <a:gd name="T39" fmla="*/ 195429525 h 343"/>
                <a:gd name="T40" fmla="*/ 57442115 w 112"/>
                <a:gd name="T41" fmla="*/ 184154672 h 343"/>
                <a:gd name="T42" fmla="*/ 51566848 w 112"/>
                <a:gd name="T43" fmla="*/ 169122061 h 343"/>
                <a:gd name="T44" fmla="*/ 44386788 w 112"/>
                <a:gd name="T45" fmla="*/ 150956932 h 343"/>
                <a:gd name="T46" fmla="*/ 37206729 w 112"/>
                <a:gd name="T47" fmla="*/ 130912923 h 343"/>
                <a:gd name="T48" fmla="*/ 30026670 w 112"/>
                <a:gd name="T49" fmla="*/ 107737187 h 343"/>
                <a:gd name="T50" fmla="*/ 23498602 w 112"/>
                <a:gd name="T51" fmla="*/ 85187455 h 343"/>
                <a:gd name="T52" fmla="*/ 17624155 w 112"/>
                <a:gd name="T53" fmla="*/ 64516627 h 343"/>
                <a:gd name="T54" fmla="*/ 12402511 w 112"/>
                <a:gd name="T55" fmla="*/ 46352276 h 343"/>
                <a:gd name="T56" fmla="*/ 7832869 w 112"/>
                <a:gd name="T57" fmla="*/ 30692845 h 343"/>
                <a:gd name="T58" fmla="*/ 5221643 w 112"/>
                <a:gd name="T59" fmla="*/ 17538316 h 343"/>
                <a:gd name="T60" fmla="*/ 1958419 w 112"/>
                <a:gd name="T61" fmla="*/ 8143129 h 343"/>
                <a:gd name="T62" fmla="*/ 652806 w 112"/>
                <a:gd name="T63" fmla="*/ 2505700 h 343"/>
                <a:gd name="T64" fmla="*/ 0 w 112"/>
                <a:gd name="T65" fmla="*/ 0 h 3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2"/>
                <a:gd name="T100" fmla="*/ 0 h 343"/>
                <a:gd name="T101" fmla="*/ 112 w 112"/>
                <a:gd name="T102" fmla="*/ 343 h 3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2" h="343">
                  <a:moveTo>
                    <a:pt x="0" y="0"/>
                  </a:moveTo>
                  <a:lnTo>
                    <a:pt x="1" y="11"/>
                  </a:lnTo>
                  <a:lnTo>
                    <a:pt x="5" y="37"/>
                  </a:lnTo>
                  <a:lnTo>
                    <a:pt x="12" y="76"/>
                  </a:lnTo>
                  <a:lnTo>
                    <a:pt x="21" y="123"/>
                  </a:lnTo>
                  <a:lnTo>
                    <a:pt x="33" y="174"/>
                  </a:lnTo>
                  <a:lnTo>
                    <a:pt x="48" y="224"/>
                  </a:lnTo>
                  <a:lnTo>
                    <a:pt x="64" y="269"/>
                  </a:lnTo>
                  <a:lnTo>
                    <a:pt x="82" y="303"/>
                  </a:lnTo>
                  <a:lnTo>
                    <a:pt x="96" y="323"/>
                  </a:lnTo>
                  <a:lnTo>
                    <a:pt x="104" y="334"/>
                  </a:lnTo>
                  <a:lnTo>
                    <a:pt x="110" y="341"/>
                  </a:lnTo>
                  <a:lnTo>
                    <a:pt x="112" y="343"/>
                  </a:lnTo>
                  <a:lnTo>
                    <a:pt x="111" y="341"/>
                  </a:lnTo>
                  <a:lnTo>
                    <a:pt x="110" y="339"/>
                  </a:lnTo>
                  <a:lnTo>
                    <a:pt x="110" y="338"/>
                  </a:lnTo>
                  <a:lnTo>
                    <a:pt x="109" y="335"/>
                  </a:lnTo>
                  <a:lnTo>
                    <a:pt x="104" y="326"/>
                  </a:lnTo>
                  <a:lnTo>
                    <a:pt x="97" y="312"/>
                  </a:lnTo>
                  <a:lnTo>
                    <a:pt x="88" y="294"/>
                  </a:lnTo>
                  <a:lnTo>
                    <a:pt x="79" y="270"/>
                  </a:lnTo>
                  <a:lnTo>
                    <a:pt x="68" y="241"/>
                  </a:lnTo>
                  <a:lnTo>
                    <a:pt x="57" y="209"/>
                  </a:lnTo>
                  <a:lnTo>
                    <a:pt x="46" y="172"/>
                  </a:lnTo>
                  <a:lnTo>
                    <a:pt x="36" y="136"/>
                  </a:lnTo>
                  <a:lnTo>
                    <a:pt x="27" y="103"/>
                  </a:lnTo>
                  <a:lnTo>
                    <a:pt x="19" y="74"/>
                  </a:lnTo>
                  <a:lnTo>
                    <a:pt x="12" y="49"/>
                  </a:lnTo>
                  <a:lnTo>
                    <a:pt x="8" y="28"/>
                  </a:lnTo>
                  <a:lnTo>
                    <a:pt x="3" y="13"/>
                  </a:lnTo>
                  <a:lnTo>
                    <a:pt x="1" y="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99" name="Freeform 16"/>
            <p:cNvSpPr>
              <a:spLocks/>
            </p:cNvSpPr>
            <p:nvPr/>
          </p:nvSpPr>
          <p:spPr bwMode="auto">
            <a:xfrm>
              <a:off x="5670552" y="5338766"/>
              <a:ext cx="788991" cy="1039818"/>
            </a:xfrm>
            <a:custGeom>
              <a:avLst/>
              <a:gdLst>
                <a:gd name="T0" fmla="*/ 564765521 w 996"/>
                <a:gd name="T1" fmla="*/ 773774407 h 1311"/>
                <a:gd name="T2" fmla="*/ 508288513 w 996"/>
                <a:gd name="T3" fmla="*/ 802083462 h 1311"/>
                <a:gd name="T4" fmla="*/ 599906506 w 996"/>
                <a:gd name="T5" fmla="*/ 734771332 h 1311"/>
                <a:gd name="T6" fmla="*/ 572923179 w 996"/>
                <a:gd name="T7" fmla="*/ 742949486 h 1311"/>
                <a:gd name="T8" fmla="*/ 523976439 w 996"/>
                <a:gd name="T9" fmla="*/ 758047067 h 1311"/>
                <a:gd name="T10" fmla="*/ 591748848 w 996"/>
                <a:gd name="T11" fmla="*/ 704575378 h 1311"/>
                <a:gd name="T12" fmla="*/ 486953283 w 996"/>
                <a:gd name="T13" fmla="*/ 771257747 h 1311"/>
                <a:gd name="T14" fmla="*/ 574805350 w 996"/>
                <a:gd name="T15" fmla="*/ 696397224 h 1311"/>
                <a:gd name="T16" fmla="*/ 544685071 w 996"/>
                <a:gd name="T17" fmla="*/ 715898365 h 1311"/>
                <a:gd name="T18" fmla="*/ 496365722 w 996"/>
                <a:gd name="T19" fmla="*/ 734142366 h 1311"/>
                <a:gd name="T20" fmla="*/ 563509948 w 996"/>
                <a:gd name="T21" fmla="*/ 677524257 h 1311"/>
                <a:gd name="T22" fmla="*/ 461224736 w 996"/>
                <a:gd name="T23" fmla="*/ 744207419 h 1311"/>
                <a:gd name="T24" fmla="*/ 545312461 w 996"/>
                <a:gd name="T25" fmla="*/ 666201270 h 1311"/>
                <a:gd name="T26" fmla="*/ 506406343 w 996"/>
                <a:gd name="T27" fmla="*/ 686960344 h 1311"/>
                <a:gd name="T28" fmla="*/ 468755004 w 996"/>
                <a:gd name="T29" fmla="*/ 697655158 h 1311"/>
                <a:gd name="T30" fmla="*/ 530251926 w 996"/>
                <a:gd name="T31" fmla="*/ 636633489 h 1311"/>
                <a:gd name="T32" fmla="*/ 459969956 w 996"/>
                <a:gd name="T33" fmla="*/ 688848037 h 1311"/>
                <a:gd name="T34" fmla="*/ 513936610 w 996"/>
                <a:gd name="T35" fmla="*/ 624681535 h 1311"/>
                <a:gd name="T36" fmla="*/ 494483551 w 996"/>
                <a:gd name="T37" fmla="*/ 633488655 h 1311"/>
                <a:gd name="T38" fmla="*/ 461224736 w 996"/>
                <a:gd name="T39" fmla="*/ 646070369 h 1311"/>
                <a:gd name="T40" fmla="*/ 485070320 w 996"/>
                <a:gd name="T41" fmla="*/ 608954194 h 1311"/>
                <a:gd name="T42" fmla="*/ 439889506 w 996"/>
                <a:gd name="T43" fmla="*/ 644812436 h 1311"/>
                <a:gd name="T44" fmla="*/ 427339324 w 996"/>
                <a:gd name="T45" fmla="*/ 619019248 h 1311"/>
                <a:gd name="T46" fmla="*/ 336349415 w 996"/>
                <a:gd name="T47" fmla="*/ 567434460 h 1311"/>
                <a:gd name="T48" fmla="*/ 381530229 w 996"/>
                <a:gd name="T49" fmla="*/ 526543691 h 1311"/>
                <a:gd name="T50" fmla="*/ 447419774 w 996"/>
                <a:gd name="T51" fmla="*/ 357949579 h 1311"/>
                <a:gd name="T52" fmla="*/ 428594105 w 996"/>
                <a:gd name="T53" fmla="*/ 401356214 h 1311"/>
                <a:gd name="T54" fmla="*/ 421063837 w 996"/>
                <a:gd name="T55" fmla="*/ 424003081 h 1311"/>
                <a:gd name="T56" fmla="*/ 427966714 w 996"/>
                <a:gd name="T57" fmla="*/ 353546019 h 1311"/>
                <a:gd name="T58" fmla="*/ 404748422 w 996"/>
                <a:gd name="T59" fmla="*/ 421487214 h 1311"/>
                <a:gd name="T60" fmla="*/ 418554276 w 996"/>
                <a:gd name="T61" fmla="*/ 319575471 h 1311"/>
                <a:gd name="T62" fmla="*/ 440516896 w 996"/>
                <a:gd name="T63" fmla="*/ 201936437 h 1311"/>
                <a:gd name="T64" fmla="*/ 459969956 w 996"/>
                <a:gd name="T65" fmla="*/ 201936437 h 1311"/>
                <a:gd name="T66" fmla="*/ 477540845 w 996"/>
                <a:gd name="T67" fmla="*/ 185580130 h 1311"/>
                <a:gd name="T68" fmla="*/ 464362480 w 996"/>
                <a:gd name="T69" fmla="*/ 134624308 h 1311"/>
                <a:gd name="T70" fmla="*/ 392198240 w 996"/>
                <a:gd name="T71" fmla="*/ 81780768 h 1311"/>
                <a:gd name="T72" fmla="*/ 361449779 w 996"/>
                <a:gd name="T73" fmla="*/ 79893868 h 1311"/>
                <a:gd name="T74" fmla="*/ 294932943 w 996"/>
                <a:gd name="T75" fmla="*/ 56617340 h 1311"/>
                <a:gd name="T76" fmla="*/ 227161326 w 996"/>
                <a:gd name="T77" fmla="*/ 23905500 h 1311"/>
                <a:gd name="T78" fmla="*/ 136798856 w 996"/>
                <a:gd name="T79" fmla="*/ 7549190 h 1311"/>
                <a:gd name="T80" fmla="*/ 119227967 w 996"/>
                <a:gd name="T81" fmla="*/ 37116187 h 1311"/>
                <a:gd name="T82" fmla="*/ 149976428 w 996"/>
                <a:gd name="T83" fmla="*/ 118896967 h 1311"/>
                <a:gd name="T84" fmla="*/ 195158035 w 996"/>
                <a:gd name="T85" fmla="*/ 67941121 h 1311"/>
                <a:gd name="T86" fmla="*/ 228416106 w 996"/>
                <a:gd name="T87" fmla="*/ 111976747 h 1311"/>
                <a:gd name="T88" fmla="*/ 271714749 w 996"/>
                <a:gd name="T89" fmla="*/ 149092922 h 1311"/>
                <a:gd name="T90" fmla="*/ 302463210 w 996"/>
                <a:gd name="T91" fmla="*/ 126446154 h 1311"/>
                <a:gd name="T92" fmla="*/ 324426623 w 996"/>
                <a:gd name="T93" fmla="*/ 215147167 h 1311"/>
                <a:gd name="T94" fmla="*/ 268577006 w 996"/>
                <a:gd name="T95" fmla="*/ 300702504 h 1311"/>
                <a:gd name="T96" fmla="*/ 204570473 w 996"/>
                <a:gd name="T97" fmla="*/ 288749757 h 1311"/>
                <a:gd name="T98" fmla="*/ 146211295 w 996"/>
                <a:gd name="T99" fmla="*/ 209485674 h 1311"/>
                <a:gd name="T100" fmla="*/ 42043875 w 996"/>
                <a:gd name="T101" fmla="*/ 106315254 h 1311"/>
                <a:gd name="T102" fmla="*/ 18198285 w 996"/>
                <a:gd name="T103" fmla="*/ 181805536 h 1311"/>
                <a:gd name="T104" fmla="*/ 57104423 w 996"/>
                <a:gd name="T105" fmla="*/ 254150242 h 1311"/>
                <a:gd name="T106" fmla="*/ 112953273 w 996"/>
                <a:gd name="T107" fmla="*/ 280571603 h 1311"/>
                <a:gd name="T108" fmla="*/ 108560748 w 996"/>
                <a:gd name="T109" fmla="*/ 325236965 h 1311"/>
                <a:gd name="T110" fmla="*/ 138053637 w 996"/>
                <a:gd name="T111" fmla="*/ 325865931 h 1311"/>
                <a:gd name="T112" fmla="*/ 165036964 w 996"/>
                <a:gd name="T113" fmla="*/ 342222239 h 1311"/>
                <a:gd name="T114" fmla="*/ 202060120 w 996"/>
                <a:gd name="T115" fmla="*/ 524656791 h 1311"/>
                <a:gd name="T116" fmla="*/ 323171050 w 996"/>
                <a:gd name="T117" fmla="*/ 666201270 h 1311"/>
                <a:gd name="T118" fmla="*/ 449930127 w 996"/>
                <a:gd name="T119" fmla="*/ 775661307 h 1311"/>
                <a:gd name="T120" fmla="*/ 498248685 w 996"/>
                <a:gd name="T121" fmla="*/ 823472296 h 1311"/>
                <a:gd name="T122" fmla="*/ 582963008 w 996"/>
                <a:gd name="T123" fmla="*/ 769999814 h 1311"/>
                <a:gd name="T124" fmla="*/ 625006870 w 996"/>
                <a:gd name="T125" fmla="*/ 741061793 h 131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96"/>
                <a:gd name="T190" fmla="*/ 0 h 1311"/>
                <a:gd name="T191" fmla="*/ 996 w 996"/>
                <a:gd name="T192" fmla="*/ 1311 h 131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96" h="1311">
                  <a:moveTo>
                    <a:pt x="996" y="1177"/>
                  </a:moveTo>
                  <a:lnTo>
                    <a:pt x="985" y="1183"/>
                  </a:lnTo>
                  <a:lnTo>
                    <a:pt x="973" y="1190"/>
                  </a:lnTo>
                  <a:lnTo>
                    <a:pt x="960" y="1197"/>
                  </a:lnTo>
                  <a:lnTo>
                    <a:pt x="945" y="1205"/>
                  </a:lnTo>
                  <a:lnTo>
                    <a:pt x="930" y="1213"/>
                  </a:lnTo>
                  <a:lnTo>
                    <a:pt x="915" y="1222"/>
                  </a:lnTo>
                  <a:lnTo>
                    <a:pt x="900" y="1230"/>
                  </a:lnTo>
                  <a:lnTo>
                    <a:pt x="885" y="1239"/>
                  </a:lnTo>
                  <a:lnTo>
                    <a:pt x="871" y="1247"/>
                  </a:lnTo>
                  <a:lnTo>
                    <a:pt x="857" y="1254"/>
                  </a:lnTo>
                  <a:lnTo>
                    <a:pt x="845" y="1261"/>
                  </a:lnTo>
                  <a:lnTo>
                    <a:pt x="833" y="1266"/>
                  </a:lnTo>
                  <a:lnTo>
                    <a:pt x="824" y="1271"/>
                  </a:lnTo>
                  <a:lnTo>
                    <a:pt x="816" y="1274"/>
                  </a:lnTo>
                  <a:lnTo>
                    <a:pt x="810" y="1275"/>
                  </a:lnTo>
                  <a:lnTo>
                    <a:pt x="807" y="1274"/>
                  </a:lnTo>
                  <a:lnTo>
                    <a:pt x="809" y="1268"/>
                  </a:lnTo>
                  <a:lnTo>
                    <a:pt x="823" y="1257"/>
                  </a:lnTo>
                  <a:lnTo>
                    <a:pt x="845" y="1241"/>
                  </a:lnTo>
                  <a:lnTo>
                    <a:pt x="871" y="1223"/>
                  </a:lnTo>
                  <a:lnTo>
                    <a:pt x="901" y="1204"/>
                  </a:lnTo>
                  <a:lnTo>
                    <a:pt x="930" y="1185"/>
                  </a:lnTo>
                  <a:lnTo>
                    <a:pt x="956" y="1168"/>
                  </a:lnTo>
                  <a:lnTo>
                    <a:pt x="977" y="1153"/>
                  </a:lnTo>
                  <a:lnTo>
                    <a:pt x="976" y="1152"/>
                  </a:lnTo>
                  <a:lnTo>
                    <a:pt x="971" y="1148"/>
                  </a:lnTo>
                  <a:lnTo>
                    <a:pt x="968" y="1146"/>
                  </a:lnTo>
                  <a:lnTo>
                    <a:pt x="966" y="1145"/>
                  </a:lnTo>
                  <a:lnTo>
                    <a:pt x="959" y="1150"/>
                  </a:lnTo>
                  <a:lnTo>
                    <a:pt x="939" y="1162"/>
                  </a:lnTo>
                  <a:lnTo>
                    <a:pt x="913" y="1181"/>
                  </a:lnTo>
                  <a:lnTo>
                    <a:pt x="882" y="1200"/>
                  </a:lnTo>
                  <a:lnTo>
                    <a:pt x="850" y="1221"/>
                  </a:lnTo>
                  <a:lnTo>
                    <a:pt x="822" y="1237"/>
                  </a:lnTo>
                  <a:lnTo>
                    <a:pt x="801" y="1247"/>
                  </a:lnTo>
                  <a:lnTo>
                    <a:pt x="791" y="1250"/>
                  </a:lnTo>
                  <a:lnTo>
                    <a:pt x="795" y="1242"/>
                  </a:lnTo>
                  <a:lnTo>
                    <a:pt x="811" y="1227"/>
                  </a:lnTo>
                  <a:lnTo>
                    <a:pt x="835" y="1205"/>
                  </a:lnTo>
                  <a:lnTo>
                    <a:pt x="864" y="1182"/>
                  </a:lnTo>
                  <a:lnTo>
                    <a:pt x="893" y="1160"/>
                  </a:lnTo>
                  <a:lnTo>
                    <a:pt x="918" y="1140"/>
                  </a:lnTo>
                  <a:lnTo>
                    <a:pt x="937" y="1127"/>
                  </a:lnTo>
                  <a:lnTo>
                    <a:pt x="944" y="1121"/>
                  </a:lnTo>
                  <a:lnTo>
                    <a:pt x="943" y="1120"/>
                  </a:lnTo>
                  <a:lnTo>
                    <a:pt x="941" y="1118"/>
                  </a:lnTo>
                  <a:lnTo>
                    <a:pt x="935" y="1123"/>
                  </a:lnTo>
                  <a:lnTo>
                    <a:pt x="915" y="1137"/>
                  </a:lnTo>
                  <a:lnTo>
                    <a:pt x="887" y="1155"/>
                  </a:lnTo>
                  <a:lnTo>
                    <a:pt x="856" y="1176"/>
                  </a:lnTo>
                  <a:lnTo>
                    <a:pt x="824" y="1197"/>
                  </a:lnTo>
                  <a:lnTo>
                    <a:pt x="796" y="1214"/>
                  </a:lnTo>
                  <a:lnTo>
                    <a:pt x="776" y="1226"/>
                  </a:lnTo>
                  <a:lnTo>
                    <a:pt x="765" y="1228"/>
                  </a:lnTo>
                  <a:lnTo>
                    <a:pt x="770" y="1220"/>
                  </a:lnTo>
                  <a:lnTo>
                    <a:pt x="787" y="1205"/>
                  </a:lnTo>
                  <a:lnTo>
                    <a:pt x="812" y="1184"/>
                  </a:lnTo>
                  <a:lnTo>
                    <a:pt x="841" y="1162"/>
                  </a:lnTo>
                  <a:lnTo>
                    <a:pt x="871" y="1140"/>
                  </a:lnTo>
                  <a:lnTo>
                    <a:pt x="898" y="1121"/>
                  </a:lnTo>
                  <a:lnTo>
                    <a:pt x="916" y="1107"/>
                  </a:lnTo>
                  <a:lnTo>
                    <a:pt x="923" y="1102"/>
                  </a:lnTo>
                  <a:lnTo>
                    <a:pt x="922" y="1101"/>
                  </a:lnTo>
                  <a:lnTo>
                    <a:pt x="921" y="1100"/>
                  </a:lnTo>
                  <a:lnTo>
                    <a:pt x="914" y="1105"/>
                  </a:lnTo>
                  <a:lnTo>
                    <a:pt x="894" y="1118"/>
                  </a:lnTo>
                  <a:lnTo>
                    <a:pt x="868" y="1138"/>
                  </a:lnTo>
                  <a:lnTo>
                    <a:pt x="837" y="1159"/>
                  </a:lnTo>
                  <a:lnTo>
                    <a:pt x="806" y="1180"/>
                  </a:lnTo>
                  <a:lnTo>
                    <a:pt x="777" y="1198"/>
                  </a:lnTo>
                  <a:lnTo>
                    <a:pt x="756" y="1209"/>
                  </a:lnTo>
                  <a:lnTo>
                    <a:pt x="746" y="1212"/>
                  </a:lnTo>
                  <a:lnTo>
                    <a:pt x="750" y="1204"/>
                  </a:lnTo>
                  <a:lnTo>
                    <a:pt x="766" y="1188"/>
                  </a:lnTo>
                  <a:lnTo>
                    <a:pt x="791" y="1167"/>
                  </a:lnTo>
                  <a:lnTo>
                    <a:pt x="819" y="1143"/>
                  </a:lnTo>
                  <a:lnTo>
                    <a:pt x="849" y="1120"/>
                  </a:lnTo>
                  <a:lnTo>
                    <a:pt x="875" y="1099"/>
                  </a:lnTo>
                  <a:lnTo>
                    <a:pt x="893" y="1085"/>
                  </a:lnTo>
                  <a:lnTo>
                    <a:pt x="900" y="1079"/>
                  </a:lnTo>
                  <a:lnTo>
                    <a:pt x="899" y="1078"/>
                  </a:lnTo>
                  <a:lnTo>
                    <a:pt x="899" y="1077"/>
                  </a:lnTo>
                  <a:lnTo>
                    <a:pt x="898" y="1077"/>
                  </a:lnTo>
                  <a:lnTo>
                    <a:pt x="897" y="1076"/>
                  </a:lnTo>
                  <a:lnTo>
                    <a:pt x="890" y="1080"/>
                  </a:lnTo>
                  <a:lnTo>
                    <a:pt x="871" y="1094"/>
                  </a:lnTo>
                  <a:lnTo>
                    <a:pt x="845" y="1113"/>
                  </a:lnTo>
                  <a:lnTo>
                    <a:pt x="815" y="1133"/>
                  </a:lnTo>
                  <a:lnTo>
                    <a:pt x="784" y="1154"/>
                  </a:lnTo>
                  <a:lnTo>
                    <a:pt x="756" y="1171"/>
                  </a:lnTo>
                  <a:lnTo>
                    <a:pt x="735" y="1183"/>
                  </a:lnTo>
                  <a:lnTo>
                    <a:pt x="726" y="1185"/>
                  </a:lnTo>
                  <a:lnTo>
                    <a:pt x="731" y="1177"/>
                  </a:lnTo>
                  <a:lnTo>
                    <a:pt x="747" y="1161"/>
                  </a:lnTo>
                  <a:lnTo>
                    <a:pt x="770" y="1140"/>
                  </a:lnTo>
                  <a:lnTo>
                    <a:pt x="799" y="1116"/>
                  </a:lnTo>
                  <a:lnTo>
                    <a:pt x="826" y="1093"/>
                  </a:lnTo>
                  <a:lnTo>
                    <a:pt x="852" y="1072"/>
                  </a:lnTo>
                  <a:lnTo>
                    <a:pt x="869" y="1059"/>
                  </a:lnTo>
                  <a:lnTo>
                    <a:pt x="876" y="1053"/>
                  </a:lnTo>
                  <a:lnTo>
                    <a:pt x="875" y="1052"/>
                  </a:lnTo>
                  <a:lnTo>
                    <a:pt x="875" y="1050"/>
                  </a:lnTo>
                  <a:lnTo>
                    <a:pt x="873" y="1049"/>
                  </a:lnTo>
                  <a:lnTo>
                    <a:pt x="872" y="1048"/>
                  </a:lnTo>
                  <a:lnTo>
                    <a:pt x="854" y="1060"/>
                  </a:lnTo>
                  <a:lnTo>
                    <a:pt x="831" y="1076"/>
                  </a:lnTo>
                  <a:lnTo>
                    <a:pt x="807" y="1092"/>
                  </a:lnTo>
                  <a:lnTo>
                    <a:pt x="781" y="1109"/>
                  </a:lnTo>
                  <a:lnTo>
                    <a:pt x="758" y="1124"/>
                  </a:lnTo>
                  <a:lnTo>
                    <a:pt x="739" y="1137"/>
                  </a:lnTo>
                  <a:lnTo>
                    <a:pt x="725" y="1144"/>
                  </a:lnTo>
                  <a:lnTo>
                    <a:pt x="718" y="1145"/>
                  </a:lnTo>
                  <a:lnTo>
                    <a:pt x="720" y="1138"/>
                  </a:lnTo>
                  <a:lnTo>
                    <a:pt x="731" y="1127"/>
                  </a:lnTo>
                  <a:lnTo>
                    <a:pt x="747" y="1109"/>
                  </a:lnTo>
                  <a:lnTo>
                    <a:pt x="767" y="1090"/>
                  </a:lnTo>
                  <a:lnTo>
                    <a:pt x="789" y="1069"/>
                  </a:lnTo>
                  <a:lnTo>
                    <a:pt x="812" y="1049"/>
                  </a:lnTo>
                  <a:lnTo>
                    <a:pt x="832" y="1031"/>
                  </a:lnTo>
                  <a:lnTo>
                    <a:pt x="847" y="1016"/>
                  </a:lnTo>
                  <a:lnTo>
                    <a:pt x="846" y="1015"/>
                  </a:lnTo>
                  <a:lnTo>
                    <a:pt x="846" y="1014"/>
                  </a:lnTo>
                  <a:lnTo>
                    <a:pt x="845" y="1012"/>
                  </a:lnTo>
                  <a:lnTo>
                    <a:pt x="844" y="1011"/>
                  </a:lnTo>
                  <a:lnTo>
                    <a:pt x="839" y="1015"/>
                  </a:lnTo>
                  <a:lnTo>
                    <a:pt x="826" y="1025"/>
                  </a:lnTo>
                  <a:lnTo>
                    <a:pt x="808" y="1040"/>
                  </a:lnTo>
                  <a:lnTo>
                    <a:pt x="787" y="1056"/>
                  </a:lnTo>
                  <a:lnTo>
                    <a:pt x="766" y="1072"/>
                  </a:lnTo>
                  <a:lnTo>
                    <a:pt x="747" y="1086"/>
                  </a:lnTo>
                  <a:lnTo>
                    <a:pt x="733" y="1095"/>
                  </a:lnTo>
                  <a:lnTo>
                    <a:pt x="726" y="1097"/>
                  </a:lnTo>
                  <a:lnTo>
                    <a:pt x="728" y="1090"/>
                  </a:lnTo>
                  <a:lnTo>
                    <a:pt x="739" y="1077"/>
                  </a:lnTo>
                  <a:lnTo>
                    <a:pt x="755" y="1060"/>
                  </a:lnTo>
                  <a:lnTo>
                    <a:pt x="773" y="1040"/>
                  </a:lnTo>
                  <a:lnTo>
                    <a:pt x="792" y="1021"/>
                  </a:lnTo>
                  <a:lnTo>
                    <a:pt x="808" y="1004"/>
                  </a:lnTo>
                  <a:lnTo>
                    <a:pt x="819" y="993"/>
                  </a:lnTo>
                  <a:lnTo>
                    <a:pt x="824" y="988"/>
                  </a:lnTo>
                  <a:lnTo>
                    <a:pt x="823" y="987"/>
                  </a:lnTo>
                  <a:lnTo>
                    <a:pt x="822" y="986"/>
                  </a:lnTo>
                  <a:lnTo>
                    <a:pt x="819" y="985"/>
                  </a:lnTo>
                  <a:lnTo>
                    <a:pt x="818" y="984"/>
                  </a:lnTo>
                  <a:lnTo>
                    <a:pt x="815" y="987"/>
                  </a:lnTo>
                  <a:lnTo>
                    <a:pt x="803" y="995"/>
                  </a:lnTo>
                  <a:lnTo>
                    <a:pt x="788" y="1007"/>
                  </a:lnTo>
                  <a:lnTo>
                    <a:pt x="771" y="1021"/>
                  </a:lnTo>
                  <a:lnTo>
                    <a:pt x="753" y="1033"/>
                  </a:lnTo>
                  <a:lnTo>
                    <a:pt x="736" y="1045"/>
                  </a:lnTo>
                  <a:lnTo>
                    <a:pt x="724" y="1053"/>
                  </a:lnTo>
                  <a:lnTo>
                    <a:pt x="718" y="1055"/>
                  </a:lnTo>
                  <a:lnTo>
                    <a:pt x="718" y="1050"/>
                  </a:lnTo>
                  <a:lnTo>
                    <a:pt x="725" y="1041"/>
                  </a:lnTo>
                  <a:lnTo>
                    <a:pt x="735" y="1027"/>
                  </a:lnTo>
                  <a:lnTo>
                    <a:pt x="747" y="1011"/>
                  </a:lnTo>
                  <a:lnTo>
                    <a:pt x="759" y="995"/>
                  </a:lnTo>
                  <a:lnTo>
                    <a:pt x="771" y="981"/>
                  </a:lnTo>
                  <a:lnTo>
                    <a:pt x="779" y="971"/>
                  </a:lnTo>
                  <a:lnTo>
                    <a:pt x="782" y="968"/>
                  </a:lnTo>
                  <a:lnTo>
                    <a:pt x="780" y="968"/>
                  </a:lnTo>
                  <a:lnTo>
                    <a:pt x="777" y="968"/>
                  </a:lnTo>
                  <a:lnTo>
                    <a:pt x="773" y="968"/>
                  </a:lnTo>
                  <a:lnTo>
                    <a:pt x="770" y="969"/>
                  </a:lnTo>
                  <a:lnTo>
                    <a:pt x="769" y="970"/>
                  </a:lnTo>
                  <a:lnTo>
                    <a:pt x="767" y="970"/>
                  </a:lnTo>
                  <a:lnTo>
                    <a:pt x="765" y="970"/>
                  </a:lnTo>
                  <a:lnTo>
                    <a:pt x="764" y="971"/>
                  </a:lnTo>
                  <a:lnTo>
                    <a:pt x="706" y="1026"/>
                  </a:lnTo>
                  <a:lnTo>
                    <a:pt x="704" y="1027"/>
                  </a:lnTo>
                  <a:lnTo>
                    <a:pt x="701" y="1025"/>
                  </a:lnTo>
                  <a:lnTo>
                    <a:pt x="703" y="1014"/>
                  </a:lnTo>
                  <a:lnTo>
                    <a:pt x="717" y="984"/>
                  </a:lnTo>
                  <a:lnTo>
                    <a:pt x="717" y="983"/>
                  </a:lnTo>
                  <a:lnTo>
                    <a:pt x="718" y="981"/>
                  </a:lnTo>
                  <a:lnTo>
                    <a:pt x="718" y="980"/>
                  </a:lnTo>
                  <a:lnTo>
                    <a:pt x="700" y="983"/>
                  </a:lnTo>
                  <a:lnTo>
                    <a:pt x="681" y="984"/>
                  </a:lnTo>
                  <a:lnTo>
                    <a:pt x="663" y="984"/>
                  </a:lnTo>
                  <a:lnTo>
                    <a:pt x="643" y="981"/>
                  </a:lnTo>
                  <a:lnTo>
                    <a:pt x="625" y="976"/>
                  </a:lnTo>
                  <a:lnTo>
                    <a:pt x="605" y="969"/>
                  </a:lnTo>
                  <a:lnTo>
                    <a:pt x="587" y="958"/>
                  </a:lnTo>
                  <a:lnTo>
                    <a:pt x="569" y="945"/>
                  </a:lnTo>
                  <a:lnTo>
                    <a:pt x="550" y="923"/>
                  </a:lnTo>
                  <a:lnTo>
                    <a:pt x="536" y="902"/>
                  </a:lnTo>
                  <a:lnTo>
                    <a:pt x="529" y="882"/>
                  </a:lnTo>
                  <a:lnTo>
                    <a:pt x="529" y="866"/>
                  </a:lnTo>
                  <a:lnTo>
                    <a:pt x="534" y="855"/>
                  </a:lnTo>
                  <a:lnTo>
                    <a:pt x="544" y="848"/>
                  </a:lnTo>
                  <a:lnTo>
                    <a:pt x="560" y="845"/>
                  </a:lnTo>
                  <a:lnTo>
                    <a:pt x="580" y="851"/>
                  </a:lnTo>
                  <a:lnTo>
                    <a:pt x="594" y="850"/>
                  </a:lnTo>
                  <a:lnTo>
                    <a:pt x="608" y="837"/>
                  </a:lnTo>
                  <a:lnTo>
                    <a:pt x="625" y="813"/>
                  </a:lnTo>
                  <a:lnTo>
                    <a:pt x="642" y="782"/>
                  </a:lnTo>
                  <a:lnTo>
                    <a:pt x="658" y="743"/>
                  </a:lnTo>
                  <a:lnTo>
                    <a:pt x="675" y="699"/>
                  </a:lnTo>
                  <a:lnTo>
                    <a:pt x="691" y="652"/>
                  </a:lnTo>
                  <a:lnTo>
                    <a:pt x="708" y="603"/>
                  </a:lnTo>
                  <a:lnTo>
                    <a:pt x="711" y="586"/>
                  </a:lnTo>
                  <a:lnTo>
                    <a:pt x="713" y="569"/>
                  </a:lnTo>
                  <a:lnTo>
                    <a:pt x="716" y="552"/>
                  </a:lnTo>
                  <a:lnTo>
                    <a:pt x="718" y="534"/>
                  </a:lnTo>
                  <a:lnTo>
                    <a:pt x="712" y="554"/>
                  </a:lnTo>
                  <a:lnTo>
                    <a:pt x="705" y="574"/>
                  </a:lnTo>
                  <a:lnTo>
                    <a:pt x="700" y="591"/>
                  </a:lnTo>
                  <a:lnTo>
                    <a:pt x="694" y="608"/>
                  </a:lnTo>
                  <a:lnTo>
                    <a:pt x="689" y="624"/>
                  </a:lnTo>
                  <a:lnTo>
                    <a:pt x="683" y="638"/>
                  </a:lnTo>
                  <a:lnTo>
                    <a:pt x="679" y="650"/>
                  </a:lnTo>
                  <a:lnTo>
                    <a:pt x="675" y="660"/>
                  </a:lnTo>
                  <a:lnTo>
                    <a:pt x="674" y="663"/>
                  </a:lnTo>
                  <a:lnTo>
                    <a:pt x="674" y="666"/>
                  </a:lnTo>
                  <a:lnTo>
                    <a:pt x="673" y="668"/>
                  </a:lnTo>
                  <a:lnTo>
                    <a:pt x="673" y="670"/>
                  </a:lnTo>
                  <a:lnTo>
                    <a:pt x="671" y="674"/>
                  </a:lnTo>
                  <a:lnTo>
                    <a:pt x="673" y="668"/>
                  </a:lnTo>
                  <a:lnTo>
                    <a:pt x="675" y="660"/>
                  </a:lnTo>
                  <a:lnTo>
                    <a:pt x="680" y="636"/>
                  </a:lnTo>
                  <a:lnTo>
                    <a:pt x="686" y="601"/>
                  </a:lnTo>
                  <a:lnTo>
                    <a:pt x="690" y="561"/>
                  </a:lnTo>
                  <a:lnTo>
                    <a:pt x="695" y="517"/>
                  </a:lnTo>
                  <a:lnTo>
                    <a:pt x="689" y="540"/>
                  </a:lnTo>
                  <a:lnTo>
                    <a:pt x="682" y="562"/>
                  </a:lnTo>
                  <a:lnTo>
                    <a:pt x="675" y="584"/>
                  </a:lnTo>
                  <a:lnTo>
                    <a:pt x="668" y="603"/>
                  </a:lnTo>
                  <a:lnTo>
                    <a:pt x="661" y="623"/>
                  </a:lnTo>
                  <a:lnTo>
                    <a:pt x="656" y="639"/>
                  </a:lnTo>
                  <a:lnTo>
                    <a:pt x="651" y="654"/>
                  </a:lnTo>
                  <a:lnTo>
                    <a:pt x="647" y="666"/>
                  </a:lnTo>
                  <a:lnTo>
                    <a:pt x="645" y="668"/>
                  </a:lnTo>
                  <a:lnTo>
                    <a:pt x="645" y="670"/>
                  </a:lnTo>
                  <a:lnTo>
                    <a:pt x="644" y="673"/>
                  </a:lnTo>
                  <a:lnTo>
                    <a:pt x="643" y="675"/>
                  </a:lnTo>
                  <a:lnTo>
                    <a:pt x="642" y="678"/>
                  </a:lnTo>
                  <a:lnTo>
                    <a:pt x="643" y="674"/>
                  </a:lnTo>
                  <a:lnTo>
                    <a:pt x="647" y="666"/>
                  </a:lnTo>
                  <a:lnTo>
                    <a:pt x="657" y="600"/>
                  </a:lnTo>
                  <a:lnTo>
                    <a:pt x="667" y="508"/>
                  </a:lnTo>
                  <a:lnTo>
                    <a:pt x="674" y="415"/>
                  </a:lnTo>
                  <a:lnTo>
                    <a:pt x="678" y="348"/>
                  </a:lnTo>
                  <a:lnTo>
                    <a:pt x="678" y="307"/>
                  </a:lnTo>
                  <a:lnTo>
                    <a:pt x="679" y="284"/>
                  </a:lnTo>
                  <a:lnTo>
                    <a:pt x="683" y="283"/>
                  </a:lnTo>
                  <a:lnTo>
                    <a:pt x="697" y="309"/>
                  </a:lnTo>
                  <a:lnTo>
                    <a:pt x="700" y="315"/>
                  </a:lnTo>
                  <a:lnTo>
                    <a:pt x="702" y="321"/>
                  </a:lnTo>
                  <a:lnTo>
                    <a:pt x="704" y="328"/>
                  </a:lnTo>
                  <a:lnTo>
                    <a:pt x="706" y="334"/>
                  </a:lnTo>
                  <a:lnTo>
                    <a:pt x="706" y="298"/>
                  </a:lnTo>
                  <a:lnTo>
                    <a:pt x="708" y="277"/>
                  </a:lnTo>
                  <a:lnTo>
                    <a:pt x="713" y="279"/>
                  </a:lnTo>
                  <a:lnTo>
                    <a:pt x="726" y="304"/>
                  </a:lnTo>
                  <a:lnTo>
                    <a:pt x="729" y="312"/>
                  </a:lnTo>
                  <a:lnTo>
                    <a:pt x="733" y="321"/>
                  </a:lnTo>
                  <a:lnTo>
                    <a:pt x="736" y="329"/>
                  </a:lnTo>
                  <a:lnTo>
                    <a:pt x="739" y="337"/>
                  </a:lnTo>
                  <a:lnTo>
                    <a:pt x="742" y="330"/>
                  </a:lnTo>
                  <a:lnTo>
                    <a:pt x="746" y="322"/>
                  </a:lnTo>
                  <a:lnTo>
                    <a:pt x="750" y="313"/>
                  </a:lnTo>
                  <a:lnTo>
                    <a:pt x="756" y="305"/>
                  </a:lnTo>
                  <a:lnTo>
                    <a:pt x="758" y="300"/>
                  </a:lnTo>
                  <a:lnTo>
                    <a:pt x="761" y="295"/>
                  </a:lnTo>
                  <a:lnTo>
                    <a:pt x="763" y="290"/>
                  </a:lnTo>
                  <a:lnTo>
                    <a:pt x="765" y="286"/>
                  </a:lnTo>
                  <a:lnTo>
                    <a:pt x="762" y="271"/>
                  </a:lnTo>
                  <a:lnTo>
                    <a:pt x="758" y="257"/>
                  </a:lnTo>
                  <a:lnTo>
                    <a:pt x="755" y="244"/>
                  </a:lnTo>
                  <a:lnTo>
                    <a:pt x="750" y="233"/>
                  </a:lnTo>
                  <a:lnTo>
                    <a:pt x="746" y="223"/>
                  </a:lnTo>
                  <a:lnTo>
                    <a:pt x="740" y="214"/>
                  </a:lnTo>
                  <a:lnTo>
                    <a:pt x="735" y="207"/>
                  </a:lnTo>
                  <a:lnTo>
                    <a:pt x="731" y="201"/>
                  </a:lnTo>
                  <a:lnTo>
                    <a:pt x="720" y="191"/>
                  </a:lnTo>
                  <a:lnTo>
                    <a:pt x="705" y="177"/>
                  </a:lnTo>
                  <a:lnTo>
                    <a:pt x="687" y="163"/>
                  </a:lnTo>
                  <a:lnTo>
                    <a:pt x="666" y="150"/>
                  </a:lnTo>
                  <a:lnTo>
                    <a:pt x="645" y="138"/>
                  </a:lnTo>
                  <a:lnTo>
                    <a:pt x="625" y="130"/>
                  </a:lnTo>
                  <a:lnTo>
                    <a:pt x="606" y="128"/>
                  </a:lnTo>
                  <a:lnTo>
                    <a:pt x="592" y="131"/>
                  </a:lnTo>
                  <a:lnTo>
                    <a:pt x="585" y="129"/>
                  </a:lnTo>
                  <a:lnTo>
                    <a:pt x="576" y="127"/>
                  </a:lnTo>
                  <a:lnTo>
                    <a:pt x="566" y="123"/>
                  </a:lnTo>
                  <a:lnTo>
                    <a:pt x="554" y="120"/>
                  </a:lnTo>
                  <a:lnTo>
                    <a:pt x="542" y="115"/>
                  </a:lnTo>
                  <a:lnTo>
                    <a:pt x="528" y="110"/>
                  </a:lnTo>
                  <a:lnTo>
                    <a:pt x="514" y="106"/>
                  </a:lnTo>
                  <a:lnTo>
                    <a:pt x="499" y="100"/>
                  </a:lnTo>
                  <a:lnTo>
                    <a:pt x="485" y="95"/>
                  </a:lnTo>
                  <a:lnTo>
                    <a:pt x="470" y="90"/>
                  </a:lnTo>
                  <a:lnTo>
                    <a:pt x="456" y="84"/>
                  </a:lnTo>
                  <a:lnTo>
                    <a:pt x="443" y="79"/>
                  </a:lnTo>
                  <a:lnTo>
                    <a:pt x="430" y="74"/>
                  </a:lnTo>
                  <a:lnTo>
                    <a:pt x="418" y="68"/>
                  </a:lnTo>
                  <a:lnTo>
                    <a:pt x="408" y="63"/>
                  </a:lnTo>
                  <a:lnTo>
                    <a:pt x="399" y="59"/>
                  </a:lnTo>
                  <a:lnTo>
                    <a:pt x="382" y="49"/>
                  </a:lnTo>
                  <a:lnTo>
                    <a:pt x="362" y="38"/>
                  </a:lnTo>
                  <a:lnTo>
                    <a:pt x="340" y="27"/>
                  </a:lnTo>
                  <a:lnTo>
                    <a:pt x="318" y="17"/>
                  </a:lnTo>
                  <a:lnTo>
                    <a:pt x="296" y="9"/>
                  </a:lnTo>
                  <a:lnTo>
                    <a:pt x="276" y="3"/>
                  </a:lnTo>
                  <a:lnTo>
                    <a:pt x="256" y="0"/>
                  </a:lnTo>
                  <a:lnTo>
                    <a:pt x="240" y="2"/>
                  </a:lnTo>
                  <a:lnTo>
                    <a:pt x="227" y="7"/>
                  </a:lnTo>
                  <a:lnTo>
                    <a:pt x="218" y="12"/>
                  </a:lnTo>
                  <a:lnTo>
                    <a:pt x="211" y="18"/>
                  </a:lnTo>
                  <a:lnTo>
                    <a:pt x="206" y="24"/>
                  </a:lnTo>
                  <a:lnTo>
                    <a:pt x="203" y="30"/>
                  </a:lnTo>
                  <a:lnTo>
                    <a:pt x="202" y="33"/>
                  </a:lnTo>
                  <a:lnTo>
                    <a:pt x="201" y="37"/>
                  </a:lnTo>
                  <a:lnTo>
                    <a:pt x="201" y="38"/>
                  </a:lnTo>
                  <a:lnTo>
                    <a:pt x="197" y="44"/>
                  </a:lnTo>
                  <a:lnTo>
                    <a:pt x="190" y="59"/>
                  </a:lnTo>
                  <a:lnTo>
                    <a:pt x="186" y="83"/>
                  </a:lnTo>
                  <a:lnTo>
                    <a:pt x="189" y="112"/>
                  </a:lnTo>
                  <a:lnTo>
                    <a:pt x="196" y="131"/>
                  </a:lnTo>
                  <a:lnTo>
                    <a:pt x="203" y="148"/>
                  </a:lnTo>
                  <a:lnTo>
                    <a:pt x="210" y="163"/>
                  </a:lnTo>
                  <a:lnTo>
                    <a:pt x="218" y="176"/>
                  </a:lnTo>
                  <a:lnTo>
                    <a:pt x="227" y="185"/>
                  </a:lnTo>
                  <a:lnTo>
                    <a:pt x="239" y="189"/>
                  </a:lnTo>
                  <a:lnTo>
                    <a:pt x="250" y="188"/>
                  </a:lnTo>
                  <a:lnTo>
                    <a:pt x="264" y="181"/>
                  </a:lnTo>
                  <a:lnTo>
                    <a:pt x="276" y="170"/>
                  </a:lnTo>
                  <a:lnTo>
                    <a:pt x="282" y="159"/>
                  </a:lnTo>
                  <a:lnTo>
                    <a:pt x="288" y="144"/>
                  </a:lnTo>
                  <a:lnTo>
                    <a:pt x="297" y="122"/>
                  </a:lnTo>
                  <a:lnTo>
                    <a:pt x="304" y="113"/>
                  </a:lnTo>
                  <a:lnTo>
                    <a:pt x="311" y="108"/>
                  </a:lnTo>
                  <a:lnTo>
                    <a:pt x="319" y="108"/>
                  </a:lnTo>
                  <a:lnTo>
                    <a:pt x="327" y="113"/>
                  </a:lnTo>
                  <a:lnTo>
                    <a:pt x="335" y="121"/>
                  </a:lnTo>
                  <a:lnTo>
                    <a:pt x="344" y="130"/>
                  </a:lnTo>
                  <a:lnTo>
                    <a:pt x="349" y="142"/>
                  </a:lnTo>
                  <a:lnTo>
                    <a:pt x="354" y="154"/>
                  </a:lnTo>
                  <a:lnTo>
                    <a:pt x="358" y="167"/>
                  </a:lnTo>
                  <a:lnTo>
                    <a:pt x="364" y="178"/>
                  </a:lnTo>
                  <a:lnTo>
                    <a:pt x="372" y="189"/>
                  </a:lnTo>
                  <a:lnTo>
                    <a:pt x="380" y="199"/>
                  </a:lnTo>
                  <a:lnTo>
                    <a:pt x="388" y="207"/>
                  </a:lnTo>
                  <a:lnTo>
                    <a:pt x="398" y="215"/>
                  </a:lnTo>
                  <a:lnTo>
                    <a:pt x="407" y="222"/>
                  </a:lnTo>
                  <a:lnTo>
                    <a:pt x="415" y="227"/>
                  </a:lnTo>
                  <a:lnTo>
                    <a:pt x="424" y="231"/>
                  </a:lnTo>
                  <a:lnTo>
                    <a:pt x="433" y="237"/>
                  </a:lnTo>
                  <a:lnTo>
                    <a:pt x="444" y="241"/>
                  </a:lnTo>
                  <a:lnTo>
                    <a:pt x="454" y="244"/>
                  </a:lnTo>
                  <a:lnTo>
                    <a:pt x="463" y="245"/>
                  </a:lnTo>
                  <a:lnTo>
                    <a:pt x="470" y="244"/>
                  </a:lnTo>
                  <a:lnTo>
                    <a:pt x="475" y="241"/>
                  </a:lnTo>
                  <a:lnTo>
                    <a:pt x="477" y="234"/>
                  </a:lnTo>
                  <a:lnTo>
                    <a:pt x="477" y="216"/>
                  </a:lnTo>
                  <a:lnTo>
                    <a:pt x="482" y="201"/>
                  </a:lnTo>
                  <a:lnTo>
                    <a:pt x="489" y="190"/>
                  </a:lnTo>
                  <a:lnTo>
                    <a:pt x="499" y="186"/>
                  </a:lnTo>
                  <a:lnTo>
                    <a:pt x="508" y="197"/>
                  </a:lnTo>
                  <a:lnTo>
                    <a:pt x="516" y="222"/>
                  </a:lnTo>
                  <a:lnTo>
                    <a:pt x="524" y="258"/>
                  </a:lnTo>
                  <a:lnTo>
                    <a:pt x="531" y="296"/>
                  </a:lnTo>
                  <a:lnTo>
                    <a:pt x="524" y="318"/>
                  </a:lnTo>
                  <a:lnTo>
                    <a:pt x="517" y="342"/>
                  </a:lnTo>
                  <a:lnTo>
                    <a:pt x="508" y="365"/>
                  </a:lnTo>
                  <a:lnTo>
                    <a:pt x="500" y="388"/>
                  </a:lnTo>
                  <a:lnTo>
                    <a:pt x="490" y="410"/>
                  </a:lnTo>
                  <a:lnTo>
                    <a:pt x="479" y="428"/>
                  </a:lnTo>
                  <a:lnTo>
                    <a:pt x="469" y="443"/>
                  </a:lnTo>
                  <a:lnTo>
                    <a:pt x="458" y="455"/>
                  </a:lnTo>
                  <a:lnTo>
                    <a:pt x="443" y="468"/>
                  </a:lnTo>
                  <a:lnTo>
                    <a:pt x="428" y="478"/>
                  </a:lnTo>
                  <a:lnTo>
                    <a:pt x="415" y="486"/>
                  </a:lnTo>
                  <a:lnTo>
                    <a:pt x="401" y="491"/>
                  </a:lnTo>
                  <a:lnTo>
                    <a:pt x="388" y="492"/>
                  </a:lnTo>
                  <a:lnTo>
                    <a:pt x="375" y="489"/>
                  </a:lnTo>
                  <a:lnTo>
                    <a:pt x="358" y="483"/>
                  </a:lnTo>
                  <a:lnTo>
                    <a:pt x="341" y="471"/>
                  </a:lnTo>
                  <a:lnTo>
                    <a:pt x="334" y="465"/>
                  </a:lnTo>
                  <a:lnTo>
                    <a:pt x="326" y="459"/>
                  </a:lnTo>
                  <a:lnTo>
                    <a:pt x="316" y="450"/>
                  </a:lnTo>
                  <a:lnTo>
                    <a:pt x="306" y="441"/>
                  </a:lnTo>
                  <a:lnTo>
                    <a:pt x="295" y="431"/>
                  </a:lnTo>
                  <a:lnTo>
                    <a:pt x="286" y="420"/>
                  </a:lnTo>
                  <a:lnTo>
                    <a:pt x="277" y="408"/>
                  </a:lnTo>
                  <a:lnTo>
                    <a:pt x="270" y="396"/>
                  </a:lnTo>
                  <a:lnTo>
                    <a:pt x="251" y="364"/>
                  </a:lnTo>
                  <a:lnTo>
                    <a:pt x="233" y="333"/>
                  </a:lnTo>
                  <a:lnTo>
                    <a:pt x="213" y="303"/>
                  </a:lnTo>
                  <a:lnTo>
                    <a:pt x="194" y="274"/>
                  </a:lnTo>
                  <a:lnTo>
                    <a:pt x="173" y="249"/>
                  </a:lnTo>
                  <a:lnTo>
                    <a:pt x="153" y="227"/>
                  </a:lnTo>
                  <a:lnTo>
                    <a:pt x="135" y="207"/>
                  </a:lnTo>
                  <a:lnTo>
                    <a:pt x="118" y="191"/>
                  </a:lnTo>
                  <a:lnTo>
                    <a:pt x="92" y="176"/>
                  </a:lnTo>
                  <a:lnTo>
                    <a:pt x="67" y="169"/>
                  </a:lnTo>
                  <a:lnTo>
                    <a:pt x="44" y="171"/>
                  </a:lnTo>
                  <a:lnTo>
                    <a:pt x="24" y="180"/>
                  </a:lnTo>
                  <a:lnTo>
                    <a:pt x="11" y="192"/>
                  </a:lnTo>
                  <a:lnTo>
                    <a:pt x="1" y="209"/>
                  </a:lnTo>
                  <a:lnTo>
                    <a:pt x="0" y="229"/>
                  </a:lnTo>
                  <a:lnTo>
                    <a:pt x="7" y="250"/>
                  </a:lnTo>
                  <a:lnTo>
                    <a:pt x="19" y="271"/>
                  </a:lnTo>
                  <a:lnTo>
                    <a:pt x="29" y="289"/>
                  </a:lnTo>
                  <a:lnTo>
                    <a:pt x="39" y="307"/>
                  </a:lnTo>
                  <a:lnTo>
                    <a:pt x="47" y="325"/>
                  </a:lnTo>
                  <a:lnTo>
                    <a:pt x="56" y="340"/>
                  </a:lnTo>
                  <a:lnTo>
                    <a:pt x="62" y="355"/>
                  </a:lnTo>
                  <a:lnTo>
                    <a:pt x="69" y="368"/>
                  </a:lnTo>
                  <a:lnTo>
                    <a:pt x="75" y="382"/>
                  </a:lnTo>
                  <a:lnTo>
                    <a:pt x="82" y="393"/>
                  </a:lnTo>
                  <a:lnTo>
                    <a:pt x="91" y="404"/>
                  </a:lnTo>
                  <a:lnTo>
                    <a:pt x="102" y="417"/>
                  </a:lnTo>
                  <a:lnTo>
                    <a:pt x="112" y="428"/>
                  </a:lnTo>
                  <a:lnTo>
                    <a:pt x="125" y="439"/>
                  </a:lnTo>
                  <a:lnTo>
                    <a:pt x="136" y="446"/>
                  </a:lnTo>
                  <a:lnTo>
                    <a:pt x="148" y="450"/>
                  </a:lnTo>
                  <a:lnTo>
                    <a:pt x="159" y="449"/>
                  </a:lnTo>
                  <a:lnTo>
                    <a:pt x="172" y="446"/>
                  </a:lnTo>
                  <a:lnTo>
                    <a:pt x="180" y="446"/>
                  </a:lnTo>
                  <a:lnTo>
                    <a:pt x="183" y="449"/>
                  </a:lnTo>
                  <a:lnTo>
                    <a:pt x="185" y="454"/>
                  </a:lnTo>
                  <a:lnTo>
                    <a:pt x="183" y="461"/>
                  </a:lnTo>
                  <a:lnTo>
                    <a:pt x="181" y="470"/>
                  </a:lnTo>
                  <a:lnTo>
                    <a:pt x="176" y="480"/>
                  </a:lnTo>
                  <a:lnTo>
                    <a:pt x="172" y="491"/>
                  </a:lnTo>
                  <a:lnTo>
                    <a:pt x="168" y="508"/>
                  </a:lnTo>
                  <a:lnTo>
                    <a:pt x="173" y="517"/>
                  </a:lnTo>
                  <a:lnTo>
                    <a:pt x="182" y="521"/>
                  </a:lnTo>
                  <a:lnTo>
                    <a:pt x="190" y="522"/>
                  </a:lnTo>
                  <a:lnTo>
                    <a:pt x="195" y="522"/>
                  </a:lnTo>
                  <a:lnTo>
                    <a:pt x="200" y="522"/>
                  </a:lnTo>
                  <a:lnTo>
                    <a:pt x="204" y="521"/>
                  </a:lnTo>
                  <a:lnTo>
                    <a:pt x="210" y="521"/>
                  </a:lnTo>
                  <a:lnTo>
                    <a:pt x="214" y="519"/>
                  </a:lnTo>
                  <a:lnTo>
                    <a:pt x="220" y="518"/>
                  </a:lnTo>
                  <a:lnTo>
                    <a:pt x="226" y="516"/>
                  </a:lnTo>
                  <a:lnTo>
                    <a:pt x="231" y="514"/>
                  </a:lnTo>
                  <a:lnTo>
                    <a:pt x="235" y="514"/>
                  </a:lnTo>
                  <a:lnTo>
                    <a:pt x="241" y="516"/>
                  </a:lnTo>
                  <a:lnTo>
                    <a:pt x="248" y="522"/>
                  </a:lnTo>
                  <a:lnTo>
                    <a:pt x="254" y="527"/>
                  </a:lnTo>
                  <a:lnTo>
                    <a:pt x="258" y="536"/>
                  </a:lnTo>
                  <a:lnTo>
                    <a:pt x="263" y="544"/>
                  </a:lnTo>
                  <a:lnTo>
                    <a:pt x="265" y="550"/>
                  </a:lnTo>
                  <a:lnTo>
                    <a:pt x="266" y="556"/>
                  </a:lnTo>
                  <a:lnTo>
                    <a:pt x="269" y="578"/>
                  </a:lnTo>
                  <a:lnTo>
                    <a:pt x="274" y="621"/>
                  </a:lnTo>
                  <a:lnTo>
                    <a:pt x="285" y="682"/>
                  </a:lnTo>
                  <a:lnTo>
                    <a:pt x="300" y="756"/>
                  </a:lnTo>
                  <a:lnTo>
                    <a:pt x="311" y="796"/>
                  </a:lnTo>
                  <a:lnTo>
                    <a:pt x="322" y="834"/>
                  </a:lnTo>
                  <a:lnTo>
                    <a:pt x="334" y="871"/>
                  </a:lnTo>
                  <a:lnTo>
                    <a:pt x="350" y="906"/>
                  </a:lnTo>
                  <a:lnTo>
                    <a:pt x="370" y="940"/>
                  </a:lnTo>
                  <a:lnTo>
                    <a:pt x="395" y="971"/>
                  </a:lnTo>
                  <a:lnTo>
                    <a:pt x="426" y="1000"/>
                  </a:lnTo>
                  <a:lnTo>
                    <a:pt x="466" y="1026"/>
                  </a:lnTo>
                  <a:lnTo>
                    <a:pt x="490" y="1041"/>
                  </a:lnTo>
                  <a:lnTo>
                    <a:pt x="515" y="1059"/>
                  </a:lnTo>
                  <a:lnTo>
                    <a:pt x="541" y="1078"/>
                  </a:lnTo>
                  <a:lnTo>
                    <a:pt x="567" y="1099"/>
                  </a:lnTo>
                  <a:lnTo>
                    <a:pt x="595" y="1121"/>
                  </a:lnTo>
                  <a:lnTo>
                    <a:pt x="621" y="1144"/>
                  </a:lnTo>
                  <a:lnTo>
                    <a:pt x="647" y="1167"/>
                  </a:lnTo>
                  <a:lnTo>
                    <a:pt x="672" y="1189"/>
                  </a:lnTo>
                  <a:lnTo>
                    <a:pt x="695" y="1212"/>
                  </a:lnTo>
                  <a:lnTo>
                    <a:pt x="717" y="1233"/>
                  </a:lnTo>
                  <a:lnTo>
                    <a:pt x="735" y="1252"/>
                  </a:lnTo>
                  <a:lnTo>
                    <a:pt x="753" y="1269"/>
                  </a:lnTo>
                  <a:lnTo>
                    <a:pt x="766" y="1284"/>
                  </a:lnTo>
                  <a:lnTo>
                    <a:pt x="776" y="1296"/>
                  </a:lnTo>
                  <a:lnTo>
                    <a:pt x="782" y="1305"/>
                  </a:lnTo>
                  <a:lnTo>
                    <a:pt x="785" y="1310"/>
                  </a:lnTo>
                  <a:lnTo>
                    <a:pt x="787" y="1311"/>
                  </a:lnTo>
                  <a:lnTo>
                    <a:pt x="794" y="1309"/>
                  </a:lnTo>
                  <a:lnTo>
                    <a:pt x="804" y="1303"/>
                  </a:lnTo>
                  <a:lnTo>
                    <a:pt x="818" y="1295"/>
                  </a:lnTo>
                  <a:lnTo>
                    <a:pt x="833" y="1286"/>
                  </a:lnTo>
                  <a:lnTo>
                    <a:pt x="852" y="1275"/>
                  </a:lnTo>
                  <a:lnTo>
                    <a:pt x="870" y="1262"/>
                  </a:lnTo>
                  <a:lnTo>
                    <a:pt x="891" y="1250"/>
                  </a:lnTo>
                  <a:lnTo>
                    <a:pt x="910" y="1237"/>
                  </a:lnTo>
                  <a:lnTo>
                    <a:pt x="929" y="1224"/>
                  </a:lnTo>
                  <a:lnTo>
                    <a:pt x="947" y="1213"/>
                  </a:lnTo>
                  <a:lnTo>
                    <a:pt x="962" y="1201"/>
                  </a:lnTo>
                  <a:lnTo>
                    <a:pt x="976" y="1192"/>
                  </a:lnTo>
                  <a:lnTo>
                    <a:pt x="986" y="1185"/>
                  </a:lnTo>
                  <a:lnTo>
                    <a:pt x="993" y="1181"/>
                  </a:lnTo>
                  <a:lnTo>
                    <a:pt x="996" y="1180"/>
                  </a:lnTo>
                  <a:lnTo>
                    <a:pt x="996" y="1178"/>
                  </a:lnTo>
                  <a:lnTo>
                    <a:pt x="996" y="1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0" name="Freeform 17"/>
            <p:cNvSpPr>
              <a:spLocks/>
            </p:cNvSpPr>
            <p:nvPr/>
          </p:nvSpPr>
          <p:spPr bwMode="auto">
            <a:xfrm>
              <a:off x="5683253" y="5499104"/>
              <a:ext cx="103188" cy="95250"/>
            </a:xfrm>
            <a:custGeom>
              <a:avLst/>
              <a:gdLst>
                <a:gd name="T0" fmla="*/ 1240619 w 131"/>
                <a:gd name="T1" fmla="*/ 26026084 h 121"/>
                <a:gd name="T2" fmla="*/ 0 w 131"/>
                <a:gd name="T3" fmla="*/ 17970764 h 121"/>
                <a:gd name="T4" fmla="*/ 3101941 w 131"/>
                <a:gd name="T5" fmla="*/ 17350458 h 121"/>
                <a:gd name="T6" fmla="*/ 7445290 w 131"/>
                <a:gd name="T7" fmla="*/ 21688662 h 121"/>
                <a:gd name="T8" fmla="*/ 13649960 w 131"/>
                <a:gd name="T9" fmla="*/ 29743982 h 121"/>
                <a:gd name="T10" fmla="*/ 21096035 w 131"/>
                <a:gd name="T11" fmla="*/ 37800083 h 121"/>
                <a:gd name="T12" fmla="*/ 29162030 w 131"/>
                <a:gd name="T13" fmla="*/ 47094434 h 121"/>
                <a:gd name="T14" fmla="*/ 35366698 w 131"/>
                <a:gd name="T15" fmla="*/ 53911511 h 121"/>
                <a:gd name="T16" fmla="*/ 40950663 w 131"/>
                <a:gd name="T17" fmla="*/ 57629409 h 121"/>
                <a:gd name="T18" fmla="*/ 45294009 w 131"/>
                <a:gd name="T19" fmla="*/ 58248927 h 121"/>
                <a:gd name="T20" fmla="*/ 50257271 w 131"/>
                <a:gd name="T21" fmla="*/ 57629409 h 121"/>
                <a:gd name="T22" fmla="*/ 54600630 w 131"/>
                <a:gd name="T23" fmla="*/ 56389585 h 121"/>
                <a:gd name="T24" fmla="*/ 58323273 w 131"/>
                <a:gd name="T25" fmla="*/ 55150548 h 121"/>
                <a:gd name="T26" fmla="*/ 62045916 w 131"/>
                <a:gd name="T27" fmla="*/ 53911511 h 121"/>
                <a:gd name="T28" fmla="*/ 64527941 w 131"/>
                <a:gd name="T29" fmla="*/ 50813119 h 121"/>
                <a:gd name="T30" fmla="*/ 65769347 w 131"/>
                <a:gd name="T31" fmla="*/ 48334258 h 121"/>
                <a:gd name="T32" fmla="*/ 67009966 w 131"/>
                <a:gd name="T33" fmla="*/ 44616361 h 121"/>
                <a:gd name="T34" fmla="*/ 63908025 w 131"/>
                <a:gd name="T35" fmla="*/ 32842361 h 121"/>
                <a:gd name="T36" fmla="*/ 58943976 w 131"/>
                <a:gd name="T37" fmla="*/ 18590282 h 121"/>
                <a:gd name="T38" fmla="*/ 53360011 w 131"/>
                <a:gd name="T39" fmla="*/ 6196760 h 121"/>
                <a:gd name="T40" fmla="*/ 50257271 w 131"/>
                <a:gd name="T41" fmla="*/ 0 h 121"/>
                <a:gd name="T42" fmla="*/ 51498677 w 131"/>
                <a:gd name="T43" fmla="*/ 1239037 h 121"/>
                <a:gd name="T44" fmla="*/ 54600630 w 131"/>
                <a:gd name="T45" fmla="*/ 3717899 h 121"/>
                <a:gd name="T46" fmla="*/ 58323273 w 131"/>
                <a:gd name="T47" fmla="*/ 8055317 h 121"/>
                <a:gd name="T48" fmla="*/ 63287322 w 131"/>
                <a:gd name="T49" fmla="*/ 13013042 h 121"/>
                <a:gd name="T50" fmla="*/ 68250584 w 131"/>
                <a:gd name="T51" fmla="*/ 18590282 h 121"/>
                <a:gd name="T52" fmla="*/ 73214633 w 131"/>
                <a:gd name="T53" fmla="*/ 24787041 h 121"/>
                <a:gd name="T54" fmla="*/ 77557980 w 131"/>
                <a:gd name="T55" fmla="*/ 30983806 h 121"/>
                <a:gd name="T56" fmla="*/ 79419301 w 131"/>
                <a:gd name="T57" fmla="*/ 36560259 h 121"/>
                <a:gd name="T58" fmla="*/ 81280623 w 131"/>
                <a:gd name="T59" fmla="*/ 45235879 h 121"/>
                <a:gd name="T60" fmla="*/ 81280623 w 131"/>
                <a:gd name="T61" fmla="*/ 50192814 h 121"/>
                <a:gd name="T62" fmla="*/ 79419301 w 131"/>
                <a:gd name="T63" fmla="*/ 53911511 h 121"/>
                <a:gd name="T64" fmla="*/ 77557980 w 131"/>
                <a:gd name="T65" fmla="*/ 57629409 h 121"/>
                <a:gd name="T66" fmla="*/ 73835337 w 131"/>
                <a:gd name="T67" fmla="*/ 62586344 h 121"/>
                <a:gd name="T68" fmla="*/ 68871287 w 131"/>
                <a:gd name="T69" fmla="*/ 65684723 h 121"/>
                <a:gd name="T70" fmla="*/ 63287322 w 131"/>
                <a:gd name="T71" fmla="*/ 69402621 h 121"/>
                <a:gd name="T72" fmla="*/ 56461951 w 131"/>
                <a:gd name="T73" fmla="*/ 71881482 h 121"/>
                <a:gd name="T74" fmla="*/ 50257271 w 131"/>
                <a:gd name="T75" fmla="*/ 73740824 h 121"/>
                <a:gd name="T76" fmla="*/ 44052603 w 131"/>
                <a:gd name="T77" fmla="*/ 74360343 h 121"/>
                <a:gd name="T78" fmla="*/ 38468638 w 131"/>
                <a:gd name="T79" fmla="*/ 74979861 h 121"/>
                <a:gd name="T80" fmla="*/ 34125292 w 131"/>
                <a:gd name="T81" fmla="*/ 74360343 h 121"/>
                <a:gd name="T82" fmla="*/ 29781946 w 131"/>
                <a:gd name="T83" fmla="*/ 72501000 h 121"/>
                <a:gd name="T84" fmla="*/ 24818678 w 131"/>
                <a:gd name="T85" fmla="*/ 66924547 h 121"/>
                <a:gd name="T86" fmla="*/ 18614010 w 131"/>
                <a:gd name="T87" fmla="*/ 58868446 h 121"/>
                <a:gd name="T88" fmla="*/ 13649960 w 131"/>
                <a:gd name="T89" fmla="*/ 49573295 h 121"/>
                <a:gd name="T90" fmla="*/ 8686696 w 131"/>
                <a:gd name="T91" fmla="*/ 40898463 h 121"/>
                <a:gd name="T92" fmla="*/ 4343348 w 131"/>
                <a:gd name="T93" fmla="*/ 32842361 h 121"/>
                <a:gd name="T94" fmla="*/ 1861322 w 131"/>
                <a:gd name="T95" fmla="*/ 27885427 h 121"/>
                <a:gd name="T96" fmla="*/ 1240619 w 131"/>
                <a:gd name="T97" fmla="*/ 26026084 h 1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21"/>
                <a:gd name="T149" fmla="*/ 131 w 131"/>
                <a:gd name="T150" fmla="*/ 121 h 1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21">
                  <a:moveTo>
                    <a:pt x="2" y="42"/>
                  </a:moveTo>
                  <a:lnTo>
                    <a:pt x="0" y="29"/>
                  </a:lnTo>
                  <a:lnTo>
                    <a:pt x="5" y="28"/>
                  </a:lnTo>
                  <a:lnTo>
                    <a:pt x="12" y="35"/>
                  </a:lnTo>
                  <a:lnTo>
                    <a:pt x="22" y="48"/>
                  </a:lnTo>
                  <a:lnTo>
                    <a:pt x="34" y="61"/>
                  </a:lnTo>
                  <a:lnTo>
                    <a:pt x="47" y="76"/>
                  </a:lnTo>
                  <a:lnTo>
                    <a:pt x="57" y="87"/>
                  </a:lnTo>
                  <a:lnTo>
                    <a:pt x="66" y="93"/>
                  </a:lnTo>
                  <a:lnTo>
                    <a:pt x="73" y="94"/>
                  </a:lnTo>
                  <a:lnTo>
                    <a:pt x="81" y="93"/>
                  </a:lnTo>
                  <a:lnTo>
                    <a:pt x="88" y="91"/>
                  </a:lnTo>
                  <a:lnTo>
                    <a:pt x="94" y="89"/>
                  </a:lnTo>
                  <a:lnTo>
                    <a:pt x="100" y="87"/>
                  </a:lnTo>
                  <a:lnTo>
                    <a:pt x="104" y="82"/>
                  </a:lnTo>
                  <a:lnTo>
                    <a:pt x="106" y="78"/>
                  </a:lnTo>
                  <a:lnTo>
                    <a:pt x="108" y="72"/>
                  </a:lnTo>
                  <a:lnTo>
                    <a:pt x="103" y="53"/>
                  </a:lnTo>
                  <a:lnTo>
                    <a:pt x="95" y="30"/>
                  </a:lnTo>
                  <a:lnTo>
                    <a:pt x="86" y="10"/>
                  </a:lnTo>
                  <a:lnTo>
                    <a:pt x="81" y="0"/>
                  </a:lnTo>
                  <a:lnTo>
                    <a:pt x="83" y="2"/>
                  </a:lnTo>
                  <a:lnTo>
                    <a:pt x="88" y="6"/>
                  </a:lnTo>
                  <a:lnTo>
                    <a:pt x="94" y="13"/>
                  </a:lnTo>
                  <a:lnTo>
                    <a:pt x="102" y="21"/>
                  </a:lnTo>
                  <a:lnTo>
                    <a:pt x="110" y="30"/>
                  </a:lnTo>
                  <a:lnTo>
                    <a:pt x="118" y="40"/>
                  </a:lnTo>
                  <a:lnTo>
                    <a:pt x="125" y="50"/>
                  </a:lnTo>
                  <a:lnTo>
                    <a:pt x="128" y="59"/>
                  </a:lnTo>
                  <a:lnTo>
                    <a:pt x="131" y="73"/>
                  </a:lnTo>
                  <a:lnTo>
                    <a:pt x="131" y="81"/>
                  </a:lnTo>
                  <a:lnTo>
                    <a:pt x="128" y="87"/>
                  </a:lnTo>
                  <a:lnTo>
                    <a:pt x="125" y="93"/>
                  </a:lnTo>
                  <a:lnTo>
                    <a:pt x="119" y="101"/>
                  </a:lnTo>
                  <a:lnTo>
                    <a:pt x="111" y="106"/>
                  </a:lnTo>
                  <a:lnTo>
                    <a:pt x="102" y="112"/>
                  </a:lnTo>
                  <a:lnTo>
                    <a:pt x="91" y="116"/>
                  </a:lnTo>
                  <a:lnTo>
                    <a:pt x="81" y="119"/>
                  </a:lnTo>
                  <a:lnTo>
                    <a:pt x="71" y="120"/>
                  </a:lnTo>
                  <a:lnTo>
                    <a:pt x="62" y="121"/>
                  </a:lnTo>
                  <a:lnTo>
                    <a:pt x="55" y="120"/>
                  </a:lnTo>
                  <a:lnTo>
                    <a:pt x="48" y="117"/>
                  </a:lnTo>
                  <a:lnTo>
                    <a:pt x="40" y="108"/>
                  </a:lnTo>
                  <a:lnTo>
                    <a:pt x="30" y="95"/>
                  </a:lnTo>
                  <a:lnTo>
                    <a:pt x="22" y="80"/>
                  </a:lnTo>
                  <a:lnTo>
                    <a:pt x="14" y="66"/>
                  </a:lnTo>
                  <a:lnTo>
                    <a:pt x="7" y="53"/>
                  </a:lnTo>
                  <a:lnTo>
                    <a:pt x="3" y="45"/>
                  </a:lnTo>
                  <a:lnTo>
                    <a:pt x="2"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1" name="Freeform 18"/>
            <p:cNvSpPr>
              <a:spLocks/>
            </p:cNvSpPr>
            <p:nvPr/>
          </p:nvSpPr>
          <p:spPr bwMode="auto">
            <a:xfrm>
              <a:off x="5727703" y="5629280"/>
              <a:ext cx="84138" cy="57150"/>
            </a:xfrm>
            <a:custGeom>
              <a:avLst/>
              <a:gdLst>
                <a:gd name="T0" fmla="*/ 35912640 w 106"/>
                <a:gd name="T1" fmla="*/ 41677219 h 73"/>
                <a:gd name="T2" fmla="*/ 30872299 w 106"/>
                <a:gd name="T3" fmla="*/ 38612258 h 73"/>
                <a:gd name="T4" fmla="*/ 25201711 w 106"/>
                <a:gd name="T5" fmla="*/ 33096111 h 73"/>
                <a:gd name="T6" fmla="*/ 19531129 w 106"/>
                <a:gd name="T7" fmla="*/ 26967755 h 73"/>
                <a:gd name="T8" fmla="*/ 13861341 w 106"/>
                <a:gd name="T9" fmla="*/ 18999633 h 73"/>
                <a:gd name="T10" fmla="*/ 8820997 w 106"/>
                <a:gd name="T11" fmla="*/ 12258281 h 73"/>
                <a:gd name="T12" fmla="*/ 4410101 w 106"/>
                <a:gd name="T13" fmla="*/ 5516149 h 73"/>
                <a:gd name="T14" fmla="*/ 630241 w 106"/>
                <a:gd name="T15" fmla="*/ 1225985 h 73"/>
                <a:gd name="T16" fmla="*/ 0 w 106"/>
                <a:gd name="T17" fmla="*/ 0 h 73"/>
                <a:gd name="T18" fmla="*/ 2520171 w 106"/>
                <a:gd name="T19" fmla="*/ 3064179 h 73"/>
                <a:gd name="T20" fmla="*/ 7560515 w 106"/>
                <a:gd name="T21" fmla="*/ 7355127 h 73"/>
                <a:gd name="T22" fmla="*/ 13231100 w 106"/>
                <a:gd name="T23" fmla="*/ 12258281 h 73"/>
                <a:gd name="T24" fmla="*/ 18901682 w 106"/>
                <a:gd name="T25" fmla="*/ 17161439 h 73"/>
                <a:gd name="T26" fmla="*/ 25201711 w 106"/>
                <a:gd name="T27" fmla="*/ 22676803 h 73"/>
                <a:gd name="T28" fmla="*/ 31502541 w 106"/>
                <a:gd name="T29" fmla="*/ 27579964 h 73"/>
                <a:gd name="T30" fmla="*/ 37802570 w 106"/>
                <a:gd name="T31" fmla="*/ 31257918 h 73"/>
                <a:gd name="T32" fmla="*/ 43473152 w 106"/>
                <a:gd name="T33" fmla="*/ 33709104 h 73"/>
                <a:gd name="T34" fmla="*/ 46623564 w 106"/>
                <a:gd name="T35" fmla="*/ 35548080 h 73"/>
                <a:gd name="T36" fmla="*/ 49773975 w 106"/>
                <a:gd name="T37" fmla="*/ 36161072 h 73"/>
                <a:gd name="T38" fmla="*/ 52923605 w 106"/>
                <a:gd name="T39" fmla="*/ 36774065 h 73"/>
                <a:gd name="T40" fmla="*/ 56704258 w 106"/>
                <a:gd name="T41" fmla="*/ 37386274 h 73"/>
                <a:gd name="T42" fmla="*/ 59224428 w 106"/>
                <a:gd name="T43" fmla="*/ 37999266 h 73"/>
                <a:gd name="T44" fmla="*/ 62374840 w 106"/>
                <a:gd name="T45" fmla="*/ 38612258 h 73"/>
                <a:gd name="T46" fmla="*/ 64264769 w 106"/>
                <a:gd name="T47" fmla="*/ 39838243 h 73"/>
                <a:gd name="T48" fmla="*/ 66784940 w 106"/>
                <a:gd name="T49" fmla="*/ 40451235 h 73"/>
                <a:gd name="T50" fmla="*/ 66784940 w 106"/>
                <a:gd name="T51" fmla="*/ 41677219 h 73"/>
                <a:gd name="T52" fmla="*/ 66154699 w 106"/>
                <a:gd name="T53" fmla="*/ 42289429 h 73"/>
                <a:gd name="T54" fmla="*/ 62374840 w 106"/>
                <a:gd name="T55" fmla="*/ 42902421 h 73"/>
                <a:gd name="T56" fmla="*/ 58594187 w 106"/>
                <a:gd name="T57" fmla="*/ 43515413 h 73"/>
                <a:gd name="T58" fmla="*/ 53553846 w 106"/>
                <a:gd name="T59" fmla="*/ 44741398 h 73"/>
                <a:gd name="T60" fmla="*/ 47883252 w 106"/>
                <a:gd name="T61" fmla="*/ 44741398 h 73"/>
                <a:gd name="T62" fmla="*/ 42213464 w 106"/>
                <a:gd name="T63" fmla="*/ 42902421 h 73"/>
                <a:gd name="T64" fmla="*/ 35912640 w 106"/>
                <a:gd name="T65" fmla="*/ 41677219 h 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6"/>
                <a:gd name="T100" fmla="*/ 0 h 73"/>
                <a:gd name="T101" fmla="*/ 106 w 106"/>
                <a:gd name="T102" fmla="*/ 73 h 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6" h="73">
                  <a:moveTo>
                    <a:pt x="57" y="68"/>
                  </a:moveTo>
                  <a:lnTo>
                    <a:pt x="49" y="63"/>
                  </a:lnTo>
                  <a:lnTo>
                    <a:pt x="40" y="54"/>
                  </a:lnTo>
                  <a:lnTo>
                    <a:pt x="31" y="44"/>
                  </a:lnTo>
                  <a:lnTo>
                    <a:pt x="22" y="31"/>
                  </a:lnTo>
                  <a:lnTo>
                    <a:pt x="14" y="20"/>
                  </a:lnTo>
                  <a:lnTo>
                    <a:pt x="7" y="9"/>
                  </a:lnTo>
                  <a:lnTo>
                    <a:pt x="1" y="2"/>
                  </a:lnTo>
                  <a:lnTo>
                    <a:pt x="0" y="0"/>
                  </a:lnTo>
                  <a:lnTo>
                    <a:pt x="4" y="5"/>
                  </a:lnTo>
                  <a:lnTo>
                    <a:pt x="12" y="12"/>
                  </a:lnTo>
                  <a:lnTo>
                    <a:pt x="21" y="20"/>
                  </a:lnTo>
                  <a:lnTo>
                    <a:pt x="30" y="28"/>
                  </a:lnTo>
                  <a:lnTo>
                    <a:pt x="40" y="37"/>
                  </a:lnTo>
                  <a:lnTo>
                    <a:pt x="50" y="45"/>
                  </a:lnTo>
                  <a:lnTo>
                    <a:pt x="60" y="51"/>
                  </a:lnTo>
                  <a:lnTo>
                    <a:pt x="69" y="55"/>
                  </a:lnTo>
                  <a:lnTo>
                    <a:pt x="74" y="58"/>
                  </a:lnTo>
                  <a:lnTo>
                    <a:pt x="79" y="59"/>
                  </a:lnTo>
                  <a:lnTo>
                    <a:pt x="84" y="60"/>
                  </a:lnTo>
                  <a:lnTo>
                    <a:pt x="90" y="61"/>
                  </a:lnTo>
                  <a:lnTo>
                    <a:pt x="94" y="62"/>
                  </a:lnTo>
                  <a:lnTo>
                    <a:pt x="99" y="63"/>
                  </a:lnTo>
                  <a:lnTo>
                    <a:pt x="102" y="65"/>
                  </a:lnTo>
                  <a:lnTo>
                    <a:pt x="106" y="66"/>
                  </a:lnTo>
                  <a:lnTo>
                    <a:pt x="106" y="68"/>
                  </a:lnTo>
                  <a:lnTo>
                    <a:pt x="105" y="69"/>
                  </a:lnTo>
                  <a:lnTo>
                    <a:pt x="99" y="70"/>
                  </a:lnTo>
                  <a:lnTo>
                    <a:pt x="93" y="71"/>
                  </a:lnTo>
                  <a:lnTo>
                    <a:pt x="85" y="73"/>
                  </a:lnTo>
                  <a:lnTo>
                    <a:pt x="76" y="73"/>
                  </a:lnTo>
                  <a:lnTo>
                    <a:pt x="67" y="70"/>
                  </a:lnTo>
                  <a:lnTo>
                    <a:pt x="5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02" name="Freeform 20"/>
            <p:cNvSpPr>
              <a:spLocks/>
            </p:cNvSpPr>
            <p:nvPr/>
          </p:nvSpPr>
          <p:spPr bwMode="auto">
            <a:xfrm>
              <a:off x="5719765" y="5445129"/>
              <a:ext cx="198438" cy="207964"/>
            </a:xfrm>
            <a:custGeom>
              <a:avLst/>
              <a:gdLst>
                <a:gd name="T0" fmla="*/ 28523893 w 252"/>
                <a:gd name="T1" fmla="*/ 0 h 261"/>
                <a:gd name="T2" fmla="*/ 30383855 w 252"/>
                <a:gd name="T3" fmla="*/ 635047 h 261"/>
                <a:gd name="T4" fmla="*/ 34724292 w 252"/>
                <a:gd name="T5" fmla="*/ 3174438 h 261"/>
                <a:gd name="T6" fmla="*/ 40925478 w 252"/>
                <a:gd name="T7" fmla="*/ 7618972 h 261"/>
                <a:gd name="T8" fmla="*/ 49606350 w 252"/>
                <a:gd name="T9" fmla="*/ 13332803 h 261"/>
                <a:gd name="T10" fmla="*/ 58288023 w 252"/>
                <a:gd name="T11" fmla="*/ 20950975 h 261"/>
                <a:gd name="T12" fmla="*/ 68209133 w 252"/>
                <a:gd name="T13" fmla="*/ 29204997 h 261"/>
                <a:gd name="T14" fmla="*/ 77510519 w 252"/>
                <a:gd name="T15" fmla="*/ 39362559 h 261"/>
                <a:gd name="T16" fmla="*/ 86811116 w 252"/>
                <a:gd name="T17" fmla="*/ 49520919 h 261"/>
                <a:gd name="T18" fmla="*/ 96112502 w 252"/>
                <a:gd name="T19" fmla="*/ 62853728 h 261"/>
                <a:gd name="T20" fmla="*/ 107273874 w 252"/>
                <a:gd name="T21" fmla="*/ 78725916 h 261"/>
                <a:gd name="T22" fmla="*/ 119055733 w 252"/>
                <a:gd name="T23" fmla="*/ 97137494 h 261"/>
                <a:gd name="T24" fmla="*/ 130217081 w 252"/>
                <a:gd name="T25" fmla="*/ 115549097 h 261"/>
                <a:gd name="T26" fmla="*/ 140138191 w 252"/>
                <a:gd name="T27" fmla="*/ 132691378 h 261"/>
                <a:gd name="T28" fmla="*/ 148199339 w 252"/>
                <a:gd name="T29" fmla="*/ 146658425 h 261"/>
                <a:gd name="T30" fmla="*/ 153780013 w 252"/>
                <a:gd name="T31" fmla="*/ 156181738 h 261"/>
                <a:gd name="T32" fmla="*/ 156260487 w 252"/>
                <a:gd name="T33" fmla="*/ 159991222 h 261"/>
                <a:gd name="T34" fmla="*/ 128976843 w 252"/>
                <a:gd name="T35" fmla="*/ 165705050 h 261"/>
                <a:gd name="T36" fmla="*/ 128357119 w 252"/>
                <a:gd name="T37" fmla="*/ 163800706 h 261"/>
                <a:gd name="T38" fmla="*/ 125256132 w 252"/>
                <a:gd name="T39" fmla="*/ 159356175 h 261"/>
                <a:gd name="T40" fmla="*/ 120915695 w 252"/>
                <a:gd name="T41" fmla="*/ 151102956 h 261"/>
                <a:gd name="T42" fmla="*/ 115335022 w 252"/>
                <a:gd name="T43" fmla="*/ 141579644 h 261"/>
                <a:gd name="T44" fmla="*/ 109134623 w 252"/>
                <a:gd name="T45" fmla="*/ 130786238 h 261"/>
                <a:gd name="T46" fmla="*/ 101693175 w 252"/>
                <a:gd name="T47" fmla="*/ 118723534 h 261"/>
                <a:gd name="T48" fmla="*/ 94252540 w 252"/>
                <a:gd name="T49" fmla="*/ 107930128 h 261"/>
                <a:gd name="T50" fmla="*/ 86811116 w 252"/>
                <a:gd name="T51" fmla="*/ 97137494 h 261"/>
                <a:gd name="T52" fmla="*/ 78749968 w 252"/>
                <a:gd name="T53" fmla="*/ 86979134 h 261"/>
                <a:gd name="T54" fmla="*/ 71929057 w 252"/>
                <a:gd name="T55" fmla="*/ 76820775 h 261"/>
                <a:gd name="T56" fmla="*/ 63868697 w 252"/>
                <a:gd name="T57" fmla="*/ 66028166 h 261"/>
                <a:gd name="T58" fmla="*/ 56427274 w 252"/>
                <a:gd name="T59" fmla="*/ 56504853 h 261"/>
                <a:gd name="T60" fmla="*/ 48986626 w 252"/>
                <a:gd name="T61" fmla="*/ 48251622 h 261"/>
                <a:gd name="T62" fmla="*/ 40925478 w 252"/>
                <a:gd name="T63" fmla="*/ 40632653 h 261"/>
                <a:gd name="T64" fmla="*/ 34104567 w 252"/>
                <a:gd name="T65" fmla="*/ 33648731 h 261"/>
                <a:gd name="T66" fmla="*/ 26043419 w 252"/>
                <a:gd name="T67" fmla="*/ 28569950 h 261"/>
                <a:gd name="T68" fmla="*/ 18602777 w 252"/>
                <a:gd name="T69" fmla="*/ 24760459 h 261"/>
                <a:gd name="T70" fmla="*/ 13641828 w 252"/>
                <a:gd name="T71" fmla="*/ 21586022 h 261"/>
                <a:gd name="T72" fmla="*/ 8680876 w 252"/>
                <a:gd name="T73" fmla="*/ 20316725 h 261"/>
                <a:gd name="T74" fmla="*/ 6201188 w 252"/>
                <a:gd name="T75" fmla="*/ 19046631 h 261"/>
                <a:gd name="T76" fmla="*/ 3100200 w 252"/>
                <a:gd name="T77" fmla="*/ 17776538 h 261"/>
                <a:gd name="T78" fmla="*/ 1859963 w 252"/>
                <a:gd name="T79" fmla="*/ 17776538 h 261"/>
                <a:gd name="T80" fmla="*/ 0 w 252"/>
                <a:gd name="T81" fmla="*/ 17776538 h 261"/>
                <a:gd name="T82" fmla="*/ 0 w 252"/>
                <a:gd name="T83" fmla="*/ 17776538 h 261"/>
                <a:gd name="T84" fmla="*/ 28523893 w 252"/>
                <a:gd name="T85" fmla="*/ 0 h 2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52"/>
                <a:gd name="T130" fmla="*/ 0 h 261"/>
                <a:gd name="T131" fmla="*/ 252 w 252"/>
                <a:gd name="T132" fmla="*/ 261 h 2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52" h="261">
                  <a:moveTo>
                    <a:pt x="46" y="0"/>
                  </a:moveTo>
                  <a:lnTo>
                    <a:pt x="49" y="1"/>
                  </a:lnTo>
                  <a:lnTo>
                    <a:pt x="56" y="5"/>
                  </a:lnTo>
                  <a:lnTo>
                    <a:pt x="66" y="12"/>
                  </a:lnTo>
                  <a:lnTo>
                    <a:pt x="80" y="21"/>
                  </a:lnTo>
                  <a:lnTo>
                    <a:pt x="94" y="33"/>
                  </a:lnTo>
                  <a:lnTo>
                    <a:pt x="110" y="46"/>
                  </a:lnTo>
                  <a:lnTo>
                    <a:pt x="125" y="62"/>
                  </a:lnTo>
                  <a:lnTo>
                    <a:pt x="140" y="78"/>
                  </a:lnTo>
                  <a:lnTo>
                    <a:pt x="155" y="99"/>
                  </a:lnTo>
                  <a:lnTo>
                    <a:pt x="173" y="124"/>
                  </a:lnTo>
                  <a:lnTo>
                    <a:pt x="192" y="153"/>
                  </a:lnTo>
                  <a:lnTo>
                    <a:pt x="210" y="182"/>
                  </a:lnTo>
                  <a:lnTo>
                    <a:pt x="226" y="209"/>
                  </a:lnTo>
                  <a:lnTo>
                    <a:pt x="239" y="231"/>
                  </a:lnTo>
                  <a:lnTo>
                    <a:pt x="248" y="246"/>
                  </a:lnTo>
                  <a:lnTo>
                    <a:pt x="252" y="252"/>
                  </a:lnTo>
                  <a:lnTo>
                    <a:pt x="208" y="261"/>
                  </a:lnTo>
                  <a:lnTo>
                    <a:pt x="207" y="258"/>
                  </a:lnTo>
                  <a:lnTo>
                    <a:pt x="202" y="251"/>
                  </a:lnTo>
                  <a:lnTo>
                    <a:pt x="195" y="238"/>
                  </a:lnTo>
                  <a:lnTo>
                    <a:pt x="186" y="223"/>
                  </a:lnTo>
                  <a:lnTo>
                    <a:pt x="176" y="206"/>
                  </a:lnTo>
                  <a:lnTo>
                    <a:pt x="164" y="187"/>
                  </a:lnTo>
                  <a:lnTo>
                    <a:pt x="152" y="170"/>
                  </a:lnTo>
                  <a:lnTo>
                    <a:pt x="140" y="153"/>
                  </a:lnTo>
                  <a:lnTo>
                    <a:pt x="127" y="137"/>
                  </a:lnTo>
                  <a:lnTo>
                    <a:pt x="116" y="121"/>
                  </a:lnTo>
                  <a:lnTo>
                    <a:pt x="103" y="104"/>
                  </a:lnTo>
                  <a:lnTo>
                    <a:pt x="91" y="89"/>
                  </a:lnTo>
                  <a:lnTo>
                    <a:pt x="79" y="76"/>
                  </a:lnTo>
                  <a:lnTo>
                    <a:pt x="66" y="64"/>
                  </a:lnTo>
                  <a:lnTo>
                    <a:pt x="55" y="53"/>
                  </a:lnTo>
                  <a:lnTo>
                    <a:pt x="42" y="45"/>
                  </a:lnTo>
                  <a:lnTo>
                    <a:pt x="30" y="39"/>
                  </a:lnTo>
                  <a:lnTo>
                    <a:pt x="22" y="34"/>
                  </a:lnTo>
                  <a:lnTo>
                    <a:pt x="14" y="32"/>
                  </a:lnTo>
                  <a:lnTo>
                    <a:pt x="10" y="30"/>
                  </a:lnTo>
                  <a:lnTo>
                    <a:pt x="5" y="28"/>
                  </a:lnTo>
                  <a:lnTo>
                    <a:pt x="3" y="28"/>
                  </a:lnTo>
                  <a:lnTo>
                    <a:pt x="0" y="28"/>
                  </a:lnTo>
                  <a:lnTo>
                    <a:pt x="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extLst>
      <p:ext uri="{BB962C8B-B14F-4D97-AF65-F5344CB8AC3E}">
        <p14:creationId xmlns:p14="http://schemas.microsoft.com/office/powerpoint/2010/main" val="35460788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8"/>
          <p:cNvSpPr>
            <a:spLocks noChangeArrowheads="1"/>
          </p:cNvSpPr>
          <p:nvPr>
            <p:ph type="body" idx="4294967295"/>
          </p:nvPr>
        </p:nvSpPr>
        <p:spPr>
          <a:xfrm>
            <a:off x="949325" y="1981200"/>
            <a:ext cx="7661275" cy="4114800"/>
          </a:xfrm>
          <a:prstGeom prst="rect">
            <a:avLst/>
          </a:prstGeom>
        </p:spPr>
        <p:txBody>
          <a:bodyPr rIns="132080"/>
          <a:lstStyle/>
          <a:p>
            <a:r>
              <a:rPr lang="en-US" dirty="0"/>
              <a:t>Without numbering</a:t>
            </a:r>
          </a:p>
        </p:txBody>
      </p:sp>
      <p:sp>
        <p:nvSpPr>
          <p:cNvPr id="40968" name="Rectangle 7"/>
          <p:cNvSpPr>
            <a:spLocks noChangeArrowheads="1"/>
          </p:cNvSpPr>
          <p:nvPr>
            <p:ph type="title"/>
          </p:nvPr>
        </p:nvSpPr>
        <p:spPr/>
        <p:txBody>
          <a:bodyPr rIns="132080"/>
          <a:lstStyle/>
          <a:p>
            <a:r>
              <a:rPr lang="en-US" dirty="0"/>
              <a:t>Ordered resource requests prevent deadlock</a:t>
            </a:r>
          </a:p>
        </p:txBody>
      </p:sp>
      <p:grpSp>
        <p:nvGrpSpPr>
          <p:cNvPr id="40969" name="Group 12"/>
          <p:cNvGrpSpPr>
            <a:grpSpLocks/>
          </p:cNvGrpSpPr>
          <p:nvPr/>
        </p:nvGrpSpPr>
        <p:grpSpPr bwMode="auto">
          <a:xfrm>
            <a:off x="1854200" y="2628900"/>
            <a:ext cx="5461000" cy="1244600"/>
            <a:chOff x="0" y="0"/>
            <a:chExt cx="3440" cy="784"/>
          </a:xfrm>
        </p:grpSpPr>
        <p:sp>
          <p:nvSpPr>
            <p:cNvPr id="57" name="Oval 13"/>
            <p:cNvSpPr>
              <a:spLocks/>
            </p:cNvSpPr>
            <p:nvPr/>
          </p:nvSpPr>
          <p:spPr bwMode="auto">
            <a:xfrm>
              <a:off x="0"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58" name="Oval 14"/>
            <p:cNvSpPr>
              <a:spLocks/>
            </p:cNvSpPr>
            <p:nvPr/>
          </p:nvSpPr>
          <p:spPr bwMode="auto">
            <a:xfrm>
              <a:off x="1248" y="40"/>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59" name="Oval 15"/>
            <p:cNvSpPr>
              <a:spLocks/>
            </p:cNvSpPr>
            <p:nvPr/>
          </p:nvSpPr>
          <p:spPr bwMode="auto">
            <a:xfrm>
              <a:off x="2592" y="30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0" name="Oval 16"/>
            <p:cNvSpPr>
              <a:spLocks/>
            </p:cNvSpPr>
            <p:nvPr/>
          </p:nvSpPr>
          <p:spPr bwMode="auto">
            <a:xfrm>
              <a:off x="1248" y="584"/>
              <a:ext cx="160" cy="160"/>
            </a:xfrm>
            <a:prstGeom prst="ellipse">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1" name="Rectangle 17"/>
            <p:cNvSpPr>
              <a:spLocks/>
            </p:cNvSpPr>
            <p:nvPr/>
          </p:nvSpPr>
          <p:spPr bwMode="auto">
            <a:xfrm>
              <a:off x="592"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2" name="Rectangle 18"/>
            <p:cNvSpPr>
              <a:spLocks/>
            </p:cNvSpPr>
            <p:nvPr/>
          </p:nvSpPr>
          <p:spPr bwMode="auto">
            <a:xfrm>
              <a:off x="1936" y="0"/>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3" name="Rectangle 19"/>
            <p:cNvSpPr>
              <a:spLocks/>
            </p:cNvSpPr>
            <p:nvPr/>
          </p:nvSpPr>
          <p:spPr bwMode="auto">
            <a:xfrm>
              <a:off x="1936" y="54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0981" name="Line 20"/>
            <p:cNvSpPr>
              <a:spLocks noChangeShapeType="1"/>
            </p:cNvSpPr>
            <p:nvPr/>
          </p:nvSpPr>
          <p:spPr bwMode="auto">
            <a:xfrm flipH="1">
              <a:off x="872" y="144"/>
              <a:ext cx="368" cy="207"/>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82" name="Line 21"/>
            <p:cNvSpPr>
              <a:spLocks noChangeShapeType="1"/>
            </p:cNvSpPr>
            <p:nvPr/>
          </p:nvSpPr>
          <p:spPr bwMode="auto">
            <a:xfrm rot="10800000">
              <a:off x="2216" y="128"/>
              <a:ext cx="319" cy="175"/>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83" name="Line 22"/>
            <p:cNvSpPr>
              <a:spLocks noChangeShapeType="1"/>
            </p:cNvSpPr>
            <p:nvPr/>
          </p:nvSpPr>
          <p:spPr bwMode="auto">
            <a:xfrm rot="10800000" flipH="1">
              <a:off x="1439" y="667"/>
              <a:ext cx="473" cy="0"/>
            </a:xfrm>
            <a:prstGeom prst="line">
              <a:avLst/>
            </a:prstGeom>
            <a:noFill/>
            <a:ln w="63500">
              <a:solidFill>
                <a:srgbClr val="FF0000"/>
              </a:solidFill>
              <a:round/>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0984" name="Line 23"/>
            <p:cNvSpPr>
              <a:spLocks noChangeShapeType="1"/>
            </p:cNvSpPr>
            <p:nvPr/>
          </p:nvSpPr>
          <p:spPr bwMode="auto">
            <a:xfrm rot="10800000" flipH="1">
              <a:off x="207" y="384"/>
              <a:ext cx="361"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0985" name="Line 24"/>
            <p:cNvSpPr>
              <a:spLocks noChangeShapeType="1"/>
            </p:cNvSpPr>
            <p:nvPr/>
          </p:nvSpPr>
          <p:spPr bwMode="auto">
            <a:xfrm rot="10800000" flipH="1">
              <a:off x="2816" y="383"/>
              <a:ext cx="360"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0986" name="Line 25"/>
            <p:cNvSpPr>
              <a:spLocks noChangeShapeType="1"/>
            </p:cNvSpPr>
            <p:nvPr/>
          </p:nvSpPr>
          <p:spPr bwMode="auto">
            <a:xfrm>
              <a:off x="1496" y="119"/>
              <a:ext cx="400" cy="0"/>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0987" name="Line 26"/>
            <p:cNvSpPr>
              <a:spLocks noChangeShapeType="1"/>
            </p:cNvSpPr>
            <p:nvPr/>
          </p:nvSpPr>
          <p:spPr bwMode="auto">
            <a:xfrm flipH="1">
              <a:off x="2216" y="448"/>
              <a:ext cx="352" cy="208"/>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40988" name="Line 27"/>
            <p:cNvSpPr>
              <a:spLocks noChangeShapeType="1"/>
            </p:cNvSpPr>
            <p:nvPr/>
          </p:nvSpPr>
          <p:spPr bwMode="auto">
            <a:xfrm rot="10800000">
              <a:off x="848" y="431"/>
              <a:ext cx="367" cy="185"/>
            </a:xfrm>
            <a:prstGeom prst="line">
              <a:avLst/>
            </a:prstGeom>
            <a:noFill/>
            <a:ln w="63500">
              <a:solidFill>
                <a:srgbClr val="0000FF"/>
              </a:solidFill>
              <a:round/>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72" name="Rectangle 28"/>
            <p:cNvSpPr>
              <a:spLocks/>
            </p:cNvSpPr>
            <p:nvPr/>
          </p:nvSpPr>
          <p:spPr bwMode="auto">
            <a:xfrm>
              <a:off x="3200" y="264"/>
              <a:ext cx="240" cy="240"/>
            </a:xfrm>
            <a:prstGeom prst="rect">
              <a:avLst/>
            </a:prstGeom>
            <a:solidFill>
              <a:srgbClr val="008000"/>
            </a:solid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sp>
        <p:nvSpPr>
          <p:cNvPr id="35" name="Oval 34"/>
          <p:cNvSpPr>
            <a:spLocks noChangeArrowheads="1"/>
          </p:cNvSpPr>
          <p:nvPr/>
        </p:nvSpPr>
        <p:spPr bwMode="auto">
          <a:xfrm>
            <a:off x="2667000" y="2438400"/>
            <a:ext cx="3886200" cy="17526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endParaRPr lang="en-US">
              <a:latin typeface="Arial" charset="0"/>
            </a:endParaRPr>
          </a:p>
        </p:txBody>
      </p:sp>
      <p:sp>
        <p:nvSpPr>
          <p:cNvPr id="36" name="TextBox 35"/>
          <p:cNvSpPr txBox="1">
            <a:spLocks noChangeArrowheads="1"/>
          </p:cNvSpPr>
          <p:nvPr/>
        </p:nvSpPr>
        <p:spPr bwMode="auto">
          <a:xfrm>
            <a:off x="3810000" y="4648200"/>
            <a:ext cx="1403350" cy="646113"/>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3600" dirty="0">
                <a:latin typeface="Gill Sans MT"/>
                <a:cs typeface="Gill Sans MT"/>
              </a:rPr>
              <a:t>Cycle!</a:t>
            </a:r>
          </a:p>
        </p:txBody>
      </p:sp>
    </p:spTree>
    <p:extLst>
      <p:ext uri="{BB962C8B-B14F-4D97-AF65-F5344CB8AC3E}">
        <p14:creationId xmlns:p14="http://schemas.microsoft.com/office/powerpoint/2010/main" val="2172073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Deadlock: definition</a:t>
            </a:r>
            <a:endParaRPr lang="en-US" dirty="0"/>
          </a:p>
        </p:txBody>
      </p:sp>
      <p:sp>
        <p:nvSpPr>
          <p:cNvPr id="3" name="Text Placeholder 2"/>
          <p:cNvSpPr>
            <a:spLocks noGrp="1"/>
          </p:cNvSpPr>
          <p:nvPr>
            <p:ph type="body" sz="quarter" idx="10"/>
          </p:nvPr>
        </p:nvSpPr>
        <p:spPr/>
        <p:txBody>
          <a:bodyPr/>
          <a:lstStyle/>
          <a:p>
            <a:r>
              <a:rPr lang="en-US" dirty="0" smtClean="0"/>
              <a:t>There exists a cycle of processes such that each process cannot proceed until the next process takes some specific action.</a:t>
            </a:r>
          </a:p>
          <a:p>
            <a:r>
              <a:rPr lang="en-US" dirty="0" smtClean="0"/>
              <a:t>Result: all processes in the cycle are stuck</a:t>
            </a:r>
            <a:r>
              <a:rPr lang="en-US" dirty="0" smtClean="0"/>
              <a:t>!</a:t>
            </a:r>
            <a:endParaRPr lang="en-US" dirty="0" smtClean="0"/>
          </a:p>
        </p:txBody>
      </p:sp>
    </p:spTree>
    <p:extLst>
      <p:ext uri="{BB962C8B-B14F-4D97-AF65-F5344CB8AC3E}">
        <p14:creationId xmlns:p14="http://schemas.microsoft.com/office/powerpoint/2010/main" val="2256963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8"/>
          <p:cNvSpPr>
            <a:spLocks noChangeArrowheads="1"/>
          </p:cNvSpPr>
          <p:nvPr>
            <p:ph type="body" idx="4294967295"/>
          </p:nvPr>
        </p:nvSpPr>
        <p:spPr>
          <a:xfrm>
            <a:off x="949325" y="1981200"/>
            <a:ext cx="7661275" cy="4114800"/>
          </a:xfrm>
          <a:prstGeom prst="rect">
            <a:avLst/>
          </a:prstGeom>
        </p:spPr>
        <p:txBody>
          <a:bodyPr rIns="132080"/>
          <a:lstStyle/>
          <a:p>
            <a:r>
              <a:rPr lang="en-US">
                <a:latin typeface="Arial" charset="0"/>
              </a:rPr>
              <a:t>With numbering</a:t>
            </a:r>
          </a:p>
        </p:txBody>
      </p:sp>
      <p:sp>
        <p:nvSpPr>
          <p:cNvPr id="79" name="Freeform 2"/>
          <p:cNvSpPr>
            <a:spLocks/>
          </p:cNvSpPr>
          <p:nvPr/>
        </p:nvSpPr>
        <p:spPr bwMode="auto">
          <a:xfrm>
            <a:off x="2590800" y="2895600"/>
            <a:ext cx="2892425" cy="1125538"/>
          </a:xfrm>
          <a:custGeom>
            <a:avLst/>
            <a:gdLst/>
            <a:ahLst/>
            <a:cxnLst>
              <a:cxn ang="0">
                <a:pos x="18013" y="10430"/>
              </a:cxn>
              <a:cxn ang="0">
                <a:pos x="8597" y="13173"/>
              </a:cxn>
              <a:cxn ang="0">
                <a:pos x="923" y="656"/>
              </a:cxn>
              <a:cxn ang="0">
                <a:pos x="9705" y="6829"/>
              </a:cxn>
              <a:cxn ang="0">
                <a:pos x="18013" y="10430"/>
              </a:cxn>
              <a:cxn ang="0">
                <a:pos x="18013" y="10430"/>
              </a:cxn>
            </a:cxnLst>
            <a:rect l="0" t="0" r="r" b="b"/>
            <a:pathLst>
              <a:path w="18017" h="15182">
                <a:moveTo>
                  <a:pt x="18013" y="10430"/>
                </a:moveTo>
                <a:cubicBezTo>
                  <a:pt x="18250" y="19175"/>
                  <a:pt x="8597" y="13173"/>
                  <a:pt x="8597" y="13173"/>
                </a:cubicBezTo>
                <a:cubicBezTo>
                  <a:pt x="8597" y="13173"/>
                  <a:pt x="-3350" y="8029"/>
                  <a:pt x="923" y="656"/>
                </a:cubicBezTo>
                <a:cubicBezTo>
                  <a:pt x="2708" y="-2425"/>
                  <a:pt x="6303" y="6315"/>
                  <a:pt x="9705" y="6829"/>
                </a:cubicBezTo>
                <a:cubicBezTo>
                  <a:pt x="13107" y="7343"/>
                  <a:pt x="17800" y="2606"/>
                  <a:pt x="18013" y="10430"/>
                </a:cubicBezTo>
                <a:close/>
                <a:moveTo>
                  <a:pt x="18013" y="10430"/>
                </a:moveTo>
              </a:path>
            </a:pathLst>
          </a:custGeom>
          <a:solidFill>
            <a:srgbClr val="FFFFFF"/>
          </a:solidFill>
          <a:ln w="19050" cap="flat">
            <a:solidFill>
              <a:srgbClr val="FF0000"/>
            </a:solidFill>
            <a:round/>
            <a:headEnd type="none" w="med" len="med"/>
            <a:tailEnd type="none" w="med" len="med"/>
          </a:ln>
          <a:effectLst>
            <a:outerShdw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1993" name="Rectangle 7"/>
          <p:cNvSpPr>
            <a:spLocks noChangeArrowheads="1"/>
          </p:cNvSpPr>
          <p:nvPr>
            <p:ph type="title"/>
          </p:nvPr>
        </p:nvSpPr>
        <p:spPr/>
        <p:txBody>
          <a:bodyPr rIns="132080"/>
          <a:lstStyle/>
          <a:p>
            <a:r>
              <a:rPr lang="en-US" dirty="0"/>
              <a:t>Ordered resource requests prevent deadlock</a:t>
            </a:r>
          </a:p>
        </p:txBody>
      </p:sp>
      <p:grpSp>
        <p:nvGrpSpPr>
          <p:cNvPr id="2" name="Group 12"/>
          <p:cNvGrpSpPr>
            <a:grpSpLocks/>
          </p:cNvGrpSpPr>
          <p:nvPr/>
        </p:nvGrpSpPr>
        <p:grpSpPr bwMode="auto">
          <a:xfrm>
            <a:off x="1854200" y="2628900"/>
            <a:ext cx="5461000" cy="1244600"/>
            <a:chOff x="0" y="0"/>
            <a:chExt cx="3440" cy="784"/>
          </a:xfrm>
          <a:solidFill>
            <a:srgbClr val="008000"/>
          </a:solidFill>
        </p:grpSpPr>
        <p:sp>
          <p:nvSpPr>
            <p:cNvPr id="57" name="Oval 13"/>
            <p:cNvSpPr>
              <a:spLocks/>
            </p:cNvSpPr>
            <p:nvPr/>
          </p:nvSpPr>
          <p:spPr bwMode="auto">
            <a:xfrm>
              <a:off x="0"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58" name="Oval 14"/>
            <p:cNvSpPr>
              <a:spLocks/>
            </p:cNvSpPr>
            <p:nvPr/>
          </p:nvSpPr>
          <p:spPr bwMode="auto">
            <a:xfrm>
              <a:off x="1248" y="40"/>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59" name="Oval 15"/>
            <p:cNvSpPr>
              <a:spLocks/>
            </p:cNvSpPr>
            <p:nvPr/>
          </p:nvSpPr>
          <p:spPr bwMode="auto">
            <a:xfrm>
              <a:off x="2592"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0" name="Oval 16"/>
            <p:cNvSpPr>
              <a:spLocks/>
            </p:cNvSpPr>
            <p:nvPr/>
          </p:nvSpPr>
          <p:spPr bwMode="auto">
            <a:xfrm>
              <a:off x="1248" y="58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1" name="Rectangle 17"/>
            <p:cNvSpPr>
              <a:spLocks/>
            </p:cNvSpPr>
            <p:nvPr/>
          </p:nvSpPr>
          <p:spPr bwMode="auto">
            <a:xfrm>
              <a:off x="592"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2" name="Rectangle 18"/>
            <p:cNvSpPr>
              <a:spLocks/>
            </p:cNvSpPr>
            <p:nvPr/>
          </p:nvSpPr>
          <p:spPr bwMode="auto">
            <a:xfrm>
              <a:off x="1936" y="0"/>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63" name="Rectangle 19"/>
            <p:cNvSpPr>
              <a:spLocks/>
            </p:cNvSpPr>
            <p:nvPr/>
          </p:nvSpPr>
          <p:spPr bwMode="auto">
            <a:xfrm>
              <a:off x="1936" y="54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2010" name="Line 20"/>
            <p:cNvSpPr>
              <a:spLocks noChangeShapeType="1"/>
            </p:cNvSpPr>
            <p:nvPr/>
          </p:nvSpPr>
          <p:spPr bwMode="auto">
            <a:xfrm flipH="1">
              <a:off x="872" y="144"/>
              <a:ext cx="368" cy="207"/>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2011" name="Line 21"/>
            <p:cNvSpPr>
              <a:spLocks noChangeShapeType="1"/>
            </p:cNvSpPr>
            <p:nvPr/>
          </p:nvSpPr>
          <p:spPr bwMode="auto">
            <a:xfrm rot="10800000">
              <a:off x="2216" y="128"/>
              <a:ext cx="319" cy="175"/>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2012" name="Line 22"/>
            <p:cNvSpPr>
              <a:spLocks noChangeShapeType="1"/>
            </p:cNvSpPr>
            <p:nvPr/>
          </p:nvSpPr>
          <p:spPr bwMode="auto">
            <a:xfrm rot="10800000" flipH="1">
              <a:off x="1439" y="667"/>
              <a:ext cx="473" cy="0"/>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2013" name="Line 23"/>
            <p:cNvSpPr>
              <a:spLocks noChangeShapeType="1"/>
            </p:cNvSpPr>
            <p:nvPr/>
          </p:nvSpPr>
          <p:spPr bwMode="auto">
            <a:xfrm rot="10800000" flipH="1">
              <a:off x="207" y="384"/>
              <a:ext cx="361"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2014" name="Line 24"/>
            <p:cNvSpPr>
              <a:spLocks noChangeShapeType="1"/>
            </p:cNvSpPr>
            <p:nvPr/>
          </p:nvSpPr>
          <p:spPr bwMode="auto">
            <a:xfrm rot="10800000" flipH="1">
              <a:off x="2816" y="383"/>
              <a:ext cx="36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2015" name="Line 25"/>
            <p:cNvSpPr>
              <a:spLocks noChangeShapeType="1"/>
            </p:cNvSpPr>
            <p:nvPr/>
          </p:nvSpPr>
          <p:spPr bwMode="auto">
            <a:xfrm>
              <a:off x="1496" y="119"/>
              <a:ext cx="40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2016" name="Line 26"/>
            <p:cNvSpPr>
              <a:spLocks noChangeShapeType="1"/>
            </p:cNvSpPr>
            <p:nvPr/>
          </p:nvSpPr>
          <p:spPr bwMode="auto">
            <a:xfrm flipH="1">
              <a:off x="2216" y="448"/>
              <a:ext cx="352" cy="208"/>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2017" name="Line 27"/>
            <p:cNvSpPr>
              <a:spLocks noChangeShapeType="1"/>
            </p:cNvSpPr>
            <p:nvPr/>
          </p:nvSpPr>
          <p:spPr bwMode="auto">
            <a:xfrm rot="10800000">
              <a:off x="848" y="431"/>
              <a:ext cx="367" cy="185"/>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72" name="Rectangle 28"/>
            <p:cNvSpPr>
              <a:spLocks/>
            </p:cNvSpPr>
            <p:nvPr/>
          </p:nvSpPr>
          <p:spPr bwMode="auto">
            <a:xfrm>
              <a:off x="3200"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grpSp>
        <p:nvGrpSpPr>
          <p:cNvPr id="41995" name="Group 29"/>
          <p:cNvGrpSpPr>
            <a:grpSpLocks/>
          </p:cNvGrpSpPr>
          <p:nvPr/>
        </p:nvGrpSpPr>
        <p:grpSpPr bwMode="auto">
          <a:xfrm>
            <a:off x="2851150" y="2590800"/>
            <a:ext cx="4464050" cy="1371600"/>
            <a:chOff x="0" y="0"/>
            <a:chExt cx="2812" cy="864"/>
          </a:xfrm>
        </p:grpSpPr>
        <p:sp>
          <p:nvSpPr>
            <p:cNvPr id="41999" name="Rectangle 30"/>
            <p:cNvSpPr>
              <a:spLocks/>
            </p:cNvSpPr>
            <p:nvPr/>
          </p:nvSpPr>
          <p:spPr bwMode="auto">
            <a:xfrm>
              <a:off x="0"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3</a:t>
              </a:r>
            </a:p>
          </p:txBody>
        </p:sp>
        <p:sp>
          <p:nvSpPr>
            <p:cNvPr id="42000" name="Rectangle 31"/>
            <p:cNvSpPr>
              <a:spLocks/>
            </p:cNvSpPr>
            <p:nvPr/>
          </p:nvSpPr>
          <p:spPr bwMode="auto">
            <a:xfrm>
              <a:off x="1344" y="0"/>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4</a:t>
              </a:r>
            </a:p>
          </p:txBody>
        </p:sp>
        <p:sp>
          <p:nvSpPr>
            <p:cNvPr id="42001" name="Rectangle 32"/>
            <p:cNvSpPr>
              <a:spLocks/>
            </p:cNvSpPr>
            <p:nvPr/>
          </p:nvSpPr>
          <p:spPr bwMode="auto">
            <a:xfrm>
              <a:off x="1344" y="584"/>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7</a:t>
              </a:r>
            </a:p>
          </p:txBody>
        </p:sp>
        <p:sp>
          <p:nvSpPr>
            <p:cNvPr id="42002" name="Rectangle 33"/>
            <p:cNvSpPr>
              <a:spLocks/>
            </p:cNvSpPr>
            <p:nvPr/>
          </p:nvSpPr>
          <p:spPr bwMode="auto">
            <a:xfrm>
              <a:off x="2608"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8</a:t>
              </a:r>
            </a:p>
          </p:txBody>
        </p:sp>
      </p:grpSp>
      <p:sp>
        <p:nvSpPr>
          <p:cNvPr id="81" name="TextBox 80"/>
          <p:cNvSpPr txBox="1">
            <a:spLocks noChangeArrowheads="1"/>
          </p:cNvSpPr>
          <p:nvPr/>
        </p:nvSpPr>
        <p:spPr bwMode="auto">
          <a:xfrm>
            <a:off x="2133600" y="4343400"/>
            <a:ext cx="4419600" cy="1754188"/>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3600" dirty="0">
                <a:latin typeface="Gill Sans MT"/>
                <a:cs typeface="Gill Sans MT"/>
              </a:rPr>
              <a:t>Contradiction: </a:t>
            </a:r>
            <a:br>
              <a:rPr lang="en-US" sz="3600" dirty="0">
                <a:latin typeface="Gill Sans MT"/>
                <a:cs typeface="Gill Sans MT"/>
              </a:rPr>
            </a:br>
            <a:r>
              <a:rPr lang="en-US" sz="3600" dirty="0">
                <a:latin typeface="Gill Sans MT"/>
                <a:cs typeface="Gill Sans MT"/>
              </a:rPr>
              <a:t>Must have requested 3 first!</a:t>
            </a:r>
          </a:p>
        </p:txBody>
      </p:sp>
    </p:spTree>
    <p:extLst>
      <p:ext uri="{BB962C8B-B14F-4D97-AF65-F5344CB8AC3E}">
        <p14:creationId xmlns:p14="http://schemas.microsoft.com/office/powerpoint/2010/main" val="42905194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Proof by M.C. Escher</a:t>
            </a:r>
            <a:endParaRPr lang="en-US" dirty="0"/>
          </a:p>
        </p:txBody>
      </p:sp>
      <p:pic>
        <p:nvPicPr>
          <p:cNvPr id="5" name="Picture 4"/>
          <p:cNvPicPr>
            <a:picLocks noChangeAspect="1"/>
          </p:cNvPicPr>
          <p:nvPr/>
        </p:nvPicPr>
        <p:blipFill>
          <a:blip r:embed="rId2"/>
          <a:stretch>
            <a:fillRect/>
          </a:stretch>
        </p:blipFill>
        <p:spPr>
          <a:xfrm>
            <a:off x="2423902" y="1244908"/>
            <a:ext cx="4346071" cy="5449619"/>
          </a:xfrm>
          <a:prstGeom prst="rect">
            <a:avLst/>
          </a:prstGeom>
        </p:spPr>
      </p:pic>
    </p:spTree>
    <p:extLst>
      <p:ext uri="{BB962C8B-B14F-4D97-AF65-F5344CB8AC3E}">
        <p14:creationId xmlns:p14="http://schemas.microsoft.com/office/powerpoint/2010/main" val="21045277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88403" y="-124744"/>
            <a:ext cx="10178723" cy="7138324"/>
          </a:xfrm>
          <a:prstGeom prst="rect">
            <a:avLst/>
          </a:prstGeom>
        </p:spPr>
      </p:pic>
    </p:spTree>
    <p:extLst>
      <p:ext uri="{BB962C8B-B14F-4D97-AF65-F5344CB8AC3E}">
        <p14:creationId xmlns:p14="http://schemas.microsoft.com/office/powerpoint/2010/main" val="16785266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5" name="Rectangle 7"/>
          <p:cNvSpPr>
            <a:spLocks noChangeArrowheads="1"/>
          </p:cNvSpPr>
          <p:nvPr>
            <p:ph type="title"/>
          </p:nvPr>
        </p:nvSpPr>
        <p:spPr/>
        <p:txBody>
          <a:bodyPr rIns="132080"/>
          <a:lstStyle/>
          <a:p>
            <a:r>
              <a:rPr lang="en-US" dirty="0"/>
              <a:t>Are we always in trouble without ordering resources?</a:t>
            </a:r>
          </a:p>
        </p:txBody>
      </p:sp>
      <p:sp>
        <p:nvSpPr>
          <p:cNvPr id="27656" name="Rectangle 8"/>
          <p:cNvSpPr>
            <a:spLocks noGrp="1" noChangeArrowheads="1"/>
          </p:cNvSpPr>
          <p:nvPr>
            <p:ph type="body" idx="4294967295"/>
          </p:nvPr>
        </p:nvSpPr>
        <p:spPr>
          <a:xfrm>
            <a:off x="949325" y="1981200"/>
            <a:ext cx="7661275" cy="4114800"/>
          </a:xfrm>
          <a:prstGeom prst="rect">
            <a:avLst/>
          </a:prstGeom>
        </p:spPr>
        <p:txBody>
          <a:bodyPr rIns="132080">
            <a:normAutofit/>
          </a:bodyPr>
          <a:lstStyle/>
          <a:p>
            <a:pPr>
              <a:buFont typeface="Wingdings" pitchFamily="2" charset="2"/>
              <a:buChar char="n"/>
              <a:defRPr/>
            </a:pPr>
            <a:r>
              <a:rPr lang="en-US" dirty="0" smtClean="0">
                <a:ea typeface="+mn-ea"/>
              </a:rPr>
              <a:t>No, not always:</a:t>
            </a:r>
            <a:endParaRPr lang="en-US" dirty="0">
              <a:ea typeface="+mn-ea"/>
            </a:endParaRPr>
          </a:p>
          <a:p>
            <a:pPr>
              <a:spcBef>
                <a:spcPts val="14400"/>
              </a:spcBef>
              <a:defRPr/>
            </a:pPr>
            <a:r>
              <a:rPr lang="en-US" dirty="0">
                <a:ea typeface="+mn-ea"/>
              </a:rPr>
              <a:t>Ordered resource requests are </a:t>
            </a:r>
            <a:r>
              <a:rPr lang="en-US" dirty="0">
                <a:solidFill>
                  <a:srgbClr val="EF5B00"/>
                </a:solidFill>
                <a:ea typeface="+mn-ea"/>
              </a:rPr>
              <a:t>sufficient </a:t>
            </a:r>
            <a:r>
              <a:rPr lang="en-US" dirty="0">
                <a:ea typeface="+mn-ea"/>
              </a:rPr>
              <a:t>to avoid deadlock, but </a:t>
            </a:r>
            <a:r>
              <a:rPr lang="en-US" dirty="0" smtClean="0">
                <a:solidFill>
                  <a:srgbClr val="EF5B00"/>
                </a:solidFill>
                <a:ea typeface="+mn-ea"/>
              </a:rPr>
              <a:t>not necessary</a:t>
            </a:r>
            <a:endParaRPr lang="en-US" dirty="0">
              <a:solidFill>
                <a:srgbClr val="EF5B00"/>
              </a:solidFill>
              <a:ea typeface="+mn-ea"/>
            </a:endParaRPr>
          </a:p>
          <a:p>
            <a:pPr>
              <a:defRPr/>
            </a:pPr>
            <a:r>
              <a:rPr lang="en-US" dirty="0">
                <a:ea typeface="+mn-ea"/>
              </a:rPr>
              <a:t>Convenient, but may be </a:t>
            </a:r>
            <a:r>
              <a:rPr lang="en-US" dirty="0" smtClean="0">
                <a:ea typeface="+mn-ea"/>
              </a:rPr>
              <a:t>conservative</a:t>
            </a:r>
            <a:endParaRPr lang="en-US" dirty="0">
              <a:ea typeface="+mn-ea"/>
            </a:endParaRPr>
          </a:p>
        </p:txBody>
      </p:sp>
      <p:grpSp>
        <p:nvGrpSpPr>
          <p:cNvPr id="2" name="Group 12"/>
          <p:cNvGrpSpPr>
            <a:grpSpLocks/>
          </p:cNvGrpSpPr>
          <p:nvPr/>
        </p:nvGrpSpPr>
        <p:grpSpPr bwMode="auto">
          <a:xfrm>
            <a:off x="1854200" y="2628900"/>
            <a:ext cx="5461000" cy="1244600"/>
            <a:chOff x="0" y="0"/>
            <a:chExt cx="3440" cy="784"/>
          </a:xfrm>
          <a:solidFill>
            <a:srgbClr val="008000"/>
          </a:solidFill>
        </p:grpSpPr>
        <p:sp>
          <p:nvSpPr>
            <p:cNvPr id="37" name="Oval 13"/>
            <p:cNvSpPr>
              <a:spLocks/>
            </p:cNvSpPr>
            <p:nvPr/>
          </p:nvSpPr>
          <p:spPr bwMode="auto">
            <a:xfrm>
              <a:off x="0"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8" name="Oval 14"/>
            <p:cNvSpPr>
              <a:spLocks/>
            </p:cNvSpPr>
            <p:nvPr/>
          </p:nvSpPr>
          <p:spPr bwMode="auto">
            <a:xfrm>
              <a:off x="1248" y="40"/>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39" name="Oval 15"/>
            <p:cNvSpPr>
              <a:spLocks/>
            </p:cNvSpPr>
            <p:nvPr/>
          </p:nvSpPr>
          <p:spPr bwMode="auto">
            <a:xfrm>
              <a:off x="2592" y="30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0" name="Oval 16"/>
            <p:cNvSpPr>
              <a:spLocks/>
            </p:cNvSpPr>
            <p:nvPr/>
          </p:nvSpPr>
          <p:spPr bwMode="auto">
            <a:xfrm>
              <a:off x="1248" y="584"/>
              <a:ext cx="160" cy="160"/>
            </a:xfrm>
            <a:prstGeom prst="ellipse">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1" name="Rectangle 17"/>
            <p:cNvSpPr>
              <a:spLocks/>
            </p:cNvSpPr>
            <p:nvPr/>
          </p:nvSpPr>
          <p:spPr bwMode="auto">
            <a:xfrm>
              <a:off x="592"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2" name="Rectangle 18"/>
            <p:cNvSpPr>
              <a:spLocks/>
            </p:cNvSpPr>
            <p:nvPr/>
          </p:nvSpPr>
          <p:spPr bwMode="auto">
            <a:xfrm>
              <a:off x="1936" y="0"/>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3" name="Rectangle 19"/>
            <p:cNvSpPr>
              <a:spLocks/>
            </p:cNvSpPr>
            <p:nvPr/>
          </p:nvSpPr>
          <p:spPr bwMode="auto">
            <a:xfrm>
              <a:off x="1936" y="54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sp>
          <p:nvSpPr>
            <p:cNvPr id="45" name="Line 21"/>
            <p:cNvSpPr>
              <a:spLocks noChangeShapeType="1"/>
            </p:cNvSpPr>
            <p:nvPr/>
          </p:nvSpPr>
          <p:spPr bwMode="auto">
            <a:xfrm rot="10800000">
              <a:off x="2216" y="128"/>
              <a:ext cx="319" cy="175"/>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6" name="Line 22"/>
            <p:cNvSpPr>
              <a:spLocks noChangeShapeType="1"/>
            </p:cNvSpPr>
            <p:nvPr/>
          </p:nvSpPr>
          <p:spPr bwMode="auto">
            <a:xfrm rot="10800000" flipH="1">
              <a:off x="1439" y="667"/>
              <a:ext cx="473" cy="0"/>
            </a:xfrm>
            <a:prstGeom prst="line">
              <a:avLst/>
            </a:prstGeom>
            <a:grpFill/>
            <a:ln w="63500">
              <a:solidFill>
                <a:srgbClr val="FF0000"/>
              </a:solidFill>
              <a:round/>
              <a:headEnd type="stealth" w="med" len="med"/>
              <a:tailEnd/>
            </a:ln>
          </p:spPr>
          <p:txBody>
            <a:bodyPr lIns="0" tIns="0" rIns="0" bIns="0"/>
            <a:lstStyle/>
            <a:p>
              <a:pPr>
                <a:defRPr/>
              </a:pPr>
              <a:endParaRPr lang="en-US">
                <a:latin typeface="Tahoma" pitchFamily="34" charset="0"/>
                <a:ea typeface="+mn-ea"/>
              </a:endParaRPr>
            </a:p>
          </p:txBody>
        </p:sp>
        <p:sp>
          <p:nvSpPr>
            <p:cNvPr id="47" name="Line 23"/>
            <p:cNvSpPr>
              <a:spLocks noChangeShapeType="1"/>
            </p:cNvSpPr>
            <p:nvPr/>
          </p:nvSpPr>
          <p:spPr bwMode="auto">
            <a:xfrm rot="10800000" flipH="1">
              <a:off x="207" y="384"/>
              <a:ext cx="361"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8" name="Line 24"/>
            <p:cNvSpPr>
              <a:spLocks noChangeShapeType="1"/>
            </p:cNvSpPr>
            <p:nvPr/>
          </p:nvSpPr>
          <p:spPr bwMode="auto">
            <a:xfrm rot="10800000" flipH="1">
              <a:off x="2816" y="383"/>
              <a:ext cx="36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49" name="Line 25"/>
            <p:cNvSpPr>
              <a:spLocks noChangeShapeType="1"/>
            </p:cNvSpPr>
            <p:nvPr/>
          </p:nvSpPr>
          <p:spPr bwMode="auto">
            <a:xfrm>
              <a:off x="1496" y="119"/>
              <a:ext cx="400" cy="0"/>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0" name="Line 26"/>
            <p:cNvSpPr>
              <a:spLocks noChangeShapeType="1"/>
            </p:cNvSpPr>
            <p:nvPr/>
          </p:nvSpPr>
          <p:spPr bwMode="auto">
            <a:xfrm flipH="1">
              <a:off x="2216" y="448"/>
              <a:ext cx="352" cy="208"/>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1" name="Line 27"/>
            <p:cNvSpPr>
              <a:spLocks noChangeShapeType="1"/>
            </p:cNvSpPr>
            <p:nvPr/>
          </p:nvSpPr>
          <p:spPr bwMode="auto">
            <a:xfrm rot="10800000">
              <a:off x="848" y="431"/>
              <a:ext cx="367" cy="185"/>
            </a:xfrm>
            <a:prstGeom prst="line">
              <a:avLst/>
            </a:prstGeom>
            <a:grpFill/>
            <a:ln w="63500">
              <a:solidFill>
                <a:srgbClr val="0000FF"/>
              </a:solidFill>
              <a:round/>
              <a:headEnd/>
              <a:tailEnd type="stealth" w="med" len="med"/>
            </a:ln>
          </p:spPr>
          <p:txBody>
            <a:bodyPr lIns="0" tIns="0" rIns="0" bIns="0"/>
            <a:lstStyle/>
            <a:p>
              <a:pPr>
                <a:defRPr/>
              </a:pPr>
              <a:endParaRPr lang="en-US">
                <a:latin typeface="Tahoma" pitchFamily="34" charset="0"/>
                <a:ea typeface="+mn-ea"/>
              </a:endParaRPr>
            </a:p>
          </p:txBody>
        </p:sp>
        <p:sp>
          <p:nvSpPr>
            <p:cNvPr id="52" name="Rectangle 28"/>
            <p:cNvSpPr>
              <a:spLocks/>
            </p:cNvSpPr>
            <p:nvPr/>
          </p:nvSpPr>
          <p:spPr bwMode="auto">
            <a:xfrm>
              <a:off x="3200" y="264"/>
              <a:ext cx="240" cy="240"/>
            </a:xfrm>
            <a:prstGeom prst="rect">
              <a:avLst/>
            </a:prstGeom>
            <a:grpFill/>
            <a:ln w="9525" cap="flat">
              <a:noFill/>
              <a:round/>
              <a:headEnd type="none" w="med" len="med"/>
              <a:tailEnd type="none" w="med" len="med"/>
            </a:ln>
            <a:effectLst>
              <a:outerShdw dist="50800" dir="2700000" algn="ctr" rotWithShape="0">
                <a:schemeClr val="bg2">
                  <a:alpha val="75000"/>
                </a:schemeClr>
              </a:outerShdw>
            </a:effectLst>
          </p:spPr>
          <p:txBody>
            <a:bodyPr lIns="0" tIns="0" rIns="0" bIns="0"/>
            <a:lstStyle/>
            <a:p>
              <a:pPr>
                <a:defRPr/>
              </a:pPr>
              <a:endParaRPr lang="en-US">
                <a:latin typeface="Tahoma" pitchFamily="34" charset="0"/>
                <a:ea typeface="+mn-ea"/>
              </a:endParaRPr>
            </a:p>
          </p:txBody>
        </p:sp>
      </p:grpSp>
      <p:grpSp>
        <p:nvGrpSpPr>
          <p:cNvPr id="43020" name="Group 29"/>
          <p:cNvGrpSpPr>
            <a:grpSpLocks/>
          </p:cNvGrpSpPr>
          <p:nvPr/>
        </p:nvGrpSpPr>
        <p:grpSpPr bwMode="auto">
          <a:xfrm>
            <a:off x="2851150" y="2590800"/>
            <a:ext cx="4464050" cy="1371600"/>
            <a:chOff x="0" y="0"/>
            <a:chExt cx="2812" cy="864"/>
          </a:xfrm>
        </p:grpSpPr>
        <p:sp>
          <p:nvSpPr>
            <p:cNvPr id="43021" name="Rectangle 30"/>
            <p:cNvSpPr>
              <a:spLocks/>
            </p:cNvSpPr>
            <p:nvPr/>
          </p:nvSpPr>
          <p:spPr bwMode="auto">
            <a:xfrm>
              <a:off x="0"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3</a:t>
              </a:r>
            </a:p>
          </p:txBody>
        </p:sp>
        <p:sp>
          <p:nvSpPr>
            <p:cNvPr id="43022" name="Rectangle 31"/>
            <p:cNvSpPr>
              <a:spLocks/>
            </p:cNvSpPr>
            <p:nvPr/>
          </p:nvSpPr>
          <p:spPr bwMode="auto">
            <a:xfrm>
              <a:off x="1344" y="0"/>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4</a:t>
              </a:r>
            </a:p>
          </p:txBody>
        </p:sp>
        <p:sp>
          <p:nvSpPr>
            <p:cNvPr id="43023" name="Rectangle 32"/>
            <p:cNvSpPr>
              <a:spLocks/>
            </p:cNvSpPr>
            <p:nvPr/>
          </p:nvSpPr>
          <p:spPr bwMode="auto">
            <a:xfrm>
              <a:off x="1344" y="584"/>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7</a:t>
              </a:r>
            </a:p>
          </p:txBody>
        </p:sp>
        <p:sp>
          <p:nvSpPr>
            <p:cNvPr id="43024" name="Rectangle 33"/>
            <p:cNvSpPr>
              <a:spLocks/>
            </p:cNvSpPr>
            <p:nvPr/>
          </p:nvSpPr>
          <p:spPr bwMode="auto">
            <a:xfrm>
              <a:off x="2608" y="296"/>
              <a:ext cx="204"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9" bIns="0">
              <a:spAutoFit/>
            </a:bodyPr>
            <a:lstStyle/>
            <a:p>
              <a:pPr marL="39688"/>
              <a:r>
                <a:rPr lang="en-US" sz="2400">
                  <a:solidFill>
                    <a:srgbClr val="FFFFFF"/>
                  </a:solidFill>
                  <a:latin typeface="Arial" charset="0"/>
                  <a:cs typeface="Arial" charset="0"/>
                  <a:sym typeface="Arial" charset="0"/>
                </a:rPr>
                <a:t>8</a:t>
              </a:r>
            </a:p>
          </p:txBody>
        </p:sp>
      </p:grpSp>
    </p:spTree>
    <p:extLst>
      <p:ext uri="{BB962C8B-B14F-4D97-AF65-F5344CB8AC3E}">
        <p14:creationId xmlns:p14="http://schemas.microsoft.com/office/powerpoint/2010/main" val="2766153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What’s the rule of the road?</a:t>
            </a:r>
            <a:endParaRPr lang="en-US" dirty="0"/>
          </a:p>
        </p:txBody>
      </p:sp>
      <p:sp>
        <p:nvSpPr>
          <p:cNvPr id="3" name="Text Placeholder 2"/>
          <p:cNvSpPr>
            <a:spLocks noGrp="1"/>
          </p:cNvSpPr>
          <p:nvPr>
            <p:ph type="body" sz="quarter" idx="10"/>
          </p:nvPr>
        </p:nvSpPr>
        <p:spPr/>
        <p:txBody>
          <a:bodyPr/>
          <a:lstStyle/>
          <a:p>
            <a:r>
              <a:rPr lang="en-US" dirty="0" smtClean="0"/>
              <a:t>What’s the law? Does it resemble one of the rules we saw?</a:t>
            </a:r>
            <a:endParaRPr lang="en-US" dirty="0"/>
          </a:p>
        </p:txBody>
      </p:sp>
      <p:sp>
        <p:nvSpPr>
          <p:cNvPr id="4" name="Line 8"/>
          <p:cNvSpPr>
            <a:spLocks noChangeShapeType="1"/>
          </p:cNvSpPr>
          <p:nvPr/>
        </p:nvSpPr>
        <p:spPr bwMode="auto">
          <a:xfrm>
            <a:off x="1219200" y="491885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 name="Line 9"/>
          <p:cNvSpPr>
            <a:spLocks noChangeShapeType="1"/>
          </p:cNvSpPr>
          <p:nvPr/>
        </p:nvSpPr>
        <p:spPr bwMode="auto">
          <a:xfrm rot="10800000" flipH="1">
            <a:off x="3962400" y="491885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 name="Line 10"/>
          <p:cNvSpPr>
            <a:spLocks noChangeShapeType="1"/>
          </p:cNvSpPr>
          <p:nvPr/>
        </p:nvSpPr>
        <p:spPr bwMode="auto">
          <a:xfrm rot="10800000" flipH="1">
            <a:off x="5257800" y="491885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 name="Line 11"/>
          <p:cNvSpPr>
            <a:spLocks noChangeShapeType="1"/>
          </p:cNvSpPr>
          <p:nvPr/>
        </p:nvSpPr>
        <p:spPr bwMode="auto">
          <a:xfrm flipH="1">
            <a:off x="5257800" y="4918850"/>
            <a:ext cx="2667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 name="Line 12"/>
          <p:cNvSpPr>
            <a:spLocks noChangeShapeType="1"/>
          </p:cNvSpPr>
          <p:nvPr/>
        </p:nvSpPr>
        <p:spPr bwMode="auto">
          <a:xfrm>
            <a:off x="1219200" y="385205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 name="Line 13"/>
          <p:cNvSpPr>
            <a:spLocks noChangeShapeType="1"/>
          </p:cNvSpPr>
          <p:nvPr/>
        </p:nvSpPr>
        <p:spPr bwMode="auto">
          <a:xfrm rot="10800000" flipH="1">
            <a:off x="3962400" y="248045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 name="Line 14"/>
          <p:cNvSpPr>
            <a:spLocks noChangeShapeType="1"/>
          </p:cNvSpPr>
          <p:nvPr/>
        </p:nvSpPr>
        <p:spPr bwMode="auto">
          <a:xfrm>
            <a:off x="5257800" y="248045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1" name="Line 15"/>
          <p:cNvSpPr>
            <a:spLocks noChangeShapeType="1"/>
          </p:cNvSpPr>
          <p:nvPr/>
        </p:nvSpPr>
        <p:spPr bwMode="auto">
          <a:xfrm>
            <a:off x="5257800" y="3852050"/>
            <a:ext cx="25908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2"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9282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234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7852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38545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43854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60618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52236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Line 14"/>
          <p:cNvSpPr>
            <a:spLocks noChangeShapeType="1"/>
          </p:cNvSpPr>
          <p:nvPr/>
        </p:nvSpPr>
        <p:spPr bwMode="auto">
          <a:xfrm>
            <a:off x="4648200" y="2480450"/>
            <a:ext cx="1588"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 name="Line 14"/>
          <p:cNvSpPr>
            <a:spLocks noChangeShapeType="1"/>
          </p:cNvSpPr>
          <p:nvPr/>
        </p:nvSpPr>
        <p:spPr bwMode="auto">
          <a:xfrm>
            <a:off x="4648200" y="4995050"/>
            <a:ext cx="0" cy="1752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 name="Line 11"/>
          <p:cNvSpPr>
            <a:spLocks noChangeShapeType="1"/>
          </p:cNvSpPr>
          <p:nvPr/>
        </p:nvSpPr>
        <p:spPr bwMode="auto">
          <a:xfrm flipH="1">
            <a:off x="5257800" y="438545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 name="Line 11"/>
          <p:cNvSpPr>
            <a:spLocks noChangeShapeType="1"/>
          </p:cNvSpPr>
          <p:nvPr/>
        </p:nvSpPr>
        <p:spPr bwMode="auto">
          <a:xfrm flipH="1">
            <a:off x="1219200" y="438545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 name="Rounded Rectangular Callout 26"/>
          <p:cNvSpPr>
            <a:spLocks noChangeArrowheads="1"/>
          </p:cNvSpPr>
          <p:nvPr/>
        </p:nvSpPr>
        <p:spPr bwMode="auto">
          <a:xfrm>
            <a:off x="2362200" y="316625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a:latin typeface="Arial" charset="0"/>
              </a:rPr>
              <a:t>I can almost get across</a:t>
            </a:r>
          </a:p>
        </p:txBody>
      </p:sp>
      <p:pic>
        <p:nvPicPr>
          <p:cNvPr id="28"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7570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91885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ular Callout 29"/>
          <p:cNvSpPr>
            <a:spLocks noChangeArrowheads="1"/>
          </p:cNvSpPr>
          <p:nvPr/>
        </p:nvSpPr>
        <p:spPr bwMode="auto">
          <a:xfrm>
            <a:off x="2362200" y="316625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dirty="0" smtClean="0">
                <a:latin typeface="Arial" charset="0"/>
              </a:rPr>
              <a:t>Drat!</a:t>
            </a:r>
            <a:endParaRPr lang="en-US" dirty="0">
              <a:latin typeface="Arial" charset="0"/>
            </a:endParaRPr>
          </a:p>
        </p:txBody>
      </p:sp>
      <p:pic>
        <p:nvPicPr>
          <p:cNvPr id="32"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571438"/>
            <a:ext cx="4238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40310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7" presetClass="entr" presetSubtype="2"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1+#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7"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7" presetClass="entr" presetSubtype="8"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0-#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500" fill="hold"/>
                                        <p:tgtEl>
                                          <p:spTgt spid="22"/>
                                        </p:tgtEl>
                                        <p:attrNameLst>
                                          <p:attrName>ppt_x</p:attrName>
                                        </p:attrNameLst>
                                      </p:cBhvr>
                                      <p:tavLst>
                                        <p:tav tm="0">
                                          <p:val>
                                            <p:strVal val="#ppt_x"/>
                                          </p:val>
                                        </p:tav>
                                        <p:tav tm="100000">
                                          <p:val>
                                            <p:strVal val="#ppt_x"/>
                                          </p:val>
                                        </p:tav>
                                      </p:tavLst>
                                    </p:anim>
                                    <p:anim calcmode="lin" valueType="num">
                                      <p:cBhvr additive="base">
                                        <p:cTn id="43" dur="500" fill="hold"/>
                                        <p:tgtEl>
                                          <p:spTgt spid="22"/>
                                        </p:tgtEl>
                                        <p:attrNameLst>
                                          <p:attrName>ppt_y</p:attrName>
                                        </p:attrNameLst>
                                      </p:cBhvr>
                                      <p:tavLst>
                                        <p:tav tm="0">
                                          <p:val>
                                            <p:strVal val="1+#ppt_h/2"/>
                                          </p:val>
                                        </p:tav>
                                        <p:tav tm="100000">
                                          <p:val>
                                            <p:strVal val="#ppt_y"/>
                                          </p:val>
                                        </p:tav>
                                      </p:tavLst>
                                    </p:anim>
                                  </p:childTnLst>
                                </p:cTn>
                              </p:par>
                            </p:childTnLst>
                          </p:cTn>
                        </p:par>
                        <p:par>
                          <p:cTn id="44" fill="hold">
                            <p:stCondLst>
                              <p:cond delay="1000"/>
                            </p:stCondLst>
                            <p:childTnLst>
                              <p:par>
                                <p:cTn id="45" presetID="2" presetClass="entr" presetSubtype="4"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0-#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1+#ppt_w/2"/>
                                          </p:val>
                                        </p:tav>
                                        <p:tav tm="100000">
                                          <p:val>
                                            <p:strVal val="#ppt_x"/>
                                          </p:val>
                                        </p:tav>
                                      </p:tavLst>
                                    </p:anim>
                                    <p:anim calcmode="lin" valueType="num">
                                      <p:cBhvr additive="base">
                                        <p:cTn id="57" dur="500" fill="hold"/>
                                        <p:tgtEl>
                                          <p:spTgt spid="13"/>
                                        </p:tgtEl>
                                        <p:attrNameLst>
                                          <p:attrName>ppt_y</p:attrName>
                                        </p:attrNameLst>
                                      </p:cBhvr>
                                      <p:tavLst>
                                        <p:tav tm="0">
                                          <p:val>
                                            <p:strVal val="#ppt_y"/>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fill="hold"/>
                                        <p:tgtEl>
                                          <p:spTgt spid="16"/>
                                        </p:tgtEl>
                                        <p:attrNameLst>
                                          <p:attrName>ppt_x</p:attrName>
                                        </p:attrNameLst>
                                      </p:cBhvr>
                                      <p:tavLst>
                                        <p:tav tm="0">
                                          <p:val>
                                            <p:strVal val="#ppt_x"/>
                                          </p:val>
                                        </p:tav>
                                        <p:tav tm="100000">
                                          <p:val>
                                            <p:strVal val="#ppt_x"/>
                                          </p:val>
                                        </p:tav>
                                      </p:tavLst>
                                    </p:anim>
                                    <p:anim calcmode="lin" valueType="num">
                                      <p:cBhvr additive="base">
                                        <p:cTn id="61"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xit" presetSubtype="4" fill="hold" nodeType="clickEffect">
                                  <p:stCondLst>
                                    <p:cond delay="0"/>
                                  </p:stCondLst>
                                  <p:childTnLst>
                                    <p:anim calcmode="lin" valueType="num">
                                      <p:cBhvr additive="base">
                                        <p:cTn id="65" dur="500"/>
                                        <p:tgtEl>
                                          <p:spTgt spid="32"/>
                                        </p:tgtEl>
                                        <p:attrNameLst>
                                          <p:attrName>ppt_x</p:attrName>
                                        </p:attrNameLst>
                                      </p:cBhvr>
                                      <p:tavLst>
                                        <p:tav tm="0">
                                          <p:val>
                                            <p:strVal val="ppt_x"/>
                                          </p:val>
                                        </p:tav>
                                        <p:tav tm="100000">
                                          <p:val>
                                            <p:strVal val="ppt_x"/>
                                          </p:val>
                                        </p:tav>
                                      </p:tavLst>
                                    </p:anim>
                                    <p:anim calcmode="lin" valueType="num">
                                      <p:cBhvr additive="base">
                                        <p:cTn id="66" dur="500"/>
                                        <p:tgtEl>
                                          <p:spTgt spid="32"/>
                                        </p:tgtEl>
                                        <p:attrNameLst>
                                          <p:attrName>ppt_y</p:attrName>
                                        </p:attrNameLst>
                                      </p:cBhvr>
                                      <p:tavLst>
                                        <p:tav tm="0">
                                          <p:val>
                                            <p:strVal val="ppt_y"/>
                                          </p:val>
                                        </p:tav>
                                        <p:tav tm="100000">
                                          <p:val>
                                            <p:strVal val="1+ppt_h/2"/>
                                          </p:val>
                                        </p:tav>
                                      </p:tavLst>
                                    </p:anim>
                                    <p:set>
                                      <p:cBhvr>
                                        <p:cTn id="67" dur="1" fill="hold">
                                          <p:stCondLst>
                                            <p:cond delay="499"/>
                                          </p:stCondLst>
                                        </p:cTn>
                                        <p:tgtEl>
                                          <p:spTgt spid="32"/>
                                        </p:tgtEl>
                                        <p:attrNameLst>
                                          <p:attrName>style.visibility</p:attrName>
                                        </p:attrNameLst>
                                      </p:cBhvr>
                                      <p:to>
                                        <p:strVal val="hidden"/>
                                      </p:to>
                                    </p:set>
                                  </p:childTnLst>
                                </p:cTn>
                              </p:par>
                            </p:childTnLst>
                          </p:cTn>
                        </p:par>
                        <p:par>
                          <p:cTn id="68" fill="hold">
                            <p:stCondLst>
                              <p:cond delay="500"/>
                            </p:stCondLst>
                            <p:childTnLst>
                              <p:par>
                                <p:cTn id="69" presetID="2" presetClass="exit" presetSubtype="4" fill="hold" nodeType="afterEffect">
                                  <p:stCondLst>
                                    <p:cond delay="0"/>
                                  </p:stCondLst>
                                  <p:childTnLst>
                                    <p:anim calcmode="lin" valueType="num">
                                      <p:cBhvr additive="base">
                                        <p:cTn id="70" dur="500"/>
                                        <p:tgtEl>
                                          <p:spTgt spid="28"/>
                                        </p:tgtEl>
                                        <p:attrNameLst>
                                          <p:attrName>ppt_x</p:attrName>
                                        </p:attrNameLst>
                                      </p:cBhvr>
                                      <p:tavLst>
                                        <p:tav tm="0">
                                          <p:val>
                                            <p:strVal val="ppt_x"/>
                                          </p:val>
                                        </p:tav>
                                        <p:tav tm="100000">
                                          <p:val>
                                            <p:strVal val="ppt_x"/>
                                          </p:val>
                                        </p:tav>
                                      </p:tavLst>
                                    </p:anim>
                                    <p:anim calcmode="lin" valueType="num">
                                      <p:cBhvr additive="base">
                                        <p:cTn id="71" dur="500"/>
                                        <p:tgtEl>
                                          <p:spTgt spid="28"/>
                                        </p:tgtEl>
                                        <p:attrNameLst>
                                          <p:attrName>ppt_y</p:attrName>
                                        </p:attrNameLst>
                                      </p:cBhvr>
                                      <p:tavLst>
                                        <p:tav tm="0">
                                          <p:val>
                                            <p:strVal val="ppt_y"/>
                                          </p:val>
                                        </p:tav>
                                        <p:tav tm="100000">
                                          <p:val>
                                            <p:strVal val="1+ppt_h/2"/>
                                          </p:val>
                                        </p:tav>
                                      </p:tavLst>
                                    </p:anim>
                                    <p:set>
                                      <p:cBhvr>
                                        <p:cTn id="72" dur="1" fill="hold">
                                          <p:stCondLst>
                                            <p:cond delay="499"/>
                                          </p:stCondLst>
                                        </p:cTn>
                                        <p:tgtEl>
                                          <p:spTgt spid="28"/>
                                        </p:tgtEl>
                                        <p:attrNameLst>
                                          <p:attrName>style.visibility</p:attrName>
                                        </p:attrNameLst>
                                      </p:cBhvr>
                                      <p:to>
                                        <p:strVal val="hidden"/>
                                      </p:to>
                                    </p:set>
                                  </p:childTnLst>
                                </p:cTn>
                              </p:par>
                            </p:childTnLst>
                          </p:cTn>
                        </p:par>
                        <p:par>
                          <p:cTn id="73" fill="hold">
                            <p:stCondLst>
                              <p:cond delay="1000"/>
                            </p:stCondLst>
                            <p:childTnLst>
                              <p:par>
                                <p:cTn id="74" presetID="2" presetClass="exit" presetSubtype="4" fill="hold" nodeType="afterEffect">
                                  <p:stCondLst>
                                    <p:cond delay="0"/>
                                  </p:stCondLst>
                                  <p:childTnLst>
                                    <p:anim calcmode="lin" valueType="num">
                                      <p:cBhvr additive="base">
                                        <p:cTn id="75" dur="500"/>
                                        <p:tgtEl>
                                          <p:spTgt spid="29"/>
                                        </p:tgtEl>
                                        <p:attrNameLst>
                                          <p:attrName>ppt_x</p:attrName>
                                        </p:attrNameLst>
                                      </p:cBhvr>
                                      <p:tavLst>
                                        <p:tav tm="0">
                                          <p:val>
                                            <p:strVal val="ppt_x"/>
                                          </p:val>
                                        </p:tav>
                                        <p:tav tm="100000">
                                          <p:val>
                                            <p:strVal val="ppt_x"/>
                                          </p:val>
                                        </p:tav>
                                      </p:tavLst>
                                    </p:anim>
                                    <p:anim calcmode="lin" valueType="num">
                                      <p:cBhvr additive="base">
                                        <p:cTn id="76" dur="500"/>
                                        <p:tgtEl>
                                          <p:spTgt spid="29"/>
                                        </p:tgtEl>
                                        <p:attrNameLst>
                                          <p:attrName>ppt_y</p:attrName>
                                        </p:attrNameLst>
                                      </p:cBhvr>
                                      <p:tavLst>
                                        <p:tav tm="0">
                                          <p:val>
                                            <p:strVal val="ppt_y"/>
                                          </p:val>
                                        </p:tav>
                                        <p:tav tm="100000">
                                          <p:val>
                                            <p:strVal val="1+ppt_h/2"/>
                                          </p:val>
                                        </p:tav>
                                      </p:tavLst>
                                    </p:anim>
                                    <p:set>
                                      <p:cBhvr>
                                        <p:cTn id="77" dur="1" fill="hold">
                                          <p:stCondLst>
                                            <p:cond delay="499"/>
                                          </p:stCondLst>
                                        </p:cTn>
                                        <p:tgtEl>
                                          <p:spTgt spid="2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sz="quarter" idx="10"/>
          </p:nvPr>
        </p:nvSpPr>
        <p:spPr/>
        <p:txBody>
          <a:bodyPr/>
          <a:lstStyle/>
          <a:p>
            <a:r>
              <a:rPr lang="en-US" dirty="0" smtClean="0"/>
              <a:t>Deadlock prevention</a:t>
            </a:r>
            <a:endParaRPr lang="en-US" dirty="0" smtClean="0"/>
          </a:p>
          <a:p>
            <a:pPr lvl="1"/>
            <a:r>
              <a:rPr lang="en-US" dirty="0" smtClean="0"/>
              <a:t>Imposes rules on what system can do</a:t>
            </a:r>
          </a:p>
          <a:p>
            <a:pPr lvl="1"/>
            <a:r>
              <a:rPr lang="en-US" dirty="0" smtClean="0"/>
              <a:t>These rules are conservative</a:t>
            </a:r>
          </a:p>
          <a:p>
            <a:pPr lvl="1"/>
            <a:r>
              <a:rPr lang="en-US" dirty="0" smtClean="0"/>
              <a:t>Most useful technique: ordered resources</a:t>
            </a:r>
          </a:p>
          <a:p>
            <a:pPr lvl="1"/>
            <a:r>
              <a:rPr lang="en-US" dirty="0" smtClean="0"/>
              <a:t>Application can do it; no special OS support</a:t>
            </a:r>
            <a:endParaRPr lang="en-US" dirty="0" smtClean="0"/>
          </a:p>
          <a:p>
            <a:r>
              <a:rPr lang="en-US" dirty="0" smtClean="0"/>
              <a:t>Next: dealing with </a:t>
            </a:r>
            <a:r>
              <a:rPr lang="en-US" dirty="0" smtClean="0"/>
              <a:t>deadlocks </a:t>
            </a:r>
            <a:r>
              <a:rPr lang="en-US" dirty="0"/>
              <a:t>o</a:t>
            </a:r>
            <a:r>
              <a:rPr lang="en-US" dirty="0" smtClean="0"/>
              <a:t>ther ways</a:t>
            </a:r>
            <a:endParaRPr lang="en-US" dirty="0" smtClean="0"/>
          </a:p>
          <a:p>
            <a:pPr lvl="1"/>
            <a:r>
              <a:rPr lang="en-US" dirty="0" smtClean="0"/>
              <a:t>Avoidance</a:t>
            </a:r>
          </a:p>
          <a:p>
            <a:pPr lvl="1"/>
            <a:r>
              <a:rPr lang="en-US" dirty="0" smtClean="0"/>
              <a:t>Detection &amp; recovery</a:t>
            </a:r>
            <a:endParaRPr lang="en-US" dirty="0" smtClean="0"/>
          </a:p>
          <a:p>
            <a:pPr lvl="1"/>
            <a:endParaRPr lang="en-US" dirty="0"/>
          </a:p>
        </p:txBody>
      </p:sp>
    </p:spTree>
    <p:extLst>
      <p:ext uri="{BB962C8B-B14F-4D97-AF65-F5344CB8AC3E}">
        <p14:creationId xmlns:p14="http://schemas.microsoft.com/office/powerpoint/2010/main" val="754441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Rectangle 7"/>
          <p:cNvSpPr>
            <a:spLocks noChangeArrowheads="1"/>
          </p:cNvSpPr>
          <p:nvPr>
            <p:ph type="title"/>
          </p:nvPr>
        </p:nvSpPr>
        <p:spPr/>
        <p:txBody>
          <a:bodyPr rIns="132080"/>
          <a:lstStyle/>
          <a:p>
            <a:r>
              <a:rPr lang="en-US" dirty="0" smtClean="0"/>
              <a:t>Deadlock in the real world</a:t>
            </a:r>
            <a:endParaRPr lang="en-US" dirty="0"/>
          </a:p>
        </p:txBody>
      </p:sp>
      <p:sp>
        <p:nvSpPr>
          <p:cNvPr id="4104" name="Line 8"/>
          <p:cNvSpPr>
            <a:spLocks noChangeShapeType="1"/>
          </p:cNvSpPr>
          <p:nvPr/>
        </p:nvSpPr>
        <p:spPr bwMode="auto">
          <a:xfrm>
            <a:off x="1219200" y="403860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5" name="Line 9"/>
          <p:cNvSpPr>
            <a:spLocks noChangeShapeType="1"/>
          </p:cNvSpPr>
          <p:nvPr/>
        </p:nvSpPr>
        <p:spPr bwMode="auto">
          <a:xfrm rot="10800000" flipH="1">
            <a:off x="3962400" y="403860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6" name="Line 10"/>
          <p:cNvSpPr>
            <a:spLocks noChangeShapeType="1"/>
          </p:cNvSpPr>
          <p:nvPr/>
        </p:nvSpPr>
        <p:spPr bwMode="auto">
          <a:xfrm rot="10800000" flipH="1">
            <a:off x="5257800" y="403860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7" name="Line 11"/>
          <p:cNvSpPr>
            <a:spLocks noChangeShapeType="1"/>
          </p:cNvSpPr>
          <p:nvPr/>
        </p:nvSpPr>
        <p:spPr bwMode="auto">
          <a:xfrm flipH="1">
            <a:off x="5257800" y="4038600"/>
            <a:ext cx="2667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8" name="Line 12"/>
          <p:cNvSpPr>
            <a:spLocks noChangeShapeType="1"/>
          </p:cNvSpPr>
          <p:nvPr/>
        </p:nvSpPr>
        <p:spPr bwMode="auto">
          <a:xfrm>
            <a:off x="1219200" y="297180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09" name="Line 13"/>
          <p:cNvSpPr>
            <a:spLocks noChangeShapeType="1"/>
          </p:cNvSpPr>
          <p:nvPr/>
        </p:nvSpPr>
        <p:spPr bwMode="auto">
          <a:xfrm rot="10800000" flipH="1">
            <a:off x="3962400" y="160020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10" name="Line 14"/>
          <p:cNvSpPr>
            <a:spLocks noChangeShapeType="1"/>
          </p:cNvSpPr>
          <p:nvPr/>
        </p:nvSpPr>
        <p:spPr bwMode="auto">
          <a:xfrm>
            <a:off x="5257800" y="160020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11" name="Line 15"/>
          <p:cNvSpPr>
            <a:spLocks noChangeShapeType="1"/>
          </p:cNvSpPr>
          <p:nvPr/>
        </p:nvSpPr>
        <p:spPr bwMode="auto">
          <a:xfrm>
            <a:off x="5257800" y="2971800"/>
            <a:ext cx="25908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1520"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32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1816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3434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14"/>
          <p:cNvSpPr>
            <a:spLocks noChangeShapeType="1"/>
          </p:cNvSpPr>
          <p:nvPr/>
        </p:nvSpPr>
        <p:spPr bwMode="auto">
          <a:xfrm>
            <a:off x="4648200" y="1600200"/>
            <a:ext cx="1588"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26" name="Line 14"/>
          <p:cNvSpPr>
            <a:spLocks noChangeShapeType="1"/>
          </p:cNvSpPr>
          <p:nvPr/>
        </p:nvSpPr>
        <p:spPr bwMode="auto">
          <a:xfrm>
            <a:off x="4648200" y="4114800"/>
            <a:ext cx="0" cy="1752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27" name="Line 11"/>
          <p:cNvSpPr>
            <a:spLocks noChangeShapeType="1"/>
          </p:cNvSpPr>
          <p:nvPr/>
        </p:nvSpPr>
        <p:spPr bwMode="auto">
          <a:xfrm flipH="1">
            <a:off x="5257800" y="350520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4128" name="Line 11"/>
          <p:cNvSpPr>
            <a:spLocks noChangeShapeType="1"/>
          </p:cNvSpPr>
          <p:nvPr/>
        </p:nvSpPr>
        <p:spPr bwMode="auto">
          <a:xfrm flipH="1">
            <a:off x="1219200" y="350520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6" name="Rounded Rectangular Callout 35"/>
          <p:cNvSpPr>
            <a:spLocks noChangeArrowheads="1"/>
          </p:cNvSpPr>
          <p:nvPr/>
        </p:nvSpPr>
        <p:spPr bwMode="auto">
          <a:xfrm>
            <a:off x="2362200" y="228600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sz="2000" dirty="0">
                <a:latin typeface="Gill Sans MT"/>
                <a:cs typeface="Gill Sans MT"/>
              </a:rPr>
              <a:t>Which way should I go?</a:t>
            </a:r>
          </a:p>
        </p:txBody>
      </p:sp>
    </p:spTree>
    <p:extLst>
      <p:ext uri="{BB962C8B-B14F-4D97-AF65-F5344CB8AC3E}">
        <p14:creationId xmlns:p14="http://schemas.microsoft.com/office/powerpoint/2010/main" val="6034297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additive="base">
                                        <p:cTn id="7" dur="1000" fill="hold"/>
                                        <p:tgtEl>
                                          <p:spTgt spid="21523"/>
                                        </p:tgtEl>
                                        <p:attrNameLst>
                                          <p:attrName>ppt_x</p:attrName>
                                        </p:attrNameLst>
                                      </p:cBhvr>
                                      <p:tavLst>
                                        <p:tav tm="0">
                                          <p:val>
                                            <p:strVal val="#ppt_x"/>
                                          </p:val>
                                        </p:tav>
                                        <p:tav tm="100000">
                                          <p:val>
                                            <p:strVal val="#ppt_x"/>
                                          </p:val>
                                        </p:tav>
                                      </p:tavLst>
                                    </p:anim>
                                    <p:anim calcmode="lin" valueType="num">
                                      <p:cBhvr additive="base">
                                        <p:cTn id="8" dur="1000" fill="hold"/>
                                        <p:tgtEl>
                                          <p:spTgt spid="215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2" fill="hold" nodeType="clickEffect">
                                  <p:stCondLst>
                                    <p:cond delay="0"/>
                                  </p:stCondLst>
                                  <p:childTnLst>
                                    <p:set>
                                      <p:cBhvr>
                                        <p:cTn id="16" dur="1" fill="hold">
                                          <p:stCondLst>
                                            <p:cond delay="0"/>
                                          </p:stCondLst>
                                        </p:cTn>
                                        <p:tgtEl>
                                          <p:spTgt spid="21520"/>
                                        </p:tgtEl>
                                        <p:attrNameLst>
                                          <p:attrName>style.visibility</p:attrName>
                                        </p:attrNameLst>
                                      </p:cBhvr>
                                      <p:to>
                                        <p:strVal val="visible"/>
                                      </p:to>
                                    </p:set>
                                    <p:anim calcmode="lin" valueType="num">
                                      <p:cBhvr additive="base">
                                        <p:cTn id="17" dur="500" fill="hold"/>
                                        <p:tgtEl>
                                          <p:spTgt spid="21520"/>
                                        </p:tgtEl>
                                        <p:attrNameLst>
                                          <p:attrName>ppt_x</p:attrName>
                                        </p:attrNameLst>
                                      </p:cBhvr>
                                      <p:tavLst>
                                        <p:tav tm="0">
                                          <p:val>
                                            <p:strVal val="1+#ppt_w/2"/>
                                          </p:val>
                                        </p:tav>
                                        <p:tav tm="100000">
                                          <p:val>
                                            <p:strVal val="#ppt_x"/>
                                          </p:val>
                                        </p:tav>
                                      </p:tavLst>
                                    </p:anim>
                                    <p:anim calcmode="lin" valueType="num">
                                      <p:cBhvr additive="base">
                                        <p:cTn id="18" dur="500" fill="hold"/>
                                        <p:tgtEl>
                                          <p:spTgt spid="2152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7" presetClass="entr" presetSubtype="4" fill="hold" nodeType="afterEffect">
                                  <p:stCondLst>
                                    <p:cond delay="0"/>
                                  </p:stCondLst>
                                  <p:childTnLst>
                                    <p:set>
                                      <p:cBhvr>
                                        <p:cTn id="21" dur="1" fill="hold">
                                          <p:stCondLst>
                                            <p:cond delay="0"/>
                                          </p:stCondLst>
                                        </p:cTn>
                                        <p:tgtEl>
                                          <p:spTgt spid="21528"/>
                                        </p:tgtEl>
                                        <p:attrNameLst>
                                          <p:attrName>style.visibility</p:attrName>
                                        </p:attrNameLst>
                                      </p:cBhvr>
                                      <p:to>
                                        <p:strVal val="visible"/>
                                      </p:to>
                                    </p:set>
                                    <p:anim calcmode="lin" valueType="num">
                                      <p:cBhvr additive="base">
                                        <p:cTn id="22" dur="500" fill="hold"/>
                                        <p:tgtEl>
                                          <p:spTgt spid="21528"/>
                                        </p:tgtEl>
                                        <p:attrNameLst>
                                          <p:attrName>ppt_x</p:attrName>
                                        </p:attrNameLst>
                                      </p:cBhvr>
                                      <p:tavLst>
                                        <p:tav tm="0">
                                          <p:val>
                                            <p:strVal val="#ppt_x"/>
                                          </p:val>
                                        </p:tav>
                                        <p:tav tm="100000">
                                          <p:val>
                                            <p:strVal val="#ppt_x"/>
                                          </p:val>
                                        </p:tav>
                                      </p:tavLst>
                                    </p:anim>
                                    <p:anim calcmode="lin" valueType="num">
                                      <p:cBhvr additive="base">
                                        <p:cTn id="23" dur="500" fill="hold"/>
                                        <p:tgtEl>
                                          <p:spTgt spid="2152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7" presetClass="entr" presetSubtype="8" fill="hold" nodeType="afterEffect">
                                  <p:stCondLst>
                                    <p:cond delay="0"/>
                                  </p:stCondLst>
                                  <p:childTnLst>
                                    <p:set>
                                      <p:cBhvr>
                                        <p:cTn id="26" dur="1" fill="hold">
                                          <p:stCondLst>
                                            <p:cond delay="0"/>
                                          </p:stCondLst>
                                        </p:cTn>
                                        <p:tgtEl>
                                          <p:spTgt spid="21525"/>
                                        </p:tgtEl>
                                        <p:attrNameLst>
                                          <p:attrName>style.visibility</p:attrName>
                                        </p:attrNameLst>
                                      </p:cBhvr>
                                      <p:to>
                                        <p:strVal val="visible"/>
                                      </p:to>
                                    </p:set>
                                    <p:anim calcmode="lin" valueType="num">
                                      <p:cBhvr additive="base">
                                        <p:cTn id="27" dur="500" fill="hold"/>
                                        <p:tgtEl>
                                          <p:spTgt spid="21525"/>
                                        </p:tgtEl>
                                        <p:attrNameLst>
                                          <p:attrName>ppt_x</p:attrName>
                                        </p:attrNameLst>
                                      </p:cBhvr>
                                      <p:tavLst>
                                        <p:tav tm="0">
                                          <p:val>
                                            <p:strVal val="0-#ppt_w/2"/>
                                          </p:val>
                                        </p:tav>
                                        <p:tav tm="100000">
                                          <p:val>
                                            <p:strVal val="#ppt_x"/>
                                          </p:val>
                                        </p:tav>
                                      </p:tavLst>
                                    </p:anim>
                                    <p:anim calcmode="lin" valueType="num">
                                      <p:cBhvr additive="base">
                                        <p:cTn id="28" dur="500" fill="hold"/>
                                        <p:tgtEl>
                                          <p:spTgt spid="2152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1527"/>
                                        </p:tgtEl>
                                        <p:attrNameLst>
                                          <p:attrName>style.visibility</p:attrName>
                                        </p:attrNameLst>
                                      </p:cBhvr>
                                      <p:to>
                                        <p:strVal val="visible"/>
                                      </p:to>
                                    </p:set>
                                    <p:anim calcmode="lin" valueType="num">
                                      <p:cBhvr additive="base">
                                        <p:cTn id="33" dur="500" fill="hold"/>
                                        <p:tgtEl>
                                          <p:spTgt spid="21527"/>
                                        </p:tgtEl>
                                        <p:attrNameLst>
                                          <p:attrName>ppt_x</p:attrName>
                                        </p:attrNameLst>
                                      </p:cBhvr>
                                      <p:tavLst>
                                        <p:tav tm="0">
                                          <p:val>
                                            <p:strVal val="0-#ppt_w/2"/>
                                          </p:val>
                                        </p:tav>
                                        <p:tav tm="100000">
                                          <p:val>
                                            <p:strVal val="#ppt_x"/>
                                          </p:val>
                                        </p:tav>
                                      </p:tavLst>
                                    </p:anim>
                                    <p:anim calcmode="lin" valueType="num">
                                      <p:cBhvr additive="base">
                                        <p:cTn id="34" dur="500" fill="hold"/>
                                        <p:tgtEl>
                                          <p:spTgt spid="2152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 presetClass="entr" presetSubtype="2" fill="hold" nodeType="afterEffect">
                                  <p:stCondLst>
                                    <p:cond delay="0"/>
                                  </p:stCondLst>
                                  <p:childTnLst>
                                    <p:set>
                                      <p:cBhvr>
                                        <p:cTn id="37" dur="1" fill="hold">
                                          <p:stCondLst>
                                            <p:cond delay="0"/>
                                          </p:stCondLst>
                                        </p:cTn>
                                        <p:tgtEl>
                                          <p:spTgt spid="21522"/>
                                        </p:tgtEl>
                                        <p:attrNameLst>
                                          <p:attrName>style.visibility</p:attrName>
                                        </p:attrNameLst>
                                      </p:cBhvr>
                                      <p:to>
                                        <p:strVal val="visible"/>
                                      </p:to>
                                    </p:set>
                                    <p:anim calcmode="lin" valueType="num">
                                      <p:cBhvr additive="base">
                                        <p:cTn id="38" dur="500" fill="hold"/>
                                        <p:tgtEl>
                                          <p:spTgt spid="21522"/>
                                        </p:tgtEl>
                                        <p:attrNameLst>
                                          <p:attrName>ppt_x</p:attrName>
                                        </p:attrNameLst>
                                      </p:cBhvr>
                                      <p:tavLst>
                                        <p:tav tm="0">
                                          <p:val>
                                            <p:strVal val="1+#ppt_w/2"/>
                                          </p:val>
                                        </p:tav>
                                        <p:tav tm="100000">
                                          <p:val>
                                            <p:strVal val="#ppt_x"/>
                                          </p:val>
                                        </p:tav>
                                      </p:tavLst>
                                    </p:anim>
                                    <p:anim calcmode="lin" valueType="num">
                                      <p:cBhvr additive="base">
                                        <p:cTn id="39" dur="500" fill="hold"/>
                                        <p:tgtEl>
                                          <p:spTgt spid="21522"/>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530"/>
                                        </p:tgtEl>
                                        <p:attrNameLst>
                                          <p:attrName>style.visibility</p:attrName>
                                        </p:attrNameLst>
                                      </p:cBhvr>
                                      <p:to>
                                        <p:strVal val="visible"/>
                                      </p:to>
                                    </p:set>
                                    <p:anim calcmode="lin" valueType="num">
                                      <p:cBhvr additive="base">
                                        <p:cTn id="42" dur="500" fill="hold"/>
                                        <p:tgtEl>
                                          <p:spTgt spid="21530"/>
                                        </p:tgtEl>
                                        <p:attrNameLst>
                                          <p:attrName>ppt_x</p:attrName>
                                        </p:attrNameLst>
                                      </p:cBhvr>
                                      <p:tavLst>
                                        <p:tav tm="0">
                                          <p:val>
                                            <p:strVal val="#ppt_x"/>
                                          </p:val>
                                        </p:tav>
                                        <p:tav tm="100000">
                                          <p:val>
                                            <p:strVal val="#ppt_x"/>
                                          </p:val>
                                        </p:tav>
                                      </p:tavLst>
                                    </p:anim>
                                    <p:anim calcmode="lin" valueType="num">
                                      <p:cBhvr additive="base">
                                        <p:cTn id="43" dur="500" fill="hold"/>
                                        <p:tgtEl>
                                          <p:spTgt spid="2153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000"/>
                            </p:stCondLst>
                            <p:childTnLst>
                              <p:par>
                                <p:cTn id="45" presetID="2" presetClass="entr" presetSubtype="4" fill="hold" nodeType="afterEffect">
                                  <p:stCondLst>
                                    <p:cond delay="0"/>
                                  </p:stCondLst>
                                  <p:childTnLst>
                                    <p:set>
                                      <p:cBhvr>
                                        <p:cTn id="46" dur="1" fill="hold">
                                          <p:stCondLst>
                                            <p:cond delay="0"/>
                                          </p:stCondLst>
                                        </p:cTn>
                                        <p:tgtEl>
                                          <p:spTgt spid="21529"/>
                                        </p:tgtEl>
                                        <p:attrNameLst>
                                          <p:attrName>style.visibility</p:attrName>
                                        </p:attrNameLst>
                                      </p:cBhvr>
                                      <p:to>
                                        <p:strVal val="visible"/>
                                      </p:to>
                                    </p:set>
                                    <p:anim calcmode="lin" valueType="num">
                                      <p:cBhvr additive="base">
                                        <p:cTn id="47" dur="500" fill="hold"/>
                                        <p:tgtEl>
                                          <p:spTgt spid="21529"/>
                                        </p:tgtEl>
                                        <p:attrNameLst>
                                          <p:attrName>ppt_x</p:attrName>
                                        </p:attrNameLst>
                                      </p:cBhvr>
                                      <p:tavLst>
                                        <p:tav tm="0">
                                          <p:val>
                                            <p:strVal val="#ppt_x"/>
                                          </p:val>
                                        </p:tav>
                                        <p:tav tm="100000">
                                          <p:val>
                                            <p:strVal val="#ppt_x"/>
                                          </p:val>
                                        </p:tav>
                                      </p:tavLst>
                                    </p:anim>
                                    <p:anim calcmode="lin" valueType="num">
                                      <p:cBhvr additive="base">
                                        <p:cTn id="48" dur="500" fill="hold"/>
                                        <p:tgtEl>
                                          <p:spTgt spid="21529"/>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1526"/>
                                        </p:tgtEl>
                                        <p:attrNameLst>
                                          <p:attrName>style.visibility</p:attrName>
                                        </p:attrNameLst>
                                      </p:cBhvr>
                                      <p:to>
                                        <p:strVal val="visible"/>
                                      </p:to>
                                    </p:set>
                                    <p:anim calcmode="lin" valueType="num">
                                      <p:cBhvr additive="base">
                                        <p:cTn id="51" dur="500" fill="hold"/>
                                        <p:tgtEl>
                                          <p:spTgt spid="21526"/>
                                        </p:tgtEl>
                                        <p:attrNameLst>
                                          <p:attrName>ppt_x</p:attrName>
                                        </p:attrNameLst>
                                      </p:cBhvr>
                                      <p:tavLst>
                                        <p:tav tm="0">
                                          <p:val>
                                            <p:strVal val="0-#ppt_w/2"/>
                                          </p:val>
                                        </p:tav>
                                        <p:tav tm="100000">
                                          <p:val>
                                            <p:strVal val="#ppt_x"/>
                                          </p:val>
                                        </p:tav>
                                      </p:tavLst>
                                    </p:anim>
                                    <p:anim calcmode="lin" valueType="num">
                                      <p:cBhvr additive="base">
                                        <p:cTn id="52" dur="500" fill="hold"/>
                                        <p:tgtEl>
                                          <p:spTgt spid="21526"/>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
                            </p:stCondLst>
                            <p:childTnLst>
                              <p:par>
                                <p:cTn id="54" presetID="2" presetClass="entr" presetSubtype="2" fill="hold" nodeType="afterEffect">
                                  <p:stCondLst>
                                    <p:cond delay="0"/>
                                  </p:stCondLst>
                                  <p:childTnLst>
                                    <p:set>
                                      <p:cBhvr>
                                        <p:cTn id="55" dur="1" fill="hold">
                                          <p:stCondLst>
                                            <p:cond delay="0"/>
                                          </p:stCondLst>
                                        </p:cTn>
                                        <p:tgtEl>
                                          <p:spTgt spid="21521"/>
                                        </p:tgtEl>
                                        <p:attrNameLst>
                                          <p:attrName>style.visibility</p:attrName>
                                        </p:attrNameLst>
                                      </p:cBhvr>
                                      <p:to>
                                        <p:strVal val="visible"/>
                                      </p:to>
                                    </p:set>
                                    <p:anim calcmode="lin" valueType="num">
                                      <p:cBhvr additive="base">
                                        <p:cTn id="56" dur="500" fill="hold"/>
                                        <p:tgtEl>
                                          <p:spTgt spid="21521"/>
                                        </p:tgtEl>
                                        <p:attrNameLst>
                                          <p:attrName>ppt_x</p:attrName>
                                        </p:attrNameLst>
                                      </p:cBhvr>
                                      <p:tavLst>
                                        <p:tav tm="0">
                                          <p:val>
                                            <p:strVal val="1+#ppt_w/2"/>
                                          </p:val>
                                        </p:tav>
                                        <p:tav tm="100000">
                                          <p:val>
                                            <p:strVal val="#ppt_x"/>
                                          </p:val>
                                        </p:tav>
                                      </p:tavLst>
                                    </p:anim>
                                    <p:anim calcmode="lin" valueType="num">
                                      <p:cBhvr additive="base">
                                        <p:cTn id="57" dur="500" fill="hold"/>
                                        <p:tgtEl>
                                          <p:spTgt spid="21521"/>
                                        </p:tgtEl>
                                        <p:attrNameLst>
                                          <p:attrName>ppt_y</p:attrName>
                                        </p:attrNameLst>
                                      </p:cBhvr>
                                      <p:tavLst>
                                        <p:tav tm="0">
                                          <p:val>
                                            <p:strVal val="#ppt_y"/>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1524"/>
                                        </p:tgtEl>
                                        <p:attrNameLst>
                                          <p:attrName>style.visibility</p:attrName>
                                        </p:attrNameLst>
                                      </p:cBhvr>
                                      <p:to>
                                        <p:strVal val="visible"/>
                                      </p:to>
                                    </p:set>
                                    <p:anim calcmode="lin" valueType="num">
                                      <p:cBhvr additive="base">
                                        <p:cTn id="60" dur="500" fill="hold"/>
                                        <p:tgtEl>
                                          <p:spTgt spid="21524"/>
                                        </p:tgtEl>
                                        <p:attrNameLst>
                                          <p:attrName>ppt_x</p:attrName>
                                        </p:attrNameLst>
                                      </p:cBhvr>
                                      <p:tavLst>
                                        <p:tav tm="0">
                                          <p:val>
                                            <p:strVal val="#ppt_x"/>
                                          </p:val>
                                        </p:tav>
                                        <p:tav tm="100000">
                                          <p:val>
                                            <p:strVal val="#ppt_x"/>
                                          </p:val>
                                        </p:tav>
                                      </p:tavLst>
                                    </p:anim>
                                    <p:anim calcmode="lin" valueType="num">
                                      <p:cBhvr additive="base">
                                        <p:cTn id="61" dur="500" fill="hold"/>
                                        <p:tgtEl>
                                          <p:spTgt spid="2152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ChangeArrowheads="1"/>
          </p:cNvSpPr>
          <p:nvPr>
            <p:ph type="title"/>
          </p:nvPr>
        </p:nvSpPr>
        <p:spPr/>
        <p:txBody>
          <a:bodyPr rIns="132080"/>
          <a:lstStyle/>
          <a:p>
            <a:r>
              <a:rPr lang="en-US" dirty="0" smtClean="0"/>
              <a:t>Deadlock</a:t>
            </a:r>
            <a:r>
              <a:rPr lang="en-US" dirty="0"/>
              <a:t> in the real world</a:t>
            </a:r>
          </a:p>
        </p:txBody>
      </p:sp>
      <p:sp>
        <p:nvSpPr>
          <p:cNvPr id="5128" name="Line 8"/>
          <p:cNvSpPr>
            <a:spLocks noChangeShapeType="1"/>
          </p:cNvSpPr>
          <p:nvPr/>
        </p:nvSpPr>
        <p:spPr bwMode="auto">
          <a:xfrm>
            <a:off x="1219200" y="403860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29" name="Line 9"/>
          <p:cNvSpPr>
            <a:spLocks noChangeShapeType="1"/>
          </p:cNvSpPr>
          <p:nvPr/>
        </p:nvSpPr>
        <p:spPr bwMode="auto">
          <a:xfrm rot="10800000" flipH="1">
            <a:off x="3962400" y="403860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0" name="Line 10"/>
          <p:cNvSpPr>
            <a:spLocks noChangeShapeType="1"/>
          </p:cNvSpPr>
          <p:nvPr/>
        </p:nvSpPr>
        <p:spPr bwMode="auto">
          <a:xfrm rot="10800000" flipH="1">
            <a:off x="5257800" y="4038600"/>
            <a:ext cx="1588" cy="18288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1" name="Line 11"/>
          <p:cNvSpPr>
            <a:spLocks noChangeShapeType="1"/>
          </p:cNvSpPr>
          <p:nvPr/>
        </p:nvSpPr>
        <p:spPr bwMode="auto">
          <a:xfrm flipH="1">
            <a:off x="5257800" y="4038600"/>
            <a:ext cx="26670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2" name="Line 12"/>
          <p:cNvSpPr>
            <a:spLocks noChangeShapeType="1"/>
          </p:cNvSpPr>
          <p:nvPr/>
        </p:nvSpPr>
        <p:spPr bwMode="auto">
          <a:xfrm>
            <a:off x="1219200" y="2971800"/>
            <a:ext cx="27432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3" name="Line 13"/>
          <p:cNvSpPr>
            <a:spLocks noChangeShapeType="1"/>
          </p:cNvSpPr>
          <p:nvPr/>
        </p:nvSpPr>
        <p:spPr bwMode="auto">
          <a:xfrm rot="10800000" flipH="1">
            <a:off x="3962400" y="160020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4" name="Line 14"/>
          <p:cNvSpPr>
            <a:spLocks noChangeShapeType="1"/>
          </p:cNvSpPr>
          <p:nvPr/>
        </p:nvSpPr>
        <p:spPr bwMode="auto">
          <a:xfrm>
            <a:off x="5257800" y="1600200"/>
            <a:ext cx="1588" cy="13716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35" name="Line 15"/>
          <p:cNvSpPr>
            <a:spLocks noChangeShapeType="1"/>
          </p:cNvSpPr>
          <p:nvPr/>
        </p:nvSpPr>
        <p:spPr bwMode="auto">
          <a:xfrm>
            <a:off x="5257800" y="2971800"/>
            <a:ext cx="2590800" cy="15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21520"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0480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7432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9050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35052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52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1816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2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3434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Line 14"/>
          <p:cNvSpPr>
            <a:spLocks noChangeShapeType="1"/>
          </p:cNvSpPr>
          <p:nvPr/>
        </p:nvSpPr>
        <p:spPr bwMode="auto">
          <a:xfrm>
            <a:off x="4648200" y="1600200"/>
            <a:ext cx="1588" cy="1371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50" name="Line 14"/>
          <p:cNvSpPr>
            <a:spLocks noChangeShapeType="1"/>
          </p:cNvSpPr>
          <p:nvPr/>
        </p:nvSpPr>
        <p:spPr bwMode="auto">
          <a:xfrm>
            <a:off x="4648200" y="4114800"/>
            <a:ext cx="0" cy="17526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51" name="Line 11"/>
          <p:cNvSpPr>
            <a:spLocks noChangeShapeType="1"/>
          </p:cNvSpPr>
          <p:nvPr/>
        </p:nvSpPr>
        <p:spPr bwMode="auto">
          <a:xfrm flipH="1">
            <a:off x="5257800" y="350520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5152" name="Line 11"/>
          <p:cNvSpPr>
            <a:spLocks noChangeShapeType="1"/>
          </p:cNvSpPr>
          <p:nvPr/>
        </p:nvSpPr>
        <p:spPr bwMode="auto">
          <a:xfrm flipH="1">
            <a:off x="1219200" y="3505200"/>
            <a:ext cx="2667000" cy="1588"/>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6" name="Rounded Rectangular Callout 35"/>
          <p:cNvSpPr>
            <a:spLocks noChangeArrowheads="1"/>
          </p:cNvSpPr>
          <p:nvPr/>
        </p:nvSpPr>
        <p:spPr bwMode="auto">
          <a:xfrm>
            <a:off x="2362200" y="228600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a:latin typeface="Arial" charset="0"/>
              </a:rPr>
              <a:t>I can almost get across</a:t>
            </a:r>
          </a:p>
        </p:txBody>
      </p:sp>
      <p:pic>
        <p:nvPicPr>
          <p:cNvPr id="37"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8768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2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038600"/>
            <a:ext cx="42386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ular Callout 38"/>
          <p:cNvSpPr>
            <a:spLocks noChangeArrowheads="1"/>
          </p:cNvSpPr>
          <p:nvPr/>
        </p:nvSpPr>
        <p:spPr bwMode="auto">
          <a:xfrm>
            <a:off x="2362200" y="2286000"/>
            <a:ext cx="1524000" cy="609600"/>
          </a:xfrm>
          <a:prstGeom prst="wedgeRoundRectCallout">
            <a:avLst>
              <a:gd name="adj1" fmla="val 68278"/>
              <a:gd name="adj2" fmla="val 89231"/>
              <a:gd name="adj3" fmla="val 16667"/>
            </a:avLst>
          </a:prstGeom>
          <a:solidFill>
            <a:srgbClr val="FFFFCC"/>
          </a:solidFill>
          <a:ln w="19050">
            <a:solidFill>
              <a:schemeClr val="tx1"/>
            </a:solidFill>
            <a:round/>
            <a:headEnd/>
            <a:tailEnd/>
          </a:ln>
        </p:spPr>
        <p:txBody>
          <a:bodyPr anchor="ctr"/>
          <a:lstStyle/>
          <a:p>
            <a:pPr algn="ctr"/>
            <a:r>
              <a:rPr lang="en-US" dirty="0" smtClean="0">
                <a:latin typeface="Arial" charset="0"/>
              </a:rPr>
              <a:t>Drat!</a:t>
            </a:r>
            <a:endParaRPr lang="en-US" dirty="0">
              <a:latin typeface="Arial" charset="0"/>
            </a:endParaRPr>
          </a:p>
        </p:txBody>
      </p:sp>
      <p:sp>
        <p:nvSpPr>
          <p:cNvPr id="40" name="TextBox 39"/>
          <p:cNvSpPr txBox="1">
            <a:spLocks noChangeArrowheads="1"/>
          </p:cNvSpPr>
          <p:nvPr/>
        </p:nvSpPr>
        <p:spPr bwMode="auto">
          <a:xfrm>
            <a:off x="6019800" y="5029200"/>
            <a:ext cx="2085051" cy="523220"/>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r>
              <a:rPr lang="en-US" sz="2800" dirty="0">
                <a:latin typeface="Gill Sans MT"/>
                <a:cs typeface="Gill Sans MT"/>
              </a:rPr>
              <a:t>GRIDLOCK!</a:t>
            </a:r>
          </a:p>
        </p:txBody>
      </p:sp>
      <p:pic>
        <p:nvPicPr>
          <p:cNvPr id="41" name="Picture 1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5691188"/>
            <a:ext cx="42386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2649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1" fill="hold" nodeType="clickEffect">
                                  <p:stCondLst>
                                    <p:cond delay="0"/>
                                  </p:stCondLst>
                                  <p:childTnLst>
                                    <p:set>
                                      <p:cBhvr>
                                        <p:cTn id="6" dur="1" fill="hold">
                                          <p:stCondLst>
                                            <p:cond delay="0"/>
                                          </p:stCondLst>
                                        </p:cTn>
                                        <p:tgtEl>
                                          <p:spTgt spid="21523"/>
                                        </p:tgtEl>
                                        <p:attrNameLst>
                                          <p:attrName>style.visibility</p:attrName>
                                        </p:attrNameLst>
                                      </p:cBhvr>
                                      <p:to>
                                        <p:strVal val="visible"/>
                                      </p:to>
                                    </p:set>
                                    <p:anim calcmode="lin" valueType="num">
                                      <p:cBhvr additive="base">
                                        <p:cTn id="7" dur="1000" fill="hold"/>
                                        <p:tgtEl>
                                          <p:spTgt spid="21523"/>
                                        </p:tgtEl>
                                        <p:attrNameLst>
                                          <p:attrName>ppt_x</p:attrName>
                                        </p:attrNameLst>
                                      </p:cBhvr>
                                      <p:tavLst>
                                        <p:tav tm="0">
                                          <p:val>
                                            <p:strVal val="#ppt_x"/>
                                          </p:val>
                                        </p:tav>
                                        <p:tav tm="100000">
                                          <p:val>
                                            <p:strVal val="#ppt_x"/>
                                          </p:val>
                                        </p:tav>
                                      </p:tavLst>
                                    </p:anim>
                                    <p:anim calcmode="lin" valueType="num">
                                      <p:cBhvr additive="base">
                                        <p:cTn id="8" dur="1000" fill="hold"/>
                                        <p:tgtEl>
                                          <p:spTgt spid="215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7" presetClass="entr" presetSubtype="2" fill="hold" nodeType="clickEffect">
                                  <p:stCondLst>
                                    <p:cond delay="0"/>
                                  </p:stCondLst>
                                  <p:childTnLst>
                                    <p:set>
                                      <p:cBhvr>
                                        <p:cTn id="16" dur="1" fill="hold">
                                          <p:stCondLst>
                                            <p:cond delay="0"/>
                                          </p:stCondLst>
                                        </p:cTn>
                                        <p:tgtEl>
                                          <p:spTgt spid="21520"/>
                                        </p:tgtEl>
                                        <p:attrNameLst>
                                          <p:attrName>style.visibility</p:attrName>
                                        </p:attrNameLst>
                                      </p:cBhvr>
                                      <p:to>
                                        <p:strVal val="visible"/>
                                      </p:to>
                                    </p:set>
                                    <p:anim calcmode="lin" valueType="num">
                                      <p:cBhvr additive="base">
                                        <p:cTn id="17" dur="500" fill="hold"/>
                                        <p:tgtEl>
                                          <p:spTgt spid="21520"/>
                                        </p:tgtEl>
                                        <p:attrNameLst>
                                          <p:attrName>ppt_x</p:attrName>
                                        </p:attrNameLst>
                                      </p:cBhvr>
                                      <p:tavLst>
                                        <p:tav tm="0">
                                          <p:val>
                                            <p:strVal val="1+#ppt_w/2"/>
                                          </p:val>
                                        </p:tav>
                                        <p:tav tm="100000">
                                          <p:val>
                                            <p:strVal val="#ppt_x"/>
                                          </p:val>
                                        </p:tav>
                                      </p:tavLst>
                                    </p:anim>
                                    <p:anim calcmode="lin" valueType="num">
                                      <p:cBhvr additive="base">
                                        <p:cTn id="18" dur="500" fill="hold"/>
                                        <p:tgtEl>
                                          <p:spTgt spid="21520"/>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7" presetClass="entr" presetSubtype="4" fill="hold" nodeType="afterEffect">
                                  <p:stCondLst>
                                    <p:cond delay="0"/>
                                  </p:stCondLst>
                                  <p:childTnLst>
                                    <p:set>
                                      <p:cBhvr>
                                        <p:cTn id="21" dur="1" fill="hold">
                                          <p:stCondLst>
                                            <p:cond delay="0"/>
                                          </p:stCondLst>
                                        </p:cTn>
                                        <p:tgtEl>
                                          <p:spTgt spid="21528"/>
                                        </p:tgtEl>
                                        <p:attrNameLst>
                                          <p:attrName>style.visibility</p:attrName>
                                        </p:attrNameLst>
                                      </p:cBhvr>
                                      <p:to>
                                        <p:strVal val="visible"/>
                                      </p:to>
                                    </p:set>
                                    <p:anim calcmode="lin" valueType="num">
                                      <p:cBhvr additive="base">
                                        <p:cTn id="22" dur="500" fill="hold"/>
                                        <p:tgtEl>
                                          <p:spTgt spid="21528"/>
                                        </p:tgtEl>
                                        <p:attrNameLst>
                                          <p:attrName>ppt_x</p:attrName>
                                        </p:attrNameLst>
                                      </p:cBhvr>
                                      <p:tavLst>
                                        <p:tav tm="0">
                                          <p:val>
                                            <p:strVal val="#ppt_x"/>
                                          </p:val>
                                        </p:tav>
                                        <p:tav tm="100000">
                                          <p:val>
                                            <p:strVal val="#ppt_x"/>
                                          </p:val>
                                        </p:tav>
                                      </p:tavLst>
                                    </p:anim>
                                    <p:anim calcmode="lin" valueType="num">
                                      <p:cBhvr additive="base">
                                        <p:cTn id="23" dur="500" fill="hold"/>
                                        <p:tgtEl>
                                          <p:spTgt spid="21528"/>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1000"/>
                            </p:stCondLst>
                            <p:childTnLst>
                              <p:par>
                                <p:cTn id="25" presetID="7" presetClass="entr" presetSubtype="8" fill="hold" nodeType="afterEffect">
                                  <p:stCondLst>
                                    <p:cond delay="0"/>
                                  </p:stCondLst>
                                  <p:childTnLst>
                                    <p:set>
                                      <p:cBhvr>
                                        <p:cTn id="26" dur="1" fill="hold">
                                          <p:stCondLst>
                                            <p:cond delay="0"/>
                                          </p:stCondLst>
                                        </p:cTn>
                                        <p:tgtEl>
                                          <p:spTgt spid="21525"/>
                                        </p:tgtEl>
                                        <p:attrNameLst>
                                          <p:attrName>style.visibility</p:attrName>
                                        </p:attrNameLst>
                                      </p:cBhvr>
                                      <p:to>
                                        <p:strVal val="visible"/>
                                      </p:to>
                                    </p:set>
                                    <p:anim calcmode="lin" valueType="num">
                                      <p:cBhvr additive="base">
                                        <p:cTn id="27" dur="500" fill="hold"/>
                                        <p:tgtEl>
                                          <p:spTgt spid="21525"/>
                                        </p:tgtEl>
                                        <p:attrNameLst>
                                          <p:attrName>ppt_x</p:attrName>
                                        </p:attrNameLst>
                                      </p:cBhvr>
                                      <p:tavLst>
                                        <p:tav tm="0">
                                          <p:val>
                                            <p:strVal val="0-#ppt_w/2"/>
                                          </p:val>
                                        </p:tav>
                                        <p:tav tm="100000">
                                          <p:val>
                                            <p:strVal val="#ppt_x"/>
                                          </p:val>
                                        </p:tav>
                                      </p:tavLst>
                                    </p:anim>
                                    <p:anim calcmode="lin" valueType="num">
                                      <p:cBhvr additive="base">
                                        <p:cTn id="28" dur="500" fill="hold"/>
                                        <p:tgtEl>
                                          <p:spTgt spid="21525"/>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nodeType="clickEffect">
                                  <p:stCondLst>
                                    <p:cond delay="0"/>
                                  </p:stCondLst>
                                  <p:childTnLst>
                                    <p:set>
                                      <p:cBhvr>
                                        <p:cTn id="32" dur="1" fill="hold">
                                          <p:stCondLst>
                                            <p:cond delay="0"/>
                                          </p:stCondLst>
                                        </p:cTn>
                                        <p:tgtEl>
                                          <p:spTgt spid="21527"/>
                                        </p:tgtEl>
                                        <p:attrNameLst>
                                          <p:attrName>style.visibility</p:attrName>
                                        </p:attrNameLst>
                                      </p:cBhvr>
                                      <p:to>
                                        <p:strVal val="visible"/>
                                      </p:to>
                                    </p:set>
                                    <p:anim calcmode="lin" valueType="num">
                                      <p:cBhvr additive="base">
                                        <p:cTn id="33" dur="500" fill="hold"/>
                                        <p:tgtEl>
                                          <p:spTgt spid="21527"/>
                                        </p:tgtEl>
                                        <p:attrNameLst>
                                          <p:attrName>ppt_x</p:attrName>
                                        </p:attrNameLst>
                                      </p:cBhvr>
                                      <p:tavLst>
                                        <p:tav tm="0">
                                          <p:val>
                                            <p:strVal val="0-#ppt_w/2"/>
                                          </p:val>
                                        </p:tav>
                                        <p:tav tm="100000">
                                          <p:val>
                                            <p:strVal val="#ppt_x"/>
                                          </p:val>
                                        </p:tav>
                                      </p:tavLst>
                                    </p:anim>
                                    <p:anim calcmode="lin" valueType="num">
                                      <p:cBhvr additive="base">
                                        <p:cTn id="34" dur="500" fill="hold"/>
                                        <p:tgtEl>
                                          <p:spTgt spid="21527"/>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500"/>
                            </p:stCondLst>
                            <p:childTnLst>
                              <p:par>
                                <p:cTn id="36" presetID="2" presetClass="entr" presetSubtype="2" fill="hold" nodeType="afterEffect">
                                  <p:stCondLst>
                                    <p:cond delay="0"/>
                                  </p:stCondLst>
                                  <p:childTnLst>
                                    <p:set>
                                      <p:cBhvr>
                                        <p:cTn id="37" dur="1" fill="hold">
                                          <p:stCondLst>
                                            <p:cond delay="0"/>
                                          </p:stCondLst>
                                        </p:cTn>
                                        <p:tgtEl>
                                          <p:spTgt spid="21522"/>
                                        </p:tgtEl>
                                        <p:attrNameLst>
                                          <p:attrName>style.visibility</p:attrName>
                                        </p:attrNameLst>
                                      </p:cBhvr>
                                      <p:to>
                                        <p:strVal val="visible"/>
                                      </p:to>
                                    </p:set>
                                    <p:anim calcmode="lin" valueType="num">
                                      <p:cBhvr additive="base">
                                        <p:cTn id="38" dur="500" fill="hold"/>
                                        <p:tgtEl>
                                          <p:spTgt spid="21522"/>
                                        </p:tgtEl>
                                        <p:attrNameLst>
                                          <p:attrName>ppt_x</p:attrName>
                                        </p:attrNameLst>
                                      </p:cBhvr>
                                      <p:tavLst>
                                        <p:tav tm="0">
                                          <p:val>
                                            <p:strVal val="1+#ppt_w/2"/>
                                          </p:val>
                                        </p:tav>
                                        <p:tav tm="100000">
                                          <p:val>
                                            <p:strVal val="#ppt_x"/>
                                          </p:val>
                                        </p:tav>
                                      </p:tavLst>
                                    </p:anim>
                                    <p:anim calcmode="lin" valueType="num">
                                      <p:cBhvr additive="base">
                                        <p:cTn id="39" dur="500" fill="hold"/>
                                        <p:tgtEl>
                                          <p:spTgt spid="21522"/>
                                        </p:tgtEl>
                                        <p:attrNameLst>
                                          <p:attrName>ppt_y</p:attrName>
                                        </p:attrNameLst>
                                      </p:cBhvr>
                                      <p:tavLst>
                                        <p:tav tm="0">
                                          <p:val>
                                            <p:strVal val="#ppt_y"/>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1530"/>
                                        </p:tgtEl>
                                        <p:attrNameLst>
                                          <p:attrName>style.visibility</p:attrName>
                                        </p:attrNameLst>
                                      </p:cBhvr>
                                      <p:to>
                                        <p:strVal val="visible"/>
                                      </p:to>
                                    </p:set>
                                    <p:anim calcmode="lin" valueType="num">
                                      <p:cBhvr additive="base">
                                        <p:cTn id="42" dur="500" fill="hold"/>
                                        <p:tgtEl>
                                          <p:spTgt spid="21530"/>
                                        </p:tgtEl>
                                        <p:attrNameLst>
                                          <p:attrName>ppt_x</p:attrName>
                                        </p:attrNameLst>
                                      </p:cBhvr>
                                      <p:tavLst>
                                        <p:tav tm="0">
                                          <p:val>
                                            <p:strVal val="#ppt_x"/>
                                          </p:val>
                                        </p:tav>
                                        <p:tav tm="100000">
                                          <p:val>
                                            <p:strVal val="#ppt_x"/>
                                          </p:val>
                                        </p:tav>
                                      </p:tavLst>
                                    </p:anim>
                                    <p:anim calcmode="lin" valueType="num">
                                      <p:cBhvr additive="base">
                                        <p:cTn id="43" dur="500" fill="hold"/>
                                        <p:tgtEl>
                                          <p:spTgt spid="21530"/>
                                        </p:tgtEl>
                                        <p:attrNameLst>
                                          <p:attrName>ppt_y</p:attrName>
                                        </p:attrNameLst>
                                      </p:cBhvr>
                                      <p:tavLst>
                                        <p:tav tm="0">
                                          <p:val>
                                            <p:strVal val="1+#ppt_h/2"/>
                                          </p:val>
                                        </p:tav>
                                        <p:tav tm="100000">
                                          <p:val>
                                            <p:strVal val="#ppt_y"/>
                                          </p:val>
                                        </p:tav>
                                      </p:tavLst>
                                    </p:anim>
                                  </p:childTnLst>
                                </p:cTn>
                              </p:par>
                            </p:childTnLst>
                          </p:cTn>
                        </p:par>
                        <p:par>
                          <p:cTn id="44" fill="hold" nodeType="afterGroup">
                            <p:stCondLst>
                              <p:cond delay="1000"/>
                            </p:stCondLst>
                            <p:childTnLst>
                              <p:par>
                                <p:cTn id="45" presetID="2" presetClass="entr" presetSubtype="4" fill="hold" nodeType="afterEffect">
                                  <p:stCondLst>
                                    <p:cond delay="0"/>
                                  </p:stCondLst>
                                  <p:childTnLst>
                                    <p:set>
                                      <p:cBhvr>
                                        <p:cTn id="46" dur="1" fill="hold">
                                          <p:stCondLst>
                                            <p:cond delay="0"/>
                                          </p:stCondLst>
                                        </p:cTn>
                                        <p:tgtEl>
                                          <p:spTgt spid="21529"/>
                                        </p:tgtEl>
                                        <p:attrNameLst>
                                          <p:attrName>style.visibility</p:attrName>
                                        </p:attrNameLst>
                                      </p:cBhvr>
                                      <p:to>
                                        <p:strVal val="visible"/>
                                      </p:to>
                                    </p:set>
                                    <p:anim calcmode="lin" valueType="num">
                                      <p:cBhvr additive="base">
                                        <p:cTn id="47" dur="500" fill="hold"/>
                                        <p:tgtEl>
                                          <p:spTgt spid="21529"/>
                                        </p:tgtEl>
                                        <p:attrNameLst>
                                          <p:attrName>ppt_x</p:attrName>
                                        </p:attrNameLst>
                                      </p:cBhvr>
                                      <p:tavLst>
                                        <p:tav tm="0">
                                          <p:val>
                                            <p:strVal val="#ppt_x"/>
                                          </p:val>
                                        </p:tav>
                                        <p:tav tm="100000">
                                          <p:val>
                                            <p:strVal val="#ppt_x"/>
                                          </p:val>
                                        </p:tav>
                                      </p:tavLst>
                                    </p:anim>
                                    <p:anim calcmode="lin" valueType="num">
                                      <p:cBhvr additive="base">
                                        <p:cTn id="48" dur="500" fill="hold"/>
                                        <p:tgtEl>
                                          <p:spTgt spid="21529"/>
                                        </p:tgtEl>
                                        <p:attrNameLst>
                                          <p:attrName>ppt_y</p:attrName>
                                        </p:attrNameLst>
                                      </p:cBhvr>
                                      <p:tavLst>
                                        <p:tav tm="0">
                                          <p:val>
                                            <p:strVal val="1+#ppt_h/2"/>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21526"/>
                                        </p:tgtEl>
                                        <p:attrNameLst>
                                          <p:attrName>style.visibility</p:attrName>
                                        </p:attrNameLst>
                                      </p:cBhvr>
                                      <p:to>
                                        <p:strVal val="visible"/>
                                      </p:to>
                                    </p:set>
                                    <p:anim calcmode="lin" valueType="num">
                                      <p:cBhvr additive="base">
                                        <p:cTn id="51" dur="500" fill="hold"/>
                                        <p:tgtEl>
                                          <p:spTgt spid="21526"/>
                                        </p:tgtEl>
                                        <p:attrNameLst>
                                          <p:attrName>ppt_x</p:attrName>
                                        </p:attrNameLst>
                                      </p:cBhvr>
                                      <p:tavLst>
                                        <p:tav tm="0">
                                          <p:val>
                                            <p:strVal val="0-#ppt_w/2"/>
                                          </p:val>
                                        </p:tav>
                                        <p:tav tm="100000">
                                          <p:val>
                                            <p:strVal val="#ppt_x"/>
                                          </p:val>
                                        </p:tav>
                                      </p:tavLst>
                                    </p:anim>
                                    <p:anim calcmode="lin" valueType="num">
                                      <p:cBhvr additive="base">
                                        <p:cTn id="52" dur="500" fill="hold"/>
                                        <p:tgtEl>
                                          <p:spTgt spid="21526"/>
                                        </p:tgtEl>
                                        <p:attrNameLst>
                                          <p:attrName>ppt_y</p:attrName>
                                        </p:attrNameLst>
                                      </p:cBhvr>
                                      <p:tavLst>
                                        <p:tav tm="0">
                                          <p:val>
                                            <p:strVal val="#ppt_y"/>
                                          </p:val>
                                        </p:tav>
                                        <p:tav tm="100000">
                                          <p:val>
                                            <p:strVal val="#ppt_y"/>
                                          </p:val>
                                        </p:tav>
                                      </p:tavLst>
                                    </p:anim>
                                  </p:childTnLst>
                                </p:cTn>
                              </p:par>
                            </p:childTnLst>
                          </p:cTn>
                        </p:par>
                        <p:par>
                          <p:cTn id="53" fill="hold" nodeType="afterGroup">
                            <p:stCondLst>
                              <p:cond delay="1500"/>
                            </p:stCondLst>
                            <p:childTnLst>
                              <p:par>
                                <p:cTn id="54" presetID="2" presetClass="entr" presetSubtype="2" fill="hold" nodeType="afterEffect">
                                  <p:stCondLst>
                                    <p:cond delay="0"/>
                                  </p:stCondLst>
                                  <p:childTnLst>
                                    <p:set>
                                      <p:cBhvr>
                                        <p:cTn id="55" dur="1" fill="hold">
                                          <p:stCondLst>
                                            <p:cond delay="0"/>
                                          </p:stCondLst>
                                        </p:cTn>
                                        <p:tgtEl>
                                          <p:spTgt spid="21521"/>
                                        </p:tgtEl>
                                        <p:attrNameLst>
                                          <p:attrName>style.visibility</p:attrName>
                                        </p:attrNameLst>
                                      </p:cBhvr>
                                      <p:to>
                                        <p:strVal val="visible"/>
                                      </p:to>
                                    </p:set>
                                    <p:anim calcmode="lin" valueType="num">
                                      <p:cBhvr additive="base">
                                        <p:cTn id="56" dur="500" fill="hold"/>
                                        <p:tgtEl>
                                          <p:spTgt spid="21521"/>
                                        </p:tgtEl>
                                        <p:attrNameLst>
                                          <p:attrName>ppt_x</p:attrName>
                                        </p:attrNameLst>
                                      </p:cBhvr>
                                      <p:tavLst>
                                        <p:tav tm="0">
                                          <p:val>
                                            <p:strVal val="1+#ppt_w/2"/>
                                          </p:val>
                                        </p:tav>
                                        <p:tav tm="100000">
                                          <p:val>
                                            <p:strVal val="#ppt_x"/>
                                          </p:val>
                                        </p:tav>
                                      </p:tavLst>
                                    </p:anim>
                                    <p:anim calcmode="lin" valueType="num">
                                      <p:cBhvr additive="base">
                                        <p:cTn id="57" dur="500" fill="hold"/>
                                        <p:tgtEl>
                                          <p:spTgt spid="21521"/>
                                        </p:tgtEl>
                                        <p:attrNameLst>
                                          <p:attrName>ppt_y</p:attrName>
                                        </p:attrNameLst>
                                      </p:cBhvr>
                                      <p:tavLst>
                                        <p:tav tm="0">
                                          <p:val>
                                            <p:strVal val="#ppt_y"/>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21524"/>
                                        </p:tgtEl>
                                        <p:attrNameLst>
                                          <p:attrName>style.visibility</p:attrName>
                                        </p:attrNameLst>
                                      </p:cBhvr>
                                      <p:to>
                                        <p:strVal val="visible"/>
                                      </p:to>
                                    </p:set>
                                    <p:anim calcmode="lin" valueType="num">
                                      <p:cBhvr additive="base">
                                        <p:cTn id="60" dur="500" fill="hold"/>
                                        <p:tgtEl>
                                          <p:spTgt spid="21524"/>
                                        </p:tgtEl>
                                        <p:attrNameLst>
                                          <p:attrName>ppt_x</p:attrName>
                                        </p:attrNameLst>
                                      </p:cBhvr>
                                      <p:tavLst>
                                        <p:tav tm="0">
                                          <p:val>
                                            <p:strVal val="#ppt_x"/>
                                          </p:val>
                                        </p:tav>
                                        <p:tav tm="100000">
                                          <p:val>
                                            <p:strVal val="#ppt_x"/>
                                          </p:val>
                                        </p:tav>
                                      </p:tavLst>
                                    </p:anim>
                                    <p:anim calcmode="lin" valueType="num">
                                      <p:cBhvr additive="base">
                                        <p:cTn id="61" dur="500" fill="hold"/>
                                        <p:tgtEl>
                                          <p:spTgt spid="21524"/>
                                        </p:tgtEl>
                                        <p:attrNameLst>
                                          <p:attrName>ppt_y</p:attrName>
                                        </p:attrNameLst>
                                      </p:cBhvr>
                                      <p:tavLst>
                                        <p:tav tm="0">
                                          <p:val>
                                            <p:strVal val="0-#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41"/>
                                        </p:tgtEl>
                                        <p:attrNameLst>
                                          <p:attrName>ppt_x</p:attrName>
                                        </p:attrNameLst>
                                      </p:cBhvr>
                                      <p:tavLst>
                                        <p:tav tm="0">
                                          <p:val>
                                            <p:strVal val="ppt_x"/>
                                          </p:val>
                                        </p:tav>
                                        <p:tav tm="100000">
                                          <p:val>
                                            <p:strVal val="ppt_x"/>
                                          </p:val>
                                        </p:tav>
                                      </p:tavLst>
                                    </p:anim>
                                    <p:anim calcmode="lin" valueType="num">
                                      <p:cBhvr additive="base">
                                        <p:cTn id="66" dur="500"/>
                                        <p:tgtEl>
                                          <p:spTgt spid="41"/>
                                        </p:tgtEl>
                                        <p:attrNameLst>
                                          <p:attrName>ppt_y</p:attrName>
                                        </p:attrNameLst>
                                      </p:cBhvr>
                                      <p:tavLst>
                                        <p:tav tm="0">
                                          <p:val>
                                            <p:strVal val="ppt_y"/>
                                          </p:val>
                                        </p:tav>
                                        <p:tav tm="100000">
                                          <p:val>
                                            <p:strVal val="1+ppt_h/2"/>
                                          </p:val>
                                        </p:tav>
                                      </p:tavLst>
                                    </p:anim>
                                    <p:set>
                                      <p:cBhvr>
                                        <p:cTn id="67" dur="1" fill="hold">
                                          <p:stCondLst>
                                            <p:cond delay="499"/>
                                          </p:stCondLst>
                                        </p:cTn>
                                        <p:tgtEl>
                                          <p:spTgt spid="41"/>
                                        </p:tgtEl>
                                        <p:attrNameLst>
                                          <p:attrName>style.visibility</p:attrName>
                                        </p:attrNameLst>
                                      </p:cBhvr>
                                      <p:to>
                                        <p:strVal val="hidden"/>
                                      </p:to>
                                    </p:set>
                                  </p:childTnLst>
                                </p:cTn>
                              </p:par>
                            </p:childTnLst>
                          </p:cTn>
                        </p:par>
                        <p:par>
                          <p:cTn id="68" fill="hold" nodeType="afterGroup">
                            <p:stCondLst>
                              <p:cond delay="500"/>
                            </p:stCondLst>
                            <p:childTnLst>
                              <p:par>
                                <p:cTn id="69" presetID="2" presetClass="exit" presetSubtype="4" fill="hold" nodeType="afterEffect">
                                  <p:stCondLst>
                                    <p:cond delay="0"/>
                                  </p:stCondLst>
                                  <p:childTnLst>
                                    <p:anim calcmode="lin" valueType="num">
                                      <p:cBhvr additive="base">
                                        <p:cTn id="70" dur="500"/>
                                        <p:tgtEl>
                                          <p:spTgt spid="37"/>
                                        </p:tgtEl>
                                        <p:attrNameLst>
                                          <p:attrName>ppt_x</p:attrName>
                                        </p:attrNameLst>
                                      </p:cBhvr>
                                      <p:tavLst>
                                        <p:tav tm="0">
                                          <p:val>
                                            <p:strVal val="ppt_x"/>
                                          </p:val>
                                        </p:tav>
                                        <p:tav tm="100000">
                                          <p:val>
                                            <p:strVal val="ppt_x"/>
                                          </p:val>
                                        </p:tav>
                                      </p:tavLst>
                                    </p:anim>
                                    <p:anim calcmode="lin" valueType="num">
                                      <p:cBhvr additive="base">
                                        <p:cTn id="71" dur="500"/>
                                        <p:tgtEl>
                                          <p:spTgt spid="37"/>
                                        </p:tgtEl>
                                        <p:attrNameLst>
                                          <p:attrName>ppt_y</p:attrName>
                                        </p:attrNameLst>
                                      </p:cBhvr>
                                      <p:tavLst>
                                        <p:tav tm="0">
                                          <p:val>
                                            <p:strVal val="ppt_y"/>
                                          </p:val>
                                        </p:tav>
                                        <p:tav tm="100000">
                                          <p:val>
                                            <p:strVal val="1+ppt_h/2"/>
                                          </p:val>
                                        </p:tav>
                                      </p:tavLst>
                                    </p:anim>
                                    <p:set>
                                      <p:cBhvr>
                                        <p:cTn id="72" dur="1" fill="hold">
                                          <p:stCondLst>
                                            <p:cond delay="499"/>
                                          </p:stCondLst>
                                        </p:cTn>
                                        <p:tgtEl>
                                          <p:spTgt spid="37"/>
                                        </p:tgtEl>
                                        <p:attrNameLst>
                                          <p:attrName>style.visibility</p:attrName>
                                        </p:attrNameLst>
                                      </p:cBhvr>
                                      <p:to>
                                        <p:strVal val="hidden"/>
                                      </p:to>
                                    </p:set>
                                  </p:childTnLst>
                                </p:cTn>
                              </p:par>
                            </p:childTnLst>
                          </p:cTn>
                        </p:par>
                        <p:par>
                          <p:cTn id="73" fill="hold" nodeType="afterGroup">
                            <p:stCondLst>
                              <p:cond delay="1000"/>
                            </p:stCondLst>
                            <p:childTnLst>
                              <p:par>
                                <p:cTn id="74" presetID="2" presetClass="exit" presetSubtype="4" fill="hold" nodeType="afterEffect">
                                  <p:stCondLst>
                                    <p:cond delay="0"/>
                                  </p:stCondLst>
                                  <p:childTnLst>
                                    <p:anim calcmode="lin" valueType="num">
                                      <p:cBhvr additive="base">
                                        <p:cTn id="75" dur="500"/>
                                        <p:tgtEl>
                                          <p:spTgt spid="38"/>
                                        </p:tgtEl>
                                        <p:attrNameLst>
                                          <p:attrName>ppt_x</p:attrName>
                                        </p:attrNameLst>
                                      </p:cBhvr>
                                      <p:tavLst>
                                        <p:tav tm="0">
                                          <p:val>
                                            <p:strVal val="ppt_x"/>
                                          </p:val>
                                        </p:tav>
                                        <p:tav tm="100000">
                                          <p:val>
                                            <p:strVal val="ppt_x"/>
                                          </p:val>
                                        </p:tav>
                                      </p:tavLst>
                                    </p:anim>
                                    <p:anim calcmode="lin" valueType="num">
                                      <p:cBhvr additive="base">
                                        <p:cTn id="76" dur="500"/>
                                        <p:tgtEl>
                                          <p:spTgt spid="38"/>
                                        </p:tgtEl>
                                        <p:attrNameLst>
                                          <p:attrName>ppt_y</p:attrName>
                                        </p:attrNameLst>
                                      </p:cBhvr>
                                      <p:tavLst>
                                        <p:tav tm="0">
                                          <p:val>
                                            <p:strVal val="ppt_y"/>
                                          </p:val>
                                        </p:tav>
                                        <p:tav tm="100000">
                                          <p:val>
                                            <p:strVal val="1+ppt_h/2"/>
                                          </p:val>
                                        </p:tav>
                                      </p:tavLst>
                                    </p:anim>
                                    <p:set>
                                      <p:cBhvr>
                                        <p:cTn id="77" dur="1" fill="hold">
                                          <p:stCondLst>
                                            <p:cond delay="499"/>
                                          </p:stCondLst>
                                        </p:cTn>
                                        <p:tgtEl>
                                          <p:spTgt spid="38"/>
                                        </p:tgtEl>
                                        <p:attrNameLst>
                                          <p:attrName>style.visibility</p:attrName>
                                        </p:attrNameLst>
                                      </p:cBhvr>
                                      <p:to>
                                        <p:strVal val="hidden"/>
                                      </p:to>
                                    </p:set>
                                  </p:childTnLst>
                                </p:cTn>
                              </p:par>
                            </p:childTnLst>
                          </p:cTn>
                        </p:par>
                      </p:childTnLst>
                    </p:cTn>
                  </p:par>
                  <p:par>
                    <p:cTn id="78" fill="hold" nodeType="clickPar">
                      <p:stCondLst>
                        <p:cond delay="indefinite"/>
                      </p:stCondLst>
                      <p:childTnLst>
                        <p:par>
                          <p:cTn id="79" fill="hold" nodeType="withGroup">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9"/>
                                        </p:tgtEl>
                                        <p:attrNameLst>
                                          <p:attrName>style.visibility</p:attrName>
                                        </p:attrNameLst>
                                      </p:cBhvr>
                                      <p:to>
                                        <p:strVal val="visible"/>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rIns="132080"/>
          <a:lstStyle/>
          <a:p>
            <a:r>
              <a:rPr lang="en-US" dirty="0"/>
              <a:t>Deadlock: One-lane Bridge</a:t>
            </a:r>
          </a:p>
        </p:txBody>
      </p:sp>
      <p:sp>
        <p:nvSpPr>
          <p:cNvPr id="7176" name="Content Placeholder 42"/>
          <p:cNvSpPr>
            <a:spLocks noGrp="1"/>
          </p:cNvSpPr>
          <p:nvPr>
            <p:ph idx="4294967295"/>
          </p:nvPr>
        </p:nvSpPr>
        <p:spPr>
          <a:xfrm>
            <a:off x="949325" y="3581400"/>
            <a:ext cx="7661275" cy="2971800"/>
          </a:xfrm>
          <a:prstGeom prst="rect">
            <a:avLst/>
          </a:prstGeom>
        </p:spPr>
        <p:txBody>
          <a:bodyPr/>
          <a:lstStyle/>
          <a:p>
            <a:r>
              <a:rPr lang="en-US" sz="2200" dirty="0"/>
              <a:t>Traffic only in one direction</a:t>
            </a:r>
          </a:p>
          <a:p>
            <a:r>
              <a:rPr lang="en-US" sz="2200" dirty="0"/>
              <a:t>Each section of a bridge can be viewed as a resource</a:t>
            </a:r>
          </a:p>
        </p:txBody>
      </p:sp>
      <p:pic>
        <p:nvPicPr>
          <p:cNvPr id="7179"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3" name="Group 41"/>
          <p:cNvGrpSpPr>
            <a:grpSpLocks/>
          </p:cNvGrpSpPr>
          <p:nvPr/>
        </p:nvGrpSpPr>
        <p:grpSpPr bwMode="auto">
          <a:xfrm>
            <a:off x="304800" y="1828800"/>
            <a:ext cx="8153400" cy="1676400"/>
            <a:chOff x="990600" y="2971800"/>
            <a:chExt cx="7467600" cy="1295400"/>
          </a:xfrm>
        </p:grpSpPr>
        <p:grpSp>
          <p:nvGrpSpPr>
            <p:cNvPr id="7187" name="Group 40"/>
            <p:cNvGrpSpPr>
              <a:grpSpLocks/>
            </p:cNvGrpSpPr>
            <p:nvPr/>
          </p:nvGrpSpPr>
          <p:grpSpPr bwMode="auto">
            <a:xfrm>
              <a:off x="990600" y="2971800"/>
              <a:ext cx="7391400" cy="1295400"/>
              <a:chOff x="990600" y="2971800"/>
              <a:chExt cx="7391400" cy="1295400"/>
            </a:xfrm>
          </p:grpSpPr>
          <p:sp>
            <p:nvSpPr>
              <p:cNvPr id="7190" name="Line 8"/>
              <p:cNvSpPr>
                <a:spLocks noChangeShapeType="1"/>
              </p:cNvSpPr>
              <p:nvPr/>
            </p:nvSpPr>
            <p:spPr bwMode="auto">
              <a:xfrm>
                <a:off x="990600" y="4265612"/>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1" name="Line 11"/>
              <p:cNvSpPr>
                <a:spLocks noChangeShapeType="1"/>
              </p:cNvSpPr>
              <p:nvPr/>
            </p:nvSpPr>
            <p:spPr bwMode="auto">
              <a:xfrm flipH="1">
                <a:off x="5715000" y="4265612"/>
                <a:ext cx="2667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2" name="Line 12"/>
              <p:cNvSpPr>
                <a:spLocks noChangeShapeType="1"/>
              </p:cNvSpPr>
              <p:nvPr/>
            </p:nvSpPr>
            <p:spPr bwMode="auto">
              <a:xfrm>
                <a:off x="990600" y="2971800"/>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3" name="Line 15"/>
              <p:cNvSpPr>
                <a:spLocks noChangeShapeType="1"/>
              </p:cNvSpPr>
              <p:nvPr/>
            </p:nvSpPr>
            <p:spPr bwMode="auto">
              <a:xfrm>
                <a:off x="5715000" y="2971800"/>
                <a:ext cx="2590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7194" name="Group 33"/>
              <p:cNvGrpSpPr>
                <a:grpSpLocks/>
              </p:cNvGrpSpPr>
              <p:nvPr/>
            </p:nvGrpSpPr>
            <p:grpSpPr bwMode="auto">
              <a:xfrm>
                <a:off x="3733800" y="2971800"/>
                <a:ext cx="1981200" cy="381000"/>
                <a:chOff x="3733800" y="2971800"/>
                <a:chExt cx="1981200" cy="381000"/>
              </a:xfrm>
            </p:grpSpPr>
            <p:sp>
              <p:nvSpPr>
                <p:cNvPr id="7199"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200"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201"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7195" name="Group 34"/>
              <p:cNvGrpSpPr>
                <a:grpSpLocks/>
              </p:cNvGrpSpPr>
              <p:nvPr/>
            </p:nvGrpSpPr>
            <p:grpSpPr bwMode="auto">
              <a:xfrm flipV="1">
                <a:off x="3733800" y="3886200"/>
                <a:ext cx="1981200" cy="381000"/>
                <a:chOff x="3733800" y="2971800"/>
                <a:chExt cx="1981200" cy="381000"/>
              </a:xfrm>
            </p:grpSpPr>
            <p:sp>
              <p:nvSpPr>
                <p:cNvPr id="7196"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7"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98"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sp>
          <p:nvSpPr>
            <p:cNvPr id="7188" name="Line 12"/>
            <p:cNvSpPr>
              <a:spLocks noChangeShapeType="1"/>
            </p:cNvSpPr>
            <p:nvPr/>
          </p:nvSpPr>
          <p:spPr bwMode="auto">
            <a:xfrm>
              <a:off x="990600" y="3579812"/>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9" name="Line 12"/>
            <p:cNvSpPr>
              <a:spLocks noChangeShapeType="1"/>
            </p:cNvSpPr>
            <p:nvPr/>
          </p:nvSpPr>
          <p:spPr bwMode="auto">
            <a:xfrm>
              <a:off x="5715000" y="3581400"/>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7184" name="Line 12"/>
          <p:cNvSpPr>
            <a:spLocks noChangeShapeType="1"/>
          </p:cNvSpPr>
          <p:nvPr/>
        </p:nvSpPr>
        <p:spPr bwMode="auto">
          <a:xfrm>
            <a:off x="3657600" y="22098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5" name="Line 12"/>
          <p:cNvSpPr>
            <a:spLocks noChangeShapeType="1"/>
          </p:cNvSpPr>
          <p:nvPr/>
        </p:nvSpPr>
        <p:spPr bwMode="auto">
          <a:xfrm>
            <a:off x="3657600" y="3124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7186" name="TextBox 45"/>
          <p:cNvSpPr txBox="1">
            <a:spLocks noChangeArrowheads="1"/>
          </p:cNvSpPr>
          <p:nvPr/>
        </p:nvSpPr>
        <p:spPr bwMode="auto">
          <a:xfrm>
            <a:off x="2698390" y="5181600"/>
            <a:ext cx="3242394" cy="584776"/>
          </a:xfrm>
          <a:prstGeom prst="rect">
            <a:avLst/>
          </a:prstGeom>
          <a:ln/>
        </p:spPr>
        <p:style>
          <a:lnRef idx="2">
            <a:schemeClr val="accent3"/>
          </a:lnRef>
          <a:fillRef idx="1">
            <a:schemeClr val="lt1"/>
          </a:fillRef>
          <a:effectRef idx="0">
            <a:schemeClr val="accent3"/>
          </a:effectRef>
          <a:fontRef idx="minor">
            <a:schemeClr val="dk1"/>
          </a:fontRef>
        </p:style>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algn="ctr"/>
            <a:r>
              <a:rPr lang="en-US" sz="3200" dirty="0">
                <a:latin typeface="Gill Sans MT"/>
                <a:cs typeface="Gill Sans MT"/>
              </a:rPr>
              <a:t>What can happen?</a:t>
            </a:r>
          </a:p>
        </p:txBody>
      </p:sp>
    </p:spTree>
    <p:extLst>
      <p:ext uri="{BB962C8B-B14F-4D97-AF65-F5344CB8AC3E}">
        <p14:creationId xmlns:p14="http://schemas.microsoft.com/office/powerpoint/2010/main" val="30126525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Rectangle 7"/>
          <p:cNvSpPr>
            <a:spLocks noGrp="1" noChangeArrowheads="1"/>
          </p:cNvSpPr>
          <p:nvPr>
            <p:ph type="title"/>
          </p:nvPr>
        </p:nvSpPr>
        <p:spPr/>
        <p:txBody>
          <a:bodyPr rIns="132080"/>
          <a:lstStyle/>
          <a:p>
            <a:r>
              <a:rPr lang="en-US" dirty="0"/>
              <a:t>Deadlock: One-lane Bridge</a:t>
            </a:r>
          </a:p>
        </p:txBody>
      </p:sp>
      <p:sp>
        <p:nvSpPr>
          <p:cNvPr id="43" name="Content Placeholder 42"/>
          <p:cNvSpPr>
            <a:spLocks noGrp="1"/>
          </p:cNvSpPr>
          <p:nvPr>
            <p:ph idx="4294967295"/>
          </p:nvPr>
        </p:nvSpPr>
        <p:spPr>
          <a:xfrm>
            <a:off x="949325" y="3581400"/>
            <a:ext cx="7661275" cy="2057400"/>
          </a:xfrm>
          <a:prstGeom prst="rect">
            <a:avLst/>
          </a:prstGeom>
        </p:spPr>
        <p:txBody>
          <a:bodyPr>
            <a:normAutofit fontScale="92500" lnSpcReduction="20000"/>
          </a:bodyPr>
          <a:lstStyle/>
          <a:p>
            <a:pPr>
              <a:buFont typeface="Wingdings" pitchFamily="2" charset="2"/>
              <a:buChar char="n"/>
              <a:defRPr/>
            </a:pPr>
            <a:r>
              <a:rPr lang="en-US" dirty="0" smtClean="0">
                <a:ea typeface="ＭＳ Ｐゴシック" pitchFamily="34" charset="-128"/>
              </a:rPr>
              <a:t>Traffic only in one direction</a:t>
            </a:r>
          </a:p>
          <a:p>
            <a:pPr>
              <a:buFont typeface="Wingdings" pitchFamily="2" charset="2"/>
              <a:buChar char="n"/>
              <a:defRPr/>
            </a:pPr>
            <a:r>
              <a:rPr lang="en-US" dirty="0" smtClean="0">
                <a:ea typeface="ＭＳ Ｐゴシック" pitchFamily="34" charset="-128"/>
              </a:rPr>
              <a:t>Each section of a bridge can be viewed as a resource</a:t>
            </a:r>
          </a:p>
          <a:p>
            <a:pPr>
              <a:buFont typeface="Wingdings" pitchFamily="2" charset="2"/>
              <a:buChar char="n"/>
              <a:defRPr/>
            </a:pPr>
            <a:r>
              <a:rPr lang="en-US" dirty="0" smtClean="0">
                <a:ea typeface="ＭＳ Ｐゴシック" pitchFamily="34" charset="-128"/>
              </a:rPr>
              <a:t>Deadlock</a:t>
            </a:r>
          </a:p>
          <a:p>
            <a:pPr lvl="1">
              <a:buFont typeface="Wingdings" pitchFamily="2" charset="2"/>
              <a:buChar char="¡"/>
              <a:defRPr/>
            </a:pPr>
            <a:r>
              <a:rPr lang="en-US" dirty="0" smtClean="0">
                <a:ea typeface="ＭＳ Ｐゴシック" pitchFamily="34" charset="-128"/>
              </a:rPr>
              <a:t>Resolved if cars back up (preempt resources and rollback)</a:t>
            </a:r>
          </a:p>
          <a:p>
            <a:pPr lvl="1">
              <a:buFont typeface="Wingdings" pitchFamily="2" charset="2"/>
              <a:buChar char="¡"/>
              <a:defRPr/>
            </a:pPr>
            <a:r>
              <a:rPr lang="en-US" dirty="0" smtClean="0">
                <a:ea typeface="ＭＳ Ｐゴシック" pitchFamily="34" charset="-128"/>
              </a:rPr>
              <a:t>Several cars may have to be backed up</a:t>
            </a:r>
          </a:p>
        </p:txBody>
      </p:sp>
      <p:pic>
        <p:nvPicPr>
          <p:cNvPr id="21520"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7765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09" name="Group 41"/>
          <p:cNvGrpSpPr>
            <a:grpSpLocks/>
          </p:cNvGrpSpPr>
          <p:nvPr/>
        </p:nvGrpSpPr>
        <p:grpSpPr bwMode="auto">
          <a:xfrm>
            <a:off x="304800" y="1828800"/>
            <a:ext cx="8153400" cy="1676400"/>
            <a:chOff x="990600" y="2971800"/>
            <a:chExt cx="7467600" cy="1295400"/>
          </a:xfrm>
        </p:grpSpPr>
        <p:grpSp>
          <p:nvGrpSpPr>
            <p:cNvPr id="8212" name="Group 40"/>
            <p:cNvGrpSpPr>
              <a:grpSpLocks/>
            </p:cNvGrpSpPr>
            <p:nvPr/>
          </p:nvGrpSpPr>
          <p:grpSpPr bwMode="auto">
            <a:xfrm>
              <a:off x="990600" y="2971800"/>
              <a:ext cx="7391400" cy="1295400"/>
              <a:chOff x="990600" y="2971800"/>
              <a:chExt cx="7391400" cy="1295400"/>
            </a:xfrm>
          </p:grpSpPr>
          <p:sp>
            <p:nvSpPr>
              <p:cNvPr id="8215" name="Line 8"/>
              <p:cNvSpPr>
                <a:spLocks noChangeShapeType="1"/>
              </p:cNvSpPr>
              <p:nvPr/>
            </p:nvSpPr>
            <p:spPr bwMode="auto">
              <a:xfrm>
                <a:off x="990600" y="4265612"/>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16" name="Line 11"/>
              <p:cNvSpPr>
                <a:spLocks noChangeShapeType="1"/>
              </p:cNvSpPr>
              <p:nvPr/>
            </p:nvSpPr>
            <p:spPr bwMode="auto">
              <a:xfrm flipH="1">
                <a:off x="5715000" y="4265612"/>
                <a:ext cx="2667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17" name="Line 12"/>
              <p:cNvSpPr>
                <a:spLocks noChangeShapeType="1"/>
              </p:cNvSpPr>
              <p:nvPr/>
            </p:nvSpPr>
            <p:spPr bwMode="auto">
              <a:xfrm>
                <a:off x="990600" y="2971800"/>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18" name="Line 15"/>
              <p:cNvSpPr>
                <a:spLocks noChangeShapeType="1"/>
              </p:cNvSpPr>
              <p:nvPr/>
            </p:nvSpPr>
            <p:spPr bwMode="auto">
              <a:xfrm>
                <a:off x="5715000" y="2971800"/>
                <a:ext cx="2590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8219" name="Group 33"/>
              <p:cNvGrpSpPr>
                <a:grpSpLocks/>
              </p:cNvGrpSpPr>
              <p:nvPr/>
            </p:nvGrpSpPr>
            <p:grpSpPr bwMode="auto">
              <a:xfrm>
                <a:off x="3733800" y="2971800"/>
                <a:ext cx="1981200" cy="381000"/>
                <a:chOff x="3733800" y="2971800"/>
                <a:chExt cx="1981200" cy="381000"/>
              </a:xfrm>
            </p:grpSpPr>
            <p:sp>
              <p:nvSpPr>
                <p:cNvPr id="8224"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25"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26"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8220" name="Group 34"/>
              <p:cNvGrpSpPr>
                <a:grpSpLocks/>
              </p:cNvGrpSpPr>
              <p:nvPr/>
            </p:nvGrpSpPr>
            <p:grpSpPr bwMode="auto">
              <a:xfrm flipV="1">
                <a:off x="3733800" y="3886200"/>
                <a:ext cx="1981200" cy="381000"/>
                <a:chOff x="3733800" y="2971800"/>
                <a:chExt cx="1981200" cy="381000"/>
              </a:xfrm>
            </p:grpSpPr>
            <p:sp>
              <p:nvSpPr>
                <p:cNvPr id="8221"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22"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23"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sp>
          <p:nvSpPr>
            <p:cNvPr id="8213" name="Line 12"/>
            <p:cNvSpPr>
              <a:spLocks noChangeShapeType="1"/>
            </p:cNvSpPr>
            <p:nvPr/>
          </p:nvSpPr>
          <p:spPr bwMode="auto">
            <a:xfrm>
              <a:off x="990600" y="3579812"/>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14" name="Line 12"/>
            <p:cNvSpPr>
              <a:spLocks noChangeShapeType="1"/>
            </p:cNvSpPr>
            <p:nvPr/>
          </p:nvSpPr>
          <p:spPr bwMode="auto">
            <a:xfrm>
              <a:off x="5715000" y="3581400"/>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8210" name="Line 12"/>
          <p:cNvSpPr>
            <a:spLocks noChangeShapeType="1"/>
          </p:cNvSpPr>
          <p:nvPr/>
        </p:nvSpPr>
        <p:spPr bwMode="auto">
          <a:xfrm>
            <a:off x="3657600" y="22098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211" name="Line 12"/>
          <p:cNvSpPr>
            <a:spLocks noChangeShapeType="1"/>
          </p:cNvSpPr>
          <p:nvPr/>
        </p:nvSpPr>
        <p:spPr bwMode="auto">
          <a:xfrm>
            <a:off x="3657600" y="3124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32928630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1.94444E-6 4.17534E-6 L 0.11129 -0.04673 " pathEditMode="relative" rAng="0" ptsTypes="AA">
                                      <p:cBhvr>
                                        <p:cTn id="6" dur="500" fill="hold"/>
                                        <p:tgtEl>
                                          <p:spTgt spid="21525"/>
                                        </p:tgtEl>
                                        <p:attrNameLst>
                                          <p:attrName>ppt_x</p:attrName>
                                          <p:attrName>ppt_y</p:attrName>
                                        </p:attrNameLst>
                                      </p:cBhvr>
                                      <p:rCtr x="5556" y="-2336"/>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9" presetClass="path" presetSubtype="0" accel="50000" decel="50000" fill="hold" nodeType="clickEffect">
                                  <p:stCondLst>
                                    <p:cond delay="0"/>
                                  </p:stCondLst>
                                  <p:childTnLst>
                                    <p:animMotion origin="layout" path="M 4.72222E-6 -1.8205E-6 L -0.11372 0.06431 " pathEditMode="relative" rAng="0" ptsTypes="AA">
                                      <p:cBhvr>
                                        <p:cTn id="10" dur="500" fill="hold"/>
                                        <p:tgtEl>
                                          <p:spTgt spid="21520"/>
                                        </p:tgtEl>
                                        <p:attrNameLst>
                                          <p:attrName>ppt_x</p:attrName>
                                          <p:attrName>ppt_y</p:attrName>
                                        </p:attrNameLst>
                                      </p:cBhvr>
                                      <p:rCtr x="-5694" y="321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21527"/>
                                        </p:tgtEl>
                                        <p:attrNameLst>
                                          <p:attrName>style.visibility</p:attrName>
                                        </p:attrNameLst>
                                      </p:cBhvr>
                                      <p:to>
                                        <p:strVal val="visible"/>
                                      </p:to>
                                    </p:set>
                                    <p:anim calcmode="lin" valueType="num">
                                      <p:cBhvr additive="base">
                                        <p:cTn id="15" dur="500" fill="hold"/>
                                        <p:tgtEl>
                                          <p:spTgt spid="21527"/>
                                        </p:tgtEl>
                                        <p:attrNameLst>
                                          <p:attrName>ppt_x</p:attrName>
                                        </p:attrNameLst>
                                      </p:cBhvr>
                                      <p:tavLst>
                                        <p:tav tm="0">
                                          <p:val>
                                            <p:strVal val="0-#ppt_w/2"/>
                                          </p:val>
                                        </p:tav>
                                        <p:tav tm="100000">
                                          <p:val>
                                            <p:strVal val="#ppt_x"/>
                                          </p:val>
                                        </p:tav>
                                      </p:tavLst>
                                    </p:anim>
                                    <p:anim calcmode="lin" valueType="num">
                                      <p:cBhvr additive="base">
                                        <p:cTn id="16" dur="500" fill="hold"/>
                                        <p:tgtEl>
                                          <p:spTgt spid="21527"/>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21522"/>
                                        </p:tgtEl>
                                        <p:attrNameLst>
                                          <p:attrName>style.visibility</p:attrName>
                                        </p:attrNameLst>
                                      </p:cBhvr>
                                      <p:to>
                                        <p:strVal val="visible"/>
                                      </p:to>
                                    </p:set>
                                    <p:anim calcmode="lin" valueType="num">
                                      <p:cBhvr additive="base">
                                        <p:cTn id="21" dur="500" fill="hold"/>
                                        <p:tgtEl>
                                          <p:spTgt spid="21522"/>
                                        </p:tgtEl>
                                        <p:attrNameLst>
                                          <p:attrName>ppt_x</p:attrName>
                                        </p:attrNameLst>
                                      </p:cBhvr>
                                      <p:tavLst>
                                        <p:tav tm="0">
                                          <p:val>
                                            <p:strVal val="1+#ppt_w/2"/>
                                          </p:val>
                                        </p:tav>
                                        <p:tav tm="100000">
                                          <p:val>
                                            <p:strVal val="#ppt_x"/>
                                          </p:val>
                                        </p:tav>
                                      </p:tavLst>
                                    </p:anim>
                                    <p:anim calcmode="lin" valueType="num">
                                      <p:cBhvr additive="base">
                                        <p:cTn id="22" dur="500" fill="hold"/>
                                        <p:tgtEl>
                                          <p:spTgt spid="21522"/>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21526"/>
                                        </p:tgtEl>
                                        <p:attrNameLst>
                                          <p:attrName>style.visibility</p:attrName>
                                        </p:attrNameLst>
                                      </p:cBhvr>
                                      <p:to>
                                        <p:strVal val="visible"/>
                                      </p:to>
                                    </p:set>
                                    <p:anim calcmode="lin" valueType="num">
                                      <p:cBhvr additive="base">
                                        <p:cTn id="27" dur="500" fill="hold"/>
                                        <p:tgtEl>
                                          <p:spTgt spid="21526"/>
                                        </p:tgtEl>
                                        <p:attrNameLst>
                                          <p:attrName>ppt_x</p:attrName>
                                        </p:attrNameLst>
                                      </p:cBhvr>
                                      <p:tavLst>
                                        <p:tav tm="0">
                                          <p:val>
                                            <p:strVal val="0-#ppt_w/2"/>
                                          </p:val>
                                        </p:tav>
                                        <p:tav tm="100000">
                                          <p:val>
                                            <p:strVal val="#ppt_x"/>
                                          </p:val>
                                        </p:tav>
                                      </p:tavLst>
                                    </p:anim>
                                    <p:anim calcmode="lin" valueType="num">
                                      <p:cBhvr additive="base">
                                        <p:cTn id="28" dur="500" fill="hold"/>
                                        <p:tgtEl>
                                          <p:spTgt spid="21526"/>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nodeType="clickEffect">
                                  <p:stCondLst>
                                    <p:cond delay="0"/>
                                  </p:stCondLst>
                                  <p:childTnLst>
                                    <p:set>
                                      <p:cBhvr>
                                        <p:cTn id="32" dur="1" fill="hold">
                                          <p:stCondLst>
                                            <p:cond delay="0"/>
                                          </p:stCondLst>
                                        </p:cTn>
                                        <p:tgtEl>
                                          <p:spTgt spid="21521"/>
                                        </p:tgtEl>
                                        <p:attrNameLst>
                                          <p:attrName>style.visibility</p:attrName>
                                        </p:attrNameLst>
                                      </p:cBhvr>
                                      <p:to>
                                        <p:strVal val="visible"/>
                                      </p:to>
                                    </p:set>
                                    <p:anim calcmode="lin" valueType="num">
                                      <p:cBhvr additive="base">
                                        <p:cTn id="33" dur="500" fill="hold"/>
                                        <p:tgtEl>
                                          <p:spTgt spid="21521"/>
                                        </p:tgtEl>
                                        <p:attrNameLst>
                                          <p:attrName>ppt_x</p:attrName>
                                        </p:attrNameLst>
                                      </p:cBhvr>
                                      <p:tavLst>
                                        <p:tav tm="0">
                                          <p:val>
                                            <p:strVal val="1+#ppt_w/2"/>
                                          </p:val>
                                        </p:tav>
                                        <p:tav tm="100000">
                                          <p:val>
                                            <p:strVal val="#ppt_x"/>
                                          </p:val>
                                        </p:tav>
                                      </p:tavLst>
                                    </p:anim>
                                    <p:anim calcmode="lin" valueType="num">
                                      <p:cBhvr additive="base">
                                        <p:cTn id="34" dur="500" fill="hold"/>
                                        <p:tgtEl>
                                          <p:spTgt spid="21521"/>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3">
                                            <p:txEl>
                                              <p:pRg st="2" end="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3">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Grp="1" noChangeArrowheads="1"/>
          </p:cNvSpPr>
          <p:nvPr>
            <p:ph type="title"/>
          </p:nvPr>
        </p:nvSpPr>
        <p:spPr/>
        <p:txBody>
          <a:bodyPr rIns="132080"/>
          <a:lstStyle/>
          <a:p>
            <a:r>
              <a:rPr lang="en-US" dirty="0"/>
              <a:t>Deadlock: One-lane Bridge</a:t>
            </a:r>
          </a:p>
        </p:txBody>
      </p:sp>
      <p:sp>
        <p:nvSpPr>
          <p:cNvPr id="43" name="Content Placeholder 42"/>
          <p:cNvSpPr>
            <a:spLocks noGrp="1"/>
          </p:cNvSpPr>
          <p:nvPr>
            <p:ph idx="4294967295"/>
          </p:nvPr>
        </p:nvSpPr>
        <p:spPr>
          <a:xfrm>
            <a:off x="949325" y="3581400"/>
            <a:ext cx="7661275" cy="2971800"/>
          </a:xfrm>
          <a:prstGeom prst="rect">
            <a:avLst/>
          </a:prstGeom>
        </p:spPr>
        <p:txBody>
          <a:bodyPr>
            <a:normAutofit fontScale="92500" lnSpcReduction="20000"/>
          </a:bodyPr>
          <a:lstStyle/>
          <a:p>
            <a:pPr>
              <a:buFont typeface="Wingdings" pitchFamily="2" charset="2"/>
              <a:buChar char="n"/>
              <a:defRPr/>
            </a:pPr>
            <a:r>
              <a:rPr lang="en-US" dirty="0" smtClean="0">
                <a:ea typeface="ＭＳ Ｐゴシック" pitchFamily="34" charset="-128"/>
              </a:rPr>
              <a:t>Traffic only in one direction</a:t>
            </a:r>
          </a:p>
          <a:p>
            <a:pPr>
              <a:buFont typeface="Wingdings" pitchFamily="2" charset="2"/>
              <a:buChar char="n"/>
              <a:defRPr/>
            </a:pPr>
            <a:r>
              <a:rPr lang="en-US" dirty="0" smtClean="0">
                <a:ea typeface="ＭＳ Ｐゴシック" pitchFamily="34" charset="-128"/>
              </a:rPr>
              <a:t>Each section of a bridge can be viewed as a resource</a:t>
            </a:r>
          </a:p>
          <a:p>
            <a:pPr>
              <a:buFont typeface="Wingdings" pitchFamily="2" charset="2"/>
              <a:buChar char="n"/>
              <a:defRPr/>
            </a:pPr>
            <a:r>
              <a:rPr lang="en-US" dirty="0" smtClean="0">
                <a:ea typeface="ＭＳ Ｐゴシック" pitchFamily="34" charset="-128"/>
              </a:rPr>
              <a:t>Deadlock</a:t>
            </a:r>
          </a:p>
          <a:p>
            <a:pPr lvl="1">
              <a:buFont typeface="Wingdings" pitchFamily="2" charset="2"/>
              <a:buChar char="¡"/>
              <a:defRPr/>
            </a:pPr>
            <a:r>
              <a:rPr lang="en-US" dirty="0" smtClean="0">
                <a:ea typeface="ＭＳ Ｐゴシック" pitchFamily="34" charset="-128"/>
              </a:rPr>
              <a:t>Resolved if cars back up (preempt resources and rollback)</a:t>
            </a:r>
          </a:p>
          <a:p>
            <a:pPr lvl="1">
              <a:buFont typeface="Wingdings" pitchFamily="2" charset="2"/>
              <a:buChar char="¡"/>
              <a:defRPr/>
            </a:pPr>
            <a:r>
              <a:rPr lang="en-US" dirty="0" smtClean="0">
                <a:ea typeface="ＭＳ Ｐゴシック" pitchFamily="34" charset="-128"/>
              </a:rPr>
              <a:t>Several cars may have to be backed up</a:t>
            </a:r>
          </a:p>
          <a:p>
            <a:pPr>
              <a:buFont typeface="Wingdings" pitchFamily="2" charset="2"/>
              <a:buChar char="n"/>
              <a:defRPr/>
            </a:pPr>
            <a:r>
              <a:rPr lang="en-US" dirty="0" smtClean="0">
                <a:ea typeface="ＭＳ Ｐゴシック" pitchFamily="34" charset="-128"/>
              </a:rPr>
              <a:t>But, starvation is </a:t>
            </a:r>
            <a:r>
              <a:rPr lang="en-US" dirty="0" smtClean="0">
                <a:ea typeface="ＭＳ Ｐゴシック" pitchFamily="34" charset="-128"/>
              </a:rPr>
              <a:t>possible</a:t>
            </a:r>
          </a:p>
          <a:p>
            <a:pPr lvl="1">
              <a:buFont typeface="Wingdings" pitchFamily="2" charset="2"/>
              <a:buChar char="n"/>
              <a:defRPr/>
            </a:pPr>
            <a:r>
              <a:rPr lang="en-US" dirty="0" smtClean="0">
                <a:ea typeface="ＭＳ Ｐゴシック" pitchFamily="34" charset="-128"/>
              </a:rPr>
              <a:t>e.g., if the rule is that Westbound cars always go first when present</a:t>
            </a:r>
            <a:endParaRPr lang="en-US" dirty="0" smtClean="0">
              <a:ea typeface="ＭＳ Ｐゴシック" pitchFamily="34" charset="-128"/>
            </a:endParaRPr>
          </a:p>
          <a:p>
            <a:pPr>
              <a:buFont typeface="Wingdings" pitchFamily="2" charset="2"/>
              <a:buChar char="n"/>
              <a:defRPr/>
            </a:pPr>
            <a:endParaRPr lang="en-US" dirty="0" smtClean="0">
              <a:ea typeface="ＭＳ Ｐゴシック" pitchFamily="34" charset="-128"/>
            </a:endParaRPr>
          </a:p>
        </p:txBody>
      </p:sp>
      <p:pic>
        <p:nvPicPr>
          <p:cNvPr id="21520"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7765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31" name="Group 41"/>
          <p:cNvGrpSpPr>
            <a:grpSpLocks/>
          </p:cNvGrpSpPr>
          <p:nvPr/>
        </p:nvGrpSpPr>
        <p:grpSpPr bwMode="auto">
          <a:xfrm>
            <a:off x="304800" y="1828800"/>
            <a:ext cx="8153400" cy="1676400"/>
            <a:chOff x="990600" y="2971800"/>
            <a:chExt cx="7467600" cy="1295400"/>
          </a:xfrm>
        </p:grpSpPr>
        <p:grpSp>
          <p:nvGrpSpPr>
            <p:cNvPr id="9237" name="Group 40"/>
            <p:cNvGrpSpPr>
              <a:grpSpLocks/>
            </p:cNvGrpSpPr>
            <p:nvPr/>
          </p:nvGrpSpPr>
          <p:grpSpPr bwMode="auto">
            <a:xfrm>
              <a:off x="990600" y="2971800"/>
              <a:ext cx="7391400" cy="1295400"/>
              <a:chOff x="990600" y="2971800"/>
              <a:chExt cx="7391400" cy="1295400"/>
            </a:xfrm>
          </p:grpSpPr>
          <p:sp>
            <p:nvSpPr>
              <p:cNvPr id="9240" name="Line 8"/>
              <p:cNvSpPr>
                <a:spLocks noChangeShapeType="1"/>
              </p:cNvSpPr>
              <p:nvPr/>
            </p:nvSpPr>
            <p:spPr bwMode="auto">
              <a:xfrm>
                <a:off x="990600" y="4265612"/>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41" name="Line 11"/>
              <p:cNvSpPr>
                <a:spLocks noChangeShapeType="1"/>
              </p:cNvSpPr>
              <p:nvPr/>
            </p:nvSpPr>
            <p:spPr bwMode="auto">
              <a:xfrm flipH="1">
                <a:off x="5715000" y="4265612"/>
                <a:ext cx="2667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42" name="Line 12"/>
              <p:cNvSpPr>
                <a:spLocks noChangeShapeType="1"/>
              </p:cNvSpPr>
              <p:nvPr/>
            </p:nvSpPr>
            <p:spPr bwMode="auto">
              <a:xfrm>
                <a:off x="990600" y="2971800"/>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43" name="Line 15"/>
              <p:cNvSpPr>
                <a:spLocks noChangeShapeType="1"/>
              </p:cNvSpPr>
              <p:nvPr/>
            </p:nvSpPr>
            <p:spPr bwMode="auto">
              <a:xfrm>
                <a:off x="5715000" y="2971800"/>
                <a:ext cx="2590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9244" name="Group 33"/>
              <p:cNvGrpSpPr>
                <a:grpSpLocks/>
              </p:cNvGrpSpPr>
              <p:nvPr/>
            </p:nvGrpSpPr>
            <p:grpSpPr bwMode="auto">
              <a:xfrm>
                <a:off x="3733800" y="2971800"/>
                <a:ext cx="1981200" cy="381000"/>
                <a:chOff x="3733800" y="2971800"/>
                <a:chExt cx="1981200" cy="381000"/>
              </a:xfrm>
            </p:grpSpPr>
            <p:sp>
              <p:nvSpPr>
                <p:cNvPr id="9249"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50"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51"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9245" name="Group 34"/>
              <p:cNvGrpSpPr>
                <a:grpSpLocks/>
              </p:cNvGrpSpPr>
              <p:nvPr/>
            </p:nvGrpSpPr>
            <p:grpSpPr bwMode="auto">
              <a:xfrm flipV="1">
                <a:off x="3733800" y="3886200"/>
                <a:ext cx="1981200" cy="381000"/>
                <a:chOff x="3733800" y="2971800"/>
                <a:chExt cx="1981200" cy="381000"/>
              </a:xfrm>
            </p:grpSpPr>
            <p:sp>
              <p:nvSpPr>
                <p:cNvPr id="9246"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47"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48"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sp>
          <p:nvSpPr>
            <p:cNvPr id="9238" name="Line 12"/>
            <p:cNvSpPr>
              <a:spLocks noChangeShapeType="1"/>
            </p:cNvSpPr>
            <p:nvPr/>
          </p:nvSpPr>
          <p:spPr bwMode="auto">
            <a:xfrm>
              <a:off x="990600" y="3579812"/>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39" name="Line 12"/>
            <p:cNvSpPr>
              <a:spLocks noChangeShapeType="1"/>
            </p:cNvSpPr>
            <p:nvPr/>
          </p:nvSpPr>
          <p:spPr bwMode="auto">
            <a:xfrm>
              <a:off x="5715000" y="3581400"/>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9232" name="Line 12"/>
          <p:cNvSpPr>
            <a:spLocks noChangeShapeType="1"/>
          </p:cNvSpPr>
          <p:nvPr/>
        </p:nvSpPr>
        <p:spPr bwMode="auto">
          <a:xfrm>
            <a:off x="3657600" y="22098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9233" name="Line 12"/>
          <p:cNvSpPr>
            <a:spLocks noChangeShapeType="1"/>
          </p:cNvSpPr>
          <p:nvPr/>
        </p:nvSpPr>
        <p:spPr bwMode="auto">
          <a:xfrm>
            <a:off x="3657600" y="3124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5"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438400"/>
            <a:ext cx="7096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4388" y="24717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4788" y="20145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12233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2.22222E-6 4.17534E-6 L -0.16111 4.17534E-6 " pathEditMode="relative" rAng="0" ptsTypes="AA">
                                      <p:cBhvr>
                                        <p:cTn id="6" dur="500" fill="hold"/>
                                        <p:tgtEl>
                                          <p:spTgt spid="21526"/>
                                        </p:tgtEl>
                                        <p:attrNameLst>
                                          <p:attrName>ppt_x</p:attrName>
                                          <p:attrName>ppt_y</p:attrName>
                                        </p:attrNameLst>
                                      </p:cBhvr>
                                      <p:rCtr x="-8056" y="0"/>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35" presetClass="path" presetSubtype="0" accel="50000" decel="50000" fill="hold" nodeType="clickEffect">
                                  <p:stCondLst>
                                    <p:cond delay="0"/>
                                  </p:stCondLst>
                                  <p:childTnLst>
                                    <p:animMotion origin="layout" path="M -1.94444E-6 4.17534E-6 L -0.18038 4.17534E-6 " pathEditMode="relative" rAng="0" ptsTypes="AA">
                                      <p:cBhvr>
                                        <p:cTn id="10" dur="500" fill="hold"/>
                                        <p:tgtEl>
                                          <p:spTgt spid="21527"/>
                                        </p:tgtEl>
                                        <p:attrNameLst>
                                          <p:attrName>ppt_x</p:attrName>
                                          <p:attrName>ppt_y</p:attrName>
                                        </p:attrNameLst>
                                      </p:cBhvr>
                                      <p:rCtr x="-9028" y="0"/>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path" presetSubtype="0" accel="50000" decel="50000" fill="hold" nodeType="clickEffect">
                                  <p:stCondLst>
                                    <p:cond delay="0"/>
                                  </p:stCondLst>
                                  <p:childTnLst>
                                    <p:animMotion origin="layout" path="M 0.00539 -0.00879 L -0.10833 0.06038 " pathEditMode="relative" rAng="0" ptsTypes="AA">
                                      <p:cBhvr>
                                        <p:cTn id="14" dur="500" fill="hold"/>
                                        <p:tgtEl>
                                          <p:spTgt spid="35"/>
                                        </p:tgtEl>
                                        <p:attrNameLst>
                                          <p:attrName>ppt_x</p:attrName>
                                          <p:attrName>ppt_y</p:attrName>
                                        </p:attrNameLst>
                                      </p:cBhvr>
                                      <p:rCtr x="-5694" y="344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path" presetSubtype="0" accel="50000" decel="50000" fill="hold" nodeType="clickEffect">
                                  <p:stCondLst>
                                    <p:cond delay="0"/>
                                  </p:stCondLst>
                                  <p:childTnLst>
                                    <p:animMotion origin="layout" path="M 2.22222E-6 -2.22299E-6 L -0.68611 -0.12445 " pathEditMode="relative" rAng="0" ptsTypes="AA">
                                      <p:cBhvr>
                                        <p:cTn id="18" dur="500" fill="hold"/>
                                        <p:tgtEl>
                                          <p:spTgt spid="41"/>
                                        </p:tgtEl>
                                        <p:attrNameLst>
                                          <p:attrName>ppt_x</p:attrName>
                                          <p:attrName>ppt_y</p:attrName>
                                        </p:attrNameLst>
                                      </p:cBhvr>
                                      <p:rCtr x="-34306" y="-622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0" presetClass="path" presetSubtype="0" accel="50000" decel="50000" fill="hold" nodeType="clickEffect">
                                  <p:stCondLst>
                                    <p:cond delay="0"/>
                                  </p:stCondLst>
                                  <p:childTnLst>
                                    <p:animMotion origin="layout" path="M 4.72222E-6 0.01434 C -0.02518 0.04696 -0.05018 0.07958 -0.18559 0.06732 C -0.32119 0.05529 -0.56754 -0.00139 -0.81372 -0.05783 " pathEditMode="relative" rAng="0" ptsTypes="aaA">
                                      <p:cBhvr>
                                        <p:cTn id="22" dur="500" fill="hold"/>
                                        <p:tgtEl>
                                          <p:spTgt spid="21520"/>
                                        </p:tgtEl>
                                        <p:attrNameLst>
                                          <p:attrName>ppt_x</p:attrName>
                                          <p:attrName>ppt_y</p:attrName>
                                        </p:attrNameLst>
                                      </p:cBhvr>
                                      <p:rCtr x="-40694" y="-347"/>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0" presetClass="path" presetSubtype="0" accel="50000" decel="50000" fill="hold" nodeType="clickEffect">
                                  <p:stCondLst>
                                    <p:cond delay="0"/>
                                  </p:stCondLst>
                                  <p:childTnLst>
                                    <p:animMotion origin="layout" path="M -3.88889E-6 1.13347E-6 C -0.08298 0.03493 -0.1658 0.07009 -0.32083 0.06061 C -0.47587 0.05112 -0.82482 -0.02313 -0.93073 -0.05667 C -1.03663 -0.09021 -0.99653 -0.1152 -0.95642 -0.13995 " pathEditMode="relative" ptsTypes="aaaA">
                                      <p:cBhvr>
                                        <p:cTn id="26" dur="500" fill="hold"/>
                                        <p:tgtEl>
                                          <p:spTgt spid="21521"/>
                                        </p:tgtEl>
                                        <p:attrNameLst>
                                          <p:attrName>ppt_x</p:attrName>
                                          <p:attrName>ppt_y</p:attrName>
                                        </p:attrNameLst>
                                      </p:cBhvr>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3.88889E-6 1.13347E-6 C -0.08298 0.03493 -0.1658 0.07009 -0.32083 0.06061 C -0.47587 0.05112 -0.82482 -0.02313 -0.93073 -0.05667 C -1.03663 -0.09021 -0.99653 -0.1152 -0.95642 -0.13995 " pathEditMode="relative" ptsTypes="aaaA">
                                      <p:cBhvr>
                                        <p:cTn id="42" dur="500" fill="hold"/>
                                        <p:tgtEl>
                                          <p:spTgt spid="3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7"/>
          <p:cNvSpPr>
            <a:spLocks noGrp="1" noChangeArrowheads="1"/>
          </p:cNvSpPr>
          <p:nvPr>
            <p:ph type="title"/>
          </p:nvPr>
        </p:nvSpPr>
        <p:spPr/>
        <p:txBody>
          <a:bodyPr rIns="132080"/>
          <a:lstStyle/>
          <a:p>
            <a:r>
              <a:rPr lang="en-US" dirty="0"/>
              <a:t>Deadlock: One-lane Bridge</a:t>
            </a:r>
          </a:p>
        </p:txBody>
      </p:sp>
      <p:sp>
        <p:nvSpPr>
          <p:cNvPr id="10248" name="Content Placeholder 42"/>
          <p:cNvSpPr>
            <a:spLocks noGrp="1"/>
          </p:cNvSpPr>
          <p:nvPr>
            <p:ph idx="4294967295"/>
          </p:nvPr>
        </p:nvSpPr>
        <p:spPr>
          <a:xfrm>
            <a:off x="949325" y="3581400"/>
            <a:ext cx="7661275" cy="2971800"/>
          </a:xfrm>
          <a:prstGeom prst="rect">
            <a:avLst/>
          </a:prstGeom>
        </p:spPr>
        <p:txBody>
          <a:bodyPr/>
          <a:lstStyle/>
          <a:p>
            <a:r>
              <a:rPr lang="en-US" sz="2800" dirty="0"/>
              <a:t>Deadlock vs. Starvation</a:t>
            </a:r>
          </a:p>
          <a:p>
            <a:pPr lvl="1"/>
            <a:r>
              <a:rPr lang="en-US" sz="2400" dirty="0">
                <a:sym typeface="Arial Bold" charset="0"/>
              </a:rPr>
              <a:t>Starvation = Indefinitely postponed</a:t>
            </a:r>
            <a:r>
              <a:rPr lang="en-US" sz="2400" dirty="0"/>
              <a:t> </a:t>
            </a:r>
          </a:p>
          <a:p>
            <a:pPr lvl="2"/>
            <a:r>
              <a:rPr lang="en-US" sz="2000" dirty="0"/>
              <a:t>Delayed repeatedly over a </a:t>
            </a:r>
            <a:r>
              <a:rPr lang="en-US" sz="2000" dirty="0">
                <a:sym typeface="Arial Italic" charset="0"/>
              </a:rPr>
              <a:t>long</a:t>
            </a:r>
            <a:r>
              <a:rPr lang="en-US" sz="2000" dirty="0"/>
              <a:t> period of time while the attention of the system is given to other processes</a:t>
            </a:r>
          </a:p>
          <a:p>
            <a:pPr lvl="2"/>
            <a:r>
              <a:rPr lang="en-US" sz="2000" dirty="0"/>
              <a:t>Logically, the process may proceed but the system never gives it the </a:t>
            </a:r>
            <a:r>
              <a:rPr lang="en-US" sz="2000" dirty="0" smtClean="0"/>
              <a:t>CPU</a:t>
            </a:r>
            <a:r>
              <a:rPr lang="en-US" dirty="0" smtClean="0"/>
              <a:t> (unfortunate scheduling)</a:t>
            </a:r>
          </a:p>
          <a:p>
            <a:pPr lvl="1"/>
            <a:r>
              <a:rPr lang="en-US" dirty="0" smtClean="0"/>
              <a:t>Deadlock = no hope</a:t>
            </a:r>
          </a:p>
          <a:p>
            <a:pPr lvl="2"/>
            <a:r>
              <a:rPr lang="en-US" dirty="0" smtClean="0"/>
              <a:t>All processes blocked; scheduling change won’t help</a:t>
            </a:r>
          </a:p>
        </p:txBody>
      </p:sp>
      <p:pic>
        <p:nvPicPr>
          <p:cNvPr id="10251" name="Picture 1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2014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2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0188" y="27765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776538"/>
            <a:ext cx="7096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5" name="Group 41"/>
          <p:cNvGrpSpPr>
            <a:grpSpLocks/>
          </p:cNvGrpSpPr>
          <p:nvPr/>
        </p:nvGrpSpPr>
        <p:grpSpPr bwMode="auto">
          <a:xfrm>
            <a:off x="304800" y="1828800"/>
            <a:ext cx="8153400" cy="1676400"/>
            <a:chOff x="990600" y="2971800"/>
            <a:chExt cx="7467600" cy="1295400"/>
          </a:xfrm>
        </p:grpSpPr>
        <p:grpSp>
          <p:nvGrpSpPr>
            <p:cNvPr id="10261" name="Group 40"/>
            <p:cNvGrpSpPr>
              <a:grpSpLocks/>
            </p:cNvGrpSpPr>
            <p:nvPr/>
          </p:nvGrpSpPr>
          <p:grpSpPr bwMode="auto">
            <a:xfrm>
              <a:off x="990600" y="2971800"/>
              <a:ext cx="7391400" cy="1295400"/>
              <a:chOff x="990600" y="2971800"/>
              <a:chExt cx="7391400" cy="1295400"/>
            </a:xfrm>
          </p:grpSpPr>
          <p:sp>
            <p:nvSpPr>
              <p:cNvPr id="10264" name="Line 8"/>
              <p:cNvSpPr>
                <a:spLocks noChangeShapeType="1"/>
              </p:cNvSpPr>
              <p:nvPr/>
            </p:nvSpPr>
            <p:spPr bwMode="auto">
              <a:xfrm>
                <a:off x="990600" y="4265612"/>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65" name="Line 11"/>
              <p:cNvSpPr>
                <a:spLocks noChangeShapeType="1"/>
              </p:cNvSpPr>
              <p:nvPr/>
            </p:nvSpPr>
            <p:spPr bwMode="auto">
              <a:xfrm flipH="1">
                <a:off x="5715000" y="4265612"/>
                <a:ext cx="26670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66" name="Line 12"/>
              <p:cNvSpPr>
                <a:spLocks noChangeShapeType="1"/>
              </p:cNvSpPr>
              <p:nvPr/>
            </p:nvSpPr>
            <p:spPr bwMode="auto">
              <a:xfrm>
                <a:off x="990600" y="2971800"/>
                <a:ext cx="27432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67" name="Line 15"/>
              <p:cNvSpPr>
                <a:spLocks noChangeShapeType="1"/>
              </p:cNvSpPr>
              <p:nvPr/>
            </p:nvSpPr>
            <p:spPr bwMode="auto">
              <a:xfrm>
                <a:off x="5715000" y="2971800"/>
                <a:ext cx="25908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0268" name="Group 33"/>
              <p:cNvGrpSpPr>
                <a:grpSpLocks/>
              </p:cNvGrpSpPr>
              <p:nvPr/>
            </p:nvGrpSpPr>
            <p:grpSpPr bwMode="auto">
              <a:xfrm>
                <a:off x="3733800" y="2971800"/>
                <a:ext cx="1981200" cy="381000"/>
                <a:chOff x="3733800" y="2971800"/>
                <a:chExt cx="1981200" cy="381000"/>
              </a:xfrm>
            </p:grpSpPr>
            <p:sp>
              <p:nvSpPr>
                <p:cNvPr id="10273"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74"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75"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0269" name="Group 34"/>
              <p:cNvGrpSpPr>
                <a:grpSpLocks/>
              </p:cNvGrpSpPr>
              <p:nvPr/>
            </p:nvGrpSpPr>
            <p:grpSpPr bwMode="auto">
              <a:xfrm flipV="1">
                <a:off x="3733800" y="3886200"/>
                <a:ext cx="1981200" cy="381000"/>
                <a:chOff x="3733800" y="2971800"/>
                <a:chExt cx="1981200" cy="381000"/>
              </a:xfrm>
            </p:grpSpPr>
            <p:sp>
              <p:nvSpPr>
                <p:cNvPr id="10270" name="Line 12"/>
                <p:cNvSpPr>
                  <a:spLocks noChangeShapeType="1"/>
                </p:cNvSpPr>
                <p:nvPr/>
              </p:nvSpPr>
              <p:spPr bwMode="auto">
                <a:xfrm>
                  <a:off x="4191000" y="3352800"/>
                  <a:ext cx="1066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71" name="Line 12"/>
                <p:cNvSpPr>
                  <a:spLocks noChangeShapeType="1"/>
                </p:cNvSpPr>
                <p:nvPr/>
              </p:nvSpPr>
              <p:spPr bwMode="auto">
                <a:xfrm>
                  <a:off x="3733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72" name="Line 12"/>
                <p:cNvSpPr>
                  <a:spLocks noChangeShapeType="1"/>
                </p:cNvSpPr>
                <p:nvPr/>
              </p:nvSpPr>
              <p:spPr bwMode="auto">
                <a:xfrm flipH="1">
                  <a:off x="5257800" y="2971800"/>
                  <a:ext cx="457200" cy="381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sp>
          <p:nvSpPr>
            <p:cNvPr id="10262" name="Line 12"/>
            <p:cNvSpPr>
              <a:spLocks noChangeShapeType="1"/>
            </p:cNvSpPr>
            <p:nvPr/>
          </p:nvSpPr>
          <p:spPr bwMode="auto">
            <a:xfrm>
              <a:off x="990600" y="3579812"/>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63" name="Line 12"/>
            <p:cNvSpPr>
              <a:spLocks noChangeShapeType="1"/>
            </p:cNvSpPr>
            <p:nvPr/>
          </p:nvSpPr>
          <p:spPr bwMode="auto">
            <a:xfrm>
              <a:off x="5715000" y="3581400"/>
              <a:ext cx="2743200" cy="1588"/>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10256" name="Line 12"/>
          <p:cNvSpPr>
            <a:spLocks noChangeShapeType="1"/>
          </p:cNvSpPr>
          <p:nvPr/>
        </p:nvSpPr>
        <p:spPr bwMode="auto">
          <a:xfrm>
            <a:off x="3657600" y="22098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10257" name="Line 12"/>
          <p:cNvSpPr>
            <a:spLocks noChangeShapeType="1"/>
          </p:cNvSpPr>
          <p:nvPr/>
        </p:nvSpPr>
        <p:spPr bwMode="auto">
          <a:xfrm>
            <a:off x="3657600" y="3124200"/>
            <a:ext cx="1447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10258" name="Picture 2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1388" y="2395538"/>
            <a:ext cx="709612"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9" name="Picture 1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8188" y="2438400"/>
            <a:ext cx="7096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0" name="Rounded Rectangular Callout 41"/>
          <p:cNvSpPr>
            <a:spLocks noChangeArrowheads="1"/>
          </p:cNvSpPr>
          <p:nvPr/>
        </p:nvSpPr>
        <p:spPr bwMode="auto">
          <a:xfrm>
            <a:off x="1295400" y="1905000"/>
            <a:ext cx="1905000" cy="609600"/>
          </a:xfrm>
          <a:prstGeom prst="wedgeRoundRectCallout">
            <a:avLst>
              <a:gd name="adj1" fmla="val 72792"/>
              <a:gd name="adj2" fmla="val 38736"/>
              <a:gd name="adj3" fmla="val 16667"/>
            </a:avLst>
          </a:prstGeom>
          <a:solidFill>
            <a:srgbClr val="FFFFCC"/>
          </a:solidFill>
          <a:ln w="19050">
            <a:solidFill>
              <a:schemeClr val="tx1"/>
            </a:solidFill>
            <a:round/>
            <a:headEnd/>
            <a:tailEnd/>
          </a:ln>
        </p:spPr>
        <p:txBody>
          <a:bodyPr anchor="ctr"/>
          <a:lstStyle/>
          <a:p>
            <a:pPr algn="ctr"/>
            <a:r>
              <a:rPr lang="en-US">
                <a:latin typeface="Gill Sans MT"/>
                <a:cs typeface="Gill Sans MT"/>
              </a:rPr>
              <a:t>I always have to back up!</a:t>
            </a:r>
          </a:p>
        </p:txBody>
      </p:sp>
    </p:spTree>
    <p:extLst>
      <p:ext uri="{BB962C8B-B14F-4D97-AF65-F5344CB8AC3E}">
        <p14:creationId xmlns:p14="http://schemas.microsoft.com/office/powerpoint/2010/main" val="40384809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range lecture">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2500" b="0" dirty="0" err="1" smtClean="0">
            <a:latin typeface="Gill Sans MT"/>
            <a:cs typeface="Gill Sans MT"/>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Orange lecture.thmx</Template>
  <TotalTime>2141</TotalTime>
  <Words>2343</Words>
  <Application>Microsoft Macintosh PowerPoint</Application>
  <PresentationFormat>On-screen Show (4:3)</PresentationFormat>
  <Paragraphs>334</Paragraphs>
  <Slides>35</Slides>
  <Notes>11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Orange lecture</vt:lpstr>
      <vt:lpstr>Deadlock Solutions</vt:lpstr>
      <vt:lpstr>Announcements</vt:lpstr>
      <vt:lpstr>Deadlock: definition</vt:lpstr>
      <vt:lpstr>Deadlock in the real world</vt:lpstr>
      <vt:lpstr>Deadlock in the real world</vt:lpstr>
      <vt:lpstr>Deadlock: One-lane Bridge</vt:lpstr>
      <vt:lpstr>Deadlock: One-lane Bridge</vt:lpstr>
      <vt:lpstr>Deadlock: One-lane Bridge</vt:lpstr>
      <vt:lpstr>Deadlock: One-lane Bridge</vt:lpstr>
      <vt:lpstr>Deadlock solutions</vt:lpstr>
      <vt:lpstr>Deadlock Prevention</vt:lpstr>
      <vt:lpstr>Aside: Necessary Conditions for Deadlock</vt:lpstr>
      <vt:lpstr>Deadlock prevention</vt:lpstr>
      <vt:lpstr>Rule #1: No Mutual Exclusion</vt:lpstr>
      <vt:lpstr>Rule #1: No Mutual Exclusion</vt:lpstr>
      <vt:lpstr>Rule #2: Allow preemption</vt:lpstr>
      <vt:lpstr>Rule #3: No hold and wait</vt:lpstr>
      <vt:lpstr>Rule #3: No hold and wait</vt:lpstr>
      <vt:lpstr>Rule #3: No hold and wait</vt:lpstr>
      <vt:lpstr>Rule #3: No hold and wait</vt:lpstr>
      <vt:lpstr>Rule #4: request resources in order</vt:lpstr>
      <vt:lpstr>Dining Philosophers solution with unnumbered resources</vt:lpstr>
      <vt:lpstr>Dining Philosophers solution with unnumbered resources</vt:lpstr>
      <vt:lpstr>Dining Philosophers solution with unnumbered resources</vt:lpstr>
      <vt:lpstr>Dining Philosophers solution with numbered resources</vt:lpstr>
      <vt:lpstr>Dining Philosophers solution with numbered resources</vt:lpstr>
      <vt:lpstr>Dining Philosophers solution with numbered resources</vt:lpstr>
      <vt:lpstr>Dining Philosophers solution with numbered resources</vt:lpstr>
      <vt:lpstr>Ordered resource requests prevent deadlock</vt:lpstr>
      <vt:lpstr>Ordered resource requests prevent deadlock</vt:lpstr>
      <vt:lpstr>Proof by M.C. Escher</vt:lpstr>
      <vt:lpstr>PowerPoint Presentation</vt:lpstr>
      <vt:lpstr>Are we always in trouble without ordering resources?</vt:lpstr>
      <vt:lpstr>Q: What’s the rule of the road?</vt:lpstr>
      <vt:lpstr>Summary</vt:lpstr>
    </vt:vector>
  </TitlesOfParts>
  <Company>University of Illinois at Urbana-Champaign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Achieving Synchronization</dc:title>
  <dc:creator>Philip Godfrey</dc:creator>
  <cp:lastModifiedBy>Philip Godfrey</cp:lastModifiedBy>
  <cp:revision>260</cp:revision>
  <cp:lastPrinted>2012-03-28T12:34:32Z</cp:lastPrinted>
  <dcterms:created xsi:type="dcterms:W3CDTF">2012-03-12T04:23:55Z</dcterms:created>
  <dcterms:modified xsi:type="dcterms:W3CDTF">2012-03-28T12:34:38Z</dcterms:modified>
</cp:coreProperties>
</file>