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257" r:id="rId2"/>
    <p:sldId id="259" r:id="rId3"/>
    <p:sldId id="260" r:id="rId4"/>
    <p:sldId id="262" r:id="rId5"/>
    <p:sldId id="261" r:id="rId6"/>
    <p:sldId id="293" r:id="rId7"/>
    <p:sldId id="263" r:id="rId8"/>
    <p:sldId id="265" r:id="rId9"/>
    <p:sldId id="294" r:id="rId10"/>
    <p:sldId id="267" r:id="rId11"/>
    <p:sldId id="268" r:id="rId12"/>
    <p:sldId id="278" r:id="rId13"/>
    <p:sldId id="302" r:id="rId14"/>
    <p:sldId id="281" r:id="rId15"/>
    <p:sldId id="303" r:id="rId16"/>
    <p:sldId id="304" r:id="rId17"/>
    <p:sldId id="305" r:id="rId18"/>
    <p:sldId id="286" r:id="rId19"/>
    <p:sldId id="288" r:id="rId20"/>
    <p:sldId id="289" r:id="rId21"/>
    <p:sldId id="307" r:id="rId22"/>
    <p:sldId id="290" r:id="rId23"/>
    <p:sldId id="291" r:id="rId24"/>
    <p:sldId id="308" r:id="rId25"/>
    <p:sldId id="306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F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20" autoAdjust="0"/>
  </p:normalViewPr>
  <p:slideViewPr>
    <p:cSldViewPr snapToGrid="0" snapToObjects="1">
      <p:cViewPr varScale="1">
        <p:scale>
          <a:sx n="72" d="100"/>
          <a:sy n="72" d="100"/>
        </p:scale>
        <p:origin x="-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52CE7-4774-CA43-9A9C-CC206084329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A69CB-4233-3440-95E2-D1EA8943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64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Clock gear image from http://</a:t>
            </a:r>
            <a:r>
              <a:rPr lang="en-US" dirty="0" err="1" smtClean="0"/>
              <a:t>commons.wikimedia.org</a:t>
            </a:r>
            <a:r>
              <a:rPr lang="en-US" dirty="0" smtClean="0"/>
              <a:t>/wiki/</a:t>
            </a:r>
            <a:r>
              <a:rPr lang="en-US" dirty="0" err="1" smtClean="0"/>
              <a:t>File:Watch_movement.png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DE5D-08B0-FD4C-810C-A4470B8AF5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27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software</a:t>
            </a:r>
            <a:r>
              <a:rPr lang="en-US" baseline="0" dirty="0" smtClean="0"/>
              <a:t> solutions can interfere with the processor’s optimizations like out of order memory accesses.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69CB-4233-3440-95E2-D1EA894328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098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i="0" dirty="0" smtClean="0">
                <a:latin typeface="+mn-lt"/>
                <a:ea typeface="+mn-ea"/>
                <a:cs typeface="Courier New" pitchFamily="49" charset="0"/>
              </a:rPr>
              <a:t>Note: this is more accurate</a:t>
            </a:r>
            <a:r>
              <a:rPr lang="en-US" i="0" baseline="0" dirty="0" smtClean="0">
                <a:latin typeface="+mn-lt"/>
                <a:ea typeface="+mn-ea"/>
                <a:cs typeface="Courier New" pitchFamily="49" charset="0"/>
              </a:rPr>
              <a:t> </a:t>
            </a:r>
            <a:r>
              <a:rPr lang="en-US" i="0" dirty="0" smtClean="0">
                <a:latin typeface="+mn-lt"/>
                <a:ea typeface="+mn-ea"/>
                <a:cs typeface="Courier New" pitchFamily="49" charset="0"/>
              </a:rPr>
              <a:t>than the textbook version</a:t>
            </a:r>
          </a:p>
          <a:p>
            <a:endParaRPr lang="en-US" i="0" dirty="0" smtClean="0"/>
          </a:p>
          <a:p>
            <a:endParaRPr lang="en-US" i="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i="0" dirty="0" smtClean="0">
                <a:latin typeface="+mn-lt"/>
                <a:ea typeface="+mn-ea"/>
                <a:cs typeface="Courier New" pitchFamily="49" charset="0"/>
              </a:rPr>
              <a:t>Note: this is more accurate</a:t>
            </a:r>
            <a:r>
              <a:rPr lang="en-US" i="0" baseline="0" dirty="0" smtClean="0">
                <a:latin typeface="+mn-lt"/>
                <a:ea typeface="+mn-ea"/>
                <a:cs typeface="Courier New" pitchFamily="49" charset="0"/>
              </a:rPr>
              <a:t> </a:t>
            </a:r>
            <a:r>
              <a:rPr lang="en-US" i="0" dirty="0" smtClean="0">
                <a:latin typeface="+mn-lt"/>
                <a:ea typeface="+mn-ea"/>
                <a:cs typeface="Courier New" pitchFamily="49" charset="0"/>
              </a:rPr>
              <a:t>than the textbook version</a:t>
            </a:r>
          </a:p>
          <a:p>
            <a:endParaRPr lang="en-US" i="0" dirty="0" smtClean="0"/>
          </a:p>
          <a:p>
            <a:endParaRPr lang="en-US" i="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i="0" dirty="0" smtClean="0">
                <a:latin typeface="+mn-lt"/>
                <a:ea typeface="+mn-ea"/>
                <a:cs typeface="Courier New" pitchFamily="49" charset="0"/>
              </a:rPr>
              <a:t>Note: this is more accurate</a:t>
            </a:r>
            <a:r>
              <a:rPr lang="en-US" i="0" baseline="0" dirty="0" smtClean="0">
                <a:latin typeface="+mn-lt"/>
                <a:ea typeface="+mn-ea"/>
                <a:cs typeface="Courier New" pitchFamily="49" charset="0"/>
              </a:rPr>
              <a:t> </a:t>
            </a:r>
            <a:r>
              <a:rPr lang="en-US" i="0" dirty="0" smtClean="0">
                <a:latin typeface="+mn-lt"/>
                <a:ea typeface="+mn-ea"/>
                <a:cs typeface="Courier New" pitchFamily="49" charset="0"/>
              </a:rPr>
              <a:t>than the textbook version</a:t>
            </a:r>
          </a:p>
          <a:p>
            <a:endParaRPr lang="en-US" i="0" dirty="0" smtClean="0"/>
          </a:p>
          <a:p>
            <a:endParaRPr lang="en-US" i="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i="0" dirty="0" smtClean="0">
                <a:latin typeface="+mn-lt"/>
                <a:ea typeface="+mn-ea"/>
                <a:cs typeface="Courier New" pitchFamily="49" charset="0"/>
              </a:rPr>
              <a:t>Note: this is more accurate</a:t>
            </a:r>
            <a:r>
              <a:rPr lang="en-US" i="0" baseline="0" dirty="0" smtClean="0">
                <a:latin typeface="+mn-lt"/>
                <a:ea typeface="+mn-ea"/>
                <a:cs typeface="Courier New" pitchFamily="49" charset="0"/>
              </a:rPr>
              <a:t> </a:t>
            </a:r>
            <a:r>
              <a:rPr lang="en-US" i="0" dirty="0" smtClean="0">
                <a:latin typeface="+mn-lt"/>
                <a:ea typeface="+mn-ea"/>
                <a:cs typeface="Courier New" pitchFamily="49" charset="0"/>
              </a:rPr>
              <a:t>than the textbook version</a:t>
            </a:r>
          </a:p>
          <a:p>
            <a:endParaRPr lang="en-US" i="0" dirty="0" smtClean="0"/>
          </a:p>
          <a:p>
            <a:r>
              <a:rPr lang="en-US" i="0" dirty="0" smtClean="0"/>
              <a:t>Now, maybe this makes more sense after seeing the rewritten test-and-set.</a:t>
            </a:r>
            <a:endParaRPr lang="en-US" i="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/>
              <a:t>Block if</a:t>
            </a:r>
            <a:r>
              <a:rPr lang="en-US" baseline="0" dirty="0" smtClean="0"/>
              <a:t> s == False</a:t>
            </a:r>
          </a:p>
          <a:p>
            <a:r>
              <a:rPr lang="en-US" baseline="0" dirty="0" smtClean="0"/>
              <a:t>Wake up on signal (s == True)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Kirchne5</a:t>
            </a:r>
          </a:p>
          <a:p>
            <a:r>
              <a:rPr lang="en-US" dirty="0" smtClean="0"/>
              <a:t>willing3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69CB-4233-3440-95E2-D1EA894328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619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TODO:</a:t>
            </a:r>
            <a:r>
              <a:rPr lang="en-US" baseline="0" dirty="0" smtClean="0"/>
              <a:t>  Add a figure here, showing a timeline (</a:t>
            </a:r>
            <a:r>
              <a:rPr lang="en-US" baseline="0" dirty="0" err="1" smtClean="0"/>
              <a:t>sem_wait</a:t>
            </a:r>
            <a:r>
              <a:rPr lang="en-US" baseline="0" dirty="0" smtClean="0"/>
              <a:t>, critical section, </a:t>
            </a:r>
            <a:r>
              <a:rPr lang="en-US" baseline="0" dirty="0" err="1" smtClean="0"/>
              <a:t>sem_post</a:t>
            </a:r>
            <a:r>
              <a:rPr lang="en-US" baseline="0" dirty="0" smtClean="0"/>
              <a:t>) visually showing the reduction in the amount of time that one process could cause another to busy</a:t>
            </a:r>
            <a:r>
              <a:rPr lang="en-US" baseline="0" smtClean="0"/>
              <a:t>-wait.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69CB-4233-3440-95E2-D1EA894328B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763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DE5D-08B0-FD4C-810C-A4470B8AF58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95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strip this down to the bare essentials.</a:t>
            </a:r>
            <a:r>
              <a:rPr lang="en-US" baseline="0" dirty="0" smtClean="0"/>
              <a:t>  Just a lock and unlock, with two active threads.  How do we do it?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69CB-4233-3440-95E2-D1EA894328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17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Museo 500"/>
                <a:cs typeface="Museo 5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>
                <a:latin typeface="Gill Sans MT"/>
                <a:cs typeface="Gill Sans M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382000" cy="1362075"/>
          </a:xfrm>
        </p:spPr>
        <p:txBody>
          <a:bodyPr anchor="t"/>
          <a:lstStyle>
            <a:lvl1pPr algn="ctr">
              <a:defRPr sz="4000" b="1" cap="none">
                <a:solidFill>
                  <a:srgbClr val="EE6E12"/>
                </a:solidFill>
                <a:latin typeface="Museo 500"/>
                <a:cs typeface="Museo 5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1" y="371182"/>
            <a:ext cx="838890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74091" y="1524000"/>
            <a:ext cx="8388909" cy="4953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1" y="371182"/>
            <a:ext cx="838890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640CD76-1E13-2241-8F87-D1AC0EDD38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0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5F5A3EF-9837-9341-BE07-4FAE78BE46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0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424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pitchFamily="-96" charset="-128"/>
                <a:cs typeface="Gill Sans MT"/>
              </a:rPr>
              <a:pPr/>
              <a:t>‹#›</a:t>
            </a:fld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74090" y="1524000"/>
            <a:ext cx="838891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More text</a:t>
            </a:r>
          </a:p>
          <a:p>
            <a:pPr lvl="2"/>
            <a:r>
              <a:rPr lang="en-US" dirty="0" smtClean="0"/>
              <a:t>Still more text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0" indent="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E6E12"/>
          </a:solidFill>
          <a:latin typeface="Museo 500"/>
          <a:ea typeface="+mj-ea"/>
          <a:cs typeface="Museo 50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0" indent="0" algn="l" rtl="0" eaLnBrk="1" fontAlgn="base" hangingPunct="1">
        <a:spcBef>
          <a:spcPts val="1800"/>
        </a:spcBef>
        <a:spcAft>
          <a:spcPct val="0"/>
        </a:spcAft>
        <a:buClr>
          <a:schemeClr val="bg1"/>
        </a:buClr>
        <a:buSzPct val="25000"/>
        <a:buFont typeface="Arial"/>
        <a:buNone/>
        <a:defRPr sz="2500" b="0">
          <a:solidFill>
            <a:schemeClr val="tx1"/>
          </a:solidFill>
          <a:latin typeface="Gill Sans MT"/>
          <a:ea typeface="+mn-ea"/>
          <a:cs typeface="Gill Sans MT"/>
        </a:defRPr>
      </a:lvl1pPr>
      <a:lvl2pPr marL="715963" indent="-273050" algn="l" rtl="0" eaLnBrk="1" fontAlgn="base" hangingPunct="1">
        <a:spcBef>
          <a:spcPts val="480"/>
        </a:spcBef>
        <a:spcAft>
          <a:spcPct val="0"/>
        </a:spcAft>
        <a:buClrTx/>
        <a:buSzPct val="110000"/>
        <a:buFont typeface="Arial"/>
        <a:buChar char="•"/>
        <a:defRPr sz="2000" baseline="0">
          <a:solidFill>
            <a:schemeClr val="tx1"/>
          </a:solidFill>
          <a:latin typeface="Gill Sans MT"/>
          <a:cs typeface="Gill Sans M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 baseline="0">
          <a:solidFill>
            <a:schemeClr val="tx1"/>
          </a:solidFill>
          <a:latin typeface="Gill Sans MT"/>
          <a:cs typeface="Gill Sans M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"/>
          <a:cs typeface="Gill San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"/>
          <a:cs typeface="Gill San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995" y="2746457"/>
            <a:ext cx="5105006" cy="3818445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886199"/>
            <a:ext cx="3591079" cy="2800825"/>
          </a:xfrm>
        </p:spPr>
        <p:txBody>
          <a:bodyPr>
            <a:normAutofit/>
          </a:bodyPr>
          <a:lstStyle/>
          <a:p>
            <a:r>
              <a:rPr lang="en-US" dirty="0"/>
              <a:t>CS 241</a:t>
            </a:r>
          </a:p>
          <a:p>
            <a:r>
              <a:rPr lang="en-US" dirty="0" smtClean="0"/>
              <a:t>March 12, </a:t>
            </a:r>
            <a:r>
              <a:rPr lang="en-US" dirty="0"/>
              <a:t>2012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Copyright © University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Illinois CS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241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Staff</a:t>
            </a: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Achieving Synchronization</a:t>
            </a:r>
            <a:br>
              <a:rPr lang="en-US" dirty="0" smtClean="0"/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dirty="0" smtClean="0"/>
              <a:t>How to Build a</a:t>
            </a:r>
            <a:br>
              <a:rPr lang="en-US" dirty="0" smtClean="0"/>
            </a:br>
            <a:r>
              <a:rPr lang="en-US" dirty="0" smtClean="0"/>
              <a:t>Semaphore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089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Turn-based </a:t>
            </a:r>
            <a:r>
              <a:rPr lang="en-GB" dirty="0" smtClean="0"/>
              <a:t>mutual exclusion</a:t>
            </a:r>
            <a:endParaRPr lang="en-GB" dirty="0"/>
          </a:p>
        </p:txBody>
      </p:sp>
      <p:sp>
        <p:nvSpPr>
          <p:cNvPr id="11268" name="Content Placeholder 8"/>
          <p:cNvSpPr>
            <a:spLocks noGrp="1"/>
          </p:cNvSpPr>
          <p:nvPr>
            <p:ph idx="4294967295"/>
          </p:nvPr>
        </p:nvSpPr>
        <p:spPr>
          <a:xfrm>
            <a:off x="949325" y="1551200"/>
            <a:ext cx="7661275" cy="4544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pthread_t</a:t>
            </a: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 turn = </a:t>
            </a:r>
            <a:r>
              <a:rPr lang="en-GB" sz="2400" b="1" dirty="0" err="1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first_thread_id</a:t>
            </a: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...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while </a:t>
            </a:r>
            <a:r>
              <a:rPr lang="en-GB" sz="2400" b="1" dirty="0">
                <a:latin typeface="Courier New" charset="0"/>
                <a:cs typeface="Courier New" charset="0"/>
              </a:rPr>
              <a:t>(</a:t>
            </a: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turn != </a:t>
            </a:r>
            <a:r>
              <a:rPr lang="en-GB" sz="2400" b="1" dirty="0" err="1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my_thread_id</a:t>
            </a:r>
            <a:r>
              <a:rPr lang="en-GB" sz="2400" b="1" dirty="0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		/* wait your turn */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critical_section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();</a:t>
            </a:r>
            <a:endParaRPr lang="en-GB" sz="2400" b="1" dirty="0">
              <a:latin typeface="Courier New" charset="0"/>
              <a:cs typeface="Courier New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turn = </a:t>
            </a:r>
            <a:r>
              <a:rPr lang="en-GB" sz="2400" b="1" dirty="0" err="1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other_thread_id</a:t>
            </a: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b="1" dirty="0">
                <a:latin typeface="Courier New" charset="0"/>
                <a:cs typeface="Courier New" charset="0"/>
              </a:rPr>
              <a:t>…</a:t>
            </a:r>
            <a:endParaRPr lang="en-GB" sz="2400" b="1" dirty="0">
              <a:solidFill>
                <a:srgbClr val="800000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127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8"/>
          <p:cNvSpPr txBox="1">
            <a:spLocks/>
          </p:cNvSpPr>
          <p:nvPr/>
        </p:nvSpPr>
        <p:spPr>
          <a:xfrm>
            <a:off x="949325" y="1551200"/>
            <a:ext cx="7661275" cy="492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bg1"/>
              </a:buClr>
              <a:buSzPct val="25000"/>
              <a:buFont typeface="Arial"/>
              <a:buNone/>
              <a:defRPr sz="2500" b="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1pPr>
            <a:lvl2pPr marL="715963" indent="-273050" algn="l" rtl="0" eaLnBrk="1" fontAlgn="base" hangingPunct="1">
              <a:spcBef>
                <a:spcPts val="480"/>
              </a:spcBef>
              <a:spcAft>
                <a:spcPct val="0"/>
              </a:spcAft>
              <a:buClrTx/>
              <a:buSzPct val="110000"/>
              <a:buFont typeface="Arial"/>
              <a:buChar char="•"/>
              <a:defRPr sz="2000" baseline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 baseline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"/>
                <a:cs typeface="Gill San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"/>
                <a:cs typeface="Gill San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pthread_t</a:t>
            </a: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 turn = </a:t>
            </a:r>
            <a:r>
              <a:rPr lang="en-GB" sz="2400" b="1" dirty="0" err="1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first_thread_id</a:t>
            </a: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...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while (</a:t>
            </a: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turn != </a:t>
            </a:r>
            <a:r>
              <a:rPr lang="en-GB" sz="2400" b="1" dirty="0" err="1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my_thread_id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		/* wait your turn */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critical_section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();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turn = </a:t>
            </a:r>
            <a:r>
              <a:rPr lang="en-GB" sz="2400" b="1" dirty="0" err="1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other_thread_id</a:t>
            </a: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b="1" dirty="0" smtClean="0">
                <a:latin typeface="Courier New" charset="0"/>
                <a:cs typeface="Courier New" charset="0"/>
              </a:rPr>
              <a:t>…</a:t>
            </a:r>
            <a:endParaRPr lang="en-GB" sz="2400" b="1" dirty="0">
              <a:solidFill>
                <a:srgbClr val="800000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Turn-based </a:t>
            </a:r>
            <a:r>
              <a:rPr lang="en-GB" dirty="0" smtClean="0"/>
              <a:t>mutual exclusion</a:t>
            </a:r>
            <a:endParaRPr lang="en-GB" dirty="0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7620000" y="2438400"/>
            <a:ext cx="12928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EF5B00"/>
                </a:solidFill>
                <a:latin typeface="Courier New" charset="0"/>
                <a:cs typeface="Courier New" charset="0"/>
              </a:rPr>
              <a:t>turn = 0 </a:t>
            </a:r>
            <a:endParaRPr lang="en-US">
              <a:solidFill>
                <a:srgbClr val="EF5B00"/>
              </a:solidFill>
            </a:endParaRPr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>
            <a:off x="152400" y="26670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6" name="Right Arrow 11"/>
          <p:cNvSpPr>
            <a:spLocks noChangeArrowheads="1"/>
          </p:cNvSpPr>
          <p:nvPr/>
        </p:nvSpPr>
        <p:spPr bwMode="auto">
          <a:xfrm flipH="1">
            <a:off x="6705600" y="26670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057400"/>
            <a:ext cx="118416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Gill Sans MT"/>
                <a:ea typeface="Tahoma" pitchFamily="34" charset="0"/>
                <a:cs typeface="Gill Sans MT"/>
              </a:rPr>
              <a:t>Process 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84938" y="2057400"/>
            <a:ext cx="118416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Gill Sans MT"/>
                <a:ea typeface="Tahoma" pitchFamily="34" charset="0"/>
                <a:cs typeface="Gill Sans MT"/>
              </a:rPr>
              <a:t>Process 1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620000" y="2754313"/>
            <a:ext cx="12928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turn = 1 </a:t>
            </a:r>
            <a:endParaRPr lang="en-US" dirty="0">
              <a:solidFill>
                <a:srgbClr val="EF5B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72242" y="5125736"/>
            <a:ext cx="1901632" cy="4770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No progress!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37796" y="5655879"/>
            <a:ext cx="24288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/>
                <a:cs typeface="Gill Sans MT"/>
              </a:rPr>
              <a:t>Other process</a:t>
            </a:r>
          </a:p>
          <a:p>
            <a:r>
              <a:rPr lang="en-US" sz="2000" dirty="0" smtClean="0">
                <a:latin typeface="Gill Sans MT"/>
                <a:cs typeface="Gill Sans MT"/>
              </a:rPr>
              <a:t>may not be executing</a:t>
            </a:r>
          </a:p>
          <a:p>
            <a:r>
              <a:rPr lang="en-US" sz="2000" dirty="0" smtClean="0">
                <a:latin typeface="Gill Sans MT"/>
                <a:cs typeface="Gill Sans MT"/>
              </a:rPr>
              <a:t>in this critical section.</a:t>
            </a:r>
          </a:p>
        </p:txBody>
      </p:sp>
    </p:spTree>
    <p:extLst>
      <p:ext uri="{BB962C8B-B14F-4D97-AF65-F5344CB8AC3E}">
        <p14:creationId xmlns:p14="http://schemas.microsoft.com/office/powerpoint/2010/main" val="40862858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48439E-6 L 3.33333E-6 0.2054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2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0541 L 3.33333E-6 0.26093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6093 L 3.33333E-6 0.34421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6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5" grpId="0"/>
      <p:bldP spid="19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Two Flag and Turn Mutual Exclusion</a:t>
            </a:r>
          </a:p>
        </p:txBody>
      </p:sp>
      <p:sp>
        <p:nvSpPr>
          <p:cNvPr id="22535" name="Rectangle 11"/>
          <p:cNvSpPr>
            <a:spLocks noChangeArrowheads="1"/>
          </p:cNvSpPr>
          <p:nvPr/>
        </p:nvSpPr>
        <p:spPr bwMode="auto">
          <a:xfrm>
            <a:off x="5410200" y="1287240"/>
            <a:ext cx="239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owner[0] = false</a:t>
            </a:r>
            <a:endParaRPr lang="en-US"/>
          </a:p>
        </p:txBody>
      </p:sp>
      <p:sp>
        <p:nvSpPr>
          <p:cNvPr id="22536" name="Rectangle 12"/>
          <p:cNvSpPr>
            <a:spLocks noChangeArrowheads="1"/>
          </p:cNvSpPr>
          <p:nvPr/>
        </p:nvSpPr>
        <p:spPr bwMode="auto">
          <a:xfrm>
            <a:off x="5410200" y="1679353"/>
            <a:ext cx="2390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owner[1] = false</a:t>
            </a:r>
            <a:endParaRPr lang="en-US"/>
          </a:p>
        </p:txBody>
      </p:sp>
      <p:sp>
        <p:nvSpPr>
          <p:cNvPr id="22537" name="Rectangle 13"/>
          <p:cNvSpPr>
            <a:spLocks noChangeArrowheads="1"/>
          </p:cNvSpPr>
          <p:nvPr/>
        </p:nvSpPr>
        <p:spPr bwMode="auto">
          <a:xfrm>
            <a:off x="5410200" y="2060353"/>
            <a:ext cx="1287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turn = 0</a:t>
            </a:r>
            <a:endParaRPr lang="en-US"/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>
            <a:off x="152400" y="262142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flipH="1">
            <a:off x="6705600" y="254386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696200" y="128724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ourier New" charset="0"/>
                <a:cs typeface="Courier New" charset="0"/>
              </a:rPr>
              <a:t>true</a:t>
            </a:r>
            <a:endParaRPr lang="en-US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86600" y="1183315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696200" y="166824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true</a:t>
            </a: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086600" y="1515840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883400" y="2049240"/>
            <a:ext cx="322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1</a:t>
            </a: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273800" y="1945315"/>
            <a:ext cx="522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373938" y="2049240"/>
            <a:ext cx="322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0</a:t>
            </a: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764338" y="1945315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 dirty="0"/>
              <a:t>×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6280" y="1752600"/>
            <a:ext cx="5679372" cy="49398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 err="1">
                <a:latin typeface="Courier New"/>
                <a:cs typeface="Courier New"/>
              </a:rPr>
              <a:t>int</a:t>
            </a:r>
            <a:r>
              <a:rPr lang="en-US" sz="2100" b="1" dirty="0">
                <a:latin typeface="Courier New"/>
                <a:cs typeface="Courier New"/>
              </a:rPr>
              <a:t> owner[2]={false, false};</a:t>
            </a:r>
          </a:p>
          <a:p>
            <a:r>
              <a:rPr lang="en-US" sz="2100" b="1" dirty="0" err="1">
                <a:latin typeface="Courier New"/>
                <a:cs typeface="Courier New"/>
              </a:rPr>
              <a:t>int</a:t>
            </a:r>
            <a:r>
              <a:rPr lang="en-US" sz="2100" b="1" dirty="0">
                <a:latin typeface="Courier New"/>
                <a:cs typeface="Courier New"/>
              </a:rPr>
              <a:t> turn;</a:t>
            </a:r>
          </a:p>
          <a:p>
            <a:r>
              <a:rPr lang="en-US" sz="2100" b="1" dirty="0">
                <a:latin typeface="Courier New"/>
                <a:cs typeface="Courier New"/>
              </a:rPr>
              <a:t>…</a:t>
            </a:r>
          </a:p>
          <a:p>
            <a:r>
              <a:rPr lang="en-US" sz="2100" b="1" dirty="0">
                <a:latin typeface="Courier New"/>
                <a:cs typeface="Courier New"/>
              </a:rPr>
              <a:t>owner[</a:t>
            </a:r>
            <a:r>
              <a:rPr lang="en-US" sz="2100" b="1" dirty="0" err="1">
                <a:latin typeface="Courier New"/>
                <a:cs typeface="Courier New"/>
              </a:rPr>
              <a:t>my_process_id</a:t>
            </a:r>
            <a:r>
              <a:rPr lang="en-US" sz="2100" b="1" dirty="0">
                <a:latin typeface="Courier New"/>
                <a:cs typeface="Courier New"/>
              </a:rPr>
              <a:t>] = true;</a:t>
            </a:r>
          </a:p>
          <a:p>
            <a:r>
              <a:rPr lang="en-US" sz="2100" b="1" dirty="0">
                <a:latin typeface="Courier New"/>
                <a:cs typeface="Courier New"/>
              </a:rPr>
              <a:t>turn = </a:t>
            </a:r>
            <a:r>
              <a:rPr lang="en-US" sz="2100" b="1" dirty="0" err="1">
                <a:latin typeface="Courier New"/>
                <a:cs typeface="Courier New"/>
              </a:rPr>
              <a:t>other_process_id</a:t>
            </a:r>
            <a:r>
              <a:rPr lang="en-US" sz="2100" b="1" dirty="0">
                <a:latin typeface="Courier New"/>
                <a:cs typeface="Courier New"/>
              </a:rPr>
              <a:t>;</a:t>
            </a:r>
          </a:p>
          <a:p>
            <a:r>
              <a:rPr lang="en-US" sz="2100" b="1" dirty="0">
                <a:latin typeface="Courier New"/>
                <a:cs typeface="Courier New"/>
              </a:rPr>
              <a:t>while (owner[</a:t>
            </a:r>
            <a:r>
              <a:rPr lang="en-US" sz="2100" b="1" dirty="0" err="1">
                <a:latin typeface="Courier New"/>
                <a:cs typeface="Courier New"/>
              </a:rPr>
              <a:t>other_process_id</a:t>
            </a:r>
            <a:r>
              <a:rPr lang="en-US" sz="2100" b="1" dirty="0">
                <a:latin typeface="Courier New"/>
                <a:cs typeface="Courier New"/>
              </a:rPr>
              <a:t>] </a:t>
            </a:r>
            <a:r>
              <a:rPr lang="en-US" sz="2100" b="1" dirty="0" smtClean="0">
                <a:latin typeface="Courier New"/>
                <a:cs typeface="Courier New"/>
              </a:rPr>
              <a:t>&amp;&amp;</a:t>
            </a:r>
            <a:endParaRPr lang="en-US" sz="2100" b="1" dirty="0">
              <a:latin typeface="Courier New"/>
              <a:cs typeface="Courier New"/>
            </a:endParaRPr>
          </a:p>
          <a:p>
            <a:r>
              <a:rPr lang="en-US" sz="2100" b="1" dirty="0" smtClean="0">
                <a:latin typeface="Courier New"/>
                <a:cs typeface="Courier New"/>
              </a:rPr>
              <a:t>       turn </a:t>
            </a:r>
            <a:r>
              <a:rPr lang="en-US" sz="2100" b="1" dirty="0">
                <a:latin typeface="Courier New"/>
                <a:cs typeface="Courier New"/>
              </a:rPr>
              <a:t>== </a:t>
            </a:r>
            <a:r>
              <a:rPr lang="en-US" sz="2100" b="1" dirty="0" err="1">
                <a:latin typeface="Courier New"/>
                <a:cs typeface="Courier New"/>
              </a:rPr>
              <a:t>other_process_id</a:t>
            </a:r>
            <a:r>
              <a:rPr lang="en-US" sz="2100" b="1" dirty="0">
                <a:latin typeface="Courier New"/>
                <a:cs typeface="Courier New"/>
              </a:rPr>
              <a:t>) { </a:t>
            </a:r>
          </a:p>
          <a:p>
            <a:r>
              <a:rPr lang="en-US" sz="2100" b="1" dirty="0" smtClean="0">
                <a:latin typeface="Courier New"/>
                <a:cs typeface="Courier New"/>
              </a:rPr>
              <a:t>    /</a:t>
            </a:r>
            <a:r>
              <a:rPr lang="en-US" sz="2100" b="1" dirty="0">
                <a:latin typeface="Courier New"/>
                <a:cs typeface="Courier New"/>
              </a:rPr>
              <a:t>* wait your turn */ </a:t>
            </a:r>
          </a:p>
          <a:p>
            <a:r>
              <a:rPr lang="en-US" sz="2100" b="1" dirty="0">
                <a:latin typeface="Courier New"/>
                <a:cs typeface="Courier New"/>
              </a:rPr>
              <a:t>}</a:t>
            </a:r>
          </a:p>
          <a:p>
            <a:endParaRPr lang="en-US" sz="2100" b="1" dirty="0" smtClean="0">
              <a:latin typeface="Courier New"/>
              <a:cs typeface="Courier New"/>
            </a:endParaRPr>
          </a:p>
          <a:p>
            <a:r>
              <a:rPr lang="en-US" sz="2100" b="1" dirty="0" err="1" smtClean="0">
                <a:latin typeface="Courier New"/>
                <a:cs typeface="Courier New"/>
              </a:rPr>
              <a:t>critical_section</a:t>
            </a:r>
            <a:r>
              <a:rPr lang="en-US" sz="2100" b="1" dirty="0" smtClean="0">
                <a:latin typeface="Courier New"/>
                <a:cs typeface="Courier New"/>
              </a:rPr>
              <a:t>();</a:t>
            </a:r>
          </a:p>
          <a:p>
            <a:endParaRPr lang="en-US" sz="2100" b="1" dirty="0">
              <a:latin typeface="Courier New"/>
              <a:cs typeface="Courier New"/>
            </a:endParaRPr>
          </a:p>
          <a:p>
            <a:r>
              <a:rPr lang="en-US" sz="2100" b="1" dirty="0">
                <a:latin typeface="Courier New"/>
                <a:cs typeface="Courier New"/>
              </a:rPr>
              <a:t>owner[</a:t>
            </a:r>
            <a:r>
              <a:rPr lang="en-US" sz="2100" b="1" dirty="0" err="1">
                <a:latin typeface="Courier New"/>
                <a:cs typeface="Courier New"/>
              </a:rPr>
              <a:t>my_process_id</a:t>
            </a:r>
            <a:r>
              <a:rPr lang="en-US" sz="2100" b="1" dirty="0">
                <a:latin typeface="Courier New"/>
                <a:cs typeface="Courier New"/>
              </a:rPr>
              <a:t>] = false;</a:t>
            </a:r>
          </a:p>
          <a:p>
            <a:r>
              <a:rPr lang="en-US" sz="2100" b="1" dirty="0">
                <a:latin typeface="Courier New"/>
                <a:cs typeface="Courier New"/>
              </a:rPr>
              <a:t>…</a:t>
            </a:r>
          </a:p>
          <a:p>
            <a:endParaRPr lang="en-US" sz="2100" b="1" dirty="0" smtClean="0">
              <a:latin typeface="Courier New"/>
              <a:cs typeface="Courier New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58974" y="5242076"/>
            <a:ext cx="2454856" cy="861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Progress</a:t>
            </a:r>
            <a:r>
              <a:rPr lang="en-US" sz="2500" dirty="0">
                <a:solidFill>
                  <a:srgbClr val="EF5B00"/>
                </a:solidFill>
                <a:latin typeface="Gill Sans MT"/>
                <a:cs typeface="Gill Sans MT"/>
              </a:rPr>
              <a:t> </a:t>
            </a:r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&amp;</a:t>
            </a:r>
          </a:p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mutual exclusion!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34222" y="6082459"/>
            <a:ext cx="2390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/>
                <a:cs typeface="Gill Sans MT"/>
              </a:rPr>
              <a:t>“Peterson’s solution”</a:t>
            </a:r>
          </a:p>
        </p:txBody>
      </p:sp>
    </p:spTree>
    <p:extLst>
      <p:ext uri="{BB962C8B-B14F-4D97-AF65-F5344CB8AC3E}">
        <p14:creationId xmlns:p14="http://schemas.microsoft.com/office/powerpoint/2010/main" val="13241962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5177E-6 L 3.33333E-6 0.04997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9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5177E-6 L -3.33333E-6 0.04997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9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4997 L 3.33333E-6 0.10549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4997 L -3.33333E-6 0.10549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0549 L 3.33333E-6 0.33311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3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6" grpId="0" animBg="1"/>
      <p:bldP spid="16" grpId="1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8" grpId="0" animBg="1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done?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Peterson’s algorithm works, but...</a:t>
            </a:r>
          </a:p>
          <a:p>
            <a:r>
              <a:rPr lang="en-US" dirty="0" smtClean="0"/>
              <a:t>Problem 1: software solutions can be slow</a:t>
            </a:r>
          </a:p>
          <a:p>
            <a:pPr lvl="1"/>
            <a:r>
              <a:rPr lang="en-US" dirty="0" smtClean="0"/>
              <a:t>at just the moment we’d like to be fast: contention for shared resource</a:t>
            </a:r>
          </a:p>
          <a:p>
            <a:pPr lvl="1"/>
            <a:r>
              <a:rPr lang="en-US" dirty="0" smtClean="0"/>
              <a:t>Solution: hardware support</a:t>
            </a:r>
          </a:p>
          <a:p>
            <a:r>
              <a:rPr lang="en-US" dirty="0" smtClean="0"/>
              <a:t>Problem 2: busy-waiting</a:t>
            </a:r>
          </a:p>
          <a:p>
            <a:pPr lvl="1"/>
            <a:r>
              <a:rPr lang="en-US" dirty="0" smtClean="0"/>
              <a:t>Critical section might be arbitrarily long</a:t>
            </a:r>
          </a:p>
          <a:p>
            <a:pPr lvl="1"/>
            <a:r>
              <a:rPr lang="en-US" dirty="0" smtClean="0"/>
              <a:t>Waiting processes all still spend CPU time!</a:t>
            </a:r>
          </a:p>
          <a:p>
            <a:pPr lvl="1"/>
            <a:r>
              <a:rPr lang="en-US" dirty="0" smtClean="0"/>
              <a:t>Solution: </a:t>
            </a:r>
            <a:r>
              <a:rPr lang="en-US" dirty="0" err="1" smtClean="0"/>
              <a:t>queueing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4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Atomic Test </a:t>
            </a:r>
            <a:r>
              <a:rPr lang="en-GB" dirty="0"/>
              <a:t>and Set Instruction</a:t>
            </a:r>
          </a:p>
        </p:txBody>
      </p:sp>
      <p:sp>
        <p:nvSpPr>
          <p:cNvPr id="25603" name="Content Placeholder 10"/>
          <p:cNvSpPr>
            <a:spLocks noGrp="1"/>
          </p:cNvSpPr>
          <p:nvPr>
            <p:ph idx="4294967295"/>
          </p:nvPr>
        </p:nvSpPr>
        <p:spPr>
          <a:xfrm>
            <a:off x="374091" y="1981200"/>
            <a:ext cx="8236509" cy="4114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>
                <a:latin typeface="Courier New" charset="0"/>
                <a:cs typeface="Courier New" charset="0"/>
              </a:rPr>
              <a:t>boolean</a:t>
            </a:r>
            <a:r>
              <a:rPr lang="en-GB" sz="2400" b="1" dirty="0">
                <a:latin typeface="Courier New" charset="0"/>
                <a:cs typeface="Courier New" charset="0"/>
              </a:rPr>
              <a:t> </a:t>
            </a:r>
            <a:r>
              <a:rPr lang="en-GB" sz="2400" b="1" dirty="0" err="1" smtClean="0">
                <a:latin typeface="Courier New" charset="0"/>
                <a:cs typeface="Courier New" charset="0"/>
              </a:rPr>
              <a:t>test_and_set</a:t>
            </a:r>
            <a:r>
              <a:rPr lang="en-GB" sz="2400" b="1" dirty="0">
                <a:latin typeface="Courier New" charset="0"/>
                <a:cs typeface="Courier New" charset="0"/>
              </a:rPr>
              <a:t>(</a:t>
            </a:r>
            <a:r>
              <a:rPr lang="en-GB" sz="2400" b="1" dirty="0" err="1">
                <a:latin typeface="Courier New" charset="0"/>
                <a:cs typeface="Courier New" charset="0"/>
              </a:rPr>
              <a:t>boolean</a:t>
            </a:r>
            <a:r>
              <a:rPr lang="en-GB" sz="2400" b="1" dirty="0">
                <a:latin typeface="Courier New" charset="0"/>
                <a:cs typeface="Courier New" charset="0"/>
              </a:rPr>
              <a:t>* 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lock) </a:t>
            </a: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atomic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 {</a:t>
            </a:r>
            <a:endParaRPr lang="en-GB" sz="2400" b="1" dirty="0">
              <a:latin typeface="Courier New" charset="0"/>
              <a:cs typeface="Courier New" charset="0"/>
            </a:endParaRP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		</a:t>
            </a:r>
            <a:r>
              <a:rPr lang="en-GB" sz="2400" b="1" dirty="0" err="1">
                <a:latin typeface="Courier New" charset="0"/>
                <a:cs typeface="Courier New" charset="0"/>
              </a:rPr>
              <a:t>boolean</a:t>
            </a:r>
            <a:r>
              <a:rPr lang="en-GB" sz="2400" b="1" dirty="0">
                <a:latin typeface="Courier New" charset="0"/>
                <a:cs typeface="Courier New" charset="0"/>
              </a:rPr>
              <a:t> 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initial = </a:t>
            </a:r>
            <a:r>
              <a:rPr lang="en-GB" sz="2400" b="1" dirty="0">
                <a:latin typeface="Courier New" charset="0"/>
                <a:cs typeface="Courier New" charset="0"/>
              </a:rPr>
              <a:t>*lock;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		*lock = true;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		return initial;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}</a:t>
            </a:r>
            <a:endParaRPr lang="en-GB" sz="2400" b="1" dirty="0">
              <a:latin typeface="Courier New" charset="0"/>
              <a:cs typeface="Courier New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1905404" y="5864397"/>
            <a:ext cx="5374454" cy="463205"/>
          </a:xfrm>
          <a:prstGeom prst="roundRect">
            <a:avLst>
              <a:gd name="adj" fmla="val 32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500" dirty="0">
                <a:solidFill>
                  <a:srgbClr val="EF5B00"/>
                </a:solidFill>
                <a:latin typeface="Gill Sans MT"/>
                <a:ea typeface="+mn-ea"/>
                <a:cs typeface="Gill Sans MT"/>
              </a:rPr>
              <a:t>atomic = executed </a:t>
            </a:r>
            <a:r>
              <a:rPr lang="en-GB" sz="2500" dirty="0" smtClean="0">
                <a:solidFill>
                  <a:srgbClr val="EF5B00"/>
                </a:solidFill>
                <a:latin typeface="Gill Sans MT"/>
                <a:ea typeface="+mn-ea"/>
                <a:cs typeface="Gill Sans MT"/>
              </a:rPr>
              <a:t>without interruption</a:t>
            </a:r>
            <a:endParaRPr lang="en-GB" sz="2500" dirty="0">
              <a:solidFill>
                <a:srgbClr val="EF5B00"/>
              </a:solidFill>
              <a:latin typeface="Gill Sans MT"/>
              <a:ea typeface="+mn-ea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94387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and Set for mutual exclusion</a:t>
            </a:r>
            <a:endParaRPr lang="en-GB" dirty="0"/>
          </a:p>
        </p:txBody>
      </p:sp>
      <p:sp>
        <p:nvSpPr>
          <p:cNvPr id="25603" name="Content Placeholder 10"/>
          <p:cNvSpPr>
            <a:spLocks noGrp="1"/>
          </p:cNvSpPr>
          <p:nvPr>
            <p:ph idx="4294967295"/>
          </p:nvPr>
        </p:nvSpPr>
        <p:spPr>
          <a:xfrm>
            <a:off x="374091" y="1981200"/>
            <a:ext cx="8236509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boolean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 lock = 0;</a:t>
            </a:r>
            <a:endParaRPr lang="en-GB" sz="2400" b="1" dirty="0">
              <a:latin typeface="Courier New" charset="0"/>
              <a:cs typeface="Courier New" charset="0"/>
            </a:endParaRP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while (</a:t>
            </a:r>
            <a:r>
              <a:rPr lang="en-GB" sz="2400" b="1" dirty="0" err="1" smtClean="0">
                <a:latin typeface="Courier New" charset="0"/>
                <a:cs typeface="Courier New" charset="0"/>
              </a:rPr>
              <a:t>test_and_set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(</a:t>
            </a:r>
            <a:r>
              <a:rPr lang="en-GB" sz="2400" b="1" dirty="0">
                <a:latin typeface="Courier New" charset="0"/>
                <a:cs typeface="Courier New" charset="0"/>
              </a:rPr>
              <a:t>&amp;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lock))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 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   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critical_section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();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lock = 0;</a:t>
            </a:r>
          </a:p>
        </p:txBody>
      </p:sp>
    </p:spTree>
    <p:extLst>
      <p:ext uri="{BB962C8B-B14F-4D97-AF65-F5344CB8AC3E}">
        <p14:creationId xmlns:p14="http://schemas.microsoft.com/office/powerpoint/2010/main" val="413963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Understanding Test </a:t>
            </a:r>
            <a:r>
              <a:rPr lang="en-GB" dirty="0"/>
              <a:t>and </a:t>
            </a:r>
            <a:r>
              <a:rPr lang="en-GB" dirty="0" smtClean="0"/>
              <a:t>Set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55150" y="1608768"/>
            <a:ext cx="6279634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err="1" smtClean="0">
                <a:latin typeface="Courier New" charset="0"/>
                <a:cs typeface="Courier New" charset="0"/>
              </a:rPr>
              <a:t>boolean</a:t>
            </a:r>
            <a:r>
              <a:rPr lang="en-GB" b="1" dirty="0" smtClean="0">
                <a:latin typeface="Courier New" charset="0"/>
                <a:cs typeface="Courier New" charset="0"/>
              </a:rPr>
              <a:t> </a:t>
            </a:r>
            <a:r>
              <a:rPr lang="en-GB" b="1" dirty="0" err="1" smtClean="0">
                <a:latin typeface="Courier New" charset="0"/>
                <a:cs typeface="Courier New" charset="0"/>
              </a:rPr>
              <a:t>test_and_set</a:t>
            </a:r>
            <a:r>
              <a:rPr lang="en-GB" b="1" dirty="0" smtClean="0">
                <a:latin typeface="Courier New" charset="0"/>
                <a:cs typeface="Courier New" charset="0"/>
              </a:rPr>
              <a:t>(</a:t>
            </a:r>
            <a:r>
              <a:rPr lang="en-GB" b="1" dirty="0" err="1" smtClean="0">
                <a:latin typeface="Courier New" charset="0"/>
                <a:cs typeface="Courier New" charset="0"/>
              </a:rPr>
              <a:t>boolean</a:t>
            </a:r>
            <a:r>
              <a:rPr lang="en-GB" b="1" dirty="0" smtClean="0">
                <a:latin typeface="Courier New" charset="0"/>
                <a:cs typeface="Courier New" charset="0"/>
              </a:rPr>
              <a:t>* lock) atomic {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>
                <a:latin typeface="Courier New" charset="0"/>
                <a:cs typeface="Courier New" charset="0"/>
              </a:rPr>
              <a:t> </a:t>
            </a:r>
            <a:r>
              <a:rPr lang="en-GB" b="1" dirty="0" smtClean="0">
                <a:latin typeface="Courier New" charset="0"/>
                <a:cs typeface="Courier New" charset="0"/>
              </a:rPr>
              <a:t>   </a:t>
            </a:r>
            <a:r>
              <a:rPr lang="en-GB" b="1" dirty="0" err="1" smtClean="0">
                <a:latin typeface="Courier New" charset="0"/>
                <a:cs typeface="Courier New" charset="0"/>
              </a:rPr>
              <a:t>boolean</a:t>
            </a:r>
            <a:r>
              <a:rPr lang="en-GB" b="1" dirty="0" smtClean="0">
                <a:latin typeface="Courier New" charset="0"/>
                <a:cs typeface="Courier New" charset="0"/>
              </a:rPr>
              <a:t> initial = *lock;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smtClean="0">
                <a:latin typeface="Courier New" charset="0"/>
                <a:cs typeface="Courier New" charset="0"/>
              </a:rPr>
              <a:t>    *lock = true;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smtClean="0">
                <a:latin typeface="Courier New" charset="0"/>
                <a:cs typeface="Courier New" charset="0"/>
              </a:rPr>
              <a:t>    return initial;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smtClean="0">
                <a:latin typeface="Courier New" charset="0"/>
                <a:cs typeface="Courier New" charset="0"/>
              </a:rPr>
              <a:t>}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9875" y="3592338"/>
            <a:ext cx="6279634" cy="24745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err="1" smtClean="0">
                <a:latin typeface="Courier New" charset="0"/>
                <a:cs typeface="Courier New" charset="0"/>
              </a:rPr>
              <a:t>boolean</a:t>
            </a:r>
            <a:r>
              <a:rPr lang="en-GB" b="1" dirty="0" smtClean="0">
                <a:latin typeface="Courier New" charset="0"/>
                <a:cs typeface="Courier New" charset="0"/>
              </a:rPr>
              <a:t> </a:t>
            </a:r>
            <a:r>
              <a:rPr lang="en-GB" b="1" dirty="0" err="1" smtClean="0">
                <a:latin typeface="Courier New" charset="0"/>
                <a:cs typeface="Courier New" charset="0"/>
              </a:rPr>
              <a:t>test_and_set</a:t>
            </a:r>
            <a:r>
              <a:rPr lang="en-GB" b="1" dirty="0" smtClean="0">
                <a:latin typeface="Courier New" charset="0"/>
                <a:cs typeface="Courier New" charset="0"/>
              </a:rPr>
              <a:t>(</a:t>
            </a:r>
            <a:r>
              <a:rPr lang="en-GB" b="1" dirty="0" err="1" smtClean="0">
                <a:latin typeface="Courier New" charset="0"/>
                <a:cs typeface="Courier New" charset="0"/>
              </a:rPr>
              <a:t>boolean</a:t>
            </a:r>
            <a:r>
              <a:rPr lang="en-GB" b="1" dirty="0" smtClean="0">
                <a:latin typeface="Courier New" charset="0"/>
                <a:cs typeface="Courier New" charset="0"/>
              </a:rPr>
              <a:t>* lock) atomic {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smtClean="0">
                <a:latin typeface="Courier New" charset="0"/>
                <a:cs typeface="Courier New" charset="0"/>
              </a:rPr>
              <a:t>    if (*lock == 1)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>
                <a:latin typeface="Courier New" charset="0"/>
                <a:cs typeface="Courier New" charset="0"/>
              </a:rPr>
              <a:t> </a:t>
            </a:r>
            <a:r>
              <a:rPr lang="en-GB" b="1" dirty="0" smtClean="0">
                <a:latin typeface="Courier New" charset="0"/>
                <a:cs typeface="Courier New" charset="0"/>
              </a:rPr>
              <a:t>       return 1; </a:t>
            </a:r>
            <a:r>
              <a:rPr lang="en-GB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// failure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>
                <a:latin typeface="Courier New" charset="0"/>
                <a:cs typeface="Courier New" charset="0"/>
              </a:rPr>
              <a:t> </a:t>
            </a:r>
            <a:r>
              <a:rPr lang="en-GB" b="1" dirty="0" smtClean="0">
                <a:latin typeface="Courier New" charset="0"/>
                <a:cs typeface="Courier New" charset="0"/>
              </a:rPr>
              <a:t>   else {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>
                <a:latin typeface="Courier New" charset="0"/>
                <a:cs typeface="Courier New" charset="0"/>
              </a:rPr>
              <a:t> </a:t>
            </a:r>
            <a:r>
              <a:rPr lang="en-GB" b="1" dirty="0" smtClean="0">
                <a:latin typeface="Courier New" charset="0"/>
                <a:cs typeface="Courier New" charset="0"/>
              </a:rPr>
              <a:t>       *lock = 1;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>
                <a:latin typeface="Courier New" charset="0"/>
                <a:cs typeface="Courier New" charset="0"/>
              </a:rPr>
              <a:t> </a:t>
            </a:r>
            <a:r>
              <a:rPr lang="en-GB" b="1" dirty="0" smtClean="0">
                <a:latin typeface="Courier New" charset="0"/>
                <a:cs typeface="Courier New" charset="0"/>
              </a:rPr>
              <a:t>       return 0; </a:t>
            </a:r>
            <a:r>
              <a:rPr lang="en-GB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// success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>
                <a:latin typeface="Courier New" charset="0"/>
                <a:cs typeface="Courier New" charset="0"/>
              </a:rPr>
              <a:t> </a:t>
            </a:r>
            <a:r>
              <a:rPr lang="en-GB" b="1" dirty="0" smtClean="0">
                <a:latin typeface="Courier New" charset="0"/>
                <a:cs typeface="Courier New" charset="0"/>
              </a:rPr>
              <a:t>   }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smtClean="0">
                <a:latin typeface="Courier New" charset="0"/>
                <a:cs typeface="Courier New" charset="0"/>
              </a:rPr>
              <a:t>}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091" y="1887908"/>
            <a:ext cx="12203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Original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4091" y="3969826"/>
            <a:ext cx="172505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Functionally</a:t>
            </a:r>
          </a:p>
          <a:p>
            <a:r>
              <a:rPr lang="en-US" sz="2500" dirty="0">
                <a:solidFill>
                  <a:srgbClr val="EF5B00"/>
                </a:solidFill>
                <a:latin typeface="Gill Sans MT"/>
                <a:cs typeface="Gill Sans MT"/>
              </a:rPr>
              <a:t>e</a:t>
            </a:r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quivalent</a:t>
            </a:r>
          </a:p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version</a:t>
            </a:r>
          </a:p>
        </p:txBody>
      </p:sp>
    </p:spTree>
    <p:extLst>
      <p:ext uri="{BB962C8B-B14F-4D97-AF65-F5344CB8AC3E}">
        <p14:creationId xmlns:p14="http://schemas.microsoft.com/office/powerpoint/2010/main" val="291048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and Set for mutual exclusion</a:t>
            </a:r>
            <a:endParaRPr lang="en-GB" dirty="0"/>
          </a:p>
        </p:txBody>
      </p:sp>
      <p:sp>
        <p:nvSpPr>
          <p:cNvPr id="25603" name="Content Placeholder 10"/>
          <p:cNvSpPr>
            <a:spLocks noGrp="1"/>
          </p:cNvSpPr>
          <p:nvPr>
            <p:ph idx="4294967295"/>
          </p:nvPr>
        </p:nvSpPr>
        <p:spPr>
          <a:xfrm>
            <a:off x="374091" y="1981200"/>
            <a:ext cx="8236509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boolean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 lock = 0;</a:t>
            </a:r>
            <a:endParaRPr lang="en-GB" sz="2400" b="1" dirty="0">
              <a:latin typeface="Courier New" charset="0"/>
              <a:cs typeface="Courier New" charset="0"/>
            </a:endParaRP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while (</a:t>
            </a:r>
            <a:r>
              <a:rPr lang="en-GB" sz="2400" b="1" dirty="0" err="1" smtClean="0">
                <a:latin typeface="Courier New" charset="0"/>
                <a:cs typeface="Courier New" charset="0"/>
              </a:rPr>
              <a:t>test_and_set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(</a:t>
            </a:r>
            <a:r>
              <a:rPr lang="en-GB" sz="2400" b="1" dirty="0">
                <a:latin typeface="Courier New" charset="0"/>
                <a:cs typeface="Courier New" charset="0"/>
              </a:rPr>
              <a:t>&amp;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lock))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 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   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critical_section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();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lock = 0;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2358296" y="5864397"/>
            <a:ext cx="4414687" cy="463205"/>
          </a:xfrm>
          <a:prstGeom prst="roundRect">
            <a:avLst>
              <a:gd name="adj" fmla="val 32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500" dirty="0" smtClean="0">
                <a:solidFill>
                  <a:srgbClr val="EF5B00"/>
                </a:solidFill>
                <a:latin typeface="Gill Sans MT"/>
                <a:ea typeface="+mn-ea"/>
                <a:cs typeface="Gill Sans MT"/>
              </a:rPr>
              <a:t>Remaining problem: busy-waiting</a:t>
            </a:r>
            <a:endParaRPr lang="en-GB" sz="2500" dirty="0">
              <a:solidFill>
                <a:srgbClr val="EF5B00"/>
              </a:solidFill>
              <a:latin typeface="Gill Sans MT"/>
              <a:ea typeface="+mn-ea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70172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 vs. Test and Set</a:t>
            </a:r>
            <a:endParaRPr lang="en-US" dirty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525273" y="2202766"/>
            <a:ext cx="2992232" cy="2776623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sz="1800" b="1" dirty="0">
                <a:latin typeface="Courier New" charset="0"/>
                <a:cs typeface="Courier New" charset="0"/>
              </a:rPr>
              <a:t>semaphore 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s = 1;</a:t>
            </a:r>
          </a:p>
          <a:p>
            <a:pPr>
              <a:buFont typeface="Wingdings" charset="0"/>
              <a:buNone/>
            </a:pPr>
            <a:r>
              <a:rPr lang="en-US" sz="1800" b="1" dirty="0" smtClean="0">
                <a:latin typeface="Courier New" charset="0"/>
                <a:cs typeface="Courier New" charset="0"/>
              </a:rPr>
              <a:t>...</a:t>
            </a:r>
          </a:p>
          <a:p>
            <a:pPr>
              <a:buFont typeface="Wingdings" charset="0"/>
              <a:buNone/>
            </a:pPr>
            <a:r>
              <a:rPr lang="en-US" sz="1800" b="1" dirty="0" err="1" smtClean="0">
                <a:latin typeface="Courier New" charset="0"/>
                <a:cs typeface="Courier New" charset="0"/>
              </a:rPr>
              <a:t>sem_wait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(&amp;s);</a:t>
            </a:r>
          </a:p>
          <a:p>
            <a:pPr>
              <a:buFont typeface="Wingdings" charset="0"/>
              <a:buNone/>
            </a:pPr>
            <a:r>
              <a:rPr lang="en-US" sz="1800" b="1" dirty="0" err="1" smtClean="0">
                <a:latin typeface="Courier New" charset="0"/>
                <a:cs typeface="Courier New" charset="0"/>
              </a:rPr>
              <a:t>critical_section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();</a:t>
            </a:r>
            <a:endParaRPr lang="en-US" sz="1800" b="1" dirty="0"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800" b="1" dirty="0" err="1" smtClean="0">
                <a:latin typeface="Courier New" charset="0"/>
                <a:cs typeface="Courier New" charset="0"/>
              </a:rPr>
              <a:t>sem_post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(&amp;s);</a:t>
            </a:r>
            <a:endParaRPr lang="en-US" sz="1800" b="1" dirty="0">
              <a:latin typeface="Courier New" charset="0"/>
              <a:cs typeface="Courier New" charset="0"/>
            </a:endParaRPr>
          </a:p>
        </p:txBody>
      </p:sp>
      <p:sp>
        <p:nvSpPr>
          <p:cNvPr id="30726" name="Rectangle 4"/>
          <p:cNvSpPr>
            <a:spLocks noGrp="1" noChangeArrowheads="1"/>
          </p:cNvSpPr>
          <p:nvPr>
            <p:ph sz="quarter" idx="4294967295"/>
          </p:nvPr>
        </p:nvSpPr>
        <p:spPr>
          <a:xfrm>
            <a:off x="4657585" y="2235355"/>
            <a:ext cx="3869612" cy="2804514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sz="1800" b="1" dirty="0">
                <a:latin typeface="Courier New" charset="0"/>
                <a:cs typeface="Courier New" charset="0"/>
              </a:rPr>
              <a:t>lock = 0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;</a:t>
            </a:r>
          </a:p>
          <a:p>
            <a:pPr>
              <a:buFont typeface="Wingdings" charset="0"/>
              <a:buNone/>
            </a:pPr>
            <a:r>
              <a:rPr lang="en-US" sz="1800" b="1" dirty="0" smtClean="0">
                <a:latin typeface="Courier New" charset="0"/>
                <a:cs typeface="Courier New" charset="0"/>
              </a:rPr>
              <a:t>...</a:t>
            </a:r>
            <a:endParaRPr lang="en-US" sz="1800" b="1" dirty="0"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800" b="1" dirty="0" smtClean="0">
                <a:latin typeface="Courier New" charset="0"/>
                <a:cs typeface="Courier New" charset="0"/>
              </a:rPr>
              <a:t>while(</a:t>
            </a:r>
            <a:r>
              <a:rPr lang="en-US" sz="1800" b="1" dirty="0" err="1">
                <a:latin typeface="Courier New" charset="0"/>
                <a:cs typeface="Courier New" charset="0"/>
              </a:rPr>
              <a:t>t</a:t>
            </a:r>
            <a:r>
              <a:rPr lang="en-US" sz="1800" b="1" dirty="0" err="1" smtClean="0">
                <a:latin typeface="Courier New" charset="0"/>
                <a:cs typeface="Courier New" charset="0"/>
              </a:rPr>
              <a:t>est_and_set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(&amp;lock)</a:t>
            </a:r>
            <a:endParaRPr lang="en-US" sz="1800" b="1" dirty="0"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800" b="1" dirty="0" smtClean="0">
                <a:latin typeface="Courier New" charset="0"/>
                <a:cs typeface="Courier New" charset="0"/>
              </a:rPr>
              <a:t>    ;</a:t>
            </a:r>
          </a:p>
          <a:p>
            <a:pPr>
              <a:buFont typeface="Wingdings" charset="0"/>
              <a:buNone/>
            </a:pPr>
            <a:r>
              <a:rPr lang="en-US" sz="1800" b="1" dirty="0" err="1" smtClean="0">
                <a:latin typeface="Courier New" charset="0"/>
                <a:cs typeface="Courier New" charset="0"/>
              </a:rPr>
              <a:t>critical_section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();</a:t>
            </a:r>
          </a:p>
          <a:p>
            <a:pPr>
              <a:buFont typeface="Wingdings" charset="0"/>
              <a:buNone/>
            </a:pPr>
            <a:r>
              <a:rPr lang="en-US" sz="1800" b="1" dirty="0" smtClean="0">
                <a:latin typeface="Courier New" charset="0"/>
                <a:cs typeface="Courier New" charset="0"/>
              </a:rPr>
              <a:t>lock = 0;</a:t>
            </a:r>
            <a:endParaRPr lang="en-US" sz="1800" b="1" dirty="0">
              <a:latin typeface="Courier New" charset="0"/>
              <a:cs typeface="Courier New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273" y="1535113"/>
            <a:ext cx="163754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Semaphore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57585" y="1568350"/>
            <a:ext cx="176202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Test and Set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273" y="5537972"/>
            <a:ext cx="400622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The magic: avoid busy-waiting</a:t>
            </a:r>
          </a:p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during </a:t>
            </a:r>
            <a:r>
              <a:rPr lang="en-US" sz="2500" dirty="0" err="1" smtClean="0">
                <a:solidFill>
                  <a:srgbClr val="EF5B00"/>
                </a:solidFill>
                <a:latin typeface="Gill Sans MT"/>
                <a:cs typeface="Gill Sans MT"/>
              </a:rPr>
              <a:t>sem_wait</a:t>
            </a:r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1010581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Inside a Semaphore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74091" y="1981200"/>
            <a:ext cx="3969310" cy="4114800"/>
          </a:xfrm>
        </p:spPr>
        <p:txBody>
          <a:bodyPr/>
          <a:lstStyle/>
          <a:p>
            <a:r>
              <a:rPr lang="en-US" sz="2400" dirty="0"/>
              <a:t>Add a waiting queue</a:t>
            </a:r>
          </a:p>
          <a:p>
            <a:r>
              <a:rPr lang="en-US" sz="2400" dirty="0"/>
              <a:t>Multiple process waiting on </a:t>
            </a:r>
            <a:r>
              <a:rPr lang="en-US" sz="2400" b="1" dirty="0">
                <a:solidFill>
                  <a:srgbClr val="EF5B00"/>
                </a:solidFill>
                <a:latin typeface="Courier New"/>
                <a:cs typeface="Courier New"/>
              </a:rPr>
              <a:t>s</a:t>
            </a:r>
          </a:p>
          <a:p>
            <a:pPr lvl="1"/>
            <a:r>
              <a:rPr lang="en-US" sz="2000" dirty="0" smtClean="0"/>
              <a:t>Wake up </a:t>
            </a:r>
            <a:r>
              <a:rPr lang="en-US" sz="2000" dirty="0"/>
              <a:t>one of the blocked processes upon getting a signal</a:t>
            </a:r>
          </a:p>
        </p:txBody>
      </p:sp>
      <p:sp>
        <p:nvSpPr>
          <p:cNvPr id="32772" name="Content Placeholder 14"/>
          <p:cNvSpPr>
            <a:spLocks noGrp="1"/>
          </p:cNvSpPr>
          <p:nvPr>
            <p:ph sz="half" idx="2"/>
          </p:nvPr>
        </p:nvSpPr>
        <p:spPr>
          <a:xfrm>
            <a:off x="4646330" y="1981200"/>
            <a:ext cx="4192869" cy="4114800"/>
          </a:xfrm>
        </p:spPr>
        <p:txBody>
          <a:bodyPr/>
          <a:lstStyle/>
          <a:p>
            <a:r>
              <a:rPr lang="en-US" sz="2400" dirty="0"/>
              <a:t>Semaphore data structure</a:t>
            </a:r>
          </a:p>
          <a:p>
            <a:pPr>
              <a:buFont typeface="Wingdings" charset="0"/>
              <a:buNone/>
            </a:pPr>
            <a:r>
              <a:rPr lang="en-US" sz="2000" b="1" dirty="0" err="1">
                <a:solidFill>
                  <a:srgbClr val="EF5B00"/>
                </a:solidFill>
                <a:latin typeface="Courier New"/>
                <a:cs typeface="Courier New"/>
              </a:rPr>
              <a:t>typedef</a:t>
            </a:r>
            <a:r>
              <a:rPr lang="en-US" sz="2000" b="1" dirty="0">
                <a:solidFill>
                  <a:srgbClr val="EF5B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rgbClr val="EF5B00"/>
                </a:solidFill>
                <a:latin typeface="Courier New"/>
                <a:cs typeface="Courier New"/>
              </a:rPr>
              <a:t>struct</a:t>
            </a:r>
            <a:r>
              <a:rPr lang="en-US" sz="2000" b="1" dirty="0">
                <a:solidFill>
                  <a:srgbClr val="EF5B00"/>
                </a:solidFill>
                <a:latin typeface="Courier New"/>
                <a:cs typeface="Courier New"/>
              </a:rPr>
              <a:t> {</a:t>
            </a:r>
          </a:p>
          <a:p>
            <a:pPr>
              <a:buFont typeface="Wingdings" charset="0"/>
              <a:buNone/>
            </a:pPr>
            <a:r>
              <a:rPr lang="en-US" sz="2000" b="1" dirty="0" smtClean="0">
                <a:solidFill>
                  <a:srgbClr val="EF5B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solidFill>
                  <a:srgbClr val="EF5B00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solidFill>
                  <a:srgbClr val="EF5B00"/>
                </a:solidFill>
                <a:latin typeface="Courier New"/>
                <a:cs typeface="Courier New"/>
              </a:rPr>
              <a:t>     count</a:t>
            </a:r>
            <a:r>
              <a:rPr lang="en-US" sz="2000" b="1" dirty="0">
                <a:solidFill>
                  <a:srgbClr val="EF5B00"/>
                </a:solidFill>
                <a:latin typeface="Courier New"/>
                <a:cs typeface="Courier New"/>
              </a:rPr>
              <a:t>;</a:t>
            </a:r>
          </a:p>
          <a:p>
            <a:pPr>
              <a:buFont typeface="Wingdings" charset="0"/>
              <a:buNone/>
            </a:pPr>
            <a:r>
              <a:rPr lang="en-US" sz="2000" b="1" dirty="0" smtClean="0">
                <a:solidFill>
                  <a:srgbClr val="EF5B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solidFill>
                  <a:srgbClr val="EF5B00"/>
                </a:solidFill>
                <a:latin typeface="Courier New"/>
                <a:cs typeface="Courier New"/>
              </a:rPr>
              <a:t>queue_t</a:t>
            </a:r>
            <a:r>
              <a:rPr lang="en-US" sz="2000" b="1" dirty="0" smtClean="0">
                <a:solidFill>
                  <a:srgbClr val="EF5B00"/>
                </a:solidFill>
                <a:latin typeface="Courier New"/>
                <a:cs typeface="Courier New"/>
              </a:rPr>
              <a:t> waiting;</a:t>
            </a:r>
            <a:endParaRPr lang="en-US" sz="2000" b="1" dirty="0">
              <a:solidFill>
                <a:srgbClr val="EF5B00"/>
              </a:solidFill>
              <a:latin typeface="Courier New"/>
              <a:cs typeface="Courier New"/>
            </a:endParaRPr>
          </a:p>
          <a:p>
            <a:pPr>
              <a:buFont typeface="Wingdings" charset="0"/>
              <a:buNone/>
            </a:pPr>
            <a:r>
              <a:rPr lang="en-US" sz="2000" b="1" dirty="0">
                <a:solidFill>
                  <a:srgbClr val="EF5B00"/>
                </a:solidFill>
                <a:latin typeface="Courier New"/>
                <a:cs typeface="Courier New"/>
              </a:rPr>
              <a:t>} </a:t>
            </a:r>
            <a:r>
              <a:rPr lang="en-US" sz="2000" b="1" dirty="0" err="1" smtClean="0">
                <a:solidFill>
                  <a:srgbClr val="EF5B00"/>
                </a:solidFill>
                <a:latin typeface="Courier New"/>
                <a:cs typeface="Courier New"/>
              </a:rPr>
              <a:t>semaphore_t</a:t>
            </a:r>
            <a:r>
              <a:rPr lang="en-US" sz="2000" b="1" dirty="0" smtClean="0">
                <a:solidFill>
                  <a:srgbClr val="EF5B00"/>
                </a:solidFill>
                <a:latin typeface="Courier New"/>
                <a:cs typeface="Courier New"/>
              </a:rPr>
              <a:t>;</a:t>
            </a:r>
            <a:endParaRPr lang="en-US" sz="2000" b="1" dirty="0">
              <a:solidFill>
                <a:srgbClr val="EF5B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756229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MP5 due tomorrow</a:t>
            </a:r>
          </a:p>
          <a:p>
            <a:r>
              <a:rPr lang="en-US" dirty="0" smtClean="0"/>
              <a:t>Jelly beans...</a:t>
            </a:r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Building a Semaphore</a:t>
            </a:r>
          </a:p>
          <a:p>
            <a:pPr lvl="1"/>
            <a:r>
              <a:rPr lang="en-US" dirty="0" smtClean="0"/>
              <a:t>If time: A few midterm problems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221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Semaphores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3546" y="3265513"/>
            <a:ext cx="6002590" cy="29731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kern="0" dirty="0" err="1" smtClean="0">
                <a:latin typeface="Courier New" pitchFamily="49" charset="0"/>
                <a:cs typeface="Courier New" pitchFamily="49" charset="0"/>
              </a:rPr>
              <a:t>sem_wait_B</a:t>
            </a: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kern="0" dirty="0" err="1" smtClean="0">
                <a:latin typeface="Courier New" pitchFamily="49" charset="0"/>
                <a:cs typeface="Courier New" pitchFamily="49" charset="0"/>
              </a:rPr>
              <a:t>bsem</a:t>
            </a: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s) {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kern="0" dirty="0" err="1">
                <a:latin typeface="Courier New" pitchFamily="49" charset="0"/>
                <a:cs typeface="Courier New" pitchFamily="49" charset="0"/>
              </a:rPr>
              <a:t>s.value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 == 1)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kern="0" dirty="0" err="1" smtClean="0">
                <a:latin typeface="Courier New" pitchFamily="49" charset="0"/>
                <a:cs typeface="Courier New" pitchFamily="49" charset="0"/>
              </a:rPr>
              <a:t>s.value</a:t>
            </a: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    else { 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        place current process in s-&gt;queue;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        block current process;</a:t>
            </a:r>
            <a:endParaRPr lang="en-US" b="1" kern="0" dirty="0">
              <a:latin typeface="Courier New" pitchFamily="49" charset="0"/>
              <a:cs typeface="Courier New" pitchFamily="49" charset="0"/>
            </a:endParaRP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kern="0" dirty="0">
              <a:latin typeface="Courier New" pitchFamily="49" charset="0"/>
              <a:cs typeface="Courier New" pitchFamily="49" charset="0"/>
            </a:endParaRP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3546" y="1350685"/>
            <a:ext cx="39247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0"/>
              <a:buNone/>
            </a:pPr>
            <a:r>
              <a:rPr lang="en-US" b="1" dirty="0" err="1">
                <a:latin typeface="Courier New" charset="0"/>
                <a:cs typeface="Courier New" charset="0"/>
              </a:rPr>
              <a:t>typedef</a:t>
            </a:r>
            <a:r>
              <a:rPr lang="en-US" b="1" dirty="0">
                <a:latin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cs typeface="Courier New" charset="0"/>
              </a:rPr>
              <a:t>struct</a:t>
            </a:r>
            <a:r>
              <a:rPr lang="en-US" b="1" dirty="0">
                <a:latin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cs typeface="Courier New" charset="0"/>
              </a:rPr>
              <a:t>bsemaphore</a:t>
            </a:r>
            <a:r>
              <a:rPr lang="en-US" b="1" dirty="0">
                <a:latin typeface="Courier New" charset="0"/>
                <a:cs typeface="Courier New" charset="0"/>
              </a:rPr>
              <a:t> {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</a:t>
            </a:r>
            <a:r>
              <a:rPr lang="en-US" b="1" dirty="0" err="1" smtClean="0">
                <a:latin typeface="Courier New" charset="0"/>
                <a:cs typeface="Courier New" charset="0"/>
              </a:rPr>
              <a:t>enum</a:t>
            </a:r>
            <a:r>
              <a:rPr lang="en-US" b="1" dirty="0" smtClean="0">
                <a:latin typeface="Courier New" charset="0"/>
                <a:cs typeface="Courier New" charset="0"/>
              </a:rPr>
              <a:t> </a:t>
            </a:r>
            <a:r>
              <a:rPr lang="en-US" b="1" dirty="0">
                <a:latin typeface="Courier New" charset="0"/>
                <a:cs typeface="Courier New" charset="0"/>
              </a:rPr>
              <a:t>{0,1} value;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</a:t>
            </a:r>
            <a:r>
              <a:rPr lang="en-US" b="1" dirty="0" err="1" smtClean="0">
                <a:latin typeface="Courier New" charset="0"/>
                <a:cs typeface="Courier New" charset="0"/>
              </a:rPr>
              <a:t>queue_t</a:t>
            </a:r>
            <a:r>
              <a:rPr lang="en-US" b="1" dirty="0" smtClean="0">
                <a:latin typeface="Courier New" charset="0"/>
                <a:cs typeface="Courier New" charset="0"/>
              </a:rPr>
              <a:t>    queue</a:t>
            </a:r>
            <a:r>
              <a:rPr lang="en-US" b="1" dirty="0">
                <a:latin typeface="Courier New" charset="0"/>
                <a:cs typeface="Courier New" charset="0"/>
              </a:rPr>
              <a:t>; 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} </a:t>
            </a:r>
            <a:r>
              <a:rPr lang="en-US" b="1" dirty="0" err="1" smtClean="0">
                <a:latin typeface="Courier New" charset="0"/>
                <a:cs typeface="Courier New" charset="0"/>
              </a:rPr>
              <a:t>bsem_t</a:t>
            </a:r>
            <a:r>
              <a:rPr lang="en-US" b="1" dirty="0" smtClean="0">
                <a:latin typeface="Courier New" charset="0"/>
                <a:cs typeface="Courier New" charset="0"/>
              </a:rPr>
              <a:t>;</a:t>
            </a:r>
            <a:endParaRPr lang="en-US" b="1" dirty="0">
              <a:latin typeface="Courier New" charset="0"/>
              <a:cs typeface="Courier New" charset="0"/>
            </a:endParaRPr>
          </a:p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505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Semaphores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3546" y="1350685"/>
            <a:ext cx="39247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0"/>
              <a:buNone/>
            </a:pPr>
            <a:r>
              <a:rPr lang="en-US" b="1" dirty="0" err="1">
                <a:latin typeface="Courier New" charset="0"/>
                <a:cs typeface="Courier New" charset="0"/>
              </a:rPr>
              <a:t>typedef</a:t>
            </a:r>
            <a:r>
              <a:rPr lang="en-US" b="1" dirty="0">
                <a:latin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cs typeface="Courier New" charset="0"/>
              </a:rPr>
              <a:t>struct</a:t>
            </a:r>
            <a:r>
              <a:rPr lang="en-US" b="1" dirty="0">
                <a:latin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cs typeface="Courier New" charset="0"/>
              </a:rPr>
              <a:t>bsemaphore</a:t>
            </a:r>
            <a:r>
              <a:rPr lang="en-US" b="1" dirty="0">
                <a:latin typeface="Courier New" charset="0"/>
                <a:cs typeface="Courier New" charset="0"/>
              </a:rPr>
              <a:t> {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</a:t>
            </a:r>
            <a:r>
              <a:rPr lang="en-US" b="1" dirty="0" err="1" smtClean="0">
                <a:latin typeface="Courier New" charset="0"/>
                <a:cs typeface="Courier New" charset="0"/>
              </a:rPr>
              <a:t>enum</a:t>
            </a:r>
            <a:r>
              <a:rPr lang="en-US" b="1" dirty="0" smtClean="0">
                <a:latin typeface="Courier New" charset="0"/>
                <a:cs typeface="Courier New" charset="0"/>
              </a:rPr>
              <a:t> </a:t>
            </a:r>
            <a:r>
              <a:rPr lang="en-US" b="1" dirty="0">
                <a:latin typeface="Courier New" charset="0"/>
                <a:cs typeface="Courier New" charset="0"/>
              </a:rPr>
              <a:t>{0,1} value;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</a:t>
            </a:r>
            <a:r>
              <a:rPr lang="en-US" b="1" dirty="0" err="1" smtClean="0">
                <a:latin typeface="Courier New" charset="0"/>
                <a:cs typeface="Courier New" charset="0"/>
              </a:rPr>
              <a:t>queue_t</a:t>
            </a:r>
            <a:r>
              <a:rPr lang="en-US" b="1" dirty="0" smtClean="0">
                <a:latin typeface="Courier New" charset="0"/>
                <a:cs typeface="Courier New" charset="0"/>
              </a:rPr>
              <a:t>    queue</a:t>
            </a:r>
            <a:r>
              <a:rPr lang="en-US" b="1" dirty="0">
                <a:latin typeface="Courier New" charset="0"/>
                <a:cs typeface="Courier New" charset="0"/>
              </a:rPr>
              <a:t>; 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} </a:t>
            </a:r>
            <a:r>
              <a:rPr lang="en-US" b="1" dirty="0" err="1" smtClean="0">
                <a:latin typeface="Courier New" charset="0"/>
                <a:cs typeface="Courier New" charset="0"/>
              </a:rPr>
              <a:t>bsem_t</a:t>
            </a:r>
            <a:r>
              <a:rPr lang="en-US" b="1" dirty="0" smtClean="0">
                <a:latin typeface="Courier New" charset="0"/>
                <a:cs typeface="Courier New" charset="0"/>
              </a:rPr>
              <a:t>;</a:t>
            </a:r>
            <a:endParaRPr lang="en-US" b="1" dirty="0">
              <a:latin typeface="Courier New" charset="0"/>
              <a:cs typeface="Courier New" charset="0"/>
            </a:endParaRPr>
          </a:p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546" y="3255355"/>
            <a:ext cx="558702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0"/>
              <a:buNone/>
            </a:pPr>
            <a:r>
              <a:rPr lang="en-US" b="1" dirty="0">
                <a:latin typeface="Courier New" charset="0"/>
                <a:cs typeface="Courier New" charset="0"/>
              </a:rPr>
              <a:t>void </a:t>
            </a:r>
            <a:r>
              <a:rPr lang="en-US" b="1" dirty="0" err="1" smtClean="0">
                <a:latin typeface="Courier New" charset="0"/>
                <a:cs typeface="Courier New" charset="0"/>
              </a:rPr>
              <a:t>sem_post_B</a:t>
            </a:r>
            <a:r>
              <a:rPr lang="en-US" b="1" dirty="0" smtClean="0">
                <a:latin typeface="Courier New" charset="0"/>
                <a:cs typeface="Courier New" charset="0"/>
              </a:rPr>
              <a:t> </a:t>
            </a:r>
            <a:r>
              <a:rPr lang="en-US" b="1" dirty="0">
                <a:latin typeface="Courier New" charset="0"/>
                <a:cs typeface="Courier New" charset="0"/>
              </a:rPr>
              <a:t>(</a:t>
            </a:r>
            <a:r>
              <a:rPr lang="en-US" b="1" dirty="0" err="1" smtClean="0">
                <a:latin typeface="Courier New" charset="0"/>
                <a:cs typeface="Courier New" charset="0"/>
              </a:rPr>
              <a:t>bsem</a:t>
            </a:r>
            <a:r>
              <a:rPr lang="en-US" b="1" dirty="0" smtClean="0">
                <a:latin typeface="Courier New" charset="0"/>
                <a:cs typeface="Courier New" charset="0"/>
              </a:rPr>
              <a:t>* </a:t>
            </a:r>
            <a:r>
              <a:rPr lang="en-US" b="1" dirty="0">
                <a:latin typeface="Courier New" charset="0"/>
                <a:cs typeface="Courier New" charset="0"/>
              </a:rPr>
              <a:t>s) {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if </a:t>
            </a:r>
            <a:r>
              <a:rPr lang="en-US" b="1" dirty="0">
                <a:latin typeface="Courier New" charset="0"/>
                <a:cs typeface="Courier New" charset="0"/>
              </a:rPr>
              <a:t>(</a:t>
            </a:r>
            <a:r>
              <a:rPr lang="en-US" b="1" dirty="0" smtClean="0">
                <a:latin typeface="Courier New" charset="0"/>
                <a:cs typeface="Courier New" charset="0"/>
              </a:rPr>
              <a:t>s-&gt;queue </a:t>
            </a:r>
            <a:r>
              <a:rPr lang="en-US" b="1" dirty="0">
                <a:latin typeface="Courier New" charset="0"/>
                <a:cs typeface="Courier New" charset="0"/>
              </a:rPr>
              <a:t>is empty())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    s-&gt;value </a:t>
            </a:r>
            <a:r>
              <a:rPr lang="en-US" b="1" dirty="0">
                <a:latin typeface="Courier New" charset="0"/>
                <a:cs typeface="Courier New" charset="0"/>
              </a:rPr>
              <a:t>= 1;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else </a:t>
            </a:r>
            <a:r>
              <a:rPr lang="en-US" b="1" dirty="0">
                <a:latin typeface="Courier New" charset="0"/>
                <a:cs typeface="Courier New" charset="0"/>
              </a:rPr>
              <a:t>{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    remove process P from s-&gt;queue</a:t>
            </a:r>
            <a:r>
              <a:rPr lang="en-US" b="1" dirty="0">
                <a:latin typeface="Courier New" charset="0"/>
                <a:cs typeface="Courier New" charset="0"/>
              </a:rPr>
              <a:t>;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    place P </a:t>
            </a:r>
            <a:r>
              <a:rPr lang="en-US" b="1" dirty="0">
                <a:latin typeface="Courier New" charset="0"/>
                <a:cs typeface="Courier New" charset="0"/>
              </a:rPr>
              <a:t>on ready list; 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latin typeface="Courier New" charset="0"/>
                <a:cs typeface="Courier New" charset="0"/>
              </a:rPr>
              <a:t>    }</a:t>
            </a:r>
            <a:endParaRPr lang="en-US" b="1" dirty="0"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b="1" dirty="0">
                <a:latin typeface="Courier New" charset="0"/>
                <a:cs typeface="Courier New" charset="0"/>
              </a:rPr>
              <a:t>}</a:t>
            </a:r>
          </a:p>
          <a:p>
            <a:pPr>
              <a:buFont typeface="Wingdings" charset="0"/>
              <a:buNone/>
            </a:pPr>
            <a:r>
              <a:rPr lang="en-US" b="1" dirty="0">
                <a:latin typeface="Courier New" charset="0"/>
                <a:cs typeface="Courier New" charset="0"/>
              </a:rPr>
              <a:t> 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8518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Semaphore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84449" y="3352800"/>
            <a:ext cx="3894200" cy="2667000"/>
          </a:xfrm>
          <a:solidFill>
            <a:srgbClr val="CCFFFF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>
              <a:buFont typeface="Wingdings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void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semSignal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semaphore_t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*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s) {</a:t>
            </a:r>
          </a:p>
          <a:p>
            <a:pPr>
              <a:buFont typeface="Wingdings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s.count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++;</a:t>
            </a:r>
          </a:p>
          <a:p>
            <a:pPr>
              <a:buFont typeface="Wingdings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   if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s.count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≤ 0) {</a:t>
            </a:r>
          </a:p>
          <a:p>
            <a:pPr>
              <a:buFont typeface="Wingdings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       remove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P from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s.queue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;</a:t>
            </a:r>
          </a:p>
          <a:p>
            <a:pPr>
              <a:buFont typeface="Wingdings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       place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P on ready list; </a:t>
            </a:r>
          </a:p>
          <a:p>
            <a:pPr>
              <a:buFont typeface="Wingdings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   }</a:t>
            </a:r>
            <a:endParaRPr lang="en-US" sz="1800" b="1" dirty="0">
              <a:solidFill>
                <a:srgbClr val="000000"/>
              </a:solidFill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			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28600" y="3352800"/>
            <a:ext cx="4447968" cy="2667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void </a:t>
            </a:r>
            <a:r>
              <a:rPr lang="en-US" b="1" kern="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sem_wait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lang="en-US" b="1" kern="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semaphore_t</a:t>
            </a:r>
            <a:r>
              <a:rPr lang="en-US" b="1" kern="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*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s) {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lang="en-US" b="1" kern="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s.count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--;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		if (</a:t>
            </a:r>
            <a:r>
              <a:rPr lang="en-US" b="1" kern="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s.count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&lt; 0) {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lang="en-US" b="1" kern="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  place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in </a:t>
            </a:r>
            <a:r>
              <a:rPr lang="en-US" b="1" kern="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s-&gt;queue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lang="en-US" b="1" kern="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  block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P;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	}</a:t>
            </a:r>
          </a:p>
          <a:p>
            <a: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090" y="1431321"/>
            <a:ext cx="26780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0"/>
              <a:buNone/>
            </a:pPr>
            <a:r>
              <a:rPr lang="en-US" b="1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typedef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struct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{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    count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;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queue_t</a:t>
            </a:r>
            <a:r>
              <a:rPr lang="en-US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 queue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; </a:t>
            </a:r>
          </a:p>
          <a:p>
            <a:pPr>
              <a:buFont typeface="Wingdings" charset="0"/>
              <a:buNone/>
            </a:pPr>
            <a:r>
              <a:rPr lang="en-US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 </a:t>
            </a:r>
            <a:r>
              <a:rPr lang="en-US" b="1" dirty="0" err="1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semaphore_t</a:t>
            </a:r>
            <a:r>
              <a:rPr lang="en-US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;</a:t>
            </a:r>
            <a:endParaRPr lang="en-US" b="1" dirty="0">
              <a:solidFill>
                <a:srgbClr val="000000"/>
              </a:solidFill>
              <a:latin typeface="Courier New" charset="0"/>
              <a:cs typeface="Courier New" charset="0"/>
            </a:endParaRPr>
          </a:p>
          <a:p>
            <a:endParaRPr lang="en-US" sz="18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069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operations atomic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Isn’t this exactly the problem semaphores were trying to solve?</a:t>
            </a:r>
          </a:p>
          <a:p>
            <a:pPr lvl="1"/>
            <a:r>
              <a:rPr lang="en-US" dirty="0" smtClean="0"/>
              <a:t>Are we stuck??!</a:t>
            </a:r>
          </a:p>
          <a:p>
            <a:r>
              <a:rPr lang="en-US" dirty="0" smtClean="0"/>
              <a:t>Solution: resort to test and set:</a:t>
            </a:r>
            <a:endParaRPr lang="en-US" dirty="0"/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424486" y="3325268"/>
            <a:ext cx="33147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487363" indent="-447675">
              <a:spcBef>
                <a:spcPts val="738"/>
              </a:spcBef>
            </a:pP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typedef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struct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{</a:t>
            </a:r>
          </a:p>
          <a:p>
            <a:pPr marL="487363" indent="-447675">
              <a:spcBef>
                <a:spcPts val="738"/>
              </a:spcBef>
            </a:pPr>
            <a:r>
              <a:rPr lang="en-US" b="1" dirty="0" smtClean="0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    </a:t>
            </a:r>
            <a:r>
              <a:rPr lang="en-US" b="1" dirty="0" err="1" smtClean="0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boolean</a:t>
            </a:r>
            <a:r>
              <a:rPr lang="en-US" b="1" dirty="0" smtClean="0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 lock;</a:t>
            </a:r>
          </a:p>
          <a:p>
            <a:pPr marL="487363" indent="-447675">
              <a:spcBef>
                <a:spcPts val="738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count;</a:t>
            </a:r>
          </a:p>
          <a:p>
            <a:pPr marL="487363" indent="-447675">
              <a:spcBef>
                <a:spcPts val="738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queueType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queue; </a:t>
            </a:r>
          </a:p>
          <a:p>
            <a:pPr marL="487363" indent="-447675">
              <a:spcBef>
                <a:spcPts val="738"/>
              </a:spcBef>
            </a:pP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}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semaphore_t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;</a:t>
            </a:r>
            <a:endParaRPr lang="en-US" b="1" dirty="0">
              <a:solidFill>
                <a:srgbClr val="000000"/>
              </a:solidFill>
              <a:latin typeface="Courier New"/>
              <a:cs typeface="Courier New"/>
              <a:sym typeface="Courier New Bol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8791" y="3325268"/>
            <a:ext cx="4894414" cy="29956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87363" indent="-447675"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void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sem_wait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semaphore_t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* 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s) {</a:t>
            </a:r>
          </a:p>
          <a:p>
            <a:pPr marL="487363" indent="-447675">
              <a:spcBef>
                <a:spcPts val="400"/>
              </a:spcBef>
            </a:pPr>
            <a:r>
              <a:rPr lang="en-US" b="1" dirty="0" smtClean="0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    while </a:t>
            </a:r>
            <a:r>
              <a:rPr lang="en-US" b="1" dirty="0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(</a:t>
            </a:r>
            <a:r>
              <a:rPr lang="en-US" b="1" dirty="0" err="1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test_and_set</a:t>
            </a:r>
            <a:r>
              <a:rPr lang="en-US" b="1" dirty="0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(lock)) { }</a:t>
            </a:r>
          </a:p>
          <a:p>
            <a:pPr marL="487363" indent="-447675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s.count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--;</a:t>
            </a:r>
          </a:p>
          <a:p>
            <a:pPr marL="487363" indent="-447675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   if 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s.count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&lt; 0) {</a:t>
            </a:r>
          </a:p>
          <a:p>
            <a:pPr marL="487363" indent="-447675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       place 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P in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s.queue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;</a:t>
            </a:r>
          </a:p>
          <a:p>
            <a:pPr marL="487363" indent="-447675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       block 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P;</a:t>
            </a:r>
          </a:p>
          <a:p>
            <a:pPr marL="487363" indent="-447675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    }</a:t>
            </a:r>
            <a:endParaRPr lang="en-US" b="1" dirty="0">
              <a:solidFill>
                <a:srgbClr val="000000"/>
              </a:solidFill>
              <a:latin typeface="Courier New"/>
              <a:cs typeface="Courier New"/>
              <a:sym typeface="Courier New Bold" charset="0"/>
            </a:endParaRPr>
          </a:p>
          <a:p>
            <a:pPr marL="487363" indent="-447675">
              <a:spcBef>
                <a:spcPts val="400"/>
              </a:spcBef>
            </a:pPr>
            <a:r>
              <a:rPr lang="en-US" b="1" dirty="0" smtClean="0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    lock </a:t>
            </a:r>
            <a:r>
              <a:rPr lang="en-US" b="1" dirty="0">
                <a:solidFill>
                  <a:srgbClr val="EF5B00"/>
                </a:solidFill>
                <a:latin typeface="Courier New"/>
                <a:cs typeface="Courier New"/>
                <a:sym typeface="Courier New Bold" charset="0"/>
              </a:rPr>
              <a:t>= 0;</a:t>
            </a:r>
          </a:p>
          <a:p>
            <a:pPr marL="487363" indent="-447675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  <a:sym typeface="Courier New Bold" charset="0"/>
              </a:rPr>
              <a:t>}</a:t>
            </a:r>
            <a:endParaRPr lang="en-US" b="1" dirty="0">
              <a:solidFill>
                <a:srgbClr val="000000"/>
              </a:solidFill>
              <a:latin typeface="Courier New"/>
              <a:cs typeface="Courier New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5702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utoUpdateAnimBg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operations atomic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Busy-waiting </a:t>
            </a:r>
            <a:r>
              <a:rPr lang="en-US" i="1" dirty="0" smtClean="0"/>
              <a:t>again</a:t>
            </a:r>
            <a:r>
              <a:rPr lang="en-US" dirty="0" smtClean="0"/>
              <a:t>!</a:t>
            </a:r>
          </a:p>
          <a:p>
            <a:r>
              <a:rPr lang="en-US" dirty="0" smtClean="0"/>
              <a:t>How are semaphores better than just test-and-set?</a:t>
            </a:r>
          </a:p>
          <a:p>
            <a:r>
              <a:rPr lang="en-US" dirty="0" smtClean="0"/>
              <a:t>T&amp;S: Busy-wait until ready to run</a:t>
            </a:r>
          </a:p>
          <a:p>
            <a:pPr lvl="1"/>
            <a:r>
              <a:rPr lang="en-US" dirty="0" smtClean="0"/>
              <a:t>Could be arbitrarily long!</a:t>
            </a:r>
          </a:p>
          <a:p>
            <a:pPr lvl="1"/>
            <a:r>
              <a:rPr lang="en-US" dirty="0" smtClean="0"/>
              <a:t>We’re waiting for other processes which may be in long critical sections</a:t>
            </a:r>
          </a:p>
          <a:p>
            <a:r>
              <a:rPr lang="en-US" dirty="0" smtClean="0"/>
              <a:t>Semaphores: Busy-wait just during </a:t>
            </a:r>
            <a:r>
              <a:rPr lang="en-US" dirty="0" err="1" smtClean="0"/>
              <a:t>sem_wait</a:t>
            </a:r>
            <a:r>
              <a:rPr lang="en-US" dirty="0" smtClean="0"/>
              <a:t>, </a:t>
            </a:r>
            <a:r>
              <a:rPr lang="en-US" dirty="0" err="1" smtClean="0"/>
              <a:t>sem_post</a:t>
            </a:r>
            <a:endParaRPr lang="en-US" dirty="0" smtClean="0"/>
          </a:p>
          <a:p>
            <a:pPr lvl="1"/>
            <a:r>
              <a:rPr lang="en-US" dirty="0" smtClean="0"/>
              <a:t>Now we’re waiting for other processes which are doing very short operations (</a:t>
            </a:r>
            <a:r>
              <a:rPr lang="en-US" dirty="0" err="1" smtClean="0"/>
              <a:t>sem_wait</a:t>
            </a:r>
            <a:r>
              <a:rPr lang="en-US" dirty="0" smtClean="0"/>
              <a:t>, </a:t>
            </a:r>
            <a:r>
              <a:rPr lang="en-US" dirty="0" err="1" smtClean="0"/>
              <a:t>sem_post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20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Mutual exclusion possible in software</a:t>
            </a:r>
          </a:p>
          <a:p>
            <a:r>
              <a:rPr lang="en-US" dirty="0" smtClean="0"/>
              <a:t>Mutual exclusion faster in hardware</a:t>
            </a:r>
          </a:p>
          <a:p>
            <a:pPr lvl="1"/>
            <a:r>
              <a:rPr lang="en-US" dirty="0" smtClean="0"/>
              <a:t>Common atomic instruction: </a:t>
            </a:r>
            <a:r>
              <a:rPr lang="en-US" dirty="0" err="1" smtClean="0"/>
              <a:t>test_and_set</a:t>
            </a:r>
            <a:endParaRPr lang="en-US" dirty="0" smtClean="0"/>
          </a:p>
          <a:p>
            <a:r>
              <a:rPr lang="en-US" dirty="0" smtClean="0"/>
              <a:t>Hardware operations used to bootstrap semaphores</a:t>
            </a:r>
          </a:p>
          <a:p>
            <a:pPr lvl="1"/>
            <a:r>
              <a:rPr lang="en-US" dirty="0" smtClean="0"/>
              <a:t>...which </a:t>
            </a:r>
            <a:r>
              <a:rPr lang="en-US" dirty="0" smtClean="0">
                <a:solidFill>
                  <a:srgbClr val="EF5B00"/>
                </a:solidFill>
              </a:rPr>
              <a:t>block</a:t>
            </a:r>
            <a:r>
              <a:rPr lang="en-US" dirty="0" smtClean="0"/>
              <a:t> processes to avoid busy-waiting</a:t>
            </a:r>
          </a:p>
          <a:p>
            <a:endParaRPr lang="en-US" dirty="0"/>
          </a:p>
          <a:p>
            <a:r>
              <a:rPr lang="en-US" dirty="0" smtClean="0"/>
              <a:t>Next time: Classic applications of mutual exclusion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01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ChangeArrowheads="1"/>
          </p:cNvSpPr>
          <p:nvPr/>
        </p:nvSpPr>
        <p:spPr bwMode="auto">
          <a:xfrm>
            <a:off x="838200" y="4572000"/>
            <a:ext cx="5257800" cy="5334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latin typeface="Arial" charset="0"/>
              </a:rPr>
              <a:t>Other Flag Mutual Exclusion</a:t>
            </a:r>
          </a:p>
        </p:txBody>
      </p:sp>
      <p:sp>
        <p:nvSpPr>
          <p:cNvPr id="14340" name="Content Placeholder 10"/>
          <p:cNvSpPr>
            <a:spLocks noGrp="1"/>
          </p:cNvSpPr>
          <p:nvPr>
            <p:ph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int owner[2] = {false, false};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while (</a:t>
            </a: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owner[other_process_id]</a:t>
            </a:r>
            <a:r>
              <a:rPr lang="en-GB" sz="2400" b="1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			/* wait your turn */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true;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access shared variables;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false;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</p:txBody>
      </p:sp>
      <p:pic>
        <p:nvPicPr>
          <p:cNvPr id="14341" name="Picture 10" descr="MCj030755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600200"/>
            <a:ext cx="9906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343400" y="5943600"/>
            <a:ext cx="3929063" cy="534988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marL="463550" indent="-463550" algn="r" defTabSz="457200">
              <a:lnSpc>
                <a:spcPct val="90000"/>
              </a:lnSpc>
              <a:spcBef>
                <a:spcPts val="800"/>
              </a:spcBef>
              <a:buFont typeface="Wingdings" pitchFamily="2" charset="2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  <a:defRPr/>
            </a:pPr>
            <a:r>
              <a:rPr lang="en-GB" sz="3200" dirty="0">
                <a:latin typeface="+mn-lt"/>
                <a:ea typeface="+mn-ea"/>
              </a:rPr>
              <a:t>What's the problem?</a:t>
            </a:r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3EE9DF72-6E80-1341-940E-3AF9CBFDCE4A}" type="slidenum">
              <a:rPr lang="en-US"/>
              <a:pPr/>
              <a:t>26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0642924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ChangeArrowheads="1"/>
          </p:cNvSpPr>
          <p:nvPr/>
        </p:nvSpPr>
        <p:spPr bwMode="auto">
          <a:xfrm>
            <a:off x="838200" y="4572000"/>
            <a:ext cx="5257800" cy="5334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latin typeface="Arial" charset="0"/>
              </a:rPr>
              <a:t>Other Flag Mutual Exclusion</a:t>
            </a:r>
          </a:p>
        </p:txBody>
      </p:sp>
      <p:sp>
        <p:nvSpPr>
          <p:cNvPr id="15364" name="Content Placeholder 10"/>
          <p:cNvSpPr>
            <a:spLocks noGrp="1"/>
          </p:cNvSpPr>
          <p:nvPr>
            <p:ph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int owner[2] = {false, false};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while (</a:t>
            </a: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owner[other_process_id]</a:t>
            </a:r>
            <a:r>
              <a:rPr lang="en-GB" sz="2400" b="1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			/* wait your turn */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true;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access shared variables;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false;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</p:txBody>
      </p:sp>
      <p:sp>
        <p:nvSpPr>
          <p:cNvPr id="15365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A9FFB533-9AE7-3B4C-852B-D651192DA00B}" type="slidenum">
              <a:rPr lang="en-US"/>
              <a:pPr/>
              <a:t>27</a:t>
            </a:fld>
            <a:endParaRPr lang="en-US"/>
          </a:p>
        </p:txBody>
      </p:sp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4495800" y="5562600"/>
            <a:ext cx="239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owner[0] = false</a:t>
            </a:r>
            <a:endParaRPr lang="en-US"/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4495800" y="5954713"/>
            <a:ext cx="2390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owner[1] = false</a:t>
            </a:r>
            <a:endParaRPr lang="en-US"/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>
            <a:off x="152400" y="28956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" name="Right Arrow 13"/>
          <p:cNvSpPr>
            <a:spLocks noChangeArrowheads="1"/>
          </p:cNvSpPr>
          <p:nvPr/>
        </p:nvSpPr>
        <p:spPr bwMode="auto">
          <a:xfrm flipH="1">
            <a:off x="7162800" y="28956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934200" y="556260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true</a:t>
            </a: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934200" y="5954713"/>
            <a:ext cx="736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true</a:t>
            </a:r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10200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172200" y="5791200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81000" y="5867400"/>
            <a:ext cx="3987800" cy="584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  <a:latin typeface="Arial" charset="0"/>
              </a:rPr>
              <a:t>No mutual exclusion!</a:t>
            </a:r>
            <a:endParaRPr lang="en-US" sz="320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11960704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8314E-6 L 3.33333E-6 0.18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8314E-6 L -3.33333E-6 0.1943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832 L 3.33333E-6 0.260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19431 L -3.33333E-6 0.2498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/>
      <p:bldP spid="16" grpId="0"/>
      <p:bldP spid="17" grpId="0"/>
      <p:bldP spid="18" grpId="0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ChangeArrowheads="1"/>
          </p:cNvSpPr>
          <p:nvPr/>
        </p:nvSpPr>
        <p:spPr bwMode="auto">
          <a:xfrm>
            <a:off x="838200" y="4572000"/>
            <a:ext cx="5257800" cy="5334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latin typeface="Arial" charset="0"/>
              </a:rPr>
              <a:t>Other Flag Mutual Exclusion</a:t>
            </a:r>
          </a:p>
        </p:txBody>
      </p:sp>
      <p:sp>
        <p:nvSpPr>
          <p:cNvPr id="16388" name="Content Placeholder 10"/>
          <p:cNvSpPr>
            <a:spLocks noGrp="1"/>
          </p:cNvSpPr>
          <p:nvPr>
            <p:ph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int owner[2] = {true, false};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while (</a:t>
            </a: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owner[other_process_id]</a:t>
            </a:r>
            <a:r>
              <a:rPr lang="en-GB" sz="2400" b="1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			/* wait your turn */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true;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access shared variables;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false;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</p:txBody>
      </p:sp>
      <p:sp>
        <p:nvSpPr>
          <p:cNvPr id="16389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B943EBE9-07B6-F14C-AC65-C5DB30ED4DDE}" type="slidenum">
              <a:rPr lang="en-US"/>
              <a:pPr/>
              <a:t>28</a:t>
            </a:fld>
            <a:endParaRPr lang="en-US"/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4495800" y="5562600"/>
            <a:ext cx="2252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owner[0] = true</a:t>
            </a:r>
            <a:endParaRPr lang="en-US"/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4495800" y="5954713"/>
            <a:ext cx="2390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owner[1] = false</a:t>
            </a:r>
            <a:endParaRPr lang="en-US"/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>
            <a:off x="152400" y="28956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3" name="Right Arrow 13"/>
          <p:cNvSpPr>
            <a:spLocks noChangeArrowheads="1"/>
          </p:cNvSpPr>
          <p:nvPr/>
        </p:nvSpPr>
        <p:spPr bwMode="auto">
          <a:xfrm flipH="1">
            <a:off x="7162800" y="28956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934200" y="556260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true</a:t>
            </a: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797800" y="5573713"/>
            <a:ext cx="874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false</a:t>
            </a:r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10200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5800" y="5410200"/>
            <a:ext cx="522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81000" y="5486400"/>
            <a:ext cx="4038600" cy="10779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00"/>
                </a:solidFill>
                <a:latin typeface="Arial" charset="0"/>
              </a:rPr>
              <a:t>No mutual exclusion and no progrees!</a:t>
            </a:r>
            <a:endParaRPr lang="en-US" sz="320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7303766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8314E-6 L 3.33333E-6 0.18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832 L 3.33333E-6 0.260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6093 L 3.33333E-6 0.3164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5" grpId="0"/>
      <p:bldP spid="16" grpId="0"/>
      <p:bldP spid="17" grpId="0"/>
      <p:bldP spid="18" grpId="0"/>
      <p:bldP spid="1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latin typeface="Arial" charset="0"/>
              </a:rPr>
              <a:t>Other Flag Mutual Exclusion</a:t>
            </a:r>
          </a:p>
        </p:txBody>
      </p:sp>
      <p:sp>
        <p:nvSpPr>
          <p:cNvPr id="17411" name="Content Placeholder 10"/>
          <p:cNvSpPr>
            <a:spLocks noGrp="1"/>
          </p:cNvSpPr>
          <p:nvPr>
            <p:ph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int owner[2] = {false, false};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while (</a:t>
            </a: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owner[other_process_id]</a:t>
            </a:r>
            <a:r>
              <a:rPr lang="en-GB" sz="2400" b="1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			/* wait your turn */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true;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access shared variables;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false;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</p:txBody>
      </p:sp>
      <p:pic>
        <p:nvPicPr>
          <p:cNvPr id="17412" name="Picture 10" descr="MCj030755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600200"/>
            <a:ext cx="9906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324600" y="3276600"/>
            <a:ext cx="2667000" cy="2678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sz="2400">
                <a:latin typeface="Arial" charset="0"/>
                <a:ea typeface="Tahoma" charset="0"/>
                <a:cs typeface="Courier New" charset="0"/>
              </a:rPr>
              <a:t>No mutual exclusion – both processes can proceed past </a:t>
            </a:r>
            <a:r>
              <a:rPr lang="en-US" sz="2400" b="1">
                <a:latin typeface="Courier New" charset="0"/>
                <a:ea typeface="Tahoma" charset="0"/>
                <a:cs typeface="Courier New" charset="0"/>
              </a:rPr>
              <a:t>while() </a:t>
            </a:r>
            <a:r>
              <a:rPr lang="en-US" sz="2400">
                <a:latin typeface="Arial" charset="0"/>
                <a:ea typeface="Tahoma" charset="0"/>
                <a:cs typeface="Courier New" charset="0"/>
              </a:rPr>
              <a:t>statement and into CS</a:t>
            </a:r>
          </a:p>
        </p:txBody>
      </p:sp>
      <p:sp>
        <p:nvSpPr>
          <p:cNvPr id="17414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C4B6BDC-CF86-4D41-A7C7-BDE38837A72D}" type="slidenum">
              <a:rPr lang="en-US"/>
              <a:pPr/>
              <a:t>29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7075064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Semaphores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Problem: coordinating simultaneous access to shared data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Solution: mutually exclusive access to critical region</a:t>
            </a:r>
          </a:p>
          <a:p>
            <a:pPr lvl="1"/>
            <a:r>
              <a:rPr lang="en-US" dirty="0" smtClean="0"/>
              <a:t>Only one thread/process accesses shared data at a time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20304" y="2152374"/>
            <a:ext cx="597180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1600" dirty="0" smtClean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Monaco"/>
              </a:rPr>
              <a:t>cnt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 = </a:t>
            </a:r>
            <a:r>
              <a:rPr lang="en-US" sz="1600" dirty="0">
                <a:solidFill>
                  <a:srgbClr val="0000CD"/>
                </a:solidFill>
                <a:latin typeface="Monaco"/>
              </a:rPr>
              <a:t>0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;</a:t>
            </a:r>
            <a:br>
              <a:rPr lang="en-US" sz="1600" dirty="0">
                <a:solidFill>
                  <a:prstClr val="black"/>
                </a:solidFill>
                <a:latin typeface="Monaco"/>
              </a:rPr>
            </a:br>
            <a:r>
              <a:rPr lang="en-US" sz="16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Monaco"/>
              </a:rPr>
            </a:br>
            <a:r>
              <a:rPr lang="en-US" sz="1600" dirty="0">
                <a:solidFill>
                  <a:srgbClr val="0000FF"/>
                </a:solidFill>
                <a:latin typeface="Monaco"/>
              </a:rPr>
              <a:t>void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 * </a:t>
            </a:r>
            <a:r>
              <a:rPr lang="en-US" sz="1600" b="1" dirty="0">
                <a:solidFill>
                  <a:srgbClr val="0000A2"/>
                </a:solidFill>
                <a:latin typeface="Monaco"/>
              </a:rPr>
              <a:t>worker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( </a:t>
            </a:r>
            <a:r>
              <a:rPr lang="en-US" sz="1600" dirty="0">
                <a:solidFill>
                  <a:srgbClr val="0000FF"/>
                </a:solidFill>
                <a:latin typeface="Monaco"/>
              </a:rPr>
              <a:t>void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 *</a:t>
            </a:r>
            <a:r>
              <a:rPr lang="en-US" sz="1600" dirty="0" err="1">
                <a:solidFill>
                  <a:prstClr val="black"/>
                </a:solidFill>
                <a:latin typeface="Monaco"/>
              </a:rPr>
              <a:t>ptr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 )</a:t>
            </a:r>
            <a:br>
              <a:rPr lang="en-US" sz="1600" dirty="0">
                <a:solidFill>
                  <a:prstClr val="black"/>
                </a:solidFill>
                <a:latin typeface="Monaco"/>
              </a:rPr>
            </a:br>
            <a:r>
              <a:rPr lang="en-US" sz="1600" dirty="0">
                <a:solidFill>
                  <a:prstClr val="black"/>
                </a:solidFill>
                <a:latin typeface="Monaco"/>
              </a:rPr>
              <a:t>{</a:t>
            </a:r>
            <a:br>
              <a:rPr lang="en-US" sz="1600" dirty="0">
                <a:solidFill>
                  <a:prstClr val="black"/>
                </a:solidFill>
                <a:latin typeface="Monaco"/>
              </a:rPr>
            </a:br>
            <a:r>
              <a:rPr lang="en-US" sz="1600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Monaco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;</a:t>
            </a:r>
            <a:br>
              <a:rPr lang="en-US" sz="1600" dirty="0">
                <a:solidFill>
                  <a:prstClr val="black"/>
                </a:solidFill>
                <a:latin typeface="Monaco"/>
              </a:rPr>
            </a:br>
            <a:r>
              <a:rPr lang="en-US" sz="1600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Monaco"/>
              </a:rPr>
              <a:t>for 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Monaco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 = </a:t>
            </a:r>
            <a:r>
              <a:rPr lang="en-US" sz="1600" dirty="0">
                <a:solidFill>
                  <a:srgbClr val="0000CD"/>
                </a:solidFill>
                <a:latin typeface="Monaco"/>
              </a:rPr>
              <a:t>0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; </a:t>
            </a:r>
            <a:r>
              <a:rPr lang="en-US" sz="1600" dirty="0" err="1">
                <a:solidFill>
                  <a:prstClr val="black"/>
                </a:solidFill>
                <a:latin typeface="Monaco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 &lt; ITERATIONS_PER_THREAD; </a:t>
            </a:r>
            <a:r>
              <a:rPr lang="en-US" sz="1600" dirty="0" err="1">
                <a:solidFill>
                  <a:prstClr val="black"/>
                </a:solidFill>
                <a:latin typeface="Monaco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++)</a:t>
            </a:r>
            <a:br>
              <a:rPr lang="en-US" sz="1600" dirty="0">
                <a:solidFill>
                  <a:prstClr val="black"/>
                </a:solidFill>
                <a:latin typeface="Monaco"/>
              </a:rPr>
            </a:br>
            <a:r>
              <a:rPr lang="en-US" sz="1600" dirty="0">
                <a:solidFill>
                  <a:prstClr val="black"/>
                </a:solidFill>
                <a:latin typeface="Monaco"/>
              </a:rPr>
              <a:t>        </a:t>
            </a:r>
            <a:r>
              <a:rPr lang="en-US" sz="1600" dirty="0" err="1">
                <a:solidFill>
                  <a:prstClr val="black"/>
                </a:solidFill>
                <a:latin typeface="Monaco"/>
              </a:rPr>
              <a:t>cnt</a:t>
            </a:r>
            <a:r>
              <a:rPr lang="en-US" sz="1600" dirty="0">
                <a:solidFill>
                  <a:prstClr val="black"/>
                </a:solidFill>
                <a:latin typeface="Monaco"/>
              </a:rPr>
              <a:t>++;</a:t>
            </a:r>
            <a:br>
              <a:rPr lang="en-US" sz="1600" dirty="0">
                <a:solidFill>
                  <a:prstClr val="black"/>
                </a:solidFill>
                <a:latin typeface="Monaco"/>
              </a:rPr>
            </a:br>
            <a:r>
              <a:rPr lang="en-US" sz="1600" dirty="0" smtClean="0">
                <a:solidFill>
                  <a:prstClr val="black"/>
                </a:solidFill>
                <a:latin typeface="Monaco"/>
              </a:rPr>
              <a:t>}</a:t>
            </a: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8192" y="4029811"/>
            <a:ext cx="39814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EF5B00"/>
                </a:solidFill>
                <a:latin typeface="Gill Sans MT"/>
                <a:cs typeface="Gill Sans MT"/>
              </a:rPr>
              <a:t>Critical section</a:t>
            </a:r>
          </a:p>
          <a:p>
            <a:r>
              <a:rPr lang="en-US" sz="2000" dirty="0" smtClean="0">
                <a:solidFill>
                  <a:srgbClr val="EF5B00"/>
                </a:solidFill>
                <a:latin typeface="Gill Sans MT"/>
                <a:cs typeface="Gill Sans MT"/>
              </a:rPr>
              <a:t>(just one line in this simple example)</a:t>
            </a:r>
            <a:endParaRPr lang="en-US" sz="2000" dirty="0" smtClean="0">
              <a:solidFill>
                <a:srgbClr val="EF5B00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913" y="2152374"/>
            <a:ext cx="1402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EF5B00"/>
                </a:solidFill>
                <a:latin typeface="Gill Sans MT"/>
                <a:cs typeface="Gill Sans MT"/>
              </a:rPr>
              <a:t>Shared data</a:t>
            </a:r>
            <a:endParaRPr lang="en-US" sz="2000" dirty="0" smtClean="0">
              <a:solidFill>
                <a:srgbClr val="EF5B00"/>
              </a:solidFill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2771913" y="2352261"/>
            <a:ext cx="864000" cy="0"/>
          </a:xfrm>
          <a:prstGeom prst="straightConnector1">
            <a:avLst/>
          </a:prstGeom>
          <a:noFill/>
          <a:ln w="25400" cap="flat" cmpd="sng" algn="ctr">
            <a:solidFill>
              <a:srgbClr val="EF5B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 flipV="1">
            <a:off x="3043030" y="3835451"/>
            <a:ext cx="2005162" cy="379026"/>
          </a:xfrm>
          <a:prstGeom prst="straightConnector1">
            <a:avLst/>
          </a:prstGeom>
          <a:noFill/>
          <a:ln w="25400" cap="flat" cmpd="sng" algn="ctr">
            <a:solidFill>
              <a:srgbClr val="EF5B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95237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ChangeArrowheads="1"/>
          </p:cNvSpPr>
          <p:nvPr/>
        </p:nvSpPr>
        <p:spPr bwMode="auto">
          <a:xfrm>
            <a:off x="838200" y="4572000"/>
            <a:ext cx="5257800" cy="5334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latin typeface="Arial" charset="0"/>
              </a:rPr>
              <a:t>Two Flag Mutual Exclusion</a:t>
            </a:r>
          </a:p>
        </p:txBody>
      </p:sp>
      <p:sp>
        <p:nvSpPr>
          <p:cNvPr id="18436" name="Content Placeholder 11"/>
          <p:cNvSpPr>
            <a:spLocks noGrp="1"/>
          </p:cNvSpPr>
          <p:nvPr>
            <p:ph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int owner[2] = {false, false};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true;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while (</a:t>
            </a: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owner[other_process_id]</a:t>
            </a:r>
            <a:r>
              <a:rPr lang="en-GB" sz="2400" b="1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		 /* wait your turn */ 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access shared variables;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false;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</p:txBody>
      </p:sp>
      <p:pic>
        <p:nvPicPr>
          <p:cNvPr id="18437" name="Picture 10" descr="MCj030755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600200"/>
            <a:ext cx="9906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0" descr="MCj030755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752600"/>
            <a:ext cx="9906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343400" y="5943600"/>
            <a:ext cx="3929063" cy="534988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marL="463550" indent="-463550" algn="r" defTabSz="457200">
              <a:lnSpc>
                <a:spcPct val="90000"/>
              </a:lnSpc>
              <a:spcBef>
                <a:spcPts val="800"/>
              </a:spcBef>
              <a:buFont typeface="Wingdings" pitchFamily="2" charset="2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  <a:defRPr/>
            </a:pPr>
            <a:r>
              <a:rPr lang="en-GB" sz="3200" dirty="0">
                <a:latin typeface="+mn-lt"/>
                <a:ea typeface="+mn-ea"/>
              </a:rPr>
              <a:t>What's the problem?</a:t>
            </a:r>
          </a:p>
        </p:txBody>
      </p:sp>
      <p:sp>
        <p:nvSpPr>
          <p:cNvPr id="18440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A607C34C-13DF-E245-9C00-D39E97A56607}" type="slidenum">
              <a:rPr lang="en-US"/>
              <a:pPr/>
              <a:t>30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7571954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ChangeArrowheads="1"/>
          </p:cNvSpPr>
          <p:nvPr/>
        </p:nvSpPr>
        <p:spPr bwMode="auto">
          <a:xfrm>
            <a:off x="838200" y="4572000"/>
            <a:ext cx="5257800" cy="5334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latin typeface="Arial" charset="0"/>
              </a:rPr>
              <a:t>Two Flag Mutual Exclusion</a:t>
            </a:r>
          </a:p>
        </p:txBody>
      </p:sp>
      <p:sp>
        <p:nvSpPr>
          <p:cNvPr id="19460" name="Content Placeholder 11"/>
          <p:cNvSpPr>
            <a:spLocks noGrp="1"/>
          </p:cNvSpPr>
          <p:nvPr>
            <p:ph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int owner[2] = {false, false};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true;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while (</a:t>
            </a: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owner[other_process_id]</a:t>
            </a:r>
            <a:r>
              <a:rPr lang="en-GB" sz="2400" b="1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		 /* wait your turn */ 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access shared variables;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false;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</p:txBody>
      </p:sp>
      <p:sp>
        <p:nvSpPr>
          <p:cNvPr id="19461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9E5059E4-DC7B-F344-A111-E84DC15220FD}" type="slidenum">
              <a:rPr lang="en-US"/>
              <a:pPr/>
              <a:t>31</a:t>
            </a:fld>
            <a:endParaRPr lang="en-US"/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>
            <a:off x="152400" y="28194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 flipH="1">
            <a:off x="7086600" y="28194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4" name="Rectangle 18"/>
          <p:cNvSpPr>
            <a:spLocks noChangeArrowheads="1"/>
          </p:cNvSpPr>
          <p:nvPr/>
        </p:nvSpPr>
        <p:spPr bwMode="auto">
          <a:xfrm>
            <a:off x="4495800" y="5562600"/>
            <a:ext cx="239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owner[0] = false</a:t>
            </a:r>
            <a:endParaRPr lang="en-US"/>
          </a:p>
        </p:txBody>
      </p:sp>
      <p:sp>
        <p:nvSpPr>
          <p:cNvPr id="19465" name="Rectangle 19"/>
          <p:cNvSpPr>
            <a:spLocks noChangeArrowheads="1"/>
          </p:cNvSpPr>
          <p:nvPr/>
        </p:nvSpPr>
        <p:spPr bwMode="auto">
          <a:xfrm>
            <a:off x="4495800" y="5954713"/>
            <a:ext cx="2390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owner[1] = false</a:t>
            </a:r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934200" y="556260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true</a:t>
            </a:r>
            <a:endParaRPr lang="en-US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172200" y="5410200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934200" y="594360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charset="0"/>
                <a:cs typeface="Courier New" charset="0"/>
              </a:rPr>
              <a:t>true</a:t>
            </a: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172200" y="5791200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/>
              <a:t>×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838200" y="5867400"/>
            <a:ext cx="2530475" cy="584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  <a:latin typeface="Arial" charset="0"/>
              </a:rPr>
              <a:t>No progress!</a:t>
            </a:r>
            <a:endParaRPr lang="en-US" sz="3200"/>
          </a:p>
        </p:txBody>
      </p:sp>
      <p:sp>
        <p:nvSpPr>
          <p:cNvPr id="30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8954609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31645E-6 L 3.33333E-6 0.07218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31645E-6 L 0 0.07218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0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1" grpId="0"/>
      <p:bldP spid="23" grpId="0"/>
      <p:bldP spid="27" grpId="0"/>
      <p:bldP spid="28" grpId="0"/>
      <p:bldP spid="2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latin typeface="Arial" charset="0"/>
              </a:rPr>
              <a:t>Two Flag Mutual Exclusion</a:t>
            </a:r>
          </a:p>
        </p:txBody>
      </p:sp>
      <p:sp>
        <p:nvSpPr>
          <p:cNvPr id="20483" name="Content Placeholder 11"/>
          <p:cNvSpPr>
            <a:spLocks noGrp="1"/>
          </p:cNvSpPr>
          <p:nvPr>
            <p:ph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int owner[2] = {false, false};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true;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while (</a:t>
            </a: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owner[other_process_id]</a:t>
            </a:r>
            <a:r>
              <a:rPr lang="en-GB" sz="2400" b="1">
                <a:latin typeface="Courier New" charset="0"/>
                <a:cs typeface="Courier New" charset="0"/>
              </a:rPr>
              <a:t>) {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		 /* wait your turn */ 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}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access shared variables;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owner[my_process_id] = false;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latin typeface="Courier New" charset="0"/>
                <a:cs typeface="Courier New" charset="0"/>
              </a:rPr>
              <a:t>…</a:t>
            </a:r>
          </a:p>
        </p:txBody>
      </p:sp>
      <p:pic>
        <p:nvPicPr>
          <p:cNvPr id="20484" name="Picture 10" descr="MCj030755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600200"/>
            <a:ext cx="9906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10" descr="MCj030755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752600"/>
            <a:ext cx="9906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324600" y="4114800"/>
            <a:ext cx="2590800" cy="461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  <a:defRPr/>
            </a:pPr>
            <a:r>
              <a:rPr lang="en-US" sz="2400" dirty="0">
                <a:latin typeface="+mj-lt"/>
                <a:ea typeface="+mn-ea"/>
              </a:rPr>
              <a:t>Could deadlock</a:t>
            </a:r>
          </a:p>
        </p:txBody>
      </p:sp>
      <p:sp>
        <p:nvSpPr>
          <p:cNvPr id="20487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6705600" y="6477000"/>
            <a:ext cx="1905000" cy="228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E317FE1-130D-3648-9134-D4BF2095A33D}" type="slidenum">
              <a:rPr lang="en-US"/>
              <a:pPr/>
              <a:t>32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2819400" y="6477000"/>
            <a:ext cx="38862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1894342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Inside a Semaphore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/>
          <a:lstStyle/>
          <a:p>
            <a:r>
              <a:rPr lang="en-US" sz="2400">
                <a:latin typeface="Arial" charset="0"/>
              </a:rPr>
              <a:t>Requirement</a:t>
            </a:r>
          </a:p>
          <a:p>
            <a:pPr lvl="1"/>
            <a:r>
              <a:rPr lang="en-US" sz="2000">
                <a:latin typeface="Arial" charset="0"/>
              </a:rPr>
              <a:t>No two processes can execute </a:t>
            </a:r>
            <a:r>
              <a:rPr lang="en-US" sz="2000" b="1">
                <a:solidFill>
                  <a:srgbClr val="0000FF"/>
                </a:solidFill>
                <a:latin typeface="Courier New" charset="0"/>
                <a:cs typeface="Courier New" charset="0"/>
              </a:rPr>
              <a:t>wait()</a:t>
            </a:r>
            <a:r>
              <a:rPr lang="en-US" sz="2000">
                <a:latin typeface="Arial" charset="0"/>
              </a:rPr>
              <a:t> and </a:t>
            </a:r>
            <a:r>
              <a:rPr lang="en-US" sz="2000" b="1">
                <a:solidFill>
                  <a:srgbClr val="0000FF"/>
                </a:solidFill>
                <a:latin typeface="Courier New" charset="0"/>
                <a:cs typeface="Courier New" charset="0"/>
              </a:rPr>
              <a:t>signal()</a:t>
            </a:r>
            <a:r>
              <a:rPr lang="en-US" sz="2000">
                <a:latin typeface="Arial" charset="0"/>
              </a:rPr>
              <a:t> on the same semaphore at the same time!</a:t>
            </a:r>
          </a:p>
          <a:p>
            <a:pPr lvl="1"/>
            <a:endParaRPr lang="en-US" sz="20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Critical section </a:t>
            </a:r>
          </a:p>
          <a:p>
            <a:pPr lvl="1"/>
            <a:r>
              <a:rPr lang="en-US" sz="2000" b="1">
                <a:solidFill>
                  <a:srgbClr val="0000FF"/>
                </a:solidFill>
                <a:latin typeface="Courier New" charset="0"/>
                <a:cs typeface="Courier New" charset="0"/>
              </a:rPr>
              <a:t>wait() </a:t>
            </a:r>
            <a:r>
              <a:rPr lang="en-US" sz="2000">
                <a:latin typeface="Arial" charset="0"/>
              </a:rPr>
              <a:t>and </a:t>
            </a:r>
            <a:r>
              <a:rPr lang="en-US" sz="2000" b="1">
                <a:solidFill>
                  <a:srgbClr val="0000FF"/>
                </a:solidFill>
                <a:latin typeface="Courier New" charset="0"/>
                <a:cs typeface="Courier New" charset="0"/>
              </a:rPr>
              <a:t>signal() </a:t>
            </a:r>
            <a:r>
              <a:rPr lang="en-US" sz="2000">
                <a:latin typeface="Arial" charset="0"/>
              </a:rPr>
              <a:t>code</a:t>
            </a:r>
          </a:p>
          <a:p>
            <a:pPr lvl="1"/>
            <a:r>
              <a:rPr lang="en-US" sz="2000">
                <a:latin typeface="Arial" charset="0"/>
              </a:rPr>
              <a:t>Now have busy waiting in critical section implementation</a:t>
            </a:r>
          </a:p>
          <a:p>
            <a:pPr lvl="2"/>
            <a:r>
              <a:rPr lang="en-US" sz="1600">
                <a:latin typeface="Arial" charset="0"/>
              </a:rPr>
              <a:t>Implementation code is short</a:t>
            </a:r>
          </a:p>
          <a:p>
            <a:pPr lvl="2"/>
            <a:r>
              <a:rPr lang="en-US" sz="1600">
                <a:latin typeface="Arial" charset="0"/>
              </a:rPr>
              <a:t>Little busy waiting if critical section rarely occupied</a:t>
            </a:r>
          </a:p>
          <a:p>
            <a:pPr lvl="2"/>
            <a:r>
              <a:rPr lang="en-US" sz="1600">
                <a:latin typeface="Arial" charset="0"/>
              </a:rPr>
              <a:t>Bad for applications may spend lots of time in critical sections</a:t>
            </a:r>
            <a:endParaRPr lang="en-US" sz="2000">
              <a:latin typeface="Arial" charset="0"/>
            </a:endParaRPr>
          </a:p>
          <a:p>
            <a:pPr lvl="1"/>
            <a:endParaRPr lang="en-US" sz="2000">
              <a:latin typeface="Arial" charset="0"/>
            </a:endParaRPr>
          </a:p>
          <a:p>
            <a:endParaRPr 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6405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 for mutual exclusion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</a:t>
            </a:r>
            <a:r>
              <a:rPr lang="en-US" dirty="0" smtClean="0"/>
              <a:t>idea</a:t>
            </a:r>
            <a:endParaRPr lang="en-US" dirty="0"/>
          </a:p>
          <a:p>
            <a:pPr lvl="1"/>
            <a:r>
              <a:rPr lang="en-US" dirty="0"/>
              <a:t>Associate a unique semaphore </a:t>
            </a:r>
            <a:r>
              <a:rPr lang="en-US" i="1" dirty="0" err="1"/>
              <a:t>mutex</a:t>
            </a:r>
            <a:r>
              <a:rPr lang="en-US" dirty="0"/>
              <a:t>, initially </a:t>
            </a:r>
            <a:r>
              <a:rPr lang="en-US" dirty="0">
                <a:latin typeface="Arial"/>
                <a:cs typeface="Arial"/>
              </a:rPr>
              <a:t>1</a:t>
            </a:r>
            <a:r>
              <a:rPr lang="en-US" dirty="0"/>
              <a:t>, with each shared variable (or related set of shared variables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Surround corresponding critical sections with </a:t>
            </a:r>
            <a:r>
              <a:rPr lang="en-US" i="1" dirty="0" smtClean="0"/>
              <a:t>wait(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and </a:t>
            </a:r>
          </a:p>
          <a:p>
            <a:pPr lvl="1">
              <a:buNone/>
            </a:pPr>
            <a:r>
              <a:rPr lang="en-US" i="1" dirty="0"/>
              <a:t>	</a:t>
            </a:r>
            <a:r>
              <a:rPr lang="en-US" i="1" dirty="0" smtClean="0"/>
              <a:t>post(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operations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Terminology</a:t>
            </a:r>
            <a:endParaRPr lang="en-US" dirty="0"/>
          </a:p>
          <a:p>
            <a:pPr lvl="1"/>
            <a:r>
              <a:rPr lang="en-US" b="1" dirty="0">
                <a:solidFill>
                  <a:srgbClr val="EF5B00"/>
                </a:solidFill>
              </a:rPr>
              <a:t>Binary semaphore</a:t>
            </a:r>
            <a:r>
              <a:rPr lang="en-US" dirty="0"/>
              <a:t>: semaphore whose value is always 0 or </a:t>
            </a:r>
            <a:r>
              <a:rPr lang="en-US" dirty="0">
                <a:latin typeface="Helvetica"/>
                <a:cs typeface="Helvetica"/>
              </a:rPr>
              <a:t>1</a:t>
            </a:r>
          </a:p>
          <a:p>
            <a:pPr lvl="1"/>
            <a:r>
              <a:rPr lang="en-US" b="1" dirty="0" err="1" smtClean="0">
                <a:solidFill>
                  <a:srgbClr val="EF5B00"/>
                </a:solidFill>
              </a:rPr>
              <a:t>Mutex</a:t>
            </a:r>
            <a:r>
              <a:rPr lang="en-US" b="1" dirty="0" smtClean="0">
                <a:solidFill>
                  <a:srgbClr val="EF5B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binary semaphore used for mutual exclusion</a:t>
            </a:r>
          </a:p>
          <a:p>
            <a:pPr lvl="2"/>
            <a:r>
              <a:rPr lang="en-US" i="1" dirty="0" smtClean="0"/>
              <a:t>wait</a:t>
            </a:r>
            <a:r>
              <a:rPr lang="en-US" dirty="0" smtClean="0"/>
              <a:t> </a:t>
            </a:r>
            <a:r>
              <a:rPr lang="en-US" dirty="0"/>
              <a:t>operation: </a:t>
            </a:r>
            <a:r>
              <a:rPr lang="en-US" dirty="0">
                <a:solidFill>
                  <a:srgbClr val="EF5B00"/>
                </a:solidFill>
              </a:rPr>
              <a:t>“locking”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</a:t>
            </a:r>
            <a:r>
              <a:rPr lang="en-US" dirty="0" err="1"/>
              <a:t>mutex</a:t>
            </a:r>
            <a:endParaRPr lang="en-US" dirty="0">
              <a:solidFill>
                <a:srgbClr val="EF5B00"/>
              </a:solidFill>
            </a:endParaRPr>
          </a:p>
          <a:p>
            <a:pPr lvl="2"/>
            <a:r>
              <a:rPr lang="en-US" i="1" dirty="0" smtClean="0">
                <a:solidFill>
                  <a:srgbClr val="EF5B00"/>
                </a:solidFill>
              </a:rPr>
              <a:t>post</a:t>
            </a:r>
            <a:r>
              <a:rPr lang="en-US" dirty="0" smtClean="0">
                <a:solidFill>
                  <a:srgbClr val="EF5B00"/>
                </a:solidFill>
              </a:rPr>
              <a:t> </a:t>
            </a:r>
            <a:r>
              <a:rPr lang="en-US" dirty="0">
                <a:solidFill>
                  <a:srgbClr val="EF5B00"/>
                </a:solidFill>
              </a:rPr>
              <a:t>operation: “unlocking” or “releasing”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</a:t>
            </a:r>
            <a:r>
              <a:rPr lang="en-US" dirty="0" err="1"/>
              <a:t>mutex</a:t>
            </a:r>
            <a:endParaRPr lang="en-US" dirty="0"/>
          </a:p>
          <a:p>
            <a:pPr lvl="2"/>
            <a:r>
              <a:rPr lang="en-US" dirty="0">
                <a:solidFill>
                  <a:srgbClr val="EF5B00"/>
                </a:solidFill>
              </a:rPr>
              <a:t>“Holding”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a </a:t>
            </a:r>
            <a:r>
              <a:rPr lang="en-US" dirty="0" err="1"/>
              <a:t>mutex</a:t>
            </a:r>
            <a:r>
              <a:rPr lang="en-US" dirty="0"/>
              <a:t>: locked and not yet </a:t>
            </a:r>
            <a:r>
              <a:rPr lang="en-US" dirty="0" smtClean="0"/>
              <a:t>unlocked</a:t>
            </a:r>
            <a:endParaRPr lang="en-US" dirty="0"/>
          </a:p>
          <a:p>
            <a:pPr lvl="1"/>
            <a:r>
              <a:rPr lang="en-US" b="1" dirty="0">
                <a:solidFill>
                  <a:srgbClr val="EF5B00"/>
                </a:solidFill>
              </a:rPr>
              <a:t>Counting semaphore</a:t>
            </a:r>
            <a:r>
              <a:rPr lang="en-US" dirty="0"/>
              <a:t>: used </a:t>
            </a:r>
            <a:r>
              <a:rPr lang="en-US" dirty="0" smtClean="0"/>
              <a:t>to count a </a:t>
            </a:r>
            <a:r>
              <a:rPr lang="en-US" dirty="0"/>
              <a:t>set of available </a:t>
            </a:r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35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goodcounter.c</a:t>
            </a:r>
            <a:r>
              <a:rPr lang="en-US" dirty="0" smtClean="0"/>
              <a:t>: good synchronization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706" y="1285374"/>
            <a:ext cx="5463893" cy="5262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1A921C"/>
                </a:solidFill>
                <a:latin typeface="Monaco"/>
              </a:rPr>
              <a:t>#</a:t>
            </a:r>
            <a:r>
              <a:rPr lang="en-US" sz="1400" dirty="0">
                <a:solidFill>
                  <a:srgbClr val="0C450D"/>
                </a:solidFill>
                <a:latin typeface="Monaco"/>
              </a:rPr>
              <a:t>include </a:t>
            </a:r>
            <a:r>
              <a:rPr lang="en-US" sz="1400" dirty="0">
                <a:solidFill>
                  <a:srgbClr val="036A07"/>
                </a:solidFill>
                <a:latin typeface="Monaco"/>
              </a:rPr>
              <a:t>&lt;</a:t>
            </a:r>
            <a:r>
              <a:rPr lang="en-US" sz="1400" dirty="0" err="1">
                <a:solidFill>
                  <a:srgbClr val="036A07"/>
                </a:solidFill>
                <a:latin typeface="Monaco"/>
              </a:rPr>
              <a:t>semaphore.h</a:t>
            </a:r>
            <a:r>
              <a:rPr lang="en-US" sz="1400" dirty="0">
                <a:solidFill>
                  <a:srgbClr val="036A07"/>
                </a:solidFill>
                <a:latin typeface="Monaco"/>
              </a:rPr>
              <a:t>&gt;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 smtClean="0">
                <a:solidFill>
                  <a:prstClr val="black"/>
                </a:solidFill>
                <a:latin typeface="Monaco"/>
              </a:rPr>
              <a:t>...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Monaco"/>
              </a:rPr>
              <a:t>cnt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 = </a:t>
            </a:r>
            <a:r>
              <a:rPr lang="en-US" sz="1400" dirty="0">
                <a:solidFill>
                  <a:srgbClr val="0000CD"/>
                </a:solidFill>
                <a:latin typeface="Monaco"/>
              </a:rPr>
              <a:t>0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;</a:t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 err="1">
                <a:solidFill>
                  <a:prstClr val="black"/>
                </a:solidFill>
                <a:latin typeface="Monaco"/>
              </a:rPr>
              <a:t>sem_t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Monaco"/>
              </a:rPr>
              <a:t>cnt_mutex</a:t>
            </a:r>
            <a:r>
              <a:rPr lang="en-US" sz="1400" dirty="0" smtClean="0">
                <a:solidFill>
                  <a:prstClr val="black"/>
                </a:solidFill>
                <a:latin typeface="Monaco"/>
              </a:rPr>
              <a:t>;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Monaco"/>
              </a:rPr>
              <a:t> </a:t>
            </a:r>
            <a:r>
              <a:rPr lang="en-US" sz="1400" b="1" dirty="0">
                <a:solidFill>
                  <a:srgbClr val="0000A2"/>
                </a:solidFill>
                <a:latin typeface="Monaco"/>
              </a:rPr>
              <a:t>main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Monaco"/>
              </a:rPr>
              <a:t>void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)</a:t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>
                <a:solidFill>
                  <a:prstClr val="black"/>
                </a:solidFill>
                <a:latin typeface="Monaco"/>
              </a:rPr>
              <a:t>{</a:t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 smtClean="0">
                <a:solidFill>
                  <a:prstClr val="black"/>
                </a:solidFill>
                <a:latin typeface="Monaco"/>
              </a:rPr>
              <a:t>    ...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Monaco"/>
              </a:rPr>
              <a:t>/* Initialize </a:t>
            </a:r>
            <a:r>
              <a:rPr lang="en-US" sz="1400" dirty="0" err="1">
                <a:solidFill>
                  <a:srgbClr val="FF0000"/>
                </a:solidFill>
                <a:latin typeface="Monaco"/>
              </a:rPr>
              <a:t>mutex</a:t>
            </a:r>
            <a:r>
              <a:rPr lang="en-US" sz="1400" dirty="0">
                <a:solidFill>
                  <a:srgbClr val="FF0000"/>
                </a:solidFill>
                <a:latin typeface="Monaco"/>
              </a:rPr>
              <a:t> */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400" dirty="0">
                <a:solidFill>
                  <a:prstClr val="black"/>
                </a:solidFill>
                <a:latin typeface="Monaco"/>
              </a:rPr>
            </a:br>
            <a:r>
              <a:rPr lang="en-US" sz="1400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400" dirty="0" err="1" smtClean="0">
                <a:solidFill>
                  <a:srgbClr val="0000A2"/>
                </a:solidFill>
                <a:latin typeface="Monaco"/>
              </a:rPr>
              <a:t>sem_init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(&amp;</a:t>
            </a:r>
            <a:r>
              <a:rPr lang="en-US" sz="1400" dirty="0" err="1">
                <a:solidFill>
                  <a:prstClr val="black"/>
                </a:solidFill>
                <a:latin typeface="Monaco"/>
              </a:rPr>
              <a:t>cnt_mutex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, </a:t>
            </a:r>
            <a:r>
              <a:rPr lang="en-US" sz="1400" dirty="0">
                <a:solidFill>
                  <a:srgbClr val="0000CD"/>
                </a:solidFill>
                <a:latin typeface="Monaco"/>
              </a:rPr>
              <a:t>0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, </a:t>
            </a:r>
            <a:r>
              <a:rPr lang="en-US" sz="1400" dirty="0">
                <a:solidFill>
                  <a:srgbClr val="0000CD"/>
                </a:solidFill>
                <a:latin typeface="Monaco"/>
              </a:rPr>
              <a:t>1</a:t>
            </a:r>
            <a:r>
              <a:rPr lang="en-US" sz="1400" dirty="0">
                <a:solidFill>
                  <a:prstClr val="black"/>
                </a:solidFill>
                <a:latin typeface="Monaco"/>
              </a:rPr>
              <a:t>)</a:t>
            </a:r>
            <a:r>
              <a:rPr lang="en-US" sz="1400" dirty="0" smtClean="0">
                <a:solidFill>
                  <a:prstClr val="black"/>
                </a:solidFill>
                <a:latin typeface="Monaco"/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Monaco"/>
              </a:rPr>
              <a:t>   ...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Monaco"/>
              </a:rPr>
              <a:t>}</a:t>
            </a:r>
          </a:p>
          <a:p>
            <a:endParaRPr lang="fi-FI" sz="1400" dirty="0">
              <a:solidFill>
                <a:srgbClr val="0000FF"/>
              </a:solidFill>
              <a:latin typeface="Monaco"/>
            </a:endParaRPr>
          </a:p>
          <a:p>
            <a:r>
              <a:rPr lang="fi-FI" sz="1400" dirty="0" err="1" smtClean="0">
                <a:solidFill>
                  <a:srgbClr val="0000FF"/>
                </a:solidFill>
                <a:latin typeface="Monaco"/>
              </a:rPr>
              <a:t>void</a:t>
            </a:r>
            <a:r>
              <a:rPr lang="fi-FI" sz="1400" dirty="0" smtClean="0">
                <a:solidFill>
                  <a:prstClr val="black"/>
                </a:solidFill>
                <a:latin typeface="Monaco"/>
              </a:rPr>
              <a:t> 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* </a:t>
            </a:r>
            <a:r>
              <a:rPr lang="fi-FI" sz="1400" b="1" dirty="0" err="1">
                <a:solidFill>
                  <a:srgbClr val="0000A2"/>
                </a:solidFill>
                <a:latin typeface="Monaco"/>
              </a:rPr>
              <a:t>worker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( </a:t>
            </a:r>
            <a:r>
              <a:rPr lang="fi-FI" sz="1400" dirty="0" err="1">
                <a:solidFill>
                  <a:srgbClr val="0000FF"/>
                </a:solidFill>
                <a:latin typeface="Monaco"/>
              </a:rPr>
              <a:t>void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 *</a:t>
            </a:r>
            <a:r>
              <a:rPr lang="fi-FI" sz="1400" dirty="0" err="1">
                <a:solidFill>
                  <a:prstClr val="black"/>
                </a:solidFill>
                <a:latin typeface="Monaco"/>
              </a:rPr>
              <a:t>ptr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 )</a:t>
            </a:r>
            <a:br>
              <a:rPr lang="fi-FI" sz="1400" dirty="0">
                <a:solidFill>
                  <a:prstClr val="black"/>
                </a:solidFill>
                <a:latin typeface="Monaco"/>
              </a:rPr>
            </a:br>
            <a:r>
              <a:rPr lang="fi-FI" sz="1400" dirty="0">
                <a:solidFill>
                  <a:prstClr val="black"/>
                </a:solidFill>
                <a:latin typeface="Monaco"/>
              </a:rPr>
              <a:t>{</a:t>
            </a:r>
            <a:br>
              <a:rPr lang="fi-FI" sz="1400" dirty="0">
                <a:solidFill>
                  <a:prstClr val="black"/>
                </a:solidFill>
                <a:latin typeface="Monaco"/>
              </a:rPr>
            </a:br>
            <a:r>
              <a:rPr lang="fi-FI" sz="1400" dirty="0">
                <a:solidFill>
                  <a:prstClr val="black"/>
                </a:solidFill>
                <a:latin typeface="Monaco"/>
              </a:rPr>
              <a:t>    </a:t>
            </a:r>
            <a:r>
              <a:rPr lang="fi-FI" sz="1400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 i;</a:t>
            </a:r>
            <a:br>
              <a:rPr lang="fi-FI" sz="1400" dirty="0">
                <a:solidFill>
                  <a:prstClr val="black"/>
                </a:solidFill>
                <a:latin typeface="Monaco"/>
              </a:rPr>
            </a:br>
            <a:r>
              <a:rPr lang="fi-FI" sz="1400" dirty="0">
                <a:solidFill>
                  <a:prstClr val="black"/>
                </a:solidFill>
                <a:latin typeface="Monaco"/>
              </a:rPr>
              <a:t>    </a:t>
            </a:r>
            <a:r>
              <a:rPr lang="fi-FI" sz="1400" dirty="0">
                <a:solidFill>
                  <a:srgbClr val="0000FF"/>
                </a:solidFill>
                <a:latin typeface="Monaco"/>
              </a:rPr>
              <a:t>for 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(i = </a:t>
            </a:r>
            <a:r>
              <a:rPr lang="fi-FI" sz="1400" dirty="0">
                <a:solidFill>
                  <a:srgbClr val="0000CD"/>
                </a:solidFill>
                <a:latin typeface="Monaco"/>
              </a:rPr>
              <a:t>0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; i &lt; ITERATIONS_PER_THREAD; i++) {</a:t>
            </a:r>
            <a:br>
              <a:rPr lang="fi-FI" sz="1400" dirty="0">
                <a:solidFill>
                  <a:prstClr val="black"/>
                </a:solidFill>
                <a:latin typeface="Monaco"/>
              </a:rPr>
            </a:br>
            <a:r>
              <a:rPr lang="fi-FI" sz="1400" dirty="0">
                <a:solidFill>
                  <a:prstClr val="black"/>
                </a:solidFill>
                <a:latin typeface="Monaco"/>
              </a:rPr>
              <a:t>        </a:t>
            </a:r>
            <a:r>
              <a:rPr lang="fi-FI" sz="1400" dirty="0" err="1">
                <a:solidFill>
                  <a:srgbClr val="0000A2"/>
                </a:solidFill>
                <a:latin typeface="Monaco"/>
              </a:rPr>
              <a:t>sem_wait</a:t>
            </a:r>
            <a:r>
              <a:rPr lang="fi-FI" sz="1400" dirty="0" err="1">
                <a:solidFill>
                  <a:prstClr val="black"/>
                </a:solidFill>
                <a:latin typeface="Monaco"/>
              </a:rPr>
              <a:t>(&amp;cnt_mutex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);</a:t>
            </a:r>
            <a:br>
              <a:rPr lang="fi-FI" sz="1400" dirty="0">
                <a:solidFill>
                  <a:prstClr val="black"/>
                </a:solidFill>
                <a:latin typeface="Monaco"/>
              </a:rPr>
            </a:br>
            <a:r>
              <a:rPr lang="fi-FI" sz="1400" dirty="0">
                <a:solidFill>
                  <a:prstClr val="black"/>
                </a:solidFill>
                <a:latin typeface="Monaco"/>
              </a:rPr>
              <a:t>        </a:t>
            </a:r>
            <a:r>
              <a:rPr lang="fi-FI" sz="1400" dirty="0" err="1">
                <a:solidFill>
                  <a:prstClr val="black"/>
                </a:solidFill>
                <a:latin typeface="Monaco"/>
              </a:rPr>
              <a:t>cnt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++;</a:t>
            </a:r>
            <a:br>
              <a:rPr lang="fi-FI" sz="1400" dirty="0">
                <a:solidFill>
                  <a:prstClr val="black"/>
                </a:solidFill>
                <a:latin typeface="Monaco"/>
              </a:rPr>
            </a:br>
            <a:r>
              <a:rPr lang="fi-FI" sz="1400" dirty="0">
                <a:solidFill>
                  <a:prstClr val="black"/>
                </a:solidFill>
                <a:latin typeface="Monaco"/>
              </a:rPr>
              <a:t>        </a:t>
            </a:r>
            <a:r>
              <a:rPr lang="fi-FI" sz="1400" dirty="0" err="1">
                <a:solidFill>
                  <a:srgbClr val="0000A2"/>
                </a:solidFill>
                <a:latin typeface="Monaco"/>
              </a:rPr>
              <a:t>sem_post</a:t>
            </a:r>
            <a:r>
              <a:rPr lang="fi-FI" sz="1400" dirty="0" err="1">
                <a:solidFill>
                  <a:prstClr val="black"/>
                </a:solidFill>
                <a:latin typeface="Monaco"/>
              </a:rPr>
              <a:t>(&amp;cnt_mutex</a:t>
            </a:r>
            <a:r>
              <a:rPr lang="fi-FI" sz="1400" dirty="0">
                <a:solidFill>
                  <a:prstClr val="black"/>
                </a:solidFill>
                <a:latin typeface="Monaco"/>
              </a:rPr>
              <a:t>);</a:t>
            </a:r>
            <a:br>
              <a:rPr lang="fi-FI" sz="1400" dirty="0">
                <a:solidFill>
                  <a:prstClr val="black"/>
                </a:solidFill>
                <a:latin typeface="Monaco"/>
              </a:rPr>
            </a:br>
            <a:r>
              <a:rPr lang="fi-FI" sz="1400" dirty="0">
                <a:solidFill>
                  <a:prstClr val="black"/>
                </a:solidFill>
                <a:latin typeface="Monaco"/>
              </a:rPr>
              <a:t>    }</a:t>
            </a:r>
            <a:br>
              <a:rPr lang="fi-FI" sz="1400" dirty="0">
                <a:solidFill>
                  <a:prstClr val="black"/>
                </a:solidFill>
                <a:latin typeface="Monaco"/>
              </a:rPr>
            </a:br>
            <a:r>
              <a:rPr lang="fi-FI" sz="1400" dirty="0" smtClean="0">
                <a:solidFill>
                  <a:prstClr val="black"/>
                </a:solidFill>
                <a:latin typeface="Monaco"/>
              </a:rPr>
              <a:t>}</a:t>
            </a: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91303" y="1259245"/>
            <a:ext cx="1871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EF5B00"/>
                </a:solidFill>
                <a:latin typeface="Gill Sans MT"/>
                <a:cs typeface="Gill Sans MT"/>
              </a:rPr>
              <a:t>Necessary include</a:t>
            </a:r>
            <a:endParaRPr lang="en-US" sz="1800" dirty="0" smtClean="0">
              <a:solidFill>
                <a:srgbClr val="EF5B00"/>
              </a:solidFill>
              <a:latin typeface="Gill Sans MT"/>
              <a:cs typeface="Gill Sans M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3703" y="2334368"/>
            <a:ext cx="1574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EF5B00"/>
                </a:solidFill>
                <a:latin typeface="Gill Sans MT"/>
                <a:cs typeface="Gill Sans MT"/>
              </a:rPr>
              <a:t>Declare </a:t>
            </a:r>
            <a:r>
              <a:rPr lang="en-US" dirty="0" err="1" smtClean="0">
                <a:solidFill>
                  <a:srgbClr val="EF5B00"/>
                </a:solidFill>
                <a:latin typeface="Gill Sans MT"/>
                <a:cs typeface="Gill Sans MT"/>
              </a:rPr>
              <a:t>mutex</a:t>
            </a:r>
            <a:endParaRPr lang="en-US" sz="1800" dirty="0" smtClean="0">
              <a:solidFill>
                <a:srgbClr val="EF5B00"/>
              </a:solidFill>
              <a:latin typeface="Gill Sans MT"/>
              <a:cs typeface="Gill Sans M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30973" y="3550656"/>
            <a:ext cx="1390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EF5B00"/>
                </a:solidFill>
                <a:latin typeface="Gill Sans MT"/>
                <a:cs typeface="Gill Sans MT"/>
              </a:rPr>
              <a:t>Initialize to </a:t>
            </a:r>
            <a:r>
              <a:rPr lang="en-US" dirty="0" smtClean="0">
                <a:solidFill>
                  <a:srgbClr val="EF5B00"/>
                </a:solidFill>
                <a:latin typeface="Arial"/>
                <a:cs typeface="Arial"/>
              </a:rPr>
              <a:t>1</a:t>
            </a:r>
            <a:endParaRPr lang="en-US" sz="1800" dirty="0" smtClean="0">
              <a:solidFill>
                <a:srgbClr val="EF5B0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347" y="5733045"/>
            <a:ext cx="247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EF5B00"/>
                </a:solidFill>
                <a:latin typeface="Gill Sans MT"/>
                <a:cs typeface="Gill Sans MT"/>
              </a:rPr>
              <a:t>Surround critical section</a:t>
            </a:r>
            <a:endParaRPr lang="en-US" sz="1800" dirty="0" smtClean="0">
              <a:solidFill>
                <a:srgbClr val="EF5B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4518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build mutual exclusion?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66234" y="2788536"/>
            <a:ext cx="25241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Monaco"/>
              </a:rPr>
              <a:t>lock();</a:t>
            </a:r>
          </a:p>
          <a:p>
            <a:endParaRPr lang="en-US" sz="1600" dirty="0">
              <a:solidFill>
                <a:prstClr val="black"/>
              </a:solidFill>
              <a:latin typeface="Monaco"/>
            </a:endParaRPr>
          </a:p>
          <a:p>
            <a:r>
              <a:rPr lang="en-US" sz="1600" dirty="0" err="1" smtClean="0">
                <a:solidFill>
                  <a:prstClr val="black"/>
                </a:solidFill>
                <a:latin typeface="Monaco"/>
              </a:rPr>
              <a:t>critical_section</a:t>
            </a:r>
            <a:r>
              <a:rPr lang="en-US" sz="1600" dirty="0" smtClean="0">
                <a:solidFill>
                  <a:prstClr val="black"/>
                </a:solidFill>
                <a:latin typeface="Monaco"/>
              </a:rPr>
              <a:t>();</a:t>
            </a:r>
            <a:br>
              <a:rPr lang="en-US" sz="1600" dirty="0" smtClean="0">
                <a:solidFill>
                  <a:prstClr val="black"/>
                </a:solidFill>
                <a:latin typeface="Monaco"/>
              </a:rPr>
            </a:br>
            <a:endParaRPr lang="en-US" sz="1600" dirty="0" smtClean="0">
              <a:solidFill>
                <a:prstClr val="black"/>
              </a:solidFill>
              <a:latin typeface="Monaco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Monaco"/>
              </a:rPr>
              <a:t>unlock();</a:t>
            </a:r>
            <a:endParaRPr lang="en-US" sz="1600" dirty="0" smtClean="0">
              <a:latin typeface="Calibri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344479" y="2995755"/>
            <a:ext cx="3999103" cy="891940"/>
            <a:chOff x="3344479" y="2995755"/>
            <a:chExt cx="3999103" cy="891940"/>
          </a:xfrm>
        </p:grpSpPr>
        <p:sp>
          <p:nvSpPr>
            <p:cNvPr id="7" name="TextBox 6"/>
            <p:cNvSpPr txBox="1"/>
            <p:nvPr/>
          </p:nvSpPr>
          <p:spPr>
            <a:xfrm>
              <a:off x="5400247" y="3322683"/>
              <a:ext cx="1943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EF5B00"/>
                  </a:solidFill>
                  <a:latin typeface="Gill Sans MT"/>
                  <a:cs typeface="Gill Sans MT"/>
                </a:rPr>
                <a:t>What goes here?</a:t>
              </a:r>
              <a:endParaRPr lang="en-US" sz="2000" dirty="0" smtClean="0">
                <a:solidFill>
                  <a:srgbClr val="EF5B00"/>
                </a:solidFill>
                <a:latin typeface="Arial"/>
                <a:cs typeface="Arial"/>
              </a:endParaRPr>
            </a:p>
          </p:txBody>
        </p:sp>
        <p:cxnSp>
          <p:nvCxnSpPr>
            <p:cNvPr id="8" name="Straight Arrow Connector 7"/>
            <p:cNvCxnSpPr>
              <a:stCxn id="7" idx="1"/>
            </p:cNvCxnSpPr>
            <p:nvPr/>
          </p:nvCxnSpPr>
          <p:spPr bwMode="auto">
            <a:xfrm flipH="1" flipV="1">
              <a:off x="3344479" y="2995755"/>
              <a:ext cx="2055768" cy="526983"/>
            </a:xfrm>
            <a:prstGeom prst="straightConnector1">
              <a:avLst/>
            </a:prstGeom>
            <a:noFill/>
            <a:ln w="25400" cap="flat" cmpd="sng" algn="ctr">
              <a:solidFill>
                <a:srgbClr val="EF5B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7" idx="1"/>
            </p:cNvCxnSpPr>
            <p:nvPr/>
          </p:nvCxnSpPr>
          <p:spPr bwMode="auto">
            <a:xfrm flipH="1">
              <a:off x="3344479" y="3522738"/>
              <a:ext cx="2055768" cy="364957"/>
            </a:xfrm>
            <a:prstGeom prst="straightConnector1">
              <a:avLst/>
            </a:prstGeom>
            <a:noFill/>
            <a:ln w="25400" cap="flat" cmpd="sng" algn="ctr">
              <a:solidFill>
                <a:srgbClr val="EF5B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354960" y="5450620"/>
            <a:ext cx="840804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latin typeface="Gill Sans MT"/>
                <a:cs typeface="Gill Sans MT"/>
              </a:rPr>
              <a:t>Assumption for remainder of lecture:</a:t>
            </a:r>
          </a:p>
          <a:p>
            <a:r>
              <a:rPr lang="en-US" sz="2500" dirty="0" smtClean="0">
                <a:latin typeface="Gill Sans MT"/>
                <a:cs typeface="Gill Sans MT"/>
              </a:rPr>
              <a:t>Above code is run simultaneously in multiple threads/processes</a:t>
            </a:r>
          </a:p>
        </p:txBody>
      </p:sp>
    </p:spTree>
    <p:extLst>
      <p:ext uri="{BB962C8B-B14F-4D97-AF65-F5344CB8AC3E}">
        <p14:creationId xmlns:p14="http://schemas.microsoft.com/office/powerpoint/2010/main" val="746781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Mutual Exclusion Solutions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Software-only candidate </a:t>
            </a:r>
            <a:r>
              <a:rPr lang="en-US" dirty="0" smtClean="0"/>
              <a:t>solutions</a:t>
            </a:r>
            <a:endParaRPr lang="en-US" dirty="0"/>
          </a:p>
          <a:p>
            <a:pPr lvl="1"/>
            <a:r>
              <a:rPr lang="en-US" dirty="0"/>
              <a:t>Lock </a:t>
            </a:r>
            <a:r>
              <a:rPr lang="en-US" dirty="0" smtClean="0"/>
              <a:t>variables</a:t>
            </a:r>
            <a:endParaRPr lang="en-US" dirty="0"/>
          </a:p>
          <a:p>
            <a:pPr lvl="1"/>
            <a:r>
              <a:rPr lang="en-US" dirty="0" smtClean="0"/>
              <a:t>“Turn”</a:t>
            </a:r>
            <a:endParaRPr lang="en-US" dirty="0"/>
          </a:p>
          <a:p>
            <a:pPr lvl="1"/>
            <a:r>
              <a:rPr lang="en-US" dirty="0" smtClean="0"/>
              <a:t>“Two flag </a:t>
            </a:r>
            <a:r>
              <a:rPr lang="en-US" dirty="0"/>
              <a:t>and </a:t>
            </a:r>
            <a:r>
              <a:rPr lang="en-US" dirty="0" smtClean="0"/>
              <a:t>turn”</a:t>
            </a:r>
            <a:endParaRPr lang="en-US" dirty="0"/>
          </a:p>
          <a:p>
            <a:r>
              <a:rPr lang="en-US" dirty="0"/>
              <a:t>Hardware solutions</a:t>
            </a:r>
          </a:p>
          <a:p>
            <a:pPr lvl="1"/>
            <a:r>
              <a:rPr lang="en-US" dirty="0" smtClean="0"/>
              <a:t>Test</a:t>
            </a:r>
            <a:r>
              <a:rPr lang="en-US" dirty="0"/>
              <a:t>-and-</a:t>
            </a:r>
            <a:r>
              <a:rPr lang="en-US" dirty="0" smtClean="0"/>
              <a:t>set / swap</a:t>
            </a:r>
            <a:endParaRPr lang="en-US" dirty="0"/>
          </a:p>
          <a:p>
            <a:r>
              <a:rPr lang="en-US" dirty="0" smtClean="0"/>
              <a:t>Semaphores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5053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Lock Variables</a:t>
            </a:r>
          </a:p>
        </p:txBody>
      </p:sp>
      <p:sp>
        <p:nvSpPr>
          <p:cNvPr id="9220" name="Content Placeholder 5"/>
          <p:cNvSpPr>
            <a:spLocks noGrp="1"/>
          </p:cNvSpPr>
          <p:nvPr>
            <p:ph idx="4294967295"/>
          </p:nvPr>
        </p:nvSpPr>
        <p:spPr>
          <a:xfrm>
            <a:off x="949325" y="1570590"/>
            <a:ext cx="7661275" cy="4525410"/>
          </a:xfrm>
          <a:prstGeom prst="rect">
            <a:avLst/>
          </a:prstGeom>
        </p:spPr>
        <p:txBody>
          <a:bodyPr/>
          <a:lstStyle/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int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 lock = 0;</a:t>
            </a:r>
          </a:p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...</a:t>
            </a:r>
            <a:endParaRPr lang="en-GB" sz="2400" b="1" dirty="0">
              <a:latin typeface="Courier New" charset="0"/>
              <a:cs typeface="Courier New" charset="0"/>
            </a:endParaRPr>
          </a:p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while (</a:t>
            </a: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lock</a:t>
            </a:r>
            <a:r>
              <a:rPr lang="en-GB" sz="2400" b="1" dirty="0">
                <a:latin typeface="Courier New" charset="0"/>
                <a:cs typeface="Courier New" charset="0"/>
              </a:rPr>
              <a:t>) {</a:t>
            </a:r>
          </a:p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	/* spin spin spin spin */</a:t>
            </a:r>
          </a:p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}</a:t>
            </a: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lock = 1;</a:t>
            </a: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2400" b="1" dirty="0" smtClean="0">
              <a:latin typeface="Courier New" charset="0"/>
              <a:cs typeface="Courier New" charset="0"/>
            </a:endParaRP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critical_section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();</a:t>
            </a: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2400" b="1" dirty="0">
              <a:solidFill>
                <a:srgbClr val="FF0000"/>
              </a:solidFill>
              <a:latin typeface="Courier New" charset="0"/>
              <a:cs typeface="Courier New" charset="0"/>
            </a:endParaRP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lock </a:t>
            </a: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= 0;</a:t>
            </a: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2400" b="1" dirty="0">
              <a:solidFill>
                <a:schemeClr val="tx2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6787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Lock Variables</a:t>
            </a:r>
          </a:p>
        </p:txBody>
      </p:sp>
      <p:sp>
        <p:nvSpPr>
          <p:cNvPr id="9220" name="Content Placeholder 5"/>
          <p:cNvSpPr>
            <a:spLocks noGrp="1"/>
          </p:cNvSpPr>
          <p:nvPr>
            <p:ph idx="4294967295"/>
          </p:nvPr>
        </p:nvSpPr>
        <p:spPr>
          <a:xfrm>
            <a:off x="949325" y="1570590"/>
            <a:ext cx="7661275" cy="4525410"/>
          </a:xfrm>
          <a:prstGeom prst="rect">
            <a:avLst/>
          </a:prstGeom>
        </p:spPr>
        <p:txBody>
          <a:bodyPr/>
          <a:lstStyle/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int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 lock = 0;</a:t>
            </a:r>
          </a:p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 smtClean="0">
                <a:latin typeface="Courier New" charset="0"/>
                <a:cs typeface="Courier New" charset="0"/>
              </a:rPr>
              <a:t>...</a:t>
            </a:r>
            <a:endParaRPr lang="en-GB" sz="2400" b="1" dirty="0">
              <a:latin typeface="Courier New" charset="0"/>
              <a:cs typeface="Courier New" charset="0"/>
            </a:endParaRPr>
          </a:p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while (</a:t>
            </a: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lock</a:t>
            </a:r>
            <a:r>
              <a:rPr lang="en-GB" sz="2400" b="1" dirty="0">
                <a:latin typeface="Courier New" charset="0"/>
                <a:cs typeface="Courier New" charset="0"/>
              </a:rPr>
              <a:t>) {</a:t>
            </a:r>
          </a:p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	/* spin spin spin spin */</a:t>
            </a:r>
          </a:p>
          <a:p>
            <a:pPr marL="463550" indent="-463550" defTabSz="457200">
              <a:lnSpc>
                <a:spcPct val="89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>
                <a:latin typeface="Courier New" charset="0"/>
                <a:cs typeface="Courier New" charset="0"/>
              </a:rPr>
              <a:t>}</a:t>
            </a: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lock = 1;</a:t>
            </a: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2400" b="1" dirty="0" smtClean="0">
              <a:latin typeface="Courier New" charset="0"/>
              <a:cs typeface="Courier New" charset="0"/>
            </a:endParaRP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 err="1" smtClean="0">
                <a:latin typeface="Courier New" charset="0"/>
                <a:cs typeface="Courier New" charset="0"/>
              </a:rPr>
              <a:t>critical_section</a:t>
            </a:r>
            <a:r>
              <a:rPr lang="en-GB" sz="2400" b="1" dirty="0" smtClean="0">
                <a:latin typeface="Courier New" charset="0"/>
                <a:cs typeface="Courier New" charset="0"/>
              </a:rPr>
              <a:t>();</a:t>
            </a: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2400" b="1" dirty="0">
              <a:solidFill>
                <a:srgbClr val="FF0000"/>
              </a:solidFill>
              <a:latin typeface="Courier New" charset="0"/>
              <a:cs typeface="Courier New" charset="0"/>
            </a:endParaRP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400" b="1" dirty="0" smtClean="0">
                <a:solidFill>
                  <a:srgbClr val="EF5B00"/>
                </a:solidFill>
                <a:latin typeface="Courier New" charset="0"/>
                <a:cs typeface="Courier New" charset="0"/>
              </a:rPr>
              <a:t>lock </a:t>
            </a:r>
            <a:r>
              <a:rPr lang="en-GB" sz="2400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= 0;</a:t>
            </a:r>
          </a:p>
          <a:p>
            <a:pPr marL="463550" indent="-463550" defTabSz="457200">
              <a:lnSpc>
                <a:spcPct val="95000"/>
              </a:lnSpc>
              <a:spcBef>
                <a:spcPts val="600"/>
              </a:spcBef>
              <a:buFont typeface="Wingdings" charset="0"/>
              <a:buNone/>
              <a:tabLst>
                <a:tab pos="46355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2400" b="1" dirty="0">
              <a:solidFill>
                <a:schemeClr val="tx2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>
            <a:off x="152400" y="24384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" name="Right Arrow 13"/>
          <p:cNvSpPr>
            <a:spLocks noChangeArrowheads="1"/>
          </p:cNvSpPr>
          <p:nvPr/>
        </p:nvSpPr>
        <p:spPr bwMode="auto">
          <a:xfrm flipH="1">
            <a:off x="6096000" y="23622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7467600" y="2057400"/>
            <a:ext cx="128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lock = 1</a:t>
            </a:r>
            <a:endParaRPr lang="en-US" dirty="0">
              <a:solidFill>
                <a:srgbClr val="EF5B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467600" y="2478598"/>
            <a:ext cx="1287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lock = 0</a:t>
            </a:r>
            <a:endParaRPr lang="en-US" dirty="0">
              <a:solidFill>
                <a:srgbClr val="EF5B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467600" y="2906713"/>
            <a:ext cx="1287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EF5B00"/>
                </a:solidFill>
                <a:latin typeface="Courier New" charset="0"/>
                <a:cs typeface="Courier New" charset="0"/>
              </a:rPr>
              <a:t>lock = 1</a:t>
            </a:r>
            <a:endParaRPr lang="en-US">
              <a:solidFill>
                <a:srgbClr val="EF5B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467600" y="3344523"/>
            <a:ext cx="1287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EF5B00"/>
                </a:solidFill>
                <a:latin typeface="Courier New" charset="0"/>
                <a:cs typeface="Courier New" charset="0"/>
              </a:rPr>
              <a:t>lock = 1</a:t>
            </a:r>
            <a:endParaRPr lang="en-US" dirty="0">
              <a:solidFill>
                <a:srgbClr val="EF5B00"/>
              </a:solidFill>
            </a:endParaRPr>
          </a:p>
        </p:txBody>
      </p:sp>
      <p:sp>
        <p:nvSpPr>
          <p:cNvPr id="19" name="Right Arrow 18"/>
          <p:cNvSpPr>
            <a:spLocks noChangeArrowheads="1"/>
          </p:cNvSpPr>
          <p:nvPr/>
        </p:nvSpPr>
        <p:spPr bwMode="auto">
          <a:xfrm>
            <a:off x="152400" y="44196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9464" y="5878557"/>
            <a:ext cx="2971136" cy="4770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EF5B00"/>
                </a:solidFill>
                <a:latin typeface="Gill Sans MT"/>
                <a:cs typeface="Gill Sans MT"/>
              </a:rPr>
              <a:t>No mutual exclusion!</a:t>
            </a:r>
          </a:p>
        </p:txBody>
      </p:sp>
    </p:spTree>
    <p:extLst>
      <p:ext uri="{BB962C8B-B14F-4D97-AF65-F5344CB8AC3E}">
        <p14:creationId xmlns:p14="http://schemas.microsoft.com/office/powerpoint/2010/main" val="15612323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746E-6 L 3.33333E-6 0.12213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1658 L 3.33333E-6 0.2498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6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68563E-6 L 3.33333E-6 0.1721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6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91395E-6 L 3.33333E-6 0.17211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6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721 L 3.33333E-6 0.29424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0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7211 L 3.33333E-6 0.30535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6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6" grpId="0"/>
      <p:bldP spid="17" grpId="0"/>
      <p:bldP spid="18" grpId="0"/>
      <p:bldP spid="19" grpId="0" animBg="1"/>
      <p:bldP spid="19" grpId="1" animBg="1"/>
      <p:bldP spid="2" grpId="0" animBg="1"/>
    </p:bldLst>
  </p:timing>
</p:sld>
</file>

<file path=ppt/theme/theme1.xml><?xml version="1.0" encoding="utf-8"?>
<a:theme xmlns:a="http://schemas.openxmlformats.org/drawingml/2006/main" name="Orange lectur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Orange lecture.thmx</Template>
  <TotalTime>373</TotalTime>
  <Words>1751</Words>
  <Application>Microsoft Macintosh PowerPoint</Application>
  <PresentationFormat>On-screen Show (4:3)</PresentationFormat>
  <Paragraphs>434</Paragraphs>
  <Slides>33</Slides>
  <Notes>29</Notes>
  <HiddenSlides>8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Orange lecture</vt:lpstr>
      <vt:lpstr>Achieving Synchronization or How to Build a Semaphore</vt:lpstr>
      <vt:lpstr>Announcements</vt:lpstr>
      <vt:lpstr>Review: Semaphores</vt:lpstr>
      <vt:lpstr>Semaphores for mutual exclusion</vt:lpstr>
      <vt:lpstr>goodcounter.c: good synchronization</vt:lpstr>
      <vt:lpstr>How do we build mutual exclusion?</vt:lpstr>
      <vt:lpstr>Mutual Exclusion Solutions</vt:lpstr>
      <vt:lpstr>Lock Variables</vt:lpstr>
      <vt:lpstr>Lock Variables</vt:lpstr>
      <vt:lpstr>Turn-based mutual exclusion</vt:lpstr>
      <vt:lpstr>Turn-based mutual exclusion</vt:lpstr>
      <vt:lpstr>Two Flag and Turn Mutual Exclusion</vt:lpstr>
      <vt:lpstr>Are we done?</vt:lpstr>
      <vt:lpstr>Atomic Test and Set Instruction</vt:lpstr>
      <vt:lpstr>Test and Set for mutual exclusion</vt:lpstr>
      <vt:lpstr>Understanding Test and Set</vt:lpstr>
      <vt:lpstr>Test and Set for mutual exclusion</vt:lpstr>
      <vt:lpstr>Semaphores vs. Test and Set</vt:lpstr>
      <vt:lpstr>Inside a Semaphore</vt:lpstr>
      <vt:lpstr>Binary Semaphores</vt:lpstr>
      <vt:lpstr>Binary Semaphores</vt:lpstr>
      <vt:lpstr>General Semaphore</vt:lpstr>
      <vt:lpstr>Making the operations atomic</vt:lpstr>
      <vt:lpstr>Making the operations atomic</vt:lpstr>
      <vt:lpstr>Summary</vt:lpstr>
      <vt:lpstr>Other Flag Mutual Exclusion</vt:lpstr>
      <vt:lpstr>Other Flag Mutual Exclusion</vt:lpstr>
      <vt:lpstr>Other Flag Mutual Exclusion</vt:lpstr>
      <vt:lpstr>Other Flag Mutual Exclusion</vt:lpstr>
      <vt:lpstr>Two Flag Mutual Exclusion</vt:lpstr>
      <vt:lpstr>Two Flag Mutual Exclusion</vt:lpstr>
      <vt:lpstr>Two Flag Mutual Exclusion</vt:lpstr>
      <vt:lpstr>Inside a Semaphore</vt:lpstr>
    </vt:vector>
  </TitlesOfParts>
  <Company>University of Illinois at Urbana-Champaign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Achieving Synchronization</dc:title>
  <dc:creator>Philip Godfrey</dc:creator>
  <cp:lastModifiedBy>Philip Godfrey</cp:lastModifiedBy>
  <cp:revision>78</cp:revision>
  <cp:lastPrinted>2012-03-12T10:21:34Z</cp:lastPrinted>
  <dcterms:created xsi:type="dcterms:W3CDTF">2012-03-12T04:23:55Z</dcterms:created>
  <dcterms:modified xsi:type="dcterms:W3CDTF">2012-03-14T04:01:06Z</dcterms:modified>
</cp:coreProperties>
</file>