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76151-C9C8-41CD-902A-4520159FCC92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D101D-BE77-42F2-9CE8-B2DFAF3CA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34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61095BF5-6C02-4C62-93CF-A8911397D1EA}" type="slidenum">
              <a:rPr lang="en-US">
                <a:solidFill>
                  <a:srgbClr val="000000"/>
                </a:solidFill>
                <a:ea typeface="宋体" pitchFamily="2" charset="-122"/>
              </a:rPr>
              <a:pPr eaLnBrk="1" hangingPunct="1"/>
              <a:t>1</a:t>
            </a:fld>
            <a:endParaRPr lang="en-US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9FD7B32C-C741-4B4D-98D2-929427408CFF}" type="slidenum">
              <a:rPr lang="en-US">
                <a:solidFill>
                  <a:srgbClr val="000000"/>
                </a:solidFill>
                <a:ea typeface="宋体" pitchFamily="2" charset="-122"/>
              </a:rPr>
              <a:pPr eaLnBrk="1" hangingPunct="1"/>
              <a:t>2</a:t>
            </a:fld>
            <a:endParaRPr lang="en-US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25AEBC69-BF14-4E89-8703-C38DD618C80B}" type="slidenum">
              <a:rPr lang="en-US">
                <a:solidFill>
                  <a:srgbClr val="000000"/>
                </a:solidFill>
                <a:ea typeface="宋体" pitchFamily="2" charset="-122"/>
              </a:rPr>
              <a:pPr eaLnBrk="1" hangingPunct="1"/>
              <a:t>3</a:t>
            </a:fld>
            <a:endParaRPr lang="en-US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83E02566-B15F-45B4-A246-871F9260366D}" type="slidenum">
              <a:rPr lang="en-US">
                <a:solidFill>
                  <a:srgbClr val="000000"/>
                </a:solidFill>
                <a:ea typeface="宋体" pitchFamily="2" charset="-122"/>
              </a:rPr>
              <a:pPr eaLnBrk="1" hangingPunct="1"/>
              <a:t>4</a:t>
            </a:fld>
            <a:endParaRPr lang="en-US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AFED46CE-9925-40C3-A54C-29CA355C9CF6}" type="slidenum">
              <a:rPr lang="en-US">
                <a:solidFill>
                  <a:srgbClr val="000000"/>
                </a:solidFill>
                <a:ea typeface="宋体" pitchFamily="2" charset="-122"/>
              </a:rPr>
              <a:pPr eaLnBrk="1" hangingPunct="1"/>
              <a:t>5</a:t>
            </a:fld>
            <a:endParaRPr lang="en-US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E7157-9EFF-45A9-BE57-44C44FA51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FDA5E-3560-4719-A6EE-2F43FFF3B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6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C2AD1-BCC0-4DB5-A759-82474ACFAA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A3944-E8EF-4956-97C2-A79D7AFBA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9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D8B84-23EE-40B2-B2D2-B26787796F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3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EE8C1-5B7B-4C46-A7F0-CA0EF24282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37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797BA-7859-406D-B80A-DAEC7B4E1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98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5A0DC-1437-4782-8B82-616B61ECB2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860DE-1397-48AD-9386-4E68A9F117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0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8948D-1653-43A0-BBBA-CF0AEBB21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6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4225" cy="5989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89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1803B-5F97-4434-9D43-9472CA873A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166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5663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898989"/>
              </a:buClr>
              <a:defRPr sz="1200">
                <a:solidFill>
                  <a:srgbClr val="898989"/>
                </a:solidFill>
                <a:ea typeface="宋体" pitchFamily="2" charset="-122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SzPct val="100000"/>
              <a:buFont typeface="Calibri" pitchFamily="34" charset="0"/>
              <a:buNone/>
            </a:pPr>
            <a:endParaRPr lang="en-US" smtClean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5663" cy="35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898989"/>
              </a:buClr>
              <a:defRPr sz="1200">
                <a:solidFill>
                  <a:srgbClr val="898989"/>
                </a:solidFill>
                <a:ea typeface="宋体" pitchFamily="2" charset="-122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SzPct val="100000"/>
              <a:buFont typeface="Calibri" pitchFamily="34" charset="0"/>
              <a:buNone/>
            </a:pPr>
            <a:fld id="{39BAA81D-DD38-4F8F-9883-0D3DF6AC7B0A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buSzPct val="100000"/>
                <a:buFont typeface="Calibri" pitchFamily="34" charset="0"/>
                <a:buNone/>
              </a:pPr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271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9pPr>
    </p:titleStyle>
    <p:bodyStyle>
      <a:lvl1pPr marL="334963" indent="-33496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5013" indent="-27781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4400" dirty="0" smtClean="0">
                <a:solidFill>
                  <a:srgbClr val="000000"/>
                </a:solidFill>
                <a:ea typeface="宋体" pitchFamily="2" charset="-122"/>
              </a:rPr>
              <a:t>CS 241</a:t>
            </a:r>
            <a:br>
              <a:rPr lang="en-US" sz="4400" dirty="0" smtClean="0">
                <a:solidFill>
                  <a:srgbClr val="000000"/>
                </a:solidFill>
                <a:ea typeface="宋体" pitchFamily="2" charset="-122"/>
              </a:rPr>
            </a:br>
            <a:r>
              <a:rPr lang="en-US" sz="4400" dirty="0" smtClean="0">
                <a:solidFill>
                  <a:srgbClr val="000000"/>
                </a:solidFill>
                <a:ea typeface="宋体" pitchFamily="2" charset="-122"/>
              </a:rPr>
              <a:t>Section Week #4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898989"/>
              </a:buClr>
              <a:buSzPct val="100000"/>
              <a:buFont typeface="Arial" charset="0"/>
              <a:buNone/>
            </a:pPr>
            <a:r>
              <a:rPr lang="en-US" sz="3200" dirty="0" smtClean="0">
                <a:solidFill>
                  <a:srgbClr val="898989"/>
                </a:solidFill>
                <a:ea typeface="宋体" pitchFamily="2" charset="-122"/>
              </a:rPr>
              <a:t>02/16/12</a:t>
            </a:r>
          </a:p>
        </p:txBody>
      </p:sp>
    </p:spTree>
    <p:extLst>
      <p:ext uri="{BB962C8B-B14F-4D97-AF65-F5344CB8AC3E}">
        <p14:creationId xmlns:p14="http://schemas.microsoft.com/office/powerpoint/2010/main" val="1128482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45202404-EA6A-402F-810D-9E4429D616FF}" type="slidenum">
              <a:rPr lang="en-US">
                <a:solidFill>
                  <a:srgbClr val="898989"/>
                </a:solidFill>
                <a:ea typeface="宋体" pitchFamily="2" charset="-122"/>
              </a:rPr>
              <a:pPr eaLnBrk="1" hangingPunct="1"/>
              <a:t>2</a:t>
            </a:fld>
            <a:endParaRPr lang="en-US">
              <a:solidFill>
                <a:srgbClr val="898989"/>
              </a:solidFill>
              <a:ea typeface="宋体" pitchFamily="2" charset="-122"/>
            </a:endParaRPr>
          </a:p>
        </p:txBody>
      </p:sp>
      <p:sp>
        <p:nvSpPr>
          <p:cNvPr id="307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4400" smtClean="0">
                <a:solidFill>
                  <a:srgbClr val="002060"/>
                </a:solidFill>
                <a:ea typeface="宋体" pitchFamily="2" charset="-122"/>
              </a:rPr>
              <a:t>Topics This Section</a:t>
            </a: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49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MP3 overview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err="1" smtClean="0">
                <a:solidFill>
                  <a:srgbClr val="000000"/>
                </a:solidFill>
                <a:ea typeface="宋体" pitchFamily="2" charset="-122"/>
              </a:rPr>
              <a:t>printf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() / </a:t>
            </a:r>
            <a:r>
              <a:rPr lang="en-US" sz="3200" dirty="0" err="1" smtClean="0">
                <a:solidFill>
                  <a:srgbClr val="000000"/>
                </a:solidFill>
                <a:ea typeface="宋体" pitchFamily="2" charset="-122"/>
              </a:rPr>
              <a:t>fgets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()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getline</a:t>
            </a:r>
            <a:r>
              <a:rPr lang="en-US" sz="3200" dirty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() 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example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fork() / exec() / wait() 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example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err="1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s</a:t>
            </a:r>
            <a:r>
              <a:rPr lang="en-US" sz="3200" dirty="0" err="1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trtok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(), </a:t>
            </a:r>
            <a:r>
              <a:rPr lang="en-US" sz="3200" dirty="0" err="1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chdir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() example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	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endParaRPr lang="en-US" sz="3200" dirty="0" smtClean="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2386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36C20BAF-7990-4B29-9A18-124BA40033DD}" type="slidenum">
              <a:rPr lang="en-US">
                <a:solidFill>
                  <a:srgbClr val="898989"/>
                </a:solidFill>
                <a:ea typeface="宋体" pitchFamily="2" charset="-122"/>
              </a:rPr>
              <a:pPr eaLnBrk="1" hangingPunct="1"/>
              <a:t>3</a:t>
            </a:fld>
            <a:endParaRPr lang="en-US">
              <a:solidFill>
                <a:srgbClr val="898989"/>
              </a:solidFill>
              <a:ea typeface="宋体" pitchFamily="2" charset="-122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4400" dirty="0" smtClean="0">
                <a:solidFill>
                  <a:srgbClr val="002060"/>
                </a:solidFill>
                <a:ea typeface="宋体" pitchFamily="2" charset="-122"/>
              </a:rPr>
              <a:t>MP3</a:t>
            </a: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49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921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Simple Unix shell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Built-in commands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</a:rPr>
              <a:t>Change directory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</a:rPr>
              <a:t>Termination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</a:rPr>
              <a:t>History</a:t>
            </a:r>
            <a:endParaRPr lang="en-US" sz="3200" dirty="0" smtClean="0">
              <a:solidFill>
                <a:srgbClr val="000000"/>
              </a:solidFill>
              <a:ea typeface="宋体" pitchFamily="2" charset="-122"/>
            </a:endParaRP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Non built-in commands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Error handling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</a:rPr>
              <a:t>Concepts: process, fork, exec, wait</a:t>
            </a:r>
            <a:endParaRPr lang="en-US" sz="3200" dirty="0" smtClean="0">
              <a:solidFill>
                <a:srgbClr val="000000"/>
              </a:solidFill>
              <a:ea typeface="宋体" pitchFamily="2" charset="-122"/>
              <a:sym typeface="Wingdings" pitchFamily="2" charset="2"/>
            </a:endParaRP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endParaRPr lang="en-US" sz="3200" dirty="0" smtClean="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9729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6608D3DB-446F-4DB6-983B-AF69F9D8844D}" type="slidenum">
              <a:rPr lang="en-US">
                <a:solidFill>
                  <a:srgbClr val="898989"/>
                </a:solidFill>
                <a:ea typeface="宋体" pitchFamily="2" charset="-122"/>
              </a:rPr>
              <a:pPr eaLnBrk="1" hangingPunct="1"/>
              <a:t>4</a:t>
            </a:fld>
            <a:endParaRPr lang="en-US">
              <a:solidFill>
                <a:srgbClr val="898989"/>
              </a:solidFill>
              <a:ea typeface="宋体" pitchFamily="2" charset="-122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4400" smtClean="0">
                <a:solidFill>
                  <a:srgbClr val="002060"/>
                </a:solidFill>
                <a:ea typeface="宋体" pitchFamily="2" charset="-122"/>
              </a:rPr>
              <a:t>Read the command from stdin</a:t>
            </a: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49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Let’s look at 1.c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endParaRPr lang="en-US" sz="3200" smtClean="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739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/>
            <a:fld id="{67DC7CFB-C217-4CE2-A607-D53DC369C07A}" type="slidenum">
              <a:rPr lang="en-US">
                <a:solidFill>
                  <a:srgbClr val="898989"/>
                </a:solidFill>
                <a:ea typeface="宋体" pitchFamily="2" charset="-122"/>
              </a:rPr>
              <a:pPr eaLnBrk="1" hangingPunct="1"/>
              <a:t>5</a:t>
            </a:fld>
            <a:endParaRPr lang="en-US">
              <a:solidFill>
                <a:srgbClr val="898989"/>
              </a:solidFill>
              <a:ea typeface="宋体" pitchFamily="2" charset="-122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r>
              <a:rPr lang="en-US" sz="4400" smtClean="0">
                <a:solidFill>
                  <a:srgbClr val="002060"/>
                </a:solidFill>
                <a:ea typeface="宋体" pitchFamily="2" charset="-122"/>
              </a:rPr>
              <a:t>Running Non Built-in Commands</a:t>
            </a: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49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1pPr>
            <a:lvl2pPr marL="7921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2pPr>
            <a:lvl3pPr marL="11430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3pPr>
            <a:lvl4pPr marL="16002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4pPr>
            <a:lvl5pPr marL="20574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bg1"/>
                </a:solidFill>
                <a:latin typeface="Calibri" pitchFamily="34" charset="0"/>
                <a:ea typeface="DejaVu Sans" charset="0"/>
                <a:cs typeface="DejaVu Sans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Requires a new process to run the binary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Why?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fork() creates a new process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exec() runs executable</a:t>
            </a:r>
          </a:p>
          <a:p>
            <a:pPr lvl="1"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wait () makes the parent wait for the child to finish</a:t>
            </a:r>
            <a:endParaRPr lang="en-US" sz="3200" dirty="0" smtClean="0">
              <a:solidFill>
                <a:srgbClr val="000000"/>
              </a:solidFill>
              <a:ea typeface="宋体" pitchFamily="2" charset="-122"/>
              <a:sym typeface="Wingdings" pitchFamily="2" charset="2"/>
            </a:endParaRP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Instead </a:t>
            </a:r>
            <a:r>
              <a:rPr lang="en-US" sz="3200" dirty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of 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using </a:t>
            </a:r>
            <a:r>
              <a:rPr lang="en-US" sz="3200" dirty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system() , </a:t>
            </a:r>
            <a:r>
              <a:rPr lang="en-US" sz="3200" dirty="0" smtClean="0">
                <a:solidFill>
                  <a:srgbClr val="000000"/>
                </a:solidFill>
                <a:ea typeface="宋体" pitchFamily="2" charset="-122"/>
                <a:sym typeface="Wingdings" pitchFamily="2" charset="2"/>
              </a:rPr>
              <a:t>we use fork + exec + wait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endParaRPr lang="en-US" sz="3200" dirty="0" smtClean="0">
              <a:solidFill>
                <a:srgbClr val="000000"/>
              </a:solidFill>
              <a:ea typeface="宋体" pitchFamily="2" charset="-122"/>
              <a:sym typeface="Wingdings" pitchFamily="2" charset="2"/>
            </a:endParaRP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</a:pPr>
            <a:endParaRPr lang="en-US" sz="3200" dirty="0" smtClean="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6509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Sans"/>
        <a:cs typeface="DejaVu Sans"/>
      </a:majorFont>
      <a:minorFont>
        <a:latin typeface="Calibri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120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Gao</dc:creator>
  <cp:lastModifiedBy>David Gao</cp:lastModifiedBy>
  <cp:revision>12</cp:revision>
  <dcterms:created xsi:type="dcterms:W3CDTF">2006-08-16T00:00:00Z</dcterms:created>
  <dcterms:modified xsi:type="dcterms:W3CDTF">2012-02-16T03:03:05Z</dcterms:modified>
</cp:coreProperties>
</file>