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581" r:id="rId2"/>
    <p:sldId id="755" r:id="rId3"/>
    <p:sldId id="765" r:id="rId4"/>
    <p:sldId id="756" r:id="rId5"/>
    <p:sldId id="754" r:id="rId6"/>
    <p:sldId id="760" r:id="rId7"/>
    <p:sldId id="761" r:id="rId8"/>
    <p:sldId id="753" r:id="rId9"/>
    <p:sldId id="757" r:id="rId10"/>
    <p:sldId id="758" r:id="rId11"/>
    <p:sldId id="762" r:id="rId12"/>
    <p:sldId id="763" r:id="rId13"/>
    <p:sldId id="764" r:id="rId14"/>
    <p:sldId id="745" r:id="rId15"/>
    <p:sldId id="751" r:id="rId16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CC00"/>
    <a:srgbClr val="00FF00"/>
    <a:srgbClr val="0AA676"/>
    <a:srgbClr val="32000C"/>
    <a:srgbClr val="CB6B30"/>
    <a:srgbClr val="E36243"/>
    <a:srgbClr val="FF4A7E"/>
    <a:srgbClr val="0B0B0B"/>
    <a:srgbClr val="234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9" autoAdjust="0"/>
    <p:restoredTop sz="89194" autoAdjust="0"/>
  </p:normalViewPr>
  <p:slideViewPr>
    <p:cSldViewPr>
      <p:cViewPr>
        <p:scale>
          <a:sx n="61" d="100"/>
          <a:sy n="61" d="100"/>
        </p:scale>
        <p:origin x="-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0-08T17:07:24.4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24140 4210 4773,'7'-40'4773,"-7"29"-258,0 11-1806,10 10-6579,-10-10-645,3 18-258</inkml:trace>
  <inkml:trace contextRef="#ctx0" brushRef="#br0" timeOffset="347853.8962">17010 18302 8385,'0'0'5934,"0"0"-387,0 0 0,0 0-3483,0 0-774,0 0-516,0 0-516,0 0 129,0 0-129,0 0-129,0 0-516,0 0 129,0 0-645,0 0-4257,0 0 129,0 0-903,0 0-516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68" tIns="46183" rIns="92368" bIns="461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68" tIns="46183" rIns="92368" bIns="461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0CD970-CD09-4724-822C-C586AC9A7F99}" type="datetimeFigureOut">
              <a:rPr lang="en-US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68" tIns="46183" rIns="92368" bIns="461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9"/>
            <a:ext cx="5547360" cy="4154805"/>
          </a:xfrm>
          <a:prstGeom prst="rect">
            <a:avLst/>
          </a:prstGeom>
        </p:spPr>
        <p:txBody>
          <a:bodyPr vert="horz" lIns="92368" tIns="46183" rIns="92368" bIns="461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68" tIns="46183" rIns="92368" bIns="461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68" tIns="46183" rIns="92368" bIns="461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4F91C9-C3D1-4588-B28B-EA1D20341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30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E8B90B-E87A-4A88-9CB1-71A47E956C9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59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501E-B55B-444A-A72C-2B9F4B0B7B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C5D9-4D02-4355-9F81-DAACC89124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FE38-4FD5-47B0-9AF9-D4963B8DEF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4C39D-E774-4CE2-AD63-30B8EC54B8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02B44-79EB-4D65-BDE3-FBAF74A58ED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53CE7-5EAA-437E-987A-20949CA3E0C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51BC8-D0B1-4179-B800-F332771B6B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8E536-C3BC-4AF8-BDAE-990257F1A01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CF776-9CD1-44E5-A99B-64DE591C57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0F70D-592C-461E-A451-2ECB186765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ACAF-72D2-4961-857E-D7B5F6FCF3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F32F3-42F6-4BCC-A530-FA9ABF4AB6E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C0A1A-5CE1-4ACF-97E5-643B782AB3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1AB79-448B-4A22-B124-8CD52AE9430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E9FCE-0E74-4EF9-9A70-8866743E75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8285D-4628-4143-ABC7-15BC7EFC2E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B6C01-F58D-4E39-8D67-785256AD7D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FF512-A535-4841-A8E3-7EA728EAFD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8B8AA-7DEB-446D-BDB1-84795BAD9A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5855C-4D77-44B0-9385-CA251612F09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A1F1F-7787-4C44-9624-93928B4A8E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3F802-CDCB-4EA6-8A17-12F0E9CED9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668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9F18CA-56B6-4BF5-B045-E537835195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AAC96C-50B8-4C85-A244-73E2179D97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76200"/>
            <a:ext cx="7086600" cy="1143000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Induction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1676400" y="5715000"/>
            <a:ext cx="7162800" cy="1066800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Discrete Structures (CS 173)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Madhusudan Parthasarathy, University of Illinois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AC5D9-4D02-4355-9F81-DAACC8912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414" y="5535385"/>
            <a:ext cx="1828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http://www.picshag.com/recursive-painting.html</a:t>
            </a:r>
          </a:p>
        </p:txBody>
      </p:sp>
      <p:pic>
        <p:nvPicPr>
          <p:cNvPr id="10244" name="Picture 4" descr="http://www.picshag.com/pics/032010/recursive-paint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9" y="1318069"/>
            <a:ext cx="6077271" cy="412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structure of induction proof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3182" y="960437"/>
                <a:ext cx="8229600" cy="58975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Claim: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8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for</m:t>
                    </m:r>
                    <m:r>
                      <a:rPr lang="en-US" sz="28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all</m:t>
                    </m:r>
                    <m:r>
                      <a:rPr lang="en-US" sz="2800" b="0" i="1" smtClean="0">
                        <a:latin typeface="Cambria Math"/>
                      </a:rPr>
                      <m:t>  </m:t>
                    </m:r>
                    <m:r>
                      <a:rPr lang="en-US" sz="2800" b="0" i="1" smtClean="0"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</a:rPr>
                      <m:t>=0, 1, 2, 3…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Inductive step: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sym typeface="Symbol"/>
                      </a:rPr>
                      <m:t></m:t>
                    </m:r>
                    <m:r>
                      <a:rPr lang="en-US" sz="2800" b="0" i="1" smtClean="0">
                        <a:latin typeface="Cambria Math"/>
                        <a:sym typeface="Symbol"/>
                      </a:rPr>
                      <m:t>𝑘</m:t>
                    </m:r>
                    <m:r>
                      <a:rPr lang="en-US" sz="2800" b="0" i="1" smtClean="0">
                        <a:latin typeface="Cambria Math"/>
                        <a:sym typeface="Symbol"/>
                      </a:rPr>
                      <m:t>.   </m:t>
                    </m:r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→</m:t>
                    </m:r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𝑘</m:t>
                    </m:r>
                    <m:r>
                      <a:rPr lang="en-US" sz="2800" b="0" i="1" smtClean="0">
                        <a:latin typeface="Cambria Math"/>
                      </a:rPr>
                      <m:t>+1)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/>
                  <a:t> </a:t>
                </a:r>
              </a:p>
              <a:p>
                <a:pPr marL="0" indent="0">
                  <a:buNone/>
                </a:pPr>
                <a:r>
                  <a:rPr lang="en-US" sz="2800" dirty="0"/>
                  <a:t>		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sym typeface="Symbol"/>
                      </a:rPr>
                      <m:t></m:t>
                    </m:r>
                    <m:r>
                      <a:rPr lang="en-US" sz="2800" i="1">
                        <a:latin typeface="Cambria Math"/>
                        <a:sym typeface="Symbol"/>
                      </a:rPr>
                      <m:t>𝑘</m:t>
                    </m:r>
                    <m:r>
                      <a:rPr lang="en-US" sz="2800" i="1">
                        <a:latin typeface="Cambria Math"/>
                        <a:sym typeface="Symbol"/>
                      </a:rPr>
                      <m:t>.   </m:t>
                    </m:r>
                    <m:r>
                      <a:rPr lang="en-US" sz="28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, </m:t>
                    </m:r>
                    <m:r>
                      <a:rPr lang="en-US" sz="28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, …</m:t>
                    </m:r>
                    <m:r>
                      <a:rPr lang="en-US" sz="28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→</m:t>
                    </m:r>
                    <m:r>
                      <a:rPr lang="en-US" sz="2800" i="1">
                        <a:latin typeface="Cambria Math"/>
                      </a:rPr>
                      <m:t>𝑃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</a:rPr>
                      <m:t>𝑘</m:t>
                    </m:r>
                    <m:r>
                      <a:rPr lang="en-US" sz="2800" i="1">
                        <a:latin typeface="Cambria Math"/>
                      </a:rPr>
                      <m:t>+1)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         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  <a:sym typeface="Symbol"/>
                        </a:rPr>
                        <m:t></m:t>
                      </m:r>
                      <m:r>
                        <a:rPr lang="en-US" sz="2800" i="1">
                          <a:latin typeface="Cambria Math"/>
                          <a:sym typeface="Symbol"/>
                        </a:rPr>
                        <m:t>𝑘</m:t>
                      </m:r>
                      <m:r>
                        <a:rPr lang="en-US" sz="2800" i="1">
                          <a:latin typeface="Cambria Math"/>
                          <a:sym typeface="Symbol"/>
                        </a:rPr>
                        <m:t>.    </m:t>
                      </m:r>
                      <m:r>
                        <a:rPr lang="en-US" sz="2800">
                          <a:latin typeface="Cambria Math"/>
                          <a:sym typeface="Symbol"/>
                        </a:rPr>
                        <m:t>(</m:t>
                      </m:r>
                      <m:r>
                        <a:rPr lang="en-US" sz="2800" b="0" i="0" smtClean="0">
                          <a:latin typeface="Cambria Math"/>
                          <a:sym typeface="Symbol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sym typeface="Symbol"/>
                        </a:rPr>
                        <m:t>0</m:t>
                      </m:r>
                      <m:r>
                        <a:rPr lang="en-US" sz="2800" b="0" i="1" smtClean="0">
                          <a:latin typeface="Cambria Math"/>
                          <a:sym typeface="Symbol"/>
                        </a:rPr>
                        <m:t>𝑖</m:t>
                      </m:r>
                      <m:r>
                        <a:rPr lang="en-US" sz="2800" b="0" i="1" smtClean="0">
                          <a:latin typeface="Cambria Math"/>
                          <a:sym typeface="Symbol"/>
                        </a:rPr>
                        <m:t>≤</m:t>
                      </m:r>
                      <m:r>
                        <a:rPr lang="en-US" sz="2800" b="0" i="1" smtClean="0">
                          <a:latin typeface="Cambria Math"/>
                          <a:sym typeface="Symbol"/>
                        </a:rPr>
                        <m:t>𝑘</m:t>
                      </m:r>
                      <m:r>
                        <a:rPr lang="en-US" sz="2800" b="0" i="1" smtClean="0">
                          <a:latin typeface="Cambria Math"/>
                          <a:sym typeface="Symbol"/>
                        </a:rPr>
                        <m:t>. </m:t>
                      </m:r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 )→</m:t>
                      </m:r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𝑘</m:t>
                      </m:r>
                      <m:r>
                        <a:rPr lang="en-US" sz="28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Base case: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r>
                      <a:rPr lang="en-US" sz="2800" b="0" i="1" smtClean="0">
                        <a:latin typeface="Cambria Math"/>
                      </a:rPr>
                      <m:t>(0)</m:t>
                    </m:r>
                  </m:oMath>
                </a14:m>
                <a:r>
                  <a:rPr lang="en-US" sz="2800" dirty="0" smtClean="0"/>
                  <a:t> is true.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3182" y="960437"/>
                <a:ext cx="8229600" cy="5897563"/>
              </a:xfrm>
              <a:blipFill rotWithShape="1">
                <a:blip r:embed="rId2"/>
                <a:stretch>
                  <a:fillRect l="-1481" t="-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8E536-C3BC-4AF8-BDAE-990257F1A0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3421" y="2348240"/>
            <a:ext cx="2189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Inductive hypothesis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994422" y="1993672"/>
            <a:ext cx="223090" cy="34581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98449" y="2198664"/>
            <a:ext cx="2189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Inductive conclusion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536353" y="1852847"/>
            <a:ext cx="223090" cy="34581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56930" y="201702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Weak Induction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5687878" y="1943007"/>
            <a:ext cx="276703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772400" y="4045138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Strong Induction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7634048" y="3505200"/>
            <a:ext cx="138352" cy="12478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041201" y="5449915"/>
            <a:ext cx="2189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Inductive hypothesis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4422202" y="5095347"/>
            <a:ext cx="223090" cy="34581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826229" y="5300339"/>
            <a:ext cx="2189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Inductive conclusion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5964133" y="4954522"/>
            <a:ext cx="223090" cy="34581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2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math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Claim: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=2, 3, 4,…</m:t>
                    </m:r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=2</m:t>
                        </m:r>
                      </m:sub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𝑖</m:t>
                        </m:r>
                        <m:sSup>
                          <m:sSup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  <m:r>
                          <a:rPr lang="en-US" sz="2400" b="0" i="1" dirty="0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b="0" i="1" dirty="0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sSup>
                          <m:sSup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b="0" i="1" dirty="0" smtClean="0">
                                <a:latin typeface="Cambria Math"/>
                              </a:rPr>
                              <m:t>+1</m:t>
                            </m:r>
                          </m:sup>
                        </m:sSup>
                        <m:r>
                          <a:rPr lang="en-US" sz="2400" b="0" i="1" dirty="0" smtClean="0">
                            <a:latin typeface="Cambria Math"/>
                          </a:rPr>
                          <m:t>.</m:t>
                        </m:r>
                      </m:e>
                    </m:nary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8E536-C3BC-4AF8-BDAE-990257F1A0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35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theory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Claim: For any natural integer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 smtClean="0"/>
                  <a:t> is divisible by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</m:t>
                    </m: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8E536-C3BC-4AF8-BDAE-990257F1A0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0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Geometrical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Claim: For any positive integer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 smtClean="0"/>
                  <a:t>,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/>
                  <a:t> checkerboard with one corner square removed can be tiled using right </a:t>
                </a:r>
                <a:r>
                  <a:rPr lang="en-US" sz="2400" dirty="0" err="1" smtClean="0"/>
                  <a:t>triminos</a:t>
                </a:r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8E536-C3BC-4AF8-BDAE-990257F1A0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04900" y="2209800"/>
            <a:ext cx="990600" cy="914400"/>
            <a:chOff x="7086600" y="2209800"/>
            <a:chExt cx="990600" cy="914400"/>
          </a:xfrm>
        </p:grpSpPr>
        <p:sp>
          <p:nvSpPr>
            <p:cNvPr id="5" name="Rectangle 4"/>
            <p:cNvSpPr/>
            <p:nvPr/>
          </p:nvSpPr>
          <p:spPr>
            <a:xfrm>
              <a:off x="7086600" y="2209800"/>
              <a:ext cx="990600" cy="914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086600" y="2667000"/>
              <a:ext cx="4953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2667000" y="2209800"/>
            <a:ext cx="9906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0"/>
            <a:endCxn id="8" idx="2"/>
          </p:cNvCxnSpPr>
          <p:nvPr/>
        </p:nvCxnSpPr>
        <p:spPr>
          <a:xfrm>
            <a:off x="3162300" y="2209800"/>
            <a:ext cx="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8" idx="3"/>
          </p:cNvCxnSpPr>
          <p:nvPr/>
        </p:nvCxnSpPr>
        <p:spPr>
          <a:xfrm>
            <a:off x="2667000" y="2667000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152900" y="2209800"/>
            <a:ext cx="9906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4" idx="0"/>
            <a:endCxn id="14" idx="2"/>
          </p:cNvCxnSpPr>
          <p:nvPr/>
        </p:nvCxnSpPr>
        <p:spPr>
          <a:xfrm>
            <a:off x="4648200" y="2209800"/>
            <a:ext cx="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1"/>
            <a:endCxn id="14" idx="3"/>
          </p:cNvCxnSpPr>
          <p:nvPr/>
        </p:nvCxnSpPr>
        <p:spPr>
          <a:xfrm>
            <a:off x="4152900" y="2667000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143500" y="2209800"/>
            <a:ext cx="9906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7" idx="0"/>
            <a:endCxn id="17" idx="2"/>
          </p:cNvCxnSpPr>
          <p:nvPr/>
        </p:nvCxnSpPr>
        <p:spPr>
          <a:xfrm>
            <a:off x="5638800" y="2209800"/>
            <a:ext cx="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7" idx="1"/>
            <a:endCxn id="17" idx="3"/>
          </p:cNvCxnSpPr>
          <p:nvPr/>
        </p:nvCxnSpPr>
        <p:spPr>
          <a:xfrm>
            <a:off x="5143500" y="2667000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152900" y="3124200"/>
            <a:ext cx="9906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20" idx="0"/>
            <a:endCxn id="20" idx="2"/>
          </p:cNvCxnSpPr>
          <p:nvPr/>
        </p:nvCxnSpPr>
        <p:spPr>
          <a:xfrm>
            <a:off x="4648200" y="3124200"/>
            <a:ext cx="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1"/>
            <a:endCxn id="20" idx="3"/>
          </p:cNvCxnSpPr>
          <p:nvPr/>
        </p:nvCxnSpPr>
        <p:spPr>
          <a:xfrm>
            <a:off x="4152900" y="3581400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143500" y="3124200"/>
            <a:ext cx="9906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3" idx="0"/>
            <a:endCxn id="23" idx="2"/>
          </p:cNvCxnSpPr>
          <p:nvPr/>
        </p:nvCxnSpPr>
        <p:spPr>
          <a:xfrm>
            <a:off x="5638800" y="3124200"/>
            <a:ext cx="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3" idx="1"/>
            <a:endCxn id="23" idx="3"/>
          </p:cNvCxnSpPr>
          <p:nvPr/>
        </p:nvCxnSpPr>
        <p:spPr>
          <a:xfrm>
            <a:off x="5143500" y="3581400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05376" y="31242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ight </a:t>
            </a:r>
            <a:r>
              <a:rPr lang="en-US" dirty="0" err="1" smtClean="0"/>
              <a:t>trimino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67000" y="3308866"/>
                <a:ext cx="9777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308866"/>
                <a:ext cx="97776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61032" y="4038600"/>
                <a:ext cx="9876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1032" y="4038600"/>
                <a:ext cx="98764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63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sz="2800" dirty="0" smtClean="0"/>
              </a:p>
              <a:p>
                <a:r>
                  <a:rPr lang="en-US" sz="2800" dirty="0" smtClean="0"/>
                  <a:t>Induction requires demonstrating a </a:t>
                </a:r>
                <a:r>
                  <a:rPr lang="en-US" sz="2800" b="1" dirty="0" smtClean="0"/>
                  <a:t>base case</a:t>
                </a:r>
                <a:r>
                  <a:rPr lang="en-US" sz="2800" dirty="0" smtClean="0"/>
                  <a:t> and an </a:t>
                </a:r>
                <a:r>
                  <a:rPr lang="en-US" sz="2800" b="1" dirty="0" smtClean="0"/>
                  <a:t>inductive step</a:t>
                </a:r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/>
                  <a:t>Inductive step usually involves showing that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→</m:t>
                    </m:r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sz="2800" dirty="0" smtClean="0"/>
                  <a:t> 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all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up</m:t>
                        </m:r>
                        <m:r>
                          <a:rPr lang="en-US" sz="2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to</m:t>
                        </m:r>
                        <m:r>
                          <a:rPr lang="en-US" sz="2800" b="0" i="0" smtClean="0"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→</m:t>
                    </m:r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𝑘</m:t>
                    </m:r>
                    <m:r>
                      <a:rPr lang="en-US" sz="2800" b="0" i="1" smtClean="0">
                        <a:latin typeface="Cambria Math"/>
                      </a:rPr>
                      <m:t>+1)</m:t>
                    </m:r>
                  </m:oMath>
                </a14:m>
                <a:r>
                  <a:rPr lang="en-US" sz="2800" dirty="0" smtClean="0"/>
                  <a:t>   </a:t>
                </a:r>
              </a:p>
              <a:p>
                <a:pPr lvl="1"/>
                <a:r>
                  <a:rPr lang="en-US" sz="2400" dirty="0" smtClean="0"/>
                  <a:t>Typically, this requires writing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𝑃</m:t>
                    </m:r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</a:rPr>
                      <m:t>+1)</m:t>
                    </m:r>
                  </m:oMath>
                </a14:m>
                <a:r>
                  <a:rPr lang="en-US" sz="2400" dirty="0" smtClean="0"/>
                  <a:t> in terms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e>
                    </m:d>
                  </m:oMath>
                </a14:m>
                <a:endParaRPr lang="en-US" sz="2400" dirty="0"/>
              </a:p>
              <a:p>
                <a:endParaRPr lang="en-US" sz="2800" dirty="0" smtClean="0"/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8E536-C3BC-4AF8-BDAE-990257F1A0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01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Induction with graphs, stamps, and games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8E536-C3BC-4AF8-BDAE-990257F1A0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03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lecture: graphs and 2-way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Terminology for graph connectivity</a:t>
            </a:r>
          </a:p>
          <a:p>
            <a:pPr lvl="1"/>
            <a:r>
              <a:rPr lang="en-US" dirty="0" smtClean="0"/>
              <a:t>Walk, path, cycle, acyclic, closed, </a:t>
            </a:r>
            <a:r>
              <a:rPr lang="en-US" dirty="0"/>
              <a:t>E</a:t>
            </a:r>
            <a:r>
              <a:rPr lang="en-US" dirty="0" smtClean="0"/>
              <a:t>uler circuit, distance, diameter, connected components</a:t>
            </a:r>
          </a:p>
          <a:p>
            <a:endParaRPr lang="en-US" dirty="0"/>
          </a:p>
          <a:p>
            <a:r>
              <a:rPr lang="en-US" dirty="0" smtClean="0"/>
              <a:t>Graph coloring and how to apply it</a:t>
            </a:r>
          </a:p>
          <a:p>
            <a:endParaRPr lang="en-US" dirty="0"/>
          </a:p>
          <a:p>
            <a:r>
              <a:rPr lang="en-US" dirty="0" smtClean="0"/>
              <a:t>How to use two-way bounding in a variety of settings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8E536-C3BC-4AF8-BDAE-990257F1A0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0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Two-way bounding: </a:t>
            </a:r>
            <a:r>
              <a:rPr lang="en-US" dirty="0" smtClean="0"/>
              <a:t>set equality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Claim</a:t>
                </a:r>
                <a:r>
                  <a:rPr lang="en-US" sz="2000" dirty="0" smtClean="0"/>
                  <a:t>: For any integer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A</m:t>
                    </m:r>
                    <m:r>
                      <a:rPr lang="en-US" sz="2000" b="0" i="0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{3</m:t>
                    </m:r>
                    <m:r>
                      <a:rPr lang="en-US" sz="2000" b="0" i="1" smtClean="0">
                        <a:latin typeface="Cambria Math"/>
                      </a:rPr>
                      <m:t>𝑖𝑘</m:t>
                    </m:r>
                    <m:r>
                      <a:rPr lang="en-US" sz="2000" b="0" i="1" smtClean="0">
                        <a:latin typeface="Cambria Math"/>
                      </a:rPr>
                      <m:t>+5</m:t>
                    </m:r>
                    <m:r>
                      <a:rPr lang="en-US" sz="2000" b="0" i="1" smtClean="0">
                        <a:latin typeface="Cambria Math"/>
                      </a:rPr>
                      <m:t>𝑗𝑘</m:t>
                    </m:r>
                    <m:r>
                      <a:rPr lang="en-US" sz="2000" b="0" i="1" smtClean="0">
                        <a:latin typeface="Cambria Math"/>
                      </a:rPr>
                      <m:t>:</m:t>
                    </m:r>
                    <m:r>
                      <a:rPr lang="en-US" sz="2000" b="0" i="1" smtClean="0">
                        <a:latin typeface="Cambria Math"/>
                      </a:rPr>
                      <m:t>𝑖</m:t>
                    </m:r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r>
                      <a:rPr lang="en-US" sz="2000" b="0" i="1" smtClean="0">
                        <a:latin typeface="Cambria Math"/>
                      </a:rPr>
                      <m:t>𝑗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are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integers</m:t>
                    </m:r>
                    <m:r>
                      <a:rPr lang="en-US" sz="2000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sz="2000" dirty="0" smtClean="0"/>
                  <a:t> is equal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B</m:t>
                    </m:r>
                    <m:r>
                      <a:rPr lang="en-US" sz="2000" b="0" i="0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{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multiples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𝑜𝑓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𝑘</m:t>
                    </m:r>
                    <m:r>
                      <a:rPr lang="en-US" sz="2000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sz="2000" dirty="0" smtClean="0"/>
                  <a:t>. 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8E536-C3BC-4AF8-BDAE-990257F1A0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6123600" y="1497240"/>
              <a:ext cx="2574360" cy="50918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6520" y="1027080"/>
                <a:ext cx="8668440" cy="561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32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 (and next):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What is induction</a:t>
            </a:r>
          </a:p>
          <a:p>
            <a:endParaRPr lang="en-US" dirty="0"/>
          </a:p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8E536-C3BC-4AF8-BDAE-990257F1A0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49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domino n fall?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8E536-C3BC-4AF8-BDAE-990257F1A0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34" name="Picture 2" descr="http://us.123rf.com/400wm/400/400/akeeris/akeeris1106/akeeris110600096/9808886-line-of-dominos-dominos-arranging-in-one-streight-l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9" y="2877979"/>
            <a:ext cx="5995195" cy="400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18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domino n fall?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Suppose domino k falls.  Then domino k+1 falls.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fall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fall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𝑘</m:t>
                      </m:r>
                      <m:r>
                        <a:rPr lang="en-US" sz="28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8E536-C3BC-4AF8-BDAE-990257F1A0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34" name="Picture 2" descr="http://us.123rf.com/400wm/400/400/akeeris/akeeris1106/akeeris110600096/9808886-line-of-dominos-dominos-arranging-in-one-streight-l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9" y="2877979"/>
            <a:ext cx="5995195" cy="400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16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domino n fall?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Suppose domino k falls.  Then domino k+1 falls.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fall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fall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𝑘</m:t>
                      </m:r>
                      <m:r>
                        <a:rPr lang="en-US" sz="28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US" sz="2800" dirty="0" smtClean="0"/>
              </a:p>
              <a:p>
                <a:r>
                  <a:rPr lang="en-US" sz="2800" dirty="0" smtClean="0"/>
                  <a:t>The first domino falls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fall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8E536-C3BC-4AF8-BDAE-990257F1A0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34" name="Picture 2" descr="http://us.123rf.com/400wm/400/400/akeeris/akeeris1106/akeeris110600096/9808886-line-of-dominos-dominos-arranging-in-one-streight-l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9" y="2877979"/>
            <a:ext cx="5995195" cy="400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3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8E536-C3BC-4AF8-BDAE-990257F1A0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http://us.123rf.com/400wm/400/400/akeeris/akeeris1106/akeeris110600096/9808886-line-of-dominos-dominos-arranging-in-one-streight-l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22615"/>
            <a:ext cx="4547394" cy="303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609600" y="1143000"/>
            <a:ext cx="82296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Inductive hypothesis: Suppose domino k falls.</a:t>
            </a:r>
          </a:p>
          <a:p>
            <a:pPr marL="0" indent="0">
              <a:buNone/>
            </a:pPr>
            <a:r>
              <a:rPr lang="en-US" sz="2800" dirty="0" smtClean="0"/>
              <a:t>Inductive conclusion: Domino k+1 falls.</a:t>
            </a:r>
          </a:p>
          <a:p>
            <a:pPr marL="0" indent="0">
              <a:buNone/>
            </a:pPr>
            <a:r>
              <a:rPr lang="en-US" sz="2800" dirty="0" smtClean="0"/>
              <a:t>Base case: The first domino falls.</a:t>
            </a:r>
          </a:p>
          <a:p>
            <a:pPr marL="0" indent="0">
              <a:buFont typeface="Arial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27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math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Claim: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+1)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400" dirty="0" smtClean="0"/>
                  <a:t> for all natural integers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8E536-C3BC-4AF8-BDAE-990257F1A0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70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109225</TotalTime>
  <Words>483</Words>
  <Application>Microsoft Office PowerPoint</Application>
  <PresentationFormat>On-screen Show (4:3)</PresentationFormat>
  <Paragraphs>87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2_Office Theme</vt:lpstr>
      <vt:lpstr>PowerPoint Presentation</vt:lpstr>
      <vt:lpstr>Last lecture: graphs and 2-way bounds</vt:lpstr>
      <vt:lpstr>Two-way bounding: set equality</vt:lpstr>
      <vt:lpstr>This lecture (and next): Induction</vt:lpstr>
      <vt:lpstr>Does domino n fall?</vt:lpstr>
      <vt:lpstr>Does domino n fall?</vt:lpstr>
      <vt:lpstr>Does domino n fall?</vt:lpstr>
      <vt:lpstr>Induction</vt:lpstr>
      <vt:lpstr>Simple math example</vt:lpstr>
      <vt:lpstr>Basic structure of induction proof</vt:lpstr>
      <vt:lpstr>Another math example</vt:lpstr>
      <vt:lpstr>Number theory example</vt:lpstr>
      <vt:lpstr>Geometrical example</vt:lpstr>
      <vt:lpstr>Things to remember</vt:lpstr>
      <vt:lpstr>Next class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Derek Hoiem</dc:creator>
  <cp:lastModifiedBy>madhu</cp:lastModifiedBy>
  <cp:revision>304</cp:revision>
  <cp:lastPrinted>2013-02-28T15:54:27Z</cp:lastPrinted>
  <dcterms:created xsi:type="dcterms:W3CDTF">2009-12-16T02:55:56Z</dcterms:created>
  <dcterms:modified xsi:type="dcterms:W3CDTF">2013-10-18T07:19:36Z</dcterms:modified>
</cp:coreProperties>
</file>