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581" r:id="rId2"/>
    <p:sldId id="721" r:id="rId3"/>
    <p:sldId id="703" r:id="rId4"/>
    <p:sldId id="705" r:id="rId5"/>
    <p:sldId id="724" r:id="rId6"/>
    <p:sldId id="732" r:id="rId7"/>
    <p:sldId id="711" r:id="rId8"/>
    <p:sldId id="684" r:id="rId9"/>
    <p:sldId id="685" r:id="rId10"/>
    <p:sldId id="686" r:id="rId11"/>
    <p:sldId id="690" r:id="rId12"/>
    <p:sldId id="725" r:id="rId13"/>
    <p:sldId id="691" r:id="rId14"/>
    <p:sldId id="692" r:id="rId15"/>
    <p:sldId id="694" r:id="rId16"/>
    <p:sldId id="695" r:id="rId17"/>
    <p:sldId id="726" r:id="rId18"/>
    <p:sldId id="727" r:id="rId19"/>
    <p:sldId id="696" r:id="rId20"/>
    <p:sldId id="697" r:id="rId21"/>
    <p:sldId id="728" r:id="rId22"/>
    <p:sldId id="729" r:id="rId23"/>
    <p:sldId id="730" r:id="rId24"/>
    <p:sldId id="699" r:id="rId25"/>
    <p:sldId id="731" r:id="rId26"/>
    <p:sldId id="716" r:id="rId27"/>
    <p:sldId id="717" r:id="rId28"/>
    <p:sldId id="722" r:id="rId29"/>
    <p:sldId id="720" r:id="rId30"/>
    <p:sldId id="718" r:id="rId31"/>
    <p:sldId id="733" r:id="rId32"/>
    <p:sldId id="712" r:id="rId33"/>
    <p:sldId id="701" r:id="rId34"/>
    <p:sldId id="719" r:id="rId35"/>
    <p:sldId id="72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76"/>
    <a:srgbClr val="FFFFFF"/>
    <a:srgbClr val="CCCC00"/>
    <a:srgbClr val="00FF00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94352" autoAdjust="0"/>
  </p:normalViewPr>
  <p:slideViewPr>
    <p:cSldViewPr>
      <p:cViewPr varScale="1">
        <p:scale>
          <a:sx n="75" d="100"/>
          <a:sy n="75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engr.illinois.edu/cs173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iuc.edu/~mfleck/building-block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30042" y="228600"/>
            <a:ext cx="8483915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Introduction  to Discrete Structures</a:t>
            </a:r>
          </a:p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Fall 2013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981200" y="54864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 University of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84055" y="4794316"/>
            <a:ext cx="2319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600" b="1" dirty="0" err="1"/>
              <a:t>Allee</a:t>
            </a:r>
            <a:r>
              <a:rPr lang="en-US" sz="1600" b="1" dirty="0"/>
              <a:t> in the </a:t>
            </a:r>
            <a:r>
              <a:rPr lang="en-US" sz="1600" b="1" dirty="0" smtClean="0"/>
              <a:t>Park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Van Gogh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4466"/>
            <a:ext cx="5022535" cy="392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3155648" y="2615371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9535" y="2447129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48106" y="490999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26" y="5720880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66377" y="163352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2959" y="283965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299275" y="1834920"/>
            <a:ext cx="1036755" cy="914400"/>
          </a:xfrm>
          <a:custGeom>
            <a:avLst/>
            <a:gdLst>
              <a:gd name="connsiteX0" fmla="*/ 1036755 w 1036755"/>
              <a:gd name="connsiteY0" fmla="*/ 0 h 914400"/>
              <a:gd name="connsiteX1" fmla="*/ 950491 w 1036755"/>
              <a:gd name="connsiteY1" fmla="*/ 17252 h 914400"/>
              <a:gd name="connsiteX2" fmla="*/ 795216 w 1036755"/>
              <a:gd name="connsiteY2" fmla="*/ 103517 h 914400"/>
              <a:gd name="connsiteX3" fmla="*/ 726204 w 1036755"/>
              <a:gd name="connsiteY3" fmla="*/ 120769 h 914400"/>
              <a:gd name="connsiteX4" fmla="*/ 622687 w 1036755"/>
              <a:gd name="connsiteY4" fmla="*/ 155275 h 914400"/>
              <a:gd name="connsiteX5" fmla="*/ 570929 w 1036755"/>
              <a:gd name="connsiteY5" fmla="*/ 189781 h 914400"/>
              <a:gd name="connsiteX6" fmla="*/ 536423 w 1036755"/>
              <a:gd name="connsiteY6" fmla="*/ 241539 h 914400"/>
              <a:gd name="connsiteX7" fmla="*/ 432906 w 1036755"/>
              <a:gd name="connsiteY7" fmla="*/ 310551 h 914400"/>
              <a:gd name="connsiteX8" fmla="*/ 329389 w 1036755"/>
              <a:gd name="connsiteY8" fmla="*/ 379562 h 914400"/>
              <a:gd name="connsiteX9" fmla="*/ 277631 w 1036755"/>
              <a:gd name="connsiteY9" fmla="*/ 396815 h 914400"/>
              <a:gd name="connsiteX10" fmla="*/ 225872 w 1036755"/>
              <a:gd name="connsiteY10" fmla="*/ 448573 h 914400"/>
              <a:gd name="connsiteX11" fmla="*/ 122355 w 1036755"/>
              <a:gd name="connsiteY11" fmla="*/ 534837 h 914400"/>
              <a:gd name="connsiteX12" fmla="*/ 53344 w 1036755"/>
              <a:gd name="connsiteY12" fmla="*/ 638354 h 914400"/>
              <a:gd name="connsiteX13" fmla="*/ 18838 w 1036755"/>
              <a:gd name="connsiteY13" fmla="*/ 776377 h 914400"/>
              <a:gd name="connsiteX14" fmla="*/ 1585 w 1036755"/>
              <a:gd name="connsiteY14" fmla="*/ 828135 h 914400"/>
              <a:gd name="connsiteX15" fmla="*/ 1585 w 1036755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755" h="914400">
                <a:moveTo>
                  <a:pt x="1036755" y="0"/>
                </a:moveTo>
                <a:cubicBezTo>
                  <a:pt x="1008000" y="5751"/>
                  <a:pt x="977187" y="5118"/>
                  <a:pt x="950491" y="17252"/>
                </a:cubicBezTo>
                <a:cubicBezTo>
                  <a:pt x="741379" y="112303"/>
                  <a:pt x="925987" y="66155"/>
                  <a:pt x="795216" y="103517"/>
                </a:cubicBezTo>
                <a:cubicBezTo>
                  <a:pt x="772416" y="110031"/>
                  <a:pt x="748916" y="113956"/>
                  <a:pt x="726204" y="120769"/>
                </a:cubicBezTo>
                <a:cubicBezTo>
                  <a:pt x="691366" y="131220"/>
                  <a:pt x="622687" y="155275"/>
                  <a:pt x="622687" y="155275"/>
                </a:cubicBezTo>
                <a:cubicBezTo>
                  <a:pt x="605434" y="166777"/>
                  <a:pt x="585591" y="175119"/>
                  <a:pt x="570929" y="189781"/>
                </a:cubicBezTo>
                <a:cubicBezTo>
                  <a:pt x="556267" y="204443"/>
                  <a:pt x="552028" y="227885"/>
                  <a:pt x="536423" y="241539"/>
                </a:cubicBezTo>
                <a:cubicBezTo>
                  <a:pt x="505213" y="268848"/>
                  <a:pt x="467412" y="287547"/>
                  <a:pt x="432906" y="310551"/>
                </a:cubicBezTo>
                <a:lnTo>
                  <a:pt x="329389" y="379562"/>
                </a:lnTo>
                <a:cubicBezTo>
                  <a:pt x="314257" y="389650"/>
                  <a:pt x="294884" y="391064"/>
                  <a:pt x="277631" y="396815"/>
                </a:cubicBezTo>
                <a:cubicBezTo>
                  <a:pt x="260378" y="414068"/>
                  <a:pt x="244616" y="432953"/>
                  <a:pt x="225872" y="448573"/>
                </a:cubicBezTo>
                <a:cubicBezTo>
                  <a:pt x="162919" y="501033"/>
                  <a:pt x="178060" y="463216"/>
                  <a:pt x="122355" y="534837"/>
                </a:cubicBezTo>
                <a:cubicBezTo>
                  <a:pt x="96894" y="567572"/>
                  <a:pt x="53344" y="638354"/>
                  <a:pt x="53344" y="638354"/>
                </a:cubicBezTo>
                <a:cubicBezTo>
                  <a:pt x="13905" y="756670"/>
                  <a:pt x="60479" y="609817"/>
                  <a:pt x="18838" y="776377"/>
                </a:cubicBezTo>
                <a:cubicBezTo>
                  <a:pt x="14427" y="794020"/>
                  <a:pt x="3841" y="810089"/>
                  <a:pt x="1585" y="828135"/>
                </a:cubicBezTo>
                <a:cubicBezTo>
                  <a:pt x="-1982" y="856668"/>
                  <a:pt x="1585" y="885645"/>
                  <a:pt x="1585" y="914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94491" y="1817667"/>
            <a:ext cx="224286" cy="741871"/>
          </a:xfrm>
          <a:custGeom>
            <a:avLst/>
            <a:gdLst>
              <a:gd name="connsiteX0" fmla="*/ 224286 w 224286"/>
              <a:gd name="connsiteY0" fmla="*/ 0 h 741871"/>
              <a:gd name="connsiteX1" fmla="*/ 207034 w 224286"/>
              <a:gd name="connsiteY1" fmla="*/ 310551 h 741871"/>
              <a:gd name="connsiteX2" fmla="*/ 155275 w 224286"/>
              <a:gd name="connsiteY2" fmla="*/ 500332 h 741871"/>
              <a:gd name="connsiteX3" fmla="*/ 138022 w 224286"/>
              <a:gd name="connsiteY3" fmla="*/ 569343 h 741871"/>
              <a:gd name="connsiteX4" fmla="*/ 69011 w 224286"/>
              <a:gd name="connsiteY4" fmla="*/ 672860 h 741871"/>
              <a:gd name="connsiteX5" fmla="*/ 0 w 224286"/>
              <a:gd name="connsiteY5" fmla="*/ 741871 h 7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86" h="741871">
                <a:moveTo>
                  <a:pt x="224286" y="0"/>
                </a:moveTo>
                <a:cubicBezTo>
                  <a:pt x="218535" y="103517"/>
                  <a:pt x="216015" y="207264"/>
                  <a:pt x="207034" y="310551"/>
                </a:cubicBezTo>
                <a:cubicBezTo>
                  <a:pt x="201296" y="376536"/>
                  <a:pt x="175923" y="438387"/>
                  <a:pt x="155275" y="500332"/>
                </a:cubicBezTo>
                <a:cubicBezTo>
                  <a:pt x="147777" y="522827"/>
                  <a:pt x="148626" y="548135"/>
                  <a:pt x="138022" y="569343"/>
                </a:cubicBezTo>
                <a:cubicBezTo>
                  <a:pt x="119476" y="606435"/>
                  <a:pt x="92015" y="638354"/>
                  <a:pt x="69011" y="672860"/>
                </a:cubicBezTo>
                <a:cubicBezTo>
                  <a:pt x="27372" y="735318"/>
                  <a:pt x="53051" y="715346"/>
                  <a:pt x="0" y="74187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35366" y="2611297"/>
            <a:ext cx="810883" cy="172529"/>
          </a:xfrm>
          <a:custGeom>
            <a:avLst/>
            <a:gdLst>
              <a:gd name="connsiteX0" fmla="*/ 810883 w 810883"/>
              <a:gd name="connsiteY0" fmla="*/ 0 h 172529"/>
              <a:gd name="connsiteX1" fmla="*/ 724619 w 810883"/>
              <a:gd name="connsiteY1" fmla="*/ 17253 h 172529"/>
              <a:gd name="connsiteX2" fmla="*/ 586596 w 810883"/>
              <a:gd name="connsiteY2" fmla="*/ 51759 h 172529"/>
              <a:gd name="connsiteX3" fmla="*/ 310551 w 810883"/>
              <a:gd name="connsiteY3" fmla="*/ 69012 h 172529"/>
              <a:gd name="connsiteX4" fmla="*/ 103517 w 810883"/>
              <a:gd name="connsiteY4" fmla="*/ 138023 h 172529"/>
              <a:gd name="connsiteX5" fmla="*/ 51759 w 810883"/>
              <a:gd name="connsiteY5" fmla="*/ 155276 h 172529"/>
              <a:gd name="connsiteX6" fmla="*/ 0 w 810883"/>
              <a:gd name="connsiteY6" fmla="*/ 172529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883" h="172529">
                <a:moveTo>
                  <a:pt x="810883" y="0"/>
                </a:moveTo>
                <a:cubicBezTo>
                  <a:pt x="782128" y="5751"/>
                  <a:pt x="753192" y="10659"/>
                  <a:pt x="724619" y="17253"/>
                </a:cubicBezTo>
                <a:cubicBezTo>
                  <a:pt x="678410" y="27917"/>
                  <a:pt x="633927" y="48801"/>
                  <a:pt x="586596" y="51759"/>
                </a:cubicBezTo>
                <a:lnTo>
                  <a:pt x="310551" y="69012"/>
                </a:lnTo>
                <a:lnTo>
                  <a:pt x="103517" y="138023"/>
                </a:lnTo>
                <a:lnTo>
                  <a:pt x="51759" y="155276"/>
                </a:lnTo>
                <a:lnTo>
                  <a:pt x="0" y="17252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37887" y="2801078"/>
            <a:ext cx="1380226" cy="2242868"/>
          </a:xfrm>
          <a:custGeom>
            <a:avLst/>
            <a:gdLst>
              <a:gd name="connsiteX0" fmla="*/ 1380226 w 1380226"/>
              <a:gd name="connsiteY0" fmla="*/ 0 h 2242868"/>
              <a:gd name="connsiteX1" fmla="*/ 1362973 w 1380226"/>
              <a:gd name="connsiteY1" fmla="*/ 276045 h 2242868"/>
              <a:gd name="connsiteX2" fmla="*/ 1345721 w 1380226"/>
              <a:gd name="connsiteY2" fmla="*/ 379562 h 2242868"/>
              <a:gd name="connsiteX3" fmla="*/ 1293962 w 1380226"/>
              <a:gd name="connsiteY3" fmla="*/ 483079 h 2242868"/>
              <a:gd name="connsiteX4" fmla="*/ 1242204 w 1380226"/>
              <a:gd name="connsiteY4" fmla="*/ 517585 h 2242868"/>
              <a:gd name="connsiteX5" fmla="*/ 1173192 w 1380226"/>
              <a:gd name="connsiteY5" fmla="*/ 603849 h 2242868"/>
              <a:gd name="connsiteX6" fmla="*/ 1086928 w 1380226"/>
              <a:gd name="connsiteY6" fmla="*/ 707366 h 2242868"/>
              <a:gd name="connsiteX7" fmla="*/ 983411 w 1380226"/>
              <a:gd name="connsiteY7" fmla="*/ 776377 h 2242868"/>
              <a:gd name="connsiteX8" fmla="*/ 931653 w 1380226"/>
              <a:gd name="connsiteY8" fmla="*/ 879894 h 2242868"/>
              <a:gd name="connsiteX9" fmla="*/ 879894 w 1380226"/>
              <a:gd name="connsiteY9" fmla="*/ 914400 h 2242868"/>
              <a:gd name="connsiteX10" fmla="*/ 759124 w 1380226"/>
              <a:gd name="connsiteY10" fmla="*/ 1052423 h 2242868"/>
              <a:gd name="connsiteX11" fmla="*/ 724619 w 1380226"/>
              <a:gd name="connsiteY11" fmla="*/ 1104181 h 2242868"/>
              <a:gd name="connsiteX12" fmla="*/ 707366 w 1380226"/>
              <a:gd name="connsiteY12" fmla="*/ 1155940 h 2242868"/>
              <a:gd name="connsiteX13" fmla="*/ 655607 w 1380226"/>
              <a:gd name="connsiteY13" fmla="*/ 1207698 h 2242868"/>
              <a:gd name="connsiteX14" fmla="*/ 586596 w 1380226"/>
              <a:gd name="connsiteY14" fmla="*/ 1311215 h 2242868"/>
              <a:gd name="connsiteX15" fmla="*/ 552090 w 1380226"/>
              <a:gd name="connsiteY15" fmla="*/ 1362974 h 2242868"/>
              <a:gd name="connsiteX16" fmla="*/ 517585 w 1380226"/>
              <a:gd name="connsiteY16" fmla="*/ 1414732 h 2242868"/>
              <a:gd name="connsiteX17" fmla="*/ 465826 w 1380226"/>
              <a:gd name="connsiteY17" fmla="*/ 1570008 h 2242868"/>
              <a:gd name="connsiteX18" fmla="*/ 431321 w 1380226"/>
              <a:gd name="connsiteY18" fmla="*/ 1673525 h 2242868"/>
              <a:gd name="connsiteX19" fmla="*/ 414068 w 1380226"/>
              <a:gd name="connsiteY19" fmla="*/ 1725283 h 2242868"/>
              <a:gd name="connsiteX20" fmla="*/ 345056 w 1380226"/>
              <a:gd name="connsiteY20" fmla="*/ 1828800 h 2242868"/>
              <a:gd name="connsiteX21" fmla="*/ 310551 w 1380226"/>
              <a:gd name="connsiteY21" fmla="*/ 1932317 h 2242868"/>
              <a:gd name="connsiteX22" fmla="*/ 189781 w 1380226"/>
              <a:gd name="connsiteY22" fmla="*/ 2087593 h 2242868"/>
              <a:gd name="connsiteX23" fmla="*/ 86264 w 1380226"/>
              <a:gd name="connsiteY23" fmla="*/ 2156604 h 2242868"/>
              <a:gd name="connsiteX24" fmla="*/ 34505 w 1380226"/>
              <a:gd name="connsiteY24" fmla="*/ 2191109 h 2242868"/>
              <a:gd name="connsiteX25" fmla="*/ 0 w 1380226"/>
              <a:gd name="connsiteY25" fmla="*/ 2242868 h 22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0226" h="2242868">
                <a:moveTo>
                  <a:pt x="1380226" y="0"/>
                </a:moveTo>
                <a:cubicBezTo>
                  <a:pt x="1374475" y="92015"/>
                  <a:pt x="1371320" y="184229"/>
                  <a:pt x="1362973" y="276045"/>
                </a:cubicBezTo>
                <a:cubicBezTo>
                  <a:pt x="1359806" y="310883"/>
                  <a:pt x="1353309" y="345413"/>
                  <a:pt x="1345721" y="379562"/>
                </a:cubicBezTo>
                <a:cubicBezTo>
                  <a:pt x="1337703" y="415646"/>
                  <a:pt x="1320551" y="456490"/>
                  <a:pt x="1293962" y="483079"/>
                </a:cubicBezTo>
                <a:cubicBezTo>
                  <a:pt x="1279300" y="497741"/>
                  <a:pt x="1259457" y="506083"/>
                  <a:pt x="1242204" y="517585"/>
                </a:cubicBezTo>
                <a:cubicBezTo>
                  <a:pt x="1208615" y="618349"/>
                  <a:pt x="1251232" y="525808"/>
                  <a:pt x="1173192" y="603849"/>
                </a:cubicBezTo>
                <a:cubicBezTo>
                  <a:pt x="1073507" y="703535"/>
                  <a:pt x="1214121" y="608439"/>
                  <a:pt x="1086928" y="707366"/>
                </a:cubicBezTo>
                <a:cubicBezTo>
                  <a:pt x="1054193" y="732826"/>
                  <a:pt x="983411" y="776377"/>
                  <a:pt x="983411" y="776377"/>
                </a:cubicBezTo>
                <a:cubicBezTo>
                  <a:pt x="969379" y="818473"/>
                  <a:pt x="965097" y="846450"/>
                  <a:pt x="931653" y="879894"/>
                </a:cubicBezTo>
                <a:cubicBezTo>
                  <a:pt x="916991" y="894556"/>
                  <a:pt x="897147" y="902898"/>
                  <a:pt x="879894" y="914400"/>
                </a:cubicBezTo>
                <a:cubicBezTo>
                  <a:pt x="799381" y="1035170"/>
                  <a:pt x="845389" y="994913"/>
                  <a:pt x="759124" y="1052423"/>
                </a:cubicBezTo>
                <a:cubicBezTo>
                  <a:pt x="747622" y="1069676"/>
                  <a:pt x="733892" y="1085635"/>
                  <a:pt x="724619" y="1104181"/>
                </a:cubicBezTo>
                <a:cubicBezTo>
                  <a:pt x="716486" y="1120447"/>
                  <a:pt x="717454" y="1140808"/>
                  <a:pt x="707366" y="1155940"/>
                </a:cubicBezTo>
                <a:cubicBezTo>
                  <a:pt x="693832" y="1176241"/>
                  <a:pt x="670587" y="1188438"/>
                  <a:pt x="655607" y="1207698"/>
                </a:cubicBezTo>
                <a:cubicBezTo>
                  <a:pt x="630146" y="1240433"/>
                  <a:pt x="609600" y="1276709"/>
                  <a:pt x="586596" y="1311215"/>
                </a:cubicBezTo>
                <a:lnTo>
                  <a:pt x="552090" y="1362974"/>
                </a:lnTo>
                <a:cubicBezTo>
                  <a:pt x="540588" y="1380227"/>
                  <a:pt x="524142" y="1395061"/>
                  <a:pt x="517585" y="1414732"/>
                </a:cubicBezTo>
                <a:lnTo>
                  <a:pt x="465826" y="1570008"/>
                </a:lnTo>
                <a:lnTo>
                  <a:pt x="431321" y="1673525"/>
                </a:lnTo>
                <a:cubicBezTo>
                  <a:pt x="425570" y="1690778"/>
                  <a:pt x="424156" y="1710151"/>
                  <a:pt x="414068" y="1725283"/>
                </a:cubicBezTo>
                <a:lnTo>
                  <a:pt x="345056" y="1828800"/>
                </a:lnTo>
                <a:cubicBezTo>
                  <a:pt x="333554" y="1863306"/>
                  <a:pt x="330727" y="1902054"/>
                  <a:pt x="310551" y="1932317"/>
                </a:cubicBezTo>
                <a:cubicBezTo>
                  <a:pt x="270413" y="1992524"/>
                  <a:pt x="245912" y="2043935"/>
                  <a:pt x="189781" y="2087593"/>
                </a:cubicBezTo>
                <a:cubicBezTo>
                  <a:pt x="157046" y="2113054"/>
                  <a:pt x="120770" y="2133600"/>
                  <a:pt x="86264" y="2156604"/>
                </a:cubicBezTo>
                <a:lnTo>
                  <a:pt x="34505" y="2191109"/>
                </a:lnTo>
                <a:lnTo>
                  <a:pt x="0" y="22428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65359" y="2766572"/>
            <a:ext cx="1483743" cy="258793"/>
          </a:xfrm>
          <a:custGeom>
            <a:avLst/>
            <a:gdLst>
              <a:gd name="connsiteX0" fmla="*/ 1483743 w 1483743"/>
              <a:gd name="connsiteY0" fmla="*/ 0 h 258793"/>
              <a:gd name="connsiteX1" fmla="*/ 1293962 w 1483743"/>
              <a:gd name="connsiteY1" fmla="*/ 120770 h 258793"/>
              <a:gd name="connsiteX2" fmla="*/ 1242203 w 1483743"/>
              <a:gd name="connsiteY2" fmla="*/ 138023 h 258793"/>
              <a:gd name="connsiteX3" fmla="*/ 1086928 w 1483743"/>
              <a:gd name="connsiteY3" fmla="*/ 207034 h 258793"/>
              <a:gd name="connsiteX4" fmla="*/ 1035169 w 1483743"/>
              <a:gd name="connsiteY4" fmla="*/ 224287 h 258793"/>
              <a:gd name="connsiteX5" fmla="*/ 17252 w 1483743"/>
              <a:gd name="connsiteY5" fmla="*/ 224287 h 258793"/>
              <a:gd name="connsiteX6" fmla="*/ 0 w 148374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743" h="258793">
                <a:moveTo>
                  <a:pt x="1483743" y="0"/>
                </a:moveTo>
                <a:cubicBezTo>
                  <a:pt x="1361918" y="73096"/>
                  <a:pt x="1425381" y="33158"/>
                  <a:pt x="1293962" y="120770"/>
                </a:cubicBezTo>
                <a:cubicBezTo>
                  <a:pt x="1278830" y="130858"/>
                  <a:pt x="1259456" y="132272"/>
                  <a:pt x="1242203" y="138023"/>
                </a:cubicBezTo>
                <a:cubicBezTo>
                  <a:pt x="1160181" y="192705"/>
                  <a:pt x="1210117" y="165972"/>
                  <a:pt x="1086928" y="207034"/>
                </a:cubicBezTo>
                <a:lnTo>
                  <a:pt x="1035169" y="224287"/>
                </a:lnTo>
                <a:cubicBezTo>
                  <a:pt x="663712" y="210529"/>
                  <a:pt x="394802" y="189964"/>
                  <a:pt x="17252" y="224287"/>
                </a:cubicBezTo>
                <a:cubicBezTo>
                  <a:pt x="4445" y="225451"/>
                  <a:pt x="5751" y="247291"/>
                  <a:pt x="0" y="25879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48106" y="3042618"/>
            <a:ext cx="157290" cy="2001328"/>
          </a:xfrm>
          <a:custGeom>
            <a:avLst/>
            <a:gdLst>
              <a:gd name="connsiteX0" fmla="*/ 0 w 157290"/>
              <a:gd name="connsiteY0" fmla="*/ 0 h 2001328"/>
              <a:gd name="connsiteX1" fmla="*/ 34505 w 157290"/>
              <a:gd name="connsiteY1" fmla="*/ 224286 h 2001328"/>
              <a:gd name="connsiteX2" fmla="*/ 17253 w 157290"/>
              <a:gd name="connsiteY2" fmla="*/ 414068 h 2001328"/>
              <a:gd name="connsiteX3" fmla="*/ 34505 w 157290"/>
              <a:gd name="connsiteY3" fmla="*/ 1000664 h 2001328"/>
              <a:gd name="connsiteX4" fmla="*/ 69011 w 157290"/>
              <a:gd name="connsiteY4" fmla="*/ 1104181 h 2001328"/>
              <a:gd name="connsiteX5" fmla="*/ 86264 w 157290"/>
              <a:gd name="connsiteY5" fmla="*/ 1414732 h 2001328"/>
              <a:gd name="connsiteX6" fmla="*/ 103517 w 157290"/>
              <a:gd name="connsiteY6" fmla="*/ 1483743 h 2001328"/>
              <a:gd name="connsiteX7" fmla="*/ 120770 w 157290"/>
              <a:gd name="connsiteY7" fmla="*/ 1621766 h 2001328"/>
              <a:gd name="connsiteX8" fmla="*/ 155275 w 157290"/>
              <a:gd name="connsiteY8" fmla="*/ 1742536 h 2001328"/>
              <a:gd name="connsiteX9" fmla="*/ 155275 w 157290"/>
              <a:gd name="connsiteY9" fmla="*/ 2001328 h 20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0" h="2001328">
                <a:moveTo>
                  <a:pt x="0" y="0"/>
                </a:moveTo>
                <a:cubicBezTo>
                  <a:pt x="4842" y="29051"/>
                  <a:pt x="34505" y="202079"/>
                  <a:pt x="34505" y="224286"/>
                </a:cubicBezTo>
                <a:cubicBezTo>
                  <a:pt x="34505" y="287808"/>
                  <a:pt x="23004" y="350807"/>
                  <a:pt x="17253" y="414068"/>
                </a:cubicBezTo>
                <a:cubicBezTo>
                  <a:pt x="23004" y="609600"/>
                  <a:pt x="19875" y="805595"/>
                  <a:pt x="34505" y="1000664"/>
                </a:cubicBezTo>
                <a:cubicBezTo>
                  <a:pt x="37225" y="1036934"/>
                  <a:pt x="69011" y="1104181"/>
                  <a:pt x="69011" y="1104181"/>
                </a:cubicBezTo>
                <a:cubicBezTo>
                  <a:pt x="74762" y="1207698"/>
                  <a:pt x="76877" y="1311481"/>
                  <a:pt x="86264" y="1414732"/>
                </a:cubicBezTo>
                <a:cubicBezTo>
                  <a:pt x="88411" y="1438346"/>
                  <a:pt x="99619" y="1460354"/>
                  <a:pt x="103517" y="1483743"/>
                </a:cubicBezTo>
                <a:cubicBezTo>
                  <a:pt x="111140" y="1529478"/>
                  <a:pt x="112476" y="1576148"/>
                  <a:pt x="120770" y="1621766"/>
                </a:cubicBezTo>
                <a:cubicBezTo>
                  <a:pt x="131642" y="1681565"/>
                  <a:pt x="151706" y="1674728"/>
                  <a:pt x="155275" y="1742536"/>
                </a:cubicBezTo>
                <a:cubicBezTo>
                  <a:pt x="159809" y="1828681"/>
                  <a:pt x="155275" y="1915064"/>
                  <a:pt x="155275" y="20013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0091" y="2628550"/>
            <a:ext cx="966158" cy="3260785"/>
          </a:xfrm>
          <a:custGeom>
            <a:avLst/>
            <a:gdLst>
              <a:gd name="connsiteX0" fmla="*/ 966158 w 966158"/>
              <a:gd name="connsiteY0" fmla="*/ 0 h 3260785"/>
              <a:gd name="connsiteX1" fmla="*/ 948905 w 966158"/>
              <a:gd name="connsiteY1" fmla="*/ 138022 h 3260785"/>
              <a:gd name="connsiteX2" fmla="*/ 897147 w 966158"/>
              <a:gd name="connsiteY2" fmla="*/ 293298 h 3260785"/>
              <a:gd name="connsiteX3" fmla="*/ 862641 w 966158"/>
              <a:gd name="connsiteY3" fmla="*/ 345056 h 3260785"/>
              <a:gd name="connsiteX4" fmla="*/ 828135 w 966158"/>
              <a:gd name="connsiteY4" fmla="*/ 448573 h 3260785"/>
              <a:gd name="connsiteX5" fmla="*/ 810883 w 966158"/>
              <a:gd name="connsiteY5" fmla="*/ 500332 h 3260785"/>
              <a:gd name="connsiteX6" fmla="*/ 741871 w 966158"/>
              <a:gd name="connsiteY6" fmla="*/ 603849 h 3260785"/>
              <a:gd name="connsiteX7" fmla="*/ 707366 w 966158"/>
              <a:gd name="connsiteY7" fmla="*/ 707366 h 3260785"/>
              <a:gd name="connsiteX8" fmla="*/ 707366 w 966158"/>
              <a:gd name="connsiteY8" fmla="*/ 1121434 h 3260785"/>
              <a:gd name="connsiteX9" fmla="*/ 690113 w 966158"/>
              <a:gd name="connsiteY9" fmla="*/ 1173192 h 3260785"/>
              <a:gd name="connsiteX10" fmla="*/ 638354 w 966158"/>
              <a:gd name="connsiteY10" fmla="*/ 1345721 h 3260785"/>
              <a:gd name="connsiteX11" fmla="*/ 517585 w 966158"/>
              <a:gd name="connsiteY11" fmla="*/ 1708030 h 3260785"/>
              <a:gd name="connsiteX12" fmla="*/ 500332 w 966158"/>
              <a:gd name="connsiteY12" fmla="*/ 1794294 h 3260785"/>
              <a:gd name="connsiteX13" fmla="*/ 465826 w 966158"/>
              <a:gd name="connsiteY13" fmla="*/ 1897811 h 3260785"/>
              <a:gd name="connsiteX14" fmla="*/ 431320 w 966158"/>
              <a:gd name="connsiteY14" fmla="*/ 2001328 h 3260785"/>
              <a:gd name="connsiteX15" fmla="*/ 414068 w 966158"/>
              <a:gd name="connsiteY15" fmla="*/ 2053087 h 3260785"/>
              <a:gd name="connsiteX16" fmla="*/ 396815 w 966158"/>
              <a:gd name="connsiteY16" fmla="*/ 2156604 h 3260785"/>
              <a:gd name="connsiteX17" fmla="*/ 345056 w 966158"/>
              <a:gd name="connsiteY17" fmla="*/ 2311879 h 3260785"/>
              <a:gd name="connsiteX18" fmla="*/ 327803 w 966158"/>
              <a:gd name="connsiteY18" fmla="*/ 2398143 h 3260785"/>
              <a:gd name="connsiteX19" fmla="*/ 293298 w 966158"/>
              <a:gd name="connsiteY19" fmla="*/ 2449902 h 3260785"/>
              <a:gd name="connsiteX20" fmla="*/ 258792 w 966158"/>
              <a:gd name="connsiteY20" fmla="*/ 2553419 h 3260785"/>
              <a:gd name="connsiteX21" fmla="*/ 241539 w 966158"/>
              <a:gd name="connsiteY21" fmla="*/ 2605177 h 3260785"/>
              <a:gd name="connsiteX22" fmla="*/ 189781 w 966158"/>
              <a:gd name="connsiteY22" fmla="*/ 2794958 h 3260785"/>
              <a:gd name="connsiteX23" fmla="*/ 155275 w 966158"/>
              <a:gd name="connsiteY23" fmla="*/ 2898475 h 3260785"/>
              <a:gd name="connsiteX24" fmla="*/ 120769 w 966158"/>
              <a:gd name="connsiteY24" fmla="*/ 3036498 h 3260785"/>
              <a:gd name="connsiteX25" fmla="*/ 103517 w 966158"/>
              <a:gd name="connsiteY25" fmla="*/ 3088256 h 3260785"/>
              <a:gd name="connsiteX26" fmla="*/ 69011 w 966158"/>
              <a:gd name="connsiteY26" fmla="*/ 3140015 h 3260785"/>
              <a:gd name="connsiteX27" fmla="*/ 51758 w 966158"/>
              <a:gd name="connsiteY27" fmla="*/ 3191773 h 3260785"/>
              <a:gd name="connsiteX28" fmla="*/ 0 w 966158"/>
              <a:gd name="connsiteY28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6158" h="3260785">
                <a:moveTo>
                  <a:pt x="966158" y="0"/>
                </a:moveTo>
                <a:cubicBezTo>
                  <a:pt x="960407" y="46007"/>
                  <a:pt x="958620" y="92686"/>
                  <a:pt x="948905" y="138022"/>
                </a:cubicBezTo>
                <a:cubicBezTo>
                  <a:pt x="948904" y="138029"/>
                  <a:pt x="905774" y="267416"/>
                  <a:pt x="897147" y="293298"/>
                </a:cubicBezTo>
                <a:cubicBezTo>
                  <a:pt x="890590" y="312969"/>
                  <a:pt x="874143" y="327803"/>
                  <a:pt x="862641" y="345056"/>
                </a:cubicBezTo>
                <a:lnTo>
                  <a:pt x="828135" y="448573"/>
                </a:lnTo>
                <a:cubicBezTo>
                  <a:pt x="822384" y="465826"/>
                  <a:pt x="820971" y="485200"/>
                  <a:pt x="810883" y="500332"/>
                </a:cubicBezTo>
                <a:cubicBezTo>
                  <a:pt x="787879" y="534838"/>
                  <a:pt x="754985" y="564506"/>
                  <a:pt x="741871" y="603849"/>
                </a:cubicBezTo>
                <a:lnTo>
                  <a:pt x="707366" y="707366"/>
                </a:lnTo>
                <a:cubicBezTo>
                  <a:pt x="720877" y="923549"/>
                  <a:pt x="739389" y="945306"/>
                  <a:pt x="707366" y="1121434"/>
                </a:cubicBezTo>
                <a:cubicBezTo>
                  <a:pt x="704113" y="1139327"/>
                  <a:pt x="695109" y="1155706"/>
                  <a:pt x="690113" y="1173192"/>
                </a:cubicBezTo>
                <a:cubicBezTo>
                  <a:pt x="637963" y="1355714"/>
                  <a:pt x="720355" y="1099720"/>
                  <a:pt x="638354" y="1345721"/>
                </a:cubicBezTo>
                <a:lnTo>
                  <a:pt x="517585" y="1708030"/>
                </a:lnTo>
                <a:cubicBezTo>
                  <a:pt x="508312" y="1735849"/>
                  <a:pt x="508048" y="1766003"/>
                  <a:pt x="500332" y="1794294"/>
                </a:cubicBezTo>
                <a:cubicBezTo>
                  <a:pt x="490762" y="1829385"/>
                  <a:pt x="477328" y="1863305"/>
                  <a:pt x="465826" y="1897811"/>
                </a:cubicBezTo>
                <a:lnTo>
                  <a:pt x="431320" y="2001328"/>
                </a:lnTo>
                <a:cubicBezTo>
                  <a:pt x="425569" y="2018581"/>
                  <a:pt x="417058" y="2035148"/>
                  <a:pt x="414068" y="2053087"/>
                </a:cubicBezTo>
                <a:cubicBezTo>
                  <a:pt x="408317" y="2087593"/>
                  <a:pt x="405299" y="2122667"/>
                  <a:pt x="396815" y="2156604"/>
                </a:cubicBezTo>
                <a:cubicBezTo>
                  <a:pt x="396814" y="2156609"/>
                  <a:pt x="353683" y="2285997"/>
                  <a:pt x="345056" y="2311879"/>
                </a:cubicBezTo>
                <a:cubicBezTo>
                  <a:pt x="335783" y="2339698"/>
                  <a:pt x="338099" y="2370686"/>
                  <a:pt x="327803" y="2398143"/>
                </a:cubicBezTo>
                <a:cubicBezTo>
                  <a:pt x="320522" y="2417558"/>
                  <a:pt x="301719" y="2430954"/>
                  <a:pt x="293298" y="2449902"/>
                </a:cubicBezTo>
                <a:cubicBezTo>
                  <a:pt x="278526" y="2483139"/>
                  <a:pt x="270294" y="2518913"/>
                  <a:pt x="258792" y="2553419"/>
                </a:cubicBezTo>
                <a:lnTo>
                  <a:pt x="241539" y="2605177"/>
                </a:lnTo>
                <a:cubicBezTo>
                  <a:pt x="209290" y="2701922"/>
                  <a:pt x="228694" y="2639302"/>
                  <a:pt x="189781" y="2794958"/>
                </a:cubicBezTo>
                <a:cubicBezTo>
                  <a:pt x="180960" y="2830244"/>
                  <a:pt x="164097" y="2863189"/>
                  <a:pt x="155275" y="2898475"/>
                </a:cubicBezTo>
                <a:cubicBezTo>
                  <a:pt x="143773" y="2944483"/>
                  <a:pt x="135765" y="2991508"/>
                  <a:pt x="120769" y="3036498"/>
                </a:cubicBezTo>
                <a:cubicBezTo>
                  <a:pt x="115018" y="3053751"/>
                  <a:pt x="111650" y="3071990"/>
                  <a:pt x="103517" y="3088256"/>
                </a:cubicBezTo>
                <a:cubicBezTo>
                  <a:pt x="94244" y="3106802"/>
                  <a:pt x="78284" y="3121469"/>
                  <a:pt x="69011" y="3140015"/>
                </a:cubicBezTo>
                <a:cubicBezTo>
                  <a:pt x="60878" y="3156281"/>
                  <a:pt x="59891" y="3175507"/>
                  <a:pt x="51758" y="3191773"/>
                </a:cubicBezTo>
                <a:cubicBezTo>
                  <a:pt x="32250" y="3230788"/>
                  <a:pt x="24262" y="3236522"/>
                  <a:pt x="0" y="32607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82611" y="1886678"/>
            <a:ext cx="122394" cy="1086928"/>
          </a:xfrm>
          <a:custGeom>
            <a:avLst/>
            <a:gdLst>
              <a:gd name="connsiteX0" fmla="*/ 0 w 122394"/>
              <a:gd name="connsiteY0" fmla="*/ 1086928 h 1086928"/>
              <a:gd name="connsiteX1" fmla="*/ 34506 w 122394"/>
              <a:gd name="connsiteY1" fmla="*/ 517585 h 1086928"/>
              <a:gd name="connsiteX2" fmla="*/ 51759 w 122394"/>
              <a:gd name="connsiteY2" fmla="*/ 465826 h 1086928"/>
              <a:gd name="connsiteX3" fmla="*/ 69012 w 122394"/>
              <a:gd name="connsiteY3" fmla="*/ 379562 h 1086928"/>
              <a:gd name="connsiteX4" fmla="*/ 103517 w 122394"/>
              <a:gd name="connsiteY4" fmla="*/ 276045 h 1086928"/>
              <a:gd name="connsiteX5" fmla="*/ 120770 w 122394"/>
              <a:gd name="connsiteY5" fmla="*/ 0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94" h="1086928">
                <a:moveTo>
                  <a:pt x="0" y="1086928"/>
                </a:moveTo>
                <a:cubicBezTo>
                  <a:pt x="46255" y="763145"/>
                  <a:pt x="-13161" y="1208746"/>
                  <a:pt x="34506" y="517585"/>
                </a:cubicBezTo>
                <a:cubicBezTo>
                  <a:pt x="35757" y="499442"/>
                  <a:pt x="47348" y="483469"/>
                  <a:pt x="51759" y="465826"/>
                </a:cubicBezTo>
                <a:cubicBezTo>
                  <a:pt x="58871" y="437377"/>
                  <a:pt x="61296" y="407853"/>
                  <a:pt x="69012" y="379562"/>
                </a:cubicBezTo>
                <a:cubicBezTo>
                  <a:pt x="78582" y="344471"/>
                  <a:pt x="97537" y="311922"/>
                  <a:pt x="103517" y="276045"/>
                </a:cubicBezTo>
                <a:cubicBezTo>
                  <a:pt x="130225" y="115801"/>
                  <a:pt x="120770" y="207510"/>
                  <a:pt x="12077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8868" y="2828929"/>
            <a:ext cx="1414732" cy="161930"/>
          </a:xfrm>
          <a:custGeom>
            <a:avLst/>
            <a:gdLst>
              <a:gd name="connsiteX0" fmla="*/ 1414732 w 1414732"/>
              <a:gd name="connsiteY0" fmla="*/ 161930 h 161930"/>
              <a:gd name="connsiteX1" fmla="*/ 1276709 w 1414732"/>
              <a:gd name="connsiteY1" fmla="*/ 144677 h 161930"/>
              <a:gd name="connsiteX2" fmla="*/ 1224951 w 1414732"/>
              <a:gd name="connsiteY2" fmla="*/ 110172 h 161930"/>
              <a:gd name="connsiteX3" fmla="*/ 1173192 w 1414732"/>
              <a:gd name="connsiteY3" fmla="*/ 92919 h 161930"/>
              <a:gd name="connsiteX4" fmla="*/ 241540 w 1414732"/>
              <a:gd name="connsiteY4" fmla="*/ 75666 h 161930"/>
              <a:gd name="connsiteX5" fmla="*/ 0 w 1414732"/>
              <a:gd name="connsiteY5" fmla="*/ 23908 h 1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732" h="161930">
                <a:moveTo>
                  <a:pt x="1414732" y="161930"/>
                </a:moveTo>
                <a:cubicBezTo>
                  <a:pt x="1368724" y="156179"/>
                  <a:pt x="1321441" y="156877"/>
                  <a:pt x="1276709" y="144677"/>
                </a:cubicBezTo>
                <a:cubicBezTo>
                  <a:pt x="1256705" y="139221"/>
                  <a:pt x="1243497" y="119445"/>
                  <a:pt x="1224951" y="110172"/>
                </a:cubicBezTo>
                <a:cubicBezTo>
                  <a:pt x="1208685" y="102039"/>
                  <a:pt x="1190445" y="98670"/>
                  <a:pt x="1173192" y="92919"/>
                </a:cubicBezTo>
                <a:cubicBezTo>
                  <a:pt x="875478" y="-105561"/>
                  <a:pt x="1168654" y="75666"/>
                  <a:pt x="241540" y="75666"/>
                </a:cubicBezTo>
                <a:cubicBezTo>
                  <a:pt x="36901" y="75666"/>
                  <a:pt x="79104" y="103010"/>
                  <a:pt x="0" y="239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86128" y="5144326"/>
            <a:ext cx="1259457" cy="710503"/>
          </a:xfrm>
          <a:custGeom>
            <a:avLst/>
            <a:gdLst>
              <a:gd name="connsiteX0" fmla="*/ 1259457 w 1259457"/>
              <a:gd name="connsiteY0" fmla="*/ 710503 h 710503"/>
              <a:gd name="connsiteX1" fmla="*/ 1190446 w 1259457"/>
              <a:gd name="connsiteY1" fmla="*/ 624239 h 710503"/>
              <a:gd name="connsiteX2" fmla="*/ 1138687 w 1259457"/>
              <a:gd name="connsiteY2" fmla="*/ 606986 h 710503"/>
              <a:gd name="connsiteX3" fmla="*/ 1086929 w 1259457"/>
              <a:gd name="connsiteY3" fmla="*/ 572480 h 710503"/>
              <a:gd name="connsiteX4" fmla="*/ 810883 w 1259457"/>
              <a:gd name="connsiteY4" fmla="*/ 537975 h 710503"/>
              <a:gd name="connsiteX5" fmla="*/ 707366 w 1259457"/>
              <a:gd name="connsiteY5" fmla="*/ 468963 h 710503"/>
              <a:gd name="connsiteX6" fmla="*/ 655608 w 1259457"/>
              <a:gd name="connsiteY6" fmla="*/ 434458 h 710503"/>
              <a:gd name="connsiteX7" fmla="*/ 534838 w 1259457"/>
              <a:gd name="connsiteY7" fmla="*/ 279182 h 710503"/>
              <a:gd name="connsiteX8" fmla="*/ 431321 w 1259457"/>
              <a:gd name="connsiteY8" fmla="*/ 210171 h 710503"/>
              <a:gd name="connsiteX9" fmla="*/ 379563 w 1259457"/>
              <a:gd name="connsiteY9" fmla="*/ 175665 h 710503"/>
              <a:gd name="connsiteX10" fmla="*/ 327804 w 1259457"/>
              <a:gd name="connsiteY10" fmla="*/ 158412 h 710503"/>
              <a:gd name="connsiteX11" fmla="*/ 276046 w 1259457"/>
              <a:gd name="connsiteY11" fmla="*/ 123907 h 710503"/>
              <a:gd name="connsiteX12" fmla="*/ 241540 w 1259457"/>
              <a:gd name="connsiteY12" fmla="*/ 72148 h 710503"/>
              <a:gd name="connsiteX13" fmla="*/ 0 w 1259457"/>
              <a:gd name="connsiteY13" fmla="*/ 3137 h 7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9457" h="710503">
                <a:moveTo>
                  <a:pt x="1259457" y="710503"/>
                </a:moveTo>
                <a:cubicBezTo>
                  <a:pt x="1236453" y="681748"/>
                  <a:pt x="1218405" y="648204"/>
                  <a:pt x="1190446" y="624239"/>
                </a:cubicBezTo>
                <a:cubicBezTo>
                  <a:pt x="1176638" y="612404"/>
                  <a:pt x="1154953" y="615119"/>
                  <a:pt x="1138687" y="606986"/>
                </a:cubicBezTo>
                <a:cubicBezTo>
                  <a:pt x="1120141" y="597713"/>
                  <a:pt x="1105475" y="581753"/>
                  <a:pt x="1086929" y="572480"/>
                </a:cubicBezTo>
                <a:cubicBezTo>
                  <a:pt x="1012452" y="535242"/>
                  <a:pt x="853671" y="541266"/>
                  <a:pt x="810883" y="537975"/>
                </a:cubicBezTo>
                <a:lnTo>
                  <a:pt x="707366" y="468963"/>
                </a:lnTo>
                <a:lnTo>
                  <a:pt x="655608" y="434458"/>
                </a:lnTo>
                <a:cubicBezTo>
                  <a:pt x="615467" y="374246"/>
                  <a:pt x="590973" y="322842"/>
                  <a:pt x="534838" y="279182"/>
                </a:cubicBezTo>
                <a:cubicBezTo>
                  <a:pt x="502103" y="253722"/>
                  <a:pt x="465827" y="233175"/>
                  <a:pt x="431321" y="210171"/>
                </a:cubicBezTo>
                <a:lnTo>
                  <a:pt x="379563" y="175665"/>
                </a:lnTo>
                <a:cubicBezTo>
                  <a:pt x="364431" y="165577"/>
                  <a:pt x="344070" y="166545"/>
                  <a:pt x="327804" y="158412"/>
                </a:cubicBezTo>
                <a:cubicBezTo>
                  <a:pt x="309258" y="149139"/>
                  <a:pt x="293299" y="135409"/>
                  <a:pt x="276046" y="123907"/>
                </a:cubicBezTo>
                <a:cubicBezTo>
                  <a:pt x="264544" y="106654"/>
                  <a:pt x="257145" y="85802"/>
                  <a:pt x="241540" y="72148"/>
                </a:cubicBezTo>
                <a:cubicBezTo>
                  <a:pt x="133504" y="-22383"/>
                  <a:pt x="142038" y="3137"/>
                  <a:pt x="0" y="313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7271" y="14655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6009" y="50957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5663" y="2443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82611" y="25600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6030" y="2374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4746" y="5670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53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3155648" y="2615371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9535" y="2447129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48106" y="490999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26" y="5720880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66377" y="163352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2959" y="283965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299275" y="1834920"/>
            <a:ext cx="1036755" cy="914400"/>
          </a:xfrm>
          <a:custGeom>
            <a:avLst/>
            <a:gdLst>
              <a:gd name="connsiteX0" fmla="*/ 1036755 w 1036755"/>
              <a:gd name="connsiteY0" fmla="*/ 0 h 914400"/>
              <a:gd name="connsiteX1" fmla="*/ 950491 w 1036755"/>
              <a:gd name="connsiteY1" fmla="*/ 17252 h 914400"/>
              <a:gd name="connsiteX2" fmla="*/ 795216 w 1036755"/>
              <a:gd name="connsiteY2" fmla="*/ 103517 h 914400"/>
              <a:gd name="connsiteX3" fmla="*/ 726204 w 1036755"/>
              <a:gd name="connsiteY3" fmla="*/ 120769 h 914400"/>
              <a:gd name="connsiteX4" fmla="*/ 622687 w 1036755"/>
              <a:gd name="connsiteY4" fmla="*/ 155275 h 914400"/>
              <a:gd name="connsiteX5" fmla="*/ 570929 w 1036755"/>
              <a:gd name="connsiteY5" fmla="*/ 189781 h 914400"/>
              <a:gd name="connsiteX6" fmla="*/ 536423 w 1036755"/>
              <a:gd name="connsiteY6" fmla="*/ 241539 h 914400"/>
              <a:gd name="connsiteX7" fmla="*/ 432906 w 1036755"/>
              <a:gd name="connsiteY7" fmla="*/ 310551 h 914400"/>
              <a:gd name="connsiteX8" fmla="*/ 329389 w 1036755"/>
              <a:gd name="connsiteY8" fmla="*/ 379562 h 914400"/>
              <a:gd name="connsiteX9" fmla="*/ 277631 w 1036755"/>
              <a:gd name="connsiteY9" fmla="*/ 396815 h 914400"/>
              <a:gd name="connsiteX10" fmla="*/ 225872 w 1036755"/>
              <a:gd name="connsiteY10" fmla="*/ 448573 h 914400"/>
              <a:gd name="connsiteX11" fmla="*/ 122355 w 1036755"/>
              <a:gd name="connsiteY11" fmla="*/ 534837 h 914400"/>
              <a:gd name="connsiteX12" fmla="*/ 53344 w 1036755"/>
              <a:gd name="connsiteY12" fmla="*/ 638354 h 914400"/>
              <a:gd name="connsiteX13" fmla="*/ 18838 w 1036755"/>
              <a:gd name="connsiteY13" fmla="*/ 776377 h 914400"/>
              <a:gd name="connsiteX14" fmla="*/ 1585 w 1036755"/>
              <a:gd name="connsiteY14" fmla="*/ 828135 h 914400"/>
              <a:gd name="connsiteX15" fmla="*/ 1585 w 1036755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755" h="914400">
                <a:moveTo>
                  <a:pt x="1036755" y="0"/>
                </a:moveTo>
                <a:cubicBezTo>
                  <a:pt x="1008000" y="5751"/>
                  <a:pt x="977187" y="5118"/>
                  <a:pt x="950491" y="17252"/>
                </a:cubicBezTo>
                <a:cubicBezTo>
                  <a:pt x="741379" y="112303"/>
                  <a:pt x="925987" y="66155"/>
                  <a:pt x="795216" y="103517"/>
                </a:cubicBezTo>
                <a:cubicBezTo>
                  <a:pt x="772416" y="110031"/>
                  <a:pt x="748916" y="113956"/>
                  <a:pt x="726204" y="120769"/>
                </a:cubicBezTo>
                <a:cubicBezTo>
                  <a:pt x="691366" y="131220"/>
                  <a:pt x="622687" y="155275"/>
                  <a:pt x="622687" y="155275"/>
                </a:cubicBezTo>
                <a:cubicBezTo>
                  <a:pt x="605434" y="166777"/>
                  <a:pt x="585591" y="175119"/>
                  <a:pt x="570929" y="189781"/>
                </a:cubicBezTo>
                <a:cubicBezTo>
                  <a:pt x="556267" y="204443"/>
                  <a:pt x="552028" y="227885"/>
                  <a:pt x="536423" y="241539"/>
                </a:cubicBezTo>
                <a:cubicBezTo>
                  <a:pt x="505213" y="268848"/>
                  <a:pt x="467412" y="287547"/>
                  <a:pt x="432906" y="310551"/>
                </a:cubicBezTo>
                <a:lnTo>
                  <a:pt x="329389" y="379562"/>
                </a:lnTo>
                <a:cubicBezTo>
                  <a:pt x="314257" y="389650"/>
                  <a:pt x="294884" y="391064"/>
                  <a:pt x="277631" y="396815"/>
                </a:cubicBezTo>
                <a:cubicBezTo>
                  <a:pt x="260378" y="414068"/>
                  <a:pt x="244616" y="432953"/>
                  <a:pt x="225872" y="448573"/>
                </a:cubicBezTo>
                <a:cubicBezTo>
                  <a:pt x="162919" y="501033"/>
                  <a:pt x="178060" y="463216"/>
                  <a:pt x="122355" y="534837"/>
                </a:cubicBezTo>
                <a:cubicBezTo>
                  <a:pt x="96894" y="567572"/>
                  <a:pt x="53344" y="638354"/>
                  <a:pt x="53344" y="638354"/>
                </a:cubicBezTo>
                <a:cubicBezTo>
                  <a:pt x="13905" y="756670"/>
                  <a:pt x="60479" y="609817"/>
                  <a:pt x="18838" y="776377"/>
                </a:cubicBezTo>
                <a:cubicBezTo>
                  <a:pt x="14427" y="794020"/>
                  <a:pt x="3841" y="810089"/>
                  <a:pt x="1585" y="828135"/>
                </a:cubicBezTo>
                <a:cubicBezTo>
                  <a:pt x="-1982" y="856668"/>
                  <a:pt x="1585" y="885645"/>
                  <a:pt x="1585" y="914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94491" y="1817667"/>
            <a:ext cx="224286" cy="741871"/>
          </a:xfrm>
          <a:custGeom>
            <a:avLst/>
            <a:gdLst>
              <a:gd name="connsiteX0" fmla="*/ 224286 w 224286"/>
              <a:gd name="connsiteY0" fmla="*/ 0 h 741871"/>
              <a:gd name="connsiteX1" fmla="*/ 207034 w 224286"/>
              <a:gd name="connsiteY1" fmla="*/ 310551 h 741871"/>
              <a:gd name="connsiteX2" fmla="*/ 155275 w 224286"/>
              <a:gd name="connsiteY2" fmla="*/ 500332 h 741871"/>
              <a:gd name="connsiteX3" fmla="*/ 138022 w 224286"/>
              <a:gd name="connsiteY3" fmla="*/ 569343 h 741871"/>
              <a:gd name="connsiteX4" fmla="*/ 69011 w 224286"/>
              <a:gd name="connsiteY4" fmla="*/ 672860 h 741871"/>
              <a:gd name="connsiteX5" fmla="*/ 0 w 224286"/>
              <a:gd name="connsiteY5" fmla="*/ 741871 h 7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86" h="741871">
                <a:moveTo>
                  <a:pt x="224286" y="0"/>
                </a:moveTo>
                <a:cubicBezTo>
                  <a:pt x="218535" y="103517"/>
                  <a:pt x="216015" y="207264"/>
                  <a:pt x="207034" y="310551"/>
                </a:cubicBezTo>
                <a:cubicBezTo>
                  <a:pt x="201296" y="376536"/>
                  <a:pt x="175923" y="438387"/>
                  <a:pt x="155275" y="500332"/>
                </a:cubicBezTo>
                <a:cubicBezTo>
                  <a:pt x="147777" y="522827"/>
                  <a:pt x="148626" y="548135"/>
                  <a:pt x="138022" y="569343"/>
                </a:cubicBezTo>
                <a:cubicBezTo>
                  <a:pt x="119476" y="606435"/>
                  <a:pt x="92015" y="638354"/>
                  <a:pt x="69011" y="672860"/>
                </a:cubicBezTo>
                <a:cubicBezTo>
                  <a:pt x="27372" y="735318"/>
                  <a:pt x="53051" y="715346"/>
                  <a:pt x="0" y="74187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35366" y="2611297"/>
            <a:ext cx="810883" cy="172529"/>
          </a:xfrm>
          <a:custGeom>
            <a:avLst/>
            <a:gdLst>
              <a:gd name="connsiteX0" fmla="*/ 810883 w 810883"/>
              <a:gd name="connsiteY0" fmla="*/ 0 h 172529"/>
              <a:gd name="connsiteX1" fmla="*/ 724619 w 810883"/>
              <a:gd name="connsiteY1" fmla="*/ 17253 h 172529"/>
              <a:gd name="connsiteX2" fmla="*/ 586596 w 810883"/>
              <a:gd name="connsiteY2" fmla="*/ 51759 h 172529"/>
              <a:gd name="connsiteX3" fmla="*/ 310551 w 810883"/>
              <a:gd name="connsiteY3" fmla="*/ 69012 h 172529"/>
              <a:gd name="connsiteX4" fmla="*/ 103517 w 810883"/>
              <a:gd name="connsiteY4" fmla="*/ 138023 h 172529"/>
              <a:gd name="connsiteX5" fmla="*/ 51759 w 810883"/>
              <a:gd name="connsiteY5" fmla="*/ 155276 h 172529"/>
              <a:gd name="connsiteX6" fmla="*/ 0 w 810883"/>
              <a:gd name="connsiteY6" fmla="*/ 172529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883" h="172529">
                <a:moveTo>
                  <a:pt x="810883" y="0"/>
                </a:moveTo>
                <a:cubicBezTo>
                  <a:pt x="782128" y="5751"/>
                  <a:pt x="753192" y="10659"/>
                  <a:pt x="724619" y="17253"/>
                </a:cubicBezTo>
                <a:cubicBezTo>
                  <a:pt x="678410" y="27917"/>
                  <a:pt x="633927" y="48801"/>
                  <a:pt x="586596" y="51759"/>
                </a:cubicBezTo>
                <a:lnTo>
                  <a:pt x="310551" y="69012"/>
                </a:lnTo>
                <a:lnTo>
                  <a:pt x="103517" y="138023"/>
                </a:lnTo>
                <a:lnTo>
                  <a:pt x="51759" y="155276"/>
                </a:lnTo>
                <a:lnTo>
                  <a:pt x="0" y="17252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37887" y="2801078"/>
            <a:ext cx="1380226" cy="2242868"/>
          </a:xfrm>
          <a:custGeom>
            <a:avLst/>
            <a:gdLst>
              <a:gd name="connsiteX0" fmla="*/ 1380226 w 1380226"/>
              <a:gd name="connsiteY0" fmla="*/ 0 h 2242868"/>
              <a:gd name="connsiteX1" fmla="*/ 1362973 w 1380226"/>
              <a:gd name="connsiteY1" fmla="*/ 276045 h 2242868"/>
              <a:gd name="connsiteX2" fmla="*/ 1345721 w 1380226"/>
              <a:gd name="connsiteY2" fmla="*/ 379562 h 2242868"/>
              <a:gd name="connsiteX3" fmla="*/ 1293962 w 1380226"/>
              <a:gd name="connsiteY3" fmla="*/ 483079 h 2242868"/>
              <a:gd name="connsiteX4" fmla="*/ 1242204 w 1380226"/>
              <a:gd name="connsiteY4" fmla="*/ 517585 h 2242868"/>
              <a:gd name="connsiteX5" fmla="*/ 1173192 w 1380226"/>
              <a:gd name="connsiteY5" fmla="*/ 603849 h 2242868"/>
              <a:gd name="connsiteX6" fmla="*/ 1086928 w 1380226"/>
              <a:gd name="connsiteY6" fmla="*/ 707366 h 2242868"/>
              <a:gd name="connsiteX7" fmla="*/ 983411 w 1380226"/>
              <a:gd name="connsiteY7" fmla="*/ 776377 h 2242868"/>
              <a:gd name="connsiteX8" fmla="*/ 931653 w 1380226"/>
              <a:gd name="connsiteY8" fmla="*/ 879894 h 2242868"/>
              <a:gd name="connsiteX9" fmla="*/ 879894 w 1380226"/>
              <a:gd name="connsiteY9" fmla="*/ 914400 h 2242868"/>
              <a:gd name="connsiteX10" fmla="*/ 759124 w 1380226"/>
              <a:gd name="connsiteY10" fmla="*/ 1052423 h 2242868"/>
              <a:gd name="connsiteX11" fmla="*/ 724619 w 1380226"/>
              <a:gd name="connsiteY11" fmla="*/ 1104181 h 2242868"/>
              <a:gd name="connsiteX12" fmla="*/ 707366 w 1380226"/>
              <a:gd name="connsiteY12" fmla="*/ 1155940 h 2242868"/>
              <a:gd name="connsiteX13" fmla="*/ 655607 w 1380226"/>
              <a:gd name="connsiteY13" fmla="*/ 1207698 h 2242868"/>
              <a:gd name="connsiteX14" fmla="*/ 586596 w 1380226"/>
              <a:gd name="connsiteY14" fmla="*/ 1311215 h 2242868"/>
              <a:gd name="connsiteX15" fmla="*/ 552090 w 1380226"/>
              <a:gd name="connsiteY15" fmla="*/ 1362974 h 2242868"/>
              <a:gd name="connsiteX16" fmla="*/ 517585 w 1380226"/>
              <a:gd name="connsiteY16" fmla="*/ 1414732 h 2242868"/>
              <a:gd name="connsiteX17" fmla="*/ 465826 w 1380226"/>
              <a:gd name="connsiteY17" fmla="*/ 1570008 h 2242868"/>
              <a:gd name="connsiteX18" fmla="*/ 431321 w 1380226"/>
              <a:gd name="connsiteY18" fmla="*/ 1673525 h 2242868"/>
              <a:gd name="connsiteX19" fmla="*/ 414068 w 1380226"/>
              <a:gd name="connsiteY19" fmla="*/ 1725283 h 2242868"/>
              <a:gd name="connsiteX20" fmla="*/ 345056 w 1380226"/>
              <a:gd name="connsiteY20" fmla="*/ 1828800 h 2242868"/>
              <a:gd name="connsiteX21" fmla="*/ 310551 w 1380226"/>
              <a:gd name="connsiteY21" fmla="*/ 1932317 h 2242868"/>
              <a:gd name="connsiteX22" fmla="*/ 189781 w 1380226"/>
              <a:gd name="connsiteY22" fmla="*/ 2087593 h 2242868"/>
              <a:gd name="connsiteX23" fmla="*/ 86264 w 1380226"/>
              <a:gd name="connsiteY23" fmla="*/ 2156604 h 2242868"/>
              <a:gd name="connsiteX24" fmla="*/ 34505 w 1380226"/>
              <a:gd name="connsiteY24" fmla="*/ 2191109 h 2242868"/>
              <a:gd name="connsiteX25" fmla="*/ 0 w 1380226"/>
              <a:gd name="connsiteY25" fmla="*/ 2242868 h 22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0226" h="2242868">
                <a:moveTo>
                  <a:pt x="1380226" y="0"/>
                </a:moveTo>
                <a:cubicBezTo>
                  <a:pt x="1374475" y="92015"/>
                  <a:pt x="1371320" y="184229"/>
                  <a:pt x="1362973" y="276045"/>
                </a:cubicBezTo>
                <a:cubicBezTo>
                  <a:pt x="1359806" y="310883"/>
                  <a:pt x="1353309" y="345413"/>
                  <a:pt x="1345721" y="379562"/>
                </a:cubicBezTo>
                <a:cubicBezTo>
                  <a:pt x="1337703" y="415646"/>
                  <a:pt x="1320551" y="456490"/>
                  <a:pt x="1293962" y="483079"/>
                </a:cubicBezTo>
                <a:cubicBezTo>
                  <a:pt x="1279300" y="497741"/>
                  <a:pt x="1259457" y="506083"/>
                  <a:pt x="1242204" y="517585"/>
                </a:cubicBezTo>
                <a:cubicBezTo>
                  <a:pt x="1208615" y="618349"/>
                  <a:pt x="1251232" y="525808"/>
                  <a:pt x="1173192" y="603849"/>
                </a:cubicBezTo>
                <a:cubicBezTo>
                  <a:pt x="1073507" y="703535"/>
                  <a:pt x="1214121" y="608439"/>
                  <a:pt x="1086928" y="707366"/>
                </a:cubicBezTo>
                <a:cubicBezTo>
                  <a:pt x="1054193" y="732826"/>
                  <a:pt x="983411" y="776377"/>
                  <a:pt x="983411" y="776377"/>
                </a:cubicBezTo>
                <a:cubicBezTo>
                  <a:pt x="969379" y="818473"/>
                  <a:pt x="965097" y="846450"/>
                  <a:pt x="931653" y="879894"/>
                </a:cubicBezTo>
                <a:cubicBezTo>
                  <a:pt x="916991" y="894556"/>
                  <a:pt x="897147" y="902898"/>
                  <a:pt x="879894" y="914400"/>
                </a:cubicBezTo>
                <a:cubicBezTo>
                  <a:pt x="799381" y="1035170"/>
                  <a:pt x="845389" y="994913"/>
                  <a:pt x="759124" y="1052423"/>
                </a:cubicBezTo>
                <a:cubicBezTo>
                  <a:pt x="747622" y="1069676"/>
                  <a:pt x="733892" y="1085635"/>
                  <a:pt x="724619" y="1104181"/>
                </a:cubicBezTo>
                <a:cubicBezTo>
                  <a:pt x="716486" y="1120447"/>
                  <a:pt x="717454" y="1140808"/>
                  <a:pt x="707366" y="1155940"/>
                </a:cubicBezTo>
                <a:cubicBezTo>
                  <a:pt x="693832" y="1176241"/>
                  <a:pt x="670587" y="1188438"/>
                  <a:pt x="655607" y="1207698"/>
                </a:cubicBezTo>
                <a:cubicBezTo>
                  <a:pt x="630146" y="1240433"/>
                  <a:pt x="609600" y="1276709"/>
                  <a:pt x="586596" y="1311215"/>
                </a:cubicBezTo>
                <a:lnTo>
                  <a:pt x="552090" y="1362974"/>
                </a:lnTo>
                <a:cubicBezTo>
                  <a:pt x="540588" y="1380227"/>
                  <a:pt x="524142" y="1395061"/>
                  <a:pt x="517585" y="1414732"/>
                </a:cubicBezTo>
                <a:lnTo>
                  <a:pt x="465826" y="1570008"/>
                </a:lnTo>
                <a:lnTo>
                  <a:pt x="431321" y="1673525"/>
                </a:lnTo>
                <a:cubicBezTo>
                  <a:pt x="425570" y="1690778"/>
                  <a:pt x="424156" y="1710151"/>
                  <a:pt x="414068" y="1725283"/>
                </a:cubicBezTo>
                <a:lnTo>
                  <a:pt x="345056" y="1828800"/>
                </a:lnTo>
                <a:cubicBezTo>
                  <a:pt x="333554" y="1863306"/>
                  <a:pt x="330727" y="1902054"/>
                  <a:pt x="310551" y="1932317"/>
                </a:cubicBezTo>
                <a:cubicBezTo>
                  <a:pt x="270413" y="1992524"/>
                  <a:pt x="245912" y="2043935"/>
                  <a:pt x="189781" y="2087593"/>
                </a:cubicBezTo>
                <a:cubicBezTo>
                  <a:pt x="157046" y="2113054"/>
                  <a:pt x="120770" y="2133600"/>
                  <a:pt x="86264" y="2156604"/>
                </a:cubicBezTo>
                <a:lnTo>
                  <a:pt x="34505" y="2191109"/>
                </a:lnTo>
                <a:lnTo>
                  <a:pt x="0" y="22428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65359" y="2766572"/>
            <a:ext cx="1483743" cy="258793"/>
          </a:xfrm>
          <a:custGeom>
            <a:avLst/>
            <a:gdLst>
              <a:gd name="connsiteX0" fmla="*/ 1483743 w 1483743"/>
              <a:gd name="connsiteY0" fmla="*/ 0 h 258793"/>
              <a:gd name="connsiteX1" fmla="*/ 1293962 w 1483743"/>
              <a:gd name="connsiteY1" fmla="*/ 120770 h 258793"/>
              <a:gd name="connsiteX2" fmla="*/ 1242203 w 1483743"/>
              <a:gd name="connsiteY2" fmla="*/ 138023 h 258793"/>
              <a:gd name="connsiteX3" fmla="*/ 1086928 w 1483743"/>
              <a:gd name="connsiteY3" fmla="*/ 207034 h 258793"/>
              <a:gd name="connsiteX4" fmla="*/ 1035169 w 1483743"/>
              <a:gd name="connsiteY4" fmla="*/ 224287 h 258793"/>
              <a:gd name="connsiteX5" fmla="*/ 17252 w 1483743"/>
              <a:gd name="connsiteY5" fmla="*/ 224287 h 258793"/>
              <a:gd name="connsiteX6" fmla="*/ 0 w 148374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743" h="258793">
                <a:moveTo>
                  <a:pt x="1483743" y="0"/>
                </a:moveTo>
                <a:cubicBezTo>
                  <a:pt x="1361918" y="73096"/>
                  <a:pt x="1425381" y="33158"/>
                  <a:pt x="1293962" y="120770"/>
                </a:cubicBezTo>
                <a:cubicBezTo>
                  <a:pt x="1278830" y="130858"/>
                  <a:pt x="1259456" y="132272"/>
                  <a:pt x="1242203" y="138023"/>
                </a:cubicBezTo>
                <a:cubicBezTo>
                  <a:pt x="1160181" y="192705"/>
                  <a:pt x="1210117" y="165972"/>
                  <a:pt x="1086928" y="207034"/>
                </a:cubicBezTo>
                <a:lnTo>
                  <a:pt x="1035169" y="224287"/>
                </a:lnTo>
                <a:cubicBezTo>
                  <a:pt x="663712" y="210529"/>
                  <a:pt x="394802" y="189964"/>
                  <a:pt x="17252" y="224287"/>
                </a:cubicBezTo>
                <a:cubicBezTo>
                  <a:pt x="4445" y="225451"/>
                  <a:pt x="5751" y="247291"/>
                  <a:pt x="0" y="25879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48106" y="3042618"/>
            <a:ext cx="157290" cy="2001328"/>
          </a:xfrm>
          <a:custGeom>
            <a:avLst/>
            <a:gdLst>
              <a:gd name="connsiteX0" fmla="*/ 0 w 157290"/>
              <a:gd name="connsiteY0" fmla="*/ 0 h 2001328"/>
              <a:gd name="connsiteX1" fmla="*/ 34505 w 157290"/>
              <a:gd name="connsiteY1" fmla="*/ 224286 h 2001328"/>
              <a:gd name="connsiteX2" fmla="*/ 17253 w 157290"/>
              <a:gd name="connsiteY2" fmla="*/ 414068 h 2001328"/>
              <a:gd name="connsiteX3" fmla="*/ 34505 w 157290"/>
              <a:gd name="connsiteY3" fmla="*/ 1000664 h 2001328"/>
              <a:gd name="connsiteX4" fmla="*/ 69011 w 157290"/>
              <a:gd name="connsiteY4" fmla="*/ 1104181 h 2001328"/>
              <a:gd name="connsiteX5" fmla="*/ 86264 w 157290"/>
              <a:gd name="connsiteY5" fmla="*/ 1414732 h 2001328"/>
              <a:gd name="connsiteX6" fmla="*/ 103517 w 157290"/>
              <a:gd name="connsiteY6" fmla="*/ 1483743 h 2001328"/>
              <a:gd name="connsiteX7" fmla="*/ 120770 w 157290"/>
              <a:gd name="connsiteY7" fmla="*/ 1621766 h 2001328"/>
              <a:gd name="connsiteX8" fmla="*/ 155275 w 157290"/>
              <a:gd name="connsiteY8" fmla="*/ 1742536 h 2001328"/>
              <a:gd name="connsiteX9" fmla="*/ 155275 w 157290"/>
              <a:gd name="connsiteY9" fmla="*/ 2001328 h 20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0" h="2001328">
                <a:moveTo>
                  <a:pt x="0" y="0"/>
                </a:moveTo>
                <a:cubicBezTo>
                  <a:pt x="4842" y="29051"/>
                  <a:pt x="34505" y="202079"/>
                  <a:pt x="34505" y="224286"/>
                </a:cubicBezTo>
                <a:cubicBezTo>
                  <a:pt x="34505" y="287808"/>
                  <a:pt x="23004" y="350807"/>
                  <a:pt x="17253" y="414068"/>
                </a:cubicBezTo>
                <a:cubicBezTo>
                  <a:pt x="23004" y="609600"/>
                  <a:pt x="19875" y="805595"/>
                  <a:pt x="34505" y="1000664"/>
                </a:cubicBezTo>
                <a:cubicBezTo>
                  <a:pt x="37225" y="1036934"/>
                  <a:pt x="69011" y="1104181"/>
                  <a:pt x="69011" y="1104181"/>
                </a:cubicBezTo>
                <a:cubicBezTo>
                  <a:pt x="74762" y="1207698"/>
                  <a:pt x="76877" y="1311481"/>
                  <a:pt x="86264" y="1414732"/>
                </a:cubicBezTo>
                <a:cubicBezTo>
                  <a:pt x="88411" y="1438346"/>
                  <a:pt x="99619" y="1460354"/>
                  <a:pt x="103517" y="1483743"/>
                </a:cubicBezTo>
                <a:cubicBezTo>
                  <a:pt x="111140" y="1529478"/>
                  <a:pt x="112476" y="1576148"/>
                  <a:pt x="120770" y="1621766"/>
                </a:cubicBezTo>
                <a:cubicBezTo>
                  <a:pt x="131642" y="1681565"/>
                  <a:pt x="151706" y="1674728"/>
                  <a:pt x="155275" y="1742536"/>
                </a:cubicBezTo>
                <a:cubicBezTo>
                  <a:pt x="159809" y="1828681"/>
                  <a:pt x="155275" y="1915064"/>
                  <a:pt x="155275" y="20013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0091" y="2628550"/>
            <a:ext cx="966158" cy="3260785"/>
          </a:xfrm>
          <a:custGeom>
            <a:avLst/>
            <a:gdLst>
              <a:gd name="connsiteX0" fmla="*/ 966158 w 966158"/>
              <a:gd name="connsiteY0" fmla="*/ 0 h 3260785"/>
              <a:gd name="connsiteX1" fmla="*/ 948905 w 966158"/>
              <a:gd name="connsiteY1" fmla="*/ 138022 h 3260785"/>
              <a:gd name="connsiteX2" fmla="*/ 897147 w 966158"/>
              <a:gd name="connsiteY2" fmla="*/ 293298 h 3260785"/>
              <a:gd name="connsiteX3" fmla="*/ 862641 w 966158"/>
              <a:gd name="connsiteY3" fmla="*/ 345056 h 3260785"/>
              <a:gd name="connsiteX4" fmla="*/ 828135 w 966158"/>
              <a:gd name="connsiteY4" fmla="*/ 448573 h 3260785"/>
              <a:gd name="connsiteX5" fmla="*/ 810883 w 966158"/>
              <a:gd name="connsiteY5" fmla="*/ 500332 h 3260785"/>
              <a:gd name="connsiteX6" fmla="*/ 741871 w 966158"/>
              <a:gd name="connsiteY6" fmla="*/ 603849 h 3260785"/>
              <a:gd name="connsiteX7" fmla="*/ 707366 w 966158"/>
              <a:gd name="connsiteY7" fmla="*/ 707366 h 3260785"/>
              <a:gd name="connsiteX8" fmla="*/ 707366 w 966158"/>
              <a:gd name="connsiteY8" fmla="*/ 1121434 h 3260785"/>
              <a:gd name="connsiteX9" fmla="*/ 690113 w 966158"/>
              <a:gd name="connsiteY9" fmla="*/ 1173192 h 3260785"/>
              <a:gd name="connsiteX10" fmla="*/ 638354 w 966158"/>
              <a:gd name="connsiteY10" fmla="*/ 1345721 h 3260785"/>
              <a:gd name="connsiteX11" fmla="*/ 517585 w 966158"/>
              <a:gd name="connsiteY11" fmla="*/ 1708030 h 3260785"/>
              <a:gd name="connsiteX12" fmla="*/ 500332 w 966158"/>
              <a:gd name="connsiteY12" fmla="*/ 1794294 h 3260785"/>
              <a:gd name="connsiteX13" fmla="*/ 465826 w 966158"/>
              <a:gd name="connsiteY13" fmla="*/ 1897811 h 3260785"/>
              <a:gd name="connsiteX14" fmla="*/ 431320 w 966158"/>
              <a:gd name="connsiteY14" fmla="*/ 2001328 h 3260785"/>
              <a:gd name="connsiteX15" fmla="*/ 414068 w 966158"/>
              <a:gd name="connsiteY15" fmla="*/ 2053087 h 3260785"/>
              <a:gd name="connsiteX16" fmla="*/ 396815 w 966158"/>
              <a:gd name="connsiteY16" fmla="*/ 2156604 h 3260785"/>
              <a:gd name="connsiteX17" fmla="*/ 345056 w 966158"/>
              <a:gd name="connsiteY17" fmla="*/ 2311879 h 3260785"/>
              <a:gd name="connsiteX18" fmla="*/ 327803 w 966158"/>
              <a:gd name="connsiteY18" fmla="*/ 2398143 h 3260785"/>
              <a:gd name="connsiteX19" fmla="*/ 293298 w 966158"/>
              <a:gd name="connsiteY19" fmla="*/ 2449902 h 3260785"/>
              <a:gd name="connsiteX20" fmla="*/ 258792 w 966158"/>
              <a:gd name="connsiteY20" fmla="*/ 2553419 h 3260785"/>
              <a:gd name="connsiteX21" fmla="*/ 241539 w 966158"/>
              <a:gd name="connsiteY21" fmla="*/ 2605177 h 3260785"/>
              <a:gd name="connsiteX22" fmla="*/ 189781 w 966158"/>
              <a:gd name="connsiteY22" fmla="*/ 2794958 h 3260785"/>
              <a:gd name="connsiteX23" fmla="*/ 155275 w 966158"/>
              <a:gd name="connsiteY23" fmla="*/ 2898475 h 3260785"/>
              <a:gd name="connsiteX24" fmla="*/ 120769 w 966158"/>
              <a:gd name="connsiteY24" fmla="*/ 3036498 h 3260785"/>
              <a:gd name="connsiteX25" fmla="*/ 103517 w 966158"/>
              <a:gd name="connsiteY25" fmla="*/ 3088256 h 3260785"/>
              <a:gd name="connsiteX26" fmla="*/ 69011 w 966158"/>
              <a:gd name="connsiteY26" fmla="*/ 3140015 h 3260785"/>
              <a:gd name="connsiteX27" fmla="*/ 51758 w 966158"/>
              <a:gd name="connsiteY27" fmla="*/ 3191773 h 3260785"/>
              <a:gd name="connsiteX28" fmla="*/ 0 w 966158"/>
              <a:gd name="connsiteY28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6158" h="3260785">
                <a:moveTo>
                  <a:pt x="966158" y="0"/>
                </a:moveTo>
                <a:cubicBezTo>
                  <a:pt x="960407" y="46007"/>
                  <a:pt x="958620" y="92686"/>
                  <a:pt x="948905" y="138022"/>
                </a:cubicBezTo>
                <a:cubicBezTo>
                  <a:pt x="948904" y="138029"/>
                  <a:pt x="905774" y="267416"/>
                  <a:pt x="897147" y="293298"/>
                </a:cubicBezTo>
                <a:cubicBezTo>
                  <a:pt x="890590" y="312969"/>
                  <a:pt x="874143" y="327803"/>
                  <a:pt x="862641" y="345056"/>
                </a:cubicBezTo>
                <a:lnTo>
                  <a:pt x="828135" y="448573"/>
                </a:lnTo>
                <a:cubicBezTo>
                  <a:pt x="822384" y="465826"/>
                  <a:pt x="820971" y="485200"/>
                  <a:pt x="810883" y="500332"/>
                </a:cubicBezTo>
                <a:cubicBezTo>
                  <a:pt x="787879" y="534838"/>
                  <a:pt x="754985" y="564506"/>
                  <a:pt x="741871" y="603849"/>
                </a:cubicBezTo>
                <a:lnTo>
                  <a:pt x="707366" y="707366"/>
                </a:lnTo>
                <a:cubicBezTo>
                  <a:pt x="720877" y="923549"/>
                  <a:pt x="739389" y="945306"/>
                  <a:pt x="707366" y="1121434"/>
                </a:cubicBezTo>
                <a:cubicBezTo>
                  <a:pt x="704113" y="1139327"/>
                  <a:pt x="695109" y="1155706"/>
                  <a:pt x="690113" y="1173192"/>
                </a:cubicBezTo>
                <a:cubicBezTo>
                  <a:pt x="637963" y="1355714"/>
                  <a:pt x="720355" y="1099720"/>
                  <a:pt x="638354" y="1345721"/>
                </a:cubicBezTo>
                <a:lnTo>
                  <a:pt x="517585" y="1708030"/>
                </a:lnTo>
                <a:cubicBezTo>
                  <a:pt x="508312" y="1735849"/>
                  <a:pt x="508048" y="1766003"/>
                  <a:pt x="500332" y="1794294"/>
                </a:cubicBezTo>
                <a:cubicBezTo>
                  <a:pt x="490762" y="1829385"/>
                  <a:pt x="477328" y="1863305"/>
                  <a:pt x="465826" y="1897811"/>
                </a:cubicBezTo>
                <a:lnTo>
                  <a:pt x="431320" y="2001328"/>
                </a:lnTo>
                <a:cubicBezTo>
                  <a:pt x="425569" y="2018581"/>
                  <a:pt x="417058" y="2035148"/>
                  <a:pt x="414068" y="2053087"/>
                </a:cubicBezTo>
                <a:cubicBezTo>
                  <a:pt x="408317" y="2087593"/>
                  <a:pt x="405299" y="2122667"/>
                  <a:pt x="396815" y="2156604"/>
                </a:cubicBezTo>
                <a:cubicBezTo>
                  <a:pt x="396814" y="2156609"/>
                  <a:pt x="353683" y="2285997"/>
                  <a:pt x="345056" y="2311879"/>
                </a:cubicBezTo>
                <a:cubicBezTo>
                  <a:pt x="335783" y="2339698"/>
                  <a:pt x="338099" y="2370686"/>
                  <a:pt x="327803" y="2398143"/>
                </a:cubicBezTo>
                <a:cubicBezTo>
                  <a:pt x="320522" y="2417558"/>
                  <a:pt x="301719" y="2430954"/>
                  <a:pt x="293298" y="2449902"/>
                </a:cubicBezTo>
                <a:cubicBezTo>
                  <a:pt x="278526" y="2483139"/>
                  <a:pt x="270294" y="2518913"/>
                  <a:pt x="258792" y="2553419"/>
                </a:cubicBezTo>
                <a:lnTo>
                  <a:pt x="241539" y="2605177"/>
                </a:lnTo>
                <a:cubicBezTo>
                  <a:pt x="209290" y="2701922"/>
                  <a:pt x="228694" y="2639302"/>
                  <a:pt x="189781" y="2794958"/>
                </a:cubicBezTo>
                <a:cubicBezTo>
                  <a:pt x="180960" y="2830244"/>
                  <a:pt x="164097" y="2863189"/>
                  <a:pt x="155275" y="2898475"/>
                </a:cubicBezTo>
                <a:cubicBezTo>
                  <a:pt x="143773" y="2944483"/>
                  <a:pt x="135765" y="2991508"/>
                  <a:pt x="120769" y="3036498"/>
                </a:cubicBezTo>
                <a:cubicBezTo>
                  <a:pt x="115018" y="3053751"/>
                  <a:pt x="111650" y="3071990"/>
                  <a:pt x="103517" y="3088256"/>
                </a:cubicBezTo>
                <a:cubicBezTo>
                  <a:pt x="94244" y="3106802"/>
                  <a:pt x="78284" y="3121469"/>
                  <a:pt x="69011" y="3140015"/>
                </a:cubicBezTo>
                <a:cubicBezTo>
                  <a:pt x="60878" y="3156281"/>
                  <a:pt x="59891" y="3175507"/>
                  <a:pt x="51758" y="3191773"/>
                </a:cubicBezTo>
                <a:cubicBezTo>
                  <a:pt x="32250" y="3230788"/>
                  <a:pt x="24262" y="3236522"/>
                  <a:pt x="0" y="32607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82611" y="1886678"/>
            <a:ext cx="122394" cy="1086928"/>
          </a:xfrm>
          <a:custGeom>
            <a:avLst/>
            <a:gdLst>
              <a:gd name="connsiteX0" fmla="*/ 0 w 122394"/>
              <a:gd name="connsiteY0" fmla="*/ 1086928 h 1086928"/>
              <a:gd name="connsiteX1" fmla="*/ 34506 w 122394"/>
              <a:gd name="connsiteY1" fmla="*/ 517585 h 1086928"/>
              <a:gd name="connsiteX2" fmla="*/ 51759 w 122394"/>
              <a:gd name="connsiteY2" fmla="*/ 465826 h 1086928"/>
              <a:gd name="connsiteX3" fmla="*/ 69012 w 122394"/>
              <a:gd name="connsiteY3" fmla="*/ 379562 h 1086928"/>
              <a:gd name="connsiteX4" fmla="*/ 103517 w 122394"/>
              <a:gd name="connsiteY4" fmla="*/ 276045 h 1086928"/>
              <a:gd name="connsiteX5" fmla="*/ 120770 w 122394"/>
              <a:gd name="connsiteY5" fmla="*/ 0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94" h="1086928">
                <a:moveTo>
                  <a:pt x="0" y="1086928"/>
                </a:moveTo>
                <a:cubicBezTo>
                  <a:pt x="46255" y="763145"/>
                  <a:pt x="-13161" y="1208746"/>
                  <a:pt x="34506" y="517585"/>
                </a:cubicBezTo>
                <a:cubicBezTo>
                  <a:pt x="35757" y="499442"/>
                  <a:pt x="47348" y="483469"/>
                  <a:pt x="51759" y="465826"/>
                </a:cubicBezTo>
                <a:cubicBezTo>
                  <a:pt x="58871" y="437377"/>
                  <a:pt x="61296" y="407853"/>
                  <a:pt x="69012" y="379562"/>
                </a:cubicBezTo>
                <a:cubicBezTo>
                  <a:pt x="78582" y="344471"/>
                  <a:pt x="97537" y="311922"/>
                  <a:pt x="103517" y="276045"/>
                </a:cubicBezTo>
                <a:cubicBezTo>
                  <a:pt x="130225" y="115801"/>
                  <a:pt x="120770" y="207510"/>
                  <a:pt x="12077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8868" y="2828929"/>
            <a:ext cx="1414732" cy="161930"/>
          </a:xfrm>
          <a:custGeom>
            <a:avLst/>
            <a:gdLst>
              <a:gd name="connsiteX0" fmla="*/ 1414732 w 1414732"/>
              <a:gd name="connsiteY0" fmla="*/ 161930 h 161930"/>
              <a:gd name="connsiteX1" fmla="*/ 1276709 w 1414732"/>
              <a:gd name="connsiteY1" fmla="*/ 144677 h 161930"/>
              <a:gd name="connsiteX2" fmla="*/ 1224951 w 1414732"/>
              <a:gd name="connsiteY2" fmla="*/ 110172 h 161930"/>
              <a:gd name="connsiteX3" fmla="*/ 1173192 w 1414732"/>
              <a:gd name="connsiteY3" fmla="*/ 92919 h 161930"/>
              <a:gd name="connsiteX4" fmla="*/ 241540 w 1414732"/>
              <a:gd name="connsiteY4" fmla="*/ 75666 h 161930"/>
              <a:gd name="connsiteX5" fmla="*/ 0 w 1414732"/>
              <a:gd name="connsiteY5" fmla="*/ 23908 h 1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732" h="161930">
                <a:moveTo>
                  <a:pt x="1414732" y="161930"/>
                </a:moveTo>
                <a:cubicBezTo>
                  <a:pt x="1368724" y="156179"/>
                  <a:pt x="1321441" y="156877"/>
                  <a:pt x="1276709" y="144677"/>
                </a:cubicBezTo>
                <a:cubicBezTo>
                  <a:pt x="1256705" y="139221"/>
                  <a:pt x="1243497" y="119445"/>
                  <a:pt x="1224951" y="110172"/>
                </a:cubicBezTo>
                <a:cubicBezTo>
                  <a:pt x="1208685" y="102039"/>
                  <a:pt x="1190445" y="98670"/>
                  <a:pt x="1173192" y="92919"/>
                </a:cubicBezTo>
                <a:cubicBezTo>
                  <a:pt x="875478" y="-105561"/>
                  <a:pt x="1168654" y="75666"/>
                  <a:pt x="241540" y="75666"/>
                </a:cubicBezTo>
                <a:cubicBezTo>
                  <a:pt x="36901" y="75666"/>
                  <a:pt x="79104" y="103010"/>
                  <a:pt x="0" y="239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86128" y="5144326"/>
            <a:ext cx="1259457" cy="710503"/>
          </a:xfrm>
          <a:custGeom>
            <a:avLst/>
            <a:gdLst>
              <a:gd name="connsiteX0" fmla="*/ 1259457 w 1259457"/>
              <a:gd name="connsiteY0" fmla="*/ 710503 h 710503"/>
              <a:gd name="connsiteX1" fmla="*/ 1190446 w 1259457"/>
              <a:gd name="connsiteY1" fmla="*/ 624239 h 710503"/>
              <a:gd name="connsiteX2" fmla="*/ 1138687 w 1259457"/>
              <a:gd name="connsiteY2" fmla="*/ 606986 h 710503"/>
              <a:gd name="connsiteX3" fmla="*/ 1086929 w 1259457"/>
              <a:gd name="connsiteY3" fmla="*/ 572480 h 710503"/>
              <a:gd name="connsiteX4" fmla="*/ 810883 w 1259457"/>
              <a:gd name="connsiteY4" fmla="*/ 537975 h 710503"/>
              <a:gd name="connsiteX5" fmla="*/ 707366 w 1259457"/>
              <a:gd name="connsiteY5" fmla="*/ 468963 h 710503"/>
              <a:gd name="connsiteX6" fmla="*/ 655608 w 1259457"/>
              <a:gd name="connsiteY6" fmla="*/ 434458 h 710503"/>
              <a:gd name="connsiteX7" fmla="*/ 534838 w 1259457"/>
              <a:gd name="connsiteY7" fmla="*/ 279182 h 710503"/>
              <a:gd name="connsiteX8" fmla="*/ 431321 w 1259457"/>
              <a:gd name="connsiteY8" fmla="*/ 210171 h 710503"/>
              <a:gd name="connsiteX9" fmla="*/ 379563 w 1259457"/>
              <a:gd name="connsiteY9" fmla="*/ 175665 h 710503"/>
              <a:gd name="connsiteX10" fmla="*/ 327804 w 1259457"/>
              <a:gd name="connsiteY10" fmla="*/ 158412 h 710503"/>
              <a:gd name="connsiteX11" fmla="*/ 276046 w 1259457"/>
              <a:gd name="connsiteY11" fmla="*/ 123907 h 710503"/>
              <a:gd name="connsiteX12" fmla="*/ 241540 w 1259457"/>
              <a:gd name="connsiteY12" fmla="*/ 72148 h 710503"/>
              <a:gd name="connsiteX13" fmla="*/ 0 w 1259457"/>
              <a:gd name="connsiteY13" fmla="*/ 3137 h 7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9457" h="710503">
                <a:moveTo>
                  <a:pt x="1259457" y="710503"/>
                </a:moveTo>
                <a:cubicBezTo>
                  <a:pt x="1236453" y="681748"/>
                  <a:pt x="1218405" y="648204"/>
                  <a:pt x="1190446" y="624239"/>
                </a:cubicBezTo>
                <a:cubicBezTo>
                  <a:pt x="1176638" y="612404"/>
                  <a:pt x="1154953" y="615119"/>
                  <a:pt x="1138687" y="606986"/>
                </a:cubicBezTo>
                <a:cubicBezTo>
                  <a:pt x="1120141" y="597713"/>
                  <a:pt x="1105475" y="581753"/>
                  <a:pt x="1086929" y="572480"/>
                </a:cubicBezTo>
                <a:cubicBezTo>
                  <a:pt x="1012452" y="535242"/>
                  <a:pt x="853671" y="541266"/>
                  <a:pt x="810883" y="537975"/>
                </a:cubicBezTo>
                <a:lnTo>
                  <a:pt x="707366" y="468963"/>
                </a:lnTo>
                <a:lnTo>
                  <a:pt x="655608" y="434458"/>
                </a:lnTo>
                <a:cubicBezTo>
                  <a:pt x="615467" y="374246"/>
                  <a:pt x="590973" y="322842"/>
                  <a:pt x="534838" y="279182"/>
                </a:cubicBezTo>
                <a:cubicBezTo>
                  <a:pt x="502103" y="253722"/>
                  <a:pt x="465827" y="233175"/>
                  <a:pt x="431321" y="210171"/>
                </a:cubicBezTo>
                <a:lnTo>
                  <a:pt x="379563" y="175665"/>
                </a:lnTo>
                <a:cubicBezTo>
                  <a:pt x="364431" y="165577"/>
                  <a:pt x="344070" y="166545"/>
                  <a:pt x="327804" y="158412"/>
                </a:cubicBezTo>
                <a:cubicBezTo>
                  <a:pt x="309258" y="149139"/>
                  <a:pt x="293299" y="135409"/>
                  <a:pt x="276046" y="123907"/>
                </a:cubicBezTo>
                <a:cubicBezTo>
                  <a:pt x="264544" y="106654"/>
                  <a:pt x="257145" y="85802"/>
                  <a:pt x="241540" y="72148"/>
                </a:cubicBezTo>
                <a:cubicBezTo>
                  <a:pt x="133504" y="-22383"/>
                  <a:pt x="142038" y="3137"/>
                  <a:pt x="0" y="313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7271" y="14655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6009" y="50957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5663" y="2443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82611" y="25600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6030" y="2374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4746" y="5670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51625" y="3675756"/>
            <a:ext cx="560897" cy="493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0" y="1849666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72865" y="5198595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103445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3108458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00800" y="398460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1472" y="404328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flipH="1">
            <a:off x="6557253" y="2218998"/>
            <a:ext cx="857436" cy="884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37" idx="0"/>
          </p:cNvCxnSpPr>
          <p:nvPr/>
        </p:nvCxnSpPr>
        <p:spPr>
          <a:xfrm>
            <a:off x="6557253" y="3472777"/>
            <a:ext cx="0" cy="5118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36" idx="0"/>
          </p:cNvCxnSpPr>
          <p:nvPr/>
        </p:nvCxnSpPr>
        <p:spPr>
          <a:xfrm>
            <a:off x="7414689" y="2218998"/>
            <a:ext cx="666564" cy="88946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38" idx="0"/>
          </p:cNvCxnSpPr>
          <p:nvPr/>
        </p:nvCxnSpPr>
        <p:spPr>
          <a:xfrm flipH="1">
            <a:off x="8047925" y="3477790"/>
            <a:ext cx="33328" cy="5654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28" idx="0"/>
          </p:cNvCxnSpPr>
          <p:nvPr/>
        </p:nvCxnSpPr>
        <p:spPr>
          <a:xfrm>
            <a:off x="6557253" y="4353934"/>
            <a:ext cx="791301" cy="8446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28" idx="0"/>
          </p:cNvCxnSpPr>
          <p:nvPr/>
        </p:nvCxnSpPr>
        <p:spPr>
          <a:xfrm flipH="1">
            <a:off x="7348554" y="4412614"/>
            <a:ext cx="699371" cy="7859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28" idx="0"/>
          </p:cNvCxnSpPr>
          <p:nvPr/>
        </p:nvCxnSpPr>
        <p:spPr>
          <a:xfrm flipH="1">
            <a:off x="7348554" y="3477790"/>
            <a:ext cx="732699" cy="172080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3"/>
            <a:endCxn id="36" idx="1"/>
          </p:cNvCxnSpPr>
          <p:nvPr/>
        </p:nvCxnSpPr>
        <p:spPr>
          <a:xfrm>
            <a:off x="6713706" y="3288111"/>
            <a:ext cx="1211094" cy="5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3133" y="2414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30706" y="23454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98680" y="29325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2572" y="3575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38162" y="398888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71852" y="35531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23245" y="4725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93133" y="467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using graphs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1" y="1371600"/>
            <a:ext cx="205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</a:t>
            </a: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src,dest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52500" y="2571929"/>
            <a:ext cx="1600200" cy="108567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52700" y="2965102"/>
            <a:ext cx="181492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Directed</a:t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weighted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graph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67620" y="3752847"/>
            <a:ext cx="106163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62600" y="3275794"/>
            <a:ext cx="33228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Shortest path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graphs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algm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7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990600"/>
            <a:ext cx="5880065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Problem: find shortest path from C to B</a:t>
            </a:r>
          </a:p>
          <a:p>
            <a:pPr lvl="1"/>
            <a:r>
              <a:rPr lang="en-US" sz="2400" dirty="0" smtClean="0"/>
              <a:t>Many solutions: try random paths, enumerate all paths, depth first search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849666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72865" y="5198595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103445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3108458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00800" y="398460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1472" y="404328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flipH="1">
            <a:off x="6557253" y="2218998"/>
            <a:ext cx="857436" cy="884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37" idx="0"/>
          </p:cNvCxnSpPr>
          <p:nvPr/>
        </p:nvCxnSpPr>
        <p:spPr>
          <a:xfrm>
            <a:off x="6557253" y="3472777"/>
            <a:ext cx="0" cy="5118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36" idx="0"/>
          </p:cNvCxnSpPr>
          <p:nvPr/>
        </p:nvCxnSpPr>
        <p:spPr>
          <a:xfrm>
            <a:off x="7414689" y="2218998"/>
            <a:ext cx="666564" cy="88946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38" idx="0"/>
          </p:cNvCxnSpPr>
          <p:nvPr/>
        </p:nvCxnSpPr>
        <p:spPr>
          <a:xfrm flipH="1">
            <a:off x="8047925" y="3477790"/>
            <a:ext cx="33328" cy="5654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28" idx="0"/>
          </p:cNvCxnSpPr>
          <p:nvPr/>
        </p:nvCxnSpPr>
        <p:spPr>
          <a:xfrm>
            <a:off x="6557253" y="4353934"/>
            <a:ext cx="791301" cy="8446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28" idx="0"/>
          </p:cNvCxnSpPr>
          <p:nvPr/>
        </p:nvCxnSpPr>
        <p:spPr>
          <a:xfrm flipH="1">
            <a:off x="7348554" y="4412614"/>
            <a:ext cx="699371" cy="7859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28" idx="0"/>
          </p:cNvCxnSpPr>
          <p:nvPr/>
        </p:nvCxnSpPr>
        <p:spPr>
          <a:xfrm flipH="1">
            <a:off x="7348554" y="3477790"/>
            <a:ext cx="732699" cy="172080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3"/>
            <a:endCxn id="36" idx="1"/>
          </p:cNvCxnSpPr>
          <p:nvPr/>
        </p:nvCxnSpPr>
        <p:spPr>
          <a:xfrm>
            <a:off x="6713706" y="3288111"/>
            <a:ext cx="1211094" cy="5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3133" y="2414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30706" y="23454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98680" y="29325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2572" y="3575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38162" y="398888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71852" y="35531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23245" y="4725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93133" y="467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849666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2865" y="5198595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103445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3108458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398460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1472" y="404328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flipH="1">
            <a:off x="6557253" y="2218998"/>
            <a:ext cx="857436" cy="884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37" idx="0"/>
          </p:cNvCxnSpPr>
          <p:nvPr/>
        </p:nvCxnSpPr>
        <p:spPr>
          <a:xfrm>
            <a:off x="6557253" y="3472777"/>
            <a:ext cx="0" cy="5118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36" idx="0"/>
          </p:cNvCxnSpPr>
          <p:nvPr/>
        </p:nvCxnSpPr>
        <p:spPr>
          <a:xfrm>
            <a:off x="7414689" y="2218998"/>
            <a:ext cx="666564" cy="8894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38" idx="0"/>
          </p:cNvCxnSpPr>
          <p:nvPr/>
        </p:nvCxnSpPr>
        <p:spPr>
          <a:xfrm flipH="1">
            <a:off x="8047925" y="3477790"/>
            <a:ext cx="33328" cy="5654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28" idx="0"/>
          </p:cNvCxnSpPr>
          <p:nvPr/>
        </p:nvCxnSpPr>
        <p:spPr>
          <a:xfrm>
            <a:off x="6557253" y="4353934"/>
            <a:ext cx="791301" cy="8446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28" idx="0"/>
          </p:cNvCxnSpPr>
          <p:nvPr/>
        </p:nvCxnSpPr>
        <p:spPr>
          <a:xfrm flipH="1">
            <a:off x="7348554" y="4412614"/>
            <a:ext cx="699371" cy="7859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28" idx="0"/>
          </p:cNvCxnSpPr>
          <p:nvPr/>
        </p:nvCxnSpPr>
        <p:spPr>
          <a:xfrm flipH="1">
            <a:off x="7348554" y="3477790"/>
            <a:ext cx="732699" cy="1720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3"/>
            <a:endCxn id="36" idx="1"/>
          </p:cNvCxnSpPr>
          <p:nvPr/>
        </p:nvCxnSpPr>
        <p:spPr>
          <a:xfrm>
            <a:off x="6713706" y="3288111"/>
            <a:ext cx="1211094" cy="5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3133" y="2414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30706" y="23454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98680" y="29325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2572" y="3575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38162" y="398888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71852" y="35531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23245" y="4725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93133" y="467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1744" y="28832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1582" y="28579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1595" y="42088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4391" y="43052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39826" y="53832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Content Placeholder 8"/>
          <p:cNvSpPr>
            <a:spLocks noGrp="1"/>
          </p:cNvSpPr>
          <p:nvPr>
            <p:ph idx="1"/>
          </p:nvPr>
        </p:nvSpPr>
        <p:spPr>
          <a:xfrm>
            <a:off x="457199" y="990600"/>
            <a:ext cx="5880065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Problem: find shortest path from C to B</a:t>
            </a:r>
          </a:p>
          <a:p>
            <a:pPr lvl="1"/>
            <a:r>
              <a:rPr lang="en-US" sz="2400" dirty="0" smtClean="0"/>
              <a:t>Many solutions: try random paths, enumerate all paths, depth first search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  <a:endParaRPr lang="en-US" sz="2800" dirty="0"/>
          </a:p>
          <a:p>
            <a:pPr lvl="1"/>
            <a:r>
              <a:rPr lang="en-US" sz="2400" dirty="0" smtClean="0"/>
              <a:t>Explore neighboring nodes and keep track of shortest path to each</a:t>
            </a:r>
          </a:p>
        </p:txBody>
      </p:sp>
    </p:spTree>
    <p:extLst>
      <p:ext uri="{BB962C8B-B14F-4D97-AF65-F5344CB8AC3E}">
        <p14:creationId xmlns:p14="http://schemas.microsoft.com/office/powerpoint/2010/main" val="3323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849666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2865" y="5198595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103445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3108458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398460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1472" y="404328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flipH="1">
            <a:off x="6557253" y="2218998"/>
            <a:ext cx="857436" cy="884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37" idx="0"/>
          </p:cNvCxnSpPr>
          <p:nvPr/>
        </p:nvCxnSpPr>
        <p:spPr>
          <a:xfrm>
            <a:off x="6557253" y="3472777"/>
            <a:ext cx="0" cy="5118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36" idx="0"/>
          </p:cNvCxnSpPr>
          <p:nvPr/>
        </p:nvCxnSpPr>
        <p:spPr>
          <a:xfrm>
            <a:off x="7414689" y="2218998"/>
            <a:ext cx="666564" cy="8894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38" idx="0"/>
          </p:cNvCxnSpPr>
          <p:nvPr/>
        </p:nvCxnSpPr>
        <p:spPr>
          <a:xfrm flipH="1">
            <a:off x="8047925" y="3477790"/>
            <a:ext cx="33328" cy="5654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28" idx="0"/>
          </p:cNvCxnSpPr>
          <p:nvPr/>
        </p:nvCxnSpPr>
        <p:spPr>
          <a:xfrm>
            <a:off x="6557253" y="4353934"/>
            <a:ext cx="791301" cy="8446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28" idx="0"/>
          </p:cNvCxnSpPr>
          <p:nvPr/>
        </p:nvCxnSpPr>
        <p:spPr>
          <a:xfrm flipH="1">
            <a:off x="7348554" y="4412614"/>
            <a:ext cx="699371" cy="7859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28" idx="0"/>
          </p:cNvCxnSpPr>
          <p:nvPr/>
        </p:nvCxnSpPr>
        <p:spPr>
          <a:xfrm flipH="1">
            <a:off x="7348554" y="3477790"/>
            <a:ext cx="732699" cy="1720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3"/>
            <a:endCxn id="36" idx="1"/>
          </p:cNvCxnSpPr>
          <p:nvPr/>
        </p:nvCxnSpPr>
        <p:spPr>
          <a:xfrm>
            <a:off x="6713706" y="3288111"/>
            <a:ext cx="1211094" cy="5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3133" y="2414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30706" y="23454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98680" y="29325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2572" y="3575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38162" y="398888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71852" y="35531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23245" y="4725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93133" y="467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1744" y="28832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1582" y="28579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1595" y="42088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4391" y="43052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39826" y="53832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Content Placeholder 8"/>
          <p:cNvSpPr>
            <a:spLocks noGrp="1"/>
          </p:cNvSpPr>
          <p:nvPr>
            <p:ph idx="1"/>
          </p:nvPr>
        </p:nvSpPr>
        <p:spPr>
          <a:xfrm>
            <a:off x="457199" y="990600"/>
            <a:ext cx="5880065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Problem: find shortest path from C to B</a:t>
            </a:r>
          </a:p>
          <a:p>
            <a:pPr lvl="1"/>
            <a:r>
              <a:rPr lang="en-US" sz="2400" dirty="0" smtClean="0"/>
              <a:t>Many solutions: try random paths, enumerate all paths, depth first search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  <a:endParaRPr lang="en-US" sz="2800" dirty="0"/>
          </a:p>
          <a:p>
            <a:pPr lvl="1"/>
            <a:r>
              <a:rPr lang="en-US" sz="2400" dirty="0" smtClean="0"/>
              <a:t>Explore neighboring nodes and keep track of shortest path to each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How good is this algorithm?</a:t>
            </a:r>
          </a:p>
          <a:p>
            <a:pPr lvl="1"/>
            <a:r>
              <a:rPr lang="en-US" sz="2400" dirty="0" smtClean="0"/>
              <a:t>Does it find the best solution?</a:t>
            </a:r>
          </a:p>
          <a:p>
            <a:pPr lvl="1"/>
            <a:r>
              <a:rPr lang="en-US" sz="2400" dirty="0" smtClean="0"/>
              <a:t>How long does it take to compute?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9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849666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2865" y="5198595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103445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3108458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398460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1472" y="404328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flipH="1">
            <a:off x="6557253" y="2218998"/>
            <a:ext cx="857436" cy="884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37" idx="0"/>
          </p:cNvCxnSpPr>
          <p:nvPr/>
        </p:nvCxnSpPr>
        <p:spPr>
          <a:xfrm>
            <a:off x="6557253" y="3472777"/>
            <a:ext cx="0" cy="5118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36" idx="0"/>
          </p:cNvCxnSpPr>
          <p:nvPr/>
        </p:nvCxnSpPr>
        <p:spPr>
          <a:xfrm>
            <a:off x="7414689" y="2218998"/>
            <a:ext cx="666564" cy="8894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38" idx="0"/>
          </p:cNvCxnSpPr>
          <p:nvPr/>
        </p:nvCxnSpPr>
        <p:spPr>
          <a:xfrm flipH="1">
            <a:off x="8047925" y="3477790"/>
            <a:ext cx="33328" cy="5654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28" idx="0"/>
          </p:cNvCxnSpPr>
          <p:nvPr/>
        </p:nvCxnSpPr>
        <p:spPr>
          <a:xfrm>
            <a:off x="6557253" y="4353934"/>
            <a:ext cx="791301" cy="8446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28" idx="0"/>
          </p:cNvCxnSpPr>
          <p:nvPr/>
        </p:nvCxnSpPr>
        <p:spPr>
          <a:xfrm flipH="1">
            <a:off x="7348554" y="4412614"/>
            <a:ext cx="699371" cy="7859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28" idx="0"/>
          </p:cNvCxnSpPr>
          <p:nvPr/>
        </p:nvCxnSpPr>
        <p:spPr>
          <a:xfrm flipH="1">
            <a:off x="7348554" y="3477790"/>
            <a:ext cx="732699" cy="1720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3"/>
            <a:endCxn id="36" idx="1"/>
          </p:cNvCxnSpPr>
          <p:nvPr/>
        </p:nvCxnSpPr>
        <p:spPr>
          <a:xfrm>
            <a:off x="6713706" y="3288111"/>
            <a:ext cx="1211094" cy="5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3133" y="2414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30706" y="23454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98680" y="29325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2572" y="3575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38162" y="398888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71852" y="35531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23245" y="4725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93133" y="467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1744" y="28832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1582" y="28579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1595" y="42088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4391" y="43052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39826" y="53832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Content Placeholder 8"/>
          <p:cNvSpPr>
            <a:spLocks noGrp="1"/>
          </p:cNvSpPr>
          <p:nvPr>
            <p:ph idx="1"/>
          </p:nvPr>
        </p:nvSpPr>
        <p:spPr>
          <a:xfrm>
            <a:off x="457199" y="990600"/>
            <a:ext cx="5880065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Problem: find shortest path from C to B</a:t>
            </a:r>
          </a:p>
          <a:p>
            <a:pPr lvl="1"/>
            <a:r>
              <a:rPr lang="en-US" sz="2400" dirty="0" smtClean="0"/>
              <a:t>Many solutions: try random paths, enumerate all paths, depth first search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  <a:endParaRPr lang="en-US" sz="2800" dirty="0"/>
          </a:p>
          <a:p>
            <a:pPr lvl="1"/>
            <a:r>
              <a:rPr lang="en-US" sz="2400" dirty="0" smtClean="0"/>
              <a:t>Explore neighboring nodes and keep track of shortest path to each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How good is this algorithm?</a:t>
            </a:r>
          </a:p>
          <a:p>
            <a:pPr lvl="1"/>
            <a:r>
              <a:rPr lang="en-US" sz="2400" dirty="0" smtClean="0"/>
              <a:t>Does it find the best solution?</a:t>
            </a:r>
          </a:p>
          <a:p>
            <a:pPr lvl="1"/>
            <a:r>
              <a:rPr lang="en-US" sz="2400" strike="sngStrike" dirty="0" smtClean="0"/>
              <a:t>How long does it take to compute?</a:t>
            </a:r>
          </a:p>
          <a:p>
            <a:pPr lvl="1"/>
            <a:r>
              <a:rPr lang="en-US" sz="2400" dirty="0" smtClean="0"/>
              <a:t>How does the computation grow as the number of vertices or edges increases?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37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using graphs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205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MAP….</a:t>
            </a: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src,dest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52500" y="2571929"/>
            <a:ext cx="1600200" cy="108567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52700" y="2965102"/>
            <a:ext cx="181492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Directed</a:t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weighted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graph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67620" y="3752847"/>
            <a:ext cx="106163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62602" y="3275794"/>
            <a:ext cx="332283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DIJSKTRA’s</a:t>
            </a:r>
            <a:b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Shortest path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graphs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algm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62602" y="4669384"/>
            <a:ext cx="761998" cy="14266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95661" y="6120140"/>
            <a:ext cx="3247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Priority queue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5943601" y="6381750"/>
            <a:ext cx="128041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24018" y="5643086"/>
            <a:ext cx="15824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bin tree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1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using graphs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205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MAP….</a:t>
            </a: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src,dest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52500" y="2571929"/>
            <a:ext cx="1600200" cy="108567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52700" y="2965102"/>
            <a:ext cx="181492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Directed</a:t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weighted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graph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67620" y="3752847"/>
            <a:ext cx="106163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62602" y="3275794"/>
            <a:ext cx="332283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DIJSKTRA’s</a:t>
            </a:r>
            <a:b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Shortest path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graphs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algm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62602" y="4669384"/>
            <a:ext cx="761998" cy="14266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95661" y="6120140"/>
            <a:ext cx="3247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Priority queue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5943601" y="6381750"/>
            <a:ext cx="128041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24018" y="5643086"/>
            <a:ext cx="15824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bin tree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loud 2"/>
          <p:cNvSpPr/>
          <p:nvPr/>
        </p:nvSpPr>
        <p:spPr>
          <a:xfrm>
            <a:off x="228600" y="3090058"/>
            <a:ext cx="1828800" cy="13810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Modeling using Discrete Structures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6324600" y="1660878"/>
            <a:ext cx="2209799" cy="15173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Asymotitic</a:t>
            </a:r>
            <a:endParaRPr lang="en-US" dirty="0" smtClean="0"/>
          </a:p>
          <a:p>
            <a:pPr algn="ctr"/>
            <a:r>
              <a:rPr lang="en-US" dirty="0" smtClean="0"/>
              <a:t>Worst-case analysis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7396801" y="4660789"/>
            <a:ext cx="1866901" cy="10643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 using discrete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Another example: recommender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Shopper buys a “</a:t>
            </a:r>
            <a:r>
              <a:rPr lang="en-US" sz="2800" dirty="0" err="1" smtClean="0"/>
              <a:t>badonkadonk</a:t>
            </a:r>
            <a:r>
              <a:rPr lang="en-US" sz="2800" dirty="0" smtClean="0"/>
              <a:t> tank”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What will she buy next?</a:t>
            </a:r>
            <a:endParaRPr lang="en-US" sz="2800" dirty="0"/>
          </a:p>
        </p:txBody>
      </p:sp>
      <p:pic>
        <p:nvPicPr>
          <p:cNvPr id="8929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31235" r="20573" b="40066"/>
          <a:stretch/>
        </p:blipFill>
        <p:spPr bwMode="auto">
          <a:xfrm>
            <a:off x="304800" y="1600200"/>
            <a:ext cx="8192219" cy="205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29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6611" r="6400" b="24166"/>
          <a:stretch/>
        </p:blipFill>
        <p:spPr bwMode="auto">
          <a:xfrm>
            <a:off x="304800" y="4724400"/>
            <a:ext cx="8558842" cy="17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little about me</a:t>
            </a:r>
          </a:p>
          <a:p>
            <a:endParaRPr lang="en-US" dirty="0" smtClean="0"/>
          </a:p>
          <a:p>
            <a:r>
              <a:rPr lang="en-US" dirty="0" smtClean="0"/>
              <a:t>Introduction to discrete structures</a:t>
            </a:r>
          </a:p>
          <a:p>
            <a:endParaRPr lang="en-US" dirty="0"/>
          </a:p>
          <a:p>
            <a:r>
              <a:rPr lang="en-US" dirty="0" smtClean="0"/>
              <a:t>Course 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Another example: recommender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Shopper buys a “</a:t>
            </a:r>
            <a:r>
              <a:rPr lang="en-US" sz="2800" dirty="0" err="1" smtClean="0"/>
              <a:t>badonkadonk</a:t>
            </a:r>
            <a:r>
              <a:rPr lang="en-US" sz="2800" dirty="0" smtClean="0"/>
              <a:t> tank”</a:t>
            </a:r>
          </a:p>
          <a:p>
            <a:endParaRPr lang="en-US" sz="2800" dirty="0"/>
          </a:p>
          <a:p>
            <a:r>
              <a:rPr lang="en-US" sz="2800" dirty="0" smtClean="0"/>
              <a:t>What will she buy next?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Solutions</a:t>
            </a:r>
          </a:p>
          <a:p>
            <a:pPr lvl="1"/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mining: find sets of items that are often purchased or viewed within the same browser episode</a:t>
            </a:r>
          </a:p>
          <a:p>
            <a:pPr lvl="1"/>
            <a:r>
              <a:rPr lang="en-US" sz="2400" dirty="0" smtClean="0"/>
              <a:t>Associative graph: learn probability of transition between product pages and compute overall strength of connection</a:t>
            </a:r>
            <a:endParaRPr lang="en-US" sz="2400" dirty="0"/>
          </a:p>
        </p:txBody>
      </p:sp>
      <p:pic>
        <p:nvPicPr>
          <p:cNvPr id="8929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31235" r="65698" b="40066"/>
          <a:stretch/>
        </p:blipFill>
        <p:spPr bwMode="auto">
          <a:xfrm>
            <a:off x="6553200" y="762000"/>
            <a:ext cx="1230701" cy="102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29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6611" r="58683" b="37063"/>
          <a:stretch/>
        </p:blipFill>
        <p:spPr bwMode="auto">
          <a:xfrm>
            <a:off x="5334000" y="1968260"/>
            <a:ext cx="3266122" cy="11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2" y="228600"/>
            <a:ext cx="9369001" cy="6092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rom my work:  </a:t>
            </a:r>
            <a:r>
              <a:rPr lang="en-US" dirty="0"/>
              <a:t>Memory </a:t>
            </a:r>
            <a:r>
              <a:rPr lang="en-US" dirty="0" smtClean="0"/>
              <a:t>Isolation in Android 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93" y="1363457"/>
            <a:ext cx="8242300" cy="5333682"/>
          </a:xfrm>
        </p:spPr>
        <p:txBody>
          <a:bodyPr>
            <a:normAutofit lnSpcReduction="10000"/>
          </a:bodyPr>
          <a:lstStyle/>
          <a:p>
            <a:endParaRPr lang="en-US" sz="1600" dirty="0" smtClean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 smtClean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 smtClean="0">
              <a:latin typeface="Courier New"/>
              <a:cs typeface="Courier New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en-US" dirty="0" smtClean="0"/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dirty="0" smtClean="0"/>
              <a:t>Verify invariants in </a:t>
            </a:r>
            <a:r>
              <a:rPr lang="en-US" dirty="0" err="1" smtClean="0"/>
              <a:t>ExpressOS</a:t>
            </a:r>
            <a:r>
              <a:rPr lang="en-US" dirty="0" smtClean="0"/>
              <a:t> </a:t>
            </a:r>
            <a:r>
              <a:rPr lang="en-US" sz="1800" dirty="0">
                <a:solidFill>
                  <a:srgbClr val="0070C0"/>
                </a:solidFill>
              </a:rPr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@UIUC, </a:t>
            </a:r>
            <a:r>
              <a:rPr lang="en-US" sz="1800" dirty="0">
                <a:solidFill>
                  <a:srgbClr val="0070C0"/>
                </a:solidFill>
              </a:rPr>
              <a:t>ASPLOS’13</a:t>
            </a:r>
            <a:r>
              <a:rPr lang="en-US" sz="1800" dirty="0" smtClean="0">
                <a:solidFill>
                  <a:srgbClr val="0070C0"/>
                </a:solidFill>
              </a:rPr>
              <a:t>]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b="0" i="1" dirty="0" smtClean="0">
                <a:cs typeface="Courier New"/>
              </a:rPr>
              <a:t>“Every two assigned memory chunks are disjoint“</a:t>
            </a:r>
          </a:p>
          <a:p>
            <a:pPr marL="285750" indent="-285750">
              <a:buFontTx/>
              <a:buChar char="-"/>
            </a:pPr>
            <a:r>
              <a:rPr lang="en-US" sz="1800" b="0" i="1" dirty="0" smtClean="0">
                <a:cs typeface="Courier New"/>
              </a:rPr>
              <a:t>“The start addresses are sorted along the doubly-linked list”</a:t>
            </a:r>
          </a:p>
          <a:p>
            <a:pPr marL="285750" indent="-285750">
              <a:buFontTx/>
              <a:buChar char="-"/>
            </a:pPr>
            <a:r>
              <a:rPr lang="en-US" sz="1800" b="0" i="1" dirty="0" smtClean="0">
                <a:cs typeface="Courier New"/>
              </a:rPr>
              <a:t>“The memory allocator modifies only this doubly-linked list”</a:t>
            </a:r>
            <a:r>
              <a:rPr lang="en-US" sz="1800" b="0" i="1" dirty="0">
                <a:cs typeface="Courier New"/>
              </a:rPr>
              <a:t/>
            </a:r>
            <a:br>
              <a:rPr lang="en-US" sz="1800" b="0" i="1" dirty="0">
                <a:cs typeface="Courier New"/>
              </a:rPr>
            </a:br>
            <a:endParaRPr lang="en-US" sz="1800" b="0" i="1" dirty="0">
              <a:cs typeface="Courier New"/>
            </a:endParaRPr>
          </a:p>
          <a:p>
            <a:r>
              <a:rPr lang="en-US" dirty="0" smtClean="0"/>
              <a:t>Key Idea: </a:t>
            </a:r>
          </a:p>
          <a:p>
            <a:pPr lvl="1"/>
            <a:r>
              <a:rPr lang="en-US" dirty="0" smtClean="0"/>
              <a:t>Model the security properties of ds using logic</a:t>
            </a:r>
          </a:p>
          <a:p>
            <a:pPr lvl="1"/>
            <a:r>
              <a:rPr lang="en-US" dirty="0" smtClean="0"/>
              <a:t>Prove the program correct using logical reasoning!</a:t>
            </a:r>
          </a:p>
          <a:p>
            <a:endParaRPr lang="en-US" dirty="0" smtClean="0"/>
          </a:p>
        </p:txBody>
      </p:sp>
      <p:grpSp>
        <p:nvGrpSpPr>
          <p:cNvPr id="152" name="Group 151"/>
          <p:cNvGrpSpPr/>
          <p:nvPr/>
        </p:nvGrpSpPr>
        <p:grpSpPr>
          <a:xfrm>
            <a:off x="155999" y="958969"/>
            <a:ext cx="8844701" cy="2195768"/>
            <a:chOff x="118795" y="1004577"/>
            <a:chExt cx="8844701" cy="2195768"/>
          </a:xfrm>
        </p:grpSpPr>
        <p:grpSp>
          <p:nvGrpSpPr>
            <p:cNvPr id="120" name="Group 119"/>
            <p:cNvGrpSpPr/>
            <p:nvPr/>
          </p:nvGrpSpPr>
          <p:grpSpPr>
            <a:xfrm>
              <a:off x="118795" y="1004577"/>
              <a:ext cx="8844701" cy="2195768"/>
              <a:chOff x="118795" y="1252002"/>
              <a:chExt cx="8844701" cy="219576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83169" y="1252002"/>
                <a:ext cx="7418629" cy="1273565"/>
                <a:chOff x="552450" y="1317555"/>
                <a:chExt cx="7418629" cy="1273565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198554" y="1412876"/>
                  <a:ext cx="886344" cy="1174750"/>
                  <a:chOff x="2473389" y="1412876"/>
                  <a:chExt cx="886344" cy="117475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476500" y="1412876"/>
                    <a:ext cx="853516" cy="117475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" name="Straight Connector 12"/>
                  <p:cNvCxnSpPr>
                    <a:stCxn id="5" idx="1"/>
                    <a:endCxn id="5" idx="3"/>
                  </p:cNvCxnSpPr>
                  <p:nvPr/>
                </p:nvCxnSpPr>
                <p:spPr>
                  <a:xfrm>
                    <a:off x="2476500" y="2000251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76500" y="1717994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476500" y="2289494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568639" y="1425120"/>
                    <a:ext cx="6978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PID: 12</a:t>
                    </a:r>
                    <a:endParaRPr lang="en-US" sz="12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473389" y="1723252"/>
                    <a:ext cx="86897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Start </a:t>
                    </a:r>
                    <a:r>
                      <a:rPr lang="en-US" sz="1200" dirty="0" err="1" smtClean="0"/>
                      <a:t>Addr</a:t>
                    </a:r>
                    <a:endParaRPr lang="en-US" sz="12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492810" y="2012495"/>
                    <a:ext cx="81780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End </a:t>
                    </a:r>
                    <a:r>
                      <a:rPr lang="en-US" sz="1200" dirty="0" err="1" smtClean="0"/>
                      <a:t>Addr</a:t>
                    </a:r>
                    <a:endParaRPr lang="en-US" sz="12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858649" y="2310627"/>
                    <a:ext cx="5010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Next</a:t>
                    </a:r>
                    <a:endParaRPr lang="en-US" sz="12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804068" y="1416370"/>
                  <a:ext cx="886344" cy="1174750"/>
                  <a:chOff x="2473389" y="1412876"/>
                  <a:chExt cx="886344" cy="117475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476500" y="1412876"/>
                    <a:ext cx="853516" cy="117475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Connector 23"/>
                  <p:cNvCxnSpPr>
                    <a:stCxn id="23" idx="1"/>
                    <a:endCxn id="23" idx="3"/>
                  </p:cNvCxnSpPr>
                  <p:nvPr/>
                </p:nvCxnSpPr>
                <p:spPr>
                  <a:xfrm>
                    <a:off x="2476500" y="2000251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476500" y="1717994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476500" y="2289494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568639" y="1425120"/>
                    <a:ext cx="6978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PID: 30</a:t>
                    </a:r>
                    <a:endParaRPr lang="en-US" sz="1200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473389" y="1723252"/>
                    <a:ext cx="86897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Start </a:t>
                    </a:r>
                    <a:r>
                      <a:rPr lang="en-US" sz="1200" dirty="0" err="1" smtClean="0"/>
                      <a:t>Addr</a:t>
                    </a:r>
                    <a:endParaRPr lang="en-US" sz="1200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492810" y="2012495"/>
                    <a:ext cx="81780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End </a:t>
                    </a:r>
                    <a:r>
                      <a:rPr lang="en-US" sz="1200" dirty="0" err="1" smtClean="0"/>
                      <a:t>Addr</a:t>
                    </a:r>
                    <a:endParaRPr lang="en-US" sz="1200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858649" y="2310627"/>
                    <a:ext cx="5010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Next</a:t>
                    </a:r>
                    <a:endParaRPr lang="en-US" sz="1200" dirty="0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409892" y="1412876"/>
                  <a:ext cx="886344" cy="1174750"/>
                  <a:chOff x="2473389" y="1412876"/>
                  <a:chExt cx="886344" cy="1174750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2476500" y="1412876"/>
                    <a:ext cx="853516" cy="1174750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>
                    <a:stCxn id="32" idx="1"/>
                    <a:endCxn id="32" idx="3"/>
                  </p:cNvCxnSpPr>
                  <p:nvPr/>
                </p:nvCxnSpPr>
                <p:spPr>
                  <a:xfrm>
                    <a:off x="2476500" y="2000251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476500" y="1717994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476500" y="2289494"/>
                    <a:ext cx="853516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568639" y="1425120"/>
                    <a:ext cx="6978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PID: 19</a:t>
                    </a:r>
                    <a:endParaRPr lang="en-US" sz="12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473389" y="1723252"/>
                    <a:ext cx="86897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Start </a:t>
                    </a:r>
                    <a:r>
                      <a:rPr lang="en-US" sz="1200" dirty="0" err="1" smtClean="0"/>
                      <a:t>Addr</a:t>
                    </a:r>
                    <a:endParaRPr lang="en-US" sz="1200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92810" y="2012495"/>
                    <a:ext cx="81780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End </a:t>
                    </a:r>
                    <a:r>
                      <a:rPr lang="en-US" sz="1200" dirty="0" err="1" smtClean="0"/>
                      <a:t>Addr</a:t>
                    </a:r>
                    <a:endParaRPr lang="en-US" sz="1200" dirty="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858649" y="2310627"/>
                    <a:ext cx="5010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Next</a:t>
                    </a:r>
                    <a:endParaRPr lang="en-US" sz="1200" dirty="0"/>
                  </a:p>
                </p:txBody>
              </p:sp>
            </p:grpSp>
            <p:cxnSp>
              <p:nvCxnSpPr>
                <p:cNvPr id="41" name="Curved Connector 40"/>
                <p:cNvCxnSpPr/>
                <p:nvPr/>
              </p:nvCxnSpPr>
              <p:spPr>
                <a:xfrm rot="5400000" flipH="1" flipV="1">
                  <a:off x="2961471" y="1618029"/>
                  <a:ext cx="936307" cy="748887"/>
                </a:xfrm>
                <a:prstGeom prst="curvedConnector3">
                  <a:avLst/>
                </a:prstGeom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urved Connector 42"/>
                <p:cNvCxnSpPr/>
                <p:nvPr/>
              </p:nvCxnSpPr>
              <p:spPr>
                <a:xfrm rot="5400000" flipH="1" flipV="1">
                  <a:off x="4559258" y="1641545"/>
                  <a:ext cx="936307" cy="748887"/>
                </a:xfrm>
                <a:prstGeom prst="curvedConnector3">
                  <a:avLst>
                    <a:gd name="adj1" fmla="val 82214"/>
                  </a:avLst>
                </a:prstGeom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urved Connector 43"/>
                <p:cNvCxnSpPr/>
                <p:nvPr/>
              </p:nvCxnSpPr>
              <p:spPr>
                <a:xfrm rot="5400000" flipH="1" flipV="1">
                  <a:off x="1375378" y="1641545"/>
                  <a:ext cx="936307" cy="748887"/>
                </a:xfrm>
                <a:prstGeom prst="curvedConnector3">
                  <a:avLst/>
                </a:prstGeom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urved Connector 44"/>
                <p:cNvCxnSpPr/>
                <p:nvPr/>
              </p:nvCxnSpPr>
              <p:spPr>
                <a:xfrm rot="5400000" flipH="1" flipV="1">
                  <a:off x="6163611" y="1618028"/>
                  <a:ext cx="936307" cy="748887"/>
                </a:xfrm>
                <a:prstGeom prst="curvedConnector3">
                  <a:avLst/>
                </a:prstGeom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552450" y="1317901"/>
                  <a:ext cx="877163" cy="9233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>
                        <a:outerShdw blurRad="50000" dist="50800" dir="7500000" algn="tl">
                          <a:srgbClr val="000000">
                            <a:shade val="5000"/>
                            <a:alpha val="35000"/>
                          </a:srgbClr>
                        </a:outerShdw>
                      </a:effectLst>
                    </a:rPr>
                    <a:t>…</a:t>
                  </a:r>
                  <a:endPara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093916" y="1317555"/>
                  <a:ext cx="877163" cy="9233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BAC5DF"/>
                      </a:solidFill>
                      <a:effectLst>
                        <a:outerShdw blurRad="50000" dist="50800" dir="7500000" algn="tl">
                          <a:srgbClr val="000000">
                            <a:shade val="5000"/>
                            <a:alpha val="35000"/>
                          </a:srgbClr>
                        </a:outerShdw>
                      </a:effectLst>
                    </a:rPr>
                    <a:t>…</a:t>
                  </a:r>
                  <a:endPara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BAC5D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18795" y="2520181"/>
                <a:ext cx="8844701" cy="927589"/>
                <a:chOff x="118795" y="2520181"/>
                <a:chExt cx="8844701" cy="92758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18795" y="2520181"/>
                  <a:ext cx="877163" cy="9233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chemeClr val="accent3"/>
                      </a:solidFill>
                      <a:effectLst>
                        <a:outerShdw blurRad="50000" dist="50800" dir="7500000" algn="tl">
                          <a:srgbClr val="000000">
                            <a:shade val="5000"/>
                            <a:alpha val="35000"/>
                          </a:srgbClr>
                        </a:outerShdw>
                      </a:effectLst>
                    </a:rPr>
                    <a:t>…</a:t>
                  </a:r>
                  <a:endPara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8086333" y="2524440"/>
                  <a:ext cx="877163" cy="9233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chemeClr val="accent3"/>
                      </a:solidFill>
                      <a:effectLst>
                        <a:outerShdw blurRad="50000" dist="50800" dir="7500000" algn="tl">
                          <a:srgbClr val="000000">
                            <a:shade val="5000"/>
                            <a:alpha val="35000"/>
                          </a:srgbClr>
                        </a:outerShdw>
                      </a:effectLst>
                    </a:rPr>
                    <a:t>…</a:t>
                  </a:r>
                  <a:endPara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457200" y="2985688"/>
                  <a:ext cx="8242300" cy="432826"/>
                  <a:chOff x="457200" y="2985688"/>
                  <a:chExt cx="8242300" cy="432826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57200" y="2985688"/>
                    <a:ext cx="8242300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457200" y="3418514"/>
                    <a:ext cx="8242300" cy="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1979310" y="2985688"/>
                    <a:ext cx="1428146" cy="432826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4189687" y="2985688"/>
                    <a:ext cx="638227" cy="432826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6087988" y="2985688"/>
                    <a:ext cx="988046" cy="432826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270056" y="2985688"/>
                    <a:ext cx="390275" cy="432826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7690271" y="2985688"/>
                    <a:ext cx="243463" cy="432826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9" name="Curved Connector 88"/>
              <p:cNvCxnSpPr/>
              <p:nvPr/>
            </p:nvCxnSpPr>
            <p:spPr>
              <a:xfrm rot="5400000">
                <a:off x="1628969" y="2165959"/>
                <a:ext cx="1189489" cy="449964"/>
              </a:xfrm>
              <a:prstGeom prst="curvedConnector3">
                <a:avLst>
                  <a:gd name="adj1" fmla="val 16717"/>
                </a:avLst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>
                <a:stCxn id="28" idx="1"/>
              </p:cNvCxnSpPr>
              <p:nvPr/>
            </p:nvCxnSpPr>
            <p:spPr>
              <a:xfrm rot="10800000" flipH="1" flipV="1">
                <a:off x="4034787" y="1799692"/>
                <a:ext cx="154902" cy="1185995"/>
              </a:xfrm>
              <a:prstGeom prst="curvedConnector4">
                <a:avLst>
                  <a:gd name="adj1" fmla="val -147577"/>
                  <a:gd name="adj2" fmla="val 68357"/>
                </a:avLst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/>
              <p:cNvCxnSpPr>
                <a:stCxn id="19" idx="3"/>
              </p:cNvCxnSpPr>
              <p:nvPr/>
            </p:nvCxnSpPr>
            <p:spPr>
              <a:xfrm>
                <a:off x="3266496" y="2085442"/>
                <a:ext cx="140962" cy="884865"/>
              </a:xfrm>
              <a:prstGeom prst="curvedConnector2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/>
              <p:cNvCxnSpPr>
                <a:stCxn id="29" idx="3"/>
              </p:cNvCxnSpPr>
              <p:nvPr/>
            </p:nvCxnSpPr>
            <p:spPr>
              <a:xfrm flipH="1">
                <a:off x="4827914" y="2088936"/>
                <a:ext cx="44096" cy="881370"/>
              </a:xfrm>
              <a:prstGeom prst="curvedConnector4">
                <a:avLst>
                  <a:gd name="adj1" fmla="val -518414"/>
                  <a:gd name="adj2" fmla="val 57857"/>
                </a:avLst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urved Connector 112"/>
              <p:cNvCxnSpPr>
                <a:stCxn id="37" idx="1"/>
              </p:cNvCxnSpPr>
              <p:nvPr/>
            </p:nvCxnSpPr>
            <p:spPr>
              <a:xfrm rot="10800000" flipH="1" flipV="1">
                <a:off x="5640610" y="1796198"/>
                <a:ext cx="447377" cy="1174107"/>
              </a:xfrm>
              <a:prstGeom prst="curvedConnector4">
                <a:avLst>
                  <a:gd name="adj1" fmla="val -51098"/>
                  <a:gd name="adj2" fmla="val 74162"/>
                </a:avLst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urved Connector 116"/>
              <p:cNvCxnSpPr>
                <a:stCxn id="38" idx="3"/>
              </p:cNvCxnSpPr>
              <p:nvPr/>
            </p:nvCxnSpPr>
            <p:spPr>
              <a:xfrm>
                <a:off x="6477834" y="2085442"/>
                <a:ext cx="598200" cy="884863"/>
              </a:xfrm>
              <a:prstGeom prst="curvedConnector2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/>
            <p:cNvCxnSpPr>
              <a:stCxn id="19" idx="2"/>
              <a:endCxn id="5" idx="2"/>
            </p:cNvCxnSpPr>
            <p:nvPr/>
          </p:nvCxnSpPr>
          <p:spPr>
            <a:xfrm>
              <a:off x="2857595" y="1976516"/>
              <a:ext cx="1547" cy="2981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400687" y="1997649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Prev</a:t>
              </a:r>
              <a:endParaRPr lang="en-US" sz="1200" dirty="0"/>
            </a:p>
          </p:txBody>
        </p:sp>
        <p:cxnSp>
          <p:nvCxnSpPr>
            <p:cNvPr id="124" name="Straight Connector 123"/>
            <p:cNvCxnSpPr>
              <a:stCxn id="23" idx="2"/>
              <a:endCxn id="29" idx="2"/>
            </p:cNvCxnSpPr>
            <p:nvPr/>
          </p:nvCxnSpPr>
          <p:spPr>
            <a:xfrm flipH="1" flipV="1">
              <a:off x="4463109" y="1980010"/>
              <a:ext cx="1547" cy="2981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2" idx="2"/>
              <a:endCxn id="38" idx="2"/>
            </p:cNvCxnSpPr>
            <p:nvPr/>
          </p:nvCxnSpPr>
          <p:spPr>
            <a:xfrm flipH="1" flipV="1">
              <a:off x="6068933" y="1976516"/>
              <a:ext cx="1547" cy="2981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005121" y="2001143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Prev</a:t>
              </a:r>
              <a:endParaRPr lang="en-US" sz="12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20039" y="1994028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Prev</a:t>
              </a:r>
              <a:endParaRPr lang="en-US" sz="1200" dirty="0"/>
            </a:p>
          </p:txBody>
        </p:sp>
        <p:cxnSp>
          <p:nvCxnSpPr>
            <p:cNvPr id="134" name="Curved Connector 133"/>
            <p:cNvCxnSpPr>
              <a:stCxn id="132" idx="1"/>
              <a:endCxn id="17" idx="3"/>
            </p:cNvCxnSpPr>
            <p:nvPr/>
          </p:nvCxnSpPr>
          <p:spPr>
            <a:xfrm rot="10800000">
              <a:off x="3222401" y="1250643"/>
              <a:ext cx="782721" cy="889001"/>
            </a:xfrm>
            <a:prstGeom prst="curvedConnector3">
              <a:avLst>
                <a:gd name="adj1" fmla="val 16283"/>
              </a:avLst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/>
            <p:cNvCxnSpPr>
              <a:stCxn id="133" idx="1"/>
              <a:endCxn id="27" idx="3"/>
            </p:cNvCxnSpPr>
            <p:nvPr/>
          </p:nvCxnSpPr>
          <p:spPr>
            <a:xfrm rot="10800000">
              <a:off x="4827915" y="1254136"/>
              <a:ext cx="792125" cy="878392"/>
            </a:xfrm>
            <a:prstGeom prst="curvedConnector3">
              <a:avLst>
                <a:gd name="adj1" fmla="val 16684"/>
              </a:avLst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urved Connector 149"/>
            <p:cNvCxnSpPr/>
            <p:nvPr/>
          </p:nvCxnSpPr>
          <p:spPr>
            <a:xfrm rot="10800000">
              <a:off x="6444802" y="1269807"/>
              <a:ext cx="792125" cy="878392"/>
            </a:xfrm>
            <a:prstGeom prst="curvedConnector3">
              <a:avLst>
                <a:gd name="adj1" fmla="val 16684"/>
              </a:avLst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urved Connector 150"/>
            <p:cNvCxnSpPr/>
            <p:nvPr/>
          </p:nvCxnSpPr>
          <p:spPr>
            <a:xfrm rot="10800000">
              <a:off x="1637431" y="1238882"/>
              <a:ext cx="782721" cy="889001"/>
            </a:xfrm>
            <a:prstGeom prst="curvedConnector3">
              <a:avLst>
                <a:gd name="adj1" fmla="val 16283"/>
              </a:avLst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210452" y="3901124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cs typeface="Courier New"/>
              </a:rPr>
              <a:t>Structure</a:t>
            </a:r>
            <a:r>
              <a:rPr lang="en-US" i="1" dirty="0" smtClean="0">
                <a:cs typeface="Courier New"/>
              </a:rPr>
              <a:t>, Data,</a:t>
            </a:r>
            <a:br>
              <a:rPr lang="en-US" i="1" dirty="0" smtClean="0">
                <a:cs typeface="Courier New"/>
              </a:rPr>
            </a:br>
            <a:r>
              <a:rPr lang="en-US" i="1" dirty="0" smtClean="0">
                <a:cs typeface="Courier New"/>
              </a:rPr>
              <a:t> </a:t>
            </a:r>
            <a:r>
              <a:rPr lang="en-US" i="1" dirty="0">
                <a:cs typeface="Courier New"/>
              </a:rPr>
              <a:t>and </a:t>
            </a:r>
            <a:r>
              <a:rPr lang="en-US" i="1" dirty="0" smtClean="0">
                <a:cs typeface="Courier New"/>
              </a:rPr>
              <a:t>Separation</a:t>
            </a:r>
            <a:br>
              <a:rPr lang="en-US" i="1" dirty="0" smtClean="0">
                <a:cs typeface="Courier New"/>
              </a:rPr>
            </a:br>
            <a:r>
              <a:rPr lang="en-US" i="1" dirty="0" smtClean="0">
                <a:cs typeface="Courier New"/>
              </a:rPr>
              <a:t> </a:t>
            </a:r>
            <a:r>
              <a:rPr lang="en-US" dirty="0" smtClean="0"/>
              <a:t>are mixed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6908394" y="3718244"/>
            <a:ext cx="155448" cy="1387156"/>
          </a:xfrm>
          <a:prstGeom prst="rightBrac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you draw this on paper, without retracing any line/curve and without removing your pencil from the paper?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23233" y="3505200"/>
            <a:ext cx="0" cy="1676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23233" y="5181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23233" y="35052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1" idx="5"/>
          </p:cNvCxnSpPr>
          <p:nvPr/>
        </p:nvCxnSpPr>
        <p:spPr>
          <a:xfrm flipH="1" flipV="1">
            <a:off x="4155233" y="3530600"/>
            <a:ext cx="25400" cy="165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914400" y="2500276"/>
            <a:ext cx="4409806" cy="3978318"/>
          </a:xfrm>
          <a:custGeom>
            <a:avLst/>
            <a:gdLst>
              <a:gd name="connsiteX0" fmla="*/ 1208833 w 4409806"/>
              <a:gd name="connsiteY0" fmla="*/ 979524 h 3978318"/>
              <a:gd name="connsiteX1" fmla="*/ 1399333 w 4409806"/>
              <a:gd name="connsiteY1" fmla="*/ 369924 h 3978318"/>
              <a:gd name="connsiteX2" fmla="*/ 1920033 w 4409806"/>
              <a:gd name="connsiteY2" fmla="*/ 27024 h 3978318"/>
              <a:gd name="connsiteX3" fmla="*/ 2593133 w 4409806"/>
              <a:gd name="connsiteY3" fmla="*/ 65124 h 3978318"/>
              <a:gd name="connsiteX4" fmla="*/ 3037633 w 4409806"/>
              <a:gd name="connsiteY4" fmla="*/ 408024 h 3978318"/>
              <a:gd name="connsiteX5" fmla="*/ 3240833 w 4409806"/>
              <a:gd name="connsiteY5" fmla="*/ 1030324 h 3978318"/>
              <a:gd name="connsiteX6" fmla="*/ 3888533 w 4409806"/>
              <a:gd name="connsiteY6" fmla="*/ 1182724 h 3978318"/>
              <a:gd name="connsiteX7" fmla="*/ 4244133 w 4409806"/>
              <a:gd name="connsiteY7" fmla="*/ 1424024 h 3978318"/>
              <a:gd name="connsiteX8" fmla="*/ 4409233 w 4409806"/>
              <a:gd name="connsiteY8" fmla="*/ 1893924 h 3978318"/>
              <a:gd name="connsiteX9" fmla="*/ 4193333 w 4409806"/>
              <a:gd name="connsiteY9" fmla="*/ 2376524 h 3978318"/>
              <a:gd name="connsiteX10" fmla="*/ 3685333 w 4409806"/>
              <a:gd name="connsiteY10" fmla="*/ 2541624 h 3978318"/>
              <a:gd name="connsiteX11" fmla="*/ 3278933 w 4409806"/>
              <a:gd name="connsiteY11" fmla="*/ 2681324 h 3978318"/>
              <a:gd name="connsiteX12" fmla="*/ 2974133 w 4409806"/>
              <a:gd name="connsiteY12" fmla="*/ 3227424 h 3978318"/>
              <a:gd name="connsiteX13" fmla="*/ 2847133 w 4409806"/>
              <a:gd name="connsiteY13" fmla="*/ 3684624 h 3978318"/>
              <a:gd name="connsiteX14" fmla="*/ 2199433 w 4409806"/>
              <a:gd name="connsiteY14" fmla="*/ 3951324 h 3978318"/>
              <a:gd name="connsiteX15" fmla="*/ 1653333 w 4409806"/>
              <a:gd name="connsiteY15" fmla="*/ 3913224 h 3978318"/>
              <a:gd name="connsiteX16" fmla="*/ 1323133 w 4409806"/>
              <a:gd name="connsiteY16" fmla="*/ 3456024 h 3978318"/>
              <a:gd name="connsiteX17" fmla="*/ 1234233 w 4409806"/>
              <a:gd name="connsiteY17" fmla="*/ 2655924 h 3978318"/>
              <a:gd name="connsiteX18" fmla="*/ 688133 w 4409806"/>
              <a:gd name="connsiteY18" fmla="*/ 2592424 h 3978318"/>
              <a:gd name="connsiteX19" fmla="*/ 142033 w 4409806"/>
              <a:gd name="connsiteY19" fmla="*/ 2389224 h 3978318"/>
              <a:gd name="connsiteX20" fmla="*/ 2333 w 4409806"/>
              <a:gd name="connsiteY20" fmla="*/ 1703424 h 3978318"/>
              <a:gd name="connsiteX21" fmla="*/ 218233 w 4409806"/>
              <a:gd name="connsiteY21" fmla="*/ 1170024 h 3978318"/>
              <a:gd name="connsiteX22" fmla="*/ 891333 w 4409806"/>
              <a:gd name="connsiteY22" fmla="*/ 1030324 h 3978318"/>
              <a:gd name="connsiteX23" fmla="*/ 1246933 w 4409806"/>
              <a:gd name="connsiteY23" fmla="*/ 1030324 h 3978318"/>
              <a:gd name="connsiteX24" fmla="*/ 1208833 w 4409806"/>
              <a:gd name="connsiteY24" fmla="*/ 979524 h 397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9806" h="3978318">
                <a:moveTo>
                  <a:pt x="1208833" y="979524"/>
                </a:moveTo>
                <a:cubicBezTo>
                  <a:pt x="1234233" y="869457"/>
                  <a:pt x="1280800" y="528674"/>
                  <a:pt x="1399333" y="369924"/>
                </a:cubicBezTo>
                <a:cubicBezTo>
                  <a:pt x="1517866" y="211174"/>
                  <a:pt x="1721066" y="77824"/>
                  <a:pt x="1920033" y="27024"/>
                </a:cubicBezTo>
                <a:cubicBezTo>
                  <a:pt x="2119000" y="-23776"/>
                  <a:pt x="2406866" y="1624"/>
                  <a:pt x="2593133" y="65124"/>
                </a:cubicBezTo>
                <a:cubicBezTo>
                  <a:pt x="2779400" y="128624"/>
                  <a:pt x="2929683" y="247157"/>
                  <a:pt x="3037633" y="408024"/>
                </a:cubicBezTo>
                <a:cubicBezTo>
                  <a:pt x="3145583" y="568891"/>
                  <a:pt x="3099016" y="901207"/>
                  <a:pt x="3240833" y="1030324"/>
                </a:cubicBezTo>
                <a:cubicBezTo>
                  <a:pt x="3382650" y="1159441"/>
                  <a:pt x="3721316" y="1117107"/>
                  <a:pt x="3888533" y="1182724"/>
                </a:cubicBezTo>
                <a:cubicBezTo>
                  <a:pt x="4055750" y="1248341"/>
                  <a:pt x="4157350" y="1305491"/>
                  <a:pt x="4244133" y="1424024"/>
                </a:cubicBezTo>
                <a:cubicBezTo>
                  <a:pt x="4330916" y="1542557"/>
                  <a:pt x="4417700" y="1735174"/>
                  <a:pt x="4409233" y="1893924"/>
                </a:cubicBezTo>
                <a:cubicBezTo>
                  <a:pt x="4400766" y="2052674"/>
                  <a:pt x="4313983" y="2268574"/>
                  <a:pt x="4193333" y="2376524"/>
                </a:cubicBezTo>
                <a:cubicBezTo>
                  <a:pt x="4072683" y="2484474"/>
                  <a:pt x="3837733" y="2490824"/>
                  <a:pt x="3685333" y="2541624"/>
                </a:cubicBezTo>
                <a:cubicBezTo>
                  <a:pt x="3532933" y="2592424"/>
                  <a:pt x="3397466" y="2567024"/>
                  <a:pt x="3278933" y="2681324"/>
                </a:cubicBezTo>
                <a:cubicBezTo>
                  <a:pt x="3160400" y="2795624"/>
                  <a:pt x="3046100" y="3060207"/>
                  <a:pt x="2974133" y="3227424"/>
                </a:cubicBezTo>
                <a:cubicBezTo>
                  <a:pt x="2902166" y="3394641"/>
                  <a:pt x="2976250" y="3563974"/>
                  <a:pt x="2847133" y="3684624"/>
                </a:cubicBezTo>
                <a:cubicBezTo>
                  <a:pt x="2718016" y="3805274"/>
                  <a:pt x="2398400" y="3913224"/>
                  <a:pt x="2199433" y="3951324"/>
                </a:cubicBezTo>
                <a:cubicBezTo>
                  <a:pt x="2000466" y="3989424"/>
                  <a:pt x="1799383" y="3995774"/>
                  <a:pt x="1653333" y="3913224"/>
                </a:cubicBezTo>
                <a:cubicBezTo>
                  <a:pt x="1507283" y="3830674"/>
                  <a:pt x="1392983" y="3665574"/>
                  <a:pt x="1323133" y="3456024"/>
                </a:cubicBezTo>
                <a:cubicBezTo>
                  <a:pt x="1253283" y="3246474"/>
                  <a:pt x="1340066" y="2799857"/>
                  <a:pt x="1234233" y="2655924"/>
                </a:cubicBezTo>
                <a:cubicBezTo>
                  <a:pt x="1128400" y="2511991"/>
                  <a:pt x="870166" y="2636874"/>
                  <a:pt x="688133" y="2592424"/>
                </a:cubicBezTo>
                <a:cubicBezTo>
                  <a:pt x="506100" y="2547974"/>
                  <a:pt x="256333" y="2537391"/>
                  <a:pt x="142033" y="2389224"/>
                </a:cubicBezTo>
                <a:cubicBezTo>
                  <a:pt x="27733" y="2241057"/>
                  <a:pt x="-10367" y="1906624"/>
                  <a:pt x="2333" y="1703424"/>
                </a:cubicBezTo>
                <a:cubicBezTo>
                  <a:pt x="15033" y="1500224"/>
                  <a:pt x="70066" y="1282207"/>
                  <a:pt x="218233" y="1170024"/>
                </a:cubicBezTo>
                <a:cubicBezTo>
                  <a:pt x="366400" y="1057841"/>
                  <a:pt x="719883" y="1053607"/>
                  <a:pt x="891333" y="1030324"/>
                </a:cubicBezTo>
                <a:cubicBezTo>
                  <a:pt x="1062783" y="1007041"/>
                  <a:pt x="1194016" y="1032441"/>
                  <a:pt x="1246933" y="1030324"/>
                </a:cubicBezTo>
                <a:cubicBezTo>
                  <a:pt x="1299850" y="1028207"/>
                  <a:pt x="1183433" y="1089591"/>
                  <a:pt x="1208833" y="97952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21" idx="11"/>
          </p:cNvCxnSpPr>
          <p:nvPr/>
        </p:nvCxnSpPr>
        <p:spPr>
          <a:xfrm>
            <a:off x="2123233" y="3505200"/>
            <a:ext cx="20701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17"/>
            <a:endCxn id="21" idx="5"/>
          </p:cNvCxnSpPr>
          <p:nvPr/>
        </p:nvCxnSpPr>
        <p:spPr>
          <a:xfrm flipV="1">
            <a:off x="2148633" y="3530600"/>
            <a:ext cx="2006600" cy="16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convince a fellow human being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(or your roommate) that something is really </a:t>
            </a:r>
            <a:r>
              <a:rPr lang="en-US" dirty="0" err="1" smtClean="0"/>
              <a:t>really</a:t>
            </a:r>
            <a:r>
              <a:rPr lang="en-US" dirty="0" smtClean="0"/>
              <a:t> true?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How do you show </a:t>
            </a:r>
            <a:br>
              <a:rPr lang="en-US" dirty="0" smtClean="0"/>
            </a:br>
            <a:r>
              <a:rPr lang="en-US" dirty="0" smtClean="0"/>
              <a:t>him/her that drawing </a:t>
            </a:r>
          </a:p>
          <a:p>
            <a:pPr marL="0" indent="0">
              <a:buNone/>
            </a:pPr>
            <a:r>
              <a:rPr lang="en-US" dirty="0" smtClean="0"/>
              <a:t>this is impossible?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795866" y="3697324"/>
            <a:ext cx="0" cy="1676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748203" y="5348324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48203" y="3710024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8" idx="5"/>
          </p:cNvCxnSpPr>
          <p:nvPr/>
        </p:nvCxnSpPr>
        <p:spPr>
          <a:xfrm flipH="1" flipV="1">
            <a:off x="7812833" y="3697324"/>
            <a:ext cx="25400" cy="165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572000" y="2667000"/>
            <a:ext cx="4409806" cy="3978318"/>
          </a:xfrm>
          <a:custGeom>
            <a:avLst/>
            <a:gdLst>
              <a:gd name="connsiteX0" fmla="*/ 1208833 w 4409806"/>
              <a:gd name="connsiteY0" fmla="*/ 979524 h 3978318"/>
              <a:gd name="connsiteX1" fmla="*/ 1399333 w 4409806"/>
              <a:gd name="connsiteY1" fmla="*/ 369924 h 3978318"/>
              <a:gd name="connsiteX2" fmla="*/ 1920033 w 4409806"/>
              <a:gd name="connsiteY2" fmla="*/ 27024 h 3978318"/>
              <a:gd name="connsiteX3" fmla="*/ 2593133 w 4409806"/>
              <a:gd name="connsiteY3" fmla="*/ 65124 h 3978318"/>
              <a:gd name="connsiteX4" fmla="*/ 3037633 w 4409806"/>
              <a:gd name="connsiteY4" fmla="*/ 408024 h 3978318"/>
              <a:gd name="connsiteX5" fmla="*/ 3240833 w 4409806"/>
              <a:gd name="connsiteY5" fmla="*/ 1030324 h 3978318"/>
              <a:gd name="connsiteX6" fmla="*/ 3888533 w 4409806"/>
              <a:gd name="connsiteY6" fmla="*/ 1182724 h 3978318"/>
              <a:gd name="connsiteX7" fmla="*/ 4244133 w 4409806"/>
              <a:gd name="connsiteY7" fmla="*/ 1424024 h 3978318"/>
              <a:gd name="connsiteX8" fmla="*/ 4409233 w 4409806"/>
              <a:gd name="connsiteY8" fmla="*/ 1893924 h 3978318"/>
              <a:gd name="connsiteX9" fmla="*/ 4193333 w 4409806"/>
              <a:gd name="connsiteY9" fmla="*/ 2376524 h 3978318"/>
              <a:gd name="connsiteX10" fmla="*/ 3685333 w 4409806"/>
              <a:gd name="connsiteY10" fmla="*/ 2541624 h 3978318"/>
              <a:gd name="connsiteX11" fmla="*/ 3278933 w 4409806"/>
              <a:gd name="connsiteY11" fmla="*/ 2681324 h 3978318"/>
              <a:gd name="connsiteX12" fmla="*/ 2974133 w 4409806"/>
              <a:gd name="connsiteY12" fmla="*/ 3227424 h 3978318"/>
              <a:gd name="connsiteX13" fmla="*/ 2847133 w 4409806"/>
              <a:gd name="connsiteY13" fmla="*/ 3684624 h 3978318"/>
              <a:gd name="connsiteX14" fmla="*/ 2199433 w 4409806"/>
              <a:gd name="connsiteY14" fmla="*/ 3951324 h 3978318"/>
              <a:gd name="connsiteX15" fmla="*/ 1653333 w 4409806"/>
              <a:gd name="connsiteY15" fmla="*/ 3913224 h 3978318"/>
              <a:gd name="connsiteX16" fmla="*/ 1323133 w 4409806"/>
              <a:gd name="connsiteY16" fmla="*/ 3456024 h 3978318"/>
              <a:gd name="connsiteX17" fmla="*/ 1234233 w 4409806"/>
              <a:gd name="connsiteY17" fmla="*/ 2655924 h 3978318"/>
              <a:gd name="connsiteX18" fmla="*/ 688133 w 4409806"/>
              <a:gd name="connsiteY18" fmla="*/ 2592424 h 3978318"/>
              <a:gd name="connsiteX19" fmla="*/ 142033 w 4409806"/>
              <a:gd name="connsiteY19" fmla="*/ 2389224 h 3978318"/>
              <a:gd name="connsiteX20" fmla="*/ 2333 w 4409806"/>
              <a:gd name="connsiteY20" fmla="*/ 1703424 h 3978318"/>
              <a:gd name="connsiteX21" fmla="*/ 218233 w 4409806"/>
              <a:gd name="connsiteY21" fmla="*/ 1170024 h 3978318"/>
              <a:gd name="connsiteX22" fmla="*/ 891333 w 4409806"/>
              <a:gd name="connsiteY22" fmla="*/ 1030324 h 3978318"/>
              <a:gd name="connsiteX23" fmla="*/ 1246933 w 4409806"/>
              <a:gd name="connsiteY23" fmla="*/ 1030324 h 3978318"/>
              <a:gd name="connsiteX24" fmla="*/ 1208833 w 4409806"/>
              <a:gd name="connsiteY24" fmla="*/ 979524 h 397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9806" h="3978318">
                <a:moveTo>
                  <a:pt x="1208833" y="979524"/>
                </a:moveTo>
                <a:cubicBezTo>
                  <a:pt x="1234233" y="869457"/>
                  <a:pt x="1280800" y="528674"/>
                  <a:pt x="1399333" y="369924"/>
                </a:cubicBezTo>
                <a:cubicBezTo>
                  <a:pt x="1517866" y="211174"/>
                  <a:pt x="1721066" y="77824"/>
                  <a:pt x="1920033" y="27024"/>
                </a:cubicBezTo>
                <a:cubicBezTo>
                  <a:pt x="2119000" y="-23776"/>
                  <a:pt x="2406866" y="1624"/>
                  <a:pt x="2593133" y="65124"/>
                </a:cubicBezTo>
                <a:cubicBezTo>
                  <a:pt x="2779400" y="128624"/>
                  <a:pt x="2929683" y="247157"/>
                  <a:pt x="3037633" y="408024"/>
                </a:cubicBezTo>
                <a:cubicBezTo>
                  <a:pt x="3145583" y="568891"/>
                  <a:pt x="3099016" y="901207"/>
                  <a:pt x="3240833" y="1030324"/>
                </a:cubicBezTo>
                <a:cubicBezTo>
                  <a:pt x="3382650" y="1159441"/>
                  <a:pt x="3721316" y="1117107"/>
                  <a:pt x="3888533" y="1182724"/>
                </a:cubicBezTo>
                <a:cubicBezTo>
                  <a:pt x="4055750" y="1248341"/>
                  <a:pt x="4157350" y="1305491"/>
                  <a:pt x="4244133" y="1424024"/>
                </a:cubicBezTo>
                <a:cubicBezTo>
                  <a:pt x="4330916" y="1542557"/>
                  <a:pt x="4417700" y="1735174"/>
                  <a:pt x="4409233" y="1893924"/>
                </a:cubicBezTo>
                <a:cubicBezTo>
                  <a:pt x="4400766" y="2052674"/>
                  <a:pt x="4313983" y="2268574"/>
                  <a:pt x="4193333" y="2376524"/>
                </a:cubicBezTo>
                <a:cubicBezTo>
                  <a:pt x="4072683" y="2484474"/>
                  <a:pt x="3837733" y="2490824"/>
                  <a:pt x="3685333" y="2541624"/>
                </a:cubicBezTo>
                <a:cubicBezTo>
                  <a:pt x="3532933" y="2592424"/>
                  <a:pt x="3397466" y="2567024"/>
                  <a:pt x="3278933" y="2681324"/>
                </a:cubicBezTo>
                <a:cubicBezTo>
                  <a:pt x="3160400" y="2795624"/>
                  <a:pt x="3046100" y="3060207"/>
                  <a:pt x="2974133" y="3227424"/>
                </a:cubicBezTo>
                <a:cubicBezTo>
                  <a:pt x="2902166" y="3394641"/>
                  <a:pt x="2976250" y="3563974"/>
                  <a:pt x="2847133" y="3684624"/>
                </a:cubicBezTo>
                <a:cubicBezTo>
                  <a:pt x="2718016" y="3805274"/>
                  <a:pt x="2398400" y="3913224"/>
                  <a:pt x="2199433" y="3951324"/>
                </a:cubicBezTo>
                <a:cubicBezTo>
                  <a:pt x="2000466" y="3989424"/>
                  <a:pt x="1799383" y="3995774"/>
                  <a:pt x="1653333" y="3913224"/>
                </a:cubicBezTo>
                <a:cubicBezTo>
                  <a:pt x="1507283" y="3830674"/>
                  <a:pt x="1392983" y="3665574"/>
                  <a:pt x="1323133" y="3456024"/>
                </a:cubicBezTo>
                <a:cubicBezTo>
                  <a:pt x="1253283" y="3246474"/>
                  <a:pt x="1340066" y="2799857"/>
                  <a:pt x="1234233" y="2655924"/>
                </a:cubicBezTo>
                <a:cubicBezTo>
                  <a:pt x="1128400" y="2511991"/>
                  <a:pt x="870166" y="2636874"/>
                  <a:pt x="688133" y="2592424"/>
                </a:cubicBezTo>
                <a:cubicBezTo>
                  <a:pt x="506100" y="2547974"/>
                  <a:pt x="256333" y="2537391"/>
                  <a:pt x="142033" y="2389224"/>
                </a:cubicBezTo>
                <a:cubicBezTo>
                  <a:pt x="27733" y="2241057"/>
                  <a:pt x="-10367" y="1906624"/>
                  <a:pt x="2333" y="1703424"/>
                </a:cubicBezTo>
                <a:cubicBezTo>
                  <a:pt x="15033" y="1500224"/>
                  <a:pt x="70066" y="1282207"/>
                  <a:pt x="218233" y="1170024"/>
                </a:cubicBezTo>
                <a:cubicBezTo>
                  <a:pt x="366400" y="1057841"/>
                  <a:pt x="719883" y="1053607"/>
                  <a:pt x="891333" y="1030324"/>
                </a:cubicBezTo>
                <a:cubicBezTo>
                  <a:pt x="1062783" y="1007041"/>
                  <a:pt x="1194016" y="1032441"/>
                  <a:pt x="1246933" y="1030324"/>
                </a:cubicBezTo>
                <a:cubicBezTo>
                  <a:pt x="1299850" y="1028207"/>
                  <a:pt x="1183433" y="1089591"/>
                  <a:pt x="1208833" y="97952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11"/>
          </p:cNvCxnSpPr>
          <p:nvPr/>
        </p:nvCxnSpPr>
        <p:spPr>
          <a:xfrm>
            <a:off x="5780833" y="3671924"/>
            <a:ext cx="20701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7"/>
            <a:endCxn id="8" idx="5"/>
          </p:cNvCxnSpPr>
          <p:nvPr/>
        </p:nvCxnSpPr>
        <p:spPr>
          <a:xfrm flipV="1">
            <a:off x="5806233" y="3697324"/>
            <a:ext cx="2006600" cy="16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9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 in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to model the world (and problems)</a:t>
            </a:r>
          </a:p>
          <a:p>
            <a:pPr lvl="1"/>
            <a:r>
              <a:rPr lang="en-US" dirty="0"/>
              <a:t>Logic, sets, trees, graphs, </a:t>
            </a:r>
            <a:r>
              <a:rPr lang="en-US" dirty="0" smtClean="0"/>
              <a:t>functions, etc.</a:t>
            </a:r>
          </a:p>
          <a:p>
            <a:endParaRPr lang="en-US" sz="1800" dirty="0"/>
          </a:p>
          <a:p>
            <a:r>
              <a:rPr lang="en-US" dirty="0" smtClean="0">
                <a:solidFill>
                  <a:schemeClr val="tx2"/>
                </a:solidFill>
              </a:rPr>
              <a:t>Techniques </a:t>
            </a:r>
            <a:r>
              <a:rPr lang="en-US" dirty="0">
                <a:solidFill>
                  <a:schemeClr val="tx2"/>
                </a:solidFill>
              </a:rPr>
              <a:t>to prove and disprove </a:t>
            </a:r>
            <a:r>
              <a:rPr lang="en-US" dirty="0" smtClean="0">
                <a:solidFill>
                  <a:schemeClr val="tx2"/>
                </a:solidFill>
              </a:rPr>
              <a:t>statements</a:t>
            </a:r>
          </a:p>
          <a:p>
            <a:pPr lvl="1"/>
            <a:r>
              <a:rPr lang="en-US" dirty="0" smtClean="0"/>
              <a:t>Direct, existential, contradiction, contrapositive, induction, </a:t>
            </a:r>
            <a:r>
              <a:rPr lang="en-US" dirty="0" err="1" smtClean="0"/>
              <a:t>combinatorics</a:t>
            </a:r>
            <a:r>
              <a:rPr lang="en-US" dirty="0" smtClean="0"/>
              <a:t>, etc.</a:t>
            </a:r>
          </a:p>
          <a:p>
            <a:pPr lvl="1"/>
            <a:endParaRPr lang="en-US" sz="1800" dirty="0" smtClean="0"/>
          </a:p>
          <a:p>
            <a:r>
              <a:rPr lang="en-US" dirty="0">
                <a:solidFill>
                  <a:schemeClr val="tx2"/>
                </a:solidFill>
              </a:rPr>
              <a:t>How to model the computational behavior of </a:t>
            </a:r>
            <a:r>
              <a:rPr lang="en-US" dirty="0" smtClean="0">
                <a:solidFill>
                  <a:schemeClr val="tx2"/>
                </a:solidFill>
              </a:rPr>
              <a:t>algorithms (time complexity)</a:t>
            </a:r>
          </a:p>
          <a:p>
            <a:endParaRPr lang="en-US" sz="1800" dirty="0"/>
          </a:p>
          <a:p>
            <a:r>
              <a:rPr lang="en-US" dirty="0" smtClean="0">
                <a:solidFill>
                  <a:schemeClr val="tx2"/>
                </a:solidFill>
              </a:rPr>
              <a:t>A foundation for computational thinking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that will serve you all your life…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486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Course website: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>
                <a:hlinkClick r:id="rId2"/>
              </a:rPr>
              <a:t>http://courses.engr.illinois.edu/cs173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Lecture B: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u="sng" dirty="0" smtClean="0"/>
              <a:t>http</a:t>
            </a:r>
            <a:r>
              <a:rPr lang="en-US" sz="2800" u="sng" dirty="0"/>
              <a:t>://</a:t>
            </a:r>
            <a:r>
              <a:rPr lang="en-US" sz="2800" u="sng" dirty="0" smtClean="0"/>
              <a:t>courses.engr.illinois.edu/cs173/B-lecture/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Logistics: Weekly Schedule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Mon night: finish reading exercise for Tue class</a:t>
            </a:r>
          </a:p>
          <a:p>
            <a:r>
              <a:rPr lang="en-US" b="1" dirty="0" smtClean="0"/>
              <a:t>Tue: come to lecture</a:t>
            </a:r>
          </a:p>
          <a:p>
            <a:r>
              <a:rPr lang="en-US" b="1" dirty="0" smtClean="0"/>
              <a:t>Wed: submit HW  (start working previous week!)</a:t>
            </a:r>
          </a:p>
          <a:p>
            <a:r>
              <a:rPr lang="en-US" b="1" dirty="0" smtClean="0"/>
              <a:t>Wed night: finish reading exercise for Thu class</a:t>
            </a:r>
          </a:p>
          <a:p>
            <a:r>
              <a:rPr lang="en-US" b="1" dirty="0" smtClean="0"/>
              <a:t>Thu: </a:t>
            </a:r>
            <a:r>
              <a:rPr lang="en-US" b="1" dirty="0"/>
              <a:t>come to </a:t>
            </a:r>
            <a:r>
              <a:rPr lang="en-US" b="1" dirty="0" smtClean="0"/>
              <a:t>lecture; start working on new problem set</a:t>
            </a:r>
          </a:p>
          <a:p>
            <a:r>
              <a:rPr lang="en-US" b="1" dirty="0" smtClean="0"/>
              <a:t>Fri: attend one discussion section</a:t>
            </a:r>
          </a:p>
          <a:p>
            <a:r>
              <a:rPr lang="en-US" b="1" dirty="0" smtClean="0"/>
              <a:t>Weekend: complete as much of HW as possible</a:t>
            </a:r>
          </a:p>
          <a:p>
            <a:r>
              <a:rPr lang="en-US" b="1" dirty="0"/>
              <a:t>Throughout week: attend office hours, as </a:t>
            </a:r>
            <a:r>
              <a:rPr lang="en-US" b="1" dirty="0" smtClean="0"/>
              <a:t>needed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66438"/>
              </p:ext>
            </p:extLst>
          </p:nvPr>
        </p:nvGraphicFramePr>
        <p:xfrm>
          <a:off x="533400" y="762000"/>
          <a:ext cx="8382000" cy="39395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7402"/>
                <a:gridCol w="1429365"/>
                <a:gridCol w="1476825"/>
                <a:gridCol w="1656633"/>
                <a:gridCol w="1410056"/>
                <a:gridCol w="1331719"/>
              </a:tblGrid>
              <a:tr h="481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Time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Monday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Tuesday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Wednesday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Thursday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Friday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entury Gothic" pitchFamily="34" charset="0"/>
                        </a:rPr>
                        <a:t>Class</a:t>
                      </a:r>
                      <a:endParaRPr lang="en-US" sz="1000" b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Lecture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11am-12:15pm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Lecture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11am-12:15pm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Office </a:t>
                      </a:r>
                      <a:r>
                        <a:rPr lang="en-US" sz="1200" b="0" dirty="0" smtClean="0">
                          <a:effectLst/>
                          <a:latin typeface="Century Gothic" pitchFamily="34" charset="0"/>
                        </a:rPr>
                        <a:t>Hours 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Century Gothic" pitchFamily="34" charset="0"/>
                        </a:rPr>
                        <a:t>Discussion Sections</a:t>
                      </a:r>
                      <a:endParaRPr lang="en-US" sz="12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Discussion</a:t>
                      </a:r>
                      <a:r>
                        <a:rPr lang="en-US" sz="1200" b="1" baseline="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Sections</a:t>
                      </a:r>
                      <a:br>
                        <a:rPr lang="en-US" sz="1200" b="1" baseline="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11am;</a:t>
                      </a:r>
                      <a:r>
                        <a:rPr lang="en-US" sz="1200" baseline="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12pm;</a:t>
                      </a:r>
                      <a:br>
                        <a:rPr lang="en-US" sz="1200" baseline="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</a:br>
                      <a:r>
                        <a:rPr lang="en-US" sz="1200" baseline="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1pm; 2pm; 3pm; 4pm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itchFamily="34" charset="0"/>
                        </a:rPr>
                        <a:t>Homework</a:t>
                      </a:r>
                      <a:endParaRPr lang="en-US" sz="1000" b="0" dirty="0">
                        <a:effectLst/>
                        <a:latin typeface="Century Gothic" pitchFamily="34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Reading Quiz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due 1:00am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 (before lecture)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Mini-HW</a:t>
                      </a: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Long-form HW</a:t>
                      </a: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due </a:t>
                      </a:r>
                      <a:r>
                        <a:rPr lang="en-US" sz="1200" dirty="0" smtClean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11:45pm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Reading Quiz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due 1:00am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Times New Roman"/>
                        </a:rPr>
                        <a:t>(before lecture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90999" y="1743938"/>
            <a:ext cx="15660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TBD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05000" y="2005548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1993374"/>
            <a:ext cx="2895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Logistics: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Homework/quizzes (32%)</a:t>
            </a:r>
          </a:p>
          <a:p>
            <a:pPr lvl="1"/>
            <a:r>
              <a:rPr lang="en-US" dirty="0" smtClean="0"/>
              <a:t>Reading quiz: 8%  (lowest 3 grades dropped)</a:t>
            </a:r>
          </a:p>
          <a:p>
            <a:pPr lvl="2"/>
            <a:r>
              <a:rPr lang="en-US" dirty="0" smtClean="0"/>
              <a:t>Auto-graded: </a:t>
            </a:r>
            <a:r>
              <a:rPr lang="en-US" dirty="0"/>
              <a:t>can </a:t>
            </a:r>
            <a:r>
              <a:rPr lang="en-US" dirty="0" smtClean="0"/>
              <a:t>see score, fix, and resubmit</a:t>
            </a:r>
          </a:p>
          <a:p>
            <a:pPr lvl="1"/>
            <a:r>
              <a:rPr lang="en-US" dirty="0" smtClean="0"/>
              <a:t>Mini-HW: </a:t>
            </a:r>
            <a:r>
              <a:rPr lang="en-US" dirty="0"/>
              <a:t>8</a:t>
            </a:r>
            <a:r>
              <a:rPr lang="en-US" dirty="0" smtClean="0"/>
              <a:t>% (lowest dropped)</a:t>
            </a:r>
          </a:p>
          <a:p>
            <a:pPr lvl="2"/>
            <a:r>
              <a:rPr lang="en-US" dirty="0" smtClean="0"/>
              <a:t>Auto-graded for fast feedback</a:t>
            </a:r>
          </a:p>
          <a:p>
            <a:pPr lvl="1"/>
            <a:r>
              <a:rPr lang="en-US" dirty="0" smtClean="0"/>
              <a:t>Long-form HW: 16% (lowest dropped)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Exams (68%)</a:t>
            </a:r>
          </a:p>
          <a:p>
            <a:pPr lvl="1"/>
            <a:r>
              <a:rPr lang="en-US" dirty="0" smtClean="0"/>
              <a:t>Midterm 1: 18%</a:t>
            </a:r>
          </a:p>
          <a:p>
            <a:pPr lvl="1"/>
            <a:r>
              <a:rPr lang="en-US" dirty="0" smtClean="0"/>
              <a:t>Midterm 2: 20%</a:t>
            </a:r>
          </a:p>
          <a:p>
            <a:pPr lvl="1"/>
            <a:r>
              <a:rPr lang="en-US" dirty="0" smtClean="0"/>
              <a:t>Midterm 3: 22%</a:t>
            </a:r>
          </a:p>
          <a:p>
            <a:pPr lvl="1"/>
            <a:r>
              <a:rPr lang="en-US" dirty="0" smtClean="0"/>
              <a:t>Final Exam: </a:t>
            </a:r>
            <a:r>
              <a:rPr lang="en-US" dirty="0"/>
              <a:t>8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AA676"/>
                </a:solidFill>
              </a:rPr>
              <a:t>Late policy</a:t>
            </a:r>
          </a:p>
          <a:p>
            <a:pPr lvl="1"/>
            <a:r>
              <a:rPr lang="en-US" dirty="0" smtClean="0"/>
              <a:t>Simple: late assignments  will not be accepted</a:t>
            </a:r>
          </a:p>
          <a:p>
            <a:pPr lvl="1"/>
            <a:r>
              <a:rPr lang="en-US" dirty="0" smtClean="0"/>
              <a:t>See website for details on extenuating circumstances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AA676"/>
                </a:solidFill>
              </a:rPr>
              <a:t>Cheating policy</a:t>
            </a:r>
          </a:p>
          <a:p>
            <a:pPr lvl="1"/>
            <a:r>
              <a:rPr lang="en-US" dirty="0" smtClean="0"/>
              <a:t>See course website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hresholds </a:t>
            </a:r>
            <a:r>
              <a:rPr lang="en-US" dirty="0"/>
              <a:t>for guaranteed </a:t>
            </a:r>
            <a:r>
              <a:rPr lang="en-US" dirty="0" smtClean="0"/>
              <a:t>grades</a:t>
            </a:r>
          </a:p>
          <a:p>
            <a:pPr marL="457200" lvl="1" indent="0">
              <a:buNone/>
            </a:pPr>
            <a:r>
              <a:rPr lang="en-US" dirty="0" smtClean="0"/>
              <a:t>A  94%</a:t>
            </a:r>
          </a:p>
          <a:p>
            <a:pPr marL="457200" lvl="1" indent="0">
              <a:buNone/>
            </a:pPr>
            <a:r>
              <a:rPr lang="en-US" dirty="0" smtClean="0"/>
              <a:t>A- 90%</a:t>
            </a:r>
          </a:p>
          <a:p>
            <a:pPr marL="457200" lvl="1" indent="0">
              <a:buNone/>
            </a:pPr>
            <a:r>
              <a:rPr lang="en-US" dirty="0" smtClean="0"/>
              <a:t>B- 80%</a:t>
            </a:r>
          </a:p>
          <a:p>
            <a:pPr marL="457200" lvl="1" indent="0">
              <a:buNone/>
            </a:pPr>
            <a:r>
              <a:rPr lang="en-US" dirty="0" smtClean="0"/>
              <a:t>C- 70%</a:t>
            </a:r>
          </a:p>
          <a:p>
            <a:pPr marL="457200" lvl="1" indent="0">
              <a:buNone/>
            </a:pPr>
            <a:r>
              <a:rPr lang="en-US" dirty="0" smtClean="0"/>
              <a:t>D- </a:t>
            </a:r>
            <a:r>
              <a:rPr lang="en-US" dirty="0"/>
              <a:t>60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We reserve right to </a:t>
            </a:r>
            <a:r>
              <a:rPr lang="en-US" i="1" dirty="0" smtClean="0"/>
              <a:t>curve up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previous terms, this course has given about 20% A's, 30% B's, 30% C's, 15% D's, and 5% </a:t>
            </a:r>
            <a:r>
              <a:rPr lang="en-US" dirty="0" smtClean="0"/>
              <a:t>F's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35563"/>
          </a:xfrm>
        </p:spPr>
        <p:txBody>
          <a:bodyPr/>
          <a:lstStyle/>
          <a:p>
            <a:r>
              <a:rPr lang="en-US" dirty="0"/>
              <a:t>Margaret </a:t>
            </a:r>
            <a:r>
              <a:rPr lang="en-US" dirty="0" smtClean="0"/>
              <a:t>Fleck’s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Building Blocks for Theoretical Computer Science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://www.cs.uiuc.edu/~mfleck/building-blocks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simple condensed text</a:t>
            </a:r>
          </a:p>
          <a:p>
            <a:endParaRPr lang="en-US" sz="2800" dirty="0"/>
          </a:p>
          <a:p>
            <a:r>
              <a:rPr lang="en-US" sz="2800" dirty="0" smtClean="0"/>
              <a:t>Optional book: Rosen “</a:t>
            </a:r>
            <a:r>
              <a:rPr lang="en-US" sz="2800" dirty="0"/>
              <a:t>Discrete Mathematics and its </a:t>
            </a:r>
            <a:r>
              <a:rPr lang="en-US" sz="2800" dirty="0" smtClean="0"/>
              <a:t>Applications”,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to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pPr lvl="1"/>
            <a:r>
              <a:rPr lang="en-US" sz="2400" dirty="0" smtClean="0"/>
              <a:t>More detail, practice problems; heavy!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me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	India </a:t>
            </a:r>
            <a:r>
              <a:rPr lang="en-US" dirty="0" smtClean="0">
                <a:sym typeface="Wingdings" pitchFamily="2" charset="2"/>
              </a:rPr>
              <a:t> Germany  Philadelphia  Urbana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6135688" y="4979988"/>
            <a:ext cx="152400" cy="152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8763000" cy="45567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15200" y="3802380"/>
            <a:ext cx="265112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6194" y="2667000"/>
            <a:ext cx="265112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1318" y="2868930"/>
            <a:ext cx="265112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33650" y="2678430"/>
            <a:ext cx="265112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Discussion sections and office hours</a:t>
            </a:r>
          </a:p>
          <a:p>
            <a:pPr marL="457200" lvl="1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None this week; starts next week!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Newsgroup: piazza.com</a:t>
            </a:r>
            <a:endParaRPr lang="en-US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b="1" dirty="0" smtClean="0"/>
              <a:t>Password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baggins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Major problems</a:t>
            </a:r>
          </a:p>
          <a:p>
            <a:pPr marL="457200" lvl="1" indent="0">
              <a:buNone/>
            </a:pPr>
            <a:r>
              <a:rPr lang="en-US" sz="2000" dirty="0" smtClean="0"/>
              <a:t>See “When disaster strikes” on the course page.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9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952500" y="787400"/>
            <a:ext cx="1638300" cy="838200"/>
          </a:xfrm>
          <a:prstGeom prst="flowChartAlternateProcess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Textbook: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Fleck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avlbl</a:t>
            </a:r>
            <a:r>
              <a:rPr lang="en-US" b="1" dirty="0" smtClean="0">
                <a:solidFill>
                  <a:schemeClr val="tx1"/>
                </a:solidFill>
              </a:rPr>
              <a:t> online)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403600" y="431800"/>
            <a:ext cx="2057400" cy="1193800"/>
          </a:xfrm>
          <a:prstGeom prst="flowChartAlternateProcess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Discussion problems: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Need to buy from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bookstore! (~$5)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477000" y="787400"/>
            <a:ext cx="1676400" cy="838200"/>
          </a:xfrm>
          <a:prstGeom prst="flowChartAlternateProcess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Alt Textbook: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Rosen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97" y="24713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057400"/>
            <a:ext cx="830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2676" y="355050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ROUTINE WORK</a:t>
            </a:r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920287" y="3919835"/>
            <a:ext cx="1918623" cy="1415534"/>
          </a:xfrm>
          <a:prstGeom prst="flowChartAlternateProcess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 assignments/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quiz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(online: Moodle)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657600" y="3923268"/>
            <a:ext cx="1918623" cy="1415534"/>
          </a:xfrm>
          <a:prstGeom prst="flowChartAlternateProcess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Mini-HW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(online, auto-graded, any </a:t>
            </a:r>
            <a:r>
              <a:rPr lang="en-US" b="1" dirty="0" err="1" smtClean="0">
                <a:solidFill>
                  <a:schemeClr val="tx1"/>
                </a:solidFill>
              </a:rPr>
              <a:t>num</a:t>
            </a:r>
            <a:r>
              <a:rPr lang="en-US" b="1" dirty="0" smtClean="0">
                <a:solidFill>
                  <a:schemeClr val="tx1"/>
                </a:solidFill>
              </a:rPr>
              <a:t> of attempts: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Moodle)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81288" y="3939401"/>
            <a:ext cx="1918623" cy="1415534"/>
          </a:xfrm>
          <a:prstGeom prst="flowChartAlternateProcess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Long-form HW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(hardcopy; but you can prepare it using </a:t>
            </a:r>
            <a:r>
              <a:rPr lang="en-US" b="1" dirty="0" err="1" smtClean="0">
                <a:solidFill>
                  <a:schemeClr val="tx1"/>
                </a:solidFill>
              </a:rPr>
              <a:t>LaTex</a:t>
            </a:r>
            <a:r>
              <a:rPr lang="en-US" b="1" dirty="0" smtClean="0">
                <a:solidFill>
                  <a:schemeClr val="tx1"/>
                </a:solidFill>
              </a:rPr>
              <a:t>/Word)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9197" y="5562600"/>
            <a:ext cx="830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100" y="22860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1600200" y="2133600"/>
            <a:ext cx="1638300" cy="838200"/>
          </a:xfrm>
          <a:prstGeom prst="flowChartAlternateProcess">
            <a:avLst/>
          </a:prstGeom>
          <a:solidFill>
            <a:srgbClr val="00B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Moodle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394200" y="2133600"/>
            <a:ext cx="3073400" cy="1066800"/>
          </a:xfrm>
          <a:prstGeom prst="flowChartAlternateProcess">
            <a:avLst/>
          </a:prstGeom>
          <a:solidFill>
            <a:srgbClr val="00B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Piazza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pwd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baggins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sign up for right section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 any email </a:t>
            </a:r>
            <a:r>
              <a:rPr lang="en-US" b="1" dirty="0" err="1" smtClean="0">
                <a:solidFill>
                  <a:schemeClr val="tx1"/>
                </a:solidFill>
              </a:rPr>
              <a:t>addr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" y="3429000"/>
            <a:ext cx="830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 2 18"/>
          <p:cNvSpPr/>
          <p:nvPr/>
        </p:nvSpPr>
        <p:spPr>
          <a:xfrm>
            <a:off x="719538" y="5647371"/>
            <a:ext cx="2938062" cy="10572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Midterms</a:t>
            </a:r>
          </a:p>
          <a:p>
            <a:pPr algn="ctr"/>
            <a:r>
              <a:rPr lang="en-US" b="1" dirty="0" smtClean="0"/>
              <a:t>3 of them</a:t>
            </a:r>
            <a:endParaRPr lang="en-US" b="1" dirty="0"/>
          </a:p>
        </p:txBody>
      </p:sp>
      <p:sp>
        <p:nvSpPr>
          <p:cNvPr id="20" name="Explosion 2 19"/>
          <p:cNvSpPr/>
          <p:nvPr/>
        </p:nvSpPr>
        <p:spPr>
          <a:xfrm>
            <a:off x="4724400" y="5647371"/>
            <a:ext cx="3276600" cy="10572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Final</a:t>
            </a:r>
          </a:p>
          <a:p>
            <a:pPr algn="ctr"/>
            <a:r>
              <a:rPr lang="en-US" b="1" dirty="0" smtClean="0"/>
              <a:t>(very short)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51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This class is very difficult for most students</a:t>
            </a:r>
          </a:p>
          <a:p>
            <a:r>
              <a:rPr lang="en-US" dirty="0" smtClean="0"/>
              <a:t>New ways of thinking require lots of practice; math is hard</a:t>
            </a:r>
          </a:p>
          <a:p>
            <a:r>
              <a:rPr lang="en-US" dirty="0" smtClean="0"/>
              <a:t>But if you grasp things early, you will sail smoothly.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Basic approach to taking this class</a:t>
            </a:r>
          </a:p>
          <a:p>
            <a:pPr lvl="1"/>
            <a:r>
              <a:rPr lang="en-US" dirty="0" smtClean="0"/>
              <a:t>Come to lectures, take notes</a:t>
            </a:r>
          </a:p>
          <a:p>
            <a:pPr lvl="2"/>
            <a:r>
              <a:rPr lang="en-US" dirty="0" smtClean="0"/>
              <a:t>If you have trouble following lecture, read the relevant sections of the book first</a:t>
            </a:r>
          </a:p>
          <a:p>
            <a:pPr lvl="1"/>
            <a:r>
              <a:rPr lang="en-US" dirty="0" smtClean="0"/>
              <a:t>Try doing the homework</a:t>
            </a:r>
          </a:p>
          <a:p>
            <a:pPr lvl="1"/>
            <a:r>
              <a:rPr lang="en-US" dirty="0" smtClean="0"/>
              <a:t>Read the online textbook</a:t>
            </a:r>
          </a:p>
          <a:p>
            <a:pPr lvl="1"/>
            <a:r>
              <a:rPr lang="en-US" dirty="0" smtClean="0"/>
              <a:t>Complete the homework (use TAs, Piazza, Rosen book, online resources as needed)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Preparing for exams</a:t>
            </a:r>
          </a:p>
          <a:p>
            <a:pPr lvl="1"/>
            <a:r>
              <a:rPr lang="en-US" dirty="0" smtClean="0"/>
              <a:t>Find extra problems from past </a:t>
            </a:r>
            <a:r>
              <a:rPr lang="en-US" dirty="0" err="1" smtClean="0"/>
              <a:t>homeworks</a:t>
            </a:r>
            <a:r>
              <a:rPr lang="en-US" dirty="0" smtClean="0"/>
              <a:t> and exams (see past courses linked via website)</a:t>
            </a:r>
          </a:p>
          <a:p>
            <a:pPr lvl="1"/>
            <a:r>
              <a:rPr lang="en-US" dirty="0" smtClean="0"/>
              <a:t>Do a few extra problems every week in a topic that is difficult for you</a:t>
            </a:r>
          </a:p>
          <a:p>
            <a:pPr lvl="1"/>
            <a:r>
              <a:rPr lang="en-US" dirty="0" smtClean="0"/>
              <a:t>2 weeks before exam, start doing extra problems every day until all the past homework and exam problems are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Prerequisites, proficiency, honors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>
                <a:solidFill>
                  <a:srgbClr val="C00000"/>
                </a:solidFill>
              </a:rPr>
              <a:t>Prerequisites</a:t>
            </a:r>
          </a:p>
          <a:p>
            <a:pPr lvl="1"/>
            <a:r>
              <a:rPr lang="en-US" sz="1800" dirty="0"/>
              <a:t>Calculus I (Math 220 or 221 or 234) and CS 125 or ECE 190 or CS 101 or a high grade in INFO 103</a:t>
            </a:r>
          </a:p>
          <a:p>
            <a:pPr lvl="1"/>
            <a:r>
              <a:rPr lang="en-US" sz="1800" dirty="0"/>
              <a:t>If you aren't sure whether you have the right background, speak to </a:t>
            </a:r>
            <a:r>
              <a:rPr lang="en-US" sz="1800" dirty="0" smtClean="0"/>
              <a:t>me (or Margaret Fleck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Proficiency </a:t>
            </a:r>
            <a:r>
              <a:rPr lang="en-US" sz="2400" b="1" dirty="0" smtClean="0">
                <a:solidFill>
                  <a:srgbClr val="C00000"/>
                </a:solidFill>
              </a:rPr>
              <a:t>exam</a:t>
            </a:r>
          </a:p>
          <a:p>
            <a:pPr lvl="1"/>
            <a:r>
              <a:rPr lang="en-US" sz="1800" dirty="0" smtClean="0"/>
              <a:t>See course </a:t>
            </a:r>
            <a:r>
              <a:rPr lang="en-US" sz="1800" dirty="0" smtClean="0"/>
              <a:t>website</a:t>
            </a:r>
          </a:p>
          <a:p>
            <a:pPr lvl="1"/>
            <a:r>
              <a:rPr lang="en-US" sz="1800" dirty="0" smtClean="0"/>
              <a:t>Wed this week, 7pm-10pm (sign up by 9am);  conflict on Saturday.</a:t>
            </a:r>
            <a:endParaRPr lang="en-US" sz="1800" dirty="0" smtClean="0"/>
          </a:p>
          <a:p>
            <a:pPr lvl="1"/>
            <a:r>
              <a:rPr lang="en-US" sz="1800" dirty="0" smtClean="0"/>
              <a:t>Write to us </a:t>
            </a:r>
            <a:r>
              <a:rPr lang="en-US" sz="1800" dirty="0" smtClean="0"/>
              <a:t>immediately</a:t>
            </a:r>
          </a:p>
          <a:p>
            <a:pPr lvl="1"/>
            <a:endParaRPr lang="en-US" sz="1800" dirty="0"/>
          </a:p>
          <a:p>
            <a:r>
              <a:rPr lang="en-US" sz="2200" b="1" dirty="0" smtClean="0">
                <a:solidFill>
                  <a:srgbClr val="C00000"/>
                </a:solidFill>
              </a:rPr>
              <a:t>Honors </a:t>
            </a:r>
            <a:r>
              <a:rPr lang="en-US" sz="2200" b="1" dirty="0" err="1" smtClean="0">
                <a:solidFill>
                  <a:srgbClr val="C00000"/>
                </a:solidFill>
              </a:rPr>
              <a:t>addon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See main webpage</a:t>
            </a: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57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To do now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syllabus and course information online</a:t>
            </a:r>
          </a:p>
          <a:p>
            <a:pPr lvl="1"/>
            <a:r>
              <a:rPr lang="en-US" dirty="0" smtClean="0"/>
              <a:t>Navigate and look at all parts of the course website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Enroll in Piazza to get announcements</a:t>
            </a:r>
          </a:p>
          <a:p>
            <a:pPr lvl="1"/>
            <a:r>
              <a:rPr lang="en-US" dirty="0" smtClean="0"/>
              <a:t>Access code: </a:t>
            </a:r>
            <a:r>
              <a:rPr lang="en-US" dirty="0" err="1" smtClean="0"/>
              <a:t>baggins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Make sure you can access Moodle</a:t>
            </a:r>
          </a:p>
          <a:p>
            <a:pPr lvl="1"/>
            <a:r>
              <a:rPr lang="en-US" dirty="0" smtClean="0"/>
              <a:t>First “reading quiz” due Wed night!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you’re not yet registered, come up front after lecture and put your name on a list</a:t>
            </a:r>
          </a:p>
          <a:p>
            <a:endParaRPr lang="en-US" dirty="0"/>
          </a:p>
          <a:p>
            <a:r>
              <a:rPr lang="en-US" dirty="0" smtClean="0"/>
              <a:t>Note: no discussion section this week!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Thank you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class: Logic!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62000" y="704850"/>
            <a:ext cx="739140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Building safe and secure software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Examples: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- How do we build a secure voting machine?</a:t>
            </a:r>
            <a:endParaRPr lang="en-US" sz="2800" dirty="0"/>
          </a:p>
          <a:p>
            <a:r>
              <a:rPr lang="en-US" sz="2800" dirty="0" smtClean="0"/>
              <a:t> - Safe Mars rover?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- Safe operating system?</a:t>
            </a:r>
            <a:endParaRPr lang="en-US" sz="2800" dirty="0"/>
          </a:p>
          <a:p>
            <a:r>
              <a:rPr lang="en-US" sz="2800" dirty="0" smtClean="0"/>
              <a:t> - Secure Android platform?</a:t>
            </a:r>
            <a:endParaRPr lang="en-US" sz="2800" dirty="0"/>
          </a:p>
          <a:p>
            <a:r>
              <a:rPr lang="en-US" sz="2800" dirty="0" smtClean="0"/>
              <a:t> - Secure cloud computing system?</a:t>
            </a:r>
          </a:p>
          <a:p>
            <a:endParaRPr lang="en-US" sz="2800" dirty="0"/>
          </a:p>
          <a:p>
            <a:r>
              <a:rPr lang="en-US" sz="2800" dirty="0" smtClean="0"/>
              <a:t>Not just “reasonably correct” but “provably correct”!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Idea:</a:t>
            </a:r>
            <a:r>
              <a:rPr lang="en-US" sz="2800" dirty="0" smtClean="0"/>
              <a:t> View the system being secure as a theorem in mathematics. Prove the theorem!</a:t>
            </a:r>
          </a:p>
          <a:p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Recent work: Secure Android platform(~10KLOC)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981200"/>
            <a:ext cx="6924675" cy="359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981200"/>
            <a:ext cx="191452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49" y="5867400"/>
            <a:ext cx="8295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Combination of logic, theorem proving, algorithms and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software engineering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914400"/>
          </a:xfrm>
        </p:spPr>
        <p:txBody>
          <a:bodyPr/>
          <a:lstStyle/>
          <a:p>
            <a:r>
              <a:rPr lang="en-US" dirty="0" smtClean="0"/>
              <a:t>Discrete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Really, you should have done this course in school!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Reasons you didn’t: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Science has hijacked math courses to teach </a:t>
            </a:r>
            <a:br>
              <a:rPr lang="en-US" sz="2800" dirty="0" smtClean="0"/>
            </a:br>
            <a:r>
              <a:rPr lang="en-US" sz="2800" dirty="0" smtClean="0"/>
              <a:t>     what’s useful for science … calculus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Very little discrete math in current student </a:t>
            </a:r>
            <a:br>
              <a:rPr lang="en-US" sz="2800" dirty="0" smtClean="0"/>
            </a:br>
            <a:r>
              <a:rPr lang="en-US" sz="2800" dirty="0" smtClean="0"/>
              <a:t>     curricula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want to solve problems computationally</a:t>
            </a:r>
          </a:p>
          <a:p>
            <a:endParaRPr lang="en-US" dirty="0" smtClean="0"/>
          </a:p>
          <a:p>
            <a:r>
              <a:rPr lang="en-US" dirty="0" smtClean="0"/>
              <a:t>This requires </a:t>
            </a:r>
          </a:p>
          <a:p>
            <a:pPr lvl="1"/>
            <a:r>
              <a:rPr lang="en-US" dirty="0" smtClean="0"/>
              <a:t>modeling the world</a:t>
            </a:r>
          </a:p>
          <a:p>
            <a:pPr lvl="1"/>
            <a:r>
              <a:rPr lang="en-US" dirty="0" smtClean="0"/>
              <a:t>devising an algorithm</a:t>
            </a:r>
          </a:p>
          <a:p>
            <a:pPr lvl="1"/>
            <a:r>
              <a:rPr lang="en-US" dirty="0" smtClean="0"/>
              <a:t>determining the efficiency and correctness of that algorithm</a:t>
            </a:r>
          </a:p>
          <a:p>
            <a:endParaRPr lang="en-US" dirty="0" smtClean="0"/>
          </a:p>
          <a:p>
            <a:r>
              <a:rPr lang="en-US" dirty="0" smtClean="0"/>
              <a:t>Discrete structures: how to model the world and think computationally and rigorously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pic>
        <p:nvPicPr>
          <p:cNvPr id="891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7" t="32609" r="29771" b="11924"/>
          <a:stretch/>
        </p:blipFill>
        <p:spPr bwMode="auto">
          <a:xfrm>
            <a:off x="152400" y="1143000"/>
            <a:ext cx="5136412" cy="53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pic>
        <p:nvPicPr>
          <p:cNvPr id="891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7" t="32609" r="29771" b="11924"/>
          <a:stretch/>
        </p:blipFill>
        <p:spPr bwMode="auto">
          <a:xfrm>
            <a:off x="152400" y="1143000"/>
            <a:ext cx="5136412" cy="53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07441" y="1466491"/>
            <a:ext cx="1036755" cy="914400"/>
          </a:xfrm>
          <a:custGeom>
            <a:avLst/>
            <a:gdLst>
              <a:gd name="connsiteX0" fmla="*/ 1036755 w 1036755"/>
              <a:gd name="connsiteY0" fmla="*/ 0 h 914400"/>
              <a:gd name="connsiteX1" fmla="*/ 950491 w 1036755"/>
              <a:gd name="connsiteY1" fmla="*/ 17252 h 914400"/>
              <a:gd name="connsiteX2" fmla="*/ 795216 w 1036755"/>
              <a:gd name="connsiteY2" fmla="*/ 103517 h 914400"/>
              <a:gd name="connsiteX3" fmla="*/ 726204 w 1036755"/>
              <a:gd name="connsiteY3" fmla="*/ 120769 h 914400"/>
              <a:gd name="connsiteX4" fmla="*/ 622687 w 1036755"/>
              <a:gd name="connsiteY4" fmla="*/ 155275 h 914400"/>
              <a:gd name="connsiteX5" fmla="*/ 570929 w 1036755"/>
              <a:gd name="connsiteY5" fmla="*/ 189781 h 914400"/>
              <a:gd name="connsiteX6" fmla="*/ 536423 w 1036755"/>
              <a:gd name="connsiteY6" fmla="*/ 241539 h 914400"/>
              <a:gd name="connsiteX7" fmla="*/ 432906 w 1036755"/>
              <a:gd name="connsiteY7" fmla="*/ 310551 h 914400"/>
              <a:gd name="connsiteX8" fmla="*/ 329389 w 1036755"/>
              <a:gd name="connsiteY8" fmla="*/ 379562 h 914400"/>
              <a:gd name="connsiteX9" fmla="*/ 277631 w 1036755"/>
              <a:gd name="connsiteY9" fmla="*/ 396815 h 914400"/>
              <a:gd name="connsiteX10" fmla="*/ 225872 w 1036755"/>
              <a:gd name="connsiteY10" fmla="*/ 448573 h 914400"/>
              <a:gd name="connsiteX11" fmla="*/ 122355 w 1036755"/>
              <a:gd name="connsiteY11" fmla="*/ 534837 h 914400"/>
              <a:gd name="connsiteX12" fmla="*/ 53344 w 1036755"/>
              <a:gd name="connsiteY12" fmla="*/ 638354 h 914400"/>
              <a:gd name="connsiteX13" fmla="*/ 18838 w 1036755"/>
              <a:gd name="connsiteY13" fmla="*/ 776377 h 914400"/>
              <a:gd name="connsiteX14" fmla="*/ 1585 w 1036755"/>
              <a:gd name="connsiteY14" fmla="*/ 828135 h 914400"/>
              <a:gd name="connsiteX15" fmla="*/ 1585 w 1036755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755" h="914400">
                <a:moveTo>
                  <a:pt x="1036755" y="0"/>
                </a:moveTo>
                <a:cubicBezTo>
                  <a:pt x="1008000" y="5751"/>
                  <a:pt x="977187" y="5118"/>
                  <a:pt x="950491" y="17252"/>
                </a:cubicBezTo>
                <a:cubicBezTo>
                  <a:pt x="741379" y="112303"/>
                  <a:pt x="925987" y="66155"/>
                  <a:pt x="795216" y="103517"/>
                </a:cubicBezTo>
                <a:cubicBezTo>
                  <a:pt x="772416" y="110031"/>
                  <a:pt x="748916" y="113956"/>
                  <a:pt x="726204" y="120769"/>
                </a:cubicBezTo>
                <a:cubicBezTo>
                  <a:pt x="691366" y="131220"/>
                  <a:pt x="622687" y="155275"/>
                  <a:pt x="622687" y="155275"/>
                </a:cubicBezTo>
                <a:cubicBezTo>
                  <a:pt x="605434" y="166777"/>
                  <a:pt x="585591" y="175119"/>
                  <a:pt x="570929" y="189781"/>
                </a:cubicBezTo>
                <a:cubicBezTo>
                  <a:pt x="556267" y="204443"/>
                  <a:pt x="552028" y="227885"/>
                  <a:pt x="536423" y="241539"/>
                </a:cubicBezTo>
                <a:cubicBezTo>
                  <a:pt x="505213" y="268848"/>
                  <a:pt x="467412" y="287547"/>
                  <a:pt x="432906" y="310551"/>
                </a:cubicBezTo>
                <a:lnTo>
                  <a:pt x="329389" y="379562"/>
                </a:lnTo>
                <a:cubicBezTo>
                  <a:pt x="314257" y="389650"/>
                  <a:pt x="294884" y="391064"/>
                  <a:pt x="277631" y="396815"/>
                </a:cubicBezTo>
                <a:cubicBezTo>
                  <a:pt x="260378" y="414068"/>
                  <a:pt x="244616" y="432953"/>
                  <a:pt x="225872" y="448573"/>
                </a:cubicBezTo>
                <a:cubicBezTo>
                  <a:pt x="162919" y="501033"/>
                  <a:pt x="178060" y="463216"/>
                  <a:pt x="122355" y="534837"/>
                </a:cubicBezTo>
                <a:cubicBezTo>
                  <a:pt x="96894" y="567572"/>
                  <a:pt x="53344" y="638354"/>
                  <a:pt x="53344" y="638354"/>
                </a:cubicBezTo>
                <a:cubicBezTo>
                  <a:pt x="13905" y="756670"/>
                  <a:pt x="60479" y="609817"/>
                  <a:pt x="18838" y="776377"/>
                </a:cubicBezTo>
                <a:cubicBezTo>
                  <a:pt x="14427" y="794020"/>
                  <a:pt x="3841" y="810089"/>
                  <a:pt x="1585" y="828135"/>
                </a:cubicBezTo>
                <a:cubicBezTo>
                  <a:pt x="-1982" y="856668"/>
                  <a:pt x="1585" y="885645"/>
                  <a:pt x="1585" y="914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002657" y="1449238"/>
            <a:ext cx="224286" cy="741871"/>
          </a:xfrm>
          <a:custGeom>
            <a:avLst/>
            <a:gdLst>
              <a:gd name="connsiteX0" fmla="*/ 224286 w 224286"/>
              <a:gd name="connsiteY0" fmla="*/ 0 h 741871"/>
              <a:gd name="connsiteX1" fmla="*/ 207034 w 224286"/>
              <a:gd name="connsiteY1" fmla="*/ 310551 h 741871"/>
              <a:gd name="connsiteX2" fmla="*/ 155275 w 224286"/>
              <a:gd name="connsiteY2" fmla="*/ 500332 h 741871"/>
              <a:gd name="connsiteX3" fmla="*/ 138022 w 224286"/>
              <a:gd name="connsiteY3" fmla="*/ 569343 h 741871"/>
              <a:gd name="connsiteX4" fmla="*/ 69011 w 224286"/>
              <a:gd name="connsiteY4" fmla="*/ 672860 h 741871"/>
              <a:gd name="connsiteX5" fmla="*/ 0 w 224286"/>
              <a:gd name="connsiteY5" fmla="*/ 741871 h 7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86" h="741871">
                <a:moveTo>
                  <a:pt x="224286" y="0"/>
                </a:moveTo>
                <a:cubicBezTo>
                  <a:pt x="218535" y="103517"/>
                  <a:pt x="216015" y="207264"/>
                  <a:pt x="207034" y="310551"/>
                </a:cubicBezTo>
                <a:cubicBezTo>
                  <a:pt x="201296" y="376536"/>
                  <a:pt x="175923" y="438387"/>
                  <a:pt x="155275" y="500332"/>
                </a:cubicBezTo>
                <a:cubicBezTo>
                  <a:pt x="147777" y="522827"/>
                  <a:pt x="148626" y="548135"/>
                  <a:pt x="138022" y="569343"/>
                </a:cubicBezTo>
                <a:cubicBezTo>
                  <a:pt x="119476" y="606435"/>
                  <a:pt x="92015" y="638354"/>
                  <a:pt x="69011" y="672860"/>
                </a:cubicBezTo>
                <a:cubicBezTo>
                  <a:pt x="27372" y="735318"/>
                  <a:pt x="53051" y="715346"/>
                  <a:pt x="0" y="74187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43532" y="2191109"/>
            <a:ext cx="810883" cy="172529"/>
          </a:xfrm>
          <a:custGeom>
            <a:avLst/>
            <a:gdLst>
              <a:gd name="connsiteX0" fmla="*/ 810883 w 810883"/>
              <a:gd name="connsiteY0" fmla="*/ 0 h 172529"/>
              <a:gd name="connsiteX1" fmla="*/ 724619 w 810883"/>
              <a:gd name="connsiteY1" fmla="*/ 17253 h 172529"/>
              <a:gd name="connsiteX2" fmla="*/ 586596 w 810883"/>
              <a:gd name="connsiteY2" fmla="*/ 51759 h 172529"/>
              <a:gd name="connsiteX3" fmla="*/ 310551 w 810883"/>
              <a:gd name="connsiteY3" fmla="*/ 69012 h 172529"/>
              <a:gd name="connsiteX4" fmla="*/ 103517 w 810883"/>
              <a:gd name="connsiteY4" fmla="*/ 138023 h 172529"/>
              <a:gd name="connsiteX5" fmla="*/ 51759 w 810883"/>
              <a:gd name="connsiteY5" fmla="*/ 155276 h 172529"/>
              <a:gd name="connsiteX6" fmla="*/ 0 w 810883"/>
              <a:gd name="connsiteY6" fmla="*/ 172529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883" h="172529">
                <a:moveTo>
                  <a:pt x="810883" y="0"/>
                </a:moveTo>
                <a:cubicBezTo>
                  <a:pt x="782128" y="5751"/>
                  <a:pt x="753192" y="10659"/>
                  <a:pt x="724619" y="17253"/>
                </a:cubicBezTo>
                <a:cubicBezTo>
                  <a:pt x="678410" y="27917"/>
                  <a:pt x="633927" y="48801"/>
                  <a:pt x="586596" y="51759"/>
                </a:cubicBezTo>
                <a:lnTo>
                  <a:pt x="310551" y="69012"/>
                </a:lnTo>
                <a:lnTo>
                  <a:pt x="103517" y="138023"/>
                </a:lnTo>
                <a:lnTo>
                  <a:pt x="51759" y="155276"/>
                </a:lnTo>
                <a:lnTo>
                  <a:pt x="0" y="17252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6053" y="2432649"/>
            <a:ext cx="1380226" cy="2242868"/>
          </a:xfrm>
          <a:custGeom>
            <a:avLst/>
            <a:gdLst>
              <a:gd name="connsiteX0" fmla="*/ 1380226 w 1380226"/>
              <a:gd name="connsiteY0" fmla="*/ 0 h 2242868"/>
              <a:gd name="connsiteX1" fmla="*/ 1362973 w 1380226"/>
              <a:gd name="connsiteY1" fmla="*/ 276045 h 2242868"/>
              <a:gd name="connsiteX2" fmla="*/ 1345721 w 1380226"/>
              <a:gd name="connsiteY2" fmla="*/ 379562 h 2242868"/>
              <a:gd name="connsiteX3" fmla="*/ 1293962 w 1380226"/>
              <a:gd name="connsiteY3" fmla="*/ 483079 h 2242868"/>
              <a:gd name="connsiteX4" fmla="*/ 1242204 w 1380226"/>
              <a:gd name="connsiteY4" fmla="*/ 517585 h 2242868"/>
              <a:gd name="connsiteX5" fmla="*/ 1173192 w 1380226"/>
              <a:gd name="connsiteY5" fmla="*/ 603849 h 2242868"/>
              <a:gd name="connsiteX6" fmla="*/ 1086928 w 1380226"/>
              <a:gd name="connsiteY6" fmla="*/ 707366 h 2242868"/>
              <a:gd name="connsiteX7" fmla="*/ 983411 w 1380226"/>
              <a:gd name="connsiteY7" fmla="*/ 776377 h 2242868"/>
              <a:gd name="connsiteX8" fmla="*/ 931653 w 1380226"/>
              <a:gd name="connsiteY8" fmla="*/ 879894 h 2242868"/>
              <a:gd name="connsiteX9" fmla="*/ 879894 w 1380226"/>
              <a:gd name="connsiteY9" fmla="*/ 914400 h 2242868"/>
              <a:gd name="connsiteX10" fmla="*/ 759124 w 1380226"/>
              <a:gd name="connsiteY10" fmla="*/ 1052423 h 2242868"/>
              <a:gd name="connsiteX11" fmla="*/ 724619 w 1380226"/>
              <a:gd name="connsiteY11" fmla="*/ 1104181 h 2242868"/>
              <a:gd name="connsiteX12" fmla="*/ 707366 w 1380226"/>
              <a:gd name="connsiteY12" fmla="*/ 1155940 h 2242868"/>
              <a:gd name="connsiteX13" fmla="*/ 655607 w 1380226"/>
              <a:gd name="connsiteY13" fmla="*/ 1207698 h 2242868"/>
              <a:gd name="connsiteX14" fmla="*/ 586596 w 1380226"/>
              <a:gd name="connsiteY14" fmla="*/ 1311215 h 2242868"/>
              <a:gd name="connsiteX15" fmla="*/ 552090 w 1380226"/>
              <a:gd name="connsiteY15" fmla="*/ 1362974 h 2242868"/>
              <a:gd name="connsiteX16" fmla="*/ 517585 w 1380226"/>
              <a:gd name="connsiteY16" fmla="*/ 1414732 h 2242868"/>
              <a:gd name="connsiteX17" fmla="*/ 465826 w 1380226"/>
              <a:gd name="connsiteY17" fmla="*/ 1570008 h 2242868"/>
              <a:gd name="connsiteX18" fmla="*/ 431321 w 1380226"/>
              <a:gd name="connsiteY18" fmla="*/ 1673525 h 2242868"/>
              <a:gd name="connsiteX19" fmla="*/ 414068 w 1380226"/>
              <a:gd name="connsiteY19" fmla="*/ 1725283 h 2242868"/>
              <a:gd name="connsiteX20" fmla="*/ 345056 w 1380226"/>
              <a:gd name="connsiteY20" fmla="*/ 1828800 h 2242868"/>
              <a:gd name="connsiteX21" fmla="*/ 310551 w 1380226"/>
              <a:gd name="connsiteY21" fmla="*/ 1932317 h 2242868"/>
              <a:gd name="connsiteX22" fmla="*/ 189781 w 1380226"/>
              <a:gd name="connsiteY22" fmla="*/ 2087593 h 2242868"/>
              <a:gd name="connsiteX23" fmla="*/ 86264 w 1380226"/>
              <a:gd name="connsiteY23" fmla="*/ 2156604 h 2242868"/>
              <a:gd name="connsiteX24" fmla="*/ 34505 w 1380226"/>
              <a:gd name="connsiteY24" fmla="*/ 2191109 h 2242868"/>
              <a:gd name="connsiteX25" fmla="*/ 0 w 1380226"/>
              <a:gd name="connsiteY25" fmla="*/ 2242868 h 22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0226" h="2242868">
                <a:moveTo>
                  <a:pt x="1380226" y="0"/>
                </a:moveTo>
                <a:cubicBezTo>
                  <a:pt x="1374475" y="92015"/>
                  <a:pt x="1371320" y="184229"/>
                  <a:pt x="1362973" y="276045"/>
                </a:cubicBezTo>
                <a:cubicBezTo>
                  <a:pt x="1359806" y="310883"/>
                  <a:pt x="1353309" y="345413"/>
                  <a:pt x="1345721" y="379562"/>
                </a:cubicBezTo>
                <a:cubicBezTo>
                  <a:pt x="1337703" y="415646"/>
                  <a:pt x="1320551" y="456490"/>
                  <a:pt x="1293962" y="483079"/>
                </a:cubicBezTo>
                <a:cubicBezTo>
                  <a:pt x="1279300" y="497741"/>
                  <a:pt x="1259457" y="506083"/>
                  <a:pt x="1242204" y="517585"/>
                </a:cubicBezTo>
                <a:cubicBezTo>
                  <a:pt x="1208615" y="618349"/>
                  <a:pt x="1251232" y="525808"/>
                  <a:pt x="1173192" y="603849"/>
                </a:cubicBezTo>
                <a:cubicBezTo>
                  <a:pt x="1073507" y="703535"/>
                  <a:pt x="1214121" y="608439"/>
                  <a:pt x="1086928" y="707366"/>
                </a:cubicBezTo>
                <a:cubicBezTo>
                  <a:pt x="1054193" y="732826"/>
                  <a:pt x="983411" y="776377"/>
                  <a:pt x="983411" y="776377"/>
                </a:cubicBezTo>
                <a:cubicBezTo>
                  <a:pt x="969379" y="818473"/>
                  <a:pt x="965097" y="846450"/>
                  <a:pt x="931653" y="879894"/>
                </a:cubicBezTo>
                <a:cubicBezTo>
                  <a:pt x="916991" y="894556"/>
                  <a:pt x="897147" y="902898"/>
                  <a:pt x="879894" y="914400"/>
                </a:cubicBezTo>
                <a:cubicBezTo>
                  <a:pt x="799381" y="1035170"/>
                  <a:pt x="845389" y="994913"/>
                  <a:pt x="759124" y="1052423"/>
                </a:cubicBezTo>
                <a:cubicBezTo>
                  <a:pt x="747622" y="1069676"/>
                  <a:pt x="733892" y="1085635"/>
                  <a:pt x="724619" y="1104181"/>
                </a:cubicBezTo>
                <a:cubicBezTo>
                  <a:pt x="716486" y="1120447"/>
                  <a:pt x="717454" y="1140808"/>
                  <a:pt x="707366" y="1155940"/>
                </a:cubicBezTo>
                <a:cubicBezTo>
                  <a:pt x="693832" y="1176241"/>
                  <a:pt x="670587" y="1188438"/>
                  <a:pt x="655607" y="1207698"/>
                </a:cubicBezTo>
                <a:cubicBezTo>
                  <a:pt x="630146" y="1240433"/>
                  <a:pt x="609600" y="1276709"/>
                  <a:pt x="586596" y="1311215"/>
                </a:cubicBezTo>
                <a:lnTo>
                  <a:pt x="552090" y="1362974"/>
                </a:lnTo>
                <a:cubicBezTo>
                  <a:pt x="540588" y="1380227"/>
                  <a:pt x="524142" y="1395061"/>
                  <a:pt x="517585" y="1414732"/>
                </a:cubicBezTo>
                <a:lnTo>
                  <a:pt x="465826" y="1570008"/>
                </a:lnTo>
                <a:lnTo>
                  <a:pt x="431321" y="1673525"/>
                </a:lnTo>
                <a:cubicBezTo>
                  <a:pt x="425570" y="1690778"/>
                  <a:pt x="424156" y="1710151"/>
                  <a:pt x="414068" y="1725283"/>
                </a:cubicBezTo>
                <a:lnTo>
                  <a:pt x="345056" y="1828800"/>
                </a:lnTo>
                <a:cubicBezTo>
                  <a:pt x="333554" y="1863306"/>
                  <a:pt x="330727" y="1902054"/>
                  <a:pt x="310551" y="1932317"/>
                </a:cubicBezTo>
                <a:cubicBezTo>
                  <a:pt x="270413" y="1992524"/>
                  <a:pt x="245912" y="2043935"/>
                  <a:pt x="189781" y="2087593"/>
                </a:cubicBezTo>
                <a:cubicBezTo>
                  <a:pt x="157046" y="2113054"/>
                  <a:pt x="120770" y="2133600"/>
                  <a:pt x="86264" y="2156604"/>
                </a:cubicBezTo>
                <a:lnTo>
                  <a:pt x="34505" y="2191109"/>
                </a:lnTo>
                <a:lnTo>
                  <a:pt x="0" y="22428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73525" y="2398143"/>
            <a:ext cx="1483743" cy="258793"/>
          </a:xfrm>
          <a:custGeom>
            <a:avLst/>
            <a:gdLst>
              <a:gd name="connsiteX0" fmla="*/ 1483743 w 1483743"/>
              <a:gd name="connsiteY0" fmla="*/ 0 h 258793"/>
              <a:gd name="connsiteX1" fmla="*/ 1293962 w 1483743"/>
              <a:gd name="connsiteY1" fmla="*/ 120770 h 258793"/>
              <a:gd name="connsiteX2" fmla="*/ 1242203 w 1483743"/>
              <a:gd name="connsiteY2" fmla="*/ 138023 h 258793"/>
              <a:gd name="connsiteX3" fmla="*/ 1086928 w 1483743"/>
              <a:gd name="connsiteY3" fmla="*/ 207034 h 258793"/>
              <a:gd name="connsiteX4" fmla="*/ 1035169 w 1483743"/>
              <a:gd name="connsiteY4" fmla="*/ 224287 h 258793"/>
              <a:gd name="connsiteX5" fmla="*/ 17252 w 1483743"/>
              <a:gd name="connsiteY5" fmla="*/ 224287 h 258793"/>
              <a:gd name="connsiteX6" fmla="*/ 0 w 148374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743" h="258793">
                <a:moveTo>
                  <a:pt x="1483743" y="0"/>
                </a:moveTo>
                <a:cubicBezTo>
                  <a:pt x="1361918" y="73096"/>
                  <a:pt x="1425381" y="33158"/>
                  <a:pt x="1293962" y="120770"/>
                </a:cubicBezTo>
                <a:cubicBezTo>
                  <a:pt x="1278830" y="130858"/>
                  <a:pt x="1259456" y="132272"/>
                  <a:pt x="1242203" y="138023"/>
                </a:cubicBezTo>
                <a:cubicBezTo>
                  <a:pt x="1160181" y="192705"/>
                  <a:pt x="1210117" y="165972"/>
                  <a:pt x="1086928" y="207034"/>
                </a:cubicBezTo>
                <a:lnTo>
                  <a:pt x="1035169" y="224287"/>
                </a:lnTo>
                <a:cubicBezTo>
                  <a:pt x="663712" y="210529"/>
                  <a:pt x="394802" y="189964"/>
                  <a:pt x="17252" y="224287"/>
                </a:cubicBezTo>
                <a:cubicBezTo>
                  <a:pt x="4445" y="225451"/>
                  <a:pt x="5751" y="247291"/>
                  <a:pt x="0" y="25879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56272" y="2674189"/>
            <a:ext cx="157290" cy="2001328"/>
          </a:xfrm>
          <a:custGeom>
            <a:avLst/>
            <a:gdLst>
              <a:gd name="connsiteX0" fmla="*/ 0 w 157290"/>
              <a:gd name="connsiteY0" fmla="*/ 0 h 2001328"/>
              <a:gd name="connsiteX1" fmla="*/ 34505 w 157290"/>
              <a:gd name="connsiteY1" fmla="*/ 224286 h 2001328"/>
              <a:gd name="connsiteX2" fmla="*/ 17253 w 157290"/>
              <a:gd name="connsiteY2" fmla="*/ 414068 h 2001328"/>
              <a:gd name="connsiteX3" fmla="*/ 34505 w 157290"/>
              <a:gd name="connsiteY3" fmla="*/ 1000664 h 2001328"/>
              <a:gd name="connsiteX4" fmla="*/ 69011 w 157290"/>
              <a:gd name="connsiteY4" fmla="*/ 1104181 h 2001328"/>
              <a:gd name="connsiteX5" fmla="*/ 86264 w 157290"/>
              <a:gd name="connsiteY5" fmla="*/ 1414732 h 2001328"/>
              <a:gd name="connsiteX6" fmla="*/ 103517 w 157290"/>
              <a:gd name="connsiteY6" fmla="*/ 1483743 h 2001328"/>
              <a:gd name="connsiteX7" fmla="*/ 120770 w 157290"/>
              <a:gd name="connsiteY7" fmla="*/ 1621766 h 2001328"/>
              <a:gd name="connsiteX8" fmla="*/ 155275 w 157290"/>
              <a:gd name="connsiteY8" fmla="*/ 1742536 h 2001328"/>
              <a:gd name="connsiteX9" fmla="*/ 155275 w 157290"/>
              <a:gd name="connsiteY9" fmla="*/ 2001328 h 20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0" h="2001328">
                <a:moveTo>
                  <a:pt x="0" y="0"/>
                </a:moveTo>
                <a:cubicBezTo>
                  <a:pt x="4842" y="29051"/>
                  <a:pt x="34505" y="202079"/>
                  <a:pt x="34505" y="224286"/>
                </a:cubicBezTo>
                <a:cubicBezTo>
                  <a:pt x="34505" y="287808"/>
                  <a:pt x="23004" y="350807"/>
                  <a:pt x="17253" y="414068"/>
                </a:cubicBezTo>
                <a:cubicBezTo>
                  <a:pt x="23004" y="609600"/>
                  <a:pt x="19875" y="805595"/>
                  <a:pt x="34505" y="1000664"/>
                </a:cubicBezTo>
                <a:cubicBezTo>
                  <a:pt x="37225" y="1036934"/>
                  <a:pt x="69011" y="1104181"/>
                  <a:pt x="69011" y="1104181"/>
                </a:cubicBezTo>
                <a:cubicBezTo>
                  <a:pt x="74762" y="1207698"/>
                  <a:pt x="76877" y="1311481"/>
                  <a:pt x="86264" y="1414732"/>
                </a:cubicBezTo>
                <a:cubicBezTo>
                  <a:pt x="88411" y="1438346"/>
                  <a:pt x="99619" y="1460354"/>
                  <a:pt x="103517" y="1483743"/>
                </a:cubicBezTo>
                <a:cubicBezTo>
                  <a:pt x="111140" y="1529478"/>
                  <a:pt x="112476" y="1576148"/>
                  <a:pt x="120770" y="1621766"/>
                </a:cubicBezTo>
                <a:cubicBezTo>
                  <a:pt x="131642" y="1681565"/>
                  <a:pt x="151706" y="1674728"/>
                  <a:pt x="155275" y="1742536"/>
                </a:cubicBezTo>
                <a:cubicBezTo>
                  <a:pt x="159809" y="1828681"/>
                  <a:pt x="155275" y="1915064"/>
                  <a:pt x="155275" y="20013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88257" y="2260121"/>
            <a:ext cx="966158" cy="3260785"/>
          </a:xfrm>
          <a:custGeom>
            <a:avLst/>
            <a:gdLst>
              <a:gd name="connsiteX0" fmla="*/ 966158 w 966158"/>
              <a:gd name="connsiteY0" fmla="*/ 0 h 3260785"/>
              <a:gd name="connsiteX1" fmla="*/ 948905 w 966158"/>
              <a:gd name="connsiteY1" fmla="*/ 138022 h 3260785"/>
              <a:gd name="connsiteX2" fmla="*/ 897147 w 966158"/>
              <a:gd name="connsiteY2" fmla="*/ 293298 h 3260785"/>
              <a:gd name="connsiteX3" fmla="*/ 862641 w 966158"/>
              <a:gd name="connsiteY3" fmla="*/ 345056 h 3260785"/>
              <a:gd name="connsiteX4" fmla="*/ 828135 w 966158"/>
              <a:gd name="connsiteY4" fmla="*/ 448573 h 3260785"/>
              <a:gd name="connsiteX5" fmla="*/ 810883 w 966158"/>
              <a:gd name="connsiteY5" fmla="*/ 500332 h 3260785"/>
              <a:gd name="connsiteX6" fmla="*/ 741871 w 966158"/>
              <a:gd name="connsiteY6" fmla="*/ 603849 h 3260785"/>
              <a:gd name="connsiteX7" fmla="*/ 707366 w 966158"/>
              <a:gd name="connsiteY7" fmla="*/ 707366 h 3260785"/>
              <a:gd name="connsiteX8" fmla="*/ 707366 w 966158"/>
              <a:gd name="connsiteY8" fmla="*/ 1121434 h 3260785"/>
              <a:gd name="connsiteX9" fmla="*/ 690113 w 966158"/>
              <a:gd name="connsiteY9" fmla="*/ 1173192 h 3260785"/>
              <a:gd name="connsiteX10" fmla="*/ 638354 w 966158"/>
              <a:gd name="connsiteY10" fmla="*/ 1345721 h 3260785"/>
              <a:gd name="connsiteX11" fmla="*/ 517585 w 966158"/>
              <a:gd name="connsiteY11" fmla="*/ 1708030 h 3260785"/>
              <a:gd name="connsiteX12" fmla="*/ 500332 w 966158"/>
              <a:gd name="connsiteY12" fmla="*/ 1794294 h 3260785"/>
              <a:gd name="connsiteX13" fmla="*/ 465826 w 966158"/>
              <a:gd name="connsiteY13" fmla="*/ 1897811 h 3260785"/>
              <a:gd name="connsiteX14" fmla="*/ 431320 w 966158"/>
              <a:gd name="connsiteY14" fmla="*/ 2001328 h 3260785"/>
              <a:gd name="connsiteX15" fmla="*/ 414068 w 966158"/>
              <a:gd name="connsiteY15" fmla="*/ 2053087 h 3260785"/>
              <a:gd name="connsiteX16" fmla="*/ 396815 w 966158"/>
              <a:gd name="connsiteY16" fmla="*/ 2156604 h 3260785"/>
              <a:gd name="connsiteX17" fmla="*/ 345056 w 966158"/>
              <a:gd name="connsiteY17" fmla="*/ 2311879 h 3260785"/>
              <a:gd name="connsiteX18" fmla="*/ 327803 w 966158"/>
              <a:gd name="connsiteY18" fmla="*/ 2398143 h 3260785"/>
              <a:gd name="connsiteX19" fmla="*/ 293298 w 966158"/>
              <a:gd name="connsiteY19" fmla="*/ 2449902 h 3260785"/>
              <a:gd name="connsiteX20" fmla="*/ 258792 w 966158"/>
              <a:gd name="connsiteY20" fmla="*/ 2553419 h 3260785"/>
              <a:gd name="connsiteX21" fmla="*/ 241539 w 966158"/>
              <a:gd name="connsiteY21" fmla="*/ 2605177 h 3260785"/>
              <a:gd name="connsiteX22" fmla="*/ 189781 w 966158"/>
              <a:gd name="connsiteY22" fmla="*/ 2794958 h 3260785"/>
              <a:gd name="connsiteX23" fmla="*/ 155275 w 966158"/>
              <a:gd name="connsiteY23" fmla="*/ 2898475 h 3260785"/>
              <a:gd name="connsiteX24" fmla="*/ 120769 w 966158"/>
              <a:gd name="connsiteY24" fmla="*/ 3036498 h 3260785"/>
              <a:gd name="connsiteX25" fmla="*/ 103517 w 966158"/>
              <a:gd name="connsiteY25" fmla="*/ 3088256 h 3260785"/>
              <a:gd name="connsiteX26" fmla="*/ 69011 w 966158"/>
              <a:gd name="connsiteY26" fmla="*/ 3140015 h 3260785"/>
              <a:gd name="connsiteX27" fmla="*/ 51758 w 966158"/>
              <a:gd name="connsiteY27" fmla="*/ 3191773 h 3260785"/>
              <a:gd name="connsiteX28" fmla="*/ 0 w 966158"/>
              <a:gd name="connsiteY28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6158" h="3260785">
                <a:moveTo>
                  <a:pt x="966158" y="0"/>
                </a:moveTo>
                <a:cubicBezTo>
                  <a:pt x="960407" y="46007"/>
                  <a:pt x="958620" y="92686"/>
                  <a:pt x="948905" y="138022"/>
                </a:cubicBezTo>
                <a:cubicBezTo>
                  <a:pt x="948904" y="138029"/>
                  <a:pt x="905774" y="267416"/>
                  <a:pt x="897147" y="293298"/>
                </a:cubicBezTo>
                <a:cubicBezTo>
                  <a:pt x="890590" y="312969"/>
                  <a:pt x="874143" y="327803"/>
                  <a:pt x="862641" y="345056"/>
                </a:cubicBezTo>
                <a:lnTo>
                  <a:pt x="828135" y="448573"/>
                </a:lnTo>
                <a:cubicBezTo>
                  <a:pt x="822384" y="465826"/>
                  <a:pt x="820971" y="485200"/>
                  <a:pt x="810883" y="500332"/>
                </a:cubicBezTo>
                <a:cubicBezTo>
                  <a:pt x="787879" y="534838"/>
                  <a:pt x="754985" y="564506"/>
                  <a:pt x="741871" y="603849"/>
                </a:cubicBezTo>
                <a:lnTo>
                  <a:pt x="707366" y="707366"/>
                </a:lnTo>
                <a:cubicBezTo>
                  <a:pt x="720877" y="923549"/>
                  <a:pt x="739389" y="945306"/>
                  <a:pt x="707366" y="1121434"/>
                </a:cubicBezTo>
                <a:cubicBezTo>
                  <a:pt x="704113" y="1139327"/>
                  <a:pt x="695109" y="1155706"/>
                  <a:pt x="690113" y="1173192"/>
                </a:cubicBezTo>
                <a:cubicBezTo>
                  <a:pt x="637963" y="1355714"/>
                  <a:pt x="720355" y="1099720"/>
                  <a:pt x="638354" y="1345721"/>
                </a:cubicBezTo>
                <a:lnTo>
                  <a:pt x="517585" y="1708030"/>
                </a:lnTo>
                <a:cubicBezTo>
                  <a:pt x="508312" y="1735849"/>
                  <a:pt x="508048" y="1766003"/>
                  <a:pt x="500332" y="1794294"/>
                </a:cubicBezTo>
                <a:cubicBezTo>
                  <a:pt x="490762" y="1829385"/>
                  <a:pt x="477328" y="1863305"/>
                  <a:pt x="465826" y="1897811"/>
                </a:cubicBezTo>
                <a:lnTo>
                  <a:pt x="431320" y="2001328"/>
                </a:lnTo>
                <a:cubicBezTo>
                  <a:pt x="425569" y="2018581"/>
                  <a:pt x="417058" y="2035148"/>
                  <a:pt x="414068" y="2053087"/>
                </a:cubicBezTo>
                <a:cubicBezTo>
                  <a:pt x="408317" y="2087593"/>
                  <a:pt x="405299" y="2122667"/>
                  <a:pt x="396815" y="2156604"/>
                </a:cubicBezTo>
                <a:cubicBezTo>
                  <a:pt x="396814" y="2156609"/>
                  <a:pt x="353683" y="2285997"/>
                  <a:pt x="345056" y="2311879"/>
                </a:cubicBezTo>
                <a:cubicBezTo>
                  <a:pt x="335783" y="2339698"/>
                  <a:pt x="338099" y="2370686"/>
                  <a:pt x="327803" y="2398143"/>
                </a:cubicBezTo>
                <a:cubicBezTo>
                  <a:pt x="320522" y="2417558"/>
                  <a:pt x="301719" y="2430954"/>
                  <a:pt x="293298" y="2449902"/>
                </a:cubicBezTo>
                <a:cubicBezTo>
                  <a:pt x="278526" y="2483139"/>
                  <a:pt x="270294" y="2518913"/>
                  <a:pt x="258792" y="2553419"/>
                </a:cubicBezTo>
                <a:lnTo>
                  <a:pt x="241539" y="2605177"/>
                </a:lnTo>
                <a:cubicBezTo>
                  <a:pt x="209290" y="2701922"/>
                  <a:pt x="228694" y="2639302"/>
                  <a:pt x="189781" y="2794958"/>
                </a:cubicBezTo>
                <a:cubicBezTo>
                  <a:pt x="180960" y="2830244"/>
                  <a:pt x="164097" y="2863189"/>
                  <a:pt x="155275" y="2898475"/>
                </a:cubicBezTo>
                <a:cubicBezTo>
                  <a:pt x="143773" y="2944483"/>
                  <a:pt x="135765" y="2991508"/>
                  <a:pt x="120769" y="3036498"/>
                </a:cubicBezTo>
                <a:cubicBezTo>
                  <a:pt x="115018" y="3053751"/>
                  <a:pt x="111650" y="3071990"/>
                  <a:pt x="103517" y="3088256"/>
                </a:cubicBezTo>
                <a:cubicBezTo>
                  <a:pt x="94244" y="3106802"/>
                  <a:pt x="78284" y="3121469"/>
                  <a:pt x="69011" y="3140015"/>
                </a:cubicBezTo>
                <a:cubicBezTo>
                  <a:pt x="60878" y="3156281"/>
                  <a:pt x="59891" y="3175507"/>
                  <a:pt x="51758" y="3191773"/>
                </a:cubicBezTo>
                <a:cubicBezTo>
                  <a:pt x="32250" y="3230788"/>
                  <a:pt x="24262" y="3236522"/>
                  <a:pt x="0" y="32607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90777" y="1518249"/>
            <a:ext cx="122394" cy="1086928"/>
          </a:xfrm>
          <a:custGeom>
            <a:avLst/>
            <a:gdLst>
              <a:gd name="connsiteX0" fmla="*/ 0 w 122394"/>
              <a:gd name="connsiteY0" fmla="*/ 1086928 h 1086928"/>
              <a:gd name="connsiteX1" fmla="*/ 34506 w 122394"/>
              <a:gd name="connsiteY1" fmla="*/ 517585 h 1086928"/>
              <a:gd name="connsiteX2" fmla="*/ 51759 w 122394"/>
              <a:gd name="connsiteY2" fmla="*/ 465826 h 1086928"/>
              <a:gd name="connsiteX3" fmla="*/ 69012 w 122394"/>
              <a:gd name="connsiteY3" fmla="*/ 379562 h 1086928"/>
              <a:gd name="connsiteX4" fmla="*/ 103517 w 122394"/>
              <a:gd name="connsiteY4" fmla="*/ 276045 h 1086928"/>
              <a:gd name="connsiteX5" fmla="*/ 120770 w 122394"/>
              <a:gd name="connsiteY5" fmla="*/ 0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94" h="1086928">
                <a:moveTo>
                  <a:pt x="0" y="1086928"/>
                </a:moveTo>
                <a:cubicBezTo>
                  <a:pt x="46255" y="763145"/>
                  <a:pt x="-13161" y="1208746"/>
                  <a:pt x="34506" y="517585"/>
                </a:cubicBezTo>
                <a:cubicBezTo>
                  <a:pt x="35757" y="499442"/>
                  <a:pt x="47348" y="483469"/>
                  <a:pt x="51759" y="465826"/>
                </a:cubicBezTo>
                <a:cubicBezTo>
                  <a:pt x="58871" y="437377"/>
                  <a:pt x="61296" y="407853"/>
                  <a:pt x="69012" y="379562"/>
                </a:cubicBezTo>
                <a:cubicBezTo>
                  <a:pt x="78582" y="344471"/>
                  <a:pt x="97537" y="311922"/>
                  <a:pt x="103517" y="276045"/>
                </a:cubicBezTo>
                <a:cubicBezTo>
                  <a:pt x="130225" y="115801"/>
                  <a:pt x="120770" y="207510"/>
                  <a:pt x="12077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7034" y="2460500"/>
            <a:ext cx="1414732" cy="161930"/>
          </a:xfrm>
          <a:custGeom>
            <a:avLst/>
            <a:gdLst>
              <a:gd name="connsiteX0" fmla="*/ 1414732 w 1414732"/>
              <a:gd name="connsiteY0" fmla="*/ 161930 h 161930"/>
              <a:gd name="connsiteX1" fmla="*/ 1276709 w 1414732"/>
              <a:gd name="connsiteY1" fmla="*/ 144677 h 161930"/>
              <a:gd name="connsiteX2" fmla="*/ 1224951 w 1414732"/>
              <a:gd name="connsiteY2" fmla="*/ 110172 h 161930"/>
              <a:gd name="connsiteX3" fmla="*/ 1173192 w 1414732"/>
              <a:gd name="connsiteY3" fmla="*/ 92919 h 161930"/>
              <a:gd name="connsiteX4" fmla="*/ 241540 w 1414732"/>
              <a:gd name="connsiteY4" fmla="*/ 75666 h 161930"/>
              <a:gd name="connsiteX5" fmla="*/ 0 w 1414732"/>
              <a:gd name="connsiteY5" fmla="*/ 23908 h 1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732" h="161930">
                <a:moveTo>
                  <a:pt x="1414732" y="161930"/>
                </a:moveTo>
                <a:cubicBezTo>
                  <a:pt x="1368724" y="156179"/>
                  <a:pt x="1321441" y="156877"/>
                  <a:pt x="1276709" y="144677"/>
                </a:cubicBezTo>
                <a:cubicBezTo>
                  <a:pt x="1256705" y="139221"/>
                  <a:pt x="1243497" y="119445"/>
                  <a:pt x="1224951" y="110172"/>
                </a:cubicBezTo>
                <a:cubicBezTo>
                  <a:pt x="1208685" y="102039"/>
                  <a:pt x="1190445" y="98670"/>
                  <a:pt x="1173192" y="92919"/>
                </a:cubicBezTo>
                <a:cubicBezTo>
                  <a:pt x="875478" y="-105561"/>
                  <a:pt x="1168654" y="75666"/>
                  <a:pt x="241540" y="75666"/>
                </a:cubicBezTo>
                <a:cubicBezTo>
                  <a:pt x="36901" y="75666"/>
                  <a:pt x="79104" y="103010"/>
                  <a:pt x="0" y="239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94294" y="4775897"/>
            <a:ext cx="1259457" cy="710503"/>
          </a:xfrm>
          <a:custGeom>
            <a:avLst/>
            <a:gdLst>
              <a:gd name="connsiteX0" fmla="*/ 1259457 w 1259457"/>
              <a:gd name="connsiteY0" fmla="*/ 710503 h 710503"/>
              <a:gd name="connsiteX1" fmla="*/ 1190446 w 1259457"/>
              <a:gd name="connsiteY1" fmla="*/ 624239 h 710503"/>
              <a:gd name="connsiteX2" fmla="*/ 1138687 w 1259457"/>
              <a:gd name="connsiteY2" fmla="*/ 606986 h 710503"/>
              <a:gd name="connsiteX3" fmla="*/ 1086929 w 1259457"/>
              <a:gd name="connsiteY3" fmla="*/ 572480 h 710503"/>
              <a:gd name="connsiteX4" fmla="*/ 810883 w 1259457"/>
              <a:gd name="connsiteY4" fmla="*/ 537975 h 710503"/>
              <a:gd name="connsiteX5" fmla="*/ 707366 w 1259457"/>
              <a:gd name="connsiteY5" fmla="*/ 468963 h 710503"/>
              <a:gd name="connsiteX6" fmla="*/ 655608 w 1259457"/>
              <a:gd name="connsiteY6" fmla="*/ 434458 h 710503"/>
              <a:gd name="connsiteX7" fmla="*/ 534838 w 1259457"/>
              <a:gd name="connsiteY7" fmla="*/ 279182 h 710503"/>
              <a:gd name="connsiteX8" fmla="*/ 431321 w 1259457"/>
              <a:gd name="connsiteY8" fmla="*/ 210171 h 710503"/>
              <a:gd name="connsiteX9" fmla="*/ 379563 w 1259457"/>
              <a:gd name="connsiteY9" fmla="*/ 175665 h 710503"/>
              <a:gd name="connsiteX10" fmla="*/ 327804 w 1259457"/>
              <a:gd name="connsiteY10" fmla="*/ 158412 h 710503"/>
              <a:gd name="connsiteX11" fmla="*/ 276046 w 1259457"/>
              <a:gd name="connsiteY11" fmla="*/ 123907 h 710503"/>
              <a:gd name="connsiteX12" fmla="*/ 241540 w 1259457"/>
              <a:gd name="connsiteY12" fmla="*/ 72148 h 710503"/>
              <a:gd name="connsiteX13" fmla="*/ 0 w 1259457"/>
              <a:gd name="connsiteY13" fmla="*/ 3137 h 7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9457" h="710503">
                <a:moveTo>
                  <a:pt x="1259457" y="710503"/>
                </a:moveTo>
                <a:cubicBezTo>
                  <a:pt x="1236453" y="681748"/>
                  <a:pt x="1218405" y="648204"/>
                  <a:pt x="1190446" y="624239"/>
                </a:cubicBezTo>
                <a:cubicBezTo>
                  <a:pt x="1176638" y="612404"/>
                  <a:pt x="1154953" y="615119"/>
                  <a:pt x="1138687" y="606986"/>
                </a:cubicBezTo>
                <a:cubicBezTo>
                  <a:pt x="1120141" y="597713"/>
                  <a:pt x="1105475" y="581753"/>
                  <a:pt x="1086929" y="572480"/>
                </a:cubicBezTo>
                <a:cubicBezTo>
                  <a:pt x="1012452" y="535242"/>
                  <a:pt x="853671" y="541266"/>
                  <a:pt x="810883" y="537975"/>
                </a:cubicBezTo>
                <a:lnTo>
                  <a:pt x="707366" y="468963"/>
                </a:lnTo>
                <a:lnTo>
                  <a:pt x="655608" y="434458"/>
                </a:lnTo>
                <a:cubicBezTo>
                  <a:pt x="615467" y="374246"/>
                  <a:pt x="590973" y="322842"/>
                  <a:pt x="534838" y="279182"/>
                </a:cubicBezTo>
                <a:cubicBezTo>
                  <a:pt x="502103" y="253722"/>
                  <a:pt x="465827" y="233175"/>
                  <a:pt x="431321" y="210171"/>
                </a:cubicBezTo>
                <a:lnTo>
                  <a:pt x="379563" y="175665"/>
                </a:lnTo>
                <a:cubicBezTo>
                  <a:pt x="364431" y="165577"/>
                  <a:pt x="344070" y="166545"/>
                  <a:pt x="327804" y="158412"/>
                </a:cubicBezTo>
                <a:cubicBezTo>
                  <a:pt x="309258" y="149139"/>
                  <a:pt x="293299" y="135409"/>
                  <a:pt x="276046" y="123907"/>
                </a:cubicBezTo>
                <a:cubicBezTo>
                  <a:pt x="264544" y="106654"/>
                  <a:pt x="257145" y="85802"/>
                  <a:pt x="241540" y="72148"/>
                </a:cubicBezTo>
                <a:cubicBezTo>
                  <a:pt x="133504" y="-22383"/>
                  <a:pt x="142038" y="3137"/>
                  <a:pt x="0" y="313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9"/>
</p:tagLst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74349</TotalTime>
  <Words>1521</Words>
  <Application>Microsoft Office PowerPoint</Application>
  <PresentationFormat>On-screen Show (4:3)</PresentationFormat>
  <Paragraphs>440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2_Office Theme</vt:lpstr>
      <vt:lpstr>PowerPoint Presentation</vt:lpstr>
      <vt:lpstr>Today’s class</vt:lpstr>
      <vt:lpstr>About me</vt:lpstr>
      <vt:lpstr>My research</vt:lpstr>
      <vt:lpstr>My research</vt:lpstr>
      <vt:lpstr>Discrete mathematics</vt:lpstr>
      <vt:lpstr>Discrete Structures</vt:lpstr>
      <vt:lpstr>Fastest path from Chicago to Bloomington?</vt:lpstr>
      <vt:lpstr>Fastest path from Chicago to Bloomington?</vt:lpstr>
      <vt:lpstr>Fastest path from Chicago to Bloomington?</vt:lpstr>
      <vt:lpstr>Fastest path from Chicago to Bloomington?</vt:lpstr>
      <vt:lpstr>Modeling using graphs</vt:lpstr>
      <vt:lpstr>Fastest path from Chicago to Bloomington?</vt:lpstr>
      <vt:lpstr>Fastest path from Chicago to Bloomington?</vt:lpstr>
      <vt:lpstr>Fastest path from Chicago to Bloomington?</vt:lpstr>
      <vt:lpstr>Fastest path from Chicago to Bloomington?</vt:lpstr>
      <vt:lpstr>Modeling using graphs</vt:lpstr>
      <vt:lpstr>Modeling using graphs</vt:lpstr>
      <vt:lpstr>Another example: recommender systems</vt:lpstr>
      <vt:lpstr>Another example: recommender systems</vt:lpstr>
      <vt:lpstr> From my work:  Memory Isolation in Android OS </vt:lpstr>
      <vt:lpstr>A puzzle</vt:lpstr>
      <vt:lpstr>Proofs</vt:lpstr>
      <vt:lpstr>What you’ll learn in this course</vt:lpstr>
      <vt:lpstr>Course logistics</vt:lpstr>
      <vt:lpstr>Course Logistics: Weekly Schedule</vt:lpstr>
      <vt:lpstr>Course Logistics: Grading</vt:lpstr>
      <vt:lpstr>Course Logistics: Grading</vt:lpstr>
      <vt:lpstr>Reading and Textbook</vt:lpstr>
      <vt:lpstr>Getting help</vt:lpstr>
      <vt:lpstr>PowerPoint Presentation</vt:lpstr>
      <vt:lpstr>Tips</vt:lpstr>
      <vt:lpstr>Prerequisites, proficiency, honors</vt:lpstr>
      <vt:lpstr>To do now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250</cp:revision>
  <dcterms:created xsi:type="dcterms:W3CDTF">2009-12-16T02:55:56Z</dcterms:created>
  <dcterms:modified xsi:type="dcterms:W3CDTF">2013-08-28T04:54:51Z</dcterms:modified>
</cp:coreProperties>
</file>