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6"/>
  </p:notesMasterIdLst>
  <p:handoutMasterIdLst>
    <p:handoutMasterId r:id="rId37"/>
  </p:handoutMasterIdLst>
  <p:sldIdLst>
    <p:sldId id="1119" r:id="rId3"/>
    <p:sldId id="267" r:id="rId4"/>
    <p:sldId id="268" r:id="rId5"/>
    <p:sldId id="1152" r:id="rId6"/>
    <p:sldId id="1118" r:id="rId7"/>
    <p:sldId id="1120" r:id="rId8"/>
    <p:sldId id="1121" r:id="rId9"/>
    <p:sldId id="1122" r:id="rId10"/>
    <p:sldId id="1123" r:id="rId11"/>
    <p:sldId id="1124" r:id="rId12"/>
    <p:sldId id="1125" r:id="rId13"/>
    <p:sldId id="1126" r:id="rId14"/>
    <p:sldId id="1127" r:id="rId15"/>
    <p:sldId id="1128" r:id="rId16"/>
    <p:sldId id="1129" r:id="rId17"/>
    <p:sldId id="1134" r:id="rId18"/>
    <p:sldId id="1130" r:id="rId19"/>
    <p:sldId id="1132" r:id="rId20"/>
    <p:sldId id="1131" r:id="rId21"/>
    <p:sldId id="1133" r:id="rId22"/>
    <p:sldId id="1154" r:id="rId23"/>
    <p:sldId id="1136" r:id="rId24"/>
    <p:sldId id="1137" r:id="rId25"/>
    <p:sldId id="1147" r:id="rId26"/>
    <p:sldId id="1138" r:id="rId27"/>
    <p:sldId id="1139" r:id="rId28"/>
    <p:sldId id="1140" r:id="rId29"/>
    <p:sldId id="1142" r:id="rId30"/>
    <p:sldId id="1141" r:id="rId31"/>
    <p:sldId id="1143" r:id="rId32"/>
    <p:sldId id="1145" r:id="rId33"/>
    <p:sldId id="1153" r:id="rId34"/>
    <p:sldId id="1146" r:id="rId35"/>
  </p:sldIdLst>
  <p:sldSz cx="9144000" cy="6858000" type="screen4x3"/>
  <p:notesSz cx="7302500" cy="9586913"/>
  <p:custDataLst>
    <p:tags r:id="rId38"/>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0E0E0"/>
    <a:srgbClr val="FFFFFF"/>
    <a:srgbClr val="FCFCFC"/>
    <a:srgbClr val="DF9F98"/>
    <a:srgbClr val="D6CDEE"/>
    <a:srgbClr val="F7F5CD"/>
    <a:srgbClr val="FFABAA"/>
    <a:srgbClr val="000000"/>
    <a:srgbClr val="B2E6B2"/>
    <a:srgbClr val="DED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0" autoAdjust="0"/>
    <p:restoredTop sz="80000" autoAdjust="0"/>
  </p:normalViewPr>
  <p:slideViewPr>
    <p:cSldViewPr snapToObjects="1">
      <p:cViewPr varScale="1">
        <p:scale>
          <a:sx n="77" d="100"/>
          <a:sy n="77" d="100"/>
        </p:scale>
        <p:origin x="1824" y="192"/>
      </p:cViewPr>
      <p:guideLst>
        <p:guide orient="horz" pos="1728"/>
        <p:guide pos="2880"/>
      </p:guideLst>
    </p:cSldViewPr>
  </p:slideViewPr>
  <p:notesTextViewPr>
    <p:cViewPr>
      <p:scale>
        <a:sx n="100" d="100"/>
        <a:sy n="100" d="100"/>
      </p:scale>
      <p:origin x="0" y="0"/>
    </p:cViewPr>
  </p:notesTextViewPr>
  <p:sorterViewPr>
    <p:cViewPr>
      <p:scale>
        <a:sx n="80" d="100"/>
        <a:sy n="80" d="100"/>
      </p:scale>
      <p:origin x="0" y="2172"/>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14777237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21154042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a:t>
            </a:fld>
            <a:endParaRPr lang="en-US"/>
          </a:p>
        </p:txBody>
      </p:sp>
    </p:spTree>
    <p:extLst>
      <p:ext uri="{BB962C8B-B14F-4D97-AF65-F5344CB8AC3E}">
        <p14:creationId xmlns:p14="http://schemas.microsoft.com/office/powerpoint/2010/main" val="63187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a:t>
            </a:fld>
            <a:endParaRPr lang="en-US"/>
          </a:p>
        </p:txBody>
      </p:sp>
    </p:spTree>
    <p:extLst>
      <p:ext uri="{BB962C8B-B14F-4D97-AF65-F5344CB8AC3E}">
        <p14:creationId xmlns:p14="http://schemas.microsoft.com/office/powerpoint/2010/main" val="1649568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Here's another bizarre interface, taken from a program that launches housekeeping tasks at scheduled intervals.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date and time look like editable fields (affordance), but you can't edit them with the keyboard. Instead, if you want to change the time, you have to click on the Set Time button to bring up a dialog box.</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dialog box displays time differently, using 12-hour time (7:17 pm) where the original dialog used 24-hour time (consistency). Just to increase the confusion, it also adds a third representation, an analog clock face.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So how is the time actually changed? By clicking mouse buttons: clicking the left mouse button increases the minute by 1 (wrapping around from 59 to 0), and clicking the right mouse button increases the hour. Sound familiar? This designer has managed to turn a sophisticated graphical user interface, full of windows, buttons, and widgets, and controlled by a hundred-key keyboard and two-button mouse, into a clock radio!</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Perhaps the worst part of this example is that it's not a result of laziness. Somebody went to a lot of effort to draw that clock face with hands. If only they'd spent some of that time thinking about usability instead.</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a:t>
            </a:fld>
            <a:endParaRPr lang="en-US"/>
          </a:p>
        </p:txBody>
      </p:sp>
    </p:spTree>
    <p:extLst>
      <p:ext uri="{BB962C8B-B14F-4D97-AF65-F5344CB8AC3E}">
        <p14:creationId xmlns:p14="http://schemas.microsoft.com/office/powerpoint/2010/main" val="260017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wrong with this?</a:t>
            </a:r>
          </a:p>
          <a:p>
            <a:endParaRPr lang="en-US" dirty="0"/>
          </a:p>
          <a:p>
            <a:r>
              <a:rPr lang="en-US" dirty="0"/>
              <a:t>http://</a:t>
            </a:r>
            <a:r>
              <a:rPr lang="en-US" dirty="0" err="1"/>
              <a:t>web.mit.edu</a:t>
            </a:r>
            <a:r>
              <a:rPr lang="en-US" dirty="0"/>
              <a:t>/6.813/www/sp16/classes/01-usability/</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51484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Scrollbar not continuous</a:t>
            </a:r>
          </a:p>
          <a:p>
            <a:r>
              <a:rPr lang="en-US" dirty="0"/>
              <a:t>Discoverability</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18</a:t>
            </a:fld>
            <a:endParaRPr lang="en-US"/>
          </a:p>
        </p:txBody>
      </p:sp>
    </p:spTree>
    <p:extLst>
      <p:ext uri="{BB962C8B-B14F-4D97-AF65-F5344CB8AC3E}">
        <p14:creationId xmlns:p14="http://schemas.microsoft.com/office/powerpoint/2010/main" val="4294071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333399"/>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6" name="Rectangle 5"/>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sz="1000"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0000FF"/>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0000FF"/>
        </a:buClr>
        <a:buSzPct val="110000"/>
        <a:buFont typeface="Wingdings" pitchFamily="2" charset="2"/>
        <a:buChar char="§"/>
        <a:defRPr sz="2400">
          <a:solidFill>
            <a:schemeClr val="tx1"/>
          </a:solidFill>
          <a:latin typeface="Calibri" pitchFamily="34" charset="0"/>
        </a:defRPr>
      </a:lvl2pPr>
      <a:lvl3pPr marL="1143000" indent="-228600" algn="l" rtl="0" eaLnBrk="1" fontAlgn="base" hangingPunct="1">
        <a:spcBef>
          <a:spcPct val="20000"/>
        </a:spcBef>
        <a:spcAft>
          <a:spcPct val="0"/>
        </a:spcAft>
        <a:buClr>
          <a:srgbClr val="0000FF"/>
        </a:buClr>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lr>
          <a:srgbClr val="0000FF"/>
        </a:buClr>
        <a:buChar char="–"/>
        <a:defRPr sz="2000">
          <a:solidFill>
            <a:schemeClr val="tx1"/>
          </a:solidFill>
          <a:latin typeface="Calibri" pitchFamily="34" charset="0"/>
        </a:defRPr>
      </a:lvl4pPr>
      <a:lvl5pPr marL="2057400" indent="-228600" algn="l" rtl="0" eaLnBrk="1" fontAlgn="base" hangingPunct="1">
        <a:spcBef>
          <a:spcPct val="20000"/>
        </a:spcBef>
        <a:spcAft>
          <a:spcPct val="0"/>
        </a:spcAft>
        <a:buClr>
          <a:srgbClr val="0000FF"/>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290513" y="1220788"/>
            <a:ext cx="8305800" cy="5222875"/>
          </a:xfrm>
          <a:prstGeom prst="rect">
            <a:avLst/>
          </a:prstGeom>
          <a:noFill/>
          <a:ln w="9525">
            <a:noFill/>
            <a:round/>
            <a:headEnd/>
            <a:tailEnd/>
          </a:ln>
          <a:effectLst/>
        </p:spPr>
        <p:txBody>
          <a:bodyPr vert="horz" wrap="square" lIns="90360" tIns="44280" rIns="90360" bIns="442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2"/>
          <p:cNvSpPr>
            <a:spLocks noGrp="1" noChangeArrowheads="1"/>
          </p:cNvSpPr>
          <p:nvPr>
            <p:ph type="title"/>
          </p:nvPr>
        </p:nvSpPr>
        <p:spPr bwMode="auto">
          <a:xfrm>
            <a:off x="404813" y="247650"/>
            <a:ext cx="8715375" cy="78105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2" name="Text Box 3"/>
          <p:cNvSpPr txBox="1">
            <a:spLocks noChangeArrowheads="1"/>
          </p:cNvSpPr>
          <p:nvPr/>
        </p:nvSpPr>
        <p:spPr bwMode="auto">
          <a:xfrm>
            <a:off x="442913" y="6345238"/>
            <a:ext cx="447675" cy="395287"/>
          </a:xfrm>
          <a:prstGeom prst="rect">
            <a:avLst/>
          </a:prstGeom>
          <a:noFill/>
          <a:ln w="9525">
            <a:noFill/>
            <a:round/>
            <a:headEnd/>
            <a:tailEnd/>
          </a:ln>
          <a:effectLst/>
        </p:spPr>
        <p:txBody>
          <a:bodyPr wrap="none" lIns="45720" rIns="45720" anchor="ctr">
            <a:prstTxWarp prst="textNoShape">
              <a:avLst/>
            </a:prstTxWarp>
            <a:spAutoFit/>
          </a:bodyPr>
          <a:lstStyle/>
          <a:p>
            <a:pPr algn="ctr" defTabSz="457200">
              <a:lnSpc>
                <a:spcPct val="83000"/>
              </a:lnSpc>
              <a:buClr>
                <a:srgbClr val="000066"/>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BBC07E77-5360-6D43-8AEB-E24B08212AFE}" type="slidenum">
              <a:rPr lang="en-GB" b="0">
                <a:solidFill>
                  <a:srgbClr val="000066"/>
                </a:solidFill>
                <a:latin typeface="Times New Roman" charset="0"/>
              </a:rPr>
              <a:pPr algn="ctr" defTabSz="457200">
                <a:lnSpc>
                  <a:spcPct val="83000"/>
                </a:lnSpc>
                <a:buClr>
                  <a:srgbClr val="000066"/>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en-GB" b="0">
              <a:solidFill>
                <a:srgbClr val="000066"/>
              </a:solidFill>
              <a:latin typeface="Times New Roman" charset="0"/>
            </a:endParaRPr>
          </a:p>
        </p:txBody>
      </p:sp>
      <p:sp>
        <p:nvSpPr>
          <p:cNvPr id="1028" name="Rectangle 4"/>
          <p:cNvSpPr>
            <a:spLocks noChangeArrowheads="1"/>
          </p:cNvSpPr>
          <p:nvPr/>
        </p:nvSpPr>
        <p:spPr bwMode="auto">
          <a:xfrm>
            <a:off x="7561263" y="6392863"/>
            <a:ext cx="1085850" cy="279400"/>
          </a:xfrm>
          <a:prstGeom prst="rect">
            <a:avLst/>
          </a:prstGeom>
          <a:noFill/>
          <a:ln w="9525">
            <a:noFill/>
            <a:round/>
            <a:headEnd/>
            <a:tailEnd/>
          </a:ln>
          <a:effectLst/>
        </p:spPr>
        <p:txBody>
          <a:bodyPr wrap="none" lIns="45720" rIns="45720" anchor="ctr">
            <a:prstTxWarp prst="textNoShape">
              <a:avLst/>
            </a:prstTxWarp>
            <a:spAutoFit/>
          </a:bodyPr>
          <a:lstStyle/>
          <a:p>
            <a:pPr algn="ctr" defTabSz="457200">
              <a:lnSpc>
                <a:spcPct val="88000"/>
              </a:lnSpc>
              <a:buClr>
                <a:srgbClr val="000066"/>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0">
                <a:solidFill>
                  <a:srgbClr val="660033"/>
                </a:solidFill>
                <a:latin typeface="Helvetica" charset="0"/>
              </a:rPr>
              <a:t>15-213, F’08</a:t>
            </a:r>
          </a:p>
        </p:txBody>
      </p:sp>
    </p:spTree>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457200" rtl="0" eaLnBrk="0" fontAlgn="base" hangingPunct="0">
        <a:lnSpc>
          <a:spcPct val="85000"/>
        </a:lnSpc>
        <a:spcBef>
          <a:spcPct val="0"/>
        </a:spcBef>
        <a:spcAft>
          <a:spcPct val="0"/>
        </a:spcAft>
        <a:buClr>
          <a:srgbClr val="660033"/>
        </a:buClr>
        <a:buSzPct val="100000"/>
        <a:buFont typeface="Helvetica" charset="0"/>
        <a:defRPr sz="3800" b="1">
          <a:solidFill>
            <a:srgbClr val="660033"/>
          </a:solidFill>
          <a:latin typeface="+mj-lt"/>
          <a:ea typeface="ＭＳ Ｐゴシック" charset="-128"/>
          <a:cs typeface="ＭＳ Ｐゴシック" charset="-128"/>
        </a:defRPr>
      </a:lvl1pPr>
      <a:lvl2pPr algn="l" defTabSz="457200" rtl="0" eaLnBrk="0" fontAlgn="base" hangingPunct="0">
        <a:lnSpc>
          <a:spcPct val="85000"/>
        </a:lnSpc>
        <a:spcBef>
          <a:spcPct val="0"/>
        </a:spcBef>
        <a:spcAft>
          <a:spcPct val="0"/>
        </a:spcAft>
        <a:buClr>
          <a:srgbClr val="660033"/>
        </a:buClr>
        <a:buSzPct val="100000"/>
        <a:buFont typeface="Helvetica" charset="0"/>
        <a:defRPr sz="3800" b="1">
          <a:solidFill>
            <a:srgbClr val="660033"/>
          </a:solidFill>
          <a:latin typeface="Helvetica" charset="0"/>
          <a:ea typeface="ＭＳ Ｐゴシック" charset="-128"/>
          <a:cs typeface="ＭＳ Ｐゴシック" charset="-128"/>
        </a:defRPr>
      </a:lvl2pPr>
      <a:lvl3pPr algn="l" defTabSz="457200" rtl="0" eaLnBrk="0" fontAlgn="base" hangingPunct="0">
        <a:lnSpc>
          <a:spcPct val="85000"/>
        </a:lnSpc>
        <a:spcBef>
          <a:spcPct val="0"/>
        </a:spcBef>
        <a:spcAft>
          <a:spcPct val="0"/>
        </a:spcAft>
        <a:buClr>
          <a:srgbClr val="660033"/>
        </a:buClr>
        <a:buSzPct val="100000"/>
        <a:buFont typeface="Helvetica" charset="0"/>
        <a:defRPr sz="3800" b="1">
          <a:solidFill>
            <a:srgbClr val="660033"/>
          </a:solidFill>
          <a:latin typeface="Helvetica" charset="0"/>
          <a:ea typeface="ＭＳ Ｐゴシック" charset="-128"/>
          <a:cs typeface="ＭＳ Ｐゴシック" charset="-128"/>
        </a:defRPr>
      </a:lvl3pPr>
      <a:lvl4pPr algn="l" defTabSz="457200" rtl="0" eaLnBrk="0" fontAlgn="base" hangingPunct="0">
        <a:lnSpc>
          <a:spcPct val="85000"/>
        </a:lnSpc>
        <a:spcBef>
          <a:spcPct val="0"/>
        </a:spcBef>
        <a:spcAft>
          <a:spcPct val="0"/>
        </a:spcAft>
        <a:buClr>
          <a:srgbClr val="660033"/>
        </a:buClr>
        <a:buSzPct val="100000"/>
        <a:buFont typeface="Helvetica" charset="0"/>
        <a:defRPr sz="3800" b="1">
          <a:solidFill>
            <a:srgbClr val="660033"/>
          </a:solidFill>
          <a:latin typeface="Helvetica" charset="0"/>
          <a:ea typeface="ＭＳ Ｐゴシック" charset="-128"/>
          <a:cs typeface="ＭＳ Ｐゴシック" charset="-128"/>
        </a:defRPr>
      </a:lvl4pPr>
      <a:lvl5pPr algn="l" defTabSz="457200" rtl="0" eaLnBrk="0" fontAlgn="base" hangingPunct="0">
        <a:lnSpc>
          <a:spcPct val="85000"/>
        </a:lnSpc>
        <a:spcBef>
          <a:spcPct val="0"/>
        </a:spcBef>
        <a:spcAft>
          <a:spcPct val="0"/>
        </a:spcAft>
        <a:buClr>
          <a:srgbClr val="660033"/>
        </a:buClr>
        <a:buSzPct val="100000"/>
        <a:buFont typeface="Helvetica" charset="0"/>
        <a:defRPr sz="3800" b="1">
          <a:solidFill>
            <a:srgbClr val="660033"/>
          </a:solidFill>
          <a:latin typeface="Helvetica" charset="0"/>
          <a:ea typeface="ＭＳ Ｐゴシック" charset="-128"/>
          <a:cs typeface="ＭＳ Ｐゴシック" charset="-128"/>
        </a:defRPr>
      </a:lvl5pPr>
      <a:lvl6pPr marL="1536700" indent="-215900" algn="l" defTabSz="457200" rtl="0" fontAlgn="base">
        <a:lnSpc>
          <a:spcPct val="85000"/>
        </a:lnSpc>
        <a:spcBef>
          <a:spcPct val="0"/>
        </a:spcBef>
        <a:spcAft>
          <a:spcPct val="0"/>
        </a:spcAft>
        <a:buClr>
          <a:srgbClr val="000000"/>
        </a:buClr>
        <a:buSzPct val="45000"/>
        <a:buFont typeface="StarSymbol" charset="0"/>
        <a:defRPr sz="3800" b="1">
          <a:solidFill>
            <a:srgbClr val="660033"/>
          </a:solidFill>
          <a:latin typeface="Helvetica" charset="0"/>
          <a:ea typeface="ＭＳ Ｐゴシック" charset="-128"/>
        </a:defRPr>
      </a:lvl6pPr>
      <a:lvl7pPr marL="1993900" indent="-215900" algn="l" defTabSz="457200" rtl="0" fontAlgn="base">
        <a:lnSpc>
          <a:spcPct val="85000"/>
        </a:lnSpc>
        <a:spcBef>
          <a:spcPct val="0"/>
        </a:spcBef>
        <a:spcAft>
          <a:spcPct val="0"/>
        </a:spcAft>
        <a:buClr>
          <a:srgbClr val="000000"/>
        </a:buClr>
        <a:buSzPct val="45000"/>
        <a:buFont typeface="StarSymbol" charset="0"/>
        <a:defRPr sz="3800" b="1">
          <a:solidFill>
            <a:srgbClr val="660033"/>
          </a:solidFill>
          <a:latin typeface="Helvetica" charset="0"/>
          <a:ea typeface="ＭＳ Ｐゴシック" charset="-128"/>
        </a:defRPr>
      </a:lvl7pPr>
      <a:lvl8pPr marL="2451100" indent="-215900" algn="l" defTabSz="457200" rtl="0" fontAlgn="base">
        <a:lnSpc>
          <a:spcPct val="85000"/>
        </a:lnSpc>
        <a:spcBef>
          <a:spcPct val="0"/>
        </a:spcBef>
        <a:spcAft>
          <a:spcPct val="0"/>
        </a:spcAft>
        <a:buClr>
          <a:srgbClr val="000000"/>
        </a:buClr>
        <a:buSzPct val="45000"/>
        <a:buFont typeface="StarSymbol" charset="0"/>
        <a:defRPr sz="3800" b="1">
          <a:solidFill>
            <a:srgbClr val="660033"/>
          </a:solidFill>
          <a:latin typeface="Helvetica" charset="0"/>
          <a:ea typeface="ＭＳ Ｐゴシック" charset="-128"/>
        </a:defRPr>
      </a:lvl8pPr>
      <a:lvl9pPr marL="2908300" indent="-215900" algn="l" defTabSz="457200" rtl="0" fontAlgn="base">
        <a:lnSpc>
          <a:spcPct val="85000"/>
        </a:lnSpc>
        <a:spcBef>
          <a:spcPct val="0"/>
        </a:spcBef>
        <a:spcAft>
          <a:spcPct val="0"/>
        </a:spcAft>
        <a:buClr>
          <a:srgbClr val="000000"/>
        </a:buClr>
        <a:buSzPct val="45000"/>
        <a:buFont typeface="StarSymbol" charset="0"/>
        <a:defRPr sz="3800" b="1">
          <a:solidFill>
            <a:srgbClr val="660033"/>
          </a:solidFill>
          <a:latin typeface="Helvetica" charset="0"/>
          <a:ea typeface="ＭＳ Ｐゴシック" charset="-128"/>
        </a:defRPr>
      </a:lvl9pPr>
    </p:titleStyle>
    <p:bodyStyle>
      <a:lvl1pPr marL="384175" indent="-384175" algn="l" defTabSz="457200" rtl="0" eaLnBrk="0" fontAlgn="base" hangingPunct="0">
        <a:lnSpc>
          <a:spcPct val="93000"/>
        </a:lnSpc>
        <a:spcBef>
          <a:spcPts val="1500"/>
        </a:spcBef>
        <a:spcAft>
          <a:spcPct val="0"/>
        </a:spcAft>
        <a:buClr>
          <a:srgbClr val="660033"/>
        </a:buClr>
        <a:buSzPct val="45000"/>
        <a:buFont typeface="Wingdings" charset="2"/>
        <a:buChar char=""/>
        <a:defRPr sz="2400" b="1">
          <a:solidFill>
            <a:srgbClr val="003300"/>
          </a:solidFill>
          <a:effectLst>
            <a:outerShdw blurRad="38100" dist="38100" dir="2700000" algn="tl">
              <a:srgbClr val="DDDDDD"/>
            </a:outerShdw>
          </a:effectLst>
          <a:latin typeface="+mn-lt"/>
          <a:ea typeface="ＭＳ Ｐゴシック" charset="-128"/>
          <a:cs typeface="ＭＳ Ｐゴシック" charset="-128"/>
        </a:defRPr>
      </a:lvl1pPr>
      <a:lvl2pPr marL="742950" indent="-246063" algn="l" defTabSz="457200" rtl="0" eaLnBrk="0" fontAlgn="base" hangingPunct="0">
        <a:lnSpc>
          <a:spcPct val="98000"/>
        </a:lnSpc>
        <a:spcBef>
          <a:spcPts val="625"/>
        </a:spcBef>
        <a:spcAft>
          <a:spcPct val="0"/>
        </a:spcAft>
        <a:buClr>
          <a:srgbClr val="660033"/>
        </a:buClr>
        <a:buSzPct val="45000"/>
        <a:buFont typeface="Wingdings" charset="2"/>
        <a:buChar char=""/>
        <a:defRPr sz="2000" b="1">
          <a:solidFill>
            <a:srgbClr val="000066"/>
          </a:solidFill>
          <a:latin typeface="+mn-lt"/>
          <a:ea typeface="ＭＳ Ｐゴシック" charset="-128"/>
        </a:defRPr>
      </a:lvl2pPr>
      <a:lvl3pPr marL="1144588" indent="-236538" algn="l" defTabSz="457200" rtl="0" eaLnBrk="0" fontAlgn="base" hangingPunct="0">
        <a:lnSpc>
          <a:spcPct val="104000"/>
        </a:lnSpc>
        <a:spcBef>
          <a:spcPts val="225"/>
        </a:spcBef>
        <a:spcAft>
          <a:spcPct val="0"/>
        </a:spcAft>
        <a:buClr>
          <a:srgbClr val="005400"/>
        </a:buClr>
        <a:buSzPct val="45000"/>
        <a:buFont typeface="Wingdings" charset="2"/>
        <a:buChar char=""/>
        <a:defRPr b="1">
          <a:solidFill>
            <a:srgbClr val="000099"/>
          </a:solidFill>
          <a:latin typeface="+mn-lt"/>
          <a:ea typeface="ＭＳ Ｐゴシック" charset="-128"/>
        </a:defRPr>
      </a:lvl3pPr>
      <a:lvl4pPr marL="1600200" indent="-228600" algn="l" defTabSz="457200" rtl="0" eaLnBrk="0" fontAlgn="base" hangingPunct="0">
        <a:lnSpc>
          <a:spcPct val="98000"/>
        </a:lnSpc>
        <a:spcBef>
          <a:spcPts val="450"/>
        </a:spcBef>
        <a:spcAft>
          <a:spcPct val="0"/>
        </a:spcAft>
        <a:buClr>
          <a:srgbClr val="000066"/>
        </a:buClr>
        <a:buSzPct val="45000"/>
        <a:buFont typeface="Wingdings" charset="2"/>
        <a:buChar char=""/>
        <a:defRPr b="1">
          <a:solidFill>
            <a:srgbClr val="000066"/>
          </a:solidFill>
          <a:latin typeface="+mn-lt"/>
          <a:ea typeface="ＭＳ Ｐゴシック" charset="-128"/>
        </a:defRPr>
      </a:lvl4pPr>
      <a:lvl5pPr marL="2449513" indent="-228600" algn="l" defTabSz="457200" rtl="0" eaLnBrk="0" fontAlgn="base" hangingPunct="0">
        <a:lnSpc>
          <a:spcPct val="93000"/>
        </a:lnSpc>
        <a:spcBef>
          <a:spcPts val="500"/>
        </a:spcBef>
        <a:spcAft>
          <a:spcPct val="0"/>
        </a:spcAft>
        <a:buClr>
          <a:srgbClr val="000066"/>
        </a:buClr>
        <a:buSzPct val="45000"/>
        <a:buFont typeface="Wingdings" charset="2"/>
        <a:buChar char=""/>
        <a:defRPr sz="2000">
          <a:solidFill>
            <a:srgbClr val="000066"/>
          </a:solidFill>
          <a:latin typeface="Times New Roman" charset="0"/>
          <a:ea typeface="ＭＳ Ｐゴシック" charset="-128"/>
        </a:defRPr>
      </a:lvl5pPr>
      <a:lvl6pPr marL="2906713" indent="-228600" algn="l" defTabSz="457200" rtl="0" fontAlgn="base">
        <a:lnSpc>
          <a:spcPct val="93000"/>
        </a:lnSpc>
        <a:spcBef>
          <a:spcPts val="500"/>
        </a:spcBef>
        <a:spcAft>
          <a:spcPct val="0"/>
        </a:spcAft>
        <a:buClr>
          <a:srgbClr val="000066"/>
        </a:buClr>
        <a:buSzPct val="45000"/>
        <a:buFont typeface="Wingdings" charset="2"/>
        <a:buChar char=""/>
        <a:defRPr sz="2000">
          <a:solidFill>
            <a:srgbClr val="000066"/>
          </a:solidFill>
          <a:latin typeface="Times New Roman" charset="0"/>
          <a:ea typeface="ＭＳ Ｐゴシック" charset="-128"/>
        </a:defRPr>
      </a:lvl6pPr>
      <a:lvl7pPr marL="3363913" indent="-228600" algn="l" defTabSz="457200" rtl="0" fontAlgn="base">
        <a:lnSpc>
          <a:spcPct val="93000"/>
        </a:lnSpc>
        <a:spcBef>
          <a:spcPts val="500"/>
        </a:spcBef>
        <a:spcAft>
          <a:spcPct val="0"/>
        </a:spcAft>
        <a:buClr>
          <a:srgbClr val="000066"/>
        </a:buClr>
        <a:buSzPct val="45000"/>
        <a:buFont typeface="Wingdings" charset="2"/>
        <a:buChar char=""/>
        <a:defRPr sz="2000">
          <a:solidFill>
            <a:srgbClr val="000066"/>
          </a:solidFill>
          <a:latin typeface="Times New Roman" charset="0"/>
          <a:ea typeface="ＭＳ Ｐゴシック" charset="-128"/>
        </a:defRPr>
      </a:lvl7pPr>
      <a:lvl8pPr marL="3821113" indent="-228600" algn="l" defTabSz="457200" rtl="0" fontAlgn="base">
        <a:lnSpc>
          <a:spcPct val="93000"/>
        </a:lnSpc>
        <a:spcBef>
          <a:spcPts val="500"/>
        </a:spcBef>
        <a:spcAft>
          <a:spcPct val="0"/>
        </a:spcAft>
        <a:buClr>
          <a:srgbClr val="000066"/>
        </a:buClr>
        <a:buSzPct val="45000"/>
        <a:buFont typeface="Wingdings" charset="2"/>
        <a:buChar char=""/>
        <a:defRPr sz="2000">
          <a:solidFill>
            <a:srgbClr val="000066"/>
          </a:solidFill>
          <a:latin typeface="Times New Roman" charset="0"/>
          <a:ea typeface="ＭＳ Ｐゴシック" charset="-128"/>
        </a:defRPr>
      </a:lvl8pPr>
      <a:lvl9pPr marL="4278313" indent="-228600" algn="l" defTabSz="457200" rtl="0" fontAlgn="base">
        <a:lnSpc>
          <a:spcPct val="93000"/>
        </a:lnSpc>
        <a:spcBef>
          <a:spcPts val="500"/>
        </a:spcBef>
        <a:spcAft>
          <a:spcPct val="0"/>
        </a:spcAft>
        <a:buClr>
          <a:srgbClr val="000066"/>
        </a:buClr>
        <a:buSzPct val="45000"/>
        <a:buFont typeface="Wingdings" charset="2"/>
        <a:buChar char=""/>
        <a:defRPr sz="2000">
          <a:solidFill>
            <a:srgbClr val="000066"/>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otthurff.com/posts/how-to-design-for-thumbs-in-the-era-of-huge-screens" TargetMode="External"/><Relationship Id="rId2" Type="http://schemas.openxmlformats.org/officeDocument/2006/relationships/hyperlink" Target="http://www.uxmatters.com/mt/archives/2013/02/how-do-users-really-hold-mobile-devices.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153400" cy="1873250"/>
          </a:xfrm>
        </p:spPr>
        <p:txBody>
          <a:bodyPr/>
          <a:lstStyle/>
          <a:p>
            <a:pPr marL="0" indent="0"/>
            <a:r>
              <a:rPr lang="en-US" sz="4400" dirty="0"/>
              <a:t>Human Factors / User Interface Design Guidelines</a:t>
            </a:r>
          </a:p>
        </p:txBody>
      </p:sp>
      <p:sp>
        <p:nvSpPr>
          <p:cNvPr id="2" name="Subtitle 1"/>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7CD0AFAD-91B4-1F4D-BD7E-7DB8A02CFA68}"/>
              </a:ext>
            </a:extLst>
          </p:cNvPr>
          <p:cNvSpPr txBox="1"/>
          <p:nvPr/>
        </p:nvSpPr>
        <p:spPr>
          <a:xfrm>
            <a:off x="533400" y="6096000"/>
            <a:ext cx="3733800" cy="369332"/>
          </a:xfrm>
          <a:prstGeom prst="rect">
            <a:avLst/>
          </a:prstGeom>
          <a:noFill/>
        </p:spPr>
        <p:txBody>
          <a:bodyPr wrap="square" rtlCol="0">
            <a:spAutoFit/>
          </a:bodyPr>
          <a:lstStyle/>
          <a:p>
            <a:r>
              <a:rPr lang="en-US" sz="1800" dirty="0">
                <a:latin typeface="Calibri" pitchFamily="34" charset="0"/>
              </a:rPr>
              <a:t>Slides adapted from Craig Zilles</a:t>
            </a:r>
          </a:p>
        </p:txBody>
      </p:sp>
    </p:spTree>
    <p:extLst>
      <p:ext uri="{BB962C8B-B14F-4D97-AF65-F5344CB8AC3E}">
        <p14:creationId xmlns:p14="http://schemas.microsoft.com/office/powerpoint/2010/main" val="21675422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Experience Design is Hard</a:t>
            </a:r>
          </a:p>
        </p:txBody>
      </p:sp>
      <p:sp>
        <p:nvSpPr>
          <p:cNvPr id="3" name="Content Placeholder 2"/>
          <p:cNvSpPr>
            <a:spLocks noGrp="1"/>
          </p:cNvSpPr>
          <p:nvPr>
            <p:ph idx="1"/>
          </p:nvPr>
        </p:nvSpPr>
        <p:spPr/>
        <p:txBody>
          <a:bodyPr/>
          <a:lstStyle/>
          <a:p>
            <a:r>
              <a:rPr lang="en-US" dirty="0"/>
              <a:t>Most users are not like you</a:t>
            </a:r>
          </a:p>
          <a:p>
            <a:endParaRPr lang="en-US" dirty="0"/>
          </a:p>
          <a:p>
            <a:r>
              <a:rPr lang="en-US" dirty="0"/>
              <a:t>Users can’t always tell you what they want</a:t>
            </a:r>
          </a:p>
          <a:p>
            <a:pPr marL="0" indent="0">
              <a:buNone/>
            </a:pPr>
            <a:endParaRPr lang="en-US" dirty="0"/>
          </a:p>
          <a:p>
            <a:r>
              <a:rPr lang="en-US" dirty="0"/>
              <a:t>But, they can sure tell you what is wrong.</a:t>
            </a:r>
          </a:p>
          <a:p>
            <a:pPr lvl="1"/>
            <a:r>
              <a:rPr lang="en-US" dirty="0"/>
              <a:t>Consistent problems are the system’s fault</a:t>
            </a:r>
          </a:p>
          <a:p>
            <a:pPr marL="457200" lvl="1" indent="0">
              <a:buNone/>
            </a:pPr>
            <a:endParaRPr lang="en-US" dirty="0"/>
          </a:p>
          <a:p>
            <a:endParaRPr lang="en-US" dirty="0"/>
          </a:p>
        </p:txBody>
      </p:sp>
    </p:spTree>
    <p:extLst>
      <p:ext uri="{BB962C8B-B14F-4D97-AF65-F5344CB8AC3E}">
        <p14:creationId xmlns:p14="http://schemas.microsoft.com/office/powerpoint/2010/main" val="205009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1164522"/>
          </a:xfrm>
        </p:spPr>
        <p:txBody>
          <a:bodyPr/>
          <a:lstStyle/>
          <a:p>
            <a:r>
              <a:rPr lang="en-US" dirty="0"/>
              <a:t>You won’t get it right the first time:</a:t>
            </a:r>
            <a:br>
              <a:rPr lang="en-US" dirty="0"/>
            </a:br>
            <a:r>
              <a:rPr lang="en-US" dirty="0"/>
              <a:t>		</a:t>
            </a:r>
            <a:r>
              <a:rPr lang="en-US" dirty="0">
                <a:solidFill>
                  <a:srgbClr val="3333CC"/>
                </a:solidFill>
              </a:rPr>
              <a:t>UX Design is an Iterative Process</a:t>
            </a:r>
          </a:p>
        </p:txBody>
      </p:sp>
      <p:sp>
        <p:nvSpPr>
          <p:cNvPr id="3" name="Content Placeholder 2"/>
          <p:cNvSpPr>
            <a:spLocks noGrp="1"/>
          </p:cNvSpPr>
          <p:nvPr>
            <p:ph idx="1"/>
          </p:nvPr>
        </p:nvSpPr>
        <p:spPr>
          <a:xfrm>
            <a:off x="396875" y="5029200"/>
            <a:ext cx="7896225" cy="1304924"/>
          </a:xfrm>
        </p:spPr>
        <p:txBody>
          <a:bodyPr/>
          <a:lstStyle/>
          <a:p>
            <a:r>
              <a:rPr lang="en-US" dirty="0"/>
              <a:t>Iteration can be costly</a:t>
            </a:r>
          </a:p>
          <a:p>
            <a:pPr lvl="1"/>
            <a:r>
              <a:rPr lang="en-US" dirty="0"/>
              <a:t>Might have to re-write a lot of your code</a:t>
            </a:r>
          </a:p>
          <a:p>
            <a:endParaRPr lang="en-US" dirty="0"/>
          </a:p>
        </p:txBody>
      </p:sp>
      <p:sp>
        <p:nvSpPr>
          <p:cNvPr id="10" name="TextBox 9"/>
          <p:cNvSpPr txBox="1"/>
          <p:nvPr/>
        </p:nvSpPr>
        <p:spPr>
          <a:xfrm>
            <a:off x="4214035" y="2243871"/>
            <a:ext cx="954734"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rPr>
              <a:t>Design</a:t>
            </a:r>
          </a:p>
        </p:txBody>
      </p:sp>
      <p:sp>
        <p:nvSpPr>
          <p:cNvPr id="11" name="TextBox 10"/>
          <p:cNvSpPr txBox="1"/>
          <p:nvPr/>
        </p:nvSpPr>
        <p:spPr>
          <a:xfrm>
            <a:off x="5238686" y="3567881"/>
            <a:ext cx="1442948"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rPr>
              <a:t>Implement</a:t>
            </a:r>
          </a:p>
        </p:txBody>
      </p:sp>
      <p:sp>
        <p:nvSpPr>
          <p:cNvPr id="12" name="TextBox 11"/>
          <p:cNvSpPr txBox="1"/>
          <p:nvPr/>
        </p:nvSpPr>
        <p:spPr>
          <a:xfrm>
            <a:off x="2464008" y="4013026"/>
            <a:ext cx="1167983"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rPr>
              <a:t>Evaluate</a:t>
            </a:r>
          </a:p>
        </p:txBody>
      </p:sp>
      <p:cxnSp>
        <p:nvCxnSpPr>
          <p:cNvPr id="13" name="Curved Connector 12"/>
          <p:cNvCxnSpPr>
            <a:stCxn id="10" idx="3"/>
          </p:cNvCxnSpPr>
          <p:nvPr/>
        </p:nvCxnSpPr>
        <p:spPr>
          <a:xfrm>
            <a:off x="5168769" y="2459315"/>
            <a:ext cx="791391" cy="1045154"/>
          </a:xfrm>
          <a:prstGeom prst="curvedConnector2">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4" name="Curved Connector 13"/>
          <p:cNvCxnSpPr/>
          <p:nvPr/>
        </p:nvCxnSpPr>
        <p:spPr>
          <a:xfrm rot="5400000">
            <a:off x="4681225" y="2949536"/>
            <a:ext cx="229702" cy="2328169"/>
          </a:xfrm>
          <a:prstGeom prst="curvedConnector2">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5" name="Curved Connector 14"/>
          <p:cNvCxnSpPr>
            <a:stCxn id="12" idx="0"/>
            <a:endCxn id="10" idx="1"/>
          </p:cNvCxnSpPr>
          <p:nvPr/>
        </p:nvCxnSpPr>
        <p:spPr>
          <a:xfrm rot="5400000" flipH="1" flipV="1">
            <a:off x="2854162" y="2653154"/>
            <a:ext cx="1553711" cy="1166035"/>
          </a:xfrm>
          <a:prstGeom prst="curvedConnector2">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1283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Spiral Model of Design</a:t>
            </a:r>
          </a:p>
        </p:txBody>
      </p:sp>
      <p:sp>
        <p:nvSpPr>
          <p:cNvPr id="3" name="Content Placeholder 2"/>
          <p:cNvSpPr>
            <a:spLocks noGrp="1"/>
          </p:cNvSpPr>
          <p:nvPr>
            <p:ph idx="1"/>
          </p:nvPr>
        </p:nvSpPr>
        <p:spPr/>
        <p:txBody>
          <a:bodyPr/>
          <a:lstStyle/>
          <a:p>
            <a:r>
              <a:rPr lang="en-US" dirty="0"/>
              <a:t>Use throwaway prototypes and cheap evaluation early in the cycle.</a:t>
            </a:r>
          </a:p>
          <a:p>
            <a:endParaRPr lang="en-US" dirty="0"/>
          </a:p>
        </p:txBody>
      </p:sp>
      <p:sp>
        <p:nvSpPr>
          <p:cNvPr id="20" name="Freeform 19"/>
          <p:cNvSpPr/>
          <p:nvPr/>
        </p:nvSpPr>
        <p:spPr>
          <a:xfrm>
            <a:off x="2513360" y="3322785"/>
            <a:ext cx="3369782" cy="2803378"/>
          </a:xfrm>
          <a:custGeom>
            <a:avLst/>
            <a:gdLst>
              <a:gd name="connsiteX0" fmla="*/ 1494788 w 3369782"/>
              <a:gd name="connsiteY0" fmla="*/ 1206489 h 2803378"/>
              <a:gd name="connsiteX1" fmla="*/ 1746124 w 3369782"/>
              <a:gd name="connsiteY1" fmla="*/ 888974 h 2803378"/>
              <a:gd name="connsiteX2" fmla="*/ 2129742 w 3369782"/>
              <a:gd name="connsiteY2" fmla="*/ 1140340 h 2803378"/>
              <a:gd name="connsiteX3" fmla="*/ 2037144 w 3369782"/>
              <a:gd name="connsiteY3" fmla="*/ 1603383 h 2803378"/>
              <a:gd name="connsiteX4" fmla="*/ 1441875 w 3369782"/>
              <a:gd name="connsiteY4" fmla="*/ 1709222 h 2803378"/>
              <a:gd name="connsiteX5" fmla="*/ 992116 w 3369782"/>
              <a:gd name="connsiteY5" fmla="*/ 1193260 h 2803378"/>
              <a:gd name="connsiteX6" fmla="*/ 1388962 w 3369782"/>
              <a:gd name="connsiteY6" fmla="*/ 597918 h 2803378"/>
              <a:gd name="connsiteX7" fmla="*/ 1878406 w 3369782"/>
              <a:gd name="connsiteY7" fmla="*/ 465620 h 2803378"/>
              <a:gd name="connsiteX8" fmla="*/ 2394306 w 3369782"/>
              <a:gd name="connsiteY8" fmla="*/ 769906 h 2803378"/>
              <a:gd name="connsiteX9" fmla="*/ 2658870 w 3369782"/>
              <a:gd name="connsiteY9" fmla="*/ 1060961 h 2803378"/>
              <a:gd name="connsiteX10" fmla="*/ 2658870 w 3369782"/>
              <a:gd name="connsiteY10" fmla="*/ 1418166 h 2803378"/>
              <a:gd name="connsiteX11" fmla="*/ 2473675 w 3369782"/>
              <a:gd name="connsiteY11" fmla="*/ 1987048 h 2803378"/>
              <a:gd name="connsiteX12" fmla="*/ 1838721 w 3369782"/>
              <a:gd name="connsiteY12" fmla="*/ 2238414 h 2803378"/>
              <a:gd name="connsiteX13" fmla="*/ 992116 w 3369782"/>
              <a:gd name="connsiteY13" fmla="*/ 1920899 h 2803378"/>
              <a:gd name="connsiteX14" fmla="*/ 595269 w 3369782"/>
              <a:gd name="connsiteY14" fmla="*/ 1378477 h 2803378"/>
              <a:gd name="connsiteX15" fmla="*/ 582041 w 3369782"/>
              <a:gd name="connsiteY15" fmla="*/ 664067 h 2803378"/>
              <a:gd name="connsiteX16" fmla="*/ 1190539 w 3369782"/>
              <a:gd name="connsiteY16" fmla="*/ 240714 h 2803378"/>
              <a:gd name="connsiteX17" fmla="*/ 2037144 w 3369782"/>
              <a:gd name="connsiteY17" fmla="*/ 2577 h 2803378"/>
              <a:gd name="connsiteX18" fmla="*/ 2910206 w 3369782"/>
              <a:gd name="connsiteY18" fmla="*/ 386241 h 2803378"/>
              <a:gd name="connsiteX19" fmla="*/ 3240911 w 3369782"/>
              <a:gd name="connsiteY19" fmla="*/ 1113881 h 2803378"/>
              <a:gd name="connsiteX20" fmla="*/ 3293824 w 3369782"/>
              <a:gd name="connsiteY20" fmla="*/ 2238414 h 2803378"/>
              <a:gd name="connsiteX21" fmla="*/ 2222339 w 3369782"/>
              <a:gd name="connsiteY21" fmla="*/ 2688227 h 2803378"/>
              <a:gd name="connsiteX22" fmla="*/ 859833 w 3369782"/>
              <a:gd name="connsiteY22" fmla="*/ 2754376 h 2803378"/>
              <a:gd name="connsiteX23" fmla="*/ 224879 w 3369782"/>
              <a:gd name="connsiteY23" fmla="*/ 2053197 h 2803378"/>
              <a:gd name="connsiteX24" fmla="*/ 0 w 3369782"/>
              <a:gd name="connsiteY24" fmla="*/ 1404936 h 280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69782" h="2803378">
                <a:moveTo>
                  <a:pt x="1494788" y="1206489"/>
                </a:moveTo>
                <a:cubicBezTo>
                  <a:pt x="1567543" y="1053244"/>
                  <a:pt x="1640298" y="899999"/>
                  <a:pt x="1746124" y="888974"/>
                </a:cubicBezTo>
                <a:cubicBezTo>
                  <a:pt x="1851950" y="877949"/>
                  <a:pt x="2081239" y="1021272"/>
                  <a:pt x="2129742" y="1140340"/>
                </a:cubicBezTo>
                <a:cubicBezTo>
                  <a:pt x="2178245" y="1259408"/>
                  <a:pt x="2151788" y="1508569"/>
                  <a:pt x="2037144" y="1603383"/>
                </a:cubicBezTo>
                <a:cubicBezTo>
                  <a:pt x="1922500" y="1698197"/>
                  <a:pt x="1616046" y="1777576"/>
                  <a:pt x="1441875" y="1709222"/>
                </a:cubicBezTo>
                <a:cubicBezTo>
                  <a:pt x="1267704" y="1640868"/>
                  <a:pt x="1000935" y="1378477"/>
                  <a:pt x="992116" y="1193260"/>
                </a:cubicBezTo>
                <a:cubicBezTo>
                  <a:pt x="983297" y="1008043"/>
                  <a:pt x="1241247" y="719191"/>
                  <a:pt x="1388962" y="597918"/>
                </a:cubicBezTo>
                <a:cubicBezTo>
                  <a:pt x="1536677" y="476645"/>
                  <a:pt x="1710849" y="436955"/>
                  <a:pt x="1878406" y="465620"/>
                </a:cubicBezTo>
                <a:cubicBezTo>
                  <a:pt x="2045963" y="494285"/>
                  <a:pt x="2264229" y="670683"/>
                  <a:pt x="2394306" y="769906"/>
                </a:cubicBezTo>
                <a:cubicBezTo>
                  <a:pt x="2524383" y="869129"/>
                  <a:pt x="2614776" y="952918"/>
                  <a:pt x="2658870" y="1060961"/>
                </a:cubicBezTo>
                <a:cubicBezTo>
                  <a:pt x="2702964" y="1169004"/>
                  <a:pt x="2689736" y="1263818"/>
                  <a:pt x="2658870" y="1418166"/>
                </a:cubicBezTo>
                <a:cubicBezTo>
                  <a:pt x="2628004" y="1572514"/>
                  <a:pt x="2610366" y="1850340"/>
                  <a:pt x="2473675" y="1987048"/>
                </a:cubicBezTo>
                <a:cubicBezTo>
                  <a:pt x="2336984" y="2123756"/>
                  <a:pt x="2085647" y="2249439"/>
                  <a:pt x="1838721" y="2238414"/>
                </a:cubicBezTo>
                <a:cubicBezTo>
                  <a:pt x="1591795" y="2227389"/>
                  <a:pt x="1199358" y="2064222"/>
                  <a:pt x="992116" y="1920899"/>
                </a:cubicBezTo>
                <a:cubicBezTo>
                  <a:pt x="784874" y="1777576"/>
                  <a:pt x="663615" y="1587949"/>
                  <a:pt x="595269" y="1378477"/>
                </a:cubicBezTo>
                <a:cubicBezTo>
                  <a:pt x="526923" y="1169005"/>
                  <a:pt x="482829" y="853694"/>
                  <a:pt x="582041" y="664067"/>
                </a:cubicBezTo>
                <a:cubicBezTo>
                  <a:pt x="681253" y="474440"/>
                  <a:pt x="948022" y="350962"/>
                  <a:pt x="1190539" y="240714"/>
                </a:cubicBezTo>
                <a:cubicBezTo>
                  <a:pt x="1433056" y="130466"/>
                  <a:pt x="1750533" y="-21677"/>
                  <a:pt x="2037144" y="2577"/>
                </a:cubicBezTo>
                <a:cubicBezTo>
                  <a:pt x="2323755" y="26831"/>
                  <a:pt x="2709578" y="201024"/>
                  <a:pt x="2910206" y="386241"/>
                </a:cubicBezTo>
                <a:cubicBezTo>
                  <a:pt x="3110834" y="571458"/>
                  <a:pt x="3176975" y="805186"/>
                  <a:pt x="3240911" y="1113881"/>
                </a:cubicBezTo>
                <a:cubicBezTo>
                  <a:pt x="3304847" y="1422576"/>
                  <a:pt x="3463586" y="1976023"/>
                  <a:pt x="3293824" y="2238414"/>
                </a:cubicBezTo>
                <a:cubicBezTo>
                  <a:pt x="3124062" y="2500805"/>
                  <a:pt x="2628004" y="2602233"/>
                  <a:pt x="2222339" y="2688227"/>
                </a:cubicBezTo>
                <a:cubicBezTo>
                  <a:pt x="1816674" y="2774221"/>
                  <a:pt x="1192743" y="2860214"/>
                  <a:pt x="859833" y="2754376"/>
                </a:cubicBezTo>
                <a:cubicBezTo>
                  <a:pt x="526923" y="2648538"/>
                  <a:pt x="368184" y="2278104"/>
                  <a:pt x="224879" y="2053197"/>
                </a:cubicBezTo>
                <a:cubicBezTo>
                  <a:pt x="81574" y="1828290"/>
                  <a:pt x="0" y="1404936"/>
                  <a:pt x="0" y="1404936"/>
                </a:cubicBezTo>
              </a:path>
            </a:pathLst>
          </a:custGeom>
          <a:ln>
            <a:solidFill>
              <a:schemeClr val="accent2"/>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3862637" y="2741689"/>
            <a:ext cx="954734" cy="430887"/>
          </a:xfrm>
          <a:prstGeom prst="rect">
            <a:avLst/>
          </a:prstGeom>
          <a:noFill/>
        </p:spPr>
        <p:txBody>
          <a:bodyPr wrap="none" rtlCol="0">
            <a:spAutoFit/>
          </a:bodyPr>
          <a:lstStyle/>
          <a:p>
            <a:r>
              <a:rPr lang="en-US" sz="2200" dirty="0">
                <a:solidFill>
                  <a:srgbClr val="008000"/>
                </a:solidFill>
              </a:rPr>
              <a:t>Design</a:t>
            </a:r>
          </a:p>
        </p:txBody>
      </p:sp>
      <p:sp>
        <p:nvSpPr>
          <p:cNvPr id="22" name="TextBox 21"/>
          <p:cNvSpPr txBox="1"/>
          <p:nvPr/>
        </p:nvSpPr>
        <p:spPr>
          <a:xfrm>
            <a:off x="5883142" y="5529260"/>
            <a:ext cx="1341696" cy="430887"/>
          </a:xfrm>
          <a:prstGeom prst="rect">
            <a:avLst/>
          </a:prstGeom>
          <a:noFill/>
        </p:spPr>
        <p:txBody>
          <a:bodyPr wrap="none" rtlCol="0">
            <a:spAutoFit/>
          </a:bodyPr>
          <a:lstStyle/>
          <a:p>
            <a:r>
              <a:rPr lang="en-US" sz="2200" dirty="0">
                <a:solidFill>
                  <a:schemeClr val="accent2"/>
                </a:solidFill>
              </a:rPr>
              <a:t>Implement</a:t>
            </a:r>
          </a:p>
        </p:txBody>
      </p:sp>
      <p:sp>
        <p:nvSpPr>
          <p:cNvPr id="23" name="TextBox 22"/>
          <p:cNvSpPr txBox="1"/>
          <p:nvPr/>
        </p:nvSpPr>
        <p:spPr>
          <a:xfrm>
            <a:off x="1437975" y="5313816"/>
            <a:ext cx="1167983" cy="430887"/>
          </a:xfrm>
          <a:prstGeom prst="rect">
            <a:avLst/>
          </a:prstGeom>
          <a:noFill/>
        </p:spPr>
        <p:txBody>
          <a:bodyPr wrap="none" rtlCol="0">
            <a:spAutoFit/>
          </a:bodyPr>
          <a:lstStyle/>
          <a:p>
            <a:r>
              <a:rPr lang="en-US" sz="2200" dirty="0">
                <a:solidFill>
                  <a:srgbClr val="FF0000"/>
                </a:solidFill>
              </a:rPr>
              <a:t>Evaluate</a:t>
            </a:r>
          </a:p>
        </p:txBody>
      </p:sp>
    </p:spTree>
    <p:extLst>
      <p:ext uri="{BB962C8B-B14F-4D97-AF65-F5344CB8AC3E}">
        <p14:creationId xmlns:p14="http://schemas.microsoft.com/office/powerpoint/2010/main" val="247125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Usability</a:t>
            </a:r>
          </a:p>
        </p:txBody>
      </p:sp>
      <p:sp>
        <p:nvSpPr>
          <p:cNvPr id="3" name="Content Placeholder 2"/>
          <p:cNvSpPr>
            <a:spLocks noGrp="1"/>
          </p:cNvSpPr>
          <p:nvPr>
            <p:ph idx="1"/>
          </p:nvPr>
        </p:nvSpPr>
        <p:spPr>
          <a:xfrm>
            <a:off x="396875" y="1362075"/>
            <a:ext cx="8366125" cy="4972050"/>
          </a:xfrm>
        </p:spPr>
        <p:txBody>
          <a:bodyPr/>
          <a:lstStyle/>
          <a:p>
            <a:r>
              <a:rPr lang="en-US" dirty="0"/>
              <a:t>How well users can use the system.</a:t>
            </a:r>
          </a:p>
          <a:p>
            <a:endParaRPr lang="en-US" dirty="0"/>
          </a:p>
          <a:p>
            <a:r>
              <a:rPr lang="en-US" dirty="0"/>
              <a:t>Dimensions of Usability:</a:t>
            </a:r>
          </a:p>
          <a:p>
            <a:pPr lvl="1"/>
            <a:r>
              <a:rPr lang="en-US" dirty="0"/>
              <a:t>Learnability: Easy to learn?</a:t>
            </a:r>
          </a:p>
          <a:p>
            <a:pPr lvl="1"/>
            <a:r>
              <a:rPr lang="en-US" dirty="0"/>
              <a:t>Visibility: Is the state of the system clear?</a:t>
            </a:r>
          </a:p>
          <a:p>
            <a:pPr lvl="1"/>
            <a:r>
              <a:rPr lang="en-US" dirty="0"/>
              <a:t>Efficiency: Once learned, is it fast to use?</a:t>
            </a:r>
          </a:p>
          <a:p>
            <a:pPr lvl="1"/>
            <a:r>
              <a:rPr lang="en-US" dirty="0"/>
              <a:t>Errors: are errors few and recoverable?</a:t>
            </a:r>
          </a:p>
          <a:p>
            <a:pPr lvl="1"/>
            <a:r>
              <a:rPr lang="en-US" dirty="0"/>
              <a:t>Satisfaction: is it enjoyable to use?</a:t>
            </a:r>
          </a:p>
          <a:p>
            <a:endParaRPr lang="en-US" dirty="0"/>
          </a:p>
          <a:p>
            <a:r>
              <a:rPr lang="en-US" dirty="0"/>
              <a:t>Design Principles guide building usable systems</a:t>
            </a:r>
          </a:p>
          <a:p>
            <a:pPr lvl="1"/>
            <a:r>
              <a:rPr lang="en-US" dirty="0"/>
              <a:t>Guided by findings in Ergonomics / Human Factors</a:t>
            </a:r>
          </a:p>
          <a:p>
            <a:endParaRPr lang="en-US" dirty="0"/>
          </a:p>
        </p:txBody>
      </p:sp>
    </p:spTree>
    <p:extLst>
      <p:ext uri="{BB962C8B-B14F-4D97-AF65-F5344CB8AC3E}">
        <p14:creationId xmlns:p14="http://schemas.microsoft.com/office/powerpoint/2010/main" val="2670117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Ergonomics / Human Factors</a:t>
            </a:r>
          </a:p>
        </p:txBody>
      </p:sp>
      <p:sp>
        <p:nvSpPr>
          <p:cNvPr id="3" name="Content Placeholder 2"/>
          <p:cNvSpPr>
            <a:spLocks noGrp="1"/>
          </p:cNvSpPr>
          <p:nvPr>
            <p:ph idx="1"/>
          </p:nvPr>
        </p:nvSpPr>
        <p:spPr>
          <a:xfrm>
            <a:off x="396875" y="1362075"/>
            <a:ext cx="8366125" cy="4972050"/>
          </a:xfrm>
        </p:spPr>
        <p:txBody>
          <a:bodyPr/>
          <a:lstStyle/>
          <a:p>
            <a:endParaRPr lang="en-US" dirty="0"/>
          </a:p>
          <a:p>
            <a:r>
              <a:rPr lang="en-US" dirty="0"/>
              <a:t>the scientific discipline concerned with the understanding of interactions among humans and other elements of a system</a:t>
            </a:r>
          </a:p>
          <a:p>
            <a:endParaRPr lang="en-US" dirty="0"/>
          </a:p>
          <a:p>
            <a:r>
              <a:rPr lang="en-US" dirty="0"/>
              <a:t>applies theory, principles, data and methods to design in order to optimize human well-being and overall system performance</a:t>
            </a:r>
          </a:p>
          <a:p>
            <a:endParaRPr lang="en-US" dirty="0"/>
          </a:p>
          <a:p>
            <a:r>
              <a:rPr lang="en-US" dirty="0"/>
              <a:t>Characterizes the capabilities and limitations of humans</a:t>
            </a:r>
          </a:p>
          <a:p>
            <a:endParaRPr lang="en-US" dirty="0"/>
          </a:p>
        </p:txBody>
      </p:sp>
    </p:spTree>
    <p:extLst>
      <p:ext uri="{BB962C8B-B14F-4D97-AF65-F5344CB8AC3E}">
        <p14:creationId xmlns:p14="http://schemas.microsoft.com/office/powerpoint/2010/main" val="294636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253582" cy="762000"/>
          </a:xfrm>
        </p:spPr>
        <p:txBody>
          <a:bodyPr/>
          <a:lstStyle/>
          <a:p>
            <a:r>
              <a:rPr lang="en-US" dirty="0"/>
              <a:t>Human Factors: Power Law of Practice</a:t>
            </a:r>
          </a:p>
        </p:txBody>
      </p:sp>
      <p:sp>
        <p:nvSpPr>
          <p:cNvPr id="3" name="Content Placeholder 2"/>
          <p:cNvSpPr>
            <a:spLocks noGrp="1"/>
          </p:cNvSpPr>
          <p:nvPr>
            <p:ph idx="1"/>
          </p:nvPr>
        </p:nvSpPr>
        <p:spPr/>
        <p:txBody>
          <a:bodyPr/>
          <a:lstStyle/>
          <a:p>
            <a:r>
              <a:rPr lang="en-US" dirty="0"/>
              <a:t>The log time to complete a task decreases linearly with of # practice trials.</a:t>
            </a:r>
          </a:p>
          <a:p>
            <a:endParaRPr lang="en-US" dirty="0"/>
          </a:p>
        </p:txBody>
      </p:sp>
      <p:pic>
        <p:nvPicPr>
          <p:cNvPr id="4" name="Picture 3"/>
          <p:cNvPicPr>
            <a:picLocks noChangeAspect="1"/>
          </p:cNvPicPr>
          <p:nvPr/>
        </p:nvPicPr>
        <p:blipFill>
          <a:blip r:embed="rId2"/>
          <a:stretch>
            <a:fillRect/>
          </a:stretch>
        </p:blipFill>
        <p:spPr>
          <a:xfrm>
            <a:off x="1243451" y="2587946"/>
            <a:ext cx="6527433" cy="3746179"/>
          </a:xfrm>
          <a:prstGeom prst="rect">
            <a:avLst/>
          </a:prstGeom>
        </p:spPr>
      </p:pic>
    </p:spTree>
    <p:extLst>
      <p:ext uri="{BB962C8B-B14F-4D97-AF65-F5344CB8AC3E}">
        <p14:creationId xmlns:p14="http://schemas.microsoft.com/office/powerpoint/2010/main" val="286484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Usability</a:t>
            </a:r>
          </a:p>
        </p:txBody>
      </p:sp>
      <p:sp>
        <p:nvSpPr>
          <p:cNvPr id="3" name="Content Placeholder 2"/>
          <p:cNvSpPr>
            <a:spLocks noGrp="1"/>
          </p:cNvSpPr>
          <p:nvPr>
            <p:ph idx="1"/>
          </p:nvPr>
        </p:nvSpPr>
        <p:spPr>
          <a:xfrm>
            <a:off x="396875" y="1362075"/>
            <a:ext cx="8366125" cy="4972050"/>
          </a:xfrm>
        </p:spPr>
        <p:txBody>
          <a:bodyPr/>
          <a:lstStyle/>
          <a:p>
            <a:r>
              <a:rPr lang="en-US" dirty="0"/>
              <a:t>How well users can use the system.</a:t>
            </a:r>
          </a:p>
          <a:p>
            <a:endParaRPr lang="en-US" dirty="0"/>
          </a:p>
          <a:p>
            <a:r>
              <a:rPr lang="en-US" dirty="0"/>
              <a:t>Dimensions of Usability:</a:t>
            </a:r>
          </a:p>
          <a:p>
            <a:pPr lvl="1"/>
            <a:r>
              <a:rPr lang="en-US" dirty="0"/>
              <a:t>Learnability: Easy to learn?</a:t>
            </a:r>
          </a:p>
          <a:p>
            <a:pPr lvl="1"/>
            <a:r>
              <a:rPr lang="en-US" dirty="0"/>
              <a:t>Visibility: Is the state of the system clear?</a:t>
            </a:r>
          </a:p>
          <a:p>
            <a:pPr lvl="1"/>
            <a:r>
              <a:rPr lang="en-US" dirty="0"/>
              <a:t>Efficiency: Once learned, is it fast to use?</a:t>
            </a:r>
          </a:p>
          <a:p>
            <a:pPr lvl="1"/>
            <a:r>
              <a:rPr lang="en-US" dirty="0"/>
              <a:t>Errors: are errors few and recoverable?</a:t>
            </a:r>
          </a:p>
          <a:p>
            <a:pPr lvl="1"/>
            <a:r>
              <a:rPr lang="en-US" dirty="0"/>
              <a:t>Satisfaction: is it enjoyable to use?</a:t>
            </a:r>
          </a:p>
          <a:p>
            <a:endParaRPr lang="en-US" dirty="0"/>
          </a:p>
          <a:p>
            <a:r>
              <a:rPr lang="en-US" dirty="0"/>
              <a:t>Design Principles guide building usable systems</a:t>
            </a:r>
          </a:p>
          <a:p>
            <a:pPr lvl="1"/>
            <a:r>
              <a:rPr lang="en-US" dirty="0"/>
              <a:t>Guided by findings in Ergonomics / Human Factors</a:t>
            </a:r>
          </a:p>
          <a:p>
            <a:endParaRPr lang="en-US" dirty="0"/>
          </a:p>
        </p:txBody>
      </p:sp>
    </p:spTree>
    <p:extLst>
      <p:ext uri="{BB962C8B-B14F-4D97-AF65-F5344CB8AC3E}">
        <p14:creationId xmlns:p14="http://schemas.microsoft.com/office/powerpoint/2010/main" val="349440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wrong with this?</a:t>
            </a:r>
          </a:p>
        </p:txBody>
      </p:sp>
      <p:pic>
        <p:nvPicPr>
          <p:cNvPr id="4" name="Picture 3"/>
          <p:cNvPicPr>
            <a:picLocks noChangeAspect="1"/>
          </p:cNvPicPr>
          <p:nvPr/>
        </p:nvPicPr>
        <p:blipFill>
          <a:blip r:embed="rId3"/>
          <a:stretch>
            <a:fillRect/>
          </a:stretch>
        </p:blipFill>
        <p:spPr>
          <a:xfrm>
            <a:off x="1378083" y="1371600"/>
            <a:ext cx="6580855" cy="5244892"/>
          </a:xfrm>
          <a:prstGeom prst="rect">
            <a:avLst/>
          </a:prstGeom>
        </p:spPr>
      </p:pic>
    </p:spTree>
    <p:extLst>
      <p:ext uri="{BB962C8B-B14F-4D97-AF65-F5344CB8AC3E}">
        <p14:creationId xmlns:p14="http://schemas.microsoft.com/office/powerpoint/2010/main" val="2243243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Design</a:t>
            </a:r>
          </a:p>
        </p:txBody>
      </p:sp>
      <p:pic>
        <p:nvPicPr>
          <p:cNvPr id="4" name="Picture 3"/>
          <p:cNvPicPr>
            <a:picLocks noChangeAspect="1"/>
          </p:cNvPicPr>
          <p:nvPr/>
        </p:nvPicPr>
        <p:blipFill>
          <a:blip r:embed="rId3"/>
          <a:stretch>
            <a:fillRect/>
          </a:stretch>
        </p:blipFill>
        <p:spPr>
          <a:xfrm>
            <a:off x="962113" y="1524000"/>
            <a:ext cx="7429500" cy="4800600"/>
          </a:xfrm>
          <a:prstGeom prst="rect">
            <a:avLst/>
          </a:prstGeom>
        </p:spPr>
      </p:pic>
    </p:spTree>
    <p:extLst>
      <p:ext uri="{BB962C8B-B14F-4D97-AF65-F5344CB8AC3E}">
        <p14:creationId xmlns:p14="http://schemas.microsoft.com/office/powerpoint/2010/main" val="2922310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Principles for Learnability</a:t>
            </a:r>
          </a:p>
        </p:txBody>
      </p:sp>
      <p:sp>
        <p:nvSpPr>
          <p:cNvPr id="3" name="Content Placeholder 2"/>
          <p:cNvSpPr>
            <a:spLocks noGrp="1"/>
          </p:cNvSpPr>
          <p:nvPr>
            <p:ph idx="1"/>
          </p:nvPr>
        </p:nvSpPr>
        <p:spPr>
          <a:xfrm>
            <a:off x="396875" y="1362075"/>
            <a:ext cx="8289925" cy="4972050"/>
          </a:xfrm>
        </p:spPr>
        <p:txBody>
          <a:bodyPr/>
          <a:lstStyle/>
          <a:p>
            <a:r>
              <a:rPr lang="en-US" dirty="0"/>
              <a:t>Consistency (in design and metaphors)</a:t>
            </a:r>
          </a:p>
          <a:p>
            <a:pPr lvl="1"/>
            <a:r>
              <a:rPr lang="en-US" dirty="0"/>
              <a:t>Similar looking things act similarly</a:t>
            </a:r>
          </a:p>
          <a:p>
            <a:pPr lvl="1"/>
            <a:r>
              <a:rPr lang="en-US" dirty="0"/>
              <a:t>Different looking things act differently</a:t>
            </a:r>
          </a:p>
          <a:p>
            <a:pPr lvl="1"/>
            <a:r>
              <a:rPr lang="en-US" dirty="0"/>
              <a:t>In wording, location, color, ordering</a:t>
            </a:r>
          </a:p>
          <a:p>
            <a:pPr lvl="1"/>
            <a:endParaRPr lang="en-US" dirty="0"/>
          </a:p>
          <a:p>
            <a:r>
              <a:rPr lang="en-US" dirty="0"/>
              <a:t>Use common words not jargon</a:t>
            </a:r>
          </a:p>
          <a:p>
            <a:endParaRPr lang="en-US" dirty="0"/>
          </a:p>
          <a:p>
            <a:r>
              <a:rPr lang="en-US" dirty="0"/>
              <a:t>Recognition, not recall</a:t>
            </a:r>
          </a:p>
          <a:p>
            <a:pPr lvl="1"/>
            <a:r>
              <a:rPr lang="en-US" dirty="0"/>
              <a:t>Labeled buttons rather than command languages</a:t>
            </a:r>
          </a:p>
          <a:p>
            <a:pPr lvl="1"/>
            <a:endParaRPr lang="en-US" dirty="0"/>
          </a:p>
          <a:p>
            <a:r>
              <a:rPr lang="en-US" dirty="0"/>
              <a:t>2 kinds of users: Beginners &amp; Experts</a:t>
            </a:r>
          </a:p>
          <a:p>
            <a:endParaRPr lang="en-US" dirty="0"/>
          </a:p>
        </p:txBody>
      </p:sp>
    </p:spTree>
    <p:extLst>
      <p:ext uri="{BB962C8B-B14F-4D97-AF65-F5344CB8AC3E}">
        <p14:creationId xmlns:p14="http://schemas.microsoft.com/office/powerpoint/2010/main" val="259870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hard was week 10 Naïve Bayes code review assignment?</a:t>
            </a:r>
          </a:p>
        </p:txBody>
      </p:sp>
      <p:sp>
        <p:nvSpPr>
          <p:cNvPr id="3" name="Content Placeholder 2"/>
          <p:cNvSpPr>
            <a:spLocks noGrp="1"/>
          </p:cNvSpPr>
          <p:nvPr>
            <p:ph idx="1"/>
          </p:nvPr>
        </p:nvSpPr>
        <p:spPr/>
        <p:txBody>
          <a:bodyPr/>
          <a:lstStyle/>
          <a:p>
            <a:pPr marL="385763" indent="-385763">
              <a:buFont typeface="+mj-lt"/>
              <a:buAutoNum type="alphaUcPeriod"/>
            </a:pPr>
            <a:r>
              <a:rPr lang="en-US" dirty="0"/>
              <a:t>Easy</a:t>
            </a:r>
          </a:p>
          <a:p>
            <a:pPr marL="385763" indent="-385763">
              <a:buFont typeface="+mj-lt"/>
              <a:buAutoNum type="alphaUcPeriod"/>
            </a:pPr>
            <a:r>
              <a:rPr lang="en-US" dirty="0"/>
              <a:t>Moderate</a:t>
            </a:r>
          </a:p>
          <a:p>
            <a:pPr marL="385763" indent="-385763">
              <a:buFont typeface="+mj-lt"/>
              <a:buAutoNum type="alphaUcPeriod"/>
            </a:pPr>
            <a:r>
              <a:rPr lang="en-US" dirty="0"/>
              <a:t>Challenging</a:t>
            </a:r>
          </a:p>
          <a:p>
            <a:pPr marL="385763" indent="-385763">
              <a:buFont typeface="+mj-lt"/>
              <a:buAutoNum type="alphaUcPeriod"/>
            </a:pPr>
            <a:r>
              <a:rPr lang="en-US" dirty="0"/>
              <a:t>Unreasonable</a:t>
            </a:r>
          </a:p>
        </p:txBody>
      </p:sp>
    </p:spTree>
    <p:extLst>
      <p:ext uri="{BB962C8B-B14F-4D97-AF65-F5344CB8AC3E}">
        <p14:creationId xmlns:p14="http://schemas.microsoft.com/office/powerpoint/2010/main" val="299615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Visibility</a:t>
            </a:r>
          </a:p>
        </p:txBody>
      </p:sp>
      <p:sp>
        <p:nvSpPr>
          <p:cNvPr id="3" name="Content Placeholder 2"/>
          <p:cNvSpPr>
            <a:spLocks noGrp="1"/>
          </p:cNvSpPr>
          <p:nvPr>
            <p:ph idx="1"/>
          </p:nvPr>
        </p:nvSpPr>
        <p:spPr/>
        <p:txBody>
          <a:bodyPr/>
          <a:lstStyle/>
          <a:p>
            <a:endParaRPr lang="en-US" dirty="0"/>
          </a:p>
          <a:p>
            <a:r>
              <a:rPr lang="en-US" dirty="0"/>
              <a:t>Avoid affordances w/o signifiers</a:t>
            </a:r>
          </a:p>
          <a:p>
            <a:pPr lvl="1"/>
            <a:r>
              <a:rPr lang="en-US" dirty="0"/>
              <a:t>E.g., pop-up menus by clicking on open space</a:t>
            </a:r>
          </a:p>
          <a:p>
            <a:pPr lvl="1"/>
            <a:endParaRPr lang="en-US" dirty="0"/>
          </a:p>
          <a:p>
            <a:r>
              <a:rPr lang="en-US" dirty="0"/>
              <a:t>Avoid hidden modes</a:t>
            </a:r>
          </a:p>
          <a:p>
            <a:pPr marL="0" indent="0">
              <a:buNone/>
            </a:pPr>
            <a:endParaRPr lang="en-US" dirty="0"/>
          </a:p>
          <a:p>
            <a:r>
              <a:rPr lang="en-US" dirty="0"/>
              <a:t>Perceptual Fusion:</a:t>
            </a:r>
          </a:p>
          <a:p>
            <a:pPr lvl="1"/>
            <a:r>
              <a:rPr lang="en-US" dirty="0"/>
              <a:t>Stimuli &lt;100ms apart seems fused to humans</a:t>
            </a:r>
          </a:p>
          <a:p>
            <a:pPr lvl="1"/>
            <a:r>
              <a:rPr lang="en-US" dirty="0"/>
              <a:t>10 frames/second appears as moving picture</a:t>
            </a:r>
          </a:p>
          <a:p>
            <a:endParaRPr lang="en-US" dirty="0"/>
          </a:p>
        </p:txBody>
      </p:sp>
    </p:spTree>
    <p:extLst>
      <p:ext uri="{BB962C8B-B14F-4D97-AF65-F5344CB8AC3E}">
        <p14:creationId xmlns:p14="http://schemas.microsoft.com/office/powerpoint/2010/main" val="59377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Hand motion tasks</a:t>
            </a:r>
          </a:p>
        </p:txBody>
      </p:sp>
      <p:sp>
        <p:nvSpPr>
          <p:cNvPr id="3" name="Content Placeholder 2"/>
          <p:cNvSpPr>
            <a:spLocks noGrp="1"/>
          </p:cNvSpPr>
          <p:nvPr>
            <p:ph idx="1"/>
          </p:nvPr>
        </p:nvSpPr>
        <p:spPr/>
        <p:txBody>
          <a:bodyPr/>
          <a:lstStyle/>
          <a:p>
            <a:r>
              <a:rPr lang="en-US" dirty="0"/>
              <a:t>Moving mouse on screen</a:t>
            </a:r>
          </a:p>
          <a:p>
            <a:r>
              <a:rPr lang="en-US" dirty="0"/>
              <a:t>Finger on keyboard/touchscreen</a:t>
            </a:r>
          </a:p>
          <a:p>
            <a:r>
              <a:rPr lang="en-US" dirty="0"/>
              <a:t>Hand from keyboard to mouse</a:t>
            </a:r>
          </a:p>
          <a:p>
            <a:pPr lvl="4"/>
            <a:endParaRPr lang="en-US" dirty="0"/>
          </a:p>
          <a:p>
            <a:endParaRPr lang="en-US" dirty="0"/>
          </a:p>
          <a:p>
            <a:r>
              <a:rPr lang="en-US" dirty="0" err="1"/>
              <a:t>Fitts’s</a:t>
            </a:r>
            <a:r>
              <a:rPr lang="en-US" dirty="0"/>
              <a:t> Law</a:t>
            </a:r>
          </a:p>
          <a:p>
            <a:pPr lvl="1"/>
            <a:r>
              <a:rPr lang="en-US" dirty="0"/>
              <a:t>Time = a + b*log(D/S)</a:t>
            </a:r>
          </a:p>
          <a:p>
            <a:pPr lvl="1"/>
            <a:r>
              <a:rPr lang="en-US" dirty="0"/>
              <a:t>log(D/S) = index of difficulty</a:t>
            </a:r>
          </a:p>
          <a:p>
            <a:pPr lvl="2"/>
            <a:endParaRPr lang="en-US" dirty="0"/>
          </a:p>
          <a:p>
            <a:r>
              <a:rPr lang="en-US" dirty="0"/>
              <a:t>Bigger, closer = easier</a:t>
            </a:r>
          </a:p>
          <a:p>
            <a:r>
              <a:rPr lang="en-US" dirty="0"/>
              <a:t>For </a:t>
            </a:r>
            <a:r>
              <a:rPr lang="en-US" dirty="0" err="1"/>
              <a:t>mousing</a:t>
            </a:r>
            <a:r>
              <a:rPr lang="en-US" dirty="0"/>
              <a:t>, S is infinite on edge of screen (good!)</a:t>
            </a:r>
          </a:p>
          <a:p>
            <a:endParaRPr lang="en-US" dirty="0"/>
          </a:p>
        </p:txBody>
      </p:sp>
      <p:pic>
        <p:nvPicPr>
          <p:cNvPr id="4" name="Picture 3" descr="Screen Shot 2014-11-04 at 9.52.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048000"/>
            <a:ext cx="2552877" cy="1016071"/>
          </a:xfrm>
          <a:prstGeom prst="rect">
            <a:avLst/>
          </a:prstGeom>
        </p:spPr>
      </p:pic>
    </p:spTree>
    <p:extLst>
      <p:ext uri="{BB962C8B-B14F-4D97-AF65-F5344CB8AC3E}">
        <p14:creationId xmlns:p14="http://schemas.microsoft.com/office/powerpoint/2010/main" val="1671197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Path Steering Tasks</a:t>
            </a:r>
          </a:p>
        </p:txBody>
      </p:sp>
      <p:sp>
        <p:nvSpPr>
          <p:cNvPr id="3" name="Content Placeholder 2"/>
          <p:cNvSpPr>
            <a:spLocks noGrp="1"/>
          </p:cNvSpPr>
          <p:nvPr>
            <p:ph idx="1"/>
          </p:nvPr>
        </p:nvSpPr>
        <p:spPr/>
        <p:txBody>
          <a:bodyPr/>
          <a:lstStyle/>
          <a:p>
            <a:endParaRPr lang="en-US" dirty="0"/>
          </a:p>
          <a:p>
            <a:r>
              <a:rPr lang="en-US" dirty="0" err="1"/>
              <a:t>Fitts’s</a:t>
            </a:r>
            <a:r>
              <a:rPr lang="en-US" dirty="0"/>
              <a:t> law only for unconstrained movements</a:t>
            </a:r>
          </a:p>
          <a:p>
            <a:r>
              <a:rPr lang="en-US" dirty="0"/>
              <a:t>Task much harder if constrained to tunnel</a:t>
            </a:r>
          </a:p>
          <a:p>
            <a:endParaRPr lang="en-US" dirty="0"/>
          </a:p>
        </p:txBody>
      </p:sp>
      <p:pic>
        <p:nvPicPr>
          <p:cNvPr id="4" name="Picture 3" descr="Screen Shot 2014-11-04 at 9.59.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84" y="3293153"/>
            <a:ext cx="7886031" cy="1469576"/>
          </a:xfrm>
          <a:prstGeom prst="rect">
            <a:avLst/>
          </a:prstGeom>
        </p:spPr>
      </p:pic>
    </p:spTree>
    <p:extLst>
      <p:ext uri="{BB962C8B-B14F-4D97-AF65-F5344CB8AC3E}">
        <p14:creationId xmlns:p14="http://schemas.microsoft.com/office/powerpoint/2010/main" val="3507777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for Efficiency</a:t>
            </a:r>
          </a:p>
        </p:txBody>
      </p:sp>
      <p:sp>
        <p:nvSpPr>
          <p:cNvPr id="3" name="Content Placeholder 2"/>
          <p:cNvSpPr>
            <a:spLocks noGrp="1"/>
          </p:cNvSpPr>
          <p:nvPr>
            <p:ph idx="1"/>
          </p:nvPr>
        </p:nvSpPr>
        <p:spPr/>
        <p:txBody>
          <a:bodyPr/>
          <a:lstStyle/>
          <a:p>
            <a:endParaRPr lang="en-US" dirty="0"/>
          </a:p>
          <a:p>
            <a:r>
              <a:rPr lang="en-US" dirty="0" err="1"/>
              <a:t>Fitt’s</a:t>
            </a:r>
            <a:r>
              <a:rPr lang="en-US" dirty="0"/>
              <a:t> Law &amp; Steering Law</a:t>
            </a:r>
          </a:p>
          <a:p>
            <a:pPr lvl="1"/>
            <a:r>
              <a:rPr lang="en-US" dirty="0"/>
              <a:t>Important targets: big, nearby, or at screen edges</a:t>
            </a:r>
          </a:p>
          <a:p>
            <a:pPr lvl="1"/>
            <a:r>
              <a:rPr lang="en-US" dirty="0"/>
              <a:t>Avoid steering tasks</a:t>
            </a:r>
          </a:p>
          <a:p>
            <a:pPr lvl="1"/>
            <a:endParaRPr lang="en-US" dirty="0"/>
          </a:p>
          <a:p>
            <a:r>
              <a:rPr lang="en-US" dirty="0"/>
              <a:t>Provide shortcuts</a:t>
            </a:r>
          </a:p>
          <a:p>
            <a:pPr lvl="1"/>
            <a:r>
              <a:rPr lang="en-US" dirty="0"/>
              <a:t>Keyboard accelerators (for expert users)</a:t>
            </a:r>
          </a:p>
          <a:p>
            <a:pPr lvl="1"/>
            <a:r>
              <a:rPr lang="en-US" dirty="0"/>
              <a:t>Bookmarks</a:t>
            </a:r>
          </a:p>
          <a:p>
            <a:pPr lvl="1"/>
            <a:r>
              <a:rPr lang="en-US" dirty="0"/>
              <a:t>History</a:t>
            </a:r>
          </a:p>
          <a:p>
            <a:endParaRPr lang="en-US" dirty="0"/>
          </a:p>
        </p:txBody>
      </p:sp>
    </p:spTree>
    <p:extLst>
      <p:ext uri="{BB962C8B-B14F-4D97-AF65-F5344CB8AC3E}">
        <p14:creationId xmlns:p14="http://schemas.microsoft.com/office/powerpoint/2010/main" val="3659642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558382" cy="762000"/>
          </a:xfrm>
        </p:spPr>
        <p:txBody>
          <a:bodyPr/>
          <a:lstStyle/>
          <a:p>
            <a:r>
              <a:rPr lang="en-US" dirty="0"/>
              <a:t>Reminder: Using the internet/citing sources</a:t>
            </a:r>
          </a:p>
        </p:txBody>
      </p:sp>
      <p:sp>
        <p:nvSpPr>
          <p:cNvPr id="3" name="Content Placeholder 2"/>
          <p:cNvSpPr>
            <a:spLocks noGrp="1"/>
          </p:cNvSpPr>
          <p:nvPr>
            <p:ph idx="1"/>
          </p:nvPr>
        </p:nvSpPr>
        <p:spPr>
          <a:xfrm>
            <a:off x="396875" y="1362075"/>
            <a:ext cx="8518525" cy="4972050"/>
          </a:xfrm>
        </p:spPr>
        <p:txBody>
          <a:bodyPr/>
          <a:lstStyle/>
          <a:p>
            <a:r>
              <a:rPr lang="en-US" dirty="0"/>
              <a:t>It must be publicly available</a:t>
            </a:r>
          </a:p>
          <a:p>
            <a:r>
              <a:rPr lang="en-US" dirty="0"/>
              <a:t>It must be a minority (&lt;25%) of the code that you submit</a:t>
            </a:r>
          </a:p>
          <a:p>
            <a:r>
              <a:rPr lang="en-US" dirty="0"/>
              <a:t>You must understand what the code does. </a:t>
            </a:r>
          </a:p>
          <a:p>
            <a:r>
              <a:rPr lang="en-US" dirty="0"/>
              <a:t>Cite any distinctive or substantial code snippets (e.g., more than 2-3 lines) immediately preceding the code</a:t>
            </a:r>
          </a:p>
          <a:p>
            <a:endParaRPr lang="en-US" dirty="0"/>
          </a:p>
          <a:p>
            <a:pPr marL="0" indent="0">
              <a:buNone/>
            </a:pPr>
            <a:r>
              <a:rPr lang="en-US" sz="1800" dirty="0">
                <a:latin typeface="+mj-lt"/>
                <a:cs typeface="Courier"/>
              </a:rPr>
              <a:t>// code below derived from:</a:t>
            </a:r>
          </a:p>
          <a:p>
            <a:pPr marL="0" indent="0">
              <a:buNone/>
            </a:pPr>
            <a:r>
              <a:rPr lang="en-US" sz="1600" dirty="0">
                <a:latin typeface="+mj-lt"/>
                <a:cs typeface="Courier"/>
              </a:rPr>
              <a:t>// https://</a:t>
            </a:r>
            <a:r>
              <a:rPr lang="en-US" sz="1600" dirty="0" err="1">
                <a:latin typeface="+mj-lt"/>
                <a:cs typeface="Courier"/>
              </a:rPr>
              <a:t>stackoverflow.com</a:t>
            </a:r>
            <a:r>
              <a:rPr lang="en-US" sz="1600" dirty="0">
                <a:latin typeface="+mj-lt"/>
                <a:cs typeface="Courier"/>
              </a:rPr>
              <a:t>/questions/21626439/how-to-implement-the-java-comparable-interface</a:t>
            </a:r>
          </a:p>
          <a:p>
            <a:pPr marL="0" indent="0">
              <a:buNone/>
            </a:pPr>
            <a:r>
              <a:rPr lang="en-US" sz="1800" dirty="0">
                <a:latin typeface="Courier"/>
                <a:cs typeface="Courier"/>
              </a:rPr>
              <a:t>public </a:t>
            </a:r>
            <a:r>
              <a:rPr lang="en-US" sz="1800" dirty="0" err="1">
                <a:latin typeface="Courier"/>
                <a:cs typeface="Courier"/>
              </a:rPr>
              <a:t>int</a:t>
            </a:r>
            <a:r>
              <a:rPr lang="en-US" sz="1800" dirty="0">
                <a:latin typeface="Courier"/>
                <a:cs typeface="Courier"/>
              </a:rPr>
              <a:t> </a:t>
            </a:r>
            <a:r>
              <a:rPr lang="en-US" sz="1800" dirty="0" err="1">
                <a:latin typeface="Courier"/>
                <a:cs typeface="Courier"/>
              </a:rPr>
              <a:t>compareTo</a:t>
            </a:r>
            <a:r>
              <a:rPr lang="en-US" sz="1800" dirty="0">
                <a:latin typeface="Courier"/>
                <a:cs typeface="Courier"/>
              </a:rPr>
              <a:t>(</a:t>
            </a:r>
            <a:r>
              <a:rPr lang="en-US" sz="1800" dirty="0" err="1">
                <a:latin typeface="Courier"/>
                <a:cs typeface="Courier"/>
              </a:rPr>
              <a:t>LineItem</a:t>
            </a:r>
            <a:r>
              <a:rPr lang="en-US" sz="1800" dirty="0">
                <a:latin typeface="Courier"/>
                <a:cs typeface="Courier"/>
              </a:rPr>
              <a:t> other) {</a:t>
            </a:r>
          </a:p>
          <a:p>
            <a:pPr marL="0" indent="0">
              <a:buNone/>
            </a:pPr>
            <a:r>
              <a:rPr lang="en-US" sz="1800" dirty="0">
                <a:latin typeface="Courier"/>
                <a:cs typeface="Courier"/>
              </a:rPr>
              <a:t>    return </a:t>
            </a:r>
            <a:r>
              <a:rPr lang="en-US" sz="1800" dirty="0" err="1">
                <a:latin typeface="Courier"/>
                <a:cs typeface="Courier"/>
              </a:rPr>
              <a:t>Integer.compare</a:t>
            </a:r>
            <a:r>
              <a:rPr lang="en-US" sz="1800" dirty="0">
                <a:latin typeface="Courier"/>
                <a:cs typeface="Courier"/>
              </a:rPr>
              <a:t>(</a:t>
            </a:r>
            <a:r>
              <a:rPr lang="en-US" sz="1800" dirty="0" err="1">
                <a:latin typeface="Courier"/>
                <a:cs typeface="Courier"/>
              </a:rPr>
              <a:t>this.position</a:t>
            </a:r>
            <a:r>
              <a:rPr lang="en-US" sz="1800" dirty="0">
                <a:latin typeface="Courier"/>
                <a:cs typeface="Courier"/>
              </a:rPr>
              <a:t>, </a:t>
            </a:r>
            <a:r>
              <a:rPr lang="en-US" sz="1800" dirty="0" err="1">
                <a:latin typeface="Courier"/>
                <a:cs typeface="Courier"/>
              </a:rPr>
              <a:t>other.position</a:t>
            </a:r>
            <a:r>
              <a:rPr lang="en-US" sz="1800" dirty="0">
                <a:latin typeface="Courier"/>
                <a:cs typeface="Courier"/>
              </a:rPr>
              <a:t>);</a:t>
            </a:r>
          </a:p>
          <a:p>
            <a:pPr marL="0" indent="0">
              <a:buNone/>
            </a:pPr>
            <a:r>
              <a:rPr lang="en-US" sz="1800" dirty="0">
                <a:latin typeface="Courier"/>
                <a:cs typeface="Courier"/>
              </a:rPr>
              <a:t>}</a:t>
            </a:r>
          </a:p>
        </p:txBody>
      </p:sp>
    </p:spTree>
    <p:extLst>
      <p:ext uri="{BB962C8B-B14F-4D97-AF65-F5344CB8AC3E}">
        <p14:creationId xmlns:p14="http://schemas.microsoft.com/office/powerpoint/2010/main" val="2563582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828800" y="2286000"/>
            <a:ext cx="5692156" cy="2662460"/>
          </a:xfrm>
          <a:prstGeom prst="rect">
            <a:avLst/>
          </a:prstGeom>
        </p:spPr>
      </p:pic>
    </p:spTree>
    <p:extLst>
      <p:ext uri="{BB962C8B-B14F-4D97-AF65-F5344CB8AC3E}">
        <p14:creationId xmlns:p14="http://schemas.microsoft.com/office/powerpoint/2010/main" val="100752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a:t>
            </a:r>
          </a:p>
        </p:txBody>
      </p:sp>
      <p:sp>
        <p:nvSpPr>
          <p:cNvPr id="3" name="Content Placeholder 2"/>
          <p:cNvSpPr>
            <a:spLocks noGrp="1"/>
          </p:cNvSpPr>
          <p:nvPr>
            <p:ph idx="1"/>
          </p:nvPr>
        </p:nvSpPr>
        <p:spPr/>
        <p:txBody>
          <a:bodyPr/>
          <a:lstStyle/>
          <a:p>
            <a:r>
              <a:rPr lang="en-US" dirty="0"/>
              <a:t>Principle: Protect User’s Work</a:t>
            </a:r>
          </a:p>
          <a:p>
            <a:endParaRPr lang="en-US" dirty="0"/>
          </a:p>
          <a:p>
            <a:r>
              <a:rPr lang="en-US" dirty="0"/>
              <a:t>Prevent Errors as much as possible:</a:t>
            </a:r>
          </a:p>
          <a:p>
            <a:pPr lvl="1"/>
            <a:r>
              <a:rPr lang="en-US" dirty="0"/>
              <a:t>Selection rather than typing (within reason)</a:t>
            </a:r>
          </a:p>
          <a:p>
            <a:pPr lvl="1"/>
            <a:r>
              <a:rPr lang="en-US" dirty="0"/>
              <a:t>Constrain user input</a:t>
            </a:r>
          </a:p>
          <a:p>
            <a:pPr lvl="1"/>
            <a:r>
              <a:rPr lang="en-US" dirty="0"/>
              <a:t>Separate risky commands from common ones</a:t>
            </a:r>
          </a:p>
          <a:p>
            <a:endParaRPr lang="en-US" dirty="0"/>
          </a:p>
          <a:p>
            <a:r>
              <a:rPr lang="en-US" dirty="0"/>
              <a:t>Undo (design pattern)</a:t>
            </a:r>
          </a:p>
          <a:p>
            <a:r>
              <a:rPr lang="en-US" dirty="0"/>
              <a:t>Confirmation Dialogs (when appropriate)</a:t>
            </a:r>
          </a:p>
          <a:p>
            <a:r>
              <a:rPr lang="en-US" dirty="0"/>
              <a:t>Understandable error messages</a:t>
            </a:r>
          </a:p>
          <a:p>
            <a:endParaRPr lang="en-US" dirty="0"/>
          </a:p>
        </p:txBody>
      </p:sp>
    </p:spTree>
    <p:extLst>
      <p:ext uri="{BB962C8B-B14F-4D97-AF65-F5344CB8AC3E}">
        <p14:creationId xmlns:p14="http://schemas.microsoft.com/office/powerpoint/2010/main" val="2936665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4-11-04 at 10.06.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38200"/>
            <a:ext cx="7948966" cy="6393206"/>
          </a:xfrm>
          <a:prstGeom prst="rect">
            <a:avLst/>
          </a:prstGeom>
        </p:spPr>
      </p:pic>
    </p:spTree>
    <p:extLst>
      <p:ext uri="{BB962C8B-B14F-4D97-AF65-F5344CB8AC3E}">
        <p14:creationId xmlns:p14="http://schemas.microsoft.com/office/powerpoint/2010/main" val="1936658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Simplicity</a:t>
            </a:r>
          </a:p>
        </p:txBody>
      </p:sp>
      <p:sp>
        <p:nvSpPr>
          <p:cNvPr id="3" name="Content Placeholder 2"/>
          <p:cNvSpPr>
            <a:spLocks noGrp="1"/>
          </p:cNvSpPr>
          <p:nvPr>
            <p:ph idx="1"/>
          </p:nvPr>
        </p:nvSpPr>
        <p:spPr>
          <a:xfrm>
            <a:off x="396875" y="1362075"/>
            <a:ext cx="8442325" cy="4972050"/>
          </a:xfrm>
        </p:spPr>
        <p:txBody>
          <a:bodyPr/>
          <a:lstStyle/>
          <a:p>
            <a:endParaRPr lang="en-US" dirty="0"/>
          </a:p>
          <a:p>
            <a:r>
              <a:rPr lang="en-US" dirty="0"/>
              <a:t>Less is More</a:t>
            </a:r>
          </a:p>
          <a:p>
            <a:pPr lvl="1"/>
            <a:r>
              <a:rPr lang="en-US" dirty="0"/>
              <a:t>Omit extraneous information, graphics, features</a:t>
            </a:r>
          </a:p>
          <a:p>
            <a:pPr lvl="1"/>
            <a:endParaRPr lang="en-US" dirty="0"/>
          </a:p>
          <a:p>
            <a:pPr lvl="1"/>
            <a:endParaRPr lang="en-US" dirty="0"/>
          </a:p>
          <a:p>
            <a:r>
              <a:rPr lang="en-US" dirty="0"/>
              <a:t>Hick's Law: </a:t>
            </a:r>
          </a:p>
          <a:p>
            <a:pPr lvl="1"/>
            <a:r>
              <a:rPr lang="en-US" dirty="0"/>
              <a:t>time to make a decision is proportional to log(# choices)</a:t>
            </a:r>
          </a:p>
          <a:p>
            <a:endParaRPr lang="en-US" dirty="0"/>
          </a:p>
        </p:txBody>
      </p:sp>
    </p:spTree>
    <p:extLst>
      <p:ext uri="{BB962C8B-B14F-4D97-AF65-F5344CB8AC3E}">
        <p14:creationId xmlns:p14="http://schemas.microsoft.com/office/powerpoint/2010/main" val="2116487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Screen Shot 2016-10-20 at 12.21.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20800"/>
            <a:ext cx="8674100" cy="4203700"/>
          </a:xfrm>
          <a:prstGeom prst="rect">
            <a:avLst/>
          </a:prstGeom>
        </p:spPr>
      </p:pic>
    </p:spTree>
    <p:extLst>
      <p:ext uri="{BB962C8B-B14F-4D97-AF65-F5344CB8AC3E}">
        <p14:creationId xmlns:p14="http://schemas.microsoft.com/office/powerpoint/2010/main" val="109845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did week 10 Naïve Bayes assignment take?</a:t>
            </a:r>
          </a:p>
        </p:txBody>
      </p:sp>
      <p:sp>
        <p:nvSpPr>
          <p:cNvPr id="3" name="Content Placeholder 2"/>
          <p:cNvSpPr>
            <a:spLocks noGrp="1"/>
          </p:cNvSpPr>
          <p:nvPr>
            <p:ph idx="1"/>
          </p:nvPr>
        </p:nvSpPr>
        <p:spPr/>
        <p:txBody>
          <a:bodyPr/>
          <a:lstStyle/>
          <a:p>
            <a:pPr marL="385763" indent="-385763">
              <a:spcBef>
                <a:spcPts val="0"/>
              </a:spcBef>
              <a:buFont typeface="+mj-lt"/>
              <a:buAutoNum type="alphaUcPeriod"/>
            </a:pPr>
            <a:r>
              <a:rPr lang="en-US" dirty="0"/>
              <a:t>Less than 3 hours</a:t>
            </a:r>
          </a:p>
          <a:p>
            <a:pPr marL="385763" indent="-385763">
              <a:spcBef>
                <a:spcPts val="0"/>
              </a:spcBef>
              <a:buFont typeface="+mj-lt"/>
              <a:buAutoNum type="alphaUcPeriod"/>
            </a:pPr>
            <a:r>
              <a:rPr lang="en-US" dirty="0"/>
              <a:t>3 to 6 hours</a:t>
            </a:r>
          </a:p>
          <a:p>
            <a:pPr marL="385763" indent="-385763">
              <a:spcBef>
                <a:spcPts val="0"/>
              </a:spcBef>
              <a:buFont typeface="+mj-lt"/>
              <a:buAutoNum type="alphaUcPeriod"/>
            </a:pPr>
            <a:r>
              <a:rPr lang="en-US" dirty="0"/>
              <a:t>6 to 9 hours</a:t>
            </a:r>
          </a:p>
          <a:p>
            <a:pPr marL="385763" indent="-385763">
              <a:spcBef>
                <a:spcPts val="0"/>
              </a:spcBef>
              <a:buFont typeface="+mj-lt"/>
              <a:buAutoNum type="alphaUcPeriod"/>
            </a:pPr>
            <a:r>
              <a:rPr lang="en-US" dirty="0"/>
              <a:t>9 to 12 hours</a:t>
            </a:r>
          </a:p>
          <a:p>
            <a:pPr marL="385763" indent="-385763">
              <a:spcBef>
                <a:spcPts val="0"/>
              </a:spcBef>
              <a:buFont typeface="+mj-lt"/>
              <a:buAutoNum type="alphaUcPeriod"/>
            </a:pPr>
            <a:r>
              <a:rPr lang="en-US" dirty="0"/>
              <a:t>More than 12 hours</a:t>
            </a:r>
          </a:p>
        </p:txBody>
      </p:sp>
    </p:spTree>
    <p:extLst>
      <p:ext uri="{BB962C8B-B14F-4D97-AF65-F5344CB8AC3E}">
        <p14:creationId xmlns:p14="http://schemas.microsoft.com/office/powerpoint/2010/main" val="4255583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7200" y="1981200"/>
            <a:ext cx="8045106" cy="3188383"/>
          </a:xfrm>
          <a:prstGeom prst="rect">
            <a:avLst/>
          </a:prstGeom>
        </p:spPr>
      </p:pic>
    </p:spTree>
    <p:extLst>
      <p:ext uri="{BB962C8B-B14F-4D97-AF65-F5344CB8AC3E}">
        <p14:creationId xmlns:p14="http://schemas.microsoft.com/office/powerpoint/2010/main" val="1219931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Simplicity, cont.</a:t>
            </a:r>
          </a:p>
        </p:txBody>
      </p:sp>
      <p:sp>
        <p:nvSpPr>
          <p:cNvPr id="3" name="Content Placeholder 2"/>
          <p:cNvSpPr>
            <a:spLocks noGrp="1"/>
          </p:cNvSpPr>
          <p:nvPr>
            <p:ph idx="1"/>
          </p:nvPr>
        </p:nvSpPr>
        <p:spPr/>
        <p:txBody>
          <a:bodyPr/>
          <a:lstStyle/>
          <a:p>
            <a:endParaRPr lang="en-US" dirty="0"/>
          </a:p>
          <a:p>
            <a:r>
              <a:rPr lang="en-US" dirty="0"/>
              <a:t>Good graphic design</a:t>
            </a:r>
          </a:p>
          <a:p>
            <a:pPr lvl="1"/>
            <a:r>
              <a:rPr lang="en-US" dirty="0"/>
              <a:t>Few, well-chose colors and fonts</a:t>
            </a:r>
          </a:p>
          <a:p>
            <a:pPr lvl="1"/>
            <a:r>
              <a:rPr lang="en-US" dirty="0"/>
              <a:t>Group with whitespace</a:t>
            </a:r>
          </a:p>
          <a:p>
            <a:endParaRPr lang="en-US" dirty="0"/>
          </a:p>
          <a:p>
            <a:r>
              <a:rPr lang="en-US" dirty="0"/>
              <a:t>Use concise language</a:t>
            </a:r>
          </a:p>
          <a:p>
            <a:pPr lvl="1"/>
            <a:r>
              <a:rPr lang="en-US" dirty="0"/>
              <a:t>Choose labels carefully</a:t>
            </a:r>
          </a:p>
          <a:p>
            <a:endParaRPr lang="en-US" dirty="0"/>
          </a:p>
        </p:txBody>
      </p:sp>
    </p:spTree>
    <p:extLst>
      <p:ext uri="{BB962C8B-B14F-4D97-AF65-F5344CB8AC3E}">
        <p14:creationId xmlns:p14="http://schemas.microsoft.com/office/powerpoint/2010/main" val="1896302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E3BB-FA2F-F846-9298-5FF737F61AF3}"/>
              </a:ext>
            </a:extLst>
          </p:cNvPr>
          <p:cNvSpPr>
            <a:spLocks noGrp="1"/>
          </p:cNvSpPr>
          <p:nvPr>
            <p:ph type="title"/>
          </p:nvPr>
        </p:nvSpPr>
        <p:spPr/>
        <p:txBody>
          <a:bodyPr/>
          <a:lstStyle/>
          <a:p>
            <a:r>
              <a:rPr lang="en-US" dirty="0"/>
              <a:t>How not to design</a:t>
            </a:r>
          </a:p>
        </p:txBody>
      </p:sp>
      <p:sp>
        <p:nvSpPr>
          <p:cNvPr id="3" name="Content Placeholder 2">
            <a:extLst>
              <a:ext uri="{FF2B5EF4-FFF2-40B4-BE49-F238E27FC236}">
                <a16:creationId xmlns:a16="http://schemas.microsoft.com/office/drawing/2014/main" id="{65351285-E889-9C48-ADD6-ABE20640100F}"/>
              </a:ext>
            </a:extLst>
          </p:cNvPr>
          <p:cNvSpPr>
            <a:spLocks noGrp="1"/>
          </p:cNvSpPr>
          <p:nvPr>
            <p:ph idx="1"/>
          </p:nvPr>
        </p:nvSpPr>
        <p:spPr/>
        <p:txBody>
          <a:bodyPr/>
          <a:lstStyle/>
          <a:p>
            <a:pPr marL="0" indent="0">
              <a:buNone/>
            </a:pPr>
            <a:r>
              <a:rPr lang="en-US" dirty="0"/>
              <a:t>https://</a:t>
            </a:r>
            <a:r>
              <a:rPr lang="en-US" dirty="0" err="1"/>
              <a:t>www.uxpin.com</a:t>
            </a:r>
            <a:r>
              <a:rPr lang="en-US" dirty="0"/>
              <a:t>/studio/blog/10-worst-design-failures-of-all-times/</a:t>
            </a:r>
          </a:p>
        </p:txBody>
      </p:sp>
    </p:spTree>
    <p:extLst>
      <p:ext uri="{BB962C8B-B14F-4D97-AF65-F5344CB8AC3E}">
        <p14:creationId xmlns:p14="http://schemas.microsoft.com/office/powerpoint/2010/main" val="983344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users hold phones</a:t>
            </a:r>
          </a:p>
        </p:txBody>
      </p:sp>
      <p:sp>
        <p:nvSpPr>
          <p:cNvPr id="3" name="Content Placeholder 2"/>
          <p:cNvSpPr>
            <a:spLocks noGrp="1"/>
          </p:cNvSpPr>
          <p:nvPr>
            <p:ph idx="1"/>
          </p:nvPr>
        </p:nvSpPr>
        <p:spPr/>
        <p:txBody>
          <a:bodyPr/>
          <a:lstStyle/>
          <a:p>
            <a:r>
              <a:rPr lang="en-US" dirty="0">
                <a:hlinkClick r:id="rId2"/>
              </a:rPr>
              <a:t>http://www.uxmatters.com/mt/archives/2013/02/how-do-users-really-hold-mobile-devices.php</a:t>
            </a:r>
            <a:endParaRPr lang="en-US" dirty="0"/>
          </a:p>
          <a:p>
            <a:endParaRPr lang="en-US" dirty="0"/>
          </a:p>
          <a:p>
            <a:r>
              <a:rPr lang="en-US" dirty="0">
                <a:hlinkClick r:id="rId3"/>
              </a:rPr>
              <a:t>http://scotthurff.com/posts/how-to-design-for-thumbs-in-the-era-of-huge-screens</a:t>
            </a:r>
            <a:endParaRPr lang="en-US" dirty="0"/>
          </a:p>
        </p:txBody>
      </p:sp>
    </p:spTree>
    <p:extLst>
      <p:ext uri="{BB962C8B-B14F-4D97-AF65-F5344CB8AC3E}">
        <p14:creationId xmlns:p14="http://schemas.microsoft.com/office/powerpoint/2010/main" val="22631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13B2-2271-0D43-9ACF-4BF58968BD2B}"/>
              </a:ext>
            </a:extLst>
          </p:cNvPr>
          <p:cNvSpPr>
            <a:spLocks noGrp="1"/>
          </p:cNvSpPr>
          <p:nvPr>
            <p:ph type="title"/>
          </p:nvPr>
        </p:nvSpPr>
        <p:spPr>
          <a:xfrm>
            <a:off x="357018" y="435678"/>
            <a:ext cx="7948782" cy="762000"/>
          </a:xfrm>
        </p:spPr>
        <p:txBody>
          <a:bodyPr/>
          <a:lstStyle/>
          <a:p>
            <a:endParaRPr lang="en-US" dirty="0"/>
          </a:p>
        </p:txBody>
      </p:sp>
      <p:pic>
        <p:nvPicPr>
          <p:cNvPr id="4" name="Content Placeholder 3">
            <a:extLst>
              <a:ext uri="{FF2B5EF4-FFF2-40B4-BE49-F238E27FC236}">
                <a16:creationId xmlns:a16="http://schemas.microsoft.com/office/drawing/2014/main" id="{DFE00C5F-6111-474E-AC7A-6883CD5BCC4B}"/>
              </a:ext>
            </a:extLst>
          </p:cNvPr>
          <p:cNvPicPr>
            <a:picLocks noGrp="1" noChangeAspect="1"/>
          </p:cNvPicPr>
          <p:nvPr>
            <p:ph idx="1"/>
          </p:nvPr>
        </p:nvPicPr>
        <p:blipFill>
          <a:blip r:embed="rId3"/>
          <a:stretch>
            <a:fillRect/>
          </a:stretch>
        </p:blipFill>
        <p:spPr>
          <a:xfrm>
            <a:off x="357018" y="1676400"/>
            <a:ext cx="8405982" cy="4375717"/>
          </a:xfrm>
          <a:prstGeom prst="rect">
            <a:avLst/>
          </a:prstGeom>
        </p:spPr>
      </p:pic>
    </p:spTree>
    <p:extLst>
      <p:ext uri="{BB962C8B-B14F-4D97-AF65-F5344CB8AC3E}">
        <p14:creationId xmlns:p14="http://schemas.microsoft.com/office/powerpoint/2010/main" val="271502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interact with this?</a:t>
            </a:r>
          </a:p>
        </p:txBody>
      </p:sp>
      <p:pic>
        <p:nvPicPr>
          <p:cNvPr id="4" name="Picture 3"/>
          <p:cNvPicPr>
            <a:picLocks noChangeAspect="1"/>
          </p:cNvPicPr>
          <p:nvPr/>
        </p:nvPicPr>
        <p:blipFill>
          <a:blip r:embed="rId3"/>
          <a:stretch>
            <a:fillRect/>
          </a:stretch>
        </p:blipFill>
        <p:spPr>
          <a:xfrm>
            <a:off x="1957980" y="2324598"/>
            <a:ext cx="5185943" cy="1445895"/>
          </a:xfrm>
          <a:prstGeom prst="rect">
            <a:avLst/>
          </a:prstGeom>
        </p:spPr>
      </p:pic>
    </p:spTree>
    <p:extLst>
      <p:ext uri="{BB962C8B-B14F-4D97-AF65-F5344CB8AC3E}">
        <p14:creationId xmlns:p14="http://schemas.microsoft.com/office/powerpoint/2010/main" val="249696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about this?</a:t>
            </a:r>
          </a:p>
        </p:txBody>
      </p:sp>
      <p:pic>
        <p:nvPicPr>
          <p:cNvPr id="6" name="Picture 5"/>
          <p:cNvPicPr>
            <a:picLocks noChangeAspect="1"/>
          </p:cNvPicPr>
          <p:nvPr/>
        </p:nvPicPr>
        <p:blipFill>
          <a:blip r:embed="rId2"/>
          <a:stretch>
            <a:fillRect/>
          </a:stretch>
        </p:blipFill>
        <p:spPr>
          <a:xfrm>
            <a:off x="2877640" y="1692262"/>
            <a:ext cx="3366074" cy="4056551"/>
          </a:xfrm>
          <a:prstGeom prst="rect">
            <a:avLst/>
          </a:prstGeom>
        </p:spPr>
      </p:pic>
      <p:sp>
        <p:nvSpPr>
          <p:cNvPr id="7" name="Rectangle 6"/>
          <p:cNvSpPr/>
          <p:nvPr/>
        </p:nvSpPr>
        <p:spPr>
          <a:xfrm>
            <a:off x="2566272" y="4512498"/>
            <a:ext cx="4100745" cy="68795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1120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Terminology: Affordances</a:t>
            </a:r>
          </a:p>
        </p:txBody>
      </p:sp>
      <p:sp>
        <p:nvSpPr>
          <p:cNvPr id="3" name="Content Placeholder 2"/>
          <p:cNvSpPr>
            <a:spLocks noGrp="1"/>
          </p:cNvSpPr>
          <p:nvPr>
            <p:ph idx="1"/>
          </p:nvPr>
        </p:nvSpPr>
        <p:spPr>
          <a:xfrm>
            <a:off x="396875" y="1362075"/>
            <a:ext cx="8366125" cy="4972050"/>
          </a:xfrm>
        </p:spPr>
        <p:txBody>
          <a:bodyPr/>
          <a:lstStyle/>
          <a:p>
            <a:r>
              <a:rPr lang="en-US" dirty="0"/>
              <a:t>An affordance is a relation between an object/environment and an organism that </a:t>
            </a:r>
            <a:r>
              <a:rPr lang="en-US" dirty="0">
                <a:solidFill>
                  <a:srgbClr val="FF0000"/>
                </a:solidFill>
              </a:rPr>
              <a:t>affords</a:t>
            </a:r>
            <a:r>
              <a:rPr lang="en-US" dirty="0"/>
              <a:t> the opportunity for that organism to perform an action.</a:t>
            </a:r>
          </a:p>
          <a:p>
            <a:r>
              <a:rPr lang="en-US" dirty="0"/>
              <a:t>For example, a knob affords twisting, and perhaps pushing, while a cord affords pulling. </a:t>
            </a:r>
          </a:p>
          <a:p>
            <a:r>
              <a:rPr lang="en-US" dirty="0"/>
              <a:t>An affordance enables the possibility of some action.</a:t>
            </a:r>
          </a:p>
          <a:p>
            <a:endParaRPr lang="en-US" dirty="0"/>
          </a:p>
        </p:txBody>
      </p:sp>
    </p:spTree>
    <p:extLst>
      <p:ext uri="{BB962C8B-B14F-4D97-AF65-F5344CB8AC3E}">
        <p14:creationId xmlns:p14="http://schemas.microsoft.com/office/powerpoint/2010/main" val="427659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Terminology: Signifiers</a:t>
            </a:r>
          </a:p>
        </p:txBody>
      </p:sp>
      <p:sp>
        <p:nvSpPr>
          <p:cNvPr id="3" name="Content Placeholder 2"/>
          <p:cNvSpPr>
            <a:spLocks noGrp="1"/>
          </p:cNvSpPr>
          <p:nvPr>
            <p:ph idx="1"/>
          </p:nvPr>
        </p:nvSpPr>
        <p:spPr/>
        <p:txBody>
          <a:bodyPr/>
          <a:lstStyle/>
          <a:p>
            <a:r>
              <a:rPr lang="en-US" dirty="0"/>
              <a:t>A "signifier" is some sort of indicator, some signal in the physical or social world that can be interpreted meaningfully</a:t>
            </a:r>
          </a:p>
        </p:txBody>
      </p:sp>
    </p:spTree>
    <p:extLst>
      <p:ext uri="{BB962C8B-B14F-4D97-AF65-F5344CB8AC3E}">
        <p14:creationId xmlns:p14="http://schemas.microsoft.com/office/powerpoint/2010/main" val="3211361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Experience design in a nutshell</a:t>
            </a:r>
          </a:p>
        </p:txBody>
      </p:sp>
      <p:sp>
        <p:nvSpPr>
          <p:cNvPr id="3" name="Content Placeholder 2"/>
          <p:cNvSpPr>
            <a:spLocks noGrp="1"/>
          </p:cNvSpPr>
          <p:nvPr>
            <p:ph idx="1"/>
          </p:nvPr>
        </p:nvSpPr>
        <p:spPr>
          <a:xfrm>
            <a:off x="396875" y="1362075"/>
            <a:ext cx="8366125" cy="4972050"/>
          </a:xfrm>
        </p:spPr>
        <p:txBody>
          <a:bodyPr/>
          <a:lstStyle/>
          <a:p>
            <a:pPr marL="0" indent="0">
              <a:buNone/>
            </a:pPr>
            <a:r>
              <a:rPr lang="en-US" dirty="0"/>
              <a:t>1.  Provide the affordances desired by users</a:t>
            </a:r>
          </a:p>
          <a:p>
            <a:pPr marL="0" indent="0">
              <a:buNone/>
            </a:pPr>
            <a:endParaRPr lang="en-US" dirty="0"/>
          </a:p>
          <a:p>
            <a:pPr marL="0" indent="0">
              <a:buNone/>
            </a:pPr>
            <a:r>
              <a:rPr lang="en-US" dirty="0"/>
              <a:t>2.  Organize those affordances appropriately</a:t>
            </a:r>
          </a:p>
          <a:p>
            <a:pPr lvl="1"/>
            <a:r>
              <a:rPr lang="en-US" dirty="0"/>
              <a:t>“Information Architecture”</a:t>
            </a:r>
          </a:p>
          <a:p>
            <a:pPr marL="0" indent="0">
              <a:buNone/>
            </a:pPr>
            <a:endParaRPr lang="en-US" dirty="0"/>
          </a:p>
          <a:p>
            <a:pPr marL="0" indent="0">
              <a:buNone/>
            </a:pPr>
            <a:r>
              <a:rPr lang="en-US" dirty="0"/>
              <a:t>3.  Make your affordances obvious through correct use of signifiers</a:t>
            </a:r>
          </a:p>
          <a:p>
            <a:endParaRPr lang="en-US" dirty="0"/>
          </a:p>
          <a:p>
            <a:endParaRPr lang="en-US" dirty="0"/>
          </a:p>
          <a:p>
            <a:endParaRPr lang="en-US" dirty="0"/>
          </a:p>
          <a:p>
            <a:pPr marL="0" indent="0" algn="ctr">
              <a:buNone/>
            </a:pPr>
            <a:r>
              <a:rPr lang="en-US" dirty="0"/>
              <a:t>Sounds pretty easy…</a:t>
            </a:r>
          </a:p>
        </p:txBody>
      </p:sp>
    </p:spTree>
    <p:extLst>
      <p:ext uri="{BB962C8B-B14F-4D97-AF65-F5344CB8AC3E}">
        <p14:creationId xmlns:p14="http://schemas.microsoft.com/office/powerpoint/2010/main" val="2371155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28575" cap="flat" cmpd="sng" algn="ctr">
          <a:solidFill>
            <a:schemeClr val="tx1"/>
          </a:solid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66"/>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66"/>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93361</TotalTime>
  <Words>1192</Words>
  <Application>Microsoft Macintosh PowerPoint</Application>
  <PresentationFormat>On-screen Show (4:3)</PresentationFormat>
  <Paragraphs>197</Paragraphs>
  <Slides>33</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ＭＳ Ｐゴシック</vt:lpstr>
      <vt:lpstr>Arial</vt:lpstr>
      <vt:lpstr>Arial Narrow</vt:lpstr>
      <vt:lpstr>Calibri</vt:lpstr>
      <vt:lpstr>Courier</vt:lpstr>
      <vt:lpstr>Helvetica</vt:lpstr>
      <vt:lpstr>StarSymbol</vt:lpstr>
      <vt:lpstr>Times New Roman</vt:lpstr>
      <vt:lpstr>Wingdings</vt:lpstr>
      <vt:lpstr>Wingdings 2</vt:lpstr>
      <vt:lpstr>template2007</vt:lpstr>
      <vt:lpstr>Default Design</vt:lpstr>
      <vt:lpstr>Human Factors / User Interface Design Guidelines</vt:lpstr>
      <vt:lpstr>How hard was week 10 Naïve Bayes code review assignment?</vt:lpstr>
      <vt:lpstr>How long did week 10 Naïve Bayes assignment take?</vt:lpstr>
      <vt:lpstr>PowerPoint Presentation</vt:lpstr>
      <vt:lpstr>How would you interact with this?</vt:lpstr>
      <vt:lpstr>How about this?</vt:lpstr>
      <vt:lpstr>Design Terminology: Affordances</vt:lpstr>
      <vt:lpstr>Design Terminology: Signifiers</vt:lpstr>
      <vt:lpstr>User Experience design in a nutshell</vt:lpstr>
      <vt:lpstr>User Experience Design is Hard</vt:lpstr>
      <vt:lpstr>You won’t get it right the first time:   UX Design is an Iterative Process</vt:lpstr>
      <vt:lpstr>Spiral Model of Design</vt:lpstr>
      <vt:lpstr>Usability</vt:lpstr>
      <vt:lpstr>Ergonomics / Human Factors</vt:lpstr>
      <vt:lpstr>Human Factors: Power Law of Practice</vt:lpstr>
      <vt:lpstr>Usability</vt:lpstr>
      <vt:lpstr>What is wrong with this?</vt:lpstr>
      <vt:lpstr>Alternative Design</vt:lpstr>
      <vt:lpstr>Design Principles for Learnability</vt:lpstr>
      <vt:lpstr>Visibility</vt:lpstr>
      <vt:lpstr>Efficiency: Hand motion tasks</vt:lpstr>
      <vt:lpstr>Efficiency: Path Steering Tasks</vt:lpstr>
      <vt:lpstr>Design for Efficiency</vt:lpstr>
      <vt:lpstr>Reminder: Using the internet/citing sources</vt:lpstr>
      <vt:lpstr>PowerPoint Presentation</vt:lpstr>
      <vt:lpstr>Errors</vt:lpstr>
      <vt:lpstr>PowerPoint Presentation</vt:lpstr>
      <vt:lpstr>Simplicity</vt:lpstr>
      <vt:lpstr>PowerPoint Presentation</vt:lpstr>
      <vt:lpstr>PowerPoint Presentation</vt:lpstr>
      <vt:lpstr>Simplicity, cont.</vt:lpstr>
      <vt:lpstr>How not to design</vt:lpstr>
      <vt:lpstr>How do users hold phones</vt:lpstr>
    </vt:vector>
  </TitlesOfParts>
  <Company>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Evans, Graham Carl</cp:lastModifiedBy>
  <cp:revision>933</cp:revision>
  <cp:lastPrinted>2016-08-23T21:30:12Z</cp:lastPrinted>
  <dcterms:created xsi:type="dcterms:W3CDTF">2012-06-25T16:07:00Z</dcterms:created>
  <dcterms:modified xsi:type="dcterms:W3CDTF">2018-10-30T17:54:12Z</dcterms:modified>
</cp:coreProperties>
</file>