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6" r:id="rId4"/>
    <p:sldId id="264" r:id="rId5"/>
    <p:sldId id="265" r:id="rId6"/>
    <p:sldId id="267" r:id="rId7"/>
    <p:sldId id="269" r:id="rId8"/>
    <p:sldId id="268" r:id="rId9"/>
    <p:sldId id="270" r:id="rId10"/>
    <p:sldId id="271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96"/>
  </p:normalViewPr>
  <p:slideViewPr>
    <p:cSldViewPr snapToGrid="0" snapToObjects="1">
      <p:cViewPr varScale="1">
        <p:scale>
          <a:sx n="96" d="100"/>
          <a:sy n="96" d="100"/>
        </p:scale>
        <p:origin x="62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69633" units="1/cm"/>
          <inkml:channelProperty channel="T" name="resolution" value="1" units="1/dev"/>
        </inkml:channelProperties>
      </inkml:inkSource>
      <inkml:timestamp xml:id="ts0" timeString="2018-03-08T20:41:02.12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22516 3863 0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79BE7-05C0-8F44-BAB5-6E6E2700D8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695B3A-5722-D949-9577-8B83D96332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04260-14A6-FB41-9CC7-A25BA8310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1414-5E3A-454C-BA05-75BCA6C46AFB}" type="datetimeFigureOut">
              <a:rPr lang="en-US" smtClean="0"/>
              <a:t>3/12/19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068D9-F47B-9441-A8FE-C4EC763FE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E433D-D0E4-9E44-8EB6-9582F8578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E311-D877-B540-BEE7-3A9295B4C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20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FD7C0-99D1-9548-BED1-FF5FA15F4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B54593-8445-5746-B16F-05F92B5312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2881B-AADF-5644-8A35-EE959A635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1414-5E3A-454C-BA05-75BCA6C46AFB}" type="datetimeFigureOut">
              <a:rPr lang="en-US" smtClean="0"/>
              <a:t>3/12/19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A5249-CC96-EE49-B94F-CDEFD84DB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AAD26-3E8C-2A40-B5FF-DCB67EC36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E311-D877-B540-BEE7-3A9295B4C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0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5C39FC-E03E-0146-AF08-62E9468412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889784-24BB-C741-87CC-2A2A4BF0CF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88A0D-11F3-0843-9690-6B44C8E8A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1414-5E3A-454C-BA05-75BCA6C46AFB}" type="datetimeFigureOut">
              <a:rPr lang="en-US" smtClean="0"/>
              <a:t>3/12/19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84076-133A-A84E-AD8B-6FBDE6231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9844B-F9C1-8C45-A777-76B969A6F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E311-D877-B540-BEE7-3A9295B4C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264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EAB64-059F-CB46-8D05-2D2E5048C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60CED-A87C-C743-B498-1DAFD54FE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EDEDE-FEB1-B34E-9AA3-2C7B5369F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1414-5E3A-454C-BA05-75BCA6C46AFB}" type="datetimeFigureOut">
              <a:rPr lang="en-US" smtClean="0"/>
              <a:t>3/12/19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B7858-C1CA-5A4B-A133-F50986F3C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C58FD-BEEE-8443-B1AC-8EF71384D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E311-D877-B540-BEE7-3A9295B4C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C4F13-E839-AD40-9A92-32E82F318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8C9D5-213B-8841-98C6-7A7E5B73C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BD23A-74B3-0744-B41A-042751BE1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1414-5E3A-454C-BA05-75BCA6C46AFB}" type="datetimeFigureOut">
              <a:rPr lang="en-US" smtClean="0"/>
              <a:t>3/12/19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91CE3-C7ED-4B42-BB00-E06A654CB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64AD4-FDDC-FC4B-B6AB-C0ED5CEC0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E311-D877-B540-BEE7-3A9295B4C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25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03D63-404B-4545-B043-993A0D379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7E08E-B373-E244-AEA8-6321BECEB4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E224B6-1BAA-0C49-A57C-2254E692E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2DA76E-2687-634C-BB5A-4DA0AB7C4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1414-5E3A-454C-BA05-75BCA6C46AFB}" type="datetimeFigureOut">
              <a:rPr lang="en-US" smtClean="0"/>
              <a:t>3/12/19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583688-6767-2C43-BAED-AF5E93AA6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6D643C-B80B-CA42-8197-ADC5D89A6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E311-D877-B540-BEE7-3A9295B4C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05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89B6E-283F-EA44-886B-D235CBBC3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113081-478C-784F-8E84-0CB023EE5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D33B08-3C0A-444C-B2BB-19FBEE5316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27147B-FDC9-8646-B1B1-43BB950CD8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90F017-092B-C24F-A7C0-5C9DA99829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CF7F59-5F56-094D-AB48-3AD74F6E9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1414-5E3A-454C-BA05-75BCA6C46AFB}" type="datetimeFigureOut">
              <a:rPr lang="en-US" smtClean="0"/>
              <a:t>3/12/19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FEA1DF-2598-7143-9505-C85BF8857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E42AF3-956C-0948-B85F-716E5EC20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E311-D877-B540-BEE7-3A9295B4C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1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168C0-8B70-194C-8DA7-9C09B287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CBD744-EE49-C547-ABF7-95372414B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1414-5E3A-454C-BA05-75BCA6C46AFB}" type="datetimeFigureOut">
              <a:rPr lang="en-US" smtClean="0"/>
              <a:t>3/12/19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F36962-632E-1744-B54D-79013FD60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338F43-F182-C544-BE3F-0AFD61BF4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E311-D877-B540-BEE7-3A9295B4C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591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82DBBF-F36A-B047-A829-63A0CA72D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1414-5E3A-454C-BA05-75BCA6C46AFB}" type="datetimeFigureOut">
              <a:rPr lang="en-US" smtClean="0"/>
              <a:t>3/12/19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E3ECEF-9959-F944-AC6C-DCD005C3C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707E0-4504-BD43-8D07-D1C8EC1D9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E311-D877-B540-BEE7-3A9295B4C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86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8CBD6-7D97-5440-B497-56F894D3C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C15B1-63F6-4042-9C78-DA823413B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61CDF9-2133-7346-842C-DB1FAE9E7C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763903-4B7C-314B-8CD3-41979F6CC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1414-5E3A-454C-BA05-75BCA6C46AFB}" type="datetimeFigureOut">
              <a:rPr lang="en-US" smtClean="0"/>
              <a:t>3/12/19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10078C-B492-CF4F-86A6-78E7B3B44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A700A-DF9C-8E41-A9FE-FF8342A03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E311-D877-B540-BEE7-3A9295B4C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91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9D820-6E8A-E34E-AC4E-09A1A114A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47BCB5-39A4-8346-8A5A-84D28760BC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E3E9E1-C5E0-EF4E-9704-2CE391AD1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B174F-27B8-2346-B731-1E5F2EAD7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1414-5E3A-454C-BA05-75BCA6C46AFB}" type="datetimeFigureOut">
              <a:rPr lang="en-US" smtClean="0"/>
              <a:t>3/12/19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B839FD-20E5-0B41-BDA2-E37DE10EA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CC8CB0-68EC-9D4B-91D0-2035527B4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E311-D877-B540-BEE7-3A9295B4C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79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F48963-C133-DB49-A5BC-F00200BB7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6E24C-CE2B-EE48-8138-D24A22354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30B36-C432-834A-BC09-34C053A3D8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61414-5E3A-454C-BA05-75BCA6C46AFB}" type="datetimeFigureOut">
              <a:rPr lang="en-US" smtClean="0"/>
              <a:t>3/12/19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DC898-63FF-F840-BD6C-A4AB197C45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1A2B6-0EB1-A645-9D1F-D5C22D8CEF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9E311-D877-B540-BEE7-3A9295B4C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3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5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2" Type="http://schemas.openxmlformats.org/officeDocument/2006/relationships/customXml" Target="../ink/ink1.xml"/><Relationship Id="rId41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3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FDD48-8615-3240-8484-4E8D2581D4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Classifiers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A658F9-B538-534D-8B36-788A974414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10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9E51C-267D-F949-BF12-47A36AEFD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Classify an image - Informal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AE907-F052-B143-A3F9-264F8F8E0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all the features in the image</a:t>
            </a:r>
          </a:p>
          <a:p>
            <a:pPr lvl="1"/>
            <a:r>
              <a:rPr lang="en-US" dirty="0"/>
              <a:t>pixel is either foreground or background</a:t>
            </a:r>
          </a:p>
          <a:p>
            <a:r>
              <a:rPr lang="en-US" dirty="0"/>
              <a:t>For each class computer the probability that the image is in the class</a:t>
            </a:r>
          </a:p>
          <a:p>
            <a:pPr lvl="1"/>
            <a:r>
              <a:rPr lang="en-US" dirty="0"/>
              <a:t>Compute for each feature from gathered data</a:t>
            </a:r>
          </a:p>
          <a:p>
            <a:pPr lvl="1"/>
            <a:r>
              <a:rPr lang="en-US" dirty="0"/>
              <a:t>Combine using  Bayes' Theorem</a:t>
            </a:r>
          </a:p>
          <a:p>
            <a:endParaRPr lang="en-US" dirty="0"/>
          </a:p>
          <a:p>
            <a:r>
              <a:rPr lang="en-US" dirty="0"/>
              <a:t>Select the most probable class based on the computed values</a:t>
            </a:r>
          </a:p>
        </p:txBody>
      </p:sp>
    </p:spTree>
    <p:extLst>
      <p:ext uri="{BB962C8B-B14F-4D97-AF65-F5344CB8AC3E}">
        <p14:creationId xmlns:p14="http://schemas.microsoft.com/office/powerpoint/2010/main" val="2052410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CC176-C189-2C4A-8B35-37F31DF1E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Naive Bayes 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53DC3-00D7-0541-8F5D-AEAC977B2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841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3E5D9-3E60-004C-AB42-FECB5551C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Classifying?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85CCD-1CD2-2F4D-96D9-DBB789B52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Identify the cat pictures?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84D1D0-1950-8543-ACD0-D6EB408FA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890" y="2275748"/>
            <a:ext cx="1739900" cy="1155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DE5EF8-11C5-2D4E-9812-870A0D705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907" y="2701648"/>
            <a:ext cx="1701800" cy="1193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3AE62D-5DF5-5F43-BE63-7A5FF98516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795" y="3013935"/>
            <a:ext cx="1841500" cy="1104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80F381-B7BF-014F-B32C-4674D74440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8307" y="2001375"/>
            <a:ext cx="1422400" cy="1422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B0F4FD-4409-0544-83E8-50DA3EEC08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6429" y="3003894"/>
            <a:ext cx="1892300" cy="1066800"/>
          </a:xfrm>
          <a:prstGeom prst="rect">
            <a:avLst/>
          </a:prstGeom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E75BE953-72CB-2848-B025-4A38581D4064}"/>
              </a:ext>
            </a:extLst>
          </p:cNvPr>
          <p:cNvSpPr/>
          <p:nvPr/>
        </p:nvSpPr>
        <p:spPr>
          <a:xfrm>
            <a:off x="7342278" y="320330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53E797-F581-1D46-8F09-84E987FFB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1556" y="2867769"/>
            <a:ext cx="1739900" cy="1155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07F920-885A-3E42-A356-23A167BB8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9656" y="1507848"/>
            <a:ext cx="1701800" cy="1193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04D36E-6228-9247-96D7-D5CDEACF4F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1556" y="4118835"/>
            <a:ext cx="17399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49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8B2B9-76DF-744F-BF81-237CF0A62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F96C15-A5D8-9941-A5ED-98FFD8C666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600" dirty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:r>
                  <a:rPr lang="en-US" dirty="0"/>
                  <a:t>Find the probability by counting the number of events in the set of all equally likely events.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F96C15-A5D8-9941-A5ED-98FFD8C666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5"/>
                <a:stretch>
                  <a:fillRect l="-1086" t="-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0698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A3DA5-3AD4-704E-A26D-643D07FF9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Statistics and Probability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C382C-DCD7-6E4C-A3AC-5FE6CC67E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71075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Assume sample is representative and count the number in each class</a:t>
            </a:r>
          </a:p>
          <a:p>
            <a:pPr lvl="1"/>
            <a:r>
              <a:rPr lang="en-US" dirty="0"/>
              <a:t>3 cats</a:t>
            </a:r>
          </a:p>
          <a:p>
            <a:pPr lvl="1"/>
            <a:r>
              <a:rPr lang="en-US" dirty="0"/>
              <a:t>2 dogs</a:t>
            </a:r>
          </a:p>
          <a:p>
            <a:pPr lvl="1"/>
            <a:r>
              <a:rPr lang="en-US" dirty="0"/>
              <a:t>1 tank</a:t>
            </a:r>
          </a:p>
          <a:p>
            <a:r>
              <a:rPr lang="en-US" dirty="0"/>
              <a:t>Generate probabilities from the stats</a:t>
            </a:r>
          </a:p>
          <a:p>
            <a:pPr lvl="1"/>
            <a:r>
              <a:rPr lang="en-US" dirty="0"/>
              <a:t>P(cat) = 3/6</a:t>
            </a:r>
          </a:p>
          <a:p>
            <a:pPr lvl="1"/>
            <a:r>
              <a:rPr lang="en-US" dirty="0"/>
              <a:t>P(dog) = 2/6</a:t>
            </a:r>
          </a:p>
          <a:p>
            <a:pPr lvl="1"/>
            <a:r>
              <a:rPr lang="en-US" dirty="0"/>
              <a:t>P(tank) = 1/6</a:t>
            </a:r>
          </a:p>
          <a:p>
            <a:r>
              <a:rPr lang="en-US" dirty="0"/>
              <a:t>Predict based on the probability</a:t>
            </a:r>
          </a:p>
          <a:p>
            <a:pPr lvl="1"/>
            <a:r>
              <a:rPr lang="en-US" dirty="0"/>
              <a:t>All pictures must be cats!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AFADB7-FF7E-F547-BF97-335C2DEEE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2919" y="1165120"/>
            <a:ext cx="1739900" cy="10511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64B1FE-2ED4-164D-B958-6B411A0CF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3936" y="1594466"/>
            <a:ext cx="1701800" cy="10857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B36897-21E0-CD4E-A81C-92D6F98DED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2824" y="1898711"/>
            <a:ext cx="1841500" cy="10049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D1090F-F26D-E545-8765-AF08A55DCD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3336" y="914877"/>
            <a:ext cx="1422400" cy="12937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A3698D-B218-2846-8645-4CA8A3315A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1458" y="1885222"/>
            <a:ext cx="1892300" cy="9702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965801-E5F2-934A-B51B-4875B7F5766E}"/>
              </a:ext>
            </a:extLst>
          </p:cNvPr>
          <p:cNvSpPr txBox="1"/>
          <p:nvPr/>
        </p:nvSpPr>
        <p:spPr>
          <a:xfrm rot="1086864">
            <a:off x="7949052" y="5438882"/>
            <a:ext cx="2648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must do better</a:t>
            </a:r>
          </a:p>
        </p:txBody>
      </p:sp>
    </p:spTree>
    <p:extLst>
      <p:ext uri="{BB962C8B-B14F-4D97-AF65-F5344CB8AC3E}">
        <p14:creationId xmlns:p14="http://schemas.microsoft.com/office/powerpoint/2010/main" val="2128036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76007-E809-364F-9B18-4A1A31430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38CF7C-A777-634C-9167-883975BE34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chance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given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can be used to predict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if we have events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that we can identify.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38CF7C-A777-634C-9167-883975BE34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1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8190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23DEA-E77C-C44D-9090-CC4C2F30C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82289-F5EA-A94D-87D5-ADAEABB6B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Cat pictures to hard</a:t>
            </a:r>
          </a:p>
          <a:p>
            <a:endParaRPr lang="en-US" dirty="0"/>
          </a:p>
          <a:p>
            <a:r>
              <a:rPr lang="en-US" dirty="0"/>
              <a:t>Numbers in black in white with only one number at a time?</a:t>
            </a:r>
          </a:p>
          <a:p>
            <a:pPr lvl="1"/>
            <a:r>
              <a:rPr lang="en-US" dirty="0"/>
              <a:t>Images the same size</a:t>
            </a:r>
          </a:p>
          <a:p>
            <a:pPr lvl="1"/>
            <a:r>
              <a:rPr lang="en-US" dirty="0"/>
              <a:t>Pixels are either foreground or background</a:t>
            </a:r>
          </a:p>
          <a:p>
            <a:pPr lvl="1"/>
            <a:r>
              <a:rPr lang="en-US" dirty="0"/>
              <a:t>Use pixels</a:t>
            </a:r>
          </a:p>
        </p:txBody>
      </p:sp>
    </p:spTree>
    <p:extLst>
      <p:ext uri="{BB962C8B-B14F-4D97-AF65-F5344CB8AC3E}">
        <p14:creationId xmlns:p14="http://schemas.microsoft.com/office/powerpoint/2010/main" val="682092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4E285-13A2-A849-B2DB-70C2834EB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Bayes'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B11184-BCA6-9D48-86E0-18C0EAD518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B11184-BCA6-9D48-86E0-18C0EAD518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4"/>
                <a:stretch>
                  <a:fillRect t="-1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1040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D586A-E1FE-5E44-8960-F5DEB912E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Probabilities - Independent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FFB4DA-A85F-AF41-87DF-F7C4B4CB3E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Independence</a:t>
                </a:r>
              </a:p>
              <a:p>
                <a:pPr lvl="1"/>
                <a:r>
                  <a:rPr lang="en-US" dirty="0"/>
                  <a:t>If the probability of two events don't depend on each other we can multiply the probabilities</a:t>
                </a:r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Not true in general</a:t>
                </a:r>
              </a:p>
              <a:p>
                <a:pPr lvl="1"/>
                <a:r>
                  <a:rPr lang="en-US" dirty="0"/>
                  <a:t>Assume it is true</a:t>
                </a:r>
              </a:p>
              <a:p>
                <a:pPr lvl="1"/>
                <a:r>
                  <a:rPr lang="en-US" dirty="0"/>
                  <a:t>This is the naïve part in Naïve Bayes</a:t>
                </a:r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FFB4DA-A85F-AF41-87DF-F7C4B4CB3E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4580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48F80-ED58-754E-873D-08AA530B3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Laplace Smoothing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C72C34-C3FB-4B4C-B968-A875DC94C0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Probabilities are unlikely to be 0</a:t>
                </a:r>
              </a:p>
              <a:p>
                <a:endParaRPr lang="en-US" dirty="0"/>
              </a:p>
              <a:p>
                <a:r>
                  <a:rPr lang="en-US" dirty="0"/>
                  <a:t>If the probability is small they are likely not to occur. </a:t>
                </a:r>
              </a:p>
              <a:p>
                <a:endParaRPr lang="en-US" dirty="0"/>
              </a:p>
              <a:p>
                <a:r>
                  <a:rPr lang="en-US" dirty="0"/>
                  <a:t>Select a small value k</a:t>
                </a:r>
              </a:p>
              <a:p>
                <a:pPr lvl="1"/>
                <a:r>
                  <a:rPr lang="en-US" dirty="0"/>
                  <a:t>Add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to the number of times the event occurs in the sample</a:t>
                </a:r>
              </a:p>
              <a:p>
                <a:pPr lvl="1"/>
                <a:r>
                  <a:rPr lang="en-US" dirty="0"/>
                  <a:t>Add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the total number of samples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is the number of possible values</a:t>
                </a:r>
              </a:p>
              <a:p>
                <a:pPr lvl="1"/>
                <a:r>
                  <a:rPr lang="en-US" dirty="0"/>
                  <a:t>Calculate the probabilities using the permuted data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C72C34-C3FB-4B4C-B968-A875DC94C0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1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98" name="Ink 97"/>
              <p14:cNvContentPartPr/>
              <p14:nvPr/>
            </p14:nvContentPartPr>
            <p14:xfrm>
              <a:off x="8105760" y="1390680"/>
              <a:ext cx="360" cy="360"/>
            </p14:xfrm>
          </p:contentPart>
        </mc:Choice>
        <mc:Fallback xmlns="">
          <p:pic>
            <p:nvPicPr>
              <p:cNvPr id="98" name="Ink 97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096400" y="138132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2535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321</Words>
  <Application>Microsoft Macintosh PowerPoint</Application>
  <PresentationFormat>Widescreen</PresentationFormat>
  <Paragraphs>66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Office Theme</vt:lpstr>
      <vt:lpstr>Classifiers</vt:lpstr>
      <vt:lpstr>Classifying?</vt:lpstr>
      <vt:lpstr>Probability</vt:lpstr>
      <vt:lpstr>Use Statistics and Probability</vt:lpstr>
      <vt:lpstr>Conditional Probability</vt:lpstr>
      <vt:lpstr>Features?</vt:lpstr>
      <vt:lpstr>Bayes' Theorem</vt:lpstr>
      <vt:lpstr>Combining Probabilities - Independent</vt:lpstr>
      <vt:lpstr>Laplace Smoothing</vt:lpstr>
      <vt:lpstr>Classify an image - Informal</vt:lpstr>
      <vt:lpstr>Naive Bayes Assignment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Classifiers</dc:title>
  <dc:creator>Evans, Graham Carl</dc:creator>
  <cp:lastModifiedBy>Evans, Graham Carl</cp:lastModifiedBy>
  <cp:revision>2</cp:revision>
  <dcterms:created xsi:type="dcterms:W3CDTF">2018-10-18T17:47:32Z</dcterms:created>
  <dcterms:modified xsi:type="dcterms:W3CDTF">2019-03-12T14:04:35Z</dcterms:modified>
</cp:coreProperties>
</file>