
<file path=[Content_Types].xml><?xml version="1.0" encoding="utf-8"?>
<Types xmlns="http://schemas.openxmlformats.org/package/2006/content-types">
  <Default Extension="emf" ContentType="image/x-emf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1159" r:id="rId2"/>
    <p:sldId id="1160" r:id="rId3"/>
    <p:sldId id="1100" r:id="rId4"/>
    <p:sldId id="1157" r:id="rId5"/>
    <p:sldId id="1158" r:id="rId6"/>
    <p:sldId id="1156" r:id="rId7"/>
    <p:sldId id="1167" r:id="rId8"/>
    <p:sldId id="1151" r:id="rId9"/>
    <p:sldId id="1152" r:id="rId10"/>
    <p:sldId id="1154" r:id="rId11"/>
    <p:sldId id="1155" r:id="rId12"/>
    <p:sldId id="1161" r:id="rId13"/>
    <p:sldId id="1162" r:id="rId14"/>
    <p:sldId id="1164" r:id="rId15"/>
    <p:sldId id="1153" r:id="rId16"/>
    <p:sldId id="1163" r:id="rId17"/>
  </p:sldIdLst>
  <p:sldSz cx="9144000" cy="6858000" type="screen4x3"/>
  <p:notesSz cx="7302500" cy="9586913"/>
  <p:custDataLst>
    <p:tags r:id="rId2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 Narrow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2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E0E0E0"/>
    <a:srgbClr val="FFFFFF"/>
    <a:srgbClr val="FCFCFC"/>
    <a:srgbClr val="DF9F98"/>
    <a:srgbClr val="D6CDEE"/>
    <a:srgbClr val="F7F5CD"/>
    <a:srgbClr val="FFABAA"/>
    <a:srgbClr val="000000"/>
    <a:srgbClr val="B2E6B2"/>
    <a:srgbClr val="DED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80" autoAdjust="0"/>
    <p:restoredTop sz="95304" autoAdjust="0"/>
  </p:normalViewPr>
  <p:slideViewPr>
    <p:cSldViewPr snapToObjects="1">
      <p:cViewPr varScale="1">
        <p:scale>
          <a:sx n="94" d="100"/>
          <a:sy n="94" d="100"/>
        </p:scale>
        <p:origin x="1344" y="184"/>
      </p:cViewPr>
      <p:guideLst>
        <p:guide orient="horz" pos="1728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2172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DAC 2001 Tutorial</a:t>
            </a:r>
          </a:p>
        </p:txBody>
      </p:sp>
      <p:sp>
        <p:nvSpPr>
          <p:cNvPr id="252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71950" y="0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t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29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defTabSz="965200">
              <a:defRPr sz="1200" smtClean="0"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en-US"/>
              <a:t>©R.A. Rutenbar, 2001</a:t>
            </a:r>
          </a:p>
        </p:txBody>
      </p:sp>
      <p:sp>
        <p:nvSpPr>
          <p:cNvPr id="252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71950" y="9091613"/>
            <a:ext cx="313055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422" tIns="48211" rIns="96422" bIns="48211" numCol="1" anchor="b" anchorCtr="0" compatLnSpc="1">
            <a:prstTxWarp prst="textNoShape">
              <a:avLst/>
            </a:prstTxWarp>
          </a:bodyPr>
          <a:lstStyle>
            <a:lvl1pPr algn="r" defTabSz="965200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3587096-7852-44F5-9A71-D621B1FF24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237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14800" y="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01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192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8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4572000"/>
            <a:ext cx="53340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08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8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4800" y="9144000"/>
            <a:ext cx="320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40F64717-A5A5-4C4E-9291-2F18B7410B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540421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803353-72E2-470C-8E67-87750F01FAF1}" type="slidenum">
              <a:rPr lang="en-US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08012"/>
            <a:ext cx="7772400" cy="14700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677492" cy="1752600"/>
          </a:xfrm>
        </p:spPr>
        <p:txBody>
          <a:bodyPr/>
          <a:lstStyle>
            <a:lvl1pPr marL="0" indent="0" algn="l">
              <a:buNone/>
              <a:defRPr sz="2000" b="0">
                <a:latin typeface="Calibri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58013" y="228600"/>
            <a:ext cx="2185987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6875" y="228600"/>
            <a:ext cx="6408738" cy="6105525"/>
          </a:xfrm>
        </p:spPr>
        <p:txBody>
          <a:bodyPr vert="eaVert"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62488" y="1362075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62488" y="3924300"/>
            <a:ext cx="3871912" cy="2409825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875" y="228600"/>
            <a:ext cx="87471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018" y="435678"/>
            <a:ext cx="7592093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  <a:lvl2pPr>
              <a:defRPr>
                <a:latin typeface="Calibri" pitchFamily="34" charset="0"/>
              </a:defRPr>
            </a:lvl2pPr>
            <a:lvl3pPr>
              <a:defRPr>
                <a:latin typeface="Calibri" pitchFamily="34" charset="0"/>
              </a:defRPr>
            </a:lvl3pPr>
            <a:lvl4pPr>
              <a:defRPr>
                <a:latin typeface="Calibri" pitchFamily="34" charset="0"/>
              </a:defRPr>
            </a:lvl4pPr>
            <a:lvl5pPr>
              <a:defRPr>
                <a:latin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latin typeface="Calibri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8175" y="1362075"/>
            <a:ext cx="3871913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2488" y="1362075"/>
            <a:ext cx="3871912" cy="4972050"/>
          </a:xfrm>
        </p:spPr>
        <p:txBody>
          <a:bodyPr/>
          <a:lstStyle>
            <a:lvl1pPr>
              <a:defRPr sz="2800">
                <a:latin typeface="Calibri" pitchFamily="34" charset="0"/>
              </a:defRPr>
            </a:lvl1pPr>
            <a:lvl2pPr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  <a:lvl4pPr>
              <a:defRPr sz="1800">
                <a:latin typeface="Calibri" pitchFamily="34" charset="0"/>
              </a:defRPr>
            </a:lvl4pPr>
            <a:lvl5pPr>
              <a:defRPr sz="1800">
                <a:latin typeface="Calibri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>
                <a:latin typeface="Calibri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latin typeface="Calibri" pitchFamily="34" charset="0"/>
              </a:defRPr>
            </a:lvl1pPr>
            <a:lvl2pPr>
              <a:defRPr sz="2000">
                <a:latin typeface="Calibri" pitchFamily="34" charset="0"/>
              </a:defRPr>
            </a:lvl2pPr>
            <a:lvl3pPr>
              <a:defRPr sz="1800">
                <a:latin typeface="Calibri" pitchFamily="34" charset="0"/>
              </a:defRPr>
            </a:lvl3pPr>
            <a:lvl4pPr>
              <a:defRPr sz="1600">
                <a:latin typeface="Calibri" pitchFamily="34" charset="0"/>
              </a:defRPr>
            </a:lvl4pPr>
            <a:lvl5pPr>
              <a:defRPr sz="1600">
                <a:latin typeface="Calibri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762" y="445070"/>
            <a:ext cx="7591425" cy="762000"/>
          </a:xfrm>
        </p:spPr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>
                <a:latin typeface="Calibri" pitchFamily="34" charset="0"/>
              </a:defRPr>
            </a:lvl1pPr>
            <a:lvl2pPr>
              <a:defRPr sz="2800">
                <a:latin typeface="Calibri" pitchFamily="34" charset="0"/>
              </a:defRPr>
            </a:lvl2pPr>
            <a:lvl3pPr>
              <a:defRPr sz="2400">
                <a:latin typeface="Calibri" pitchFamily="34" charset="0"/>
              </a:defRPr>
            </a:lvl3pPr>
            <a:lvl4pPr>
              <a:defRPr sz="2000">
                <a:latin typeface="Calibri" pitchFamily="34" charset="0"/>
              </a:defRPr>
            </a:lvl4pPr>
            <a:lvl5pPr>
              <a:defRPr sz="2000">
                <a:latin typeface="Calibri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Calibri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latin typeface="Calibri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74090" y="371182"/>
            <a:ext cx="75914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96875" y="1362075"/>
            <a:ext cx="7896225" cy="497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228600"/>
          </a:xfrm>
          <a:prstGeom prst="rect">
            <a:avLst/>
          </a:prstGeom>
          <a:solidFill>
            <a:srgbClr val="333399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b="0">
              <a:latin typeface="Times New Roman" pitchFamily="18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830843" y="6611779"/>
            <a:ext cx="31315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F5551B27-49BC-4291-80C6-707CDCF1D651}" type="slidenum">
              <a:rPr kumimoji="0" lang="en-US" sz="1000" b="1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itchFamily="-96" charset="0"/>
                <a:ea typeface="ＭＳ Ｐゴシック" pitchFamily="-96" charset="-128"/>
                <a:cs typeface="ＭＳ Ｐゴシック" pitchFamily="-96" charset="-128"/>
              </a:rPr>
              <a:pPr/>
              <a:t>‹#›</a:t>
            </a:fld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  <p:sldLayoutId id="2147483649" r:id="rId13"/>
  </p:sldLayoutIdLst>
  <p:hf hdr="0" ftr="0" dt="0"/>
  <p:txStyles>
    <p:titleStyle>
      <a:lvl1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Calibri" pitchFamily="34" charset="0"/>
          <a:ea typeface="+mj-ea"/>
          <a:cs typeface="+mj-cs"/>
        </a:defRPr>
      </a:lvl1pPr>
      <a:lvl2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2pPr>
      <a:lvl3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3pPr>
      <a:lvl4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4pPr>
      <a:lvl5pPr marL="119063" indent="-1190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5pPr>
      <a:lvl6pPr marL="5762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6pPr>
      <a:lvl7pPr marL="10334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7pPr>
      <a:lvl8pPr marL="14906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8pPr>
      <a:lvl9pPr marL="1947863"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 Narrow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60000"/>
        <a:buFont typeface="Wingdings 2" pitchFamily="18" charset="2"/>
        <a:buChar char="¢"/>
        <a:defRPr sz="2400" b="1">
          <a:solidFill>
            <a:schemeClr val="tx1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110000"/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Char char="–"/>
        <a:defRPr sz="2000">
          <a:solidFill>
            <a:schemeClr val="tx1"/>
          </a:solidFill>
          <a:latin typeface="Calibri" pitchFamily="34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FF"/>
        </a:buClr>
        <a:buChar char="»"/>
        <a:defRPr sz="2000">
          <a:solidFill>
            <a:schemeClr val="tx1"/>
          </a:solidFill>
          <a:latin typeface="Calibri" pitchFamily="34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F425D6-C38A-6944-AFB5-EEAB2427D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7873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 Array vs C++ Array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Java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Allocated on heap</a:t>
            </a:r>
          </a:p>
          <a:p>
            <a:r>
              <a:rPr lang="en-US" dirty="0"/>
              <a:t>Checks bounds</a:t>
            </a:r>
          </a:p>
          <a:p>
            <a:r>
              <a:rPr lang="en-US" dirty="0"/>
              <a:t>Think of as an object</a:t>
            </a:r>
          </a:p>
          <a:p>
            <a:r>
              <a:rPr lang="en-US" dirty="0"/>
              <a:t>Size set when created</a:t>
            </a:r>
          </a:p>
          <a:p>
            <a:r>
              <a:rPr lang="en-US" dirty="0"/>
              <a:t>Knows length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C++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Allocated either on heap or stack</a:t>
            </a:r>
          </a:p>
          <a:p>
            <a:r>
              <a:rPr lang="en-US" dirty="0"/>
              <a:t>No bounds check on accesses</a:t>
            </a:r>
          </a:p>
          <a:p>
            <a:r>
              <a:rPr lang="en-US" dirty="0"/>
              <a:t>Think of as a pointer</a:t>
            </a:r>
          </a:p>
          <a:p>
            <a:r>
              <a:rPr lang="en-US" dirty="0"/>
              <a:t>Size set when allocated</a:t>
            </a:r>
          </a:p>
        </p:txBody>
      </p:sp>
    </p:spTree>
    <p:extLst>
      <p:ext uri="{BB962C8B-B14F-4D97-AF65-F5344CB8AC3E}">
        <p14:creationId xmlns:p14="http://schemas.microsoft.com/office/powerpoint/2010/main" val="10105069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 Array vs C++ Vector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Java Array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Allocated on heap</a:t>
            </a:r>
          </a:p>
          <a:p>
            <a:r>
              <a:rPr lang="en-US" dirty="0"/>
              <a:t>Checks bounds</a:t>
            </a:r>
          </a:p>
          <a:p>
            <a:r>
              <a:rPr lang="en-US" dirty="0"/>
              <a:t>Think of as an object</a:t>
            </a:r>
          </a:p>
          <a:p>
            <a:r>
              <a:rPr lang="en-US" dirty="0"/>
              <a:t>Size set when created</a:t>
            </a:r>
          </a:p>
          <a:p>
            <a:r>
              <a:rPr lang="en-US" dirty="0"/>
              <a:t>Knows length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C++ </a:t>
            </a:r>
            <a:r>
              <a:rPr lang="en-US" dirty="0" err="1"/>
              <a:t>std</a:t>
            </a:r>
            <a:r>
              <a:rPr lang="en-US" dirty="0"/>
              <a:t>::vector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Allocated on heap</a:t>
            </a:r>
          </a:p>
          <a:p>
            <a:r>
              <a:rPr lang="en-US" dirty="0"/>
              <a:t>Can check bounds</a:t>
            </a:r>
          </a:p>
          <a:p>
            <a:r>
              <a:rPr lang="en-US" dirty="0"/>
              <a:t>Can extend</a:t>
            </a:r>
          </a:p>
          <a:p>
            <a:r>
              <a:rPr lang="en-US" dirty="0"/>
              <a:t>Knows length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6201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D674A38-E006-2840-A93B-E63AF68371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Steps of building a C++ program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EEC2143-30C1-9C49-AC53-AEB978581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C(++) Preprocessor</a:t>
            </a:r>
          </a:p>
          <a:p>
            <a:pPr lvl="1"/>
            <a:r>
              <a:rPr lang="en-US" dirty="0"/>
              <a:t>Runs preprocessor directives (#command)</a:t>
            </a:r>
          </a:p>
          <a:p>
            <a:pPr lvl="1"/>
            <a:endParaRPr lang="en-US" dirty="0"/>
          </a:p>
          <a:p>
            <a:r>
              <a:rPr lang="en-US" dirty="0"/>
              <a:t>Compilation</a:t>
            </a:r>
          </a:p>
          <a:p>
            <a:pPr lvl="1"/>
            <a:r>
              <a:rPr lang="en-US" dirty="0"/>
              <a:t>Translates C(++) code to assembly</a:t>
            </a:r>
          </a:p>
          <a:p>
            <a:pPr lvl="1"/>
            <a:endParaRPr lang="en-US" dirty="0"/>
          </a:p>
          <a:p>
            <a:r>
              <a:rPr lang="en-US" dirty="0"/>
              <a:t>Assembly</a:t>
            </a:r>
          </a:p>
          <a:p>
            <a:pPr lvl="1"/>
            <a:r>
              <a:rPr lang="en-US" dirty="0"/>
              <a:t>Takes assembly and converts it to machine code</a:t>
            </a:r>
          </a:p>
          <a:p>
            <a:pPr lvl="1"/>
            <a:endParaRPr lang="en-US" dirty="0"/>
          </a:p>
          <a:p>
            <a:r>
              <a:rPr lang="en-US" dirty="0"/>
              <a:t>Linking</a:t>
            </a:r>
          </a:p>
          <a:p>
            <a:pPr lvl="1"/>
            <a:r>
              <a:rPr lang="en-US" dirty="0"/>
              <a:t>Links machine code from separate files into a single executable</a:t>
            </a:r>
          </a:p>
        </p:txBody>
      </p:sp>
    </p:spTree>
    <p:extLst>
      <p:ext uri="{BB962C8B-B14F-4D97-AF65-F5344CB8AC3E}">
        <p14:creationId xmlns:p14="http://schemas.microsoft.com/office/powerpoint/2010/main" val="870176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85A645-9E0C-794F-AA29-AA10F223D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Preprocesor</a:t>
            </a:r>
            <a:r>
              <a:rPr lang="en-US" dirty="0"/>
              <a:t> common directives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129FD-A066-734B-BEE9-0A424B6BD2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#include &lt;filename&gt; </a:t>
            </a:r>
            <a:r>
              <a:rPr lang="en-US" i="1" dirty="0">
                <a:latin typeface="+mn-lt"/>
                <a:cs typeface="Consolas" panose="020B0609020204030204" pitchFamily="49" charset="0"/>
              </a:rPr>
              <a:t>- Insert filename search path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#include "filename" </a:t>
            </a:r>
            <a:r>
              <a:rPr lang="en-US" i="1" dirty="0">
                <a:latin typeface="+mn-lt"/>
                <a:cs typeface="Consolas" panose="020B0609020204030204" pitchFamily="49" charset="0"/>
              </a:rPr>
              <a:t>- Insert filename search here</a:t>
            </a:r>
            <a:endParaRPr lang="en-US" dirty="0">
              <a:latin typeface="+mn-lt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#define CONDITION</a:t>
            </a:r>
            <a:r>
              <a:rPr lang="en-US" dirty="0">
                <a:cs typeface="Consolas" panose="020B0609020204030204" pitchFamily="49" charset="0"/>
              </a:rPr>
              <a:t> </a:t>
            </a:r>
            <a:r>
              <a:rPr lang="en-US" i="1" dirty="0">
                <a:cs typeface="Consolas" panose="020B0609020204030204" pitchFamily="49" charset="0"/>
              </a:rPr>
              <a:t>– define CONDITION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#define NAME </a:t>
            </a:r>
            <a:r>
              <a:rPr lang="en-US" i="1" dirty="0">
                <a:latin typeface="Consolas" panose="020B0609020204030204" pitchFamily="49" charset="0"/>
                <a:cs typeface="Consolas" panose="020B0609020204030204" pitchFamily="49" charset="0"/>
              </a:rPr>
              <a:t>value</a:t>
            </a:r>
            <a:r>
              <a:rPr lang="en-US" dirty="0">
                <a:cs typeface="Consolas" panose="020B0609020204030204" pitchFamily="49" charset="0"/>
              </a:rPr>
              <a:t> </a:t>
            </a:r>
            <a:r>
              <a:rPr lang="en-US" i="1" dirty="0">
                <a:cs typeface="Consolas" panose="020B0609020204030204" pitchFamily="49" charset="0"/>
              </a:rPr>
              <a:t>– define NAME is replaced by value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ifndef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CONDITION</a:t>
            </a:r>
            <a:r>
              <a:rPr lang="en-US" dirty="0">
                <a:latin typeface="+mn-lt"/>
                <a:cs typeface="Consolas" panose="020B0609020204030204" pitchFamily="49" charset="0"/>
              </a:rPr>
              <a:t> </a:t>
            </a:r>
            <a:r>
              <a:rPr lang="en-US" i="1" dirty="0">
                <a:latin typeface="+mn-lt"/>
                <a:cs typeface="Consolas" panose="020B0609020204030204" pitchFamily="49" charset="0"/>
              </a:rPr>
              <a:t>– If CONDITION is not defined include</a:t>
            </a:r>
          </a:p>
          <a:p>
            <a:pPr marL="0" indent="0">
              <a:buNone/>
            </a:pPr>
            <a:r>
              <a:rPr lang="en-US" i="1" dirty="0">
                <a:latin typeface="+mn-lt"/>
                <a:cs typeface="Consolas" panose="020B0609020204030204" pitchFamily="49" charset="0"/>
              </a:rPr>
              <a:t>Include everything here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#endif</a:t>
            </a:r>
            <a:r>
              <a:rPr lang="en-US" dirty="0">
                <a:latin typeface="+mn-lt"/>
                <a:cs typeface="Consolas" panose="020B0609020204030204" pitchFamily="49" charset="0"/>
              </a:rPr>
              <a:t> </a:t>
            </a:r>
            <a:r>
              <a:rPr lang="en-US" i="1" dirty="0">
                <a:latin typeface="+mn-lt"/>
                <a:cs typeface="Consolas" panose="020B0609020204030204" pitchFamily="49" charset="0"/>
              </a:rPr>
              <a:t>– End of region included by </a:t>
            </a:r>
            <a:r>
              <a:rPr lang="en-US" i="1" dirty="0" err="1">
                <a:latin typeface="+mn-lt"/>
                <a:cs typeface="Consolas" panose="020B0609020204030204" pitchFamily="49" charset="0"/>
              </a:rPr>
              <a:t>ifndef</a:t>
            </a: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#pragma once</a:t>
            </a:r>
            <a:r>
              <a:rPr lang="en-US" i="1" dirty="0">
                <a:latin typeface="+mn-lt"/>
                <a:cs typeface="Consolas" panose="020B0609020204030204" pitchFamily="49" charset="0"/>
              </a:rPr>
              <a:t> – Only Include this file once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757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0E742-42CD-0F46-9E07-4DDC2B12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Hello World Java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BEEA4-DB00-8F4C-B93B-22F29C891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public class HelloWorld {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public static void main(String[]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args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) {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   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System.out.println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("Hello, World");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  <a:b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</a:b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9327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Hello World C (K&amp;R)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#include </a:t>
            </a:r>
            <a:r>
              <a:rPr lang="en-US" i="1" dirty="0">
                <a:latin typeface="Consolas" panose="020B0609020204030204" pitchFamily="49" charset="0"/>
                <a:cs typeface="Consolas" panose="020B0609020204030204" pitchFamily="49" charset="0"/>
              </a:rPr>
              <a:t>&lt;</a:t>
            </a:r>
            <a:r>
              <a:rPr lang="en-US" i="1" dirty="0" err="1">
                <a:latin typeface="Consolas" panose="020B0609020204030204" pitchFamily="49" charset="0"/>
                <a:cs typeface="Consolas" panose="020B0609020204030204" pitchFamily="49" charset="0"/>
              </a:rPr>
              <a:t>stdio.h</a:t>
            </a:r>
            <a:r>
              <a:rPr lang="en-US" i="1" dirty="0">
                <a:latin typeface="Consolas" panose="020B0609020204030204" pitchFamily="49" charset="0"/>
                <a:cs typeface="Consolas" panose="020B0609020204030204" pitchFamily="49" charset="0"/>
              </a:rPr>
              <a:t>&gt;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main( ) {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printf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("hello, world\n");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  <a:endParaRPr lang="en-US" b="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89404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EA789-EFB4-A549-8CE1-1AD013DBE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Hello World C++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43A1C-AFCF-8941-9D98-A959D8DAB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#include &lt;iostream&gt;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using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std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using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std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::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endParaRPr lang="en-US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main() {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cout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&lt;&lt; "hello, world" &lt;&lt;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endl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   return 0;</a:t>
            </a:r>
          </a:p>
          <a:p>
            <a:pPr marL="0" indent="0">
              <a:buNone/>
            </a:pP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1860951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79EC7FD-243B-4D48-A650-3843BF216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71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ctrTitle"/>
          </p:nvPr>
        </p:nvSpPr>
        <p:spPr>
          <a:xfrm>
            <a:off x="685800" y="1708150"/>
            <a:ext cx="8153400" cy="1873250"/>
          </a:xfrm>
        </p:spPr>
        <p:txBody>
          <a:bodyPr/>
          <a:lstStyle/>
          <a:p>
            <a:pPr marL="0" indent="0"/>
            <a:r>
              <a:rPr lang="en-US" sz="4400" dirty="0"/>
              <a:t>Java vs C++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3D450-94F0-CF4B-9A0B-464F854DF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Command Lines?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E45E2-C779-FD4E-AA6B-EB5ACDCE6C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7532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21DB8-6B00-154C-AAEA-87BA808E5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Unix Shell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665FA-064B-954F-A63C-24EBEACE70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079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2F7984-AC41-AE4A-8801-016B11465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Unix Command Line Basics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B999B-00FF-404B-96BF-8D417247B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ls – list the files in the current directory</a:t>
            </a:r>
          </a:p>
          <a:p>
            <a:r>
              <a:rPr lang="en-US" dirty="0"/>
              <a:t>cat – Concatenate files most often used to display files</a:t>
            </a:r>
          </a:p>
          <a:p>
            <a:r>
              <a:rPr lang="en-US" dirty="0" err="1"/>
              <a:t>pwd</a:t>
            </a:r>
            <a:r>
              <a:rPr lang="en-US" dirty="0"/>
              <a:t> – Print Working Directory give the full name of your current directory</a:t>
            </a:r>
          </a:p>
          <a:p>
            <a:r>
              <a:rPr lang="en-US" dirty="0"/>
              <a:t>cd – Change Directory move your current working directory.</a:t>
            </a:r>
          </a:p>
          <a:p>
            <a:pPr lvl="1"/>
            <a:r>
              <a:rPr lang="en-US" dirty="0"/>
              <a:t>The current directory can be referred to as .</a:t>
            </a:r>
          </a:p>
          <a:p>
            <a:pPr lvl="1"/>
            <a:r>
              <a:rPr lang="en-US" dirty="0"/>
              <a:t>The parent directory can be referred to as ..</a:t>
            </a:r>
          </a:p>
          <a:p>
            <a:pPr lvl="1"/>
            <a:r>
              <a:rPr lang="en-US" dirty="0"/>
              <a:t>Your home directory can be referred to as ~</a:t>
            </a:r>
          </a:p>
          <a:p>
            <a:r>
              <a:rPr lang="en-US" dirty="0" err="1"/>
              <a:t>mkdir</a:t>
            </a:r>
            <a:r>
              <a:rPr lang="en-US" dirty="0"/>
              <a:t> – Make Directory makes a new directory</a:t>
            </a:r>
          </a:p>
          <a:p>
            <a:r>
              <a:rPr lang="en-US" dirty="0"/>
              <a:t>mv – Move used to change the name of a file</a:t>
            </a:r>
          </a:p>
          <a:p>
            <a:r>
              <a:rPr lang="en-US" dirty="0" err="1"/>
              <a:t>rm</a:t>
            </a:r>
            <a:r>
              <a:rPr lang="en-US" dirty="0"/>
              <a:t> – Remove used to unlink (remove) a file</a:t>
            </a:r>
          </a:p>
        </p:txBody>
      </p:sp>
    </p:spTree>
    <p:extLst>
      <p:ext uri="{BB962C8B-B14F-4D97-AF65-F5344CB8AC3E}">
        <p14:creationId xmlns:p14="http://schemas.microsoft.com/office/powerpoint/2010/main" val="1189392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AE15B62-E95E-1149-9089-3D6479C3E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702" y="984250"/>
            <a:ext cx="8583490" cy="495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559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 vs C++ Memory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Java</a:t>
            </a:r>
          </a:p>
          <a:p>
            <a:r>
              <a:rPr lang="en-US" dirty="0"/>
              <a:t>Automatic</a:t>
            </a:r>
          </a:p>
          <a:p>
            <a:pPr lvl="1"/>
            <a:r>
              <a:rPr lang="en-US" dirty="0"/>
              <a:t>Allocated on stack</a:t>
            </a:r>
          </a:p>
          <a:p>
            <a:pPr lvl="1"/>
            <a:r>
              <a:rPr lang="en-US" dirty="0"/>
              <a:t>Lifetime from function</a:t>
            </a:r>
          </a:p>
          <a:p>
            <a:r>
              <a:rPr lang="en-US" dirty="0"/>
              <a:t>Garbage Collected</a:t>
            </a:r>
          </a:p>
          <a:p>
            <a:pPr lvl="1"/>
            <a:r>
              <a:rPr lang="en-US" dirty="0"/>
              <a:t>All arrays</a:t>
            </a:r>
          </a:p>
          <a:p>
            <a:pPr lvl="1"/>
            <a:r>
              <a:rPr lang="en-US" dirty="0"/>
              <a:t>All Classes</a:t>
            </a:r>
          </a:p>
          <a:p>
            <a:pPr lvl="1"/>
            <a:r>
              <a:rPr lang="en-US" dirty="0"/>
              <a:t>Allocated on the heap</a:t>
            </a:r>
          </a:p>
          <a:p>
            <a:pPr lvl="1"/>
            <a:r>
              <a:rPr lang="en-US" dirty="0"/>
              <a:t>Lifetime as long as referenced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C++</a:t>
            </a:r>
          </a:p>
          <a:p>
            <a:r>
              <a:rPr lang="en-US" dirty="0"/>
              <a:t>Automatic</a:t>
            </a:r>
          </a:p>
          <a:p>
            <a:pPr lvl="1"/>
            <a:r>
              <a:rPr lang="en-US" dirty="0"/>
              <a:t>Allocated on stack</a:t>
            </a:r>
          </a:p>
          <a:p>
            <a:pPr lvl="1"/>
            <a:r>
              <a:rPr lang="en-US" dirty="0"/>
              <a:t>Lifetime from function</a:t>
            </a:r>
          </a:p>
          <a:p>
            <a:r>
              <a:rPr lang="en-US" dirty="0"/>
              <a:t>Heap</a:t>
            </a:r>
          </a:p>
          <a:p>
            <a:pPr lvl="1"/>
            <a:r>
              <a:rPr lang="en-US" dirty="0"/>
              <a:t>Allocated on the heap</a:t>
            </a:r>
          </a:p>
          <a:p>
            <a:pPr lvl="1"/>
            <a:r>
              <a:rPr lang="en-US" dirty="0"/>
              <a:t>Lifetime managed by various methods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138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Java vs C++ Functions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Java</a:t>
            </a:r>
          </a:p>
          <a:p>
            <a:pPr lvl="1"/>
            <a:r>
              <a:rPr lang="en-US" dirty="0"/>
              <a:t>All functions belong to a class (methods)</a:t>
            </a:r>
          </a:p>
          <a:p>
            <a:pPr lvl="1"/>
            <a:r>
              <a:rPr lang="en-US" dirty="0"/>
              <a:t>All arguments call by value</a:t>
            </a:r>
          </a:p>
          <a:p>
            <a:pPr lvl="1"/>
            <a:r>
              <a:rPr lang="en-US" dirty="0"/>
              <a:t>static used to allow methods to be called without an object.</a:t>
            </a:r>
          </a:p>
          <a:p>
            <a:pPr lvl="1"/>
            <a:endParaRPr lang="en-US" dirty="0"/>
          </a:p>
          <a:p>
            <a:r>
              <a:rPr lang="en-US" dirty="0"/>
              <a:t>C++</a:t>
            </a:r>
          </a:p>
          <a:p>
            <a:pPr lvl="1"/>
            <a:r>
              <a:rPr lang="en-US" dirty="0"/>
              <a:t>Functions just exist</a:t>
            </a:r>
          </a:p>
          <a:p>
            <a:pPr lvl="1"/>
            <a:r>
              <a:rPr lang="en-US" dirty="0"/>
              <a:t>Classes can have functions just like in Java called methods they then get a implicit </a:t>
            </a:r>
            <a:r>
              <a:rPr lang="en-US" i="1" dirty="0"/>
              <a:t>this</a:t>
            </a:r>
            <a:r>
              <a:rPr lang="en-US" dirty="0"/>
              <a:t> argument</a:t>
            </a:r>
          </a:p>
        </p:txBody>
      </p:sp>
    </p:spTree>
    <p:extLst>
      <p:ext uri="{BB962C8B-B14F-4D97-AF65-F5344CB8AC3E}">
        <p14:creationId xmlns:p14="http://schemas.microsoft.com/office/powerpoint/2010/main" val="182364643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slides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False"/>
  <p:tag name="DEFAULTWORKAROUNDTRANSPARENCYBUG" val="False"/>
  <p:tag name="DEFAULTRESOLUTION" val="1200"/>
  <p:tag name="DEFAULTMAGNIFICATION" val="0.8"/>
  <p:tag name="DEFAULTFONTSIZE" val="10"/>
  <p:tag name="DEFAULTWIDTH" val="418"/>
  <p:tag name="DEFAULTHEIGHT" val="316"/>
</p:tagLst>
</file>

<file path=ppt/theme/theme1.xml><?xml version="1.0" encoding="utf-8"?>
<a:theme xmlns:a="http://schemas.openxmlformats.org/drawingml/2006/main" name="template2007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00000"/>
      </a:hlink>
      <a:folHlink>
        <a:srgbClr val="C0000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rtlCol="0" anchor="ctr" anchorCtr="1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dirty="0" smtClean="0">
            <a:latin typeface="Calibri" pitchFamily="34" charset="0"/>
          </a:defRPr>
        </a:defPPr>
      </a:lstStyle>
    </a:spDef>
    <a:lnDef>
      <a:spPr bwMode="auto">
        <a:noFill/>
        <a:ln w="254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800" dirty="0" smtClean="0">
            <a:latin typeface="Calibri" pitchFamily="34" charset="0"/>
          </a:defRPr>
        </a:defPPr>
      </a:lstStyle>
    </a:txDef>
  </a:objectDefaults>
  <a:extraClrSchemeLst>
    <a:extraClrScheme>
      <a:clrScheme name="class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ass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ass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template2007</Template>
  <TotalTime>72394</TotalTime>
  <Words>513</Words>
  <Application>Microsoft Macintosh PowerPoint</Application>
  <PresentationFormat>On-screen Show (4:3)</PresentationFormat>
  <Paragraphs>110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Arial Narrow</vt:lpstr>
      <vt:lpstr>Calibri</vt:lpstr>
      <vt:lpstr>Consolas</vt:lpstr>
      <vt:lpstr>Times New Roman</vt:lpstr>
      <vt:lpstr>Wingdings</vt:lpstr>
      <vt:lpstr>Wingdings 2</vt:lpstr>
      <vt:lpstr>template2007</vt:lpstr>
      <vt:lpstr>PowerPoint Presentation</vt:lpstr>
      <vt:lpstr>PowerPoint Presentation</vt:lpstr>
      <vt:lpstr>Java vs C++</vt:lpstr>
      <vt:lpstr>Why Command Lines?</vt:lpstr>
      <vt:lpstr>Unix Shell </vt:lpstr>
      <vt:lpstr>Unix Command Line Basics </vt:lpstr>
      <vt:lpstr>PowerPoint Presentation</vt:lpstr>
      <vt:lpstr>Java vs C++ Memory</vt:lpstr>
      <vt:lpstr>Java vs C++ Functions</vt:lpstr>
      <vt:lpstr>Java Array vs C++ Array</vt:lpstr>
      <vt:lpstr>Java Array vs C++ Vector</vt:lpstr>
      <vt:lpstr>Steps of building a C++ program</vt:lpstr>
      <vt:lpstr>Preprocesor common directives</vt:lpstr>
      <vt:lpstr>Hello World Java</vt:lpstr>
      <vt:lpstr>Hello World C (K&amp;R)</vt:lpstr>
      <vt:lpstr>Hello World C++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Computer Systems 15-213/18-243, spring 2009</dc:title>
  <dc:creator>Markus Pueschel</dc:creator>
  <dc:description>Redesign of slides created by Randal E. Bryant and David R. O'Hallaron</dc:description>
  <cp:lastModifiedBy>Evans, Graham Carl</cp:lastModifiedBy>
  <cp:revision>879</cp:revision>
  <cp:lastPrinted>2016-08-23T21:30:12Z</cp:lastPrinted>
  <dcterms:created xsi:type="dcterms:W3CDTF">2012-06-25T16:07:00Z</dcterms:created>
  <dcterms:modified xsi:type="dcterms:W3CDTF">2019-02-12T17:50:30Z</dcterms:modified>
</cp:coreProperties>
</file>