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17"/>
  </p:notesMasterIdLst>
  <p:handoutMasterIdLst>
    <p:handoutMasterId r:id="rId18"/>
  </p:handoutMasterIdLst>
  <p:sldIdLst>
    <p:sldId id="1100" r:id="rId3"/>
    <p:sldId id="1133" r:id="rId4"/>
    <p:sldId id="1134" r:id="rId5"/>
    <p:sldId id="1135" r:id="rId6"/>
    <p:sldId id="1136" r:id="rId7"/>
    <p:sldId id="1130" r:id="rId8"/>
    <p:sldId id="1138" r:id="rId9"/>
    <p:sldId id="1149" r:id="rId10"/>
    <p:sldId id="1147" r:id="rId11"/>
    <p:sldId id="1148" r:id="rId12"/>
    <p:sldId id="1151" r:id="rId13"/>
    <p:sldId id="1152" r:id="rId14"/>
    <p:sldId id="1154" r:id="rId15"/>
    <p:sldId id="1155" r:id="rId16"/>
  </p:sldIdLst>
  <p:sldSz cx="9144000" cy="6858000" type="screen4x3"/>
  <p:notesSz cx="7302500" cy="9586913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0E0E0"/>
    <a:srgbClr val="FFFFFF"/>
    <a:srgbClr val="FCFCFC"/>
    <a:srgbClr val="DF9F98"/>
    <a:srgbClr val="D6CDEE"/>
    <a:srgbClr val="F7F5CD"/>
    <a:srgbClr val="FFABAA"/>
    <a:srgbClr val="000000"/>
    <a:srgbClr val="B2E6B2"/>
    <a:srgbClr val="DED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41" autoAdjust="0"/>
    <p:restoredTop sz="95304" autoAdjust="0"/>
  </p:normalViewPr>
  <p:slideViewPr>
    <p:cSldViewPr snapToObjects="1">
      <p:cViewPr varScale="1">
        <p:scale>
          <a:sx n="94" d="100"/>
          <a:sy n="94" d="100"/>
        </p:scale>
        <p:origin x="1352" y="184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17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23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042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5800" cy="522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5375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42913" y="6345238"/>
            <a:ext cx="447675" cy="395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  <a:spAutoFit/>
          </a:bodyPr>
          <a:lstStyle/>
          <a:p>
            <a:pPr algn="ctr" defTabSz="457200">
              <a:lnSpc>
                <a:spcPct val="83000"/>
              </a:lnSpc>
              <a:buClr>
                <a:srgbClr val="000066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BBC07E77-5360-6D43-8AEB-E24B08212AFE}" type="slidenum">
              <a:rPr lang="en-GB" b="0">
                <a:solidFill>
                  <a:srgbClr val="000066"/>
                </a:solidFill>
                <a:latin typeface="Times New Roman" charset="0"/>
              </a:rPr>
              <a:pPr algn="ctr" defTabSz="457200">
                <a:lnSpc>
                  <a:spcPct val="83000"/>
                </a:lnSpc>
                <a:buClr>
                  <a:srgbClr val="000066"/>
                </a:buClr>
                <a:buSzPct val="100000"/>
                <a:buFont typeface="Times New Roman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lang="en-GB" b="0">
              <a:solidFill>
                <a:srgbClr val="000066"/>
              </a:solidFill>
              <a:latin typeface="Times New Roman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561263" y="6392863"/>
            <a:ext cx="108585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  <a:spAutoFit/>
          </a:bodyPr>
          <a:lstStyle/>
          <a:p>
            <a:pPr algn="ctr" defTabSz="457200">
              <a:lnSpc>
                <a:spcPct val="88000"/>
              </a:lnSpc>
              <a:buClr>
                <a:srgbClr val="000066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b="0">
                <a:solidFill>
                  <a:srgbClr val="660033"/>
                </a:solidFill>
                <a:latin typeface="Helvetica" charset="0"/>
              </a:rPr>
              <a:t>15-213, F’08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5pPr>
      <a:lvl6pPr marL="15367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6pPr>
      <a:lvl7pPr marL="19939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7pPr>
      <a:lvl8pPr marL="24511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8pPr>
      <a:lvl9pPr marL="29083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9pPr>
    </p:titleStyle>
    <p:bodyStyle>
      <a:lvl1pPr marL="384175" indent="-384175" algn="l" defTabSz="457200" rtl="0" eaLnBrk="0" fontAlgn="base" hangingPunct="0">
        <a:lnSpc>
          <a:spcPct val="93000"/>
        </a:lnSpc>
        <a:spcBef>
          <a:spcPts val="1500"/>
        </a:spcBef>
        <a:spcAft>
          <a:spcPct val="0"/>
        </a:spcAft>
        <a:buClr>
          <a:srgbClr val="660033"/>
        </a:buClr>
        <a:buSzPct val="45000"/>
        <a:buFont typeface="Wingdings" charset="2"/>
        <a:buChar char=""/>
        <a:defRPr sz="2400" b="1">
          <a:solidFill>
            <a:srgbClr val="0033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46063" algn="l" defTabSz="457200" rtl="0" eaLnBrk="0" fontAlgn="base" hangingPunct="0">
        <a:lnSpc>
          <a:spcPct val="98000"/>
        </a:lnSpc>
        <a:spcBef>
          <a:spcPts val="625"/>
        </a:spcBef>
        <a:spcAft>
          <a:spcPct val="0"/>
        </a:spcAft>
        <a:buClr>
          <a:srgbClr val="660033"/>
        </a:buClr>
        <a:buSzPct val="45000"/>
        <a:buFont typeface="Wingdings" charset="2"/>
        <a:buChar char=""/>
        <a:defRPr sz="2000" b="1">
          <a:solidFill>
            <a:srgbClr val="000066"/>
          </a:solidFill>
          <a:latin typeface="+mn-lt"/>
          <a:ea typeface="ＭＳ Ｐゴシック" charset="-128"/>
        </a:defRPr>
      </a:lvl2pPr>
      <a:lvl3pPr marL="1144588" indent="-236538" algn="l" defTabSz="457200" rtl="0" eaLnBrk="0" fontAlgn="base" hangingPunct="0">
        <a:lnSpc>
          <a:spcPct val="104000"/>
        </a:lnSpc>
        <a:spcBef>
          <a:spcPts val="225"/>
        </a:spcBef>
        <a:spcAft>
          <a:spcPct val="0"/>
        </a:spcAft>
        <a:buClr>
          <a:srgbClr val="005400"/>
        </a:buClr>
        <a:buSzPct val="45000"/>
        <a:buFont typeface="Wingdings" charset="2"/>
        <a:buChar char=""/>
        <a:defRPr b="1">
          <a:solidFill>
            <a:srgbClr val="000099"/>
          </a:solidFill>
          <a:latin typeface="+mn-lt"/>
          <a:ea typeface="ＭＳ Ｐゴシック" charset="-128"/>
        </a:defRPr>
      </a:lvl3pPr>
      <a:lvl4pPr marL="1600200" indent="-228600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b="1">
          <a:solidFill>
            <a:srgbClr val="000066"/>
          </a:solidFill>
          <a:latin typeface="+mn-lt"/>
          <a:ea typeface="ＭＳ Ｐゴシック" charset="-128"/>
        </a:defRPr>
      </a:lvl4pPr>
      <a:lvl5pPr marL="2449513" indent="-228600" algn="l" defTabSz="457200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5pPr>
      <a:lvl6pPr marL="29067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6pPr>
      <a:lvl7pPr marL="33639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7pPr>
      <a:lvl8pPr marL="38211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8pPr>
      <a:lvl9pPr marL="42783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8153400" cy="1873250"/>
          </a:xfrm>
        </p:spPr>
        <p:txBody>
          <a:bodyPr/>
          <a:lstStyle/>
          <a:p>
            <a:pPr marL="0" indent="0"/>
            <a:r>
              <a:rPr lang="en-US" sz="4400" dirty="0"/>
              <a:t>Variables and Java vs C++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5D844-8346-D048-A8C8-9ADC8EA8F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difficult was the Adventure </a:t>
            </a:r>
            <a:br>
              <a:rPr lang="en-US" dirty="0"/>
            </a:br>
            <a:r>
              <a:rPr lang="en-US" dirty="0"/>
              <a:t>assignment?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CA563-4535-744A-9530-6050EDDF6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sz="4000" dirty="0"/>
              <a:t>Trivial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000" dirty="0"/>
              <a:t>Easy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000" dirty="0"/>
              <a:t>Reasonable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000" dirty="0"/>
              <a:t>Difficult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000" dirty="0"/>
              <a:t>Excessive</a:t>
            </a:r>
          </a:p>
          <a:p>
            <a:pPr marL="457200" indent="-45720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92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vs C++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Java</a:t>
            </a:r>
          </a:p>
          <a:p>
            <a:r>
              <a:rPr lang="en-US" dirty="0"/>
              <a:t>Automatic</a:t>
            </a:r>
          </a:p>
          <a:p>
            <a:pPr lvl="1"/>
            <a:r>
              <a:rPr lang="en-US" dirty="0"/>
              <a:t>Allocated on stack</a:t>
            </a:r>
          </a:p>
          <a:p>
            <a:pPr lvl="1"/>
            <a:r>
              <a:rPr lang="en-US" dirty="0"/>
              <a:t>Lifetime from function</a:t>
            </a:r>
          </a:p>
          <a:p>
            <a:r>
              <a:rPr lang="en-US" dirty="0"/>
              <a:t>Garbage Collected</a:t>
            </a:r>
          </a:p>
          <a:p>
            <a:pPr lvl="1"/>
            <a:r>
              <a:rPr lang="en-US" dirty="0"/>
              <a:t>All arrays</a:t>
            </a:r>
          </a:p>
          <a:p>
            <a:pPr lvl="1"/>
            <a:r>
              <a:rPr lang="en-US" dirty="0"/>
              <a:t>All Classes</a:t>
            </a:r>
          </a:p>
          <a:p>
            <a:pPr lvl="1"/>
            <a:r>
              <a:rPr lang="en-US" dirty="0"/>
              <a:t>Allocated on the heap</a:t>
            </a:r>
          </a:p>
          <a:p>
            <a:pPr lvl="1"/>
            <a:r>
              <a:rPr lang="en-US" dirty="0"/>
              <a:t>Lifetime as long as referenced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C++</a:t>
            </a:r>
          </a:p>
          <a:p>
            <a:r>
              <a:rPr lang="en-US" dirty="0"/>
              <a:t>Automatic</a:t>
            </a:r>
          </a:p>
          <a:p>
            <a:pPr lvl="1"/>
            <a:r>
              <a:rPr lang="en-US" dirty="0"/>
              <a:t>Allocated on stack</a:t>
            </a:r>
          </a:p>
          <a:p>
            <a:pPr lvl="1"/>
            <a:r>
              <a:rPr lang="en-US" dirty="0"/>
              <a:t>Lifetime from function</a:t>
            </a:r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Allocated on the heap</a:t>
            </a:r>
          </a:p>
          <a:p>
            <a:pPr lvl="1"/>
            <a:r>
              <a:rPr lang="en-US" dirty="0"/>
              <a:t>Lifetime managed by various methods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38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vs C++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</a:t>
            </a:r>
          </a:p>
          <a:p>
            <a:pPr lvl="1"/>
            <a:r>
              <a:rPr lang="en-US" dirty="0"/>
              <a:t>All functions belong to a class (methods)</a:t>
            </a:r>
          </a:p>
          <a:p>
            <a:pPr lvl="1"/>
            <a:r>
              <a:rPr lang="en-US" dirty="0"/>
              <a:t>All arguments call by value</a:t>
            </a:r>
          </a:p>
          <a:p>
            <a:pPr lvl="1"/>
            <a:r>
              <a:rPr lang="en-US" dirty="0"/>
              <a:t>static used to allow methods to be called without an object.</a:t>
            </a:r>
          </a:p>
          <a:p>
            <a:pPr lvl="1"/>
            <a:endParaRPr lang="en-US" dirty="0"/>
          </a:p>
          <a:p>
            <a:r>
              <a:rPr lang="en-US" dirty="0"/>
              <a:t>C++</a:t>
            </a:r>
          </a:p>
          <a:p>
            <a:pPr lvl="1"/>
            <a:r>
              <a:rPr lang="en-US" dirty="0"/>
              <a:t>Functions just exist</a:t>
            </a:r>
          </a:p>
          <a:p>
            <a:pPr lvl="1"/>
            <a:r>
              <a:rPr lang="en-US" dirty="0"/>
              <a:t>Classes can have functions just like in Java called methods they then get a implicit </a:t>
            </a:r>
            <a:r>
              <a:rPr lang="en-US" i="1" dirty="0"/>
              <a:t>this</a:t>
            </a:r>
            <a:r>
              <a:rPr lang="en-US" dirty="0"/>
              <a:t> argument</a:t>
            </a:r>
          </a:p>
        </p:txBody>
      </p:sp>
    </p:spTree>
    <p:extLst>
      <p:ext uri="{BB962C8B-B14F-4D97-AF65-F5344CB8AC3E}">
        <p14:creationId xmlns:p14="http://schemas.microsoft.com/office/powerpoint/2010/main" val="1823646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Array vs C++ Array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Java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Allocated on heap</a:t>
            </a:r>
          </a:p>
          <a:p>
            <a:r>
              <a:rPr lang="en-US" dirty="0"/>
              <a:t>Checks bounds</a:t>
            </a:r>
          </a:p>
          <a:p>
            <a:r>
              <a:rPr lang="en-US" dirty="0"/>
              <a:t>Think of as an object</a:t>
            </a:r>
          </a:p>
          <a:p>
            <a:r>
              <a:rPr lang="en-US" dirty="0"/>
              <a:t>Size set when created</a:t>
            </a:r>
          </a:p>
          <a:p>
            <a:r>
              <a:rPr lang="en-US" dirty="0"/>
              <a:t>Knows length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C++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Allocated either on heap or stack</a:t>
            </a:r>
          </a:p>
          <a:p>
            <a:r>
              <a:rPr lang="en-US" dirty="0"/>
              <a:t>No bounds check on accesses</a:t>
            </a:r>
          </a:p>
          <a:p>
            <a:r>
              <a:rPr lang="en-US" dirty="0"/>
              <a:t>Think of as a pointer</a:t>
            </a:r>
          </a:p>
          <a:p>
            <a:r>
              <a:rPr lang="en-US" dirty="0"/>
              <a:t>Size set when allocated</a:t>
            </a:r>
          </a:p>
        </p:txBody>
      </p:sp>
    </p:spTree>
    <p:extLst>
      <p:ext uri="{BB962C8B-B14F-4D97-AF65-F5344CB8AC3E}">
        <p14:creationId xmlns:p14="http://schemas.microsoft.com/office/powerpoint/2010/main" val="1010506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Array vs C++ Vector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Java Array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Allocated on heap</a:t>
            </a:r>
          </a:p>
          <a:p>
            <a:r>
              <a:rPr lang="en-US" dirty="0"/>
              <a:t>Checks bounds</a:t>
            </a:r>
          </a:p>
          <a:p>
            <a:r>
              <a:rPr lang="en-US" dirty="0"/>
              <a:t>Think of as an object</a:t>
            </a:r>
          </a:p>
          <a:p>
            <a:r>
              <a:rPr lang="en-US" dirty="0"/>
              <a:t>Size set when created</a:t>
            </a:r>
          </a:p>
          <a:p>
            <a:r>
              <a:rPr lang="en-US" dirty="0"/>
              <a:t>Knows length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C++ </a:t>
            </a:r>
            <a:r>
              <a:rPr lang="en-US" dirty="0" err="1"/>
              <a:t>std</a:t>
            </a:r>
            <a:r>
              <a:rPr lang="en-US" dirty="0"/>
              <a:t>::vector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Allocated on heap</a:t>
            </a:r>
          </a:p>
          <a:p>
            <a:r>
              <a:rPr lang="en-US" dirty="0"/>
              <a:t>Can check bounds</a:t>
            </a:r>
          </a:p>
          <a:p>
            <a:r>
              <a:rPr lang="en-US" dirty="0"/>
              <a:t>Can extend</a:t>
            </a:r>
          </a:p>
          <a:p>
            <a:r>
              <a:rPr lang="en-US" dirty="0"/>
              <a:t>Knows length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620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be improved? (variables)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362075"/>
            <a:ext cx="868680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public void </a:t>
            </a:r>
            <a:r>
              <a:rPr lang="en-US" sz="1500" dirty="0" err="1">
                <a:latin typeface="Courier"/>
                <a:cs typeface="Courier"/>
              </a:rPr>
              <a:t>goDirection</a:t>
            </a:r>
            <a:r>
              <a:rPr lang="en-US" sz="1500" dirty="0">
                <a:latin typeface="Courier"/>
                <a:cs typeface="Courier"/>
              </a:rPr>
              <a:t>(String </a:t>
            </a:r>
            <a:r>
              <a:rPr lang="en-US" sz="1500" dirty="0" err="1">
                <a:latin typeface="Courier"/>
                <a:cs typeface="Courier"/>
              </a:rPr>
              <a:t>directionName</a:t>
            </a:r>
            <a:r>
              <a:rPr lang="en-US" sz="1500" dirty="0">
                <a:latin typeface="Courier"/>
                <a:cs typeface="Courier"/>
              </a:rPr>
              <a:t>) {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</a:t>
            </a:r>
            <a:r>
              <a:rPr lang="en-US" sz="1500" dirty="0" err="1">
                <a:latin typeface="Courier"/>
                <a:cs typeface="Courier"/>
              </a:rPr>
              <a:t>boolean</a:t>
            </a: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err="1">
                <a:latin typeface="Courier"/>
                <a:cs typeface="Courier"/>
              </a:rPr>
              <a:t>wentToRoom</a:t>
            </a:r>
            <a:r>
              <a:rPr lang="en-US" sz="1500" dirty="0">
                <a:latin typeface="Courier"/>
                <a:cs typeface="Courier"/>
              </a:rPr>
              <a:t> = false;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for (Direction direction : </a:t>
            </a:r>
            <a:r>
              <a:rPr lang="en-US" sz="1500" dirty="0" err="1">
                <a:latin typeface="Courier"/>
                <a:cs typeface="Courier"/>
              </a:rPr>
              <a:t>currentRoom.getDirections</a:t>
            </a:r>
            <a:r>
              <a:rPr lang="en-US" sz="1500" dirty="0">
                <a:latin typeface="Courier"/>
                <a:cs typeface="Courier"/>
              </a:rPr>
              <a:t>()) {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if (</a:t>
            </a:r>
            <a:r>
              <a:rPr lang="en-US" sz="1500" dirty="0" err="1">
                <a:latin typeface="Courier"/>
                <a:cs typeface="Courier"/>
              </a:rPr>
              <a:t>direction.getDirectionName</a:t>
            </a:r>
            <a:r>
              <a:rPr lang="en-US" sz="1500" dirty="0">
                <a:latin typeface="Courier"/>
                <a:cs typeface="Courier"/>
              </a:rPr>
              <a:t>().</a:t>
            </a:r>
            <a:r>
              <a:rPr lang="en-US" sz="1500" dirty="0" err="1">
                <a:latin typeface="Courier"/>
                <a:cs typeface="Courier"/>
              </a:rPr>
              <a:t>equalsIgnoreCase</a:t>
            </a:r>
            <a:r>
              <a:rPr lang="en-US" sz="1500" dirty="0">
                <a:latin typeface="Courier"/>
                <a:cs typeface="Courier"/>
              </a:rPr>
              <a:t>(</a:t>
            </a:r>
            <a:r>
              <a:rPr lang="en-US" sz="1500" dirty="0" err="1">
                <a:latin typeface="Courier"/>
                <a:cs typeface="Courier"/>
              </a:rPr>
              <a:t>directionName</a:t>
            </a:r>
            <a:r>
              <a:rPr lang="en-US" sz="1500" dirty="0">
                <a:latin typeface="Courier"/>
                <a:cs typeface="Courier"/>
              </a:rPr>
              <a:t>)) {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  </a:t>
            </a:r>
            <a:r>
              <a:rPr lang="en-US" sz="1500" dirty="0" err="1">
                <a:latin typeface="Courier"/>
                <a:cs typeface="Courier"/>
              </a:rPr>
              <a:t>wentToRoom</a:t>
            </a:r>
            <a:r>
              <a:rPr lang="en-US" sz="1500" dirty="0">
                <a:latin typeface="Courier"/>
                <a:cs typeface="Courier"/>
              </a:rPr>
              <a:t> = true;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  </a:t>
            </a:r>
            <a:r>
              <a:rPr lang="en-US" sz="1500" dirty="0" err="1">
                <a:latin typeface="Courier"/>
                <a:cs typeface="Courier"/>
              </a:rPr>
              <a:t>currentRoom</a:t>
            </a:r>
            <a:r>
              <a:rPr lang="en-US" sz="1500" dirty="0">
                <a:latin typeface="Courier"/>
                <a:cs typeface="Courier"/>
              </a:rPr>
              <a:t> = </a:t>
            </a:r>
            <a:r>
              <a:rPr lang="en-US" sz="1500" dirty="0" err="1">
                <a:latin typeface="Courier"/>
                <a:cs typeface="Courier"/>
              </a:rPr>
              <a:t>direction.getDestinationRoom</a:t>
            </a:r>
            <a:r>
              <a:rPr lang="en-US" sz="15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  break;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}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}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if (!</a:t>
            </a:r>
            <a:r>
              <a:rPr lang="en-US" sz="1500" dirty="0" err="1">
                <a:latin typeface="Courier"/>
                <a:cs typeface="Courier"/>
              </a:rPr>
              <a:t>wentToRoom</a:t>
            </a:r>
            <a:r>
              <a:rPr lang="en-US" sz="1500" dirty="0">
                <a:latin typeface="Courier"/>
                <a:cs typeface="Courier"/>
              </a:rPr>
              <a:t>) {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</a:t>
            </a:r>
            <a:r>
              <a:rPr lang="en-US" sz="1500" dirty="0" err="1">
                <a:latin typeface="Courier"/>
                <a:cs typeface="Courier"/>
              </a:rPr>
              <a:t>System.out.println</a:t>
            </a:r>
            <a:r>
              <a:rPr lang="en-US" sz="1500" dirty="0">
                <a:latin typeface="Courier"/>
                <a:cs typeface="Courier"/>
              </a:rPr>
              <a:t>("I can't go " + </a:t>
            </a:r>
            <a:r>
              <a:rPr lang="en-US" sz="1500" dirty="0" err="1">
                <a:latin typeface="Courier"/>
                <a:cs typeface="Courier"/>
              </a:rPr>
              <a:t>directionName</a:t>
            </a:r>
            <a:r>
              <a:rPr lang="en-US" sz="15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}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3000" y="4856797"/>
            <a:ext cx="3548305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A) Eliminating temporary variable</a:t>
            </a:r>
          </a:p>
          <a:p>
            <a:r>
              <a:rPr lang="en-US" sz="1800" dirty="0">
                <a:latin typeface="Calibri" pitchFamily="34" charset="0"/>
              </a:rPr>
              <a:t>B) Eliminating intermediate results</a:t>
            </a:r>
          </a:p>
          <a:p>
            <a:r>
              <a:rPr lang="en-US" sz="1800" dirty="0">
                <a:latin typeface="Calibri" pitchFamily="34" charset="0"/>
              </a:rPr>
              <a:t>C) Eliminating control flow variable</a:t>
            </a:r>
          </a:p>
          <a:p>
            <a:r>
              <a:rPr lang="en-US" sz="1800" dirty="0">
                <a:latin typeface="Calibri" pitchFamily="34" charset="0"/>
              </a:rPr>
              <a:t>D) Shrinking scope of variable</a:t>
            </a:r>
          </a:p>
          <a:p>
            <a:r>
              <a:rPr lang="en-US" sz="1800" dirty="0">
                <a:latin typeface="Calibri" pitchFamily="34" charset="0"/>
              </a:rPr>
              <a:t>E) Prefer write once variable</a:t>
            </a:r>
          </a:p>
        </p:txBody>
      </p:sp>
    </p:spTree>
    <p:extLst>
      <p:ext uri="{BB962C8B-B14F-4D97-AF65-F5344CB8AC3E}">
        <p14:creationId xmlns:p14="http://schemas.microsoft.com/office/powerpoint/2010/main" val="4086425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be improved? (variables)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62075"/>
            <a:ext cx="8686799" cy="4972050"/>
          </a:xfrm>
        </p:spPr>
        <p:txBody>
          <a:bodyPr/>
          <a:lstStyle/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public static void main(String[] </a:t>
            </a:r>
            <a:r>
              <a:rPr lang="en-US" sz="1500" dirty="0" err="1">
                <a:latin typeface="Courier"/>
                <a:cs typeface="Courier"/>
              </a:rPr>
              <a:t>args</a:t>
            </a:r>
            <a:r>
              <a:rPr lang="en-US" sz="1500" dirty="0">
                <a:latin typeface="Courier"/>
                <a:cs typeface="Courier"/>
              </a:rPr>
              <a:t>) {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String </a:t>
            </a:r>
            <a:r>
              <a:rPr lang="en-US" sz="1500" dirty="0" err="1">
                <a:latin typeface="Courier"/>
                <a:cs typeface="Courier"/>
              </a:rPr>
              <a:t>currRoomName</a:t>
            </a:r>
            <a:r>
              <a:rPr lang="en-US" sz="1500" dirty="0">
                <a:latin typeface="Courier"/>
                <a:cs typeface="Courier"/>
              </a:rPr>
              <a:t> = "";</a:t>
            </a: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// deals with </a:t>
            </a:r>
            <a:r>
              <a:rPr lang="en-US" sz="1500" dirty="0" err="1">
                <a:latin typeface="Courier"/>
                <a:cs typeface="Courier"/>
              </a:rPr>
              <a:t>args</a:t>
            </a:r>
            <a:r>
              <a:rPr lang="en-US" sz="1500" dirty="0">
                <a:latin typeface="Courier"/>
                <a:cs typeface="Courier"/>
              </a:rPr>
              <a:t> ...</a:t>
            </a: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Layout </a:t>
            </a:r>
            <a:r>
              <a:rPr lang="en-US" sz="1500" dirty="0" err="1">
                <a:latin typeface="Courier"/>
                <a:cs typeface="Courier"/>
              </a:rPr>
              <a:t>mapLayout</a:t>
            </a:r>
            <a:r>
              <a:rPr lang="en-US" sz="1500" dirty="0">
                <a:latin typeface="Courier"/>
                <a:cs typeface="Courier"/>
              </a:rPr>
              <a:t> = </a:t>
            </a:r>
            <a:r>
              <a:rPr lang="en-US" sz="1500" dirty="0" err="1">
                <a:latin typeface="Courier"/>
                <a:cs typeface="Courier"/>
              </a:rPr>
              <a:t>UserInterface.LoadMap</a:t>
            </a:r>
            <a:r>
              <a:rPr lang="en-US" sz="1500" dirty="0">
                <a:latin typeface="Courier"/>
                <a:cs typeface="Courier"/>
              </a:rPr>
              <a:t>(</a:t>
            </a:r>
            <a:r>
              <a:rPr lang="en-US" sz="1500" dirty="0" err="1">
                <a:latin typeface="Courier"/>
                <a:cs typeface="Courier"/>
              </a:rPr>
              <a:t>newMapUrl</a:t>
            </a:r>
            <a:r>
              <a:rPr lang="en-US" sz="15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Map&lt;String, Room&gt; </a:t>
            </a:r>
            <a:r>
              <a:rPr lang="en-US" sz="1500" dirty="0" err="1">
                <a:latin typeface="Courier"/>
                <a:cs typeface="Courier"/>
              </a:rPr>
              <a:t>playMap</a:t>
            </a:r>
            <a:r>
              <a:rPr lang="en-US" sz="1500" dirty="0">
                <a:latin typeface="Courier"/>
                <a:cs typeface="Courier"/>
              </a:rPr>
              <a:t> = </a:t>
            </a:r>
            <a:r>
              <a:rPr lang="en-US" sz="1500" dirty="0" err="1">
                <a:latin typeface="Courier"/>
                <a:cs typeface="Courier"/>
              </a:rPr>
              <a:t>GameState.GenerateVirtualMap</a:t>
            </a:r>
            <a:r>
              <a:rPr lang="en-US" sz="1500" dirty="0">
                <a:latin typeface="Courier"/>
                <a:cs typeface="Courier"/>
              </a:rPr>
              <a:t>(</a:t>
            </a:r>
            <a:r>
              <a:rPr lang="en-US" sz="1500" dirty="0" err="1">
                <a:latin typeface="Courier"/>
                <a:cs typeface="Courier"/>
              </a:rPr>
              <a:t>mapLayout</a:t>
            </a:r>
            <a:r>
              <a:rPr lang="en-US" sz="15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Room </a:t>
            </a:r>
            <a:r>
              <a:rPr lang="en-US" sz="1500" dirty="0" err="1">
                <a:latin typeface="Courier"/>
                <a:cs typeface="Courier"/>
              </a:rPr>
              <a:t>currRoom</a:t>
            </a:r>
            <a:r>
              <a:rPr lang="en-US" sz="1500" dirty="0">
                <a:latin typeface="Courier"/>
                <a:cs typeface="Courier"/>
              </a:rPr>
              <a:t> = </a:t>
            </a:r>
            <a:r>
              <a:rPr lang="en-US" sz="1500" dirty="0" err="1">
                <a:latin typeface="Courier"/>
                <a:cs typeface="Courier"/>
              </a:rPr>
              <a:t>playMap.get</a:t>
            </a:r>
            <a:r>
              <a:rPr lang="en-US" sz="1500" dirty="0">
                <a:latin typeface="Courier"/>
                <a:cs typeface="Courier"/>
              </a:rPr>
              <a:t>(</a:t>
            </a:r>
            <a:r>
              <a:rPr lang="en-US" sz="1500" dirty="0" err="1">
                <a:latin typeface="Courier"/>
                <a:cs typeface="Courier"/>
              </a:rPr>
              <a:t>mapLayout.getStartingRoom</a:t>
            </a:r>
            <a:r>
              <a:rPr lang="en-US" sz="1500" dirty="0">
                <a:latin typeface="Courier"/>
                <a:cs typeface="Courier"/>
              </a:rPr>
              <a:t>());</a:t>
            </a: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while (</a:t>
            </a:r>
            <a:r>
              <a:rPr lang="en-US" sz="1500" dirty="0" err="1">
                <a:latin typeface="Courier"/>
                <a:cs typeface="Courier"/>
              </a:rPr>
              <a:t>continuePlaying</a:t>
            </a:r>
            <a:r>
              <a:rPr lang="en-US" sz="1500" dirty="0">
                <a:latin typeface="Courier"/>
                <a:cs typeface="Courier"/>
              </a:rPr>
              <a:t>) {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	</a:t>
            </a:r>
            <a:r>
              <a:rPr lang="en-US" sz="1500" dirty="0" err="1">
                <a:latin typeface="Courier"/>
                <a:cs typeface="Courier"/>
              </a:rPr>
              <a:t>currRoomName</a:t>
            </a:r>
            <a:r>
              <a:rPr lang="en-US" sz="1500" dirty="0">
                <a:latin typeface="Courier"/>
                <a:cs typeface="Courier"/>
              </a:rPr>
              <a:t> = </a:t>
            </a:r>
            <a:r>
              <a:rPr lang="en-US" sz="1500" dirty="0" err="1">
                <a:latin typeface="Courier"/>
                <a:cs typeface="Courier"/>
              </a:rPr>
              <a:t>GameState.play</a:t>
            </a:r>
            <a:r>
              <a:rPr lang="en-US" sz="1500" dirty="0">
                <a:latin typeface="Courier"/>
                <a:cs typeface="Courier"/>
              </a:rPr>
              <a:t>(</a:t>
            </a:r>
            <a:r>
              <a:rPr lang="en-US" sz="1500" dirty="0" err="1">
                <a:latin typeface="Courier"/>
                <a:cs typeface="Courier"/>
              </a:rPr>
              <a:t>currRoom</a:t>
            </a:r>
            <a:r>
              <a:rPr lang="en-US" sz="15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    </a:t>
            </a:r>
            <a:r>
              <a:rPr lang="en-US" sz="1500" dirty="0" err="1">
                <a:latin typeface="Courier"/>
                <a:cs typeface="Courier"/>
              </a:rPr>
              <a:t>currRoom</a:t>
            </a:r>
            <a:r>
              <a:rPr lang="en-US" sz="1500" dirty="0">
                <a:latin typeface="Courier"/>
                <a:cs typeface="Courier"/>
              </a:rPr>
              <a:t> = </a:t>
            </a:r>
            <a:r>
              <a:rPr lang="en-US" sz="1500" dirty="0" err="1">
                <a:latin typeface="Courier"/>
                <a:cs typeface="Courier"/>
              </a:rPr>
              <a:t>playMap.get</a:t>
            </a:r>
            <a:r>
              <a:rPr lang="en-US" sz="1500" dirty="0">
                <a:latin typeface="Courier"/>
                <a:cs typeface="Courier"/>
              </a:rPr>
              <a:t>(</a:t>
            </a:r>
            <a:r>
              <a:rPr lang="en-US" sz="1500" dirty="0" err="1">
                <a:latin typeface="Courier"/>
                <a:cs typeface="Courier"/>
              </a:rPr>
              <a:t>currRoomName</a:t>
            </a:r>
            <a:r>
              <a:rPr lang="en-US" sz="15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    if (</a:t>
            </a:r>
            <a:r>
              <a:rPr lang="en-US" sz="1500" dirty="0" err="1">
                <a:latin typeface="Courier"/>
                <a:cs typeface="Courier"/>
              </a:rPr>
              <a:t>currRoomName.equals</a:t>
            </a:r>
            <a:r>
              <a:rPr lang="en-US" sz="1500" dirty="0">
                <a:latin typeface="Courier"/>
                <a:cs typeface="Courier"/>
              </a:rPr>
              <a:t>("EXIT")) {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        </a:t>
            </a:r>
            <a:r>
              <a:rPr lang="en-US" sz="1500" dirty="0" err="1">
                <a:latin typeface="Courier"/>
                <a:cs typeface="Courier"/>
              </a:rPr>
              <a:t>continuePlaying</a:t>
            </a:r>
            <a:r>
              <a:rPr lang="en-US" sz="1500" dirty="0">
                <a:latin typeface="Courier"/>
                <a:cs typeface="Courier"/>
              </a:rPr>
              <a:t> = false;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    }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}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67094" y="5105400"/>
            <a:ext cx="3548305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A) Eliminating temporary variable</a:t>
            </a:r>
          </a:p>
          <a:p>
            <a:r>
              <a:rPr lang="en-US" sz="1800" dirty="0">
                <a:latin typeface="Calibri" pitchFamily="34" charset="0"/>
              </a:rPr>
              <a:t>B) Eliminating intermediate results</a:t>
            </a:r>
          </a:p>
          <a:p>
            <a:r>
              <a:rPr lang="en-US" sz="1800" dirty="0">
                <a:latin typeface="Calibri" pitchFamily="34" charset="0"/>
              </a:rPr>
              <a:t>C) Eliminating control flow variable</a:t>
            </a:r>
          </a:p>
          <a:p>
            <a:r>
              <a:rPr lang="en-US" sz="1800" dirty="0">
                <a:latin typeface="Calibri" pitchFamily="34" charset="0"/>
              </a:rPr>
              <a:t>D) Shrinking scope of variable</a:t>
            </a:r>
          </a:p>
          <a:p>
            <a:r>
              <a:rPr lang="en-US" sz="1800" dirty="0">
                <a:latin typeface="Calibri" pitchFamily="34" charset="0"/>
              </a:rPr>
              <a:t>E) Prefer write once variable</a:t>
            </a:r>
          </a:p>
        </p:txBody>
      </p:sp>
    </p:spTree>
    <p:extLst>
      <p:ext uri="{BB962C8B-B14F-4D97-AF65-F5344CB8AC3E}">
        <p14:creationId xmlns:p14="http://schemas.microsoft.com/office/powerpoint/2010/main" val="3134607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be improved?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362075"/>
            <a:ext cx="876300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String description;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String </a:t>
            </a:r>
            <a:r>
              <a:rPr lang="en-US" sz="1500" dirty="0" err="1">
                <a:latin typeface="Courier"/>
                <a:cs typeface="Courier"/>
              </a:rPr>
              <a:t>currentRoom</a:t>
            </a:r>
            <a:r>
              <a:rPr lang="en-US" sz="1500" dirty="0">
                <a:latin typeface="Courier"/>
                <a:cs typeface="Courier"/>
              </a:rPr>
              <a:t> = </a:t>
            </a:r>
            <a:r>
              <a:rPr lang="en-US" sz="1500" dirty="0" err="1">
                <a:latin typeface="Courier"/>
                <a:cs typeface="Courier"/>
              </a:rPr>
              <a:t>layout.getStartingRoom</a:t>
            </a:r>
            <a:r>
              <a:rPr lang="en-US" sz="15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String done = "";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for (</a:t>
            </a:r>
            <a:r>
              <a:rPr lang="en-US" sz="1500" dirty="0" err="1">
                <a:latin typeface="Courier"/>
                <a:cs typeface="Courier"/>
              </a:rPr>
              <a:t>int</a:t>
            </a: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err="1">
                <a:latin typeface="Courier"/>
                <a:cs typeface="Courier"/>
              </a:rPr>
              <a:t>i</a:t>
            </a:r>
            <a:r>
              <a:rPr lang="en-US" sz="1500" dirty="0">
                <a:latin typeface="Courier"/>
                <a:cs typeface="Courier"/>
              </a:rPr>
              <a:t> = 0; </a:t>
            </a:r>
            <a:r>
              <a:rPr lang="en-US" sz="1500" dirty="0" err="1">
                <a:latin typeface="Courier"/>
                <a:cs typeface="Courier"/>
              </a:rPr>
              <a:t>i</a:t>
            </a:r>
            <a:r>
              <a:rPr lang="en-US" sz="1500" dirty="0">
                <a:latin typeface="Courier"/>
                <a:cs typeface="Courier"/>
              </a:rPr>
              <a:t> &lt; </a:t>
            </a:r>
            <a:r>
              <a:rPr lang="en-US" sz="1500" dirty="0" err="1">
                <a:latin typeface="Courier"/>
                <a:cs typeface="Courier"/>
              </a:rPr>
              <a:t>layout.getRooms</a:t>
            </a:r>
            <a:r>
              <a:rPr lang="en-US" sz="1500" dirty="0">
                <a:latin typeface="Courier"/>
                <a:cs typeface="Courier"/>
              </a:rPr>
              <a:t>().length; ) {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</a:t>
            </a:r>
            <a:r>
              <a:rPr lang="en-US" sz="1500" dirty="0" err="1">
                <a:latin typeface="Courier"/>
                <a:cs typeface="Courier"/>
              </a:rPr>
              <a:t>int</a:t>
            </a: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err="1">
                <a:latin typeface="Courier"/>
                <a:cs typeface="Courier"/>
              </a:rPr>
              <a:t>currentRoomIndex</a:t>
            </a:r>
            <a:r>
              <a:rPr lang="en-US" sz="1500" dirty="0">
                <a:latin typeface="Courier"/>
                <a:cs typeface="Courier"/>
              </a:rPr>
              <a:t> = </a:t>
            </a:r>
            <a:r>
              <a:rPr lang="en-US" sz="1500" dirty="0" err="1">
                <a:latin typeface="Courier"/>
                <a:cs typeface="Courier"/>
              </a:rPr>
              <a:t>layout.getRoomFromName</a:t>
            </a:r>
            <a:r>
              <a:rPr lang="en-US" sz="1500" dirty="0">
                <a:latin typeface="Courier"/>
                <a:cs typeface="Courier"/>
              </a:rPr>
              <a:t>(</a:t>
            </a:r>
            <a:r>
              <a:rPr lang="en-US" sz="1500" dirty="0" err="1">
                <a:latin typeface="Courier"/>
                <a:cs typeface="Courier"/>
              </a:rPr>
              <a:t>currentRoom</a:t>
            </a:r>
            <a:r>
              <a:rPr lang="en-US" sz="15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description = </a:t>
            </a:r>
            <a:r>
              <a:rPr lang="en-US" sz="1500" dirty="0" err="1">
                <a:latin typeface="Courier"/>
                <a:cs typeface="Courier"/>
              </a:rPr>
              <a:t>layout.getRooms</a:t>
            </a:r>
            <a:r>
              <a:rPr lang="en-US" sz="1500" dirty="0">
                <a:latin typeface="Courier"/>
                <a:cs typeface="Courier"/>
              </a:rPr>
              <a:t>()[</a:t>
            </a:r>
            <a:r>
              <a:rPr lang="en-US" sz="1500" dirty="0" err="1">
                <a:latin typeface="Courier"/>
                <a:cs typeface="Courier"/>
              </a:rPr>
              <a:t>currentRoomIndex</a:t>
            </a:r>
            <a:r>
              <a:rPr lang="en-US" sz="1500" dirty="0">
                <a:latin typeface="Courier"/>
                <a:cs typeface="Courier"/>
              </a:rPr>
              <a:t>].</a:t>
            </a:r>
            <a:r>
              <a:rPr lang="en-US" sz="1500" dirty="0" err="1">
                <a:latin typeface="Courier"/>
                <a:cs typeface="Courier"/>
              </a:rPr>
              <a:t>getDescription</a:t>
            </a:r>
            <a:r>
              <a:rPr lang="en-US" sz="15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</a:t>
            </a:r>
            <a:r>
              <a:rPr lang="en-US" sz="1500" dirty="0" err="1">
                <a:latin typeface="Courier"/>
                <a:cs typeface="Courier"/>
              </a:rPr>
              <a:t>System.out.println</a:t>
            </a:r>
            <a:r>
              <a:rPr lang="en-US" sz="1500" dirty="0">
                <a:latin typeface="Courier"/>
                <a:cs typeface="Courier"/>
              </a:rPr>
              <a:t>(description);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</a:t>
            </a:r>
            <a:r>
              <a:rPr lang="en-US" sz="1500" dirty="0" err="1">
                <a:latin typeface="Courier"/>
                <a:cs typeface="Courier"/>
              </a:rPr>
              <a:t>ArrayList</a:t>
            </a:r>
            <a:r>
              <a:rPr lang="en-US" sz="1500" dirty="0">
                <a:latin typeface="Courier"/>
                <a:cs typeface="Courier"/>
              </a:rPr>
              <a:t>&lt;String&gt; </a:t>
            </a:r>
            <a:r>
              <a:rPr lang="en-US" sz="1500" dirty="0" err="1">
                <a:latin typeface="Courier"/>
                <a:cs typeface="Courier"/>
              </a:rPr>
              <a:t>directionName</a:t>
            </a:r>
            <a:r>
              <a:rPr lang="en-US" sz="1500" dirty="0">
                <a:latin typeface="Courier"/>
                <a:cs typeface="Courier"/>
              </a:rPr>
              <a:t> = new </a:t>
            </a:r>
            <a:r>
              <a:rPr lang="en-US" sz="1500" dirty="0" err="1">
                <a:latin typeface="Courier"/>
                <a:cs typeface="Courier"/>
              </a:rPr>
              <a:t>ArrayList</a:t>
            </a:r>
            <a:r>
              <a:rPr lang="en-US" sz="1500" dirty="0">
                <a:latin typeface="Courier"/>
                <a:cs typeface="Courier"/>
              </a:rPr>
              <a:t>&lt;String&gt;();</a:t>
            </a: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for (</a:t>
            </a:r>
            <a:r>
              <a:rPr lang="en-US" sz="1500" dirty="0" err="1">
                <a:latin typeface="Courier"/>
                <a:cs typeface="Courier"/>
              </a:rPr>
              <a:t>int</a:t>
            </a:r>
            <a:r>
              <a:rPr lang="en-US" sz="1500" dirty="0">
                <a:latin typeface="Courier"/>
                <a:cs typeface="Courier"/>
              </a:rPr>
              <a:t> j = 0; 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     j &lt; </a:t>
            </a:r>
            <a:r>
              <a:rPr lang="en-US" sz="1500" dirty="0" err="1">
                <a:latin typeface="Courier"/>
                <a:cs typeface="Courier"/>
              </a:rPr>
              <a:t>layout.getRooms</a:t>
            </a:r>
            <a:r>
              <a:rPr lang="en-US" sz="1500" dirty="0">
                <a:latin typeface="Courier"/>
                <a:cs typeface="Courier"/>
              </a:rPr>
              <a:t>()[</a:t>
            </a:r>
            <a:r>
              <a:rPr lang="en-US" sz="1500" dirty="0" err="1">
                <a:latin typeface="Courier"/>
                <a:cs typeface="Courier"/>
              </a:rPr>
              <a:t>currentRoomIndex</a:t>
            </a:r>
            <a:r>
              <a:rPr lang="en-US" sz="1500" dirty="0">
                <a:latin typeface="Courier"/>
                <a:cs typeface="Courier"/>
              </a:rPr>
              <a:t>].</a:t>
            </a:r>
            <a:r>
              <a:rPr lang="en-US" sz="1500" dirty="0" err="1">
                <a:latin typeface="Courier"/>
                <a:cs typeface="Courier"/>
              </a:rPr>
              <a:t>getDirections</a:t>
            </a:r>
            <a:r>
              <a:rPr lang="en-US" sz="1500" dirty="0">
                <a:latin typeface="Courier"/>
                <a:cs typeface="Courier"/>
              </a:rPr>
              <a:t>().length; 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     j++) {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   </a:t>
            </a:r>
            <a:r>
              <a:rPr lang="en-US" sz="1500" dirty="0" err="1">
                <a:latin typeface="Courier"/>
                <a:cs typeface="Courier"/>
              </a:rPr>
              <a:t>directionName.add</a:t>
            </a:r>
            <a:r>
              <a:rPr lang="en-US" sz="1500" dirty="0">
                <a:latin typeface="Courier"/>
                <a:cs typeface="Courier"/>
              </a:rPr>
              <a:t>(</a:t>
            </a:r>
            <a:r>
              <a:rPr lang="en-US" sz="1500" dirty="0" err="1">
                <a:latin typeface="Courier"/>
                <a:cs typeface="Courier"/>
              </a:rPr>
              <a:t>layout.getRooms</a:t>
            </a:r>
            <a:r>
              <a:rPr lang="en-US" sz="1500" dirty="0">
                <a:latin typeface="Courier"/>
                <a:cs typeface="Courier"/>
              </a:rPr>
              <a:t>()[</a:t>
            </a:r>
            <a:r>
              <a:rPr lang="en-US" sz="1500" dirty="0" err="1">
                <a:latin typeface="Courier"/>
                <a:cs typeface="Courier"/>
              </a:rPr>
              <a:t>currentRoomIndex</a:t>
            </a:r>
            <a:r>
              <a:rPr lang="en-US" sz="1500" dirty="0">
                <a:latin typeface="Courier"/>
                <a:cs typeface="Courier"/>
              </a:rPr>
              <a:t>]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       .</a:t>
            </a:r>
            <a:r>
              <a:rPr lang="en-US" sz="1500" dirty="0" err="1">
                <a:latin typeface="Courier"/>
                <a:cs typeface="Courier"/>
              </a:rPr>
              <a:t>getDirections</a:t>
            </a:r>
            <a:r>
              <a:rPr lang="en-US" sz="1500" dirty="0">
                <a:latin typeface="Courier"/>
                <a:cs typeface="Courier"/>
              </a:rPr>
              <a:t>()[j].</a:t>
            </a:r>
            <a:r>
              <a:rPr lang="en-US" sz="1500" dirty="0" err="1">
                <a:latin typeface="Courier"/>
                <a:cs typeface="Courier"/>
              </a:rPr>
              <a:t>getDirectionName</a:t>
            </a:r>
            <a:r>
              <a:rPr lang="en-US" sz="1500" dirty="0">
                <a:latin typeface="Courier"/>
                <a:cs typeface="Courier"/>
              </a:rPr>
              <a:t>().</a:t>
            </a:r>
            <a:r>
              <a:rPr lang="en-US" sz="1500" dirty="0" err="1">
                <a:latin typeface="Courier"/>
                <a:cs typeface="Courier"/>
              </a:rPr>
              <a:t>toLowerCase</a:t>
            </a:r>
            <a:r>
              <a:rPr lang="en-US" sz="1500" dirty="0">
                <a:latin typeface="Courier"/>
                <a:cs typeface="Courier"/>
              </a:rPr>
              <a:t>());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}</a:t>
            </a: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String direction = </a:t>
            </a:r>
            <a:r>
              <a:rPr lang="en-US" sz="1500" dirty="0" err="1">
                <a:latin typeface="Courier"/>
                <a:cs typeface="Courier"/>
              </a:rPr>
              <a:t>getDirectionsOption</a:t>
            </a:r>
            <a:r>
              <a:rPr lang="en-US" sz="1500" dirty="0">
                <a:latin typeface="Courier"/>
                <a:cs typeface="Courier"/>
              </a:rPr>
              <a:t>(</a:t>
            </a:r>
            <a:r>
              <a:rPr lang="en-US" sz="1500" dirty="0" err="1">
                <a:latin typeface="Courier"/>
                <a:cs typeface="Courier"/>
              </a:rPr>
              <a:t>directionName</a:t>
            </a:r>
            <a:r>
              <a:rPr lang="en-US" sz="1500" dirty="0">
                <a:latin typeface="Courier"/>
                <a:cs typeface="Courier"/>
              </a:rPr>
              <a:t>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95695" y="304800"/>
            <a:ext cx="3548305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A) Eliminating temporary variable</a:t>
            </a:r>
          </a:p>
          <a:p>
            <a:r>
              <a:rPr lang="en-US" sz="1800" dirty="0">
                <a:latin typeface="Calibri" pitchFamily="34" charset="0"/>
              </a:rPr>
              <a:t>B) Eliminating intermediate results</a:t>
            </a:r>
          </a:p>
          <a:p>
            <a:r>
              <a:rPr lang="en-US" sz="1800" dirty="0">
                <a:latin typeface="Calibri" pitchFamily="34" charset="0"/>
              </a:rPr>
              <a:t>C) Eliminating control flow variable</a:t>
            </a:r>
          </a:p>
          <a:p>
            <a:r>
              <a:rPr lang="en-US" sz="1800" dirty="0">
                <a:latin typeface="Calibri" pitchFamily="34" charset="0"/>
              </a:rPr>
              <a:t>D) Shrinking scope of variable</a:t>
            </a:r>
          </a:p>
          <a:p>
            <a:r>
              <a:rPr lang="en-US" sz="1800" dirty="0">
                <a:latin typeface="Calibri" pitchFamily="34" charset="0"/>
              </a:rPr>
              <a:t>E) Prefer write once variable</a:t>
            </a:r>
          </a:p>
        </p:txBody>
      </p:sp>
    </p:spTree>
    <p:extLst>
      <p:ext uri="{BB962C8B-B14F-4D97-AF65-F5344CB8AC3E}">
        <p14:creationId xmlns:p14="http://schemas.microsoft.com/office/powerpoint/2010/main" val="2138196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be improved? (variables)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362075"/>
            <a:ext cx="868680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public static void </a:t>
            </a:r>
            <a:r>
              <a:rPr lang="en-US" sz="1400" dirty="0" err="1">
                <a:latin typeface="Courier"/>
                <a:cs typeface="Courier"/>
              </a:rPr>
              <a:t>checkFloorPlan</a:t>
            </a:r>
            <a:r>
              <a:rPr lang="en-US" sz="1400" dirty="0">
                <a:latin typeface="Courier"/>
                <a:cs typeface="Courier"/>
              </a:rPr>
              <a:t>() throws Exception 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// ...  (removed stuff)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for (Room </a:t>
            </a:r>
            <a:r>
              <a:rPr lang="en-US" sz="1400" dirty="0" err="1">
                <a:latin typeface="Courier"/>
                <a:cs typeface="Courier"/>
              </a:rPr>
              <a:t>currRoom</a:t>
            </a:r>
            <a:r>
              <a:rPr lang="en-US" sz="1400" dirty="0">
                <a:latin typeface="Courier"/>
                <a:cs typeface="Courier"/>
              </a:rPr>
              <a:t> : </a:t>
            </a:r>
            <a:r>
              <a:rPr lang="en-US" sz="1400" dirty="0" err="1">
                <a:latin typeface="Courier"/>
                <a:cs typeface="Courier"/>
              </a:rPr>
              <a:t>roomCollection.values</a:t>
            </a:r>
            <a:r>
              <a:rPr lang="en-US" sz="1400" dirty="0">
                <a:latin typeface="Courier"/>
                <a:cs typeface="Courier"/>
              </a:rPr>
              <a:t>()) 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boolean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roomFound</a:t>
            </a:r>
            <a:r>
              <a:rPr lang="en-US" sz="1400" dirty="0">
                <a:latin typeface="Courier"/>
                <a:cs typeface="Courier"/>
              </a:rPr>
              <a:t> = false;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for (Direction </a:t>
            </a:r>
            <a:r>
              <a:rPr lang="en-US" sz="1400" dirty="0" err="1">
                <a:latin typeface="Courier"/>
                <a:cs typeface="Courier"/>
              </a:rPr>
              <a:t>currDirection</a:t>
            </a:r>
            <a:r>
              <a:rPr lang="en-US" sz="1400" dirty="0">
                <a:latin typeface="Courier"/>
                <a:cs typeface="Courier"/>
              </a:rPr>
              <a:t> : </a:t>
            </a:r>
            <a:r>
              <a:rPr lang="en-US" sz="1400" dirty="0" err="1">
                <a:latin typeface="Courier"/>
                <a:cs typeface="Courier"/>
              </a:rPr>
              <a:t>currRoom.getDirections</a:t>
            </a:r>
            <a:r>
              <a:rPr lang="en-US" sz="1400" dirty="0">
                <a:latin typeface="Courier"/>
                <a:cs typeface="Courier"/>
              </a:rPr>
              <a:t>()) 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    </a:t>
            </a:r>
            <a:r>
              <a:rPr lang="en-US" sz="1400" dirty="0" err="1">
                <a:latin typeface="Courier"/>
                <a:cs typeface="Courier"/>
              </a:rPr>
              <a:t>roomFound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roomFound</a:t>
            </a:r>
            <a:r>
              <a:rPr lang="en-US" sz="1400" dirty="0">
                <a:latin typeface="Courier"/>
                <a:cs typeface="Courier"/>
              </a:rPr>
              <a:t> || </a:t>
            </a:r>
            <a:r>
              <a:rPr lang="en-US" sz="1400" dirty="0" err="1">
                <a:latin typeface="Courier"/>
                <a:cs typeface="Courier"/>
              </a:rPr>
              <a:t>findRoomInConnecting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currRoom.getName</a:t>
            </a:r>
            <a:r>
              <a:rPr lang="en-US" sz="1400" dirty="0">
                <a:latin typeface="Courier"/>
                <a:cs typeface="Courier"/>
              </a:rPr>
              <a:t>(), 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           </a:t>
            </a:r>
            <a:r>
              <a:rPr lang="en-US" sz="1400" dirty="0" err="1">
                <a:latin typeface="Courier"/>
                <a:cs typeface="Courier"/>
              </a:rPr>
              <a:t>roomCollection.get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currDirection.getRoom</a:t>
            </a:r>
            <a:r>
              <a:rPr lang="en-US" sz="1400" dirty="0">
                <a:latin typeface="Courier"/>
                <a:cs typeface="Courier"/>
              </a:rPr>
              <a:t>()));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}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if (!</a:t>
            </a:r>
            <a:r>
              <a:rPr lang="en-US" sz="1400" dirty="0" err="1">
                <a:latin typeface="Courier"/>
                <a:cs typeface="Courier"/>
              </a:rPr>
              <a:t>roomFound</a:t>
            </a:r>
            <a:r>
              <a:rPr lang="en-US" sz="1400" dirty="0">
                <a:latin typeface="Courier"/>
                <a:cs typeface="Courier"/>
              </a:rPr>
              <a:t>) 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    throw new </a:t>
            </a:r>
            <a:r>
              <a:rPr lang="en-US" sz="1400" dirty="0" err="1">
                <a:latin typeface="Courier"/>
                <a:cs typeface="Courier"/>
              </a:rPr>
              <a:t>BadFloorPlanJsonException</a:t>
            </a:r>
            <a:r>
              <a:rPr lang="en-US" sz="1400" dirty="0">
                <a:latin typeface="Courier"/>
                <a:cs typeface="Courier"/>
              </a:rPr>
              <a:t>("Rooms not connected.");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}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}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5105400"/>
            <a:ext cx="3548305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A) Eliminating temporary variable</a:t>
            </a:r>
          </a:p>
          <a:p>
            <a:r>
              <a:rPr lang="en-US" sz="1800" dirty="0">
                <a:latin typeface="Calibri" pitchFamily="34" charset="0"/>
              </a:rPr>
              <a:t>B) Eliminating intermediate results</a:t>
            </a:r>
          </a:p>
          <a:p>
            <a:r>
              <a:rPr lang="en-US" sz="1800" dirty="0">
                <a:latin typeface="Calibri" pitchFamily="34" charset="0"/>
              </a:rPr>
              <a:t>C) Eliminating control flow variable</a:t>
            </a:r>
          </a:p>
          <a:p>
            <a:r>
              <a:rPr lang="en-US" sz="1800" dirty="0">
                <a:latin typeface="Calibri" pitchFamily="34" charset="0"/>
              </a:rPr>
              <a:t>D) Shrinking scope of variable</a:t>
            </a:r>
          </a:p>
          <a:p>
            <a:r>
              <a:rPr lang="en-US" sz="1800" dirty="0">
                <a:latin typeface="Calibri" pitchFamily="34" charset="0"/>
              </a:rPr>
              <a:t>E) Prefer write once variable</a:t>
            </a:r>
          </a:p>
        </p:txBody>
      </p:sp>
    </p:spTree>
    <p:extLst>
      <p:ext uri="{BB962C8B-B14F-4D97-AF65-F5344CB8AC3E}">
        <p14:creationId xmlns:p14="http://schemas.microsoft.com/office/powerpoint/2010/main" val="195584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642" y="1371600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45" y="1393603"/>
            <a:ext cx="7315200" cy="73999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String </a:t>
            </a:r>
            <a:r>
              <a:rPr lang="en-US" sz="1600" dirty="0" err="1">
                <a:latin typeface="Courier"/>
                <a:cs typeface="Courier"/>
              </a:rPr>
              <a:t>originalDirectionName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input.substring</a:t>
            </a:r>
            <a:r>
              <a:rPr lang="en-US" sz="1600" dirty="0">
                <a:latin typeface="Courier"/>
                <a:cs typeface="Courier"/>
              </a:rPr>
              <a:t>(3);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return "I can't go " + </a:t>
            </a:r>
            <a:r>
              <a:rPr lang="en-US" sz="1600" dirty="0" err="1">
                <a:latin typeface="Courier"/>
                <a:cs typeface="Courier"/>
              </a:rPr>
              <a:t>originalDirectionName</a:t>
            </a:r>
            <a:r>
              <a:rPr lang="en-US" sz="1600" dirty="0">
                <a:latin typeface="Courier"/>
                <a:cs typeface="Courier"/>
              </a:rPr>
              <a:t> + "\n";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5479" y="2438400"/>
            <a:ext cx="357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104245" y="2438400"/>
            <a:ext cx="7315200" cy="461665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dk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dk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sz="2000">
                <a:solidFill>
                  <a:schemeClr val="dk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chemeClr val="dk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return "I can't go " + </a:t>
            </a:r>
            <a:r>
              <a:rPr lang="en-US" sz="1600" dirty="0" err="1">
                <a:latin typeface="Courier"/>
                <a:cs typeface="Courier"/>
              </a:rPr>
              <a:t>input.substring</a:t>
            </a:r>
            <a:r>
              <a:rPr lang="en-US" sz="1600" dirty="0">
                <a:latin typeface="Courier"/>
                <a:cs typeface="Courier"/>
              </a:rPr>
              <a:t>(3) + "\n";</a:t>
            </a:r>
          </a:p>
        </p:txBody>
      </p:sp>
    </p:spTree>
    <p:extLst>
      <p:ext uri="{BB962C8B-B14F-4D97-AF65-F5344CB8AC3E}">
        <p14:creationId xmlns:p14="http://schemas.microsoft.com/office/powerpoint/2010/main" val="360906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6876" y="1390206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479" y="1412209"/>
            <a:ext cx="8087520" cy="73999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String input = </a:t>
            </a:r>
            <a:r>
              <a:rPr lang="en-US" sz="1600" dirty="0" err="1">
                <a:latin typeface="Courier"/>
                <a:cs typeface="Courier"/>
              </a:rPr>
              <a:t>scanner.nextLine</a:t>
            </a:r>
            <a:r>
              <a:rPr lang="en-US" sz="16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String output = </a:t>
            </a:r>
            <a:r>
              <a:rPr lang="en-US" sz="1600" dirty="0" err="1">
                <a:latin typeface="Courier"/>
                <a:cs typeface="Courier"/>
              </a:rPr>
              <a:t>gameController.handleInput</a:t>
            </a:r>
            <a:r>
              <a:rPr lang="en-US" sz="1600" dirty="0">
                <a:latin typeface="Courier"/>
                <a:cs typeface="Courier"/>
              </a:rPr>
              <a:t>(input);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6713" y="2457006"/>
            <a:ext cx="357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75478" y="2457006"/>
            <a:ext cx="8087521" cy="461665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dk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dk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sz="2000">
                <a:solidFill>
                  <a:schemeClr val="dk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chemeClr val="dk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String output = </a:t>
            </a:r>
            <a:r>
              <a:rPr lang="en-US" sz="1600" dirty="0" err="1">
                <a:latin typeface="Courier"/>
                <a:cs typeface="Courier"/>
              </a:rPr>
              <a:t>gameController.handleInput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scanner.nextLine</a:t>
            </a:r>
            <a:r>
              <a:rPr lang="en-US" sz="1600" dirty="0">
                <a:latin typeface="Courier"/>
                <a:cs typeface="Courier"/>
              </a:rPr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2553052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and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in:</a:t>
            </a:r>
          </a:p>
          <a:p>
            <a:pPr lvl="1"/>
            <a:r>
              <a:rPr lang="en-US" dirty="0"/>
              <a:t>Syntax: Java was designed to use syntax similar to C++ to ease adoption</a:t>
            </a:r>
          </a:p>
          <a:p>
            <a:pPr lvl="1"/>
            <a:r>
              <a:rPr lang="en-US" dirty="0"/>
              <a:t>Structurally: Both are object-oriented languages</a:t>
            </a:r>
          </a:p>
          <a:p>
            <a:pPr lvl="1"/>
            <a:endParaRPr lang="en-US" dirty="0"/>
          </a:p>
          <a:p>
            <a:r>
              <a:rPr lang="en-US" dirty="0"/>
              <a:t>Different in goals:</a:t>
            </a:r>
          </a:p>
          <a:p>
            <a:pPr lvl="1"/>
            <a:r>
              <a:rPr lang="en-US" dirty="0"/>
              <a:t>Java designed for: safety and portability</a:t>
            </a:r>
          </a:p>
          <a:p>
            <a:pPr lvl="1"/>
            <a:r>
              <a:rPr lang="en-US" dirty="0"/>
              <a:t>C++ designed for: Control and performance</a:t>
            </a:r>
          </a:p>
        </p:txBody>
      </p:sp>
    </p:spTree>
    <p:extLst>
      <p:ext uri="{BB962C8B-B14F-4D97-AF65-F5344CB8AC3E}">
        <p14:creationId xmlns:p14="http://schemas.microsoft.com/office/powerpoint/2010/main" val="1890545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5D844-8346-D048-A8C8-9ADC8EA8F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time did Adventure assignment take?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CA563-4535-744A-9530-6050EDDF6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sz="4000" dirty="0"/>
              <a:t>0 – 3 hours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000" dirty="0"/>
              <a:t>4 – 6 hours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000" dirty="0"/>
              <a:t>7 – 9 hours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000" dirty="0"/>
              <a:t>10– 12 hours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000" dirty="0"/>
              <a:t>More than 12 hours</a:t>
            </a:r>
          </a:p>
          <a:p>
            <a:pPr marL="457200" indent="-45720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5553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66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66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72546</TotalTime>
  <Words>854</Words>
  <Application>Microsoft Macintosh PowerPoint</Application>
  <PresentationFormat>On-screen Show (4:3)</PresentationFormat>
  <Paragraphs>173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Arial Narrow</vt:lpstr>
      <vt:lpstr>Calibri</vt:lpstr>
      <vt:lpstr>Courier</vt:lpstr>
      <vt:lpstr>Helvetica</vt:lpstr>
      <vt:lpstr>StarSymbol</vt:lpstr>
      <vt:lpstr>Times New Roman</vt:lpstr>
      <vt:lpstr>Wingdings</vt:lpstr>
      <vt:lpstr>Wingdings 2</vt:lpstr>
      <vt:lpstr>template2007</vt:lpstr>
      <vt:lpstr>Default Design</vt:lpstr>
      <vt:lpstr>Variables and Java vs C++</vt:lpstr>
      <vt:lpstr>What can be improved? (variables)</vt:lpstr>
      <vt:lpstr>What can be improved? (variables)</vt:lpstr>
      <vt:lpstr>What can be improved? </vt:lpstr>
      <vt:lpstr>What can be improved? (variables)</vt:lpstr>
      <vt:lpstr>Which is better?</vt:lpstr>
      <vt:lpstr>Which is better?</vt:lpstr>
      <vt:lpstr>Java and C++</vt:lpstr>
      <vt:lpstr>How much time did Adventure assignment take?</vt:lpstr>
      <vt:lpstr>How much difficult was the Adventure  assignment?</vt:lpstr>
      <vt:lpstr>Java vs C++ Memory</vt:lpstr>
      <vt:lpstr>Java vs C++ Functions</vt:lpstr>
      <vt:lpstr>Java Array vs C++ Array</vt:lpstr>
      <vt:lpstr>Java Array vs C++ Vector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Evans, Graham Carl</cp:lastModifiedBy>
  <cp:revision>875</cp:revision>
  <cp:lastPrinted>2016-08-23T21:30:12Z</cp:lastPrinted>
  <dcterms:created xsi:type="dcterms:W3CDTF">2012-06-25T16:07:00Z</dcterms:created>
  <dcterms:modified xsi:type="dcterms:W3CDTF">2019-02-07T17:57:23Z</dcterms:modified>
</cp:coreProperties>
</file>