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2"/>
  </p:notesMasterIdLst>
  <p:handoutMasterIdLst>
    <p:handoutMasterId r:id="rId33"/>
  </p:handoutMasterIdLst>
  <p:sldIdLst>
    <p:sldId id="1141" r:id="rId3"/>
    <p:sldId id="1101" r:id="rId4"/>
    <p:sldId id="1104" r:id="rId5"/>
    <p:sldId id="1116" r:id="rId6"/>
    <p:sldId id="1117" r:id="rId7"/>
    <p:sldId id="1143" r:id="rId8"/>
    <p:sldId id="1144" r:id="rId9"/>
    <p:sldId id="1110" r:id="rId10"/>
    <p:sldId id="1145" r:id="rId11"/>
    <p:sldId id="1127" r:id="rId12"/>
    <p:sldId id="1147" r:id="rId13"/>
    <p:sldId id="1148" r:id="rId14"/>
    <p:sldId id="1149" r:id="rId15"/>
    <p:sldId id="1150" r:id="rId16"/>
    <p:sldId id="1100" r:id="rId17"/>
    <p:sldId id="1133" r:id="rId18"/>
    <p:sldId id="1134" r:id="rId19"/>
    <p:sldId id="1135" r:id="rId20"/>
    <p:sldId id="1136" r:id="rId21"/>
    <p:sldId id="1137" r:id="rId22"/>
    <p:sldId id="1138" r:id="rId23"/>
    <p:sldId id="1111" r:id="rId24"/>
    <p:sldId id="1115" r:id="rId25"/>
    <p:sldId id="1140" r:id="rId26"/>
    <p:sldId id="1131" r:id="rId27"/>
    <p:sldId id="1124" r:id="rId28"/>
    <p:sldId id="1132" r:id="rId29"/>
    <p:sldId id="1125" r:id="rId30"/>
    <p:sldId id="1126" r:id="rId31"/>
  </p:sldIdLst>
  <p:sldSz cx="9144000" cy="6858000" type="screen4x3"/>
  <p:notesSz cx="7302500" cy="9586913"/>
  <p:custDataLst>
    <p:tags r:id="rId34"/>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72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0E0E0"/>
    <a:srgbClr val="FFFFFF"/>
    <a:srgbClr val="FCFCFC"/>
    <a:srgbClr val="DF9F98"/>
    <a:srgbClr val="D6CDEE"/>
    <a:srgbClr val="F7F5CD"/>
    <a:srgbClr val="FFABAA"/>
    <a:srgbClr val="000000"/>
    <a:srgbClr val="B2E6B2"/>
    <a:srgbClr val="DED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29" autoAdjust="0"/>
    <p:restoredTop sz="95304" autoAdjust="0"/>
  </p:normalViewPr>
  <p:slideViewPr>
    <p:cSldViewPr snapToObjects="1">
      <p:cViewPr varScale="1">
        <p:scale>
          <a:sx n="94" d="100"/>
          <a:sy n="94" d="100"/>
        </p:scale>
        <p:origin x="1216" y="184"/>
      </p:cViewPr>
      <p:guideLst>
        <p:guide orient="horz" pos="1728"/>
        <p:guide pos="2880"/>
      </p:guideLst>
    </p:cSldViewPr>
  </p:slideViewPr>
  <p:notesTextViewPr>
    <p:cViewPr>
      <p:scale>
        <a:sx n="100" d="100"/>
        <a:sy n="100" d="100"/>
      </p:scale>
      <p:origin x="0" y="0"/>
    </p:cViewPr>
  </p:notesTextViewPr>
  <p:sorterViewPr>
    <p:cViewPr>
      <p:scale>
        <a:sx n="80" d="100"/>
        <a:sy n="80" d="100"/>
      </p:scale>
      <p:origin x="0" y="2172"/>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477723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2115404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extLst>
      <p:ext uri="{BB962C8B-B14F-4D97-AF65-F5344CB8AC3E}">
        <p14:creationId xmlns:p14="http://schemas.microsoft.com/office/powerpoint/2010/main" val="414836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333399"/>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6" name="Rectangle 5"/>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0000FF"/>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00FF"/>
        </a:buClr>
        <a:buSzPct val="110000"/>
        <a:buFont typeface="Wingdings" pitchFamily="2" charset="2"/>
        <a:buChar char="§"/>
        <a:defRPr sz="2400">
          <a:solidFill>
            <a:schemeClr val="tx1"/>
          </a:solidFill>
          <a:latin typeface="Calibri" pitchFamily="34" charset="0"/>
        </a:defRPr>
      </a:lvl2pPr>
      <a:lvl3pPr marL="1143000" indent="-228600" algn="l" rtl="0" eaLnBrk="1" fontAlgn="base" hangingPunct="1">
        <a:spcBef>
          <a:spcPct val="20000"/>
        </a:spcBef>
        <a:spcAft>
          <a:spcPct val="0"/>
        </a:spcAft>
        <a:buClr>
          <a:srgbClr val="0000FF"/>
        </a:buClr>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lr>
          <a:srgbClr val="0000FF"/>
        </a:buClr>
        <a:buChar char="–"/>
        <a:defRPr sz="2000">
          <a:solidFill>
            <a:schemeClr val="tx1"/>
          </a:solidFill>
          <a:latin typeface="Calibri" pitchFamily="34" charset="0"/>
        </a:defRPr>
      </a:lvl4pPr>
      <a:lvl5pPr marL="2057400" indent="-228600" algn="l" rtl="0" eaLnBrk="1" fontAlgn="base" hangingPunct="1">
        <a:spcBef>
          <a:spcPct val="20000"/>
        </a:spcBef>
        <a:spcAft>
          <a:spcPct val="0"/>
        </a:spcAft>
        <a:buClr>
          <a:srgbClr val="0000FF"/>
        </a:buClr>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290513" y="1220788"/>
            <a:ext cx="8305800" cy="5222875"/>
          </a:xfrm>
          <a:prstGeom prst="rect">
            <a:avLst/>
          </a:prstGeom>
          <a:noFill/>
          <a:ln w="9525">
            <a:noFill/>
            <a:round/>
            <a:headEnd/>
            <a:tailEnd/>
          </a:ln>
          <a:effectLst/>
        </p:spPr>
        <p:txBody>
          <a:bodyPr vert="horz" wrap="square" lIns="90360" tIns="44280" rIns="90360" bIns="442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2"/>
          <p:cNvSpPr>
            <a:spLocks noGrp="1" noChangeArrowheads="1"/>
          </p:cNvSpPr>
          <p:nvPr>
            <p:ph type="title"/>
          </p:nvPr>
        </p:nvSpPr>
        <p:spPr bwMode="auto">
          <a:xfrm>
            <a:off x="404813" y="247650"/>
            <a:ext cx="8715375" cy="7810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2" name="Text Box 3"/>
          <p:cNvSpPr txBox="1">
            <a:spLocks noChangeArrowheads="1"/>
          </p:cNvSpPr>
          <p:nvPr/>
        </p:nvSpPr>
        <p:spPr bwMode="auto">
          <a:xfrm>
            <a:off x="442913" y="6345238"/>
            <a:ext cx="447675" cy="395287"/>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BBC07E77-5360-6D43-8AEB-E24B08212AFE}" type="slidenum">
              <a:rPr lang="en-GB" b="0">
                <a:solidFill>
                  <a:srgbClr val="000066"/>
                </a:solidFill>
                <a:latin typeface="Times New Roman" charset="0"/>
              </a:rPr>
              <a:pPr algn="ctr" defTabSz="457200">
                <a:lnSpc>
                  <a:spcPct val="83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a:t>
            </a:fld>
            <a:endParaRPr lang="en-GB" b="0">
              <a:solidFill>
                <a:srgbClr val="000066"/>
              </a:solidFill>
              <a:latin typeface="Times New Roman" charset="0"/>
            </a:endParaRPr>
          </a:p>
        </p:txBody>
      </p:sp>
      <p:sp>
        <p:nvSpPr>
          <p:cNvPr id="1028" name="Rectangle 4"/>
          <p:cNvSpPr>
            <a:spLocks noChangeArrowheads="1"/>
          </p:cNvSpPr>
          <p:nvPr/>
        </p:nvSpPr>
        <p:spPr bwMode="auto">
          <a:xfrm>
            <a:off x="7561263" y="6392863"/>
            <a:ext cx="1085850" cy="279400"/>
          </a:xfrm>
          <a:prstGeom prst="rect">
            <a:avLst/>
          </a:prstGeom>
          <a:noFill/>
          <a:ln w="9525">
            <a:noFill/>
            <a:round/>
            <a:headEnd/>
            <a:tailEnd/>
          </a:ln>
          <a:effectLst/>
        </p:spPr>
        <p:txBody>
          <a:bodyPr wrap="none" lIns="45720" rIns="45720" anchor="ctr">
            <a:prstTxWarp prst="textNoShape">
              <a:avLst/>
            </a:prstTxWarp>
            <a:spAutoFit/>
          </a:bodyPr>
          <a:lstStyle/>
          <a:p>
            <a:pPr algn="ctr" defTabSz="457200">
              <a:lnSpc>
                <a:spcPct val="88000"/>
              </a:lnSpc>
              <a:buClr>
                <a:srgbClr val="000066"/>
              </a:buClr>
              <a:buSzPct val="100000"/>
              <a:buFont typeface="Times New Roman"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400" b="0">
                <a:solidFill>
                  <a:srgbClr val="660033"/>
                </a:solidFill>
                <a:latin typeface="Helvetica" charset="0"/>
              </a:rPr>
              <a:t>15-213, F’08</a:t>
            </a:r>
          </a:p>
        </p:txBody>
      </p:sp>
    </p:spTree>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buClr>
          <a:srgbClr val="660033"/>
        </a:buClr>
        <a:buSzPct val="100000"/>
        <a:buFont typeface="Helvetica" charset="0"/>
        <a:defRPr sz="3800" b="1">
          <a:solidFill>
            <a:srgbClr val="660033"/>
          </a:solidFill>
          <a:latin typeface="Helvetica" charset="0"/>
          <a:ea typeface="ＭＳ Ｐゴシック" charset="-128"/>
          <a:cs typeface="ＭＳ Ｐゴシック" charset="-128"/>
        </a:defRPr>
      </a:lvl5pPr>
      <a:lvl6pPr marL="15367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6pPr>
      <a:lvl7pPr marL="19939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7pPr>
      <a:lvl8pPr marL="24511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8pPr>
      <a:lvl9pPr marL="2908300" indent="-215900" algn="l" defTabSz="457200" rtl="0" fontAlgn="base">
        <a:lnSpc>
          <a:spcPct val="85000"/>
        </a:lnSpc>
        <a:spcBef>
          <a:spcPct val="0"/>
        </a:spcBef>
        <a:spcAft>
          <a:spcPct val="0"/>
        </a:spcAft>
        <a:buClr>
          <a:srgbClr val="000000"/>
        </a:buClr>
        <a:buSzPct val="45000"/>
        <a:buFont typeface="StarSymbol" charset="0"/>
        <a:defRPr sz="3800" b="1">
          <a:solidFill>
            <a:srgbClr val="660033"/>
          </a:solidFill>
          <a:latin typeface="Helvetica" charset="0"/>
          <a:ea typeface="ＭＳ Ｐゴシック" charset="-128"/>
        </a:defRPr>
      </a:lvl9pPr>
    </p:titleStyle>
    <p:bodyStyle>
      <a:lvl1pPr marL="384175" indent="-384175" algn="l" defTabSz="457200" rtl="0" eaLnBrk="0" fontAlgn="base" hangingPunct="0">
        <a:lnSpc>
          <a:spcPct val="93000"/>
        </a:lnSpc>
        <a:spcBef>
          <a:spcPts val="1500"/>
        </a:spcBef>
        <a:spcAft>
          <a:spcPct val="0"/>
        </a:spcAft>
        <a:buClr>
          <a:srgbClr val="660033"/>
        </a:buClr>
        <a:buSzPct val="45000"/>
        <a:buFont typeface="Wingdings" charset="2"/>
        <a:buChar char=""/>
        <a:defRPr sz="2400" b="1">
          <a:solidFill>
            <a:srgbClr val="003300"/>
          </a:solidFill>
          <a:effectLst>
            <a:outerShdw blurRad="38100" dist="38100" dir="2700000" algn="tl">
              <a:srgbClr val="DDDDDD"/>
            </a:outerShdw>
          </a:effectLst>
          <a:latin typeface="+mn-lt"/>
          <a:ea typeface="ＭＳ Ｐゴシック" charset="-128"/>
          <a:cs typeface="ＭＳ Ｐゴシック" charset="-128"/>
        </a:defRPr>
      </a:lvl1pPr>
      <a:lvl2pPr marL="742950" indent="-246063" algn="l" defTabSz="457200" rtl="0" eaLnBrk="0" fontAlgn="base" hangingPunct="0">
        <a:lnSpc>
          <a:spcPct val="98000"/>
        </a:lnSpc>
        <a:spcBef>
          <a:spcPts val="625"/>
        </a:spcBef>
        <a:spcAft>
          <a:spcPct val="0"/>
        </a:spcAft>
        <a:buClr>
          <a:srgbClr val="660033"/>
        </a:buClr>
        <a:buSzPct val="45000"/>
        <a:buFont typeface="Wingdings" charset="2"/>
        <a:buChar char=""/>
        <a:defRPr sz="2000" b="1">
          <a:solidFill>
            <a:srgbClr val="000066"/>
          </a:solidFill>
          <a:latin typeface="+mn-lt"/>
          <a:ea typeface="ＭＳ Ｐゴシック" charset="-128"/>
        </a:defRPr>
      </a:lvl2pPr>
      <a:lvl3pPr marL="1144588" indent="-236538" algn="l" defTabSz="457200" rtl="0" eaLnBrk="0" fontAlgn="base" hangingPunct="0">
        <a:lnSpc>
          <a:spcPct val="104000"/>
        </a:lnSpc>
        <a:spcBef>
          <a:spcPts val="225"/>
        </a:spcBef>
        <a:spcAft>
          <a:spcPct val="0"/>
        </a:spcAft>
        <a:buClr>
          <a:srgbClr val="005400"/>
        </a:buClr>
        <a:buSzPct val="45000"/>
        <a:buFont typeface="Wingdings" charset="2"/>
        <a:buChar char=""/>
        <a:defRPr b="1">
          <a:solidFill>
            <a:srgbClr val="000099"/>
          </a:solidFill>
          <a:latin typeface="+mn-lt"/>
          <a:ea typeface="ＭＳ Ｐゴシック" charset="-128"/>
        </a:defRPr>
      </a:lvl3pPr>
      <a:lvl4pPr marL="1600200" indent="-228600" algn="l" defTabSz="457200" rtl="0" eaLnBrk="0" fontAlgn="base" hangingPunct="0">
        <a:lnSpc>
          <a:spcPct val="98000"/>
        </a:lnSpc>
        <a:spcBef>
          <a:spcPts val="450"/>
        </a:spcBef>
        <a:spcAft>
          <a:spcPct val="0"/>
        </a:spcAft>
        <a:buClr>
          <a:srgbClr val="000066"/>
        </a:buClr>
        <a:buSzPct val="45000"/>
        <a:buFont typeface="Wingdings" charset="2"/>
        <a:buChar char=""/>
        <a:defRPr b="1">
          <a:solidFill>
            <a:srgbClr val="000066"/>
          </a:solidFill>
          <a:latin typeface="+mn-lt"/>
          <a:ea typeface="ＭＳ Ｐゴシック" charset="-128"/>
        </a:defRPr>
      </a:lvl4pPr>
      <a:lvl5pPr marL="2449513" indent="-228600" algn="l" defTabSz="457200" rtl="0" eaLnBrk="0" fontAlgn="base" hangingPunct="0">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5pPr>
      <a:lvl6pPr marL="29067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6pPr>
      <a:lvl7pPr marL="33639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7pPr>
      <a:lvl8pPr marL="38211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8pPr>
      <a:lvl9pPr marL="4278313" indent="-228600" algn="l" defTabSz="457200" rtl="0" fontAlgn="base">
        <a:lnSpc>
          <a:spcPct val="93000"/>
        </a:lnSpc>
        <a:spcBef>
          <a:spcPts val="500"/>
        </a:spcBef>
        <a:spcAft>
          <a:spcPct val="0"/>
        </a:spcAft>
        <a:buClr>
          <a:srgbClr val="000066"/>
        </a:buClr>
        <a:buSzPct val="45000"/>
        <a:buFont typeface="Wingdings" charset="2"/>
        <a:buChar char=""/>
        <a:defRPr sz="2000">
          <a:solidFill>
            <a:srgbClr val="000066"/>
          </a:solidFill>
          <a:latin typeface="Times New Roman"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rovost.illinois.edu/policies/policies/academic-integrity/students-quick-reference-guide-to-academic-integrity/#sthash.nNysTBA7.dpbs" TargetMode="External"/><Relationship Id="rId2" Type="http://schemas.openxmlformats.org/officeDocument/2006/relationships/hyperlink" Target="http://studentcode.illinois.edu/article1/part4/1-4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cs126sp19@gmail.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host.name.here:port/path/to/resourc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153400" cy="1470025"/>
          </a:xfrm>
        </p:spPr>
        <p:txBody>
          <a:bodyPr/>
          <a:lstStyle/>
          <a:p>
            <a:pPr marL="0" indent="0"/>
            <a:r>
              <a:rPr lang="en-US" sz="4400" dirty="0"/>
              <a:t>Code Layout</a:t>
            </a:r>
          </a:p>
        </p:txBody>
      </p:sp>
      <p:sp>
        <p:nvSpPr>
          <p:cNvPr id="2" name="Subtitle 1"/>
          <p:cNvSpPr>
            <a:spLocks noGrp="1"/>
          </p:cNvSpPr>
          <p:nvPr>
            <p:ph type="subTitle" idx="1"/>
          </p:nvPr>
        </p:nvSpPr>
        <p:spPr/>
        <p:txBody>
          <a:bodyPr/>
          <a:lstStyle/>
          <a:p>
            <a:r>
              <a:rPr lang="en-US" dirty="0"/>
              <a:t>The goal of code layout/formatting is to show logical structure</a:t>
            </a:r>
          </a:p>
          <a:p>
            <a:endParaRPr lang="en-US" dirty="0"/>
          </a:p>
          <a:p>
            <a:r>
              <a:rPr lang="en-US" dirty="0"/>
              <a:t>Good layout is shows intention, is consistent, improves readability, and withstands modification.</a:t>
            </a:r>
          </a:p>
        </p:txBody>
      </p:sp>
    </p:spTree>
    <p:extLst>
      <p:ext uri="{BB962C8B-B14F-4D97-AF65-F5344CB8AC3E}">
        <p14:creationId xmlns:p14="http://schemas.microsoft.com/office/powerpoint/2010/main" val="3419934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Finish the sentence</a:t>
            </a:r>
          </a:p>
        </p:txBody>
      </p:sp>
      <p:sp>
        <p:nvSpPr>
          <p:cNvPr id="3" name="Content Placeholder 2"/>
          <p:cNvSpPr>
            <a:spLocks noGrp="1"/>
          </p:cNvSpPr>
          <p:nvPr>
            <p:ph idx="1"/>
          </p:nvPr>
        </p:nvSpPr>
        <p:spPr/>
        <p:txBody>
          <a:bodyPr/>
          <a:lstStyle/>
          <a:p>
            <a:r>
              <a:rPr lang="en-US" dirty="0"/>
              <a:t>Initialize each variable ...</a:t>
            </a:r>
          </a:p>
          <a:p>
            <a:endParaRPr lang="en-US" dirty="0"/>
          </a:p>
          <a:p>
            <a:pPr marL="0" indent="0">
              <a:buNone/>
            </a:pPr>
            <a:r>
              <a:rPr lang="en-US" dirty="0"/>
              <a:t>A) as early as possible.</a:t>
            </a:r>
          </a:p>
          <a:p>
            <a:pPr marL="0" indent="0">
              <a:buNone/>
            </a:pPr>
            <a:r>
              <a:rPr lang="en-US" dirty="0"/>
              <a:t>B) as it is declared.</a:t>
            </a:r>
          </a:p>
          <a:p>
            <a:pPr marL="0" indent="0">
              <a:buNone/>
            </a:pPr>
            <a:r>
              <a:rPr lang="en-US" dirty="0"/>
              <a:t>C) if necessary.</a:t>
            </a:r>
          </a:p>
          <a:p>
            <a:pPr marL="0" indent="0">
              <a:buNone/>
            </a:pPr>
            <a:r>
              <a:rPr lang="en-US" dirty="0"/>
              <a:t>D) before every use.</a:t>
            </a:r>
          </a:p>
        </p:txBody>
      </p:sp>
    </p:spTree>
    <p:extLst>
      <p:ext uri="{BB962C8B-B14F-4D97-AF65-F5344CB8AC3E}">
        <p14:creationId xmlns:p14="http://schemas.microsoft.com/office/powerpoint/2010/main" val="1581426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5D844-8346-D048-A8C8-9ADC8EA8FE42}"/>
              </a:ext>
            </a:extLst>
          </p:cNvPr>
          <p:cNvSpPr>
            <a:spLocks noGrp="1"/>
          </p:cNvSpPr>
          <p:nvPr>
            <p:ph type="title"/>
          </p:nvPr>
        </p:nvSpPr>
        <p:spPr/>
        <p:txBody>
          <a:bodyPr/>
          <a:lstStyle/>
          <a:p>
            <a:r>
              <a:rPr lang="en-US" dirty="0"/>
              <a:t>How much time did TV Time assignment take?</a:t>
            </a:r>
          </a:p>
        </p:txBody>
      </p:sp>
      <p:sp>
        <p:nvSpPr>
          <p:cNvPr id="3" name="Content Placeholder 2">
            <a:extLst>
              <a:ext uri="{FF2B5EF4-FFF2-40B4-BE49-F238E27FC236}">
                <a16:creationId xmlns:a16="http://schemas.microsoft.com/office/drawing/2014/main" id="{AF4CA563-4535-744A-9530-6050EDDF6D26}"/>
              </a:ext>
            </a:extLst>
          </p:cNvPr>
          <p:cNvSpPr>
            <a:spLocks noGrp="1"/>
          </p:cNvSpPr>
          <p:nvPr>
            <p:ph idx="1"/>
          </p:nvPr>
        </p:nvSpPr>
        <p:spPr/>
        <p:txBody>
          <a:bodyPr/>
          <a:lstStyle/>
          <a:p>
            <a:pPr marL="457200" indent="-457200">
              <a:buFont typeface="+mj-lt"/>
              <a:buAutoNum type="alphaUcPeriod"/>
            </a:pPr>
            <a:r>
              <a:rPr lang="en-US" sz="4000" dirty="0"/>
              <a:t>0 – 3 hours</a:t>
            </a:r>
          </a:p>
          <a:p>
            <a:pPr marL="457200" indent="-457200">
              <a:buFont typeface="+mj-lt"/>
              <a:buAutoNum type="alphaUcPeriod"/>
            </a:pPr>
            <a:r>
              <a:rPr lang="en-US" sz="4000" dirty="0"/>
              <a:t>4 – 6 hours</a:t>
            </a:r>
          </a:p>
          <a:p>
            <a:pPr marL="457200" indent="-457200">
              <a:buFont typeface="+mj-lt"/>
              <a:buAutoNum type="alphaUcPeriod"/>
            </a:pPr>
            <a:r>
              <a:rPr lang="en-US" sz="4000" dirty="0"/>
              <a:t>7 – 9 hours</a:t>
            </a:r>
          </a:p>
          <a:p>
            <a:pPr marL="457200" indent="-457200">
              <a:buFont typeface="+mj-lt"/>
              <a:buAutoNum type="alphaUcPeriod"/>
            </a:pPr>
            <a:r>
              <a:rPr lang="en-US" sz="4000" dirty="0"/>
              <a:t>10– 12 hours</a:t>
            </a:r>
          </a:p>
          <a:p>
            <a:pPr marL="457200" indent="-457200">
              <a:buFont typeface="+mj-lt"/>
              <a:buAutoNum type="alphaUcPeriod"/>
            </a:pPr>
            <a:r>
              <a:rPr lang="en-US" sz="4000" dirty="0"/>
              <a:t>More than 12 hours</a:t>
            </a:r>
          </a:p>
          <a:p>
            <a:pPr marL="457200" indent="-457200">
              <a:buFont typeface="+mj-lt"/>
              <a:buAutoNum type="alphaUcPeriod"/>
            </a:pPr>
            <a:endParaRPr lang="en-US" dirty="0"/>
          </a:p>
        </p:txBody>
      </p:sp>
    </p:spTree>
    <p:extLst>
      <p:ext uri="{BB962C8B-B14F-4D97-AF65-F5344CB8AC3E}">
        <p14:creationId xmlns:p14="http://schemas.microsoft.com/office/powerpoint/2010/main" val="2482925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5D844-8346-D048-A8C8-9ADC8EA8FE42}"/>
              </a:ext>
            </a:extLst>
          </p:cNvPr>
          <p:cNvSpPr>
            <a:spLocks noGrp="1"/>
          </p:cNvSpPr>
          <p:nvPr>
            <p:ph type="title"/>
          </p:nvPr>
        </p:nvSpPr>
        <p:spPr/>
        <p:txBody>
          <a:bodyPr/>
          <a:lstStyle/>
          <a:p>
            <a:r>
              <a:rPr lang="en-US" dirty="0"/>
              <a:t>How much difficult was the TV Time assignment?</a:t>
            </a:r>
          </a:p>
        </p:txBody>
      </p:sp>
      <p:sp>
        <p:nvSpPr>
          <p:cNvPr id="3" name="Content Placeholder 2">
            <a:extLst>
              <a:ext uri="{FF2B5EF4-FFF2-40B4-BE49-F238E27FC236}">
                <a16:creationId xmlns:a16="http://schemas.microsoft.com/office/drawing/2014/main" id="{AF4CA563-4535-744A-9530-6050EDDF6D26}"/>
              </a:ext>
            </a:extLst>
          </p:cNvPr>
          <p:cNvSpPr>
            <a:spLocks noGrp="1"/>
          </p:cNvSpPr>
          <p:nvPr>
            <p:ph idx="1"/>
          </p:nvPr>
        </p:nvSpPr>
        <p:spPr/>
        <p:txBody>
          <a:bodyPr/>
          <a:lstStyle/>
          <a:p>
            <a:pPr marL="457200" indent="-457200">
              <a:buFont typeface="+mj-lt"/>
              <a:buAutoNum type="alphaUcPeriod"/>
            </a:pPr>
            <a:r>
              <a:rPr lang="en-US" sz="4000" dirty="0"/>
              <a:t>Trivial</a:t>
            </a:r>
          </a:p>
          <a:p>
            <a:pPr marL="457200" indent="-457200">
              <a:buFont typeface="+mj-lt"/>
              <a:buAutoNum type="alphaUcPeriod"/>
            </a:pPr>
            <a:r>
              <a:rPr lang="en-US" sz="4000" dirty="0"/>
              <a:t>Easy</a:t>
            </a:r>
          </a:p>
          <a:p>
            <a:pPr marL="457200" indent="-457200">
              <a:buFont typeface="+mj-lt"/>
              <a:buAutoNum type="alphaUcPeriod"/>
            </a:pPr>
            <a:r>
              <a:rPr lang="en-US" sz="4000" dirty="0"/>
              <a:t>Reasonable</a:t>
            </a:r>
          </a:p>
          <a:p>
            <a:pPr marL="457200" indent="-457200">
              <a:buFont typeface="+mj-lt"/>
              <a:buAutoNum type="alphaUcPeriod"/>
            </a:pPr>
            <a:r>
              <a:rPr lang="en-US" sz="4000" dirty="0"/>
              <a:t>Difficult</a:t>
            </a:r>
          </a:p>
          <a:p>
            <a:pPr marL="457200" indent="-457200">
              <a:buFont typeface="+mj-lt"/>
              <a:buAutoNum type="alphaUcPeriod"/>
            </a:pPr>
            <a:r>
              <a:rPr lang="en-US" sz="4000" dirty="0"/>
              <a:t>Excessive</a:t>
            </a:r>
          </a:p>
          <a:p>
            <a:pPr marL="457200" indent="-457200">
              <a:buFont typeface="+mj-lt"/>
              <a:buAutoNum type="alphaUcPeriod"/>
            </a:pPr>
            <a:endParaRPr lang="en-US" dirty="0"/>
          </a:p>
        </p:txBody>
      </p:sp>
    </p:spTree>
    <p:extLst>
      <p:ext uri="{BB962C8B-B14F-4D97-AF65-F5344CB8AC3E}">
        <p14:creationId xmlns:p14="http://schemas.microsoft.com/office/powerpoint/2010/main" val="552820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1351A-F91C-2A45-94E6-DD8564085003}"/>
              </a:ext>
            </a:extLst>
          </p:cNvPr>
          <p:cNvSpPr>
            <a:spLocks noGrp="1"/>
          </p:cNvSpPr>
          <p:nvPr>
            <p:ph type="title"/>
          </p:nvPr>
        </p:nvSpPr>
        <p:spPr/>
        <p:txBody>
          <a:bodyPr/>
          <a:lstStyle/>
          <a:p>
            <a:r>
              <a:rPr lang="en-US" dirty="0"/>
              <a:t>Academic Integrity</a:t>
            </a:r>
          </a:p>
        </p:txBody>
      </p:sp>
      <p:sp>
        <p:nvSpPr>
          <p:cNvPr id="3" name="Content Placeholder 2">
            <a:extLst>
              <a:ext uri="{FF2B5EF4-FFF2-40B4-BE49-F238E27FC236}">
                <a16:creationId xmlns:a16="http://schemas.microsoft.com/office/drawing/2014/main" id="{3CBE9773-A20D-1E40-A989-6463E324C9EC}"/>
              </a:ext>
            </a:extLst>
          </p:cNvPr>
          <p:cNvSpPr>
            <a:spLocks noGrp="1"/>
          </p:cNvSpPr>
          <p:nvPr>
            <p:ph idx="1"/>
          </p:nvPr>
        </p:nvSpPr>
        <p:spPr/>
        <p:txBody>
          <a:bodyPr/>
          <a:lstStyle/>
          <a:p>
            <a:r>
              <a:rPr lang="en-US" dirty="0">
                <a:hlinkClick r:id="rId2"/>
              </a:rPr>
              <a:t>http://studentcode.illinois.edu/article1/part4/1-402/</a:t>
            </a:r>
            <a:endParaRPr lang="en-US" dirty="0"/>
          </a:p>
          <a:p>
            <a:endParaRPr lang="en-US" dirty="0"/>
          </a:p>
          <a:p>
            <a:r>
              <a:rPr lang="en-US" dirty="0">
                <a:hlinkClick r:id="rId3"/>
              </a:rPr>
              <a:t>https://provost.illinois.edu/policies/policies/academic-integrity/students-quick-reference-guide-to-academic-integrity/#sthash.nNysTBA7.dpbs</a:t>
            </a:r>
            <a:endParaRPr lang="en-US" dirty="0"/>
          </a:p>
          <a:p>
            <a:endParaRPr lang="en-US" dirty="0"/>
          </a:p>
          <a:p>
            <a:endParaRPr lang="en-US" dirty="0"/>
          </a:p>
        </p:txBody>
      </p:sp>
    </p:spTree>
    <p:extLst>
      <p:ext uri="{BB962C8B-B14F-4D97-AF65-F5344CB8AC3E}">
        <p14:creationId xmlns:p14="http://schemas.microsoft.com/office/powerpoint/2010/main" val="2526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CD7B-FB06-CD44-A5D3-238CFB0CB5F9}"/>
              </a:ext>
            </a:extLst>
          </p:cNvPr>
          <p:cNvSpPr>
            <a:spLocks noGrp="1"/>
          </p:cNvSpPr>
          <p:nvPr>
            <p:ph type="title"/>
          </p:nvPr>
        </p:nvSpPr>
        <p:spPr/>
        <p:txBody>
          <a:bodyPr/>
          <a:lstStyle/>
          <a:p>
            <a:r>
              <a:rPr lang="en-US" dirty="0"/>
              <a:t>Amnesty for  TV Time Issues</a:t>
            </a:r>
          </a:p>
        </p:txBody>
      </p:sp>
      <p:sp>
        <p:nvSpPr>
          <p:cNvPr id="3" name="Content Placeholder 2">
            <a:extLst>
              <a:ext uri="{FF2B5EF4-FFF2-40B4-BE49-F238E27FC236}">
                <a16:creationId xmlns:a16="http://schemas.microsoft.com/office/drawing/2014/main" id="{D57DB91B-E805-F446-B5CD-253730BD6EAD}"/>
              </a:ext>
            </a:extLst>
          </p:cNvPr>
          <p:cNvSpPr>
            <a:spLocks noGrp="1"/>
          </p:cNvSpPr>
          <p:nvPr>
            <p:ph idx="1"/>
          </p:nvPr>
        </p:nvSpPr>
        <p:spPr/>
        <p:txBody>
          <a:bodyPr/>
          <a:lstStyle/>
          <a:p>
            <a:pPr marL="0" indent="0">
              <a:buNone/>
            </a:pPr>
            <a:r>
              <a:rPr lang="en-US" dirty="0"/>
              <a:t>Due to the significant number of issues with the TV Time assignment we will have a partial amnesty for academic integrity issues. To receive this you have to do the following.</a:t>
            </a:r>
          </a:p>
          <a:p>
            <a:pPr marL="0" indent="0">
              <a:buNone/>
            </a:pPr>
            <a:endParaRPr lang="en-US" dirty="0"/>
          </a:p>
          <a:p>
            <a:r>
              <a:rPr lang="en-US" dirty="0"/>
              <a:t>Email: </a:t>
            </a:r>
            <a:r>
              <a:rPr lang="en-US" dirty="0">
                <a:hlinkClick r:id="rId2"/>
              </a:rPr>
              <a:t>cs126sp19@gmail.com</a:t>
            </a:r>
            <a:endParaRPr lang="en-US" dirty="0"/>
          </a:p>
          <a:p>
            <a:r>
              <a:rPr lang="en-US" dirty="0"/>
              <a:t>Email must say that you want to take a zero on the assignment and must be received by the end of the day Friday.</a:t>
            </a:r>
          </a:p>
          <a:p>
            <a:pPr marL="0" indent="0">
              <a:buNone/>
            </a:pPr>
            <a:r>
              <a:rPr lang="en-US" sz="2000" dirty="0"/>
              <a:t>If you do this you will not have any academic integrity issues pursued for this assignment. We will still have the record and can and will use it if someone who did not apply for the amnesty program used it. We will also have it to help us find a pattern in the future though this assignment will not be used directly in any FAIR case we pursue in the future.</a:t>
            </a:r>
          </a:p>
        </p:txBody>
      </p:sp>
    </p:spTree>
    <p:extLst>
      <p:ext uri="{BB962C8B-B14F-4D97-AF65-F5344CB8AC3E}">
        <p14:creationId xmlns:p14="http://schemas.microsoft.com/office/powerpoint/2010/main" val="13698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153400" cy="1873250"/>
          </a:xfrm>
        </p:spPr>
        <p:txBody>
          <a:bodyPr/>
          <a:lstStyle/>
          <a:p>
            <a:pPr marL="0" indent="0"/>
            <a:r>
              <a:rPr lang="en-US" sz="4400"/>
              <a:t>Making </a:t>
            </a:r>
            <a:r>
              <a:rPr lang="en-US" sz="4400" dirty="0"/>
              <a:t>HTTP requests,</a:t>
            </a:r>
            <a:br>
              <a:rPr lang="en-US" sz="4400" dirty="0"/>
            </a:br>
            <a:r>
              <a:rPr lang="en-US" sz="4400" dirty="0"/>
              <a:t>Exceptions</a:t>
            </a:r>
          </a:p>
        </p:txBody>
      </p:sp>
      <p:sp>
        <p:nvSpPr>
          <p:cNvPr id="2" name="Subtitle 1"/>
          <p:cNvSpPr>
            <a:spLocks noGrp="1"/>
          </p:cNvSpPr>
          <p:nvPr>
            <p:ph type="subTitle" idx="1"/>
          </p:nvPr>
        </p:nvSpPr>
        <p:spPr/>
        <p:txBody>
          <a:bodyPr/>
          <a:lstStyle/>
          <a:p>
            <a:endParaRPr lang="en-US"/>
          </a:p>
        </p:txBody>
      </p:sp>
      <p:sp>
        <p:nvSpPr>
          <p:cNvPr id="4" name="TextBox 3"/>
          <p:cNvSpPr txBox="1"/>
          <p:nvPr/>
        </p:nvSpPr>
        <p:spPr>
          <a:xfrm>
            <a:off x="533400" y="6096000"/>
            <a:ext cx="3733800" cy="369332"/>
          </a:xfrm>
          <a:prstGeom prst="rect">
            <a:avLst/>
          </a:prstGeom>
          <a:noFill/>
        </p:spPr>
        <p:txBody>
          <a:bodyPr wrap="square" rtlCol="0">
            <a:spAutoFit/>
          </a:bodyPr>
          <a:lstStyle/>
          <a:p>
            <a:r>
              <a:rPr lang="en-US" sz="1800" dirty="0">
                <a:latin typeface="Calibri" pitchFamily="34" charset="0"/>
              </a:rPr>
              <a:t>Slides adapted from Craig Zilles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 Server Architecture</a:t>
            </a:r>
          </a:p>
        </p:txBody>
      </p:sp>
      <p:sp>
        <p:nvSpPr>
          <p:cNvPr id="3" name="Content Placeholder 2"/>
          <p:cNvSpPr>
            <a:spLocks noGrp="1"/>
          </p:cNvSpPr>
          <p:nvPr>
            <p:ph idx="1"/>
          </p:nvPr>
        </p:nvSpPr>
        <p:spPr>
          <a:xfrm>
            <a:off x="396875" y="1362075"/>
            <a:ext cx="8390767" cy="4972050"/>
          </a:xfrm>
        </p:spPr>
        <p:txBody>
          <a:bodyPr/>
          <a:lstStyle/>
          <a:p>
            <a:r>
              <a:rPr lang="en-US" dirty="0"/>
              <a:t>Server maintains durable state</a:t>
            </a:r>
          </a:p>
          <a:p>
            <a:r>
              <a:rPr lang="en-US" dirty="0"/>
              <a:t>Clients connect to server to access/modify state</a:t>
            </a:r>
          </a:p>
          <a:p>
            <a:pPr lvl="1"/>
            <a:r>
              <a:rPr lang="en-US" dirty="0"/>
              <a:t>Server supports multiple clients simultaneously</a:t>
            </a:r>
          </a:p>
          <a:p>
            <a:endParaRPr lang="en-US" dirty="0"/>
          </a:p>
        </p:txBody>
      </p:sp>
      <p:pic>
        <p:nvPicPr>
          <p:cNvPr id="5" name="Picture 4"/>
          <p:cNvPicPr>
            <a:picLocks noChangeAspect="1"/>
          </p:cNvPicPr>
          <p:nvPr/>
        </p:nvPicPr>
        <p:blipFill>
          <a:blip r:embed="rId2"/>
          <a:stretch>
            <a:fillRect/>
          </a:stretch>
        </p:blipFill>
        <p:spPr>
          <a:xfrm>
            <a:off x="533400" y="3322896"/>
            <a:ext cx="8025642" cy="3535104"/>
          </a:xfrm>
          <a:prstGeom prst="rect">
            <a:avLst/>
          </a:prstGeom>
        </p:spPr>
      </p:pic>
    </p:spTree>
    <p:extLst>
      <p:ext uri="{BB962C8B-B14F-4D97-AF65-F5344CB8AC3E}">
        <p14:creationId xmlns:p14="http://schemas.microsoft.com/office/powerpoint/2010/main" val="689726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dirty="0"/>
              <a:t>Server state typically kept as “tables”</a:t>
            </a:r>
          </a:p>
        </p:txBody>
      </p:sp>
      <p:sp>
        <p:nvSpPr>
          <p:cNvPr id="3" name="Content Placeholder 2"/>
          <p:cNvSpPr>
            <a:spLocks noGrp="1"/>
          </p:cNvSpPr>
          <p:nvPr>
            <p:ph idx="1"/>
          </p:nvPr>
        </p:nvSpPr>
        <p:spPr>
          <a:xfrm>
            <a:off x="396875" y="1362074"/>
            <a:ext cx="8366125" cy="5267325"/>
          </a:xfrm>
        </p:spPr>
        <p:txBody>
          <a:bodyPr/>
          <a:lstStyle/>
          <a:p>
            <a:r>
              <a:rPr lang="en-US" dirty="0"/>
              <a:t>Managed by databases</a:t>
            </a:r>
          </a:p>
          <a:p>
            <a:pPr lvl="1"/>
            <a:r>
              <a:rPr lang="en-US" dirty="0"/>
              <a:t>E.g., Movies table at </a:t>
            </a:r>
            <a:r>
              <a:rPr lang="en-US" dirty="0" err="1"/>
              <a:t>themoviedb.org</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sz="1200" dirty="0"/>
          </a:p>
          <a:p>
            <a:r>
              <a:rPr lang="en-US" dirty="0"/>
              <a:t>We won’t do server-side stuff in CS 126.</a:t>
            </a:r>
          </a:p>
        </p:txBody>
      </p:sp>
      <p:graphicFrame>
        <p:nvGraphicFramePr>
          <p:cNvPr id="5" name="Table 4"/>
          <p:cNvGraphicFramePr>
            <a:graphicFrameLocks noGrp="1"/>
          </p:cNvGraphicFramePr>
          <p:nvPr>
            <p:extLst>
              <p:ext uri="{D42A27DB-BD31-4B8C-83A1-F6EECF244321}">
                <p14:modId xmlns:p14="http://schemas.microsoft.com/office/powerpoint/2010/main" val="3082977178"/>
              </p:ext>
            </p:extLst>
          </p:nvPr>
        </p:nvGraphicFramePr>
        <p:xfrm>
          <a:off x="357018" y="2362201"/>
          <a:ext cx="8405982" cy="3505205"/>
        </p:xfrm>
        <a:graphic>
          <a:graphicData uri="http://schemas.openxmlformats.org/drawingml/2006/table">
            <a:tbl>
              <a:tblPr/>
              <a:tblGrid>
                <a:gridCol w="769894">
                  <a:extLst>
                    <a:ext uri="{9D8B030D-6E8A-4147-A177-3AD203B41FA5}">
                      <a16:colId xmlns:a16="http://schemas.microsoft.com/office/drawing/2014/main" val="20000"/>
                    </a:ext>
                  </a:extLst>
                </a:gridCol>
                <a:gridCol w="1382666">
                  <a:extLst>
                    <a:ext uri="{9D8B030D-6E8A-4147-A177-3AD203B41FA5}">
                      <a16:colId xmlns:a16="http://schemas.microsoft.com/office/drawing/2014/main" val="20001"/>
                    </a:ext>
                  </a:extLst>
                </a:gridCol>
                <a:gridCol w="1304106">
                  <a:extLst>
                    <a:ext uri="{9D8B030D-6E8A-4147-A177-3AD203B41FA5}">
                      <a16:colId xmlns:a16="http://schemas.microsoft.com/office/drawing/2014/main" val="20002"/>
                    </a:ext>
                  </a:extLst>
                </a:gridCol>
                <a:gridCol w="1539787">
                  <a:extLst>
                    <a:ext uri="{9D8B030D-6E8A-4147-A177-3AD203B41FA5}">
                      <a16:colId xmlns:a16="http://schemas.microsoft.com/office/drawing/2014/main" val="20003"/>
                    </a:ext>
                  </a:extLst>
                </a:gridCol>
                <a:gridCol w="1021288">
                  <a:extLst>
                    <a:ext uri="{9D8B030D-6E8A-4147-A177-3AD203B41FA5}">
                      <a16:colId xmlns:a16="http://schemas.microsoft.com/office/drawing/2014/main" val="20004"/>
                    </a:ext>
                  </a:extLst>
                </a:gridCol>
                <a:gridCol w="1131272">
                  <a:extLst>
                    <a:ext uri="{9D8B030D-6E8A-4147-A177-3AD203B41FA5}">
                      <a16:colId xmlns:a16="http://schemas.microsoft.com/office/drawing/2014/main" val="20005"/>
                    </a:ext>
                  </a:extLst>
                </a:gridCol>
                <a:gridCol w="1256969">
                  <a:extLst>
                    <a:ext uri="{9D8B030D-6E8A-4147-A177-3AD203B41FA5}">
                      <a16:colId xmlns:a16="http://schemas.microsoft.com/office/drawing/2014/main" val="20006"/>
                    </a:ext>
                  </a:extLst>
                </a:gridCol>
              </a:tblGrid>
              <a:tr h="318655">
                <a:tc>
                  <a:txBody>
                    <a:bodyPr/>
                    <a:lstStyle/>
                    <a:p>
                      <a:pPr algn="ctr" fontAlgn="b"/>
                      <a:r>
                        <a:rPr lang="en-US" sz="1200" b="1" i="0" u="none" strike="noStrike">
                          <a:solidFill>
                            <a:srgbClr val="000000"/>
                          </a:solidFill>
                          <a:effectLst/>
                          <a:latin typeface="Calibri"/>
                        </a:rPr>
                        <a:t>id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title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original_title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original_language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popularity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vote_count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200" b="1" i="0" u="none" strike="noStrike">
                          <a:solidFill>
                            <a:srgbClr val="000000"/>
                          </a:solidFill>
                          <a:effectLst/>
                          <a:latin typeface="Calibri"/>
                        </a:rPr>
                        <a:t>vote_average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8655">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8655">
                <a:tc>
                  <a:txBody>
                    <a:bodyPr/>
                    <a:lstStyle/>
                    <a:p>
                      <a:pPr algn="l" fontAlgn="b"/>
                      <a:r>
                        <a:rPr lang="en-US" sz="12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99908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Application Programming Interfaces (API)</a:t>
            </a:r>
          </a:p>
        </p:txBody>
      </p:sp>
      <p:sp>
        <p:nvSpPr>
          <p:cNvPr id="3" name="Content Placeholder 2"/>
          <p:cNvSpPr>
            <a:spLocks noGrp="1"/>
          </p:cNvSpPr>
          <p:nvPr>
            <p:ph idx="1"/>
          </p:nvPr>
        </p:nvSpPr>
        <p:spPr>
          <a:xfrm>
            <a:off x="396875" y="1362075"/>
            <a:ext cx="8442325" cy="4972050"/>
          </a:xfrm>
        </p:spPr>
        <p:txBody>
          <a:bodyPr/>
          <a:lstStyle/>
          <a:p>
            <a:endParaRPr lang="en-US" dirty="0"/>
          </a:p>
          <a:p>
            <a:r>
              <a:rPr lang="en-US" dirty="0"/>
              <a:t>APIs are the interface between the client and server</a:t>
            </a:r>
          </a:p>
          <a:p>
            <a:r>
              <a:rPr lang="en-US" dirty="0"/>
              <a:t>Like everything, there are good &amp; bad APIs</a:t>
            </a:r>
          </a:p>
          <a:p>
            <a:r>
              <a:rPr lang="en-US" dirty="0"/>
              <a:t>Some best practices to be aware of</a:t>
            </a:r>
          </a:p>
          <a:p>
            <a:endParaRPr lang="en-US" dirty="0"/>
          </a:p>
        </p:txBody>
      </p:sp>
    </p:spTree>
    <p:extLst>
      <p:ext uri="{BB962C8B-B14F-4D97-AF65-F5344CB8AC3E}">
        <p14:creationId xmlns:p14="http://schemas.microsoft.com/office/powerpoint/2010/main" val="1758009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RESTful</a:t>
            </a:r>
            <a:r>
              <a:rPr lang="en-US" dirty="0"/>
              <a:t> APIs</a:t>
            </a:r>
          </a:p>
        </p:txBody>
      </p:sp>
      <p:sp>
        <p:nvSpPr>
          <p:cNvPr id="3" name="Content Placeholder 2"/>
          <p:cNvSpPr>
            <a:spLocks noGrp="1"/>
          </p:cNvSpPr>
          <p:nvPr>
            <p:ph idx="1"/>
          </p:nvPr>
        </p:nvSpPr>
        <p:spPr>
          <a:xfrm>
            <a:off x="396875" y="1362075"/>
            <a:ext cx="8366125" cy="4972050"/>
          </a:xfrm>
        </p:spPr>
        <p:txBody>
          <a:bodyPr/>
          <a:lstStyle/>
          <a:p>
            <a:r>
              <a:rPr lang="en-US" dirty="0">
                <a:solidFill>
                  <a:srgbClr val="000000"/>
                </a:solidFill>
              </a:rPr>
              <a:t>REST = Representational State Transfer</a:t>
            </a:r>
          </a:p>
          <a:p>
            <a:r>
              <a:rPr lang="en-US" dirty="0">
                <a:solidFill>
                  <a:srgbClr val="000000"/>
                </a:solidFill>
              </a:rPr>
              <a:t>Stateless, client-server, cacheable communications protocol</a:t>
            </a:r>
          </a:p>
          <a:p>
            <a:r>
              <a:rPr lang="en-US" dirty="0">
                <a:solidFill>
                  <a:srgbClr val="000000"/>
                </a:solidFill>
              </a:rPr>
              <a:t>Generally built on HTTP/HTTPS</a:t>
            </a:r>
          </a:p>
          <a:p>
            <a:r>
              <a:rPr lang="en-US" dirty="0">
                <a:solidFill>
                  <a:srgbClr val="000000"/>
                </a:solidFill>
              </a:rPr>
              <a:t>Supports Creating, Reading, Updating &amp; Deleting (CRUD)</a:t>
            </a:r>
          </a:p>
          <a:p>
            <a:r>
              <a:rPr lang="en-US" dirty="0">
                <a:solidFill>
                  <a:srgbClr val="000000"/>
                </a:solidFill>
              </a:rPr>
              <a:t>Language/Platform independent</a:t>
            </a:r>
          </a:p>
          <a:p>
            <a:r>
              <a:rPr lang="en-US" dirty="0">
                <a:solidFill>
                  <a:srgbClr val="000000"/>
                </a:solidFill>
              </a:rPr>
              <a:t>REST operations should be self-contained</a:t>
            </a:r>
          </a:p>
          <a:p>
            <a:endParaRPr lang="en-US" dirty="0">
              <a:solidFill>
                <a:srgbClr val="000000"/>
              </a:solidFill>
            </a:endParaRPr>
          </a:p>
          <a:p>
            <a:endParaRPr lang="en-US" dirty="0">
              <a:solidFill>
                <a:srgbClr val="000000"/>
              </a:solidFill>
            </a:endParaRPr>
          </a:p>
          <a:p>
            <a:endParaRPr lang="en-US" dirty="0">
              <a:solidFill>
                <a:srgbClr val="000000"/>
              </a:solidFill>
            </a:endParaRPr>
          </a:p>
          <a:p>
            <a:r>
              <a:rPr lang="en-US" dirty="0">
                <a:solidFill>
                  <a:srgbClr val="000000"/>
                </a:solidFill>
              </a:rPr>
              <a:t>Nice overview:</a:t>
            </a:r>
          </a:p>
          <a:p>
            <a:pPr lvl="1"/>
            <a:r>
              <a:rPr lang="en-US" dirty="0">
                <a:solidFill>
                  <a:srgbClr val="000000"/>
                </a:solidFill>
              </a:rPr>
              <a:t>https://</a:t>
            </a:r>
            <a:r>
              <a:rPr lang="en-US" dirty="0" err="1">
                <a:solidFill>
                  <a:srgbClr val="000000"/>
                </a:solidFill>
              </a:rPr>
              <a:t>twincl.com</a:t>
            </a:r>
            <a:r>
              <a:rPr lang="en-US" dirty="0">
                <a:solidFill>
                  <a:srgbClr val="000000"/>
                </a:solidFill>
              </a:rPr>
              <a:t>/programming/*6af/rest-</a:t>
            </a:r>
            <a:r>
              <a:rPr lang="en-US" dirty="0" err="1">
                <a:solidFill>
                  <a:srgbClr val="000000"/>
                </a:solidFill>
              </a:rPr>
              <a:t>api</a:t>
            </a:r>
            <a:r>
              <a:rPr lang="en-US" dirty="0">
                <a:solidFill>
                  <a:srgbClr val="000000"/>
                </a:solidFill>
              </a:rPr>
              <a:t>-design</a:t>
            </a:r>
          </a:p>
        </p:txBody>
      </p:sp>
    </p:spTree>
    <p:extLst>
      <p:ext uri="{BB962C8B-B14F-4D97-AF65-F5344CB8AC3E}">
        <p14:creationId xmlns:p14="http://schemas.microsoft.com/office/powerpoint/2010/main" val="128592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best?</a:t>
            </a:r>
          </a:p>
        </p:txBody>
      </p:sp>
      <p:sp>
        <p:nvSpPr>
          <p:cNvPr id="3" name="Content Placeholder 2"/>
          <p:cNvSpPr>
            <a:spLocks noGrp="1"/>
          </p:cNvSpPr>
          <p:nvPr>
            <p:ph idx="1"/>
          </p:nvPr>
        </p:nvSpPr>
        <p:spPr>
          <a:xfrm>
            <a:off x="396875" y="1362075"/>
            <a:ext cx="8366125" cy="4972050"/>
          </a:xfrm>
        </p:spPr>
        <p:txBody>
          <a:bodyPr/>
          <a:lstStyle/>
          <a:p>
            <a:pPr marL="0" indent="0">
              <a:buNone/>
            </a:pPr>
            <a:r>
              <a:rPr lang="en-US" sz="2200" dirty="0"/>
              <a:t>A) 	</a:t>
            </a:r>
            <a:r>
              <a:rPr lang="en-US" sz="2200" dirty="0">
                <a:latin typeface="Courier"/>
                <a:cs typeface="Courier"/>
              </a:rPr>
              <a:t>for(</a:t>
            </a:r>
            <a:r>
              <a:rPr lang="en-US" sz="2200" dirty="0" err="1">
                <a:latin typeface="Courier"/>
                <a:cs typeface="Courier"/>
              </a:rPr>
              <a:t>int</a:t>
            </a:r>
            <a:r>
              <a:rPr lang="en-US" sz="2200" dirty="0">
                <a:latin typeface="Courier"/>
                <a:cs typeface="Courier"/>
              </a:rPr>
              <a:t> </a:t>
            </a:r>
            <a:r>
              <a:rPr lang="en-US" sz="2200" dirty="0" err="1">
                <a:latin typeface="Courier"/>
                <a:cs typeface="Courier"/>
              </a:rPr>
              <a:t>i</a:t>
            </a:r>
            <a:r>
              <a:rPr lang="en-US" sz="2200" dirty="0">
                <a:latin typeface="Courier"/>
                <a:cs typeface="Courier"/>
              </a:rPr>
              <a:t>=0;i&lt;</a:t>
            </a:r>
            <a:r>
              <a:rPr lang="en-US" sz="2200" dirty="0" err="1">
                <a:latin typeface="Courier"/>
                <a:cs typeface="Courier"/>
              </a:rPr>
              <a:t>str.length</a:t>
            </a:r>
            <a:r>
              <a:rPr lang="en-US" sz="2200" dirty="0">
                <a:latin typeface="Courier"/>
                <a:cs typeface="Courier"/>
              </a:rPr>
              <a:t>();</a:t>
            </a:r>
            <a:r>
              <a:rPr lang="en-US" sz="2200" dirty="0" err="1">
                <a:latin typeface="Courier"/>
                <a:cs typeface="Courier"/>
              </a:rPr>
              <a:t>i</a:t>
            </a:r>
            <a:r>
              <a:rPr lang="en-US" sz="2200" dirty="0">
                <a:latin typeface="Courier"/>
                <a:cs typeface="Courier"/>
              </a:rPr>
              <a:t>++){</a:t>
            </a:r>
          </a:p>
          <a:p>
            <a:pPr marL="0" indent="0">
              <a:buNone/>
            </a:pPr>
            <a:r>
              <a:rPr lang="en-US" sz="2200" dirty="0"/>
              <a:t>B) 	</a:t>
            </a:r>
            <a:r>
              <a:rPr lang="en-US" sz="2200" dirty="0">
                <a:latin typeface="Courier"/>
                <a:cs typeface="Courier"/>
              </a:rPr>
              <a:t>for (</a:t>
            </a:r>
            <a:r>
              <a:rPr lang="en-US" sz="2200" dirty="0" err="1">
                <a:latin typeface="Courier"/>
                <a:cs typeface="Courier"/>
              </a:rPr>
              <a:t>int</a:t>
            </a:r>
            <a:r>
              <a:rPr lang="en-US" sz="2200" dirty="0">
                <a:latin typeface="Courier"/>
                <a:cs typeface="Courier"/>
              </a:rPr>
              <a:t> </a:t>
            </a:r>
            <a:r>
              <a:rPr lang="en-US" sz="2200" dirty="0" err="1">
                <a:latin typeface="Courier"/>
                <a:cs typeface="Courier"/>
              </a:rPr>
              <a:t>i</a:t>
            </a:r>
            <a:r>
              <a:rPr lang="en-US" sz="2200" dirty="0">
                <a:latin typeface="Courier"/>
                <a:cs typeface="Courier"/>
              </a:rPr>
              <a:t>=0; </a:t>
            </a:r>
            <a:r>
              <a:rPr lang="en-US" sz="2200" dirty="0" err="1">
                <a:latin typeface="Courier"/>
                <a:cs typeface="Courier"/>
              </a:rPr>
              <a:t>i</a:t>
            </a:r>
            <a:r>
              <a:rPr lang="en-US" sz="2200" dirty="0">
                <a:latin typeface="Courier"/>
                <a:cs typeface="Courier"/>
              </a:rPr>
              <a:t>&lt;</a:t>
            </a:r>
            <a:r>
              <a:rPr lang="en-US" sz="2200" dirty="0" err="1">
                <a:latin typeface="Courier"/>
                <a:cs typeface="Courier"/>
              </a:rPr>
              <a:t>str.length</a:t>
            </a:r>
            <a:r>
              <a:rPr lang="en-US" sz="2200" dirty="0">
                <a:latin typeface="Courier"/>
                <a:cs typeface="Courier"/>
              </a:rPr>
              <a:t>(); </a:t>
            </a:r>
            <a:r>
              <a:rPr lang="en-US" sz="2200" dirty="0" err="1">
                <a:latin typeface="Courier"/>
                <a:cs typeface="Courier"/>
              </a:rPr>
              <a:t>i</a:t>
            </a:r>
            <a:r>
              <a:rPr lang="en-US" sz="2200" dirty="0">
                <a:latin typeface="Courier"/>
                <a:cs typeface="Courier"/>
              </a:rPr>
              <a:t>++) {</a:t>
            </a:r>
          </a:p>
          <a:p>
            <a:pPr marL="0" indent="0">
              <a:buNone/>
            </a:pPr>
            <a:r>
              <a:rPr lang="en-US" sz="2200" dirty="0"/>
              <a:t>C) 	</a:t>
            </a:r>
            <a:r>
              <a:rPr lang="en-US" sz="2200" dirty="0">
                <a:latin typeface="Courier"/>
                <a:cs typeface="Courier"/>
              </a:rPr>
              <a:t>for (</a:t>
            </a:r>
            <a:r>
              <a:rPr lang="en-US" sz="2200" dirty="0" err="1">
                <a:latin typeface="Courier"/>
                <a:cs typeface="Courier"/>
              </a:rPr>
              <a:t>int</a:t>
            </a:r>
            <a:r>
              <a:rPr lang="en-US" sz="2200" dirty="0">
                <a:latin typeface="Courier"/>
                <a:cs typeface="Courier"/>
              </a:rPr>
              <a:t> </a:t>
            </a:r>
            <a:r>
              <a:rPr lang="en-US" sz="2200" dirty="0" err="1">
                <a:latin typeface="Courier"/>
                <a:cs typeface="Courier"/>
              </a:rPr>
              <a:t>i</a:t>
            </a:r>
            <a:r>
              <a:rPr lang="en-US" sz="2200" dirty="0">
                <a:latin typeface="Courier"/>
                <a:cs typeface="Courier"/>
              </a:rPr>
              <a:t> = 0; </a:t>
            </a:r>
            <a:r>
              <a:rPr lang="en-US" sz="2200" dirty="0" err="1">
                <a:latin typeface="Courier"/>
                <a:cs typeface="Courier"/>
              </a:rPr>
              <a:t>i</a:t>
            </a:r>
            <a:r>
              <a:rPr lang="en-US" sz="2200" dirty="0">
                <a:latin typeface="Courier"/>
                <a:cs typeface="Courier"/>
              </a:rPr>
              <a:t> &lt; </a:t>
            </a:r>
            <a:r>
              <a:rPr lang="en-US" sz="2200" dirty="0" err="1">
                <a:latin typeface="Courier"/>
                <a:cs typeface="Courier"/>
              </a:rPr>
              <a:t>str.length</a:t>
            </a:r>
            <a:r>
              <a:rPr lang="en-US" sz="2200" dirty="0">
                <a:latin typeface="Courier"/>
                <a:cs typeface="Courier"/>
              </a:rPr>
              <a:t>(); </a:t>
            </a:r>
            <a:r>
              <a:rPr lang="en-US" sz="2200" dirty="0" err="1">
                <a:latin typeface="Courier"/>
                <a:cs typeface="Courier"/>
              </a:rPr>
              <a:t>i</a:t>
            </a:r>
            <a:r>
              <a:rPr lang="en-US" sz="2200" dirty="0">
                <a:latin typeface="Courier"/>
                <a:cs typeface="Courier"/>
              </a:rPr>
              <a:t>++) {</a:t>
            </a:r>
          </a:p>
          <a:p>
            <a:pPr marL="0" indent="0">
              <a:buNone/>
            </a:pPr>
            <a:r>
              <a:rPr lang="en-US" sz="2200" dirty="0"/>
              <a:t>D) 	</a:t>
            </a:r>
            <a:r>
              <a:rPr lang="en-US" sz="2200" dirty="0">
                <a:latin typeface="Courier"/>
                <a:cs typeface="Courier"/>
              </a:rPr>
              <a:t>for (</a:t>
            </a:r>
            <a:r>
              <a:rPr lang="en-US" sz="2200" dirty="0" err="1">
                <a:latin typeface="Courier"/>
                <a:cs typeface="Courier"/>
              </a:rPr>
              <a:t>int</a:t>
            </a:r>
            <a:r>
              <a:rPr lang="en-US" sz="2200" dirty="0">
                <a:latin typeface="Courier"/>
                <a:cs typeface="Courier"/>
              </a:rPr>
              <a:t> </a:t>
            </a:r>
            <a:r>
              <a:rPr lang="en-US" sz="2200" dirty="0" err="1">
                <a:latin typeface="Courier"/>
                <a:cs typeface="Courier"/>
              </a:rPr>
              <a:t>i</a:t>
            </a:r>
            <a:r>
              <a:rPr lang="en-US" sz="2200" dirty="0">
                <a:latin typeface="Courier"/>
                <a:cs typeface="Courier"/>
              </a:rPr>
              <a:t> = 0 ; </a:t>
            </a:r>
            <a:r>
              <a:rPr lang="en-US" sz="2200" dirty="0" err="1">
                <a:latin typeface="Courier"/>
                <a:cs typeface="Courier"/>
              </a:rPr>
              <a:t>i</a:t>
            </a:r>
            <a:r>
              <a:rPr lang="en-US" sz="2200" dirty="0">
                <a:latin typeface="Courier"/>
                <a:cs typeface="Courier"/>
              </a:rPr>
              <a:t> &lt; </a:t>
            </a:r>
            <a:r>
              <a:rPr lang="en-US" sz="2200" dirty="0" err="1">
                <a:latin typeface="Courier"/>
                <a:cs typeface="Courier"/>
              </a:rPr>
              <a:t>str.length</a:t>
            </a:r>
            <a:r>
              <a:rPr lang="en-US" sz="2200" dirty="0">
                <a:latin typeface="Courier"/>
                <a:cs typeface="Courier"/>
              </a:rPr>
              <a:t>() ; </a:t>
            </a:r>
            <a:r>
              <a:rPr lang="en-US" sz="2200" dirty="0" err="1">
                <a:latin typeface="Courier"/>
                <a:cs typeface="Courier"/>
              </a:rPr>
              <a:t>i</a:t>
            </a:r>
            <a:r>
              <a:rPr lang="en-US" sz="2200" dirty="0">
                <a:latin typeface="Courier"/>
                <a:cs typeface="Courier"/>
              </a:rPr>
              <a:t> ++) {</a:t>
            </a:r>
          </a:p>
          <a:p>
            <a:pPr marL="0" indent="0">
              <a:buNone/>
            </a:pPr>
            <a:r>
              <a:rPr lang="en-US" sz="2200" dirty="0"/>
              <a:t>E) 	</a:t>
            </a:r>
            <a:r>
              <a:rPr lang="en-US" sz="2200" dirty="0">
                <a:latin typeface="Courier"/>
                <a:cs typeface="Courier"/>
              </a:rPr>
              <a:t>for( </a:t>
            </a:r>
            <a:r>
              <a:rPr lang="en-US" sz="2200" dirty="0" err="1">
                <a:latin typeface="Courier"/>
                <a:cs typeface="Courier"/>
              </a:rPr>
              <a:t>int</a:t>
            </a:r>
            <a:r>
              <a:rPr lang="en-US" sz="2200" dirty="0">
                <a:latin typeface="Courier"/>
                <a:cs typeface="Courier"/>
              </a:rPr>
              <a:t> </a:t>
            </a:r>
            <a:r>
              <a:rPr lang="en-US" sz="2200" dirty="0" err="1">
                <a:latin typeface="Courier"/>
                <a:cs typeface="Courier"/>
              </a:rPr>
              <a:t>i</a:t>
            </a:r>
            <a:r>
              <a:rPr lang="en-US" sz="2200" dirty="0">
                <a:latin typeface="Courier"/>
                <a:cs typeface="Courier"/>
              </a:rPr>
              <a:t> = 0 ; </a:t>
            </a:r>
            <a:r>
              <a:rPr lang="en-US" sz="2200" dirty="0" err="1">
                <a:latin typeface="Courier"/>
                <a:cs typeface="Courier"/>
              </a:rPr>
              <a:t>i</a:t>
            </a:r>
            <a:r>
              <a:rPr lang="en-US" sz="2200" dirty="0">
                <a:latin typeface="Courier"/>
                <a:cs typeface="Courier"/>
              </a:rPr>
              <a:t> &lt; </a:t>
            </a:r>
            <a:r>
              <a:rPr lang="en-US" sz="2200" dirty="0" err="1">
                <a:latin typeface="Courier"/>
                <a:cs typeface="Courier"/>
              </a:rPr>
              <a:t>str.length</a:t>
            </a:r>
            <a:r>
              <a:rPr lang="en-US" sz="2200" dirty="0">
                <a:latin typeface="Courier"/>
                <a:cs typeface="Courier"/>
              </a:rPr>
              <a:t>() ; </a:t>
            </a:r>
            <a:r>
              <a:rPr lang="en-US" sz="2200" dirty="0" err="1">
                <a:latin typeface="Courier"/>
                <a:cs typeface="Courier"/>
              </a:rPr>
              <a:t>i</a:t>
            </a:r>
            <a:r>
              <a:rPr lang="en-US" sz="2200" dirty="0">
                <a:latin typeface="Courier"/>
                <a:cs typeface="Courier"/>
              </a:rPr>
              <a:t> ++ ){</a:t>
            </a:r>
          </a:p>
          <a:p>
            <a:pPr marL="0" indent="0">
              <a:buNone/>
            </a:pPr>
            <a:endParaRPr lang="en-US" dirty="0">
              <a:latin typeface="Courier"/>
              <a:cs typeface="Courier"/>
            </a:endParaRPr>
          </a:p>
        </p:txBody>
      </p:sp>
    </p:spTree>
    <p:extLst>
      <p:ext uri="{BB962C8B-B14F-4D97-AF65-F5344CB8AC3E}">
        <p14:creationId xmlns:p14="http://schemas.microsoft.com/office/powerpoint/2010/main" val="9312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z="3200" dirty="0"/>
              <a:t>REST Concepts:  Verbs</a:t>
            </a:r>
          </a:p>
        </p:txBody>
      </p:sp>
      <p:sp>
        <p:nvSpPr>
          <p:cNvPr id="3" name="Content Placeholder 2"/>
          <p:cNvSpPr>
            <a:spLocks noGrp="1"/>
          </p:cNvSpPr>
          <p:nvPr>
            <p:ph idx="1"/>
          </p:nvPr>
        </p:nvSpPr>
        <p:spPr>
          <a:xfrm>
            <a:off x="396875" y="1362075"/>
            <a:ext cx="8366125" cy="4972050"/>
          </a:xfrm>
        </p:spPr>
        <p:txBody>
          <a:bodyPr/>
          <a:lstStyle/>
          <a:p>
            <a:r>
              <a:rPr lang="en-US" dirty="0"/>
              <a:t>Standard Verbs:</a:t>
            </a:r>
          </a:p>
          <a:p>
            <a:pPr lvl="1"/>
            <a:r>
              <a:rPr lang="en-US" dirty="0"/>
              <a:t>GET:  Read an existing resource (IDEMPOTENT, SAFE)</a:t>
            </a:r>
          </a:p>
          <a:p>
            <a:pPr lvl="1"/>
            <a:r>
              <a:rPr lang="en-US" dirty="0"/>
              <a:t>POST: Create a new resource ()</a:t>
            </a:r>
          </a:p>
          <a:p>
            <a:pPr lvl="1"/>
            <a:r>
              <a:rPr lang="en-US" dirty="0"/>
              <a:t>PUT: Update an existing resource (IDEMPOTENT)</a:t>
            </a:r>
          </a:p>
          <a:p>
            <a:pPr lvl="1"/>
            <a:r>
              <a:rPr lang="en-US" dirty="0"/>
              <a:t>DELETE: Delete an existing resource (IDEMPOTENT)</a:t>
            </a:r>
          </a:p>
          <a:p>
            <a:r>
              <a:rPr lang="en-US" dirty="0"/>
              <a:t>Other Standard Verbs:</a:t>
            </a:r>
          </a:p>
          <a:p>
            <a:pPr lvl="1"/>
            <a:r>
              <a:rPr lang="en-US" dirty="0"/>
              <a:t>OPTIONS: Get list of what verbs are allowed(IDEM, SAFE)</a:t>
            </a:r>
          </a:p>
          <a:p>
            <a:pPr lvl="1"/>
            <a:r>
              <a:rPr lang="en-US" dirty="0"/>
              <a:t>HEAD: Get headers (e.g., metadata) of GET (IDEM, SAFE)</a:t>
            </a:r>
          </a:p>
          <a:p>
            <a:pPr lvl="1"/>
            <a:r>
              <a:rPr lang="en-US" dirty="0"/>
              <a:t>PATCH: Update part of existing resource ()</a:t>
            </a:r>
          </a:p>
          <a:p>
            <a:r>
              <a:rPr lang="en-US" dirty="0"/>
              <a:t>You can create your own, but some discourage it</a:t>
            </a:r>
          </a:p>
          <a:p>
            <a:pPr lvl="1"/>
            <a:endParaRPr lang="en-US" dirty="0"/>
          </a:p>
          <a:p>
            <a:pPr lvl="1"/>
            <a:endParaRPr lang="en-US" dirty="0"/>
          </a:p>
        </p:txBody>
      </p:sp>
    </p:spTree>
    <p:extLst>
      <p:ext uri="{BB962C8B-B14F-4D97-AF65-F5344CB8AC3E}">
        <p14:creationId xmlns:p14="http://schemas.microsoft.com/office/powerpoint/2010/main" val="4229845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REST Concepts: Nouns (a.k.a. resources)</a:t>
            </a:r>
          </a:p>
        </p:txBody>
      </p:sp>
      <p:sp>
        <p:nvSpPr>
          <p:cNvPr id="3" name="Content Placeholder 2"/>
          <p:cNvSpPr>
            <a:spLocks noGrp="1"/>
          </p:cNvSpPr>
          <p:nvPr>
            <p:ph idx="1"/>
          </p:nvPr>
        </p:nvSpPr>
        <p:spPr>
          <a:xfrm>
            <a:off x="396875" y="1362075"/>
            <a:ext cx="8442325" cy="4972050"/>
          </a:xfrm>
        </p:spPr>
        <p:txBody>
          <a:bodyPr/>
          <a:lstStyle/>
          <a:p>
            <a:r>
              <a:rPr lang="en-US" dirty="0"/>
              <a:t>Mostly Describe Resources</a:t>
            </a:r>
          </a:p>
          <a:p>
            <a:pPr lvl="1"/>
            <a:r>
              <a:rPr lang="en-US" dirty="0"/>
              <a:t>/movies, /movies/17, /movies/17/reviews</a:t>
            </a:r>
          </a:p>
          <a:p>
            <a:pPr lvl="1"/>
            <a:r>
              <a:rPr lang="en-US" dirty="0"/>
              <a:t>Prefer plurals, use numbers to index into collection</a:t>
            </a:r>
          </a:p>
          <a:p>
            <a:pPr lvl="1"/>
            <a:r>
              <a:rPr lang="en-US" dirty="0"/>
              <a:t>Narrow selection through use of query string</a:t>
            </a:r>
          </a:p>
          <a:p>
            <a:pPr lvl="2"/>
            <a:r>
              <a:rPr lang="en-US" dirty="0"/>
              <a:t>/</a:t>
            </a:r>
            <a:r>
              <a:rPr lang="en-US" dirty="0" err="1"/>
              <a:t>movies?genre</a:t>
            </a:r>
            <a:r>
              <a:rPr lang="en-US" dirty="0"/>
              <a:t>=13&amp;year=2015</a:t>
            </a:r>
          </a:p>
          <a:p>
            <a:pPr lvl="1"/>
            <a:endParaRPr lang="en-US" dirty="0"/>
          </a:p>
          <a:p>
            <a:r>
              <a:rPr lang="en-US" dirty="0"/>
              <a:t>Can also specify utility APIs</a:t>
            </a:r>
          </a:p>
          <a:p>
            <a:pPr lvl="1"/>
            <a:r>
              <a:rPr lang="en-US" dirty="0"/>
              <a:t>/</a:t>
            </a:r>
            <a:r>
              <a:rPr lang="en-US" dirty="0" err="1"/>
              <a:t>search</a:t>
            </a:r>
            <a:r>
              <a:rPr lang="en-US" b="1" dirty="0" err="1">
                <a:solidFill>
                  <a:srgbClr val="FF0000"/>
                </a:solidFill>
              </a:rPr>
              <a:t>?</a:t>
            </a:r>
            <a:r>
              <a:rPr lang="en-US" dirty="0" err="1">
                <a:solidFill>
                  <a:schemeClr val="accent2"/>
                </a:solidFill>
              </a:rPr>
              <a:t>q</a:t>
            </a:r>
            <a:r>
              <a:rPr lang="en-US" b="1" dirty="0">
                <a:solidFill>
                  <a:schemeClr val="accent2"/>
                </a:solidFill>
              </a:rPr>
              <a:t>=</a:t>
            </a:r>
            <a:r>
              <a:rPr lang="en-US" dirty="0" err="1">
                <a:solidFill>
                  <a:schemeClr val="accent2"/>
                </a:solidFill>
              </a:rPr>
              <a:t>keyword</a:t>
            </a:r>
            <a:r>
              <a:rPr lang="en-US" b="1" dirty="0" err="1">
                <a:solidFill>
                  <a:srgbClr val="00664D"/>
                </a:solidFill>
              </a:rPr>
              <a:t>&amp;</a:t>
            </a:r>
            <a:r>
              <a:rPr lang="en-US" dirty="0" err="1">
                <a:solidFill>
                  <a:schemeClr val="accent2"/>
                </a:solidFill>
              </a:rPr>
              <a:t>order</a:t>
            </a:r>
            <a:r>
              <a:rPr lang="en-US" b="1" dirty="0">
                <a:solidFill>
                  <a:schemeClr val="accent2"/>
                </a:solidFill>
              </a:rPr>
              <a:t>=</a:t>
            </a:r>
            <a:r>
              <a:rPr lang="en-US" dirty="0">
                <a:solidFill>
                  <a:schemeClr val="accent2"/>
                </a:solidFill>
              </a:rPr>
              <a:t>alphabetical</a:t>
            </a:r>
          </a:p>
          <a:p>
            <a:pPr lvl="2"/>
            <a:r>
              <a:rPr lang="en-US" sz="2400" i="1" dirty="0">
                <a:solidFill>
                  <a:srgbClr val="3333CC"/>
                </a:solidFill>
              </a:rPr>
              <a:t>Note: query parameters: </a:t>
            </a:r>
            <a:r>
              <a:rPr lang="en-US" sz="2400" dirty="0">
                <a:solidFill>
                  <a:srgbClr val="3333CC"/>
                </a:solidFill>
              </a:rPr>
              <a:t>key</a:t>
            </a:r>
            <a:r>
              <a:rPr lang="en-US" sz="2400" b="1" dirty="0">
                <a:solidFill>
                  <a:srgbClr val="3333CC"/>
                </a:solidFill>
              </a:rPr>
              <a:t>=</a:t>
            </a:r>
            <a:r>
              <a:rPr lang="en-US" sz="2400" dirty="0">
                <a:solidFill>
                  <a:srgbClr val="3333CC"/>
                </a:solidFill>
              </a:rPr>
              <a:t>value pairs</a:t>
            </a:r>
          </a:p>
          <a:p>
            <a:pPr lvl="2"/>
            <a:r>
              <a:rPr lang="en-US" sz="2400" dirty="0">
                <a:solidFill>
                  <a:srgbClr val="3333CC"/>
                </a:solidFill>
              </a:rPr>
              <a:t>separated from resource by a </a:t>
            </a:r>
            <a:r>
              <a:rPr lang="en-US" sz="2400" b="1" dirty="0">
                <a:solidFill>
                  <a:srgbClr val="FF0000"/>
                </a:solidFill>
              </a:rPr>
              <a:t>?</a:t>
            </a:r>
          </a:p>
          <a:p>
            <a:pPr lvl="2"/>
            <a:r>
              <a:rPr lang="en-US" sz="2400" dirty="0">
                <a:solidFill>
                  <a:srgbClr val="3333CC"/>
                </a:solidFill>
              </a:rPr>
              <a:t>separated from each other by </a:t>
            </a:r>
            <a:r>
              <a:rPr lang="en-US" sz="2400" b="1" dirty="0">
                <a:solidFill>
                  <a:schemeClr val="accent1">
                    <a:lumMod val="50000"/>
                  </a:schemeClr>
                </a:solidFill>
              </a:rPr>
              <a:t>&amp;</a:t>
            </a:r>
          </a:p>
        </p:txBody>
      </p:sp>
    </p:spTree>
    <p:extLst>
      <p:ext uri="{BB962C8B-B14F-4D97-AF65-F5344CB8AC3E}">
        <p14:creationId xmlns:p14="http://schemas.microsoft.com/office/powerpoint/2010/main" val="1270183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dirty="0"/>
              <a:t>Interacting with a REST API</a:t>
            </a:r>
          </a:p>
        </p:txBody>
      </p:sp>
      <p:sp>
        <p:nvSpPr>
          <p:cNvPr id="3" name="Content Placeholder 2"/>
          <p:cNvSpPr>
            <a:spLocks noGrp="1"/>
          </p:cNvSpPr>
          <p:nvPr>
            <p:ph idx="1"/>
          </p:nvPr>
        </p:nvSpPr>
        <p:spPr>
          <a:xfrm>
            <a:off x="396875" y="1362075"/>
            <a:ext cx="8366125" cy="4972050"/>
          </a:xfrm>
        </p:spPr>
        <p:txBody>
          <a:bodyPr/>
          <a:lstStyle/>
          <a:p>
            <a:r>
              <a:rPr lang="en-US" dirty="0"/>
              <a:t>Hyper Text Transport Protocol (HTTP)</a:t>
            </a:r>
          </a:p>
          <a:p>
            <a:pPr lvl="1"/>
            <a:r>
              <a:rPr lang="en-US" dirty="0"/>
              <a:t>Client makes requests, server responds</a:t>
            </a:r>
          </a:p>
          <a:p>
            <a:r>
              <a:rPr lang="en-US" dirty="0"/>
              <a:t>Uniform Resource Locators (URL) to specify server/resource</a:t>
            </a:r>
          </a:p>
          <a:p>
            <a:pPr lvl="1"/>
            <a:r>
              <a:rPr lang="en-US" dirty="0">
                <a:hlinkClick r:id="rId2"/>
              </a:rPr>
              <a:t>http://host.name.here:port/path/to/resource</a:t>
            </a:r>
            <a:r>
              <a:rPr lang="en-US" dirty="0"/>
              <a:t> (or https)</a:t>
            </a:r>
          </a:p>
          <a:p>
            <a:pPr lvl="1"/>
            <a:r>
              <a:rPr lang="en-US" dirty="0"/>
              <a:t>Port defaults to 80</a:t>
            </a:r>
          </a:p>
          <a:p>
            <a:r>
              <a:rPr lang="en-US" dirty="0"/>
              <a:t>Requests:</a:t>
            </a:r>
          </a:p>
          <a:p>
            <a:pPr lvl="1"/>
            <a:r>
              <a:rPr lang="en-US" dirty="0"/>
              <a:t>A verb (e.g., GET), a URL, and an HTTP version</a:t>
            </a:r>
          </a:p>
          <a:p>
            <a:pPr lvl="1"/>
            <a:r>
              <a:rPr lang="en-US" dirty="0"/>
              <a:t>Request headers and optional message body</a:t>
            </a:r>
          </a:p>
          <a:p>
            <a:r>
              <a:rPr lang="en-US" dirty="0"/>
              <a:t>Responses:</a:t>
            </a:r>
          </a:p>
          <a:p>
            <a:pPr lvl="1"/>
            <a:r>
              <a:rPr lang="en-US" dirty="0"/>
              <a:t>Status code: 200 (OK), 401 (Unauthorized), 404 (Not Found)</a:t>
            </a:r>
          </a:p>
          <a:p>
            <a:pPr lvl="1"/>
            <a:r>
              <a:rPr lang="en-US" dirty="0"/>
              <a:t>Response headers and optional message body</a:t>
            </a:r>
          </a:p>
        </p:txBody>
      </p:sp>
    </p:spTree>
    <p:extLst>
      <p:ext uri="{BB962C8B-B14F-4D97-AF65-F5344CB8AC3E}">
        <p14:creationId xmlns:p14="http://schemas.microsoft.com/office/powerpoint/2010/main" val="419089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Java</a:t>
            </a:r>
          </a:p>
        </p:txBody>
      </p:sp>
      <p:sp>
        <p:nvSpPr>
          <p:cNvPr id="3" name="Content Placeholder 2"/>
          <p:cNvSpPr>
            <a:spLocks noGrp="1"/>
          </p:cNvSpPr>
          <p:nvPr>
            <p:ph idx="1"/>
          </p:nvPr>
        </p:nvSpPr>
        <p:spPr>
          <a:xfrm>
            <a:off x="396875" y="1362075"/>
            <a:ext cx="8289925" cy="4972050"/>
          </a:xfrm>
        </p:spPr>
        <p:txBody>
          <a:bodyPr/>
          <a:lstStyle/>
          <a:p>
            <a:r>
              <a:rPr lang="en-US" dirty="0"/>
              <a:t>Easy with the power of libraries</a:t>
            </a:r>
          </a:p>
          <a:p>
            <a:pPr marL="857250" lvl="1" indent="-457200">
              <a:buFont typeface="+mj-lt"/>
              <a:buAutoNum type="arabicPeriod"/>
            </a:pPr>
            <a:r>
              <a:rPr lang="en-US" dirty="0" err="1"/>
              <a:t>java.net.URL</a:t>
            </a:r>
            <a:r>
              <a:rPr lang="en-US" dirty="0"/>
              <a:t>*</a:t>
            </a:r>
          </a:p>
          <a:p>
            <a:pPr marL="800100" lvl="2" indent="0">
              <a:buNone/>
            </a:pPr>
            <a:r>
              <a:rPr lang="en-US" dirty="0"/>
              <a:t>URL </a:t>
            </a:r>
            <a:r>
              <a:rPr lang="en-US" dirty="0" err="1"/>
              <a:t>url</a:t>
            </a:r>
            <a:r>
              <a:rPr lang="en-US" dirty="0"/>
              <a:t> = </a:t>
            </a:r>
            <a:r>
              <a:rPr lang="en-US" b="1" dirty="0"/>
              <a:t>new </a:t>
            </a:r>
            <a:r>
              <a:rPr lang="en-US" dirty="0"/>
              <a:t>URL(“http://</a:t>
            </a:r>
            <a:r>
              <a:rPr lang="en-US" dirty="0" err="1"/>
              <a:t>google.com</a:t>
            </a:r>
            <a:r>
              <a:rPr lang="en-US" dirty="0"/>
              <a:t>”);   </a:t>
            </a:r>
            <a:r>
              <a:rPr lang="en-US" sz="1600" dirty="0"/>
              <a:t>// throws </a:t>
            </a:r>
            <a:r>
              <a:rPr lang="en-US" sz="1600" dirty="0" err="1"/>
              <a:t>MalformedURLException</a:t>
            </a:r>
            <a:endParaRPr lang="en-US" sz="1600" dirty="0"/>
          </a:p>
          <a:p>
            <a:pPr marL="800100" lvl="2" indent="0">
              <a:buNone/>
            </a:pPr>
            <a:r>
              <a:rPr lang="en-US" dirty="0" err="1"/>
              <a:t>InputStream</a:t>
            </a:r>
            <a:r>
              <a:rPr lang="en-US" dirty="0"/>
              <a:t> </a:t>
            </a:r>
            <a:r>
              <a:rPr lang="en-US" dirty="0" err="1"/>
              <a:t>inStream</a:t>
            </a:r>
            <a:r>
              <a:rPr lang="en-US" dirty="0"/>
              <a:t> = </a:t>
            </a:r>
            <a:r>
              <a:rPr lang="en-US" dirty="0" err="1"/>
              <a:t>url.openStream</a:t>
            </a:r>
            <a:r>
              <a:rPr lang="en-US" dirty="0"/>
              <a:t>();</a:t>
            </a:r>
          </a:p>
          <a:p>
            <a:pPr marL="800100" lvl="2" indent="0">
              <a:buNone/>
            </a:pPr>
            <a:r>
              <a:rPr lang="en-US" dirty="0" err="1"/>
              <a:t>InputStreamReader</a:t>
            </a:r>
            <a:r>
              <a:rPr lang="en-US" dirty="0"/>
              <a:t> </a:t>
            </a:r>
            <a:r>
              <a:rPr lang="en-US" dirty="0" err="1"/>
              <a:t>inStreamReader</a:t>
            </a:r>
            <a:r>
              <a:rPr lang="en-US" dirty="0"/>
              <a:t> = </a:t>
            </a:r>
          </a:p>
          <a:p>
            <a:pPr marL="800100" lvl="2" indent="0">
              <a:buNone/>
            </a:pPr>
            <a:r>
              <a:rPr lang="en-US" b="1" dirty="0"/>
              <a:t>	   new </a:t>
            </a:r>
            <a:r>
              <a:rPr lang="en-US" dirty="0" err="1"/>
              <a:t>InputStreamReader</a:t>
            </a:r>
            <a:r>
              <a:rPr lang="en-US" dirty="0"/>
              <a:t>(</a:t>
            </a:r>
            <a:r>
              <a:rPr lang="en-US" dirty="0" err="1"/>
              <a:t>inStream</a:t>
            </a:r>
            <a:r>
              <a:rPr lang="en-US" dirty="0"/>
              <a:t>, </a:t>
            </a:r>
            <a:r>
              <a:rPr lang="en-US" dirty="0" err="1"/>
              <a:t>Charset.</a:t>
            </a:r>
            <a:r>
              <a:rPr lang="en-US" i="1" dirty="0" err="1"/>
              <a:t>forName</a:t>
            </a:r>
            <a:r>
              <a:rPr lang="en-US" dirty="0"/>
              <a:t>(</a:t>
            </a:r>
            <a:r>
              <a:rPr lang="en-US" b="1" dirty="0"/>
              <a:t>"UTF-8"</a:t>
            </a:r>
            <a:r>
              <a:rPr lang="en-US" dirty="0"/>
              <a:t>));</a:t>
            </a:r>
          </a:p>
          <a:p>
            <a:pPr marL="0" indent="0">
              <a:buNone/>
            </a:pPr>
            <a:endParaRPr lang="en-US" sz="2000" b="0" dirty="0"/>
          </a:p>
          <a:p>
            <a:pPr marL="0" indent="0">
              <a:buNone/>
            </a:pPr>
            <a:r>
              <a:rPr lang="en-US" sz="2000" b="0" dirty="0"/>
              <a:t>*https://</a:t>
            </a:r>
            <a:r>
              <a:rPr lang="en-US" sz="2000" b="0" dirty="0" err="1"/>
              <a:t>docs.oracle.com</a:t>
            </a:r>
            <a:r>
              <a:rPr lang="en-US" sz="2000" b="0" dirty="0"/>
              <a:t>/</a:t>
            </a:r>
            <a:r>
              <a:rPr lang="en-US" sz="2000" b="0" dirty="0" err="1"/>
              <a:t>javase</a:t>
            </a:r>
            <a:r>
              <a:rPr lang="en-US" sz="2000" b="0" dirty="0"/>
              <a:t>/7/docs/</a:t>
            </a:r>
            <a:r>
              <a:rPr lang="en-US" sz="2000" b="0" dirty="0" err="1"/>
              <a:t>api</a:t>
            </a:r>
            <a:r>
              <a:rPr lang="en-US" sz="2000" b="0" dirty="0"/>
              <a:t>/java/net/</a:t>
            </a:r>
            <a:r>
              <a:rPr lang="en-US" sz="2000" b="0" dirty="0" err="1"/>
              <a:t>URL.html</a:t>
            </a:r>
            <a:endParaRPr lang="en-US" sz="2000" b="0" dirty="0"/>
          </a:p>
          <a:p>
            <a:pPr marL="0" indent="0">
              <a:buNone/>
            </a:pPr>
            <a:endParaRPr lang="en-US" sz="2000" b="0" dirty="0"/>
          </a:p>
        </p:txBody>
      </p:sp>
    </p:spTree>
    <p:extLst>
      <p:ext uri="{BB962C8B-B14F-4D97-AF65-F5344CB8AC3E}">
        <p14:creationId xmlns:p14="http://schemas.microsoft.com/office/powerpoint/2010/main" val="1088329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easier with better libraries</a:t>
            </a:r>
          </a:p>
        </p:txBody>
      </p:sp>
      <p:sp>
        <p:nvSpPr>
          <p:cNvPr id="3" name="Content Placeholder 2"/>
          <p:cNvSpPr>
            <a:spLocks noGrp="1"/>
          </p:cNvSpPr>
          <p:nvPr>
            <p:ph idx="1"/>
          </p:nvPr>
        </p:nvSpPr>
        <p:spPr>
          <a:xfrm>
            <a:off x="396875" y="1362075"/>
            <a:ext cx="8442325" cy="4972050"/>
          </a:xfrm>
        </p:spPr>
        <p:txBody>
          <a:bodyPr/>
          <a:lstStyle/>
          <a:p>
            <a:pPr marL="0" indent="0">
              <a:buNone/>
            </a:pPr>
            <a:r>
              <a:rPr lang="en-US" sz="1600" dirty="0">
                <a:latin typeface="Courier"/>
                <a:cs typeface="Courier"/>
              </a:rPr>
              <a:t>http://</a:t>
            </a:r>
            <a:r>
              <a:rPr lang="en-US" sz="1600" dirty="0" err="1">
                <a:latin typeface="Courier"/>
                <a:cs typeface="Courier"/>
              </a:rPr>
              <a:t>unirest.io</a:t>
            </a:r>
            <a:r>
              <a:rPr lang="en-US" sz="1600" dirty="0">
                <a:latin typeface="Courier"/>
                <a:cs typeface="Courier"/>
              </a:rPr>
              <a:t>/</a:t>
            </a:r>
            <a:r>
              <a:rPr lang="en-US" sz="1600" dirty="0" err="1">
                <a:latin typeface="Courier"/>
                <a:cs typeface="Courier"/>
              </a:rPr>
              <a:t>java.html</a:t>
            </a:r>
            <a:endParaRPr lang="en-US" sz="1600" dirty="0">
              <a:latin typeface="Courier"/>
              <a:cs typeface="Courier"/>
            </a:endParaRPr>
          </a:p>
          <a:p>
            <a:pPr marL="0" indent="0">
              <a:buNone/>
            </a:pPr>
            <a:endParaRPr lang="en-US" sz="1600" dirty="0">
              <a:latin typeface="Courier"/>
              <a:cs typeface="Courier"/>
            </a:endParaRPr>
          </a:p>
          <a:p>
            <a:pPr marL="0" indent="0">
              <a:buNone/>
            </a:pPr>
            <a:r>
              <a:rPr lang="en-US" sz="1600" dirty="0" err="1">
                <a:latin typeface="Courier"/>
                <a:cs typeface="Courier"/>
              </a:rPr>
              <a:t>HttpResponse</a:t>
            </a:r>
            <a:r>
              <a:rPr lang="en-US" sz="1600" dirty="0">
                <a:latin typeface="Courier"/>
                <a:cs typeface="Courier"/>
              </a:rPr>
              <a:t>&lt;String&gt; response =</a:t>
            </a:r>
            <a:br>
              <a:rPr lang="en-US" sz="1600" dirty="0">
                <a:latin typeface="Courier"/>
                <a:cs typeface="Courier"/>
              </a:rPr>
            </a:br>
            <a:r>
              <a:rPr lang="en-US" sz="1600" dirty="0">
                <a:latin typeface="Courier"/>
                <a:cs typeface="Courier"/>
              </a:rPr>
              <a:t>        </a:t>
            </a:r>
            <a:r>
              <a:rPr lang="en-US" sz="1600" dirty="0" err="1">
                <a:latin typeface="Courier"/>
                <a:cs typeface="Courier"/>
              </a:rPr>
              <a:t>Unirest.</a:t>
            </a:r>
            <a:r>
              <a:rPr lang="en-US" sz="1600" i="1" dirty="0" err="1">
                <a:latin typeface="Courier"/>
                <a:cs typeface="Courier"/>
              </a:rPr>
              <a:t>get</a:t>
            </a:r>
            <a:r>
              <a:rPr lang="en-US" sz="1600" dirty="0">
                <a:latin typeface="Courier"/>
                <a:cs typeface="Courier"/>
              </a:rPr>
              <a:t>(</a:t>
            </a:r>
            <a:r>
              <a:rPr lang="en-US" sz="1600" dirty="0" err="1">
                <a:latin typeface="Courier"/>
                <a:cs typeface="Courier"/>
              </a:rPr>
              <a:t>url</a:t>
            </a:r>
            <a:r>
              <a:rPr lang="en-US" sz="1600" dirty="0">
                <a:latin typeface="Courier"/>
                <a:cs typeface="Courier"/>
              </a:rPr>
              <a:t>)</a:t>
            </a:r>
            <a:br>
              <a:rPr lang="en-US" sz="1600" dirty="0">
                <a:latin typeface="Courier"/>
                <a:cs typeface="Courier"/>
              </a:rPr>
            </a:br>
            <a:r>
              <a:rPr lang="en-US" sz="1600" dirty="0">
                <a:latin typeface="Courier"/>
                <a:cs typeface="Courier"/>
              </a:rPr>
              <a:t>        .header("user-key", </a:t>
            </a:r>
            <a:r>
              <a:rPr lang="en-US" sz="1600" dirty="0" err="1">
                <a:latin typeface="Courier"/>
                <a:cs typeface="Courier"/>
              </a:rPr>
              <a:t>Zomato.</a:t>
            </a:r>
            <a:r>
              <a:rPr lang="en-US" sz="1600" i="1" dirty="0" err="1">
                <a:latin typeface="Courier"/>
                <a:cs typeface="Courier"/>
              </a:rPr>
              <a:t>API_KEY</a:t>
            </a:r>
            <a:r>
              <a:rPr lang="en-US" sz="1600" dirty="0">
                <a:latin typeface="Courier"/>
                <a:cs typeface="Courier"/>
              </a:rPr>
              <a:t>)</a:t>
            </a:r>
            <a:br>
              <a:rPr lang="en-US" sz="1600" dirty="0">
                <a:latin typeface="Courier"/>
                <a:cs typeface="Courier"/>
              </a:rPr>
            </a:br>
            <a:r>
              <a:rPr lang="en-US" sz="1600" dirty="0">
                <a:latin typeface="Courier"/>
                <a:cs typeface="Courier"/>
              </a:rPr>
              <a:t>        .</a:t>
            </a:r>
            <a:r>
              <a:rPr lang="en-US" sz="1600" dirty="0" err="1">
                <a:latin typeface="Courier"/>
                <a:cs typeface="Courier"/>
              </a:rPr>
              <a:t>asString</a:t>
            </a:r>
            <a:r>
              <a:rPr lang="en-US" sz="1600" dirty="0">
                <a:latin typeface="Courier"/>
                <a:cs typeface="Courier"/>
              </a:rPr>
              <a:t>();</a:t>
            </a:r>
            <a:br>
              <a:rPr lang="en-US" sz="1600" dirty="0">
                <a:latin typeface="Courier"/>
                <a:cs typeface="Courier"/>
              </a:rPr>
            </a:br>
            <a:br>
              <a:rPr lang="en-US" sz="1600" dirty="0">
                <a:latin typeface="Courier"/>
                <a:cs typeface="Courier"/>
              </a:rPr>
            </a:br>
            <a:r>
              <a:rPr lang="en-US" sz="1600" dirty="0">
                <a:latin typeface="Courier"/>
                <a:cs typeface="Courier"/>
              </a:rPr>
              <a:t>if (</a:t>
            </a:r>
            <a:r>
              <a:rPr lang="en-US" sz="1600" dirty="0" err="1">
                <a:latin typeface="Courier"/>
                <a:cs typeface="Courier"/>
              </a:rPr>
              <a:t>response.getStatus</a:t>
            </a:r>
            <a:r>
              <a:rPr lang="en-US" sz="1600" dirty="0">
                <a:latin typeface="Courier"/>
                <a:cs typeface="Courier"/>
              </a:rPr>
              <a:t>() == 200) {</a:t>
            </a:r>
            <a:br>
              <a:rPr lang="en-US" sz="1600" dirty="0">
                <a:latin typeface="Courier"/>
                <a:cs typeface="Courier"/>
              </a:rPr>
            </a:br>
            <a:r>
              <a:rPr lang="en-US" sz="1600" dirty="0">
                <a:latin typeface="Courier"/>
                <a:cs typeface="Courier"/>
              </a:rPr>
              <a:t>    String </a:t>
            </a:r>
            <a:r>
              <a:rPr lang="en-US" sz="1600" dirty="0" err="1">
                <a:latin typeface="Courier"/>
                <a:cs typeface="Courier"/>
              </a:rPr>
              <a:t>json</a:t>
            </a:r>
            <a:r>
              <a:rPr lang="en-US" sz="1600" dirty="0">
                <a:latin typeface="Courier"/>
                <a:cs typeface="Courier"/>
              </a:rPr>
              <a:t> = </a:t>
            </a:r>
            <a:r>
              <a:rPr lang="en-US" sz="1600" dirty="0" err="1">
                <a:latin typeface="Courier"/>
                <a:cs typeface="Courier"/>
              </a:rPr>
              <a:t>response.getBody</a:t>
            </a:r>
            <a:r>
              <a:rPr lang="en-US" sz="1600" dirty="0">
                <a:latin typeface="Courier"/>
                <a:cs typeface="Courier"/>
              </a:rPr>
              <a:t>();</a:t>
            </a:r>
          </a:p>
          <a:p>
            <a:pPr marL="0" indent="0">
              <a:buNone/>
            </a:pPr>
            <a:r>
              <a:rPr lang="en-US" sz="1600" dirty="0">
                <a:latin typeface="Courier"/>
                <a:cs typeface="Courier"/>
              </a:rPr>
              <a:t>    ...</a:t>
            </a:r>
          </a:p>
          <a:p>
            <a:pPr marL="0" indent="0">
              <a:buNone/>
            </a:pPr>
            <a:r>
              <a:rPr lang="en-US" sz="1600" dirty="0">
                <a:latin typeface="Courier"/>
                <a:cs typeface="Courier"/>
              </a:rPr>
              <a:t>}</a:t>
            </a:r>
          </a:p>
        </p:txBody>
      </p:sp>
    </p:spTree>
    <p:extLst>
      <p:ext uri="{BB962C8B-B14F-4D97-AF65-F5344CB8AC3E}">
        <p14:creationId xmlns:p14="http://schemas.microsoft.com/office/powerpoint/2010/main" val="846572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(all) is wrong with this code?</a:t>
            </a:r>
          </a:p>
        </p:txBody>
      </p:sp>
      <p:sp>
        <p:nvSpPr>
          <p:cNvPr id="3" name="Content Placeholder 2"/>
          <p:cNvSpPr>
            <a:spLocks noGrp="1"/>
          </p:cNvSpPr>
          <p:nvPr>
            <p:ph idx="1"/>
          </p:nvPr>
        </p:nvSpPr>
        <p:spPr/>
        <p:txBody>
          <a:bodyPr/>
          <a:lstStyle/>
          <a:p>
            <a:pPr marL="0" indent="0">
              <a:buNone/>
            </a:pPr>
            <a:r>
              <a:rPr lang="en-US" sz="1600" dirty="0">
                <a:latin typeface="Courier"/>
                <a:cs typeface="Courier"/>
              </a:rPr>
              <a:t>public class Variables {</a:t>
            </a:r>
            <a:br>
              <a:rPr lang="en-US" sz="1600" dirty="0">
                <a:latin typeface="Courier"/>
                <a:cs typeface="Courier"/>
              </a:rPr>
            </a:br>
            <a:r>
              <a:rPr lang="en-US" sz="1600" dirty="0">
                <a:latin typeface="Courier"/>
                <a:cs typeface="Courier"/>
              </a:rPr>
              <a:t>    private static String </a:t>
            </a:r>
            <a:r>
              <a:rPr lang="en-US" sz="1600" i="1" dirty="0">
                <a:latin typeface="Courier"/>
                <a:cs typeface="Courier"/>
              </a:rPr>
              <a:t>invalid </a:t>
            </a:r>
            <a:r>
              <a:rPr lang="en-US" sz="1600" dirty="0">
                <a:latin typeface="Courier"/>
                <a:cs typeface="Courier"/>
              </a:rPr>
              <a:t>= "INVALID";</a:t>
            </a:r>
            <a:br>
              <a:rPr lang="en-US" sz="1600" dirty="0">
                <a:latin typeface="Courier"/>
                <a:cs typeface="Courier"/>
              </a:rPr>
            </a:br>
            <a:r>
              <a:rPr lang="en-US" sz="1600" dirty="0">
                <a:latin typeface="Courier"/>
                <a:cs typeface="Courier"/>
              </a:rPr>
              <a:t>    private static String [] </a:t>
            </a:r>
            <a:r>
              <a:rPr lang="en-US" sz="1600" i="1" dirty="0" err="1">
                <a:latin typeface="Courier"/>
                <a:cs typeface="Courier"/>
              </a:rPr>
              <a:t>args</a:t>
            </a:r>
            <a:r>
              <a:rPr lang="en-US" sz="1600" dirty="0">
                <a:latin typeface="Courier"/>
                <a:cs typeface="Courier"/>
              </a:rPr>
              <a:t>;</a:t>
            </a:r>
            <a:br>
              <a:rPr lang="en-US" sz="1600" dirty="0">
                <a:latin typeface="Courier"/>
                <a:cs typeface="Courier"/>
              </a:rPr>
            </a:br>
            <a:br>
              <a:rPr lang="en-US" sz="1600" dirty="0">
                <a:latin typeface="Courier"/>
                <a:cs typeface="Courier"/>
              </a:rPr>
            </a:br>
            <a:r>
              <a:rPr lang="en-US" sz="1600" dirty="0">
                <a:latin typeface="Courier"/>
                <a:cs typeface="Courier"/>
              </a:rPr>
              <a:t>    public static String </a:t>
            </a:r>
            <a:r>
              <a:rPr lang="en-US" sz="1600" dirty="0" err="1">
                <a:latin typeface="Courier"/>
                <a:cs typeface="Courier"/>
              </a:rPr>
              <a:t>handleIt</a:t>
            </a:r>
            <a:r>
              <a:rPr lang="en-US" sz="1600" dirty="0">
                <a:latin typeface="Courier"/>
                <a:cs typeface="Courier"/>
              </a:rPr>
              <a:t>(String </a:t>
            </a:r>
            <a:r>
              <a:rPr lang="en-US" sz="1600" dirty="0" err="1">
                <a:latin typeface="Courier"/>
                <a:cs typeface="Courier"/>
              </a:rPr>
              <a:t>argString</a:t>
            </a:r>
            <a:r>
              <a:rPr lang="en-US" sz="1600" dirty="0">
                <a:latin typeface="Courier"/>
                <a:cs typeface="Courier"/>
              </a:rPr>
              <a:t>) {</a:t>
            </a:r>
            <a:br>
              <a:rPr lang="en-US" sz="1600" dirty="0">
                <a:latin typeface="Courier"/>
                <a:cs typeface="Courier"/>
              </a:rPr>
            </a:br>
            <a:r>
              <a:rPr lang="en-US" sz="1600" dirty="0">
                <a:latin typeface="Courier"/>
                <a:cs typeface="Courier"/>
              </a:rPr>
              <a:t>        </a:t>
            </a:r>
            <a:r>
              <a:rPr lang="en-US" sz="1600" i="1" dirty="0" err="1">
                <a:latin typeface="Courier"/>
                <a:cs typeface="Courier"/>
              </a:rPr>
              <a:t>args</a:t>
            </a:r>
            <a:r>
              <a:rPr lang="en-US" sz="1600" i="1" dirty="0">
                <a:latin typeface="Courier"/>
                <a:cs typeface="Courier"/>
              </a:rPr>
              <a:t> </a:t>
            </a:r>
            <a:r>
              <a:rPr lang="en-US" sz="1600" dirty="0">
                <a:latin typeface="Courier"/>
                <a:cs typeface="Courier"/>
              </a:rPr>
              <a:t>= </a:t>
            </a:r>
            <a:r>
              <a:rPr lang="en-US" sz="1600" dirty="0" err="1">
                <a:latin typeface="Courier"/>
                <a:cs typeface="Courier"/>
              </a:rPr>
              <a:t>argString.split</a:t>
            </a:r>
            <a:r>
              <a:rPr lang="en-US" sz="1600" dirty="0">
                <a:latin typeface="Courier"/>
                <a:cs typeface="Courier"/>
              </a:rPr>
              <a:t>(" ");</a:t>
            </a:r>
            <a:br>
              <a:rPr lang="en-US" sz="1600" dirty="0">
                <a:latin typeface="Courier"/>
                <a:cs typeface="Courier"/>
              </a:rPr>
            </a:br>
            <a:r>
              <a:rPr lang="en-US" sz="1600" dirty="0">
                <a:latin typeface="Courier"/>
                <a:cs typeface="Courier"/>
              </a:rPr>
              <a:t>        return </a:t>
            </a:r>
            <a:r>
              <a:rPr lang="en-US" sz="1600" i="1" dirty="0" err="1">
                <a:latin typeface="Courier"/>
                <a:cs typeface="Courier"/>
              </a:rPr>
              <a:t>handleArgs</a:t>
            </a:r>
            <a:r>
              <a:rPr lang="en-US" sz="1600" dirty="0">
                <a:latin typeface="Courier"/>
                <a:cs typeface="Courier"/>
              </a:rPr>
              <a:t>();</a:t>
            </a:r>
            <a:br>
              <a:rPr lang="en-US" sz="1600" dirty="0">
                <a:latin typeface="Courier"/>
                <a:cs typeface="Courier"/>
              </a:rPr>
            </a:br>
            <a:r>
              <a:rPr lang="en-US" sz="1600" dirty="0">
                <a:latin typeface="Courier"/>
                <a:cs typeface="Courier"/>
              </a:rPr>
              <a:t>    }</a:t>
            </a:r>
            <a:br>
              <a:rPr lang="en-US" sz="1600" dirty="0">
                <a:latin typeface="Courier"/>
                <a:cs typeface="Courier"/>
              </a:rPr>
            </a:br>
            <a:br>
              <a:rPr lang="en-US" sz="1600" dirty="0">
                <a:latin typeface="Courier"/>
                <a:cs typeface="Courier"/>
              </a:rPr>
            </a:br>
            <a:r>
              <a:rPr lang="en-US" sz="1600" dirty="0">
                <a:latin typeface="Courier"/>
                <a:cs typeface="Courier"/>
              </a:rPr>
              <a:t>    public static String </a:t>
            </a:r>
            <a:r>
              <a:rPr lang="en-US" sz="1600" dirty="0" err="1">
                <a:latin typeface="Courier"/>
                <a:cs typeface="Courier"/>
              </a:rPr>
              <a:t>handleArgs</a:t>
            </a:r>
            <a:r>
              <a:rPr lang="en-US" sz="1600" dirty="0">
                <a:latin typeface="Courier"/>
                <a:cs typeface="Courier"/>
              </a:rPr>
              <a:t>() {</a:t>
            </a:r>
            <a:br>
              <a:rPr lang="en-US" sz="1600" dirty="0">
                <a:latin typeface="Courier"/>
                <a:cs typeface="Courier"/>
              </a:rPr>
            </a:br>
            <a:r>
              <a:rPr lang="en-US" sz="1600" dirty="0">
                <a:latin typeface="Courier"/>
                <a:cs typeface="Courier"/>
              </a:rPr>
              <a:t>        </a:t>
            </a:r>
            <a:r>
              <a:rPr lang="en-US" sz="1600" dirty="0" err="1">
                <a:latin typeface="Courier"/>
                <a:cs typeface="Courier"/>
              </a:rPr>
              <a:t>int</a:t>
            </a:r>
            <a:r>
              <a:rPr lang="en-US" sz="1600" dirty="0">
                <a:latin typeface="Courier"/>
                <a:cs typeface="Courier"/>
              </a:rPr>
              <a:t> </a:t>
            </a:r>
            <a:r>
              <a:rPr lang="en-US" sz="1600" dirty="0" err="1">
                <a:latin typeface="Courier"/>
                <a:cs typeface="Courier"/>
              </a:rPr>
              <a:t>strLength</a:t>
            </a:r>
            <a:r>
              <a:rPr lang="en-US" sz="1600" dirty="0">
                <a:latin typeface="Courier"/>
                <a:cs typeface="Courier"/>
              </a:rPr>
              <a:t>;</a:t>
            </a:r>
            <a:br>
              <a:rPr lang="en-US" sz="1600" dirty="0">
                <a:latin typeface="Courier"/>
                <a:cs typeface="Courier"/>
              </a:rPr>
            </a:br>
            <a:r>
              <a:rPr lang="en-US" sz="1600" dirty="0">
                <a:latin typeface="Courier"/>
                <a:cs typeface="Courier"/>
              </a:rPr>
              <a:t>        for (</a:t>
            </a:r>
            <a:r>
              <a:rPr lang="en-US" sz="1600" dirty="0" err="1">
                <a:latin typeface="Courier"/>
                <a:cs typeface="Courier"/>
              </a:rPr>
              <a:t>int</a:t>
            </a:r>
            <a:r>
              <a:rPr lang="en-US" sz="1600" dirty="0">
                <a:latin typeface="Courier"/>
                <a:cs typeface="Courier"/>
              </a:rPr>
              <a:t> </a:t>
            </a:r>
            <a:r>
              <a:rPr lang="en-US" sz="1600" dirty="0" err="1">
                <a:latin typeface="Courier"/>
                <a:cs typeface="Courier"/>
              </a:rPr>
              <a:t>i</a:t>
            </a:r>
            <a:r>
              <a:rPr lang="en-US" sz="1600" dirty="0">
                <a:latin typeface="Courier"/>
                <a:cs typeface="Courier"/>
              </a:rPr>
              <a:t> = 0; </a:t>
            </a:r>
            <a:r>
              <a:rPr lang="en-US" sz="1600" dirty="0" err="1">
                <a:latin typeface="Courier"/>
                <a:cs typeface="Courier"/>
              </a:rPr>
              <a:t>i</a:t>
            </a:r>
            <a:r>
              <a:rPr lang="en-US" sz="1600" dirty="0">
                <a:latin typeface="Courier"/>
                <a:cs typeface="Courier"/>
              </a:rPr>
              <a:t> &lt; </a:t>
            </a:r>
            <a:r>
              <a:rPr lang="en-US" sz="1600" i="1" dirty="0" err="1">
                <a:latin typeface="Courier"/>
                <a:cs typeface="Courier"/>
              </a:rPr>
              <a:t>args</a:t>
            </a:r>
            <a:r>
              <a:rPr lang="en-US" sz="1600" dirty="0" err="1">
                <a:latin typeface="Courier"/>
                <a:cs typeface="Courier"/>
              </a:rPr>
              <a:t>.length</a:t>
            </a:r>
            <a:r>
              <a:rPr lang="en-US" sz="1600" dirty="0">
                <a:latin typeface="Courier"/>
                <a:cs typeface="Courier"/>
              </a:rPr>
              <a:t>; </a:t>
            </a:r>
            <a:r>
              <a:rPr lang="en-US" sz="1600" dirty="0" err="1">
                <a:latin typeface="Courier"/>
                <a:cs typeface="Courier"/>
              </a:rPr>
              <a:t>i</a:t>
            </a:r>
            <a:r>
              <a:rPr lang="en-US" sz="1600" dirty="0">
                <a:latin typeface="Courier"/>
                <a:cs typeface="Courier"/>
              </a:rPr>
              <a:t>++) {</a:t>
            </a:r>
            <a:br>
              <a:rPr lang="en-US" sz="1600" dirty="0">
                <a:latin typeface="Courier"/>
                <a:cs typeface="Courier"/>
              </a:rPr>
            </a:br>
            <a:r>
              <a:rPr lang="en-US" sz="1600" dirty="0">
                <a:latin typeface="Courier"/>
                <a:cs typeface="Courier"/>
              </a:rPr>
              <a:t>            </a:t>
            </a:r>
            <a:r>
              <a:rPr lang="en-US" sz="1600" dirty="0" err="1">
                <a:latin typeface="Courier"/>
                <a:cs typeface="Courier"/>
              </a:rPr>
              <a:t>strLength</a:t>
            </a:r>
            <a:r>
              <a:rPr lang="en-US" sz="1600" dirty="0">
                <a:latin typeface="Courier"/>
                <a:cs typeface="Courier"/>
              </a:rPr>
              <a:t> = </a:t>
            </a:r>
            <a:r>
              <a:rPr lang="en-US" sz="1600" i="1" dirty="0" err="1">
                <a:latin typeface="Courier"/>
                <a:cs typeface="Courier"/>
              </a:rPr>
              <a:t>args</a:t>
            </a:r>
            <a:r>
              <a:rPr lang="en-US" sz="1600" dirty="0">
                <a:latin typeface="Courier"/>
                <a:cs typeface="Courier"/>
              </a:rPr>
              <a:t>[</a:t>
            </a:r>
            <a:r>
              <a:rPr lang="en-US" sz="1600" dirty="0" err="1">
                <a:latin typeface="Courier"/>
                <a:cs typeface="Courier"/>
              </a:rPr>
              <a:t>i</a:t>
            </a:r>
            <a:r>
              <a:rPr lang="en-US" sz="1600" dirty="0">
                <a:latin typeface="Courier"/>
                <a:cs typeface="Courier"/>
              </a:rPr>
              <a:t>].length();</a:t>
            </a:r>
            <a:br>
              <a:rPr lang="en-US" sz="1600" dirty="0">
                <a:latin typeface="Courier"/>
                <a:cs typeface="Courier"/>
              </a:rPr>
            </a:br>
            <a:r>
              <a:rPr lang="en-US" sz="1600" dirty="0">
                <a:latin typeface="Courier"/>
                <a:cs typeface="Courier"/>
              </a:rPr>
              <a:t>            if (</a:t>
            </a:r>
            <a:r>
              <a:rPr lang="en-US" sz="1600" dirty="0" err="1">
                <a:latin typeface="Courier"/>
                <a:cs typeface="Courier"/>
              </a:rPr>
              <a:t>strLength</a:t>
            </a:r>
            <a:r>
              <a:rPr lang="en-US" sz="1600" dirty="0">
                <a:latin typeface="Courier"/>
                <a:cs typeface="Courier"/>
              </a:rPr>
              <a:t> &gt; 5) {</a:t>
            </a:r>
            <a:br>
              <a:rPr lang="en-US" sz="1600" dirty="0">
                <a:latin typeface="Courier"/>
                <a:cs typeface="Courier"/>
              </a:rPr>
            </a:br>
            <a:r>
              <a:rPr lang="en-US" sz="1600" dirty="0">
                <a:latin typeface="Courier"/>
                <a:cs typeface="Courier"/>
              </a:rPr>
              <a:t>                return </a:t>
            </a:r>
            <a:r>
              <a:rPr lang="en-US" sz="1600" i="1" dirty="0" err="1">
                <a:latin typeface="Courier"/>
                <a:cs typeface="Courier"/>
              </a:rPr>
              <a:t>args</a:t>
            </a:r>
            <a:r>
              <a:rPr lang="en-US" sz="1600" dirty="0">
                <a:latin typeface="Courier"/>
                <a:cs typeface="Courier"/>
              </a:rPr>
              <a:t>[</a:t>
            </a:r>
            <a:r>
              <a:rPr lang="en-US" sz="1600" dirty="0" err="1">
                <a:latin typeface="Courier"/>
                <a:cs typeface="Courier"/>
              </a:rPr>
              <a:t>i</a:t>
            </a:r>
            <a:r>
              <a:rPr lang="en-US" sz="1600" dirty="0">
                <a:latin typeface="Courier"/>
                <a:cs typeface="Courier"/>
              </a:rPr>
              <a:t>] + ": " + </a:t>
            </a:r>
            <a:r>
              <a:rPr lang="en-US" sz="1600" dirty="0" err="1">
                <a:latin typeface="Courier"/>
                <a:cs typeface="Courier"/>
              </a:rPr>
              <a:t>strLength</a:t>
            </a:r>
            <a:r>
              <a:rPr lang="en-US" sz="1600" dirty="0">
                <a:latin typeface="Courier"/>
                <a:cs typeface="Courier"/>
              </a:rPr>
              <a:t>;</a:t>
            </a:r>
            <a:br>
              <a:rPr lang="en-US" sz="1600" dirty="0">
                <a:latin typeface="Courier"/>
                <a:cs typeface="Courier"/>
              </a:rPr>
            </a:br>
            <a:r>
              <a:rPr lang="en-US" sz="1600" dirty="0">
                <a:latin typeface="Courier"/>
                <a:cs typeface="Courier"/>
              </a:rPr>
              <a:t>            }</a:t>
            </a:r>
            <a:br>
              <a:rPr lang="en-US" sz="1600" dirty="0">
                <a:latin typeface="Courier"/>
                <a:cs typeface="Courier"/>
              </a:rPr>
            </a:br>
            <a:r>
              <a:rPr lang="en-US" sz="1600" dirty="0">
                <a:latin typeface="Courier"/>
                <a:cs typeface="Courier"/>
              </a:rPr>
              <a:t>        }</a:t>
            </a:r>
            <a:br>
              <a:rPr lang="en-US" sz="1600" dirty="0">
                <a:latin typeface="Courier"/>
                <a:cs typeface="Courier"/>
              </a:rPr>
            </a:br>
            <a:r>
              <a:rPr lang="en-US" sz="1600" dirty="0">
                <a:latin typeface="Courier"/>
                <a:cs typeface="Courier"/>
              </a:rPr>
              <a:t>        return </a:t>
            </a:r>
            <a:r>
              <a:rPr lang="en-US" sz="1600" i="1" dirty="0">
                <a:latin typeface="Courier"/>
                <a:cs typeface="Courier"/>
              </a:rPr>
              <a:t>invalid</a:t>
            </a:r>
            <a:r>
              <a:rPr lang="en-US" sz="1600" dirty="0">
                <a:latin typeface="Courier"/>
                <a:cs typeface="Courier"/>
              </a:rPr>
              <a:t>;</a:t>
            </a:r>
            <a:br>
              <a:rPr lang="en-US" sz="1600" dirty="0">
                <a:latin typeface="Courier"/>
                <a:cs typeface="Courier"/>
              </a:rPr>
            </a:br>
            <a:r>
              <a:rPr lang="en-US" sz="1600" dirty="0">
                <a:latin typeface="Courier"/>
                <a:cs typeface="Courier"/>
              </a:rPr>
              <a:t>    }</a:t>
            </a:r>
            <a:br>
              <a:rPr lang="en-US" sz="1600" dirty="0">
                <a:latin typeface="Courier"/>
                <a:cs typeface="Courier"/>
              </a:rPr>
            </a:br>
            <a:r>
              <a:rPr lang="en-US" sz="1600" dirty="0">
                <a:latin typeface="Courier"/>
                <a:cs typeface="Courier"/>
              </a:rPr>
              <a:t>}</a:t>
            </a:r>
          </a:p>
        </p:txBody>
      </p:sp>
    </p:spTree>
    <p:extLst>
      <p:ext uri="{BB962C8B-B14F-4D97-AF65-F5344CB8AC3E}">
        <p14:creationId xmlns:p14="http://schemas.microsoft.com/office/powerpoint/2010/main" val="3553020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024982" cy="762000"/>
          </a:xfrm>
        </p:spPr>
        <p:txBody>
          <a:bodyPr/>
          <a:lstStyle/>
          <a:p>
            <a:r>
              <a:rPr lang="en-US" dirty="0"/>
              <a:t>Are the following two things the same?</a:t>
            </a:r>
          </a:p>
        </p:txBody>
      </p:sp>
      <p:sp>
        <p:nvSpPr>
          <p:cNvPr id="3" name="Content Placeholder 2"/>
          <p:cNvSpPr>
            <a:spLocks noGrp="1"/>
          </p:cNvSpPr>
          <p:nvPr>
            <p:ph idx="1"/>
          </p:nvPr>
        </p:nvSpPr>
        <p:spPr>
          <a:xfrm>
            <a:off x="396875" y="1197678"/>
            <a:ext cx="7896225" cy="5355522"/>
          </a:xfrm>
        </p:spPr>
        <p:txBody>
          <a:bodyPr/>
          <a:lstStyle/>
          <a:p>
            <a:pPr marL="0" indent="0">
              <a:buNone/>
            </a:pPr>
            <a:r>
              <a:rPr lang="en-US" dirty="0">
                <a:latin typeface="Courier"/>
                <a:cs typeface="Courier"/>
              </a:rPr>
              <a:t>if (func1(arg1, arg2) || </a:t>
            </a:r>
          </a:p>
          <a:p>
            <a:pPr marL="0" indent="0">
              <a:buNone/>
            </a:pPr>
            <a:r>
              <a:rPr lang="en-US" dirty="0">
                <a:latin typeface="Courier"/>
                <a:cs typeface="Courier"/>
              </a:rPr>
              <a:t>    func2(arg1, arg2)) {</a:t>
            </a:r>
          </a:p>
          <a:p>
            <a:pPr marL="0" indent="0">
              <a:buNone/>
            </a:pPr>
            <a:r>
              <a:rPr lang="en-US" dirty="0">
                <a:latin typeface="Courier"/>
                <a:cs typeface="Courier"/>
              </a:rPr>
              <a:t>    return true;</a:t>
            </a:r>
          </a:p>
          <a:p>
            <a:pPr marL="0" indent="0">
              <a:buNone/>
            </a:pPr>
            <a:r>
              <a:rPr lang="en-US" dirty="0">
                <a:latin typeface="Courier"/>
                <a:cs typeface="Courier"/>
              </a:rPr>
              <a:t>}</a:t>
            </a:r>
          </a:p>
          <a:p>
            <a:pPr marL="0" indent="0">
              <a:buNone/>
            </a:pPr>
            <a:endParaRPr lang="en-US" dirty="0">
              <a:latin typeface="Courier"/>
              <a:cs typeface="Courier"/>
            </a:endParaRPr>
          </a:p>
          <a:p>
            <a:pPr marL="0" indent="0">
              <a:buNone/>
            </a:pPr>
            <a:r>
              <a:rPr lang="en-US" dirty="0" err="1">
                <a:latin typeface="Courier"/>
                <a:cs typeface="Courier"/>
              </a:rPr>
              <a:t>bool</a:t>
            </a:r>
            <a:r>
              <a:rPr lang="en-US" dirty="0">
                <a:latin typeface="Courier"/>
                <a:cs typeface="Courier"/>
              </a:rPr>
              <a:t> </a:t>
            </a:r>
            <a:r>
              <a:rPr lang="en-US" dirty="0" err="1">
                <a:latin typeface="Courier"/>
                <a:cs typeface="Courier"/>
              </a:rPr>
              <a:t>isGood</a:t>
            </a:r>
            <a:r>
              <a:rPr lang="en-US" dirty="0">
                <a:latin typeface="Courier"/>
                <a:cs typeface="Courier"/>
              </a:rPr>
              <a:t> = func1(arg1, arg2);</a:t>
            </a:r>
          </a:p>
          <a:p>
            <a:pPr marL="0" indent="0">
              <a:buNone/>
            </a:pPr>
            <a:r>
              <a:rPr lang="en-US" dirty="0" err="1">
                <a:latin typeface="Courier"/>
                <a:cs typeface="Courier"/>
              </a:rPr>
              <a:t>bool</a:t>
            </a:r>
            <a:r>
              <a:rPr lang="en-US" dirty="0">
                <a:latin typeface="Courier"/>
                <a:cs typeface="Courier"/>
              </a:rPr>
              <a:t> </a:t>
            </a:r>
            <a:r>
              <a:rPr lang="en-US" dirty="0" err="1">
                <a:latin typeface="Courier"/>
                <a:cs typeface="Courier"/>
              </a:rPr>
              <a:t>isOkay</a:t>
            </a:r>
            <a:r>
              <a:rPr lang="en-US" dirty="0">
                <a:latin typeface="Courier"/>
                <a:cs typeface="Courier"/>
              </a:rPr>
              <a:t> = func2(arg1, arg2);</a:t>
            </a:r>
          </a:p>
          <a:p>
            <a:pPr marL="0" indent="0">
              <a:buNone/>
            </a:pPr>
            <a:r>
              <a:rPr lang="en-US" dirty="0">
                <a:latin typeface="Courier"/>
                <a:cs typeface="Courier"/>
              </a:rPr>
              <a:t>if (</a:t>
            </a:r>
            <a:r>
              <a:rPr lang="en-US" dirty="0" err="1">
                <a:latin typeface="Courier"/>
                <a:cs typeface="Courier"/>
              </a:rPr>
              <a:t>isGood</a:t>
            </a:r>
            <a:r>
              <a:rPr lang="en-US" dirty="0">
                <a:latin typeface="Courier"/>
                <a:cs typeface="Courier"/>
              </a:rPr>
              <a:t> || </a:t>
            </a:r>
            <a:r>
              <a:rPr lang="en-US" dirty="0" err="1">
                <a:latin typeface="Courier"/>
                <a:cs typeface="Courier"/>
              </a:rPr>
              <a:t>isOkay</a:t>
            </a:r>
            <a:r>
              <a:rPr lang="en-US" dirty="0">
                <a:latin typeface="Courier"/>
                <a:cs typeface="Courier"/>
              </a:rPr>
              <a:t>) {</a:t>
            </a:r>
          </a:p>
          <a:p>
            <a:pPr marL="0" indent="0">
              <a:buNone/>
            </a:pPr>
            <a:r>
              <a:rPr lang="en-US" dirty="0">
                <a:latin typeface="Courier"/>
                <a:cs typeface="Courier"/>
              </a:rPr>
              <a:t>    return true;</a:t>
            </a:r>
          </a:p>
          <a:p>
            <a:pPr marL="0" indent="0">
              <a:buNone/>
            </a:pPr>
            <a:r>
              <a:rPr lang="en-US" dirty="0">
                <a:latin typeface="Courier"/>
                <a:cs typeface="Courier"/>
              </a:rPr>
              <a:t>}</a:t>
            </a:r>
          </a:p>
          <a:p>
            <a:pPr marL="0" indent="0">
              <a:buNone/>
            </a:pPr>
            <a:endParaRPr lang="en-US" dirty="0">
              <a:latin typeface="Courier"/>
              <a:cs typeface="Courier"/>
            </a:endParaRPr>
          </a:p>
          <a:p>
            <a:pPr marL="0" indent="0">
              <a:buNone/>
            </a:pPr>
            <a:r>
              <a:rPr lang="en-US" dirty="0">
                <a:latin typeface="Calibri"/>
                <a:cs typeface="Calibri"/>
              </a:rPr>
              <a:t>A) Same		B) Different 		C) I don’t know</a:t>
            </a:r>
          </a:p>
          <a:p>
            <a:pPr marL="0" indent="0">
              <a:buNone/>
            </a:pPr>
            <a:endParaRPr lang="en-US" dirty="0">
              <a:latin typeface="Courier"/>
              <a:cs typeface="Courier"/>
            </a:endParaRPr>
          </a:p>
          <a:p>
            <a:endParaRPr lang="en-US" dirty="0"/>
          </a:p>
          <a:p>
            <a:endParaRPr lang="en-US" dirty="0"/>
          </a:p>
        </p:txBody>
      </p:sp>
    </p:spTree>
    <p:extLst>
      <p:ext uri="{BB962C8B-B14F-4D97-AF65-F5344CB8AC3E}">
        <p14:creationId xmlns:p14="http://schemas.microsoft.com/office/powerpoint/2010/main" val="1194688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Short-circuit evaluation</a:t>
            </a:r>
          </a:p>
        </p:txBody>
      </p:sp>
      <p:sp>
        <p:nvSpPr>
          <p:cNvPr id="3" name="Content Placeholder 2"/>
          <p:cNvSpPr>
            <a:spLocks noGrp="1"/>
          </p:cNvSpPr>
          <p:nvPr>
            <p:ph idx="1"/>
          </p:nvPr>
        </p:nvSpPr>
        <p:spPr>
          <a:xfrm>
            <a:off x="396875" y="1362075"/>
            <a:ext cx="8289925" cy="4972050"/>
          </a:xfrm>
        </p:spPr>
        <p:txBody>
          <a:bodyPr/>
          <a:lstStyle/>
          <a:p>
            <a:r>
              <a:rPr lang="en-US" dirty="0"/>
              <a:t>Java stops evaluating conditionals as soon as knows the outcome:</a:t>
            </a:r>
          </a:p>
          <a:p>
            <a:endParaRPr lang="en-US" dirty="0"/>
          </a:p>
          <a:p>
            <a:r>
              <a:rPr lang="en-US" sz="1800" dirty="0">
                <a:latin typeface="Courier"/>
                <a:cs typeface="Courier"/>
              </a:rPr>
              <a:t>if ((0 == 1) &amp;&amp; </a:t>
            </a:r>
            <a:r>
              <a:rPr lang="en-US" sz="1800" dirty="0" err="1">
                <a:latin typeface="Courier"/>
                <a:cs typeface="Courier"/>
              </a:rPr>
              <a:t>willNeverBeCalled</a:t>
            </a:r>
            <a:r>
              <a:rPr lang="en-US" sz="1800" dirty="0">
                <a:latin typeface="Courier"/>
                <a:cs typeface="Courier"/>
              </a:rPr>
              <a:t>()) { …</a:t>
            </a:r>
          </a:p>
          <a:p>
            <a:r>
              <a:rPr lang="en-US" sz="1800" dirty="0">
                <a:latin typeface="Courier"/>
                <a:cs typeface="Courier"/>
              </a:rPr>
              <a:t>if ((1 == 1) || </a:t>
            </a:r>
            <a:r>
              <a:rPr lang="en-US" sz="1800" dirty="0" err="1">
                <a:latin typeface="Courier"/>
                <a:cs typeface="Courier"/>
              </a:rPr>
              <a:t>willNeverBeCalled</a:t>
            </a:r>
            <a:r>
              <a:rPr lang="en-US" sz="1800" dirty="0">
                <a:latin typeface="Courier"/>
                <a:cs typeface="Courier"/>
              </a:rPr>
              <a:t>()) {  …</a:t>
            </a:r>
          </a:p>
          <a:p>
            <a:endParaRPr lang="en-US" dirty="0"/>
          </a:p>
          <a:p>
            <a:r>
              <a:rPr lang="en-US" dirty="0"/>
              <a:t>In the above, the function will never be called.</a:t>
            </a:r>
          </a:p>
          <a:p>
            <a:endParaRPr lang="en-US" dirty="0"/>
          </a:p>
          <a:p>
            <a:r>
              <a:rPr lang="en-US" dirty="0"/>
              <a:t>Short-circuiting can be useful</a:t>
            </a:r>
          </a:p>
          <a:p>
            <a:pPr lvl="1"/>
            <a:r>
              <a:rPr lang="en-US" sz="1800" b="1" dirty="0">
                <a:latin typeface="Courier"/>
                <a:cs typeface="Courier"/>
              </a:rPr>
              <a:t>if ((pointer != null) &amp;&amp; (pointer-&gt;field == VAL)) {</a:t>
            </a:r>
          </a:p>
          <a:p>
            <a:r>
              <a:rPr lang="en-US" dirty="0"/>
              <a:t>Be judicious on when you rely on short circuiting</a:t>
            </a:r>
          </a:p>
        </p:txBody>
      </p:sp>
    </p:spTree>
    <p:extLst>
      <p:ext uri="{BB962C8B-B14F-4D97-AF65-F5344CB8AC3E}">
        <p14:creationId xmlns:p14="http://schemas.microsoft.com/office/powerpoint/2010/main" val="3344264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875" y="304800"/>
            <a:ext cx="8442325" cy="6477000"/>
          </a:xfrm>
        </p:spPr>
        <p:txBody>
          <a:bodyPr/>
          <a:lstStyle/>
          <a:p>
            <a:pPr marL="0" indent="0">
              <a:buNone/>
            </a:pPr>
            <a:r>
              <a:rPr lang="en-US" sz="900" dirty="0">
                <a:latin typeface="Courier"/>
                <a:cs typeface="Courier"/>
              </a:rPr>
              <a:t>       switch (type) {</a:t>
            </a:r>
          </a:p>
          <a:p>
            <a:pPr marL="0" indent="0">
              <a:buNone/>
            </a:pPr>
            <a:endParaRPr lang="en-US" sz="900" dirty="0">
              <a:latin typeface="Courier"/>
              <a:cs typeface="Courier"/>
            </a:endParaRPr>
          </a:p>
          <a:p>
            <a:pPr marL="0" indent="0">
              <a:buNone/>
            </a:pPr>
            <a:r>
              <a:rPr lang="en-US" sz="900" dirty="0">
                <a:latin typeface="Courier"/>
                <a:cs typeface="Courier"/>
              </a:rPr>
              <a:t>            // checks if the type is an open parenthesis</a:t>
            </a:r>
          </a:p>
          <a:p>
            <a:pPr marL="0" indent="0">
              <a:buNone/>
            </a:pPr>
            <a:r>
              <a:rPr lang="en-US" sz="900" dirty="0">
                <a:latin typeface="Courier"/>
                <a:cs typeface="Courier"/>
              </a:rPr>
              <a:t>            case "(" :</a:t>
            </a:r>
          </a:p>
          <a:p>
            <a:pPr marL="0" indent="0">
              <a:buNone/>
            </a:pPr>
            <a:endParaRPr lang="en-US" sz="900" dirty="0">
              <a:latin typeface="Courier"/>
              <a:cs typeface="Courier"/>
            </a:endParaRPr>
          </a:p>
          <a:p>
            <a:pPr marL="0" indent="0">
              <a:buNone/>
            </a:pPr>
            <a:r>
              <a:rPr lang="en-US" sz="900" dirty="0">
                <a:latin typeface="Courier"/>
                <a:cs typeface="Courier"/>
              </a:rPr>
              <a:t>                // comment relating to the condition</a:t>
            </a:r>
          </a:p>
          <a:p>
            <a:pPr marL="0" indent="0">
              <a:buNone/>
            </a:pPr>
            <a:r>
              <a:rPr lang="en-US" sz="900" dirty="0">
                <a:latin typeface="Courier"/>
                <a:cs typeface="Courier"/>
              </a:rPr>
              <a:t>                if (</a:t>
            </a:r>
            <a:r>
              <a:rPr lang="en-US" sz="900" dirty="0" err="1">
                <a:latin typeface="Courier"/>
                <a:cs typeface="Courier"/>
              </a:rPr>
              <a:t>someCondition</a:t>
            </a: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comment explaining why this return value</a:t>
            </a:r>
          </a:p>
          <a:p>
            <a:pPr marL="0" indent="0">
              <a:buNone/>
            </a:pPr>
            <a:r>
              <a:rPr lang="en-US" sz="900" dirty="0">
                <a:latin typeface="Courier"/>
                <a:cs typeface="Courier"/>
              </a:rPr>
              <a:t>                    return false;</a:t>
            </a:r>
          </a:p>
          <a:p>
            <a:pPr marL="0" indent="0">
              <a:buNone/>
            </a:pP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if (</a:t>
            </a:r>
            <a:r>
              <a:rPr lang="en-US" sz="900" dirty="0" err="1">
                <a:latin typeface="Courier"/>
                <a:cs typeface="Courier"/>
              </a:rPr>
              <a:t>anotherCondition</a:t>
            </a: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another explanatory comment</a:t>
            </a:r>
          </a:p>
          <a:p>
            <a:pPr marL="0" indent="0">
              <a:buNone/>
            </a:pPr>
            <a:r>
              <a:rPr lang="en-US" sz="900" dirty="0">
                <a:latin typeface="Courier"/>
                <a:cs typeface="Courier"/>
              </a:rPr>
              <a:t>                    return </a:t>
            </a:r>
            <a:r>
              <a:rPr lang="en-US" sz="900" dirty="0" err="1">
                <a:latin typeface="Courier"/>
                <a:cs typeface="Courier"/>
              </a:rPr>
              <a:t>aFunctionCall</a:t>
            </a:r>
            <a:r>
              <a:rPr lang="en-US" sz="900" dirty="0">
                <a:latin typeface="Courier"/>
                <a:cs typeface="Courier"/>
              </a:rPr>
              <a:t>(arg1, arg2, arg3);</a:t>
            </a:r>
          </a:p>
          <a:p>
            <a:pPr marL="0" indent="0">
              <a:buNone/>
            </a:pP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comment relating to final return value possibility</a:t>
            </a:r>
          </a:p>
          <a:p>
            <a:pPr marL="0" indent="0">
              <a:buNone/>
            </a:pPr>
            <a:r>
              <a:rPr lang="en-US" sz="900" dirty="0">
                <a:latin typeface="Courier"/>
                <a:cs typeface="Courier"/>
              </a:rPr>
              <a:t>                else return (</a:t>
            </a:r>
            <a:r>
              <a:rPr lang="en-US" sz="900" dirty="0" err="1">
                <a:latin typeface="Courier"/>
                <a:cs typeface="Courier"/>
              </a:rPr>
              <a:t>anotherFunctionCall</a:t>
            </a:r>
            <a:r>
              <a:rPr lang="en-US" sz="900" dirty="0">
                <a:latin typeface="Courier"/>
                <a:cs typeface="Courier"/>
              </a:rPr>
              <a:t>(anotherArg1));</a:t>
            </a:r>
          </a:p>
          <a:p>
            <a:pPr marL="0" indent="0">
              <a:buNone/>
            </a:pPr>
            <a:endParaRPr lang="en-US" sz="900" dirty="0">
              <a:latin typeface="Courier"/>
              <a:cs typeface="Courier"/>
            </a:endParaRPr>
          </a:p>
          <a:p>
            <a:pPr marL="0" indent="0">
              <a:buNone/>
            </a:pPr>
            <a:r>
              <a:rPr lang="en-US" sz="900" dirty="0">
                <a:latin typeface="Courier"/>
                <a:cs typeface="Courier"/>
              </a:rPr>
              <a:t>            // if type is a closing parenthesis</a:t>
            </a:r>
          </a:p>
          <a:p>
            <a:pPr marL="0" indent="0">
              <a:buNone/>
            </a:pPr>
            <a:r>
              <a:rPr lang="en-US" sz="900" dirty="0">
                <a:latin typeface="Courier"/>
                <a:cs typeface="Courier"/>
              </a:rPr>
              <a:t>            case ")":</a:t>
            </a:r>
          </a:p>
          <a:p>
            <a:pPr marL="0" indent="0">
              <a:buNone/>
            </a:pPr>
            <a:endParaRPr lang="en-US" sz="900" dirty="0">
              <a:latin typeface="Courier"/>
              <a:cs typeface="Courier"/>
            </a:endParaRPr>
          </a:p>
          <a:p>
            <a:pPr marL="0" indent="0">
              <a:buNone/>
            </a:pPr>
            <a:r>
              <a:rPr lang="en-US" sz="900" dirty="0">
                <a:latin typeface="Courier"/>
                <a:cs typeface="Courier"/>
              </a:rPr>
              <a:t>                // comment relating to this different condition</a:t>
            </a:r>
          </a:p>
          <a:p>
            <a:pPr marL="0" indent="0">
              <a:buNone/>
            </a:pPr>
            <a:r>
              <a:rPr lang="en-US" sz="900" dirty="0">
                <a:latin typeface="Courier"/>
                <a:cs typeface="Courier"/>
              </a:rPr>
              <a:t>                if (</a:t>
            </a:r>
            <a:r>
              <a:rPr lang="en-US" sz="900" dirty="0" err="1">
                <a:latin typeface="Courier"/>
                <a:cs typeface="Courier"/>
              </a:rPr>
              <a:t>aDifferentCondition</a:t>
            </a: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explanation of this return value</a:t>
            </a:r>
          </a:p>
          <a:p>
            <a:pPr marL="0" indent="0">
              <a:buNone/>
            </a:pPr>
            <a:r>
              <a:rPr lang="en-US" sz="900" dirty="0">
                <a:latin typeface="Courier"/>
                <a:cs typeface="Courier"/>
              </a:rPr>
              <a:t>                    return true;</a:t>
            </a:r>
          </a:p>
          <a:p>
            <a:pPr marL="0" indent="0">
              <a:buNone/>
            </a:pP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if (</a:t>
            </a:r>
            <a:r>
              <a:rPr lang="en-US" sz="900" dirty="0" err="1">
                <a:latin typeface="Courier"/>
                <a:cs typeface="Courier"/>
              </a:rPr>
              <a:t>anotherConditionToConsider</a:t>
            </a: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comment relating to this return value</a:t>
            </a:r>
          </a:p>
          <a:p>
            <a:pPr marL="0" indent="0">
              <a:buNone/>
            </a:pPr>
            <a:r>
              <a:rPr lang="en-US" sz="900" dirty="0">
                <a:latin typeface="Courier"/>
                <a:cs typeface="Courier"/>
              </a:rPr>
              <a:t>                    return </a:t>
            </a:r>
            <a:r>
              <a:rPr lang="en-US" sz="900" dirty="0" err="1">
                <a:latin typeface="Courier"/>
                <a:cs typeface="Courier"/>
              </a:rPr>
              <a:t>aDifferentFunctionCall</a:t>
            </a:r>
            <a:r>
              <a:rPr lang="en-US" sz="900" dirty="0">
                <a:latin typeface="Courier"/>
                <a:cs typeface="Courier"/>
              </a:rPr>
              <a:t>(arg1, arg2, arg3);</a:t>
            </a:r>
          </a:p>
          <a:p>
            <a:pPr marL="0" indent="0">
              <a:buNone/>
            </a:pPr>
            <a:r>
              <a:rPr lang="en-US" sz="900" dirty="0">
                <a:latin typeface="Courier"/>
                <a:cs typeface="Courier"/>
              </a:rPr>
              <a:t>                }</a:t>
            </a:r>
          </a:p>
          <a:p>
            <a:pPr marL="0" indent="0">
              <a:buNone/>
            </a:pPr>
            <a:endParaRPr lang="en-US" sz="900" dirty="0">
              <a:latin typeface="Courier"/>
              <a:cs typeface="Courier"/>
            </a:endParaRPr>
          </a:p>
          <a:p>
            <a:pPr marL="0" indent="0">
              <a:buNone/>
            </a:pPr>
            <a:r>
              <a:rPr lang="en-US" sz="900" dirty="0">
                <a:latin typeface="Courier"/>
                <a:cs typeface="Courier"/>
              </a:rPr>
              <a:t>                // checks if the next value in the input is an operator and returns accordingly</a:t>
            </a:r>
          </a:p>
          <a:p>
            <a:pPr marL="0" indent="0">
              <a:buNone/>
            </a:pPr>
            <a:r>
              <a:rPr lang="en-US" sz="900" dirty="0">
                <a:latin typeface="Courier"/>
                <a:cs typeface="Courier"/>
              </a:rPr>
              <a:t>                else return </a:t>
            </a:r>
            <a:r>
              <a:rPr lang="en-US" sz="900" dirty="0" err="1">
                <a:latin typeface="Courier"/>
                <a:cs typeface="Courier"/>
              </a:rPr>
              <a:t>aValue</a:t>
            </a:r>
            <a:r>
              <a:rPr lang="en-US" sz="900" dirty="0">
                <a:latin typeface="Courier"/>
                <a:cs typeface="Courier"/>
              </a:rPr>
              <a:t>;</a:t>
            </a:r>
          </a:p>
        </p:txBody>
      </p:sp>
    </p:spTree>
    <p:extLst>
      <p:ext uri="{BB962C8B-B14F-4D97-AF65-F5344CB8AC3E}">
        <p14:creationId xmlns:p14="http://schemas.microsoft.com/office/powerpoint/2010/main" val="3664142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875" y="304800"/>
            <a:ext cx="8442325" cy="6477000"/>
          </a:xfrm>
        </p:spPr>
        <p:txBody>
          <a:bodyPr/>
          <a:lstStyle/>
          <a:p>
            <a:pPr marL="0" indent="0">
              <a:buNone/>
            </a:pPr>
            <a:r>
              <a:rPr lang="en-US" sz="900" dirty="0">
                <a:latin typeface="Courier"/>
                <a:cs typeface="Courier"/>
              </a:rPr>
              <a:t>       switch (type) {</a:t>
            </a:r>
          </a:p>
          <a:p>
            <a:pPr marL="0" indent="0">
              <a:buNone/>
            </a:pPr>
            <a:endParaRPr lang="en-US" sz="900" dirty="0">
              <a:latin typeface="Courier"/>
              <a:cs typeface="Courier"/>
            </a:endParaRPr>
          </a:p>
          <a:p>
            <a:pPr marL="0" indent="0">
              <a:buNone/>
            </a:pPr>
            <a:r>
              <a:rPr lang="en-US" sz="900" dirty="0">
                <a:latin typeface="Courier"/>
                <a:cs typeface="Courier"/>
              </a:rPr>
              <a:t>            // checks if the type is an open parenthesis</a:t>
            </a:r>
          </a:p>
          <a:p>
            <a:pPr marL="0" indent="0">
              <a:buNone/>
            </a:pPr>
            <a:r>
              <a:rPr lang="en-US" sz="900" dirty="0">
                <a:latin typeface="Courier"/>
                <a:cs typeface="Courier"/>
              </a:rPr>
              <a:t>            case "(" :</a:t>
            </a:r>
          </a:p>
          <a:p>
            <a:pPr marL="0" indent="0">
              <a:buNone/>
            </a:pPr>
            <a:r>
              <a:rPr lang="en-US" sz="900" dirty="0">
                <a:latin typeface="Courier"/>
                <a:cs typeface="Courier"/>
              </a:rPr>
              <a:t>                // comment relating to the condition</a:t>
            </a:r>
          </a:p>
          <a:p>
            <a:pPr marL="0" indent="0">
              <a:buNone/>
            </a:pPr>
            <a:r>
              <a:rPr lang="en-US" sz="900" dirty="0">
                <a:latin typeface="Courier"/>
                <a:cs typeface="Courier"/>
              </a:rPr>
              <a:t>                if (</a:t>
            </a:r>
            <a:r>
              <a:rPr lang="en-US" sz="900" dirty="0" err="1">
                <a:latin typeface="Courier"/>
                <a:cs typeface="Courier"/>
              </a:rPr>
              <a:t>someCondition</a:t>
            </a:r>
            <a:r>
              <a:rPr lang="en-US" sz="900" dirty="0">
                <a:latin typeface="Courier"/>
                <a:cs typeface="Courier"/>
              </a:rPr>
              <a:t>) {</a:t>
            </a:r>
          </a:p>
          <a:p>
            <a:pPr marL="0" indent="0">
              <a:buNone/>
            </a:pPr>
            <a:r>
              <a:rPr lang="en-US" sz="900" dirty="0">
                <a:latin typeface="Courier"/>
                <a:cs typeface="Courier"/>
              </a:rPr>
              <a:t>                    // comment explaining why this return value</a:t>
            </a:r>
          </a:p>
          <a:p>
            <a:pPr marL="0" indent="0">
              <a:buNone/>
            </a:pPr>
            <a:r>
              <a:rPr lang="en-US" sz="900" dirty="0">
                <a:latin typeface="Courier"/>
                <a:cs typeface="Courier"/>
              </a:rPr>
              <a:t>                    return false;</a:t>
            </a:r>
          </a:p>
          <a:p>
            <a:pPr marL="0" indent="0">
              <a:buNone/>
            </a:pPr>
            <a:r>
              <a:rPr lang="en-US" sz="900" dirty="0">
                <a:latin typeface="Courier"/>
                <a:cs typeface="Courier"/>
              </a:rPr>
              <a:t>                }</a:t>
            </a:r>
          </a:p>
          <a:p>
            <a:pPr marL="0" indent="0">
              <a:buNone/>
            </a:pPr>
            <a:r>
              <a:rPr lang="en-US" sz="900" dirty="0">
                <a:latin typeface="Courier"/>
                <a:cs typeface="Courier"/>
              </a:rPr>
              <a:t>                if (</a:t>
            </a:r>
            <a:r>
              <a:rPr lang="en-US" sz="900" dirty="0" err="1">
                <a:latin typeface="Courier"/>
                <a:cs typeface="Courier"/>
              </a:rPr>
              <a:t>anotherCondition</a:t>
            </a:r>
            <a:r>
              <a:rPr lang="en-US" sz="900" dirty="0">
                <a:latin typeface="Courier"/>
                <a:cs typeface="Courier"/>
              </a:rPr>
              <a:t>) {</a:t>
            </a:r>
          </a:p>
          <a:p>
            <a:pPr marL="0" indent="0">
              <a:buNone/>
            </a:pPr>
            <a:r>
              <a:rPr lang="en-US" sz="900" dirty="0">
                <a:latin typeface="Courier"/>
                <a:cs typeface="Courier"/>
              </a:rPr>
              <a:t>                    // another explanatory comment</a:t>
            </a:r>
          </a:p>
          <a:p>
            <a:pPr marL="0" indent="0">
              <a:buNone/>
            </a:pPr>
            <a:r>
              <a:rPr lang="en-US" sz="900" dirty="0">
                <a:latin typeface="Courier"/>
                <a:cs typeface="Courier"/>
              </a:rPr>
              <a:t>                    return </a:t>
            </a:r>
            <a:r>
              <a:rPr lang="en-US" sz="900" dirty="0" err="1">
                <a:latin typeface="Courier"/>
                <a:cs typeface="Courier"/>
              </a:rPr>
              <a:t>aFunctionCall</a:t>
            </a:r>
            <a:r>
              <a:rPr lang="en-US" sz="900" dirty="0">
                <a:latin typeface="Courier"/>
                <a:cs typeface="Courier"/>
              </a:rPr>
              <a:t>(arg1, arg2, arg3);</a:t>
            </a:r>
          </a:p>
          <a:p>
            <a:pPr marL="0" indent="0">
              <a:buNone/>
            </a:pPr>
            <a:r>
              <a:rPr lang="en-US" sz="900" dirty="0">
                <a:latin typeface="Courier"/>
                <a:cs typeface="Courier"/>
              </a:rPr>
              <a:t>                }</a:t>
            </a:r>
          </a:p>
          <a:p>
            <a:pPr marL="0" indent="0">
              <a:buNone/>
            </a:pPr>
            <a:r>
              <a:rPr lang="en-US" sz="900" dirty="0">
                <a:latin typeface="Courier"/>
                <a:cs typeface="Courier"/>
              </a:rPr>
              <a:t>                // comment relating to final return value possibility</a:t>
            </a:r>
          </a:p>
          <a:p>
            <a:pPr marL="0" indent="0">
              <a:buNone/>
            </a:pPr>
            <a:r>
              <a:rPr lang="en-US" sz="900" dirty="0">
                <a:latin typeface="Courier"/>
                <a:cs typeface="Courier"/>
              </a:rPr>
              <a:t>                else return (</a:t>
            </a:r>
            <a:r>
              <a:rPr lang="en-US" sz="900" dirty="0" err="1">
                <a:latin typeface="Courier"/>
                <a:cs typeface="Courier"/>
              </a:rPr>
              <a:t>anotherFunctionCall</a:t>
            </a:r>
            <a:r>
              <a:rPr lang="en-US" sz="900" dirty="0">
                <a:latin typeface="Courier"/>
                <a:cs typeface="Courier"/>
              </a:rPr>
              <a:t>(anotherArg1));</a:t>
            </a:r>
          </a:p>
          <a:p>
            <a:pPr marL="0" indent="0">
              <a:buNone/>
            </a:pPr>
            <a:endParaRPr lang="en-US" sz="900" dirty="0">
              <a:latin typeface="Courier"/>
              <a:cs typeface="Courier"/>
            </a:endParaRPr>
          </a:p>
          <a:p>
            <a:pPr marL="0" indent="0">
              <a:buNone/>
            </a:pPr>
            <a:endParaRPr lang="en-US" sz="900" dirty="0">
              <a:latin typeface="Courier"/>
              <a:cs typeface="Courier"/>
            </a:endParaRPr>
          </a:p>
          <a:p>
            <a:pPr marL="0" indent="0">
              <a:buNone/>
            </a:pPr>
            <a:r>
              <a:rPr lang="en-US" sz="900" dirty="0">
                <a:latin typeface="Courier"/>
                <a:cs typeface="Courier"/>
              </a:rPr>
              <a:t>            // if type is a closing parenthesis</a:t>
            </a:r>
          </a:p>
          <a:p>
            <a:pPr marL="0" indent="0">
              <a:buNone/>
            </a:pPr>
            <a:r>
              <a:rPr lang="en-US" sz="900" dirty="0">
                <a:latin typeface="Courier"/>
                <a:cs typeface="Courier"/>
              </a:rPr>
              <a:t>            case ")”:</a:t>
            </a:r>
          </a:p>
          <a:p>
            <a:pPr marL="0" indent="0">
              <a:buNone/>
            </a:pPr>
            <a:r>
              <a:rPr lang="en-US" sz="900" dirty="0">
                <a:latin typeface="Courier"/>
                <a:cs typeface="Courier"/>
              </a:rPr>
              <a:t>                // comment relating to this different condition</a:t>
            </a:r>
          </a:p>
          <a:p>
            <a:pPr marL="0" indent="0">
              <a:buNone/>
            </a:pPr>
            <a:r>
              <a:rPr lang="en-US" sz="900" dirty="0">
                <a:latin typeface="Courier"/>
                <a:cs typeface="Courier"/>
              </a:rPr>
              <a:t>                if (</a:t>
            </a:r>
            <a:r>
              <a:rPr lang="en-US" sz="900" dirty="0" err="1">
                <a:latin typeface="Courier"/>
                <a:cs typeface="Courier"/>
              </a:rPr>
              <a:t>aDifferentCondition</a:t>
            </a:r>
            <a:r>
              <a:rPr lang="en-US" sz="900" dirty="0">
                <a:latin typeface="Courier"/>
                <a:cs typeface="Courier"/>
              </a:rPr>
              <a:t>) {</a:t>
            </a:r>
          </a:p>
          <a:p>
            <a:pPr marL="0" indent="0">
              <a:buNone/>
            </a:pPr>
            <a:r>
              <a:rPr lang="en-US" sz="900" dirty="0">
                <a:latin typeface="Courier"/>
                <a:cs typeface="Courier"/>
              </a:rPr>
              <a:t>                    // explanation of this return value</a:t>
            </a:r>
          </a:p>
          <a:p>
            <a:pPr marL="0" indent="0">
              <a:buNone/>
            </a:pPr>
            <a:r>
              <a:rPr lang="en-US" sz="900" dirty="0">
                <a:latin typeface="Courier"/>
                <a:cs typeface="Courier"/>
              </a:rPr>
              <a:t>                    return true;</a:t>
            </a:r>
          </a:p>
          <a:p>
            <a:pPr marL="0" indent="0">
              <a:buNone/>
            </a:pPr>
            <a:r>
              <a:rPr lang="en-US" sz="900" dirty="0">
                <a:latin typeface="Courier"/>
                <a:cs typeface="Courier"/>
              </a:rPr>
              <a:t>                }</a:t>
            </a:r>
          </a:p>
          <a:p>
            <a:pPr marL="0" indent="0">
              <a:buNone/>
            </a:pPr>
            <a:r>
              <a:rPr lang="en-US" sz="900" dirty="0">
                <a:latin typeface="Courier"/>
                <a:cs typeface="Courier"/>
              </a:rPr>
              <a:t>                if (</a:t>
            </a:r>
            <a:r>
              <a:rPr lang="en-US" sz="900" dirty="0" err="1">
                <a:latin typeface="Courier"/>
                <a:cs typeface="Courier"/>
              </a:rPr>
              <a:t>anotherConditionToConsider</a:t>
            </a:r>
            <a:r>
              <a:rPr lang="en-US" sz="900" dirty="0">
                <a:latin typeface="Courier"/>
                <a:cs typeface="Courier"/>
              </a:rPr>
              <a:t>) {</a:t>
            </a:r>
          </a:p>
          <a:p>
            <a:pPr marL="0" indent="0">
              <a:buNone/>
            </a:pPr>
            <a:r>
              <a:rPr lang="en-US" sz="900" dirty="0">
                <a:latin typeface="Courier"/>
                <a:cs typeface="Courier"/>
              </a:rPr>
              <a:t>                    // comment relating to this return value</a:t>
            </a:r>
          </a:p>
          <a:p>
            <a:pPr marL="0" indent="0">
              <a:buNone/>
            </a:pPr>
            <a:r>
              <a:rPr lang="en-US" sz="900" dirty="0">
                <a:latin typeface="Courier"/>
                <a:cs typeface="Courier"/>
              </a:rPr>
              <a:t>                    return </a:t>
            </a:r>
            <a:r>
              <a:rPr lang="en-US" sz="900" dirty="0" err="1">
                <a:latin typeface="Courier"/>
                <a:cs typeface="Courier"/>
              </a:rPr>
              <a:t>aDifferentFunctionCall</a:t>
            </a:r>
            <a:r>
              <a:rPr lang="en-US" sz="900" dirty="0">
                <a:latin typeface="Courier"/>
                <a:cs typeface="Courier"/>
              </a:rPr>
              <a:t>(arg1, arg2, arg3);</a:t>
            </a:r>
          </a:p>
          <a:p>
            <a:pPr marL="0" indent="0">
              <a:buNone/>
            </a:pPr>
            <a:r>
              <a:rPr lang="en-US" sz="900" dirty="0">
                <a:latin typeface="Courier"/>
                <a:cs typeface="Courier"/>
              </a:rPr>
              <a:t>                }</a:t>
            </a:r>
          </a:p>
          <a:p>
            <a:pPr marL="0" indent="0">
              <a:buNone/>
            </a:pPr>
            <a:r>
              <a:rPr lang="en-US" sz="900" dirty="0">
                <a:latin typeface="Courier"/>
                <a:cs typeface="Courier"/>
              </a:rPr>
              <a:t>                // checks if the next value in the input is an operator and returns accordingly</a:t>
            </a:r>
          </a:p>
          <a:p>
            <a:pPr marL="0" indent="0">
              <a:buNone/>
            </a:pPr>
            <a:r>
              <a:rPr lang="en-US" sz="900" dirty="0">
                <a:latin typeface="Courier"/>
                <a:cs typeface="Courier"/>
              </a:rPr>
              <a:t>                else return </a:t>
            </a:r>
            <a:r>
              <a:rPr lang="en-US" sz="900" dirty="0" err="1">
                <a:latin typeface="Courier"/>
                <a:cs typeface="Courier"/>
              </a:rPr>
              <a:t>aValue</a:t>
            </a:r>
            <a:r>
              <a:rPr lang="en-US" sz="900" dirty="0">
                <a:latin typeface="Courier"/>
                <a:cs typeface="Courier"/>
              </a:rPr>
              <a:t>;</a:t>
            </a:r>
          </a:p>
        </p:txBody>
      </p:sp>
      <p:sp>
        <p:nvSpPr>
          <p:cNvPr id="2" name="TextBox 1"/>
          <p:cNvSpPr txBox="1"/>
          <p:nvPr/>
        </p:nvSpPr>
        <p:spPr>
          <a:xfrm>
            <a:off x="2895600" y="6017567"/>
            <a:ext cx="3973714" cy="461665"/>
          </a:xfrm>
          <a:prstGeom prst="rect">
            <a:avLst/>
          </a:prstGeom>
          <a:noFill/>
        </p:spPr>
        <p:txBody>
          <a:bodyPr wrap="none" rtlCol="0">
            <a:spAutoFit/>
          </a:bodyPr>
          <a:lstStyle/>
          <a:p>
            <a:r>
              <a:rPr lang="en-US" dirty="0">
                <a:latin typeface="Calibri" pitchFamily="34" charset="0"/>
              </a:rPr>
              <a:t>8-16% blank lines is “optimal”</a:t>
            </a:r>
          </a:p>
        </p:txBody>
      </p:sp>
    </p:spTree>
    <p:extLst>
      <p:ext uri="{BB962C8B-B14F-4D97-AF65-F5344CB8AC3E}">
        <p14:creationId xmlns:p14="http://schemas.microsoft.com/office/powerpoint/2010/main" val="642205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better?</a:t>
            </a:r>
          </a:p>
        </p:txBody>
      </p:sp>
      <p:sp>
        <p:nvSpPr>
          <p:cNvPr id="3" name="Content Placeholder 2"/>
          <p:cNvSpPr>
            <a:spLocks noGrp="1"/>
          </p:cNvSpPr>
          <p:nvPr>
            <p:ph idx="1"/>
          </p:nvPr>
        </p:nvSpPr>
        <p:spPr>
          <a:xfrm>
            <a:off x="396875" y="1362075"/>
            <a:ext cx="8442325" cy="4972050"/>
          </a:xfrm>
        </p:spPr>
        <p:txBody>
          <a:bodyPr/>
          <a:lstStyle/>
          <a:p>
            <a:pPr marL="0" indent="0">
              <a:buNone/>
            </a:pPr>
            <a:endParaRPr lang="en-US" dirty="0"/>
          </a:p>
          <a:p>
            <a:pPr marL="0" indent="0">
              <a:buNone/>
            </a:pPr>
            <a:r>
              <a:rPr lang="en-US" dirty="0"/>
              <a:t>A)   </a:t>
            </a:r>
            <a:r>
              <a:rPr lang="en-US" dirty="0">
                <a:latin typeface="Courier"/>
                <a:cs typeface="Courier"/>
              </a:rPr>
              <a:t>for (</a:t>
            </a:r>
            <a:r>
              <a:rPr lang="en-US" dirty="0" err="1">
                <a:latin typeface="Courier"/>
                <a:cs typeface="Courier"/>
              </a:rPr>
              <a:t>int</a:t>
            </a:r>
            <a:r>
              <a:rPr lang="en-US" dirty="0">
                <a:latin typeface="Courier"/>
                <a:cs typeface="Courier"/>
              </a:rPr>
              <a:t> </a:t>
            </a:r>
            <a:r>
              <a:rPr lang="en-US" dirty="0" err="1">
                <a:latin typeface="Courier"/>
                <a:cs typeface="Courier"/>
              </a:rPr>
              <a:t>i</a:t>
            </a:r>
            <a:r>
              <a:rPr lang="en-US" dirty="0">
                <a:latin typeface="Courier"/>
                <a:cs typeface="Courier"/>
              </a:rPr>
              <a:t> = 0; </a:t>
            </a:r>
            <a:r>
              <a:rPr lang="en-US" dirty="0" err="1">
                <a:latin typeface="Courier"/>
                <a:cs typeface="Courier"/>
              </a:rPr>
              <a:t>i</a:t>
            </a:r>
            <a:r>
              <a:rPr lang="en-US" dirty="0">
                <a:latin typeface="Courier"/>
                <a:cs typeface="Courier"/>
              </a:rPr>
              <a:t> &lt; </a:t>
            </a:r>
            <a:r>
              <a:rPr lang="en-US" dirty="0" err="1">
                <a:latin typeface="Courier"/>
                <a:cs typeface="Courier"/>
              </a:rPr>
              <a:t>args.length</a:t>
            </a:r>
            <a:r>
              <a:rPr lang="en-US" dirty="0">
                <a:latin typeface="Courier"/>
                <a:cs typeface="Courier"/>
              </a:rPr>
              <a:t>; </a:t>
            </a:r>
            <a:r>
              <a:rPr lang="en-US" dirty="0" err="1">
                <a:latin typeface="Courier"/>
                <a:cs typeface="Courier"/>
              </a:rPr>
              <a:t>i</a:t>
            </a:r>
            <a:r>
              <a:rPr lang="en-US" dirty="0">
                <a:latin typeface="Courier"/>
                <a:cs typeface="Courier"/>
              </a:rPr>
              <a:t>++)</a:t>
            </a:r>
          </a:p>
          <a:p>
            <a:pPr marL="0" indent="0">
              <a:buNone/>
            </a:pPr>
            <a:r>
              <a:rPr lang="en-US" dirty="0"/>
              <a:t>B)   </a:t>
            </a:r>
            <a:r>
              <a:rPr lang="en-US" dirty="0">
                <a:latin typeface="Courier"/>
                <a:cs typeface="Courier"/>
              </a:rPr>
              <a:t>for (</a:t>
            </a:r>
            <a:r>
              <a:rPr lang="en-US" dirty="0" err="1">
                <a:latin typeface="Courier"/>
                <a:cs typeface="Courier"/>
              </a:rPr>
              <a:t>int</a:t>
            </a:r>
            <a:r>
              <a:rPr lang="en-US" dirty="0">
                <a:latin typeface="Courier"/>
                <a:cs typeface="Courier"/>
              </a:rPr>
              <a:t> </a:t>
            </a:r>
            <a:r>
              <a:rPr lang="en-US" dirty="0" err="1">
                <a:latin typeface="Courier"/>
                <a:cs typeface="Courier"/>
              </a:rPr>
              <a:t>i</a:t>
            </a:r>
            <a:r>
              <a:rPr lang="en-US" dirty="0">
                <a:latin typeface="Courier"/>
                <a:cs typeface="Courier"/>
              </a:rPr>
              <a:t> = 0; </a:t>
            </a:r>
          </a:p>
          <a:p>
            <a:pPr marL="0" indent="0">
              <a:buNone/>
            </a:pPr>
            <a:r>
              <a:rPr lang="en-US" dirty="0">
                <a:latin typeface="Courier"/>
                <a:cs typeface="Courier"/>
              </a:rPr>
              <a:t>        </a:t>
            </a:r>
            <a:r>
              <a:rPr lang="en-US" dirty="0" err="1">
                <a:latin typeface="Courier"/>
                <a:cs typeface="Courier"/>
              </a:rPr>
              <a:t>i</a:t>
            </a:r>
            <a:r>
              <a:rPr lang="en-US" dirty="0">
                <a:latin typeface="Courier"/>
                <a:cs typeface="Courier"/>
              </a:rPr>
              <a:t> &lt; </a:t>
            </a:r>
            <a:r>
              <a:rPr lang="en-US" dirty="0" err="1">
                <a:latin typeface="Courier"/>
                <a:cs typeface="Courier"/>
              </a:rPr>
              <a:t>args.length</a:t>
            </a:r>
            <a:r>
              <a:rPr lang="en-US" dirty="0">
                <a:latin typeface="Courier"/>
                <a:cs typeface="Courier"/>
              </a:rPr>
              <a:t>; </a:t>
            </a:r>
          </a:p>
          <a:p>
            <a:pPr marL="0" indent="0">
              <a:buNone/>
            </a:pPr>
            <a:r>
              <a:rPr lang="en-US" dirty="0">
                <a:latin typeface="Courier"/>
                <a:cs typeface="Courier"/>
              </a:rPr>
              <a:t>        </a:t>
            </a:r>
            <a:r>
              <a:rPr lang="en-US" dirty="0" err="1">
                <a:latin typeface="Courier"/>
                <a:cs typeface="Courier"/>
              </a:rPr>
              <a:t>i</a:t>
            </a:r>
            <a:r>
              <a:rPr lang="en-US" dirty="0">
                <a:latin typeface="Courier"/>
                <a:cs typeface="Courier"/>
              </a:rPr>
              <a:t>++)</a:t>
            </a:r>
          </a:p>
          <a:p>
            <a:pPr marL="0" indent="0">
              <a:buNone/>
            </a:pPr>
            <a:r>
              <a:rPr lang="en-US" dirty="0">
                <a:latin typeface="Calibri"/>
                <a:cs typeface="Calibri"/>
              </a:rPr>
              <a:t>C) Both are fine</a:t>
            </a:r>
          </a:p>
          <a:p>
            <a:pPr marL="0" indent="0">
              <a:buNone/>
            </a:pPr>
            <a:r>
              <a:rPr lang="en-US" dirty="0">
                <a:latin typeface="Calibri"/>
                <a:cs typeface="Calibri"/>
              </a:rPr>
              <a:t>D) Both are lacking</a:t>
            </a:r>
          </a:p>
          <a:p>
            <a:pPr marL="0" indent="0">
              <a:buNone/>
            </a:pPr>
            <a:endParaRPr lang="en-US" dirty="0">
              <a:latin typeface="Courier"/>
              <a:cs typeface="Courier"/>
            </a:endParaRPr>
          </a:p>
          <a:p>
            <a:pPr marL="0" indent="0">
              <a:buNone/>
            </a:pPr>
            <a:endParaRPr lang="en-US" dirty="0">
              <a:latin typeface="Courier"/>
              <a:cs typeface="Courier"/>
            </a:endParaRPr>
          </a:p>
          <a:p>
            <a:pPr marL="0" indent="0">
              <a:buNone/>
            </a:pPr>
            <a:endParaRPr lang="en-US" dirty="0"/>
          </a:p>
        </p:txBody>
      </p:sp>
    </p:spTree>
    <p:extLst>
      <p:ext uri="{BB962C8B-B14F-4D97-AF65-F5344CB8AC3E}">
        <p14:creationId xmlns:p14="http://schemas.microsoft.com/office/powerpoint/2010/main" val="326893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better?</a:t>
            </a:r>
          </a:p>
        </p:txBody>
      </p:sp>
      <p:sp>
        <p:nvSpPr>
          <p:cNvPr id="3" name="Content Placeholder 2"/>
          <p:cNvSpPr>
            <a:spLocks noGrp="1"/>
          </p:cNvSpPr>
          <p:nvPr>
            <p:ph idx="1"/>
          </p:nvPr>
        </p:nvSpPr>
        <p:spPr>
          <a:xfrm>
            <a:off x="396875" y="1362075"/>
            <a:ext cx="8442325" cy="4972050"/>
          </a:xfrm>
        </p:spPr>
        <p:txBody>
          <a:bodyPr/>
          <a:lstStyle/>
          <a:p>
            <a:pPr marL="0" indent="0">
              <a:buNone/>
            </a:pPr>
            <a:endParaRPr lang="en-US" dirty="0"/>
          </a:p>
          <a:p>
            <a:pPr marL="0" indent="0">
              <a:buNone/>
            </a:pPr>
            <a:r>
              <a:rPr lang="en-US" dirty="0"/>
              <a:t>A) 	 </a:t>
            </a:r>
            <a:r>
              <a:rPr lang="en-US" dirty="0">
                <a:latin typeface="Courier"/>
                <a:cs typeface="Courier"/>
              </a:rPr>
              <a:t>char [][] game = new char[3][3];</a:t>
            </a:r>
          </a:p>
          <a:p>
            <a:pPr marL="0" indent="0">
              <a:buNone/>
            </a:pPr>
            <a:r>
              <a:rPr lang="en-US" dirty="0"/>
              <a:t>B) 	 </a:t>
            </a:r>
            <a:r>
              <a:rPr lang="en-US" dirty="0">
                <a:latin typeface="Courier"/>
                <a:cs typeface="Courier"/>
              </a:rPr>
              <a:t>char [][] game = new char[ 3 ][ 3 ];</a:t>
            </a:r>
          </a:p>
          <a:p>
            <a:pPr marL="0" indent="0">
              <a:buNone/>
            </a:pPr>
            <a:r>
              <a:rPr lang="en-US" dirty="0">
                <a:latin typeface="Courier"/>
                <a:cs typeface="Courier"/>
              </a:rPr>
              <a:t>C) Both are fine</a:t>
            </a:r>
          </a:p>
          <a:p>
            <a:pPr marL="0" indent="0">
              <a:buNone/>
            </a:pPr>
            <a:r>
              <a:rPr lang="en-US" dirty="0">
                <a:latin typeface="Courier"/>
                <a:cs typeface="Courier"/>
              </a:rPr>
              <a:t>D) Both are lacking</a:t>
            </a:r>
          </a:p>
          <a:p>
            <a:pPr marL="0" indent="0">
              <a:buNone/>
            </a:pPr>
            <a:endParaRPr lang="en-US" dirty="0">
              <a:latin typeface="Courier"/>
              <a:cs typeface="Courier"/>
            </a:endParaRPr>
          </a:p>
          <a:p>
            <a:pPr marL="0" indent="0">
              <a:buNone/>
            </a:pPr>
            <a:endParaRPr lang="en-US" dirty="0">
              <a:latin typeface="Courier"/>
              <a:cs typeface="Courier"/>
            </a:endParaRPr>
          </a:p>
          <a:p>
            <a:pPr marL="0" indent="0">
              <a:buNone/>
            </a:pPr>
            <a:endParaRPr lang="en-US" dirty="0"/>
          </a:p>
        </p:txBody>
      </p:sp>
    </p:spTree>
    <p:extLst>
      <p:ext uri="{BB962C8B-B14F-4D97-AF65-F5344CB8AC3E}">
        <p14:creationId xmlns:p14="http://schemas.microsoft.com/office/powerpoint/2010/main" val="2243290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Hmmm…</a:t>
            </a:r>
          </a:p>
        </p:txBody>
      </p:sp>
      <p:sp>
        <p:nvSpPr>
          <p:cNvPr id="3" name="Content Placeholder 2"/>
          <p:cNvSpPr>
            <a:spLocks noGrp="1"/>
          </p:cNvSpPr>
          <p:nvPr>
            <p:ph idx="1"/>
          </p:nvPr>
        </p:nvSpPr>
        <p:spPr/>
        <p:txBody>
          <a:bodyPr/>
          <a:lstStyle/>
          <a:p>
            <a:r>
              <a:rPr lang="en-US" dirty="0"/>
              <a:t>I like spacing operands like the following:</a:t>
            </a:r>
          </a:p>
          <a:p>
            <a:pPr marL="457200" lvl="1" indent="0">
              <a:buNone/>
            </a:pPr>
            <a:r>
              <a:rPr lang="en-US" dirty="0"/>
              <a:t>	</a:t>
            </a:r>
            <a:r>
              <a:rPr lang="en-US" dirty="0" err="1">
                <a:latin typeface="Courier"/>
                <a:cs typeface="Courier"/>
              </a:rPr>
              <a:t>int</a:t>
            </a:r>
            <a:r>
              <a:rPr lang="en-US" dirty="0">
                <a:latin typeface="Courier"/>
                <a:cs typeface="Courier"/>
              </a:rPr>
              <a:t> x = a + b + c + d + 17;</a:t>
            </a:r>
            <a:endParaRPr lang="en-US" dirty="0"/>
          </a:p>
          <a:p>
            <a:endParaRPr lang="en-US" dirty="0"/>
          </a:p>
          <a:p>
            <a:r>
              <a:rPr lang="en-US" dirty="0"/>
              <a:t>But in the below, I personally prefer the second option:</a:t>
            </a:r>
          </a:p>
          <a:p>
            <a:pPr marL="0" indent="0">
              <a:buNone/>
            </a:pPr>
            <a:r>
              <a:rPr lang="en-US" b="0" dirty="0">
                <a:latin typeface="Courier"/>
                <a:cs typeface="Courier"/>
              </a:rPr>
              <a:t>	</a:t>
            </a:r>
            <a:r>
              <a:rPr lang="nl-NL" b="0" dirty="0">
                <a:latin typeface="Courier"/>
                <a:cs typeface="Courier"/>
              </a:rPr>
              <a:t>data[i][i] = data[i - 1][i - 1];</a:t>
            </a:r>
          </a:p>
          <a:p>
            <a:pPr marL="0" indent="0">
              <a:buNone/>
            </a:pPr>
            <a:r>
              <a:rPr lang="en-US" b="0" dirty="0">
                <a:latin typeface="Courier"/>
                <a:cs typeface="Courier"/>
              </a:rPr>
              <a:t>	</a:t>
            </a:r>
            <a:r>
              <a:rPr lang="nl-NL" b="0" dirty="0">
                <a:latin typeface="Courier"/>
                <a:cs typeface="Courier"/>
              </a:rPr>
              <a:t>data[i][i] = data[i-1][i-1];</a:t>
            </a:r>
            <a:endParaRPr lang="en-US" b="0" dirty="0">
              <a:latin typeface="Courier"/>
              <a:cs typeface="Courier"/>
            </a:endParaRPr>
          </a:p>
          <a:p>
            <a:pPr marL="0" indent="0">
              <a:buNone/>
            </a:pPr>
            <a:endParaRPr lang="en-US" b="0" dirty="0">
              <a:latin typeface="Courier"/>
              <a:cs typeface="Courier"/>
            </a:endParaRPr>
          </a:p>
        </p:txBody>
      </p:sp>
    </p:spTree>
    <p:extLst>
      <p:ext uri="{BB962C8B-B14F-4D97-AF65-F5344CB8AC3E}">
        <p14:creationId xmlns:p14="http://schemas.microsoft.com/office/powerpoint/2010/main" val="55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Are you familiar with the ternary operator?</a:t>
            </a:r>
          </a:p>
        </p:txBody>
      </p:sp>
      <p:sp>
        <p:nvSpPr>
          <p:cNvPr id="3" name="Content Placeholder 2"/>
          <p:cNvSpPr>
            <a:spLocks noGrp="1"/>
          </p:cNvSpPr>
          <p:nvPr>
            <p:ph idx="1"/>
          </p:nvPr>
        </p:nvSpPr>
        <p:spPr/>
        <p:txBody>
          <a:bodyPr/>
          <a:lstStyle/>
          <a:p>
            <a:pPr marL="0" indent="0">
              <a:buNone/>
            </a:pPr>
            <a:endParaRPr lang="en-US" dirty="0">
              <a:latin typeface="Courier"/>
              <a:cs typeface="Courier"/>
            </a:endParaRPr>
          </a:p>
          <a:p>
            <a:pPr marL="0" indent="0">
              <a:buNone/>
            </a:pPr>
            <a:r>
              <a:rPr lang="en-US" dirty="0">
                <a:latin typeface="Courier"/>
                <a:cs typeface="Courier"/>
              </a:rPr>
              <a:t>if (a) {</a:t>
            </a:r>
          </a:p>
          <a:p>
            <a:pPr marL="0" indent="0">
              <a:buNone/>
            </a:pPr>
            <a:r>
              <a:rPr lang="en-US" dirty="0">
                <a:latin typeface="Courier"/>
                <a:cs typeface="Courier"/>
              </a:rPr>
              <a:t>  x = b;</a:t>
            </a:r>
          </a:p>
          <a:p>
            <a:pPr marL="0" indent="0">
              <a:buNone/>
            </a:pPr>
            <a:r>
              <a:rPr lang="en-US" dirty="0">
                <a:latin typeface="Courier"/>
                <a:cs typeface="Courier"/>
              </a:rPr>
              <a:t>} else {</a:t>
            </a:r>
          </a:p>
          <a:p>
            <a:pPr marL="0" indent="0">
              <a:buNone/>
            </a:pPr>
            <a:r>
              <a:rPr lang="en-US" dirty="0">
                <a:latin typeface="Courier"/>
                <a:cs typeface="Courier"/>
              </a:rPr>
              <a:t>  x = c; </a:t>
            </a:r>
          </a:p>
          <a:p>
            <a:pPr marL="0" indent="0">
              <a:buNone/>
            </a:pPr>
            <a:r>
              <a:rPr lang="en-US" dirty="0">
                <a:latin typeface="Courier"/>
                <a:cs typeface="Courier"/>
              </a:rPr>
              <a:t>}</a:t>
            </a:r>
          </a:p>
        </p:txBody>
      </p:sp>
    </p:spTree>
    <p:extLst>
      <p:ext uri="{BB962C8B-B14F-4D97-AF65-F5344CB8AC3E}">
        <p14:creationId xmlns:p14="http://schemas.microsoft.com/office/powerpoint/2010/main" val="166844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wrong with this?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nl-NL" dirty="0">
              <a:latin typeface="Courier"/>
              <a:cs typeface="Courier"/>
            </a:endParaRPr>
          </a:p>
          <a:p>
            <a:pPr marL="0" indent="0">
              <a:buNone/>
            </a:pPr>
            <a:r>
              <a:rPr lang="nl-NL" dirty="0">
                <a:latin typeface="Courier"/>
                <a:cs typeface="Courier"/>
              </a:rPr>
              <a:t>int </a:t>
            </a:r>
            <a:r>
              <a:rPr lang="nl-NL" dirty="0" err="1">
                <a:latin typeface="Courier"/>
                <a:cs typeface="Courier"/>
              </a:rPr>
              <a:t>foo</a:t>
            </a:r>
            <a:r>
              <a:rPr lang="nl-NL" dirty="0">
                <a:latin typeface="Courier"/>
                <a:cs typeface="Courier"/>
              </a:rPr>
              <a:t> = a + b == 10 ? c : d + e; </a:t>
            </a:r>
            <a:br>
              <a:rPr lang="nl-NL" dirty="0">
                <a:latin typeface="Courier"/>
                <a:cs typeface="Courier"/>
              </a:rPr>
            </a:br>
            <a:endParaRPr lang="en-US" dirty="0">
              <a:latin typeface="Courier"/>
              <a:cs typeface="Courier"/>
            </a:endParaRPr>
          </a:p>
        </p:txBody>
      </p:sp>
    </p:spTree>
    <p:extLst>
      <p:ext uri="{BB962C8B-B14F-4D97-AF65-F5344CB8AC3E}">
        <p14:creationId xmlns:p14="http://schemas.microsoft.com/office/powerpoint/2010/main" val="201965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better?</a:t>
            </a:r>
          </a:p>
        </p:txBody>
      </p:sp>
      <p:sp>
        <p:nvSpPr>
          <p:cNvPr id="3" name="Content Placeholder 2"/>
          <p:cNvSpPr>
            <a:spLocks noGrp="1"/>
          </p:cNvSpPr>
          <p:nvPr>
            <p:ph idx="1"/>
          </p:nvPr>
        </p:nvSpPr>
        <p:spPr>
          <a:xfrm>
            <a:off x="396875" y="1362075"/>
            <a:ext cx="8442325" cy="4972050"/>
          </a:xfrm>
        </p:spPr>
        <p:txBody>
          <a:bodyPr/>
          <a:lstStyle/>
          <a:p>
            <a:pPr marL="0" indent="0">
              <a:buNone/>
            </a:pPr>
            <a:endParaRPr lang="en-US" dirty="0"/>
          </a:p>
          <a:p>
            <a:pPr marL="0" indent="0">
              <a:buNone/>
            </a:pPr>
            <a:r>
              <a:rPr lang="en-US" dirty="0"/>
              <a:t>A)</a:t>
            </a:r>
            <a:r>
              <a:rPr lang="en-US" dirty="0">
                <a:latin typeface="Courier"/>
                <a:cs typeface="Courier"/>
              </a:rPr>
              <a:t> 	</a:t>
            </a:r>
            <a:r>
              <a:rPr lang="en-US" dirty="0" err="1">
                <a:latin typeface="Courier"/>
                <a:cs typeface="Courier"/>
              </a:rPr>
              <a:t>int</a:t>
            </a:r>
            <a:r>
              <a:rPr lang="en-US" dirty="0">
                <a:latin typeface="Courier"/>
                <a:cs typeface="Courier"/>
              </a:rPr>
              <a:t> parenthesis;</a:t>
            </a:r>
          </a:p>
          <a:p>
            <a:pPr marL="0" indent="0">
              <a:buNone/>
            </a:pPr>
            <a:r>
              <a:rPr lang="en-US" dirty="0">
                <a:latin typeface="Courier"/>
                <a:cs typeface="Courier"/>
              </a:rPr>
              <a:t>   	parenthesis = 0;</a:t>
            </a:r>
          </a:p>
          <a:p>
            <a:pPr marL="0" indent="0">
              <a:buNone/>
            </a:pPr>
            <a:r>
              <a:rPr lang="en-US" dirty="0"/>
              <a:t>B) 	</a:t>
            </a:r>
            <a:r>
              <a:rPr lang="en-US" dirty="0" err="1">
                <a:latin typeface="Courier"/>
                <a:cs typeface="Courier"/>
              </a:rPr>
              <a:t>int</a:t>
            </a:r>
            <a:r>
              <a:rPr lang="en-US" dirty="0">
                <a:latin typeface="Courier"/>
                <a:cs typeface="Courier"/>
              </a:rPr>
              <a:t> parenthesis = 0;</a:t>
            </a:r>
            <a:endParaRPr lang="en-US" dirty="0"/>
          </a:p>
          <a:p>
            <a:pPr marL="0" indent="0">
              <a:buNone/>
            </a:pPr>
            <a:endParaRPr lang="en-US" dirty="0">
              <a:latin typeface="Calibri"/>
              <a:cs typeface="Calibri"/>
            </a:endParaRPr>
          </a:p>
          <a:p>
            <a:pPr marL="0" indent="0">
              <a:buNone/>
            </a:pPr>
            <a:r>
              <a:rPr lang="en-US" dirty="0">
                <a:latin typeface="Calibri"/>
                <a:cs typeface="Calibri"/>
              </a:rPr>
              <a:t>C) Both are fine</a:t>
            </a:r>
          </a:p>
          <a:p>
            <a:pPr marL="0" indent="0">
              <a:buNone/>
            </a:pPr>
            <a:r>
              <a:rPr lang="en-US" dirty="0">
                <a:latin typeface="Calibri"/>
                <a:cs typeface="Calibri"/>
              </a:rPr>
              <a:t>D) Both are lacking</a:t>
            </a:r>
          </a:p>
          <a:p>
            <a:pPr marL="0" indent="0">
              <a:buNone/>
            </a:pPr>
            <a:endParaRPr lang="en-US" dirty="0">
              <a:latin typeface="Courier"/>
              <a:cs typeface="Courier"/>
            </a:endParaRPr>
          </a:p>
          <a:p>
            <a:pPr marL="0" indent="0">
              <a:buNone/>
            </a:pPr>
            <a:endParaRPr lang="en-US" dirty="0">
              <a:latin typeface="Courier"/>
              <a:cs typeface="Courier"/>
            </a:endParaRPr>
          </a:p>
          <a:p>
            <a:pPr marL="0" indent="0">
              <a:buNone/>
            </a:pPr>
            <a:endParaRPr lang="en-US" dirty="0"/>
          </a:p>
        </p:txBody>
      </p:sp>
    </p:spTree>
    <p:extLst>
      <p:ext uri="{BB962C8B-B14F-4D97-AF65-F5344CB8AC3E}">
        <p14:creationId xmlns:p14="http://schemas.microsoft.com/office/powerpoint/2010/main" val="392714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is better?</a:t>
            </a:r>
          </a:p>
        </p:txBody>
      </p:sp>
      <p:sp>
        <p:nvSpPr>
          <p:cNvPr id="3" name="Content Placeholder 2"/>
          <p:cNvSpPr>
            <a:spLocks noGrp="1"/>
          </p:cNvSpPr>
          <p:nvPr>
            <p:ph idx="1"/>
          </p:nvPr>
        </p:nvSpPr>
        <p:spPr>
          <a:xfrm>
            <a:off x="396875" y="1362075"/>
            <a:ext cx="8442325" cy="4972050"/>
          </a:xfrm>
        </p:spPr>
        <p:txBody>
          <a:bodyPr/>
          <a:lstStyle/>
          <a:p>
            <a:pPr marL="0" indent="0">
              <a:buNone/>
            </a:pPr>
            <a:endParaRPr lang="en-US" dirty="0"/>
          </a:p>
          <a:p>
            <a:pPr marL="0" indent="0">
              <a:buNone/>
            </a:pPr>
            <a:r>
              <a:rPr lang="en-US" dirty="0"/>
              <a:t>A)</a:t>
            </a:r>
            <a:r>
              <a:rPr lang="en-US" dirty="0">
                <a:latin typeface="Courier"/>
                <a:cs typeface="Courier"/>
              </a:rPr>
              <a:t> 	</a:t>
            </a:r>
            <a:r>
              <a:rPr lang="en-US" dirty="0" err="1">
                <a:latin typeface="Courier"/>
                <a:cs typeface="Courier"/>
              </a:rPr>
              <a:t>int</a:t>
            </a:r>
            <a:r>
              <a:rPr lang="en-US" dirty="0">
                <a:latin typeface="Courier"/>
                <a:cs typeface="Courier"/>
              </a:rPr>
              <a:t> </a:t>
            </a:r>
            <a:r>
              <a:rPr lang="en-US" dirty="0" err="1">
                <a:latin typeface="Courier"/>
                <a:cs typeface="Courier"/>
              </a:rPr>
              <a:t>paren</a:t>
            </a:r>
            <a:r>
              <a:rPr lang="en-US" dirty="0">
                <a:latin typeface="Courier"/>
                <a:cs typeface="Courier"/>
              </a:rPr>
              <a:t> = 0, </a:t>
            </a:r>
            <a:r>
              <a:rPr lang="en-US" dirty="0" err="1">
                <a:latin typeface="Courier"/>
                <a:cs typeface="Courier"/>
              </a:rPr>
              <a:t>eqnLength</a:t>
            </a:r>
            <a:r>
              <a:rPr lang="en-US" dirty="0">
                <a:latin typeface="Courier"/>
                <a:cs typeface="Courier"/>
              </a:rPr>
              <a:t> = </a:t>
            </a:r>
            <a:r>
              <a:rPr lang="en-US" dirty="0" err="1">
                <a:latin typeface="Courier"/>
                <a:cs typeface="Courier"/>
              </a:rPr>
              <a:t>eqn.legnth</a:t>
            </a:r>
            <a:r>
              <a:rPr lang="en-US" dirty="0">
                <a:latin typeface="Courier"/>
                <a:cs typeface="Courier"/>
              </a:rPr>
              <a:t>();</a:t>
            </a:r>
          </a:p>
          <a:p>
            <a:pPr marL="0" indent="0">
              <a:buNone/>
            </a:pPr>
            <a:r>
              <a:rPr lang="en-US" dirty="0"/>
              <a:t>B) 	</a:t>
            </a:r>
            <a:r>
              <a:rPr lang="en-US" dirty="0" err="1">
                <a:latin typeface="Courier"/>
                <a:cs typeface="Courier"/>
              </a:rPr>
              <a:t>int</a:t>
            </a:r>
            <a:r>
              <a:rPr lang="en-US" dirty="0">
                <a:latin typeface="Courier"/>
                <a:cs typeface="Courier"/>
              </a:rPr>
              <a:t> </a:t>
            </a:r>
            <a:r>
              <a:rPr lang="en-US" dirty="0" err="1">
                <a:latin typeface="Courier"/>
                <a:cs typeface="Courier"/>
              </a:rPr>
              <a:t>paren</a:t>
            </a:r>
            <a:r>
              <a:rPr lang="en-US" dirty="0">
                <a:latin typeface="Courier"/>
                <a:cs typeface="Courier"/>
              </a:rPr>
              <a:t> = 0;</a:t>
            </a:r>
          </a:p>
          <a:p>
            <a:pPr marL="0" indent="0">
              <a:buNone/>
            </a:pPr>
            <a:r>
              <a:rPr lang="en-US" dirty="0"/>
              <a:t>	</a:t>
            </a:r>
            <a:r>
              <a:rPr lang="en-US" dirty="0" err="1">
                <a:latin typeface="Courier"/>
                <a:cs typeface="Courier"/>
              </a:rPr>
              <a:t>int</a:t>
            </a:r>
            <a:r>
              <a:rPr lang="en-US" dirty="0">
                <a:latin typeface="Courier"/>
                <a:cs typeface="Courier"/>
              </a:rPr>
              <a:t> </a:t>
            </a:r>
            <a:r>
              <a:rPr lang="en-US" dirty="0" err="1">
                <a:latin typeface="Courier"/>
                <a:cs typeface="Courier"/>
              </a:rPr>
              <a:t>eqnLength</a:t>
            </a:r>
            <a:r>
              <a:rPr lang="en-US" dirty="0">
                <a:latin typeface="Courier"/>
                <a:cs typeface="Courier"/>
              </a:rPr>
              <a:t> = </a:t>
            </a:r>
            <a:r>
              <a:rPr lang="en-US" dirty="0" err="1">
                <a:latin typeface="Courier"/>
                <a:cs typeface="Courier"/>
              </a:rPr>
              <a:t>eqn.legnth</a:t>
            </a:r>
            <a:r>
              <a:rPr lang="en-US" dirty="0">
                <a:latin typeface="Courier"/>
                <a:cs typeface="Courier"/>
              </a:rPr>
              <a:t>();</a:t>
            </a:r>
          </a:p>
          <a:p>
            <a:pPr marL="0" indent="0">
              <a:buNone/>
            </a:pPr>
            <a:endParaRPr lang="en-US" dirty="0">
              <a:latin typeface="Calibri"/>
              <a:cs typeface="Calibri"/>
            </a:endParaRPr>
          </a:p>
          <a:p>
            <a:pPr marL="0" indent="0">
              <a:buNone/>
            </a:pPr>
            <a:r>
              <a:rPr lang="en-US" dirty="0">
                <a:latin typeface="Calibri"/>
                <a:cs typeface="Calibri"/>
              </a:rPr>
              <a:t>C) Both are fine</a:t>
            </a:r>
          </a:p>
          <a:p>
            <a:pPr marL="0" indent="0">
              <a:buNone/>
            </a:pPr>
            <a:r>
              <a:rPr lang="en-US" dirty="0">
                <a:latin typeface="Calibri"/>
                <a:cs typeface="Calibri"/>
              </a:rPr>
              <a:t>D) Both are lacking</a:t>
            </a:r>
          </a:p>
          <a:p>
            <a:pPr marL="0" indent="0">
              <a:buNone/>
            </a:pPr>
            <a:endParaRPr lang="en-US" dirty="0">
              <a:latin typeface="Courier"/>
              <a:cs typeface="Courier"/>
            </a:endParaRPr>
          </a:p>
          <a:p>
            <a:pPr marL="0" indent="0">
              <a:buNone/>
            </a:pPr>
            <a:endParaRPr lang="en-US" dirty="0">
              <a:latin typeface="Courier"/>
              <a:cs typeface="Courier"/>
            </a:endParaRPr>
          </a:p>
          <a:p>
            <a:pPr marL="0" indent="0">
              <a:buNone/>
            </a:pPr>
            <a:endParaRPr lang="en-US" dirty="0"/>
          </a:p>
        </p:txBody>
      </p:sp>
    </p:spTree>
    <p:extLst>
      <p:ext uri="{BB962C8B-B14F-4D97-AF65-F5344CB8AC3E}">
        <p14:creationId xmlns:p14="http://schemas.microsoft.com/office/powerpoint/2010/main" val="1541888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28575" cap="flat" cmpd="sng" algn="ctr">
          <a:solidFill>
            <a:schemeClr val="tx1"/>
          </a:solidFill>
          <a:prstDash val="solid"/>
          <a:round/>
          <a:headEnd type="none" w="med" len="med"/>
          <a:tailEnd type="triangle" w="med" len="med"/>
        </a:ln>
        <a:effectLst/>
      </a:spPr>
      <a:bodyPr vert="horz" wrap="square" lIns="91440" tIns="45720" rIns="91440" bIns="45720" numCol="1" rtlCol="0" anchor="ctr" anchorCtr="1"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dirty="0" smtClean="0">
            <a:latin typeface="Calibri"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93000"/>
          </a:lnSpc>
          <a:spcBef>
            <a:spcPct val="0"/>
          </a:spcBef>
          <a:spcAft>
            <a:spcPct val="0"/>
          </a:spcAft>
          <a:buClr>
            <a:srgbClr val="000066"/>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65286</TotalTime>
  <Words>1430</Words>
  <Application>Microsoft Macintosh PowerPoint</Application>
  <PresentationFormat>On-screen Show (4:3)</PresentationFormat>
  <Paragraphs>353</Paragraphs>
  <Slides>29</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Arial Narrow</vt:lpstr>
      <vt:lpstr>Calibri</vt:lpstr>
      <vt:lpstr>Courier</vt:lpstr>
      <vt:lpstr>Helvetica</vt:lpstr>
      <vt:lpstr>StarSymbol</vt:lpstr>
      <vt:lpstr>Times New Roman</vt:lpstr>
      <vt:lpstr>Wingdings</vt:lpstr>
      <vt:lpstr>Wingdings 2</vt:lpstr>
      <vt:lpstr>template2007</vt:lpstr>
      <vt:lpstr>Default Design</vt:lpstr>
      <vt:lpstr>Code Layout</vt:lpstr>
      <vt:lpstr>Which is best?</vt:lpstr>
      <vt:lpstr>Which is better?</vt:lpstr>
      <vt:lpstr>Which is better?</vt:lpstr>
      <vt:lpstr>Hmmm…</vt:lpstr>
      <vt:lpstr>Are you familiar with the ternary operator?</vt:lpstr>
      <vt:lpstr>What is wrong with this?</vt:lpstr>
      <vt:lpstr>Which is better?</vt:lpstr>
      <vt:lpstr>Which is better?</vt:lpstr>
      <vt:lpstr>Finish the sentence</vt:lpstr>
      <vt:lpstr>How much time did TV Time assignment take?</vt:lpstr>
      <vt:lpstr>How much difficult was the TV Time assignment?</vt:lpstr>
      <vt:lpstr>Academic Integrity</vt:lpstr>
      <vt:lpstr>Amnesty for  TV Time Issues</vt:lpstr>
      <vt:lpstr>Making HTTP requests, Exceptions</vt:lpstr>
      <vt:lpstr>Client / Server Architecture</vt:lpstr>
      <vt:lpstr>Server state typically kept as “tables”</vt:lpstr>
      <vt:lpstr>Application Programming Interfaces (API)</vt:lpstr>
      <vt:lpstr>RESTful APIs</vt:lpstr>
      <vt:lpstr>REST Concepts:  Verbs</vt:lpstr>
      <vt:lpstr>REST Concepts: Nouns (a.k.a. resources)</vt:lpstr>
      <vt:lpstr>Interacting with a REST API</vt:lpstr>
      <vt:lpstr>In Java</vt:lpstr>
      <vt:lpstr>Even easier with better libraries</vt:lpstr>
      <vt:lpstr>What (all) is wrong with this code?</vt:lpstr>
      <vt:lpstr>Are the following two things the same?</vt:lpstr>
      <vt:lpstr>Short-circuit evaluation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Evans, Graham Carl</cp:lastModifiedBy>
  <cp:revision>857</cp:revision>
  <cp:lastPrinted>2016-08-23T21:30:12Z</cp:lastPrinted>
  <dcterms:created xsi:type="dcterms:W3CDTF">2012-06-25T16:07:00Z</dcterms:created>
  <dcterms:modified xsi:type="dcterms:W3CDTF">2019-01-31T17:27:38Z</dcterms:modified>
</cp:coreProperties>
</file>