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18"/>
  </p:notesMasterIdLst>
  <p:handoutMasterIdLst>
    <p:handoutMasterId r:id="rId19"/>
  </p:handoutMasterIdLst>
  <p:sldIdLst>
    <p:sldId id="1100" r:id="rId3"/>
    <p:sldId id="1109" r:id="rId4"/>
    <p:sldId id="1111" r:id="rId5"/>
    <p:sldId id="1110" r:id="rId6"/>
    <p:sldId id="1143" r:id="rId7"/>
    <p:sldId id="1144" r:id="rId8"/>
    <p:sldId id="1112" r:id="rId9"/>
    <p:sldId id="1126" r:id="rId10"/>
    <p:sldId id="1127" r:id="rId11"/>
    <p:sldId id="1128" r:id="rId12"/>
    <p:sldId id="1129" r:id="rId13"/>
    <p:sldId id="1142" r:id="rId14"/>
    <p:sldId id="1138" r:id="rId15"/>
    <p:sldId id="1130" r:id="rId16"/>
    <p:sldId id="1131" r:id="rId17"/>
  </p:sldIdLst>
  <p:sldSz cx="9144000" cy="6858000" type="screen4x3"/>
  <p:notesSz cx="7302500" cy="9586913"/>
  <p:custDataLst>
    <p:tags r:id="rId2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2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0E0E0"/>
    <a:srgbClr val="FFFFFF"/>
    <a:srgbClr val="FCFCFC"/>
    <a:srgbClr val="DF9F98"/>
    <a:srgbClr val="D6CDEE"/>
    <a:srgbClr val="F7F5CD"/>
    <a:srgbClr val="FFABAA"/>
    <a:srgbClr val="000000"/>
    <a:srgbClr val="B2E6B2"/>
    <a:srgbClr val="DEDF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980" autoAdjust="0"/>
    <p:restoredTop sz="50000" autoAdjust="0"/>
  </p:normalViewPr>
  <p:slideViewPr>
    <p:cSldViewPr snapToObjects="1">
      <p:cViewPr varScale="1">
        <p:scale>
          <a:sx n="99" d="100"/>
          <a:sy n="99" d="100"/>
        </p:scale>
        <p:origin x="1184" y="168"/>
      </p:cViewPr>
      <p:guideLst>
        <p:guide orient="horz" pos="172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2172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7237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4042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110000"/>
        <a:buFont typeface="Wingdings" pitchFamily="2" charset="2"/>
        <a:buChar char="§"/>
        <a:defRPr sz="24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5800" cy="5222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15375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42913" y="6345238"/>
            <a:ext cx="447675" cy="395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  <a:spAutoFit/>
          </a:bodyPr>
          <a:lstStyle/>
          <a:p>
            <a:pPr algn="ctr" defTabSz="457200">
              <a:lnSpc>
                <a:spcPct val="83000"/>
              </a:lnSpc>
              <a:buClr>
                <a:srgbClr val="000066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BBC07E77-5360-6D43-8AEB-E24B08212AFE}" type="slidenum">
              <a:rPr lang="en-GB" b="0">
                <a:solidFill>
                  <a:srgbClr val="000066"/>
                </a:solidFill>
                <a:latin typeface="Times New Roman" charset="0"/>
              </a:rPr>
              <a:pPr algn="ctr" defTabSz="457200">
                <a:lnSpc>
                  <a:spcPct val="83000"/>
                </a:lnSpc>
                <a:buClr>
                  <a:srgbClr val="000066"/>
                </a:buClr>
                <a:buSzPct val="100000"/>
                <a:buFont typeface="Times New Roman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‹#›</a:t>
            </a:fld>
            <a:endParaRPr lang="en-GB" b="0">
              <a:solidFill>
                <a:srgbClr val="000066"/>
              </a:solidFill>
              <a:latin typeface="Times New Roman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7561263" y="6392863"/>
            <a:ext cx="108585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  <a:spAutoFit/>
          </a:bodyPr>
          <a:lstStyle/>
          <a:p>
            <a:pPr algn="ctr" defTabSz="457200">
              <a:lnSpc>
                <a:spcPct val="88000"/>
              </a:lnSpc>
              <a:buClr>
                <a:srgbClr val="000066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b="0">
                <a:solidFill>
                  <a:srgbClr val="660033"/>
                </a:solidFill>
                <a:latin typeface="Helvetica" charset="0"/>
              </a:rPr>
              <a:t>15-213, F’08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 ftr="0" dt="0"/>
  <p:txStyles>
    <p:titleStyle>
      <a:lvl1pPr algn="l" defTabSz="4572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660033"/>
        </a:buClr>
        <a:buSzPct val="100000"/>
        <a:buFont typeface="Helvetica" charset="0"/>
        <a:defRPr sz="3800" b="1">
          <a:solidFill>
            <a:srgbClr val="660033"/>
          </a:solidFill>
          <a:latin typeface="+mj-lt"/>
          <a:ea typeface="ＭＳ Ｐゴシック" charset="-128"/>
          <a:cs typeface="ＭＳ Ｐゴシック" charset="-128"/>
        </a:defRPr>
      </a:lvl1pPr>
      <a:lvl2pPr algn="l" defTabSz="4572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660033"/>
        </a:buClr>
        <a:buSzPct val="100000"/>
        <a:buFont typeface="Helvetica" charset="0"/>
        <a:defRPr sz="3800" b="1">
          <a:solidFill>
            <a:srgbClr val="660033"/>
          </a:solidFill>
          <a:latin typeface="Helvetica" charset="0"/>
          <a:ea typeface="ＭＳ Ｐゴシック" charset="-128"/>
          <a:cs typeface="ＭＳ Ｐゴシック" charset="-128"/>
        </a:defRPr>
      </a:lvl2pPr>
      <a:lvl3pPr algn="l" defTabSz="4572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660033"/>
        </a:buClr>
        <a:buSzPct val="100000"/>
        <a:buFont typeface="Helvetica" charset="0"/>
        <a:defRPr sz="3800" b="1">
          <a:solidFill>
            <a:srgbClr val="660033"/>
          </a:solidFill>
          <a:latin typeface="Helvetica" charset="0"/>
          <a:ea typeface="ＭＳ Ｐゴシック" charset="-128"/>
          <a:cs typeface="ＭＳ Ｐゴシック" charset="-128"/>
        </a:defRPr>
      </a:lvl3pPr>
      <a:lvl4pPr algn="l" defTabSz="4572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660033"/>
        </a:buClr>
        <a:buSzPct val="100000"/>
        <a:buFont typeface="Helvetica" charset="0"/>
        <a:defRPr sz="3800" b="1">
          <a:solidFill>
            <a:srgbClr val="660033"/>
          </a:solidFill>
          <a:latin typeface="Helvetica" charset="0"/>
          <a:ea typeface="ＭＳ Ｐゴシック" charset="-128"/>
          <a:cs typeface="ＭＳ Ｐゴシック" charset="-128"/>
        </a:defRPr>
      </a:lvl4pPr>
      <a:lvl5pPr algn="l" defTabSz="4572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660033"/>
        </a:buClr>
        <a:buSzPct val="100000"/>
        <a:buFont typeface="Helvetica" charset="0"/>
        <a:defRPr sz="3800" b="1">
          <a:solidFill>
            <a:srgbClr val="660033"/>
          </a:solidFill>
          <a:latin typeface="Helvetica" charset="0"/>
          <a:ea typeface="ＭＳ Ｐゴシック" charset="-128"/>
          <a:cs typeface="ＭＳ Ｐゴシック" charset="-128"/>
        </a:defRPr>
      </a:lvl5pPr>
      <a:lvl6pPr marL="1536700" indent="-215900" algn="l" defTabSz="457200" rtl="0" fontAlgn="base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800" b="1">
          <a:solidFill>
            <a:srgbClr val="660033"/>
          </a:solidFill>
          <a:latin typeface="Helvetica" charset="0"/>
          <a:ea typeface="ＭＳ Ｐゴシック" charset="-128"/>
        </a:defRPr>
      </a:lvl6pPr>
      <a:lvl7pPr marL="1993900" indent="-215900" algn="l" defTabSz="457200" rtl="0" fontAlgn="base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800" b="1">
          <a:solidFill>
            <a:srgbClr val="660033"/>
          </a:solidFill>
          <a:latin typeface="Helvetica" charset="0"/>
          <a:ea typeface="ＭＳ Ｐゴシック" charset="-128"/>
        </a:defRPr>
      </a:lvl7pPr>
      <a:lvl8pPr marL="2451100" indent="-215900" algn="l" defTabSz="457200" rtl="0" fontAlgn="base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800" b="1">
          <a:solidFill>
            <a:srgbClr val="660033"/>
          </a:solidFill>
          <a:latin typeface="Helvetica" charset="0"/>
          <a:ea typeface="ＭＳ Ｐゴシック" charset="-128"/>
        </a:defRPr>
      </a:lvl8pPr>
      <a:lvl9pPr marL="2908300" indent="-215900" algn="l" defTabSz="457200" rtl="0" fontAlgn="base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800" b="1">
          <a:solidFill>
            <a:srgbClr val="660033"/>
          </a:solidFill>
          <a:latin typeface="Helvetica" charset="0"/>
          <a:ea typeface="ＭＳ Ｐゴシック" charset="-128"/>
        </a:defRPr>
      </a:lvl9pPr>
    </p:titleStyle>
    <p:bodyStyle>
      <a:lvl1pPr marL="384175" indent="-384175" algn="l" defTabSz="457200" rtl="0" eaLnBrk="0" fontAlgn="base" hangingPunct="0">
        <a:lnSpc>
          <a:spcPct val="93000"/>
        </a:lnSpc>
        <a:spcBef>
          <a:spcPts val="1500"/>
        </a:spcBef>
        <a:spcAft>
          <a:spcPct val="0"/>
        </a:spcAft>
        <a:buClr>
          <a:srgbClr val="660033"/>
        </a:buClr>
        <a:buSzPct val="45000"/>
        <a:buFont typeface="Wingdings" charset="2"/>
        <a:buChar char=""/>
        <a:defRPr sz="2400" b="1">
          <a:solidFill>
            <a:srgbClr val="003300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742950" indent="-246063" algn="l" defTabSz="457200" rtl="0" eaLnBrk="0" fontAlgn="base" hangingPunct="0">
        <a:lnSpc>
          <a:spcPct val="98000"/>
        </a:lnSpc>
        <a:spcBef>
          <a:spcPts val="625"/>
        </a:spcBef>
        <a:spcAft>
          <a:spcPct val="0"/>
        </a:spcAft>
        <a:buClr>
          <a:srgbClr val="660033"/>
        </a:buClr>
        <a:buSzPct val="45000"/>
        <a:buFont typeface="Wingdings" charset="2"/>
        <a:buChar char=""/>
        <a:defRPr sz="2000" b="1">
          <a:solidFill>
            <a:srgbClr val="000066"/>
          </a:solidFill>
          <a:latin typeface="+mn-lt"/>
          <a:ea typeface="ＭＳ Ｐゴシック" charset="-128"/>
        </a:defRPr>
      </a:lvl2pPr>
      <a:lvl3pPr marL="1144588" indent="-236538" algn="l" defTabSz="457200" rtl="0" eaLnBrk="0" fontAlgn="base" hangingPunct="0">
        <a:lnSpc>
          <a:spcPct val="104000"/>
        </a:lnSpc>
        <a:spcBef>
          <a:spcPts val="225"/>
        </a:spcBef>
        <a:spcAft>
          <a:spcPct val="0"/>
        </a:spcAft>
        <a:buClr>
          <a:srgbClr val="005400"/>
        </a:buClr>
        <a:buSzPct val="45000"/>
        <a:buFont typeface="Wingdings" charset="2"/>
        <a:buChar char=""/>
        <a:defRPr b="1">
          <a:solidFill>
            <a:srgbClr val="000099"/>
          </a:solidFill>
          <a:latin typeface="+mn-lt"/>
          <a:ea typeface="ＭＳ Ｐゴシック" charset="-128"/>
        </a:defRPr>
      </a:lvl3pPr>
      <a:lvl4pPr marL="1600200" indent="-228600" algn="l" defTabSz="457200" rtl="0" eaLnBrk="0" fontAlgn="base" hangingPunct="0">
        <a:lnSpc>
          <a:spcPct val="98000"/>
        </a:lnSpc>
        <a:spcBef>
          <a:spcPts val="450"/>
        </a:spcBef>
        <a:spcAft>
          <a:spcPct val="0"/>
        </a:spcAft>
        <a:buClr>
          <a:srgbClr val="000066"/>
        </a:buClr>
        <a:buSzPct val="45000"/>
        <a:buFont typeface="Wingdings" charset="2"/>
        <a:buChar char=""/>
        <a:defRPr b="1">
          <a:solidFill>
            <a:srgbClr val="000066"/>
          </a:solidFill>
          <a:latin typeface="+mn-lt"/>
          <a:ea typeface="ＭＳ Ｐゴシック" charset="-128"/>
        </a:defRPr>
      </a:lvl4pPr>
      <a:lvl5pPr marL="2449513" indent="-228600" algn="l" defTabSz="457200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66"/>
        </a:buClr>
        <a:buSzPct val="45000"/>
        <a:buFont typeface="Wingdings" charset="2"/>
        <a:buChar char=""/>
        <a:defRPr sz="2000">
          <a:solidFill>
            <a:srgbClr val="000066"/>
          </a:solidFill>
          <a:latin typeface="Times New Roman" charset="0"/>
          <a:ea typeface="ＭＳ Ｐゴシック" charset="-128"/>
        </a:defRPr>
      </a:lvl5pPr>
      <a:lvl6pPr marL="2906713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66"/>
        </a:buClr>
        <a:buSzPct val="45000"/>
        <a:buFont typeface="Wingdings" charset="2"/>
        <a:buChar char=""/>
        <a:defRPr sz="2000">
          <a:solidFill>
            <a:srgbClr val="000066"/>
          </a:solidFill>
          <a:latin typeface="Times New Roman" charset="0"/>
          <a:ea typeface="ＭＳ Ｐゴシック" charset="-128"/>
        </a:defRPr>
      </a:lvl6pPr>
      <a:lvl7pPr marL="3363913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66"/>
        </a:buClr>
        <a:buSzPct val="45000"/>
        <a:buFont typeface="Wingdings" charset="2"/>
        <a:buChar char=""/>
        <a:defRPr sz="2000">
          <a:solidFill>
            <a:srgbClr val="000066"/>
          </a:solidFill>
          <a:latin typeface="Times New Roman" charset="0"/>
          <a:ea typeface="ＭＳ Ｐゴシック" charset="-128"/>
        </a:defRPr>
      </a:lvl7pPr>
      <a:lvl8pPr marL="3821113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66"/>
        </a:buClr>
        <a:buSzPct val="45000"/>
        <a:buFont typeface="Wingdings" charset="2"/>
        <a:buChar char=""/>
        <a:defRPr sz="2000">
          <a:solidFill>
            <a:srgbClr val="000066"/>
          </a:solidFill>
          <a:latin typeface="Times New Roman" charset="0"/>
          <a:ea typeface="ＭＳ Ｐゴシック" charset="-128"/>
        </a:defRPr>
      </a:lvl8pPr>
      <a:lvl9pPr marL="4278313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66"/>
        </a:buClr>
        <a:buSzPct val="45000"/>
        <a:buFont typeface="Wingdings" charset="2"/>
        <a:buChar char=""/>
        <a:defRPr sz="2000">
          <a:solidFill>
            <a:srgbClr val="000066"/>
          </a:solidFill>
          <a:latin typeface="Times New Roman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newsapi.org/v1/articles?source=associated-press&amp;sortBy=top&amp;apiKey=YOUR_API_KEY_HERE" TargetMode="External"/><Relationship Id="rId2" Type="http://schemas.openxmlformats.org/officeDocument/2006/relationships/hyperlink" Target="https://newsapi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jsonformatter.curiousconcept.co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google/gson/blob/master/UserGuide.md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8153400" cy="1470025"/>
          </a:xfrm>
        </p:spPr>
        <p:txBody>
          <a:bodyPr/>
          <a:lstStyle/>
          <a:p>
            <a:pPr marL="0" indent="0"/>
            <a:r>
              <a:rPr lang="en-US" sz="4400" dirty="0"/>
              <a:t>Parsing JSON, Using Libraries,  Java Collections, Generics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442325" cy="4972050"/>
          </a:xfrm>
        </p:spPr>
        <p:txBody>
          <a:bodyPr/>
          <a:lstStyle/>
          <a:p>
            <a:r>
              <a:rPr lang="en-US" dirty="0"/>
              <a:t>list: a collection storing an ordered sequence of elements</a:t>
            </a:r>
          </a:p>
          <a:p>
            <a:pPr lvl="1"/>
            <a:r>
              <a:rPr lang="en-US" dirty="0"/>
              <a:t>each element is accessible by a 0-based </a:t>
            </a:r>
            <a:r>
              <a:rPr lang="en-US" b="1" dirty="0"/>
              <a:t>index</a:t>
            </a:r>
          </a:p>
          <a:p>
            <a:pPr lvl="1"/>
            <a:r>
              <a:rPr lang="en-US" dirty="0"/>
              <a:t>a list has a </a:t>
            </a:r>
            <a:r>
              <a:rPr lang="en-US" b="1" dirty="0"/>
              <a:t>size</a:t>
            </a:r>
            <a:r>
              <a:rPr lang="en-US" dirty="0"/>
              <a:t> (number of elements that have been added)</a:t>
            </a:r>
          </a:p>
          <a:p>
            <a:pPr lvl="1"/>
            <a:r>
              <a:rPr lang="en-US" dirty="0"/>
              <a:t>elements can be added to the front, back, or elsewhere</a:t>
            </a:r>
          </a:p>
          <a:p>
            <a:pPr lvl="1"/>
            <a:r>
              <a:rPr lang="en-US" dirty="0"/>
              <a:t>in Java, a list can be represented as an </a:t>
            </a:r>
            <a:r>
              <a:rPr lang="en-US" b="1" dirty="0" err="1">
                <a:latin typeface="Courier New" charset="0"/>
              </a:rPr>
              <a:t>ArrayList</a:t>
            </a:r>
            <a:r>
              <a:rPr lang="en-US" dirty="0"/>
              <a:t> object</a:t>
            </a:r>
          </a:p>
          <a:p>
            <a:endParaRPr lang="en-US" dirty="0"/>
          </a:p>
        </p:txBody>
      </p:sp>
      <p:pic>
        <p:nvPicPr>
          <p:cNvPr id="5" name="Picture 4" descr="art08_03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714750"/>
            <a:ext cx="69342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8548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ArrayList</a:t>
            </a:r>
            <a:r>
              <a:rPr lang="en-US" dirty="0"/>
              <a:t> Methods (partial list)</a:t>
            </a:r>
          </a:p>
        </p:txBody>
      </p:sp>
      <p:graphicFrame>
        <p:nvGraphicFramePr>
          <p:cNvPr id="4" name="Group 259"/>
          <p:cNvGraphicFramePr>
            <a:graphicFrameLocks noGrp="1"/>
          </p:cNvGraphicFramePr>
          <p:nvPr/>
        </p:nvGraphicFramePr>
        <p:xfrm>
          <a:off x="381000" y="1371600"/>
          <a:ext cx="8382000" cy="4785360"/>
        </p:xfrm>
        <a:graphic>
          <a:graphicData uri="http://schemas.openxmlformats.org/drawingml/2006/table">
            <a:tbl>
              <a:tblPr/>
              <a:tblGrid>
                <a:gridCol w="2916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65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add(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value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appends value at end of list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add(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index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, 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value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inserts given value just before the given index, shifting subsequent values to the right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clear()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removes all elements of the list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indexOf(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value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returns first index where given value is found in list (-1 if not found)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get(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index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returns the value at given index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remove(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index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removes/returns value at given index, shifting subsequent values to the left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set(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index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, 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Times New Roman" charset="0"/>
                        </a:rPr>
                        <a:t>value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replaces value at given index with given value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size()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returns the number of elements in list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toString()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returns a string representation of the list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such as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"[3, 42, -7, 15]"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6309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Allows lookups from one kind of object to find another object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Map&lt;</a:t>
            </a:r>
            <a:r>
              <a:rPr lang="en-US" dirty="0" err="1"/>
              <a:t>KeyType</a:t>
            </a:r>
            <a:r>
              <a:rPr lang="en-US" dirty="0"/>
              <a:t>, </a:t>
            </a:r>
            <a:r>
              <a:rPr lang="en-US" dirty="0" err="1"/>
              <a:t>ValueType</a:t>
            </a:r>
            <a:r>
              <a:rPr lang="en-US" dirty="0"/>
              <a:t>&gt; </a:t>
            </a:r>
            <a:r>
              <a:rPr lang="en-US" dirty="0" err="1"/>
              <a:t>myMap</a:t>
            </a:r>
            <a:r>
              <a:rPr lang="en-US" dirty="0"/>
              <a:t> =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HashMap</a:t>
            </a:r>
            <a:r>
              <a:rPr lang="en-US" dirty="0"/>
              <a:t>&lt;</a:t>
            </a:r>
            <a:r>
              <a:rPr lang="en-US" dirty="0" err="1"/>
              <a:t>KeyType</a:t>
            </a:r>
            <a:r>
              <a:rPr lang="en-US" dirty="0"/>
              <a:t>, </a:t>
            </a:r>
            <a:r>
              <a:rPr lang="en-US" dirty="0" err="1"/>
              <a:t>ValueType</a:t>
            </a:r>
            <a:r>
              <a:rPr lang="en-US" dirty="0"/>
              <a:t>&gt;();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KeyType</a:t>
            </a:r>
            <a:r>
              <a:rPr lang="en-US" dirty="0"/>
              <a:t> key = …;</a:t>
            </a:r>
          </a:p>
          <a:p>
            <a:pPr marL="0" indent="0">
              <a:buNone/>
            </a:pPr>
            <a:r>
              <a:rPr lang="en-US" dirty="0" err="1"/>
              <a:t>ValueType</a:t>
            </a:r>
            <a:r>
              <a:rPr lang="en-US" dirty="0"/>
              <a:t> value = …;</a:t>
            </a:r>
          </a:p>
          <a:p>
            <a:pPr marL="0" indent="0">
              <a:buNone/>
            </a:pPr>
            <a:r>
              <a:rPr lang="en-US" dirty="0" err="1"/>
              <a:t>myMap.put</a:t>
            </a:r>
            <a:r>
              <a:rPr lang="en-US" dirty="0"/>
              <a:t>(key, value);</a:t>
            </a:r>
          </a:p>
          <a:p>
            <a:pPr marL="0" indent="0">
              <a:buNone/>
            </a:pPr>
            <a:r>
              <a:rPr lang="en-US" dirty="0" err="1"/>
              <a:t>ValueType</a:t>
            </a:r>
            <a:r>
              <a:rPr lang="en-US" dirty="0"/>
              <a:t> lookup = </a:t>
            </a:r>
            <a:r>
              <a:rPr lang="en-US" dirty="0" err="1"/>
              <a:t>myMap.get</a:t>
            </a:r>
            <a:r>
              <a:rPr lang="en-US" dirty="0"/>
              <a:t>(key);</a:t>
            </a:r>
          </a:p>
          <a:p>
            <a:pPr marL="0" indent="0">
              <a:buNone/>
            </a:pPr>
            <a:r>
              <a:rPr lang="en-US" dirty="0"/>
              <a:t>assert lookup == value;</a:t>
            </a:r>
          </a:p>
        </p:txBody>
      </p:sp>
    </p:spTree>
    <p:extLst>
      <p:ext uri="{BB962C8B-B14F-4D97-AF65-F5344CB8AC3E}">
        <p14:creationId xmlns:p14="http://schemas.microsoft.com/office/powerpoint/2010/main" val="3977817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289925" cy="4972050"/>
          </a:xfrm>
        </p:spPr>
        <p:txBody>
          <a:bodyPr/>
          <a:lstStyle/>
          <a:p>
            <a:pPr>
              <a:lnSpc>
                <a:spcPct val="85000"/>
              </a:lnSpc>
              <a:buClr>
                <a:srgbClr val="000000"/>
              </a:buClr>
              <a:buSzPct val="75000"/>
              <a:buFont typeface="Wingdings" charset="2"/>
              <a:buChar char="§"/>
            </a:pPr>
            <a:r>
              <a:rPr lang="en-GB" dirty="0">
                <a:latin typeface="Courier New" charset="0"/>
              </a:rPr>
              <a:t>put(</a:t>
            </a:r>
            <a:r>
              <a:rPr lang="en-GB" dirty="0" err="1">
                <a:latin typeface="Courier New" charset="0"/>
              </a:rPr>
              <a:t>k,v</a:t>
            </a:r>
            <a:r>
              <a:rPr lang="en-GB" dirty="0">
                <a:latin typeface="Courier New" charset="0"/>
              </a:rPr>
              <a:t>)         </a:t>
            </a:r>
            <a:r>
              <a:rPr lang="en-GB" dirty="0">
                <a:latin typeface="Times New Roman" charset="0"/>
              </a:rPr>
              <a:t>Associate </a:t>
            </a:r>
            <a:r>
              <a:rPr lang="en-GB" dirty="0">
                <a:latin typeface="Courier New" charset="0"/>
              </a:rPr>
              <a:t>v</a:t>
            </a:r>
            <a:r>
              <a:rPr lang="en-GB" dirty="0">
                <a:latin typeface="Times New Roman" charset="0"/>
              </a:rPr>
              <a:t> with </a:t>
            </a:r>
            <a:r>
              <a:rPr lang="en-GB" dirty="0">
                <a:latin typeface="Courier New" charset="0"/>
              </a:rPr>
              <a:t>k</a:t>
            </a:r>
            <a:r>
              <a:rPr lang="en-GB" dirty="0">
                <a:latin typeface="Times New Roman" charset="0"/>
              </a:rPr>
              <a:t> </a:t>
            </a:r>
          </a:p>
          <a:p>
            <a:pPr>
              <a:lnSpc>
                <a:spcPct val="85000"/>
              </a:lnSpc>
              <a:buClr>
                <a:srgbClr val="000000"/>
              </a:buClr>
              <a:buSzPct val="75000"/>
              <a:buFont typeface="Wingdings" charset="2"/>
              <a:buChar char="§"/>
            </a:pPr>
            <a:r>
              <a:rPr lang="en-GB" dirty="0">
                <a:latin typeface="Courier New" charset="0"/>
              </a:rPr>
              <a:t>get(k)           </a:t>
            </a:r>
            <a:r>
              <a:rPr lang="en-GB" dirty="0">
                <a:latin typeface="Times New Roman" charset="0"/>
              </a:rPr>
              <a:t>The value associated with </a:t>
            </a:r>
            <a:r>
              <a:rPr lang="en-GB" dirty="0">
                <a:latin typeface="Courier New" charset="0"/>
              </a:rPr>
              <a:t>k</a:t>
            </a:r>
            <a:r>
              <a:rPr lang="en-GB" dirty="0">
                <a:latin typeface="Times New Roman" charset="0"/>
              </a:rPr>
              <a:t> </a:t>
            </a:r>
          </a:p>
          <a:p>
            <a:pPr>
              <a:lnSpc>
                <a:spcPct val="85000"/>
              </a:lnSpc>
              <a:buClr>
                <a:srgbClr val="000000"/>
              </a:buClr>
              <a:buSzPct val="75000"/>
              <a:buFont typeface="Wingdings" charset="2"/>
              <a:buChar char="§"/>
            </a:pPr>
            <a:endParaRPr lang="en-GB" dirty="0">
              <a:latin typeface="Courier New" charset="0"/>
            </a:endParaRPr>
          </a:p>
          <a:p>
            <a:pPr>
              <a:lnSpc>
                <a:spcPct val="85000"/>
              </a:lnSpc>
              <a:buClr>
                <a:srgbClr val="000000"/>
              </a:buClr>
              <a:buSzPct val="75000"/>
              <a:buFont typeface="Wingdings" charset="2"/>
              <a:buChar char="§"/>
            </a:pPr>
            <a:r>
              <a:rPr lang="en-GB" dirty="0">
                <a:latin typeface="Courier New" charset="0"/>
              </a:rPr>
              <a:t>size()           </a:t>
            </a:r>
            <a:r>
              <a:rPr lang="en-GB" dirty="0">
                <a:latin typeface="Times New Roman" charset="0"/>
              </a:rPr>
              <a:t>The number of pairs </a:t>
            </a:r>
          </a:p>
          <a:p>
            <a:pPr>
              <a:lnSpc>
                <a:spcPct val="85000"/>
              </a:lnSpc>
              <a:buClr>
                <a:srgbClr val="000000"/>
              </a:buClr>
              <a:buSzPct val="75000"/>
              <a:buFont typeface="Wingdings" charset="2"/>
              <a:buChar char="§"/>
            </a:pPr>
            <a:r>
              <a:rPr lang="en-GB" dirty="0" err="1">
                <a:latin typeface="Courier New" charset="0"/>
              </a:rPr>
              <a:t>isEmpty</a:t>
            </a:r>
            <a:r>
              <a:rPr lang="en-GB" dirty="0">
                <a:latin typeface="Courier New" charset="0"/>
              </a:rPr>
              <a:t>()        </a:t>
            </a:r>
            <a:r>
              <a:rPr lang="en-GB" dirty="0">
                <a:latin typeface="Times New Roman" charset="0"/>
              </a:rPr>
              <a:t>Whether it is empty </a:t>
            </a:r>
          </a:p>
          <a:p>
            <a:pPr>
              <a:lnSpc>
                <a:spcPct val="85000"/>
              </a:lnSpc>
              <a:buClr>
                <a:srgbClr val="000000"/>
              </a:buClr>
              <a:buSzPct val="75000"/>
              <a:buFont typeface="Wingdings" charset="2"/>
              <a:buChar char="§"/>
            </a:pPr>
            <a:endParaRPr lang="en-GB" dirty="0">
              <a:latin typeface="Courier New" charset="0"/>
            </a:endParaRPr>
          </a:p>
          <a:p>
            <a:pPr>
              <a:lnSpc>
                <a:spcPct val="85000"/>
              </a:lnSpc>
              <a:buClr>
                <a:srgbClr val="000000"/>
              </a:buClr>
              <a:buSzPct val="75000"/>
              <a:buFont typeface="Wingdings" charset="2"/>
              <a:buChar char="§"/>
            </a:pPr>
            <a:r>
              <a:rPr lang="en-GB" dirty="0">
                <a:latin typeface="Courier New" charset="0"/>
              </a:rPr>
              <a:t>remove(k)        </a:t>
            </a:r>
            <a:r>
              <a:rPr lang="en-GB" dirty="0">
                <a:latin typeface="Times New Roman" charset="0"/>
              </a:rPr>
              <a:t>Remove the mapping for </a:t>
            </a:r>
            <a:r>
              <a:rPr lang="en-GB" dirty="0">
                <a:latin typeface="Courier New" charset="0"/>
              </a:rPr>
              <a:t>k</a:t>
            </a:r>
            <a:r>
              <a:rPr lang="en-GB" dirty="0">
                <a:latin typeface="Times New Roman" charset="0"/>
              </a:rPr>
              <a:t> </a:t>
            </a:r>
          </a:p>
          <a:p>
            <a:pPr>
              <a:lnSpc>
                <a:spcPct val="85000"/>
              </a:lnSpc>
              <a:buClr>
                <a:srgbClr val="000000"/>
              </a:buClr>
              <a:buSzPct val="75000"/>
              <a:buFont typeface="Wingdings" charset="2"/>
              <a:buChar char="§"/>
            </a:pPr>
            <a:r>
              <a:rPr lang="en-GB" dirty="0">
                <a:latin typeface="Courier New" charset="0"/>
              </a:rPr>
              <a:t>clear()          </a:t>
            </a:r>
            <a:r>
              <a:rPr lang="en-GB" dirty="0">
                <a:latin typeface="Times New Roman" charset="0"/>
              </a:rPr>
              <a:t>Remove all mappings </a:t>
            </a:r>
          </a:p>
          <a:p>
            <a:pPr>
              <a:buFont typeface="Wingdings" charset="2"/>
              <a:buChar char="§"/>
            </a:pPr>
            <a:endParaRPr lang="en-US" dirty="0"/>
          </a:p>
          <a:p>
            <a:pPr>
              <a:lnSpc>
                <a:spcPct val="85000"/>
              </a:lnSpc>
              <a:buClr>
                <a:srgbClr val="000000"/>
              </a:buClr>
              <a:buSzPct val="75000"/>
              <a:buFont typeface="Wingdings" charset="2"/>
              <a:buChar char="§"/>
            </a:pPr>
            <a:r>
              <a:rPr lang="en-GB" dirty="0" err="1">
                <a:latin typeface="Courier New" charset="0"/>
              </a:rPr>
              <a:t>containsKey</a:t>
            </a:r>
            <a:r>
              <a:rPr lang="en-GB" dirty="0">
                <a:latin typeface="Courier New" charset="0"/>
              </a:rPr>
              <a:t>(k)   </a:t>
            </a:r>
            <a:r>
              <a:rPr lang="en-GB" dirty="0">
                <a:latin typeface="Times New Roman" charset="0"/>
              </a:rPr>
              <a:t>Whether contains a mapping for </a:t>
            </a:r>
            <a:r>
              <a:rPr lang="en-GB" dirty="0">
                <a:latin typeface="Courier New" charset="0"/>
              </a:rPr>
              <a:t>k</a:t>
            </a:r>
            <a:r>
              <a:rPr lang="en-GB" dirty="0">
                <a:latin typeface="Times New Roman" charset="0"/>
              </a:rPr>
              <a:t> </a:t>
            </a:r>
          </a:p>
          <a:p>
            <a:pPr>
              <a:lnSpc>
                <a:spcPct val="85000"/>
              </a:lnSpc>
              <a:buClr>
                <a:srgbClr val="000000"/>
              </a:buClr>
              <a:buSzPct val="75000"/>
              <a:buFont typeface="Wingdings" charset="2"/>
              <a:buChar char="§"/>
            </a:pPr>
            <a:r>
              <a:rPr lang="en-GB" dirty="0" err="1">
                <a:latin typeface="Courier New" charset="0"/>
              </a:rPr>
              <a:t>containsValue</a:t>
            </a:r>
            <a:r>
              <a:rPr lang="en-GB" dirty="0">
                <a:latin typeface="Courier New" charset="0"/>
              </a:rPr>
              <a:t>(v) </a:t>
            </a:r>
            <a:r>
              <a:rPr lang="en-GB" dirty="0">
                <a:latin typeface="Times New Roman" charset="0"/>
              </a:rPr>
              <a:t>Whether contains a mapping to </a:t>
            </a:r>
            <a:r>
              <a:rPr lang="en-GB" dirty="0">
                <a:latin typeface="Courier New" charset="0"/>
              </a:rPr>
              <a:t>v</a:t>
            </a:r>
          </a:p>
          <a:p>
            <a:pPr>
              <a:lnSpc>
                <a:spcPct val="85000"/>
              </a:lnSpc>
              <a:buClr>
                <a:srgbClr val="000000"/>
              </a:buClr>
              <a:buSzPct val="75000"/>
              <a:buFont typeface="Wingdings" charset="2"/>
              <a:buChar char="§"/>
            </a:pPr>
            <a:endParaRPr lang="en-GB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107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442325" cy="497205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dirty="0" err="1">
                <a:latin typeface="Courier New" charset="0"/>
              </a:rPr>
              <a:t>ArrayList</a:t>
            </a:r>
            <a:r>
              <a:rPr lang="en-US" dirty="0">
                <a:latin typeface="Courier New" charset="0"/>
              </a:rPr>
              <a:t>&lt;</a:t>
            </a:r>
            <a:r>
              <a:rPr lang="en-US" dirty="0"/>
              <a:t>Type</a:t>
            </a:r>
            <a:r>
              <a:rPr lang="en-US" dirty="0">
                <a:latin typeface="Courier New" charset="0"/>
              </a:rPr>
              <a:t>&gt; </a:t>
            </a:r>
            <a:r>
              <a:rPr lang="en-US" dirty="0"/>
              <a:t>name</a:t>
            </a:r>
            <a:r>
              <a:rPr lang="en-US" dirty="0">
                <a:latin typeface="Courier New" charset="0"/>
              </a:rPr>
              <a:t> = new </a:t>
            </a:r>
            <a:r>
              <a:rPr lang="en-US" dirty="0" err="1">
                <a:latin typeface="Courier New" charset="0"/>
              </a:rPr>
              <a:t>ArrayList</a:t>
            </a:r>
            <a:r>
              <a:rPr lang="en-US" dirty="0">
                <a:latin typeface="Courier New" charset="0"/>
              </a:rPr>
              <a:t>&lt;</a:t>
            </a:r>
            <a:r>
              <a:rPr lang="en-US" dirty="0"/>
              <a:t>Type</a:t>
            </a:r>
            <a:r>
              <a:rPr lang="en-US" dirty="0">
                <a:latin typeface="Courier New" charset="0"/>
              </a:rPr>
              <a:t>&gt;();</a:t>
            </a:r>
          </a:p>
          <a:p>
            <a:pPr>
              <a:buFontTx/>
              <a:buNone/>
            </a:pPr>
            <a:endParaRPr lang="en-US" dirty="0">
              <a:latin typeface="Courier New" charset="0"/>
            </a:endParaRPr>
          </a:p>
          <a:p>
            <a:r>
              <a:rPr lang="en-US" dirty="0"/>
              <a:t>When constructing an </a:t>
            </a:r>
            <a:r>
              <a:rPr lang="en-US" dirty="0" err="1">
                <a:latin typeface="Courier New" charset="0"/>
              </a:rPr>
              <a:t>ArrayList</a:t>
            </a:r>
            <a:r>
              <a:rPr lang="en-US" dirty="0"/>
              <a:t>, you must specify the</a:t>
            </a:r>
            <a:br>
              <a:rPr lang="en-US" dirty="0"/>
            </a:br>
            <a:r>
              <a:rPr lang="en-US" dirty="0"/>
              <a:t>type of elements it will contain between </a:t>
            </a:r>
            <a:r>
              <a:rPr lang="en-US" dirty="0">
                <a:latin typeface="Courier New" charset="0"/>
              </a:rPr>
              <a:t>&lt;</a:t>
            </a:r>
            <a:r>
              <a:rPr lang="en-US" dirty="0"/>
              <a:t> and </a:t>
            </a:r>
            <a:r>
              <a:rPr lang="en-US" dirty="0">
                <a:latin typeface="Courier New" charset="0"/>
              </a:rPr>
              <a:t>&gt;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This is called a </a:t>
            </a:r>
            <a:r>
              <a:rPr lang="en-US" i="1" dirty="0"/>
              <a:t>type parameter</a:t>
            </a:r>
            <a:r>
              <a:rPr lang="en-US" dirty="0"/>
              <a:t> or a </a:t>
            </a:r>
            <a:r>
              <a:rPr lang="en-US" i="1" dirty="0"/>
              <a:t>generic </a:t>
            </a:r>
            <a:r>
              <a:rPr lang="en-US" dirty="0"/>
              <a:t>class.</a:t>
            </a:r>
          </a:p>
          <a:p>
            <a:pPr lvl="1"/>
            <a:r>
              <a:rPr lang="en-US" dirty="0"/>
              <a:t>Allows the same </a:t>
            </a:r>
            <a:r>
              <a:rPr lang="en-US" dirty="0" err="1">
                <a:latin typeface="Courier New" charset="0"/>
              </a:rPr>
              <a:t>ArrayList</a:t>
            </a:r>
            <a:r>
              <a:rPr lang="en-US" dirty="0"/>
              <a:t> class to store lists of different types.</a:t>
            </a:r>
          </a:p>
          <a:p>
            <a:pPr lvl="1"/>
            <a:r>
              <a:rPr lang="en-US" dirty="0"/>
              <a:t>Must be objects (vs. primitive types)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1064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Boxed Primitive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/>
          <a:p>
            <a:r>
              <a:rPr lang="en-US" dirty="0"/>
              <a:t>Can’t do </a:t>
            </a:r>
            <a:r>
              <a:rPr lang="en-US" dirty="0" err="1"/>
              <a:t>ArrayList</a:t>
            </a:r>
            <a:r>
              <a:rPr lang="en-US" dirty="0"/>
              <a:t>&lt;</a:t>
            </a:r>
            <a:r>
              <a:rPr lang="en-US" dirty="0" err="1"/>
              <a:t>int</a:t>
            </a:r>
            <a:r>
              <a:rPr lang="en-US" dirty="0"/>
              <a:t>&gt;</a:t>
            </a:r>
          </a:p>
          <a:p>
            <a:r>
              <a:rPr lang="en-US" dirty="0"/>
              <a:t>Java provides “boxed primitives”:  E.g., Integer</a:t>
            </a:r>
          </a:p>
          <a:p>
            <a:pPr lvl="1"/>
            <a:r>
              <a:rPr lang="en-US" dirty="0"/>
              <a:t>Sub-class of object</a:t>
            </a:r>
          </a:p>
          <a:p>
            <a:r>
              <a:rPr lang="en-US" dirty="0"/>
              <a:t>Can do: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ArrayList</a:t>
            </a:r>
            <a:r>
              <a:rPr lang="en-US" dirty="0"/>
              <a:t>&lt;Integer&gt; lengths = new </a:t>
            </a:r>
            <a:r>
              <a:rPr lang="en-US" dirty="0" err="1"/>
              <a:t>ArrayList</a:t>
            </a:r>
            <a:r>
              <a:rPr lang="en-US" dirty="0"/>
              <a:t>&lt;Integer&gt;</a:t>
            </a:r>
          </a:p>
          <a:p>
            <a:pPr lvl="1"/>
            <a:r>
              <a:rPr lang="en-US" dirty="0" err="1"/>
              <a:t>lengths.add</a:t>
            </a:r>
            <a:r>
              <a:rPr lang="en-US" dirty="0"/>
              <a:t>(7);  // automatically promoted to boxed type</a:t>
            </a:r>
          </a:p>
        </p:txBody>
      </p:sp>
      <p:graphicFrame>
        <p:nvGraphicFramePr>
          <p:cNvPr id="4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741407"/>
              </p:ext>
            </p:extLst>
          </p:nvPr>
        </p:nvGraphicFramePr>
        <p:xfrm>
          <a:off x="2362200" y="4366488"/>
          <a:ext cx="3997325" cy="1981200"/>
        </p:xfrm>
        <a:graphic>
          <a:graphicData uri="http://schemas.openxmlformats.org/drawingml/2006/table">
            <a:tbl>
              <a:tblPr/>
              <a:tblGrid>
                <a:gridCol w="2022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4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Arial" charset="0"/>
                        </a:rPr>
                        <a:t>Primitive Type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Arial" charset="0"/>
                        </a:rPr>
                        <a:t>Wrapper Type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 int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Integer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 double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Double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 char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Character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 boolean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 Boolean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7023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JSON	(</a:t>
            </a:r>
            <a:r>
              <a:rPr lang="en-US" dirty="0" err="1"/>
              <a:t>www.json.org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JavaScript Object Notation</a:t>
            </a:r>
          </a:p>
          <a:p>
            <a:endParaRPr lang="en-US" dirty="0"/>
          </a:p>
          <a:p>
            <a:r>
              <a:rPr lang="en-US" dirty="0"/>
              <a:t>A lightweight data-interchange format</a:t>
            </a:r>
          </a:p>
          <a:p>
            <a:pPr lvl="1"/>
            <a:r>
              <a:rPr lang="en-US" dirty="0"/>
              <a:t>Very commonly used by APIs</a:t>
            </a:r>
          </a:p>
          <a:p>
            <a:r>
              <a:rPr lang="en-US" dirty="0"/>
              <a:t>It is easy for humans to read and write. </a:t>
            </a:r>
          </a:p>
          <a:p>
            <a:r>
              <a:rPr lang="en-US" dirty="0"/>
              <a:t>It is easy for machines to parse and generate.</a:t>
            </a:r>
          </a:p>
        </p:txBody>
      </p:sp>
    </p:spTree>
    <p:extLst>
      <p:ext uri="{BB962C8B-B14F-4D97-AF65-F5344CB8AC3E}">
        <p14:creationId xmlns:p14="http://schemas.microsoft.com/office/powerpoint/2010/main" val="1562847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JSON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name_of_a_string</a:t>
            </a:r>
            <a:r>
              <a:rPr lang="en-US" dirty="0"/>
              <a:t>: “a string”,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name_of_a_number</a:t>
            </a:r>
            <a:r>
              <a:rPr lang="en-US" dirty="0"/>
              <a:t>: 2080.8827,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objects_can_be_values</a:t>
            </a:r>
            <a:r>
              <a:rPr lang="en-US" dirty="0"/>
              <a:t>: { </a:t>
            </a:r>
            <a:r>
              <a:rPr lang="en-US" dirty="0" err="1"/>
              <a:t>here_is</a:t>
            </a:r>
            <a:r>
              <a:rPr lang="en-US" dirty="0"/>
              <a:t>: “another object” }, 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an_array</a:t>
            </a:r>
            <a:r>
              <a:rPr lang="en-US" dirty="0"/>
              <a:t>: [ 27, “word”, { </a:t>
            </a:r>
            <a:r>
              <a:rPr lang="en-US" dirty="0" err="1"/>
              <a:t>objects_can</a:t>
            </a:r>
            <a:r>
              <a:rPr lang="en-US" dirty="0"/>
              <a:t>: “be in arrays” } ]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0801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APIs  (e.g., </a:t>
            </a:r>
            <a:r>
              <a:rPr lang="en-US" dirty="0">
                <a:hlinkClick r:id="rId2"/>
              </a:rPr>
              <a:t>https://newsapi.org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API = Application Programming Interface</a:t>
            </a:r>
          </a:p>
          <a:p>
            <a:r>
              <a:rPr lang="en-US" dirty="0"/>
              <a:t>Get an API key</a:t>
            </a:r>
          </a:p>
          <a:p>
            <a:endParaRPr lang="en-US" dirty="0"/>
          </a:p>
          <a:p>
            <a:r>
              <a:rPr lang="en-US" dirty="0"/>
              <a:t>Grab some JSON:</a:t>
            </a:r>
          </a:p>
          <a:p>
            <a:pPr lvl="1"/>
            <a:r>
              <a:rPr lang="en-US" dirty="0">
                <a:hlinkClick r:id="rId3"/>
              </a:rPr>
              <a:t>https://newsapi.org/v1/articles?source=associated-press&amp;sortBy=top&amp;apiKey=YOUR_API_KEY_HERE</a:t>
            </a:r>
            <a:endParaRPr lang="en-US" dirty="0"/>
          </a:p>
          <a:p>
            <a:endParaRPr lang="en-US" dirty="0"/>
          </a:p>
          <a:p>
            <a:r>
              <a:rPr lang="en-US" dirty="0"/>
              <a:t>JSON formatter/pretty printer</a:t>
            </a:r>
          </a:p>
          <a:p>
            <a:pPr lvl="1"/>
            <a:r>
              <a:rPr lang="en-US" dirty="0">
                <a:hlinkClick r:id="rId4"/>
              </a:rPr>
              <a:t>https://jsonformatter.curiousconcept.com</a:t>
            </a:r>
            <a:endParaRPr lang="en-US" dirty="0"/>
          </a:p>
          <a:p>
            <a:pPr lvl="1"/>
            <a:r>
              <a:rPr lang="en-US" dirty="0"/>
              <a:t>There are a bunch of these, use your favorite</a:t>
            </a:r>
          </a:p>
        </p:txBody>
      </p:sp>
    </p:spTree>
    <p:extLst>
      <p:ext uri="{BB962C8B-B14F-4D97-AF65-F5344CB8AC3E}">
        <p14:creationId xmlns:p14="http://schemas.microsoft.com/office/powerpoint/2010/main" val="3013680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5D844-8346-D048-A8C8-9ADC8EA8F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much time did </a:t>
            </a:r>
            <a:r>
              <a:rPr lang="en-US" dirty="0" err="1"/>
              <a:t>TicTacToe</a:t>
            </a:r>
            <a:r>
              <a:rPr lang="en-US" dirty="0"/>
              <a:t> assignment take?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CA563-4535-744A-9530-6050EDDF6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en-US" sz="4000" dirty="0"/>
              <a:t>0 – 3 hours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4000" dirty="0"/>
              <a:t>4 – 6 hours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4000" dirty="0"/>
              <a:t>7 – 9 hours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4000" dirty="0"/>
              <a:t>10– 12 hours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4000" dirty="0"/>
              <a:t>More than 12 hours</a:t>
            </a:r>
          </a:p>
          <a:p>
            <a:pPr marL="457200" indent="-45720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43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5D844-8346-D048-A8C8-9ADC8EA8F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much difficult was the </a:t>
            </a:r>
            <a:r>
              <a:rPr lang="en-US" dirty="0" err="1"/>
              <a:t>TicTacToe</a:t>
            </a:r>
            <a:r>
              <a:rPr lang="en-US" dirty="0"/>
              <a:t> assignment?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CA563-4535-744A-9530-6050EDDF6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en-US" sz="4000" dirty="0"/>
              <a:t>Trivial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4000" dirty="0"/>
              <a:t>Easy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4000" dirty="0"/>
              <a:t>Reasonable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4000" dirty="0"/>
              <a:t>Difficult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4000" dirty="0"/>
              <a:t>Excessive</a:t>
            </a:r>
          </a:p>
          <a:p>
            <a:pPr marL="457200" indent="-45720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024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 JSON in 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518525" cy="4972050"/>
          </a:xfrm>
        </p:spPr>
        <p:txBody>
          <a:bodyPr/>
          <a:lstStyle/>
          <a:p>
            <a:r>
              <a:rPr lang="en-US" dirty="0"/>
              <a:t>Use the GSON library from Google</a:t>
            </a:r>
          </a:p>
          <a:p>
            <a:pPr lvl="1"/>
            <a:r>
              <a:rPr lang="en-US" dirty="0">
                <a:hlinkClick r:id="rId2"/>
              </a:rPr>
              <a:t>https://github.com/google/gson/blob/master/UserGuide.md</a:t>
            </a:r>
            <a:endParaRPr lang="en-US" dirty="0"/>
          </a:p>
          <a:p>
            <a:pPr lvl="1"/>
            <a:r>
              <a:rPr lang="en-US" dirty="0"/>
              <a:t>Use Maven to add the library to your project</a:t>
            </a:r>
          </a:p>
          <a:p>
            <a:r>
              <a:rPr lang="en-US" dirty="0"/>
              <a:t>Build classes with fields for the desired elements of the JSON</a:t>
            </a:r>
          </a:p>
          <a:p>
            <a:pPr lvl="1"/>
            <a:r>
              <a:rPr lang="en-US" dirty="0"/>
              <a:t>Use the same names and get the types right</a:t>
            </a:r>
          </a:p>
          <a:p>
            <a:r>
              <a:rPr lang="en-US" dirty="0"/>
              <a:t>Instantiate a </a:t>
            </a:r>
            <a:r>
              <a:rPr lang="en-US" dirty="0" err="1"/>
              <a:t>Gson</a:t>
            </a:r>
            <a:r>
              <a:rPr lang="en-US" dirty="0"/>
              <a:t> object</a:t>
            </a:r>
          </a:p>
          <a:p>
            <a:pPr lvl="1"/>
            <a:r>
              <a:rPr lang="en-US" dirty="0" err="1"/>
              <a:t>Gson</a:t>
            </a:r>
            <a:r>
              <a:rPr lang="en-US" dirty="0"/>
              <a:t> </a:t>
            </a:r>
            <a:r>
              <a:rPr lang="en-US" dirty="0" err="1"/>
              <a:t>gson</a:t>
            </a:r>
            <a:r>
              <a:rPr lang="en-US" dirty="0"/>
              <a:t> = new </a:t>
            </a:r>
            <a:r>
              <a:rPr lang="en-US" dirty="0" err="1"/>
              <a:t>Gson</a:t>
            </a:r>
            <a:r>
              <a:rPr lang="en-US" dirty="0"/>
              <a:t>();</a:t>
            </a:r>
          </a:p>
          <a:p>
            <a:r>
              <a:rPr lang="en-US" dirty="0"/>
              <a:t>Use the </a:t>
            </a:r>
            <a:r>
              <a:rPr lang="en-US" dirty="0" err="1"/>
              <a:t>fromJSON</a:t>
            </a:r>
            <a:r>
              <a:rPr lang="en-US" dirty="0"/>
              <a:t> method to parse the JSON</a:t>
            </a:r>
          </a:p>
          <a:p>
            <a:pPr lvl="1"/>
            <a:r>
              <a:rPr lang="en-US" dirty="0"/>
              <a:t>Thing </a:t>
            </a:r>
            <a:r>
              <a:rPr lang="en-US" dirty="0" err="1"/>
              <a:t>newThing</a:t>
            </a:r>
            <a:r>
              <a:rPr lang="en-US" dirty="0"/>
              <a:t> = </a:t>
            </a:r>
            <a:r>
              <a:rPr lang="en-US" dirty="0" err="1"/>
              <a:t>gson.fromJson</a:t>
            </a:r>
            <a:r>
              <a:rPr lang="en-US" dirty="0"/>
              <a:t>(</a:t>
            </a:r>
            <a:r>
              <a:rPr lang="en-US" dirty="0" err="1"/>
              <a:t>jsonString</a:t>
            </a:r>
            <a:r>
              <a:rPr lang="en-US" dirty="0"/>
              <a:t>, </a:t>
            </a:r>
            <a:r>
              <a:rPr lang="en-US" dirty="0" err="1"/>
              <a:t>Thing.class</a:t>
            </a:r>
            <a:r>
              <a:rPr lang="en-US" dirty="0"/>
              <a:t>);</a:t>
            </a:r>
          </a:p>
          <a:p>
            <a:pPr lvl="1"/>
            <a:r>
              <a:rPr lang="en-US" dirty="0"/>
              <a:t>Thing [] </a:t>
            </a:r>
            <a:r>
              <a:rPr lang="en-US" dirty="0" err="1"/>
              <a:t>thingArray</a:t>
            </a:r>
            <a:r>
              <a:rPr lang="en-US" dirty="0"/>
              <a:t> = </a:t>
            </a:r>
            <a:r>
              <a:rPr lang="en-US" dirty="0" err="1"/>
              <a:t>gson.fromJson</a:t>
            </a:r>
            <a:r>
              <a:rPr lang="en-US" dirty="0"/>
              <a:t>(</a:t>
            </a:r>
            <a:r>
              <a:rPr lang="en-US" dirty="0" err="1"/>
              <a:t>jsonString</a:t>
            </a:r>
            <a:r>
              <a:rPr lang="en-US" dirty="0"/>
              <a:t>, Thing[].class);</a:t>
            </a:r>
          </a:p>
          <a:p>
            <a:r>
              <a:rPr lang="en-US" dirty="0"/>
              <a:t>Extended example using </a:t>
            </a:r>
            <a:r>
              <a:rPr lang="en-US" dirty="0" err="1"/>
              <a:t>NewsAPI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960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Collections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/>
          <a:p>
            <a:r>
              <a:rPr lang="en-US" dirty="0"/>
              <a:t>collection: an object that stores data;  a.k.a. "data structure"</a:t>
            </a:r>
          </a:p>
          <a:p>
            <a:pPr lvl="1"/>
            <a:r>
              <a:rPr lang="en-US" dirty="0"/>
              <a:t>the objects stored are called </a:t>
            </a:r>
            <a:r>
              <a:rPr lang="en-US" b="1" dirty="0"/>
              <a:t>elements</a:t>
            </a:r>
            <a:endParaRPr lang="en-US" dirty="0"/>
          </a:p>
          <a:p>
            <a:pPr lvl="1"/>
            <a:r>
              <a:rPr lang="en-US" dirty="0"/>
              <a:t>some collections maintain an ordering; some allow duplicates</a:t>
            </a:r>
          </a:p>
          <a:p>
            <a:pPr lvl="1"/>
            <a:r>
              <a:rPr lang="en-US" dirty="0"/>
              <a:t>typical operations: </a:t>
            </a:r>
            <a:r>
              <a:rPr lang="en-US" i="1" dirty="0"/>
              <a:t>add</a:t>
            </a:r>
            <a:r>
              <a:rPr lang="en-US" dirty="0"/>
              <a:t>, </a:t>
            </a:r>
            <a:r>
              <a:rPr lang="en-US" i="1" dirty="0"/>
              <a:t>remove</a:t>
            </a:r>
            <a:r>
              <a:rPr lang="en-US" dirty="0"/>
              <a:t>, </a:t>
            </a:r>
            <a:r>
              <a:rPr lang="en-US" i="1" dirty="0"/>
              <a:t>clear</a:t>
            </a:r>
            <a:r>
              <a:rPr lang="en-US" dirty="0"/>
              <a:t>, </a:t>
            </a:r>
            <a:r>
              <a:rPr lang="en-US" i="1" dirty="0"/>
              <a:t>contains</a:t>
            </a:r>
            <a:r>
              <a:rPr lang="en-US" dirty="0"/>
              <a:t> (search), </a:t>
            </a:r>
            <a:r>
              <a:rPr lang="en-US" i="1" dirty="0"/>
              <a:t>size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examples found in the Java class libraries:</a:t>
            </a:r>
          </a:p>
          <a:p>
            <a:pPr lvl="2"/>
            <a:r>
              <a:rPr lang="en-US" dirty="0" err="1">
                <a:latin typeface="Courier New" charset="0"/>
              </a:rPr>
              <a:t>ArrayList</a:t>
            </a:r>
            <a:r>
              <a:rPr lang="en-US" dirty="0"/>
              <a:t>, </a:t>
            </a:r>
            <a:r>
              <a:rPr lang="en-US" dirty="0" err="1">
                <a:latin typeface="Courier New" charset="0"/>
              </a:rPr>
              <a:t>HashMap</a:t>
            </a:r>
            <a:r>
              <a:rPr lang="en-US" dirty="0"/>
              <a:t>, </a:t>
            </a:r>
            <a:r>
              <a:rPr lang="en-US" dirty="0" err="1">
                <a:latin typeface="Courier New" charset="0"/>
              </a:rPr>
              <a:t>TreeSet</a:t>
            </a:r>
            <a:endParaRPr lang="en-US" dirty="0">
              <a:latin typeface="Courier New" charset="0"/>
            </a:endParaRPr>
          </a:p>
          <a:p>
            <a:pPr lvl="2"/>
            <a:endParaRPr lang="en-US" dirty="0">
              <a:latin typeface="Courier New" charset="0"/>
            </a:endParaRPr>
          </a:p>
          <a:p>
            <a:pPr lvl="1"/>
            <a:r>
              <a:rPr lang="en-US" dirty="0"/>
              <a:t>all collections are in the </a:t>
            </a:r>
            <a:r>
              <a:rPr lang="en-US" dirty="0" err="1">
                <a:latin typeface="Courier New" charset="0"/>
              </a:rPr>
              <a:t>java.util</a:t>
            </a:r>
            <a:r>
              <a:rPr lang="en-US" dirty="0"/>
              <a:t> package</a:t>
            </a:r>
          </a:p>
          <a:p>
            <a:pPr lvl="2">
              <a:buFontTx/>
              <a:buNone/>
            </a:pPr>
            <a:r>
              <a:rPr lang="en-US" dirty="0">
                <a:latin typeface="Courier New" charset="0"/>
              </a:rPr>
              <a:t>	import </a:t>
            </a:r>
            <a:r>
              <a:rPr lang="en-US" dirty="0" err="1">
                <a:latin typeface="Courier New" charset="0"/>
              </a:rPr>
              <a:t>java.util</a:t>
            </a:r>
            <a:r>
              <a:rPr lang="en-US" dirty="0">
                <a:latin typeface="Courier New" charset="0"/>
              </a:rPr>
              <a:t>.*;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773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Collection Framework</a:t>
            </a:r>
          </a:p>
        </p:txBody>
      </p:sp>
      <p:pic>
        <p:nvPicPr>
          <p:cNvPr id="4" name="Content Placeholder 3" descr="jc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3" b="793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97903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>
            <a:lumMod val="20000"/>
            <a:lumOff val="80000"/>
          </a:schemeClr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66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66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65127</TotalTime>
  <Words>782</Words>
  <Application>Microsoft Macintosh PowerPoint</Application>
  <PresentationFormat>On-screen Show (4:3)</PresentationFormat>
  <Paragraphs>135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8" baseType="lpstr">
      <vt:lpstr>Arial</vt:lpstr>
      <vt:lpstr>Arial Narrow</vt:lpstr>
      <vt:lpstr>Calibri</vt:lpstr>
      <vt:lpstr>Courier New</vt:lpstr>
      <vt:lpstr>Helvetica</vt:lpstr>
      <vt:lpstr>StarSymbol</vt:lpstr>
      <vt:lpstr>Tahoma</vt:lpstr>
      <vt:lpstr>Times New Roman</vt:lpstr>
      <vt:lpstr>Verdana</vt:lpstr>
      <vt:lpstr>Wingdings</vt:lpstr>
      <vt:lpstr>Wingdings 2</vt:lpstr>
      <vt:lpstr>template2007</vt:lpstr>
      <vt:lpstr>Default Design</vt:lpstr>
      <vt:lpstr>Parsing JSON, Using Libraries,  Java Collections, Generics</vt:lpstr>
      <vt:lpstr>JSON (www.json.org)</vt:lpstr>
      <vt:lpstr>Example JSON object</vt:lpstr>
      <vt:lpstr>Using APIs  (e.g., https://newsapi.org)</vt:lpstr>
      <vt:lpstr>How much time did TicTacToe assignment take?</vt:lpstr>
      <vt:lpstr>How much difficult was the TicTacToe assignment?</vt:lpstr>
      <vt:lpstr>Parsing JSON in Java</vt:lpstr>
      <vt:lpstr>Java Collections</vt:lpstr>
      <vt:lpstr>Java Collection Framework</vt:lpstr>
      <vt:lpstr>Lists</vt:lpstr>
      <vt:lpstr>ArrayList Methods (partial list)</vt:lpstr>
      <vt:lpstr>Map</vt:lpstr>
      <vt:lpstr>Map Interface</vt:lpstr>
      <vt:lpstr>Generics</vt:lpstr>
      <vt:lpstr>Boxed Primitive Types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Evans, Graham Carl</cp:lastModifiedBy>
  <cp:revision>839</cp:revision>
  <cp:lastPrinted>2016-08-23T21:30:12Z</cp:lastPrinted>
  <dcterms:created xsi:type="dcterms:W3CDTF">2012-06-25T16:07:00Z</dcterms:created>
  <dcterms:modified xsi:type="dcterms:W3CDTF">2019-01-24T18:16:36Z</dcterms:modified>
</cp:coreProperties>
</file>