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31"/>
  </p:notesMasterIdLst>
  <p:handoutMasterIdLst>
    <p:handoutMasterId r:id="rId32"/>
  </p:handoutMasterIdLst>
  <p:sldIdLst>
    <p:sldId id="1100" r:id="rId3"/>
    <p:sldId id="1103" r:id="rId4"/>
    <p:sldId id="1102" r:id="rId5"/>
    <p:sldId id="1108" r:id="rId6"/>
    <p:sldId id="1107" r:id="rId7"/>
    <p:sldId id="1118" r:id="rId8"/>
    <p:sldId id="1105" r:id="rId9"/>
    <p:sldId id="1101" r:id="rId10"/>
    <p:sldId id="1109" r:id="rId11"/>
    <p:sldId id="1110" r:id="rId12"/>
    <p:sldId id="1111" r:id="rId13"/>
    <p:sldId id="1113" r:id="rId14"/>
    <p:sldId id="1104" r:id="rId15"/>
    <p:sldId id="1114" r:id="rId16"/>
    <p:sldId id="1115" r:id="rId17"/>
    <p:sldId id="1117" r:id="rId18"/>
    <p:sldId id="1116" r:id="rId19"/>
    <p:sldId id="1145" r:id="rId20"/>
    <p:sldId id="1147" r:id="rId21"/>
    <p:sldId id="1146" r:id="rId22"/>
    <p:sldId id="1148" r:id="rId23"/>
    <p:sldId id="1149" r:id="rId24"/>
    <p:sldId id="1155" r:id="rId25"/>
    <p:sldId id="1150" r:id="rId26"/>
    <p:sldId id="1151" r:id="rId27"/>
    <p:sldId id="1152" r:id="rId28"/>
    <p:sldId id="1153" r:id="rId29"/>
    <p:sldId id="1154" r:id="rId30"/>
  </p:sldIdLst>
  <p:sldSz cx="9144000" cy="6858000" type="screen4x3"/>
  <p:notesSz cx="7302500" cy="9586913"/>
  <p:custDataLst>
    <p:tags r:id="rId33"/>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72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0E0E0"/>
    <a:srgbClr val="FFFFFF"/>
    <a:srgbClr val="FCFCFC"/>
    <a:srgbClr val="DF9F98"/>
    <a:srgbClr val="D6CDEE"/>
    <a:srgbClr val="F7F5CD"/>
    <a:srgbClr val="FFABAA"/>
    <a:srgbClr val="000000"/>
    <a:srgbClr val="B2E6B2"/>
    <a:srgbClr val="DED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0" autoAdjust="0"/>
    <p:restoredTop sz="95304" autoAdjust="0"/>
  </p:normalViewPr>
  <p:slideViewPr>
    <p:cSldViewPr snapToObjects="1">
      <p:cViewPr varScale="1">
        <p:scale>
          <a:sx n="94" d="100"/>
          <a:sy n="94" d="100"/>
        </p:scale>
        <p:origin x="1344" y="184"/>
      </p:cViewPr>
      <p:guideLst>
        <p:guide orient="horz" pos="1728"/>
        <p:guide pos="2880"/>
      </p:guideLst>
    </p:cSldViewPr>
  </p:slideViewPr>
  <p:notesTextViewPr>
    <p:cViewPr>
      <p:scale>
        <a:sx n="100" d="100"/>
        <a:sy n="100" d="100"/>
      </p:scale>
      <p:origin x="0" y="0"/>
    </p:cViewPr>
  </p:notesTextViewPr>
  <p:sorterViewPr>
    <p:cViewPr>
      <p:scale>
        <a:sx n="80" d="100"/>
        <a:sy n="80" d="100"/>
      </p:scale>
      <p:origin x="0" y="2172"/>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14777237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21154042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333399"/>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6" name="Rectangle 5"/>
          <p:cNvSpPr/>
          <p:nvPr userDrawn="1"/>
        </p:nvSpPr>
        <p:spPr>
          <a:xfrm>
            <a:off x="8830843" y="6611779"/>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sz="1000" dirty="0"/>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0000FF"/>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0000FF"/>
        </a:buClr>
        <a:buSzPct val="110000"/>
        <a:buFont typeface="Wingdings" pitchFamily="2" charset="2"/>
        <a:buChar char="§"/>
        <a:defRPr sz="2400">
          <a:solidFill>
            <a:schemeClr val="tx1"/>
          </a:solidFill>
          <a:latin typeface="Calibri" pitchFamily="34" charset="0"/>
        </a:defRPr>
      </a:lvl2pPr>
      <a:lvl3pPr marL="1143000" indent="-228600" algn="l" rtl="0" eaLnBrk="1" fontAlgn="base" hangingPunct="1">
        <a:spcBef>
          <a:spcPct val="20000"/>
        </a:spcBef>
        <a:spcAft>
          <a:spcPct val="0"/>
        </a:spcAft>
        <a:buClr>
          <a:srgbClr val="0000FF"/>
        </a:buClr>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lr>
          <a:srgbClr val="0000FF"/>
        </a:buClr>
        <a:buChar char="–"/>
        <a:defRPr sz="2000">
          <a:solidFill>
            <a:schemeClr val="tx1"/>
          </a:solidFill>
          <a:latin typeface="Calibri" pitchFamily="34" charset="0"/>
        </a:defRPr>
      </a:lvl4pPr>
      <a:lvl5pPr marL="2057400" indent="-228600" algn="l" rtl="0" eaLnBrk="1" fontAlgn="base" hangingPunct="1">
        <a:spcBef>
          <a:spcPct val="20000"/>
        </a:spcBef>
        <a:spcAft>
          <a:spcPct val="0"/>
        </a:spcAft>
        <a:buClr>
          <a:srgbClr val="0000FF"/>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290513" y="1220788"/>
            <a:ext cx="8305800" cy="5222875"/>
          </a:xfrm>
          <a:prstGeom prst="rect">
            <a:avLst/>
          </a:prstGeom>
          <a:noFill/>
          <a:ln w="9525">
            <a:noFill/>
            <a:round/>
            <a:headEnd/>
            <a:tailEnd/>
          </a:ln>
          <a:effectLst/>
        </p:spPr>
        <p:txBody>
          <a:bodyPr vert="horz" wrap="square" lIns="90360" tIns="44280" rIns="90360" bIns="442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2"/>
          <p:cNvSpPr>
            <a:spLocks noGrp="1" noChangeArrowheads="1"/>
          </p:cNvSpPr>
          <p:nvPr>
            <p:ph type="title"/>
          </p:nvPr>
        </p:nvSpPr>
        <p:spPr bwMode="auto">
          <a:xfrm>
            <a:off x="404813" y="247650"/>
            <a:ext cx="8715375" cy="78105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2" name="Text Box 3"/>
          <p:cNvSpPr txBox="1">
            <a:spLocks noChangeArrowheads="1"/>
          </p:cNvSpPr>
          <p:nvPr/>
        </p:nvSpPr>
        <p:spPr bwMode="auto">
          <a:xfrm>
            <a:off x="442913" y="6345238"/>
            <a:ext cx="447675" cy="395287"/>
          </a:xfrm>
          <a:prstGeom prst="rect">
            <a:avLst/>
          </a:prstGeom>
          <a:noFill/>
          <a:ln w="9525">
            <a:noFill/>
            <a:round/>
            <a:headEnd/>
            <a:tailEnd/>
          </a:ln>
          <a:effectLst/>
        </p:spPr>
        <p:txBody>
          <a:bodyPr wrap="none" lIns="45720" rIns="45720" anchor="ctr">
            <a:prstTxWarp prst="textNoShape">
              <a:avLst/>
            </a:prstTxWarp>
            <a:spAutoFit/>
          </a:bodyPr>
          <a:lstStyle/>
          <a:p>
            <a:pPr algn="ctr" defTabSz="457200">
              <a:lnSpc>
                <a:spcPct val="83000"/>
              </a:lnSpc>
              <a:buClr>
                <a:srgbClr val="000066"/>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BBC07E77-5360-6D43-8AEB-E24B08212AFE}" type="slidenum">
              <a:rPr lang="en-GB" b="0">
                <a:solidFill>
                  <a:srgbClr val="000066"/>
                </a:solidFill>
                <a:latin typeface="Times New Roman" charset="0"/>
              </a:rPr>
              <a:pPr algn="ctr" defTabSz="457200">
                <a:lnSpc>
                  <a:spcPct val="83000"/>
                </a:lnSpc>
                <a:buClr>
                  <a:srgbClr val="000066"/>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a:t>
            </a:fld>
            <a:endParaRPr lang="en-GB" b="0">
              <a:solidFill>
                <a:srgbClr val="000066"/>
              </a:solidFill>
              <a:latin typeface="Times New Roman" charset="0"/>
            </a:endParaRPr>
          </a:p>
        </p:txBody>
      </p:sp>
      <p:sp>
        <p:nvSpPr>
          <p:cNvPr id="1028" name="Rectangle 4"/>
          <p:cNvSpPr>
            <a:spLocks noChangeArrowheads="1"/>
          </p:cNvSpPr>
          <p:nvPr/>
        </p:nvSpPr>
        <p:spPr bwMode="auto">
          <a:xfrm>
            <a:off x="7561263" y="6392863"/>
            <a:ext cx="1085850" cy="279400"/>
          </a:xfrm>
          <a:prstGeom prst="rect">
            <a:avLst/>
          </a:prstGeom>
          <a:noFill/>
          <a:ln w="9525">
            <a:noFill/>
            <a:round/>
            <a:headEnd/>
            <a:tailEnd/>
          </a:ln>
          <a:effectLst/>
        </p:spPr>
        <p:txBody>
          <a:bodyPr wrap="none" lIns="45720" rIns="45720" anchor="ctr">
            <a:prstTxWarp prst="textNoShape">
              <a:avLst/>
            </a:prstTxWarp>
            <a:spAutoFit/>
          </a:bodyPr>
          <a:lstStyle/>
          <a:p>
            <a:pPr algn="ctr" defTabSz="457200">
              <a:lnSpc>
                <a:spcPct val="88000"/>
              </a:lnSpc>
              <a:buClr>
                <a:srgbClr val="000066"/>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400" b="0">
                <a:solidFill>
                  <a:srgbClr val="660033"/>
                </a:solidFill>
                <a:latin typeface="Helvetica" charset="0"/>
              </a:rPr>
              <a:t>15-213, F’08</a:t>
            </a:r>
          </a:p>
        </p:txBody>
      </p:sp>
    </p:spTree>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457200" rtl="0" eaLnBrk="0" fontAlgn="base" hangingPunct="0">
        <a:lnSpc>
          <a:spcPct val="85000"/>
        </a:lnSpc>
        <a:spcBef>
          <a:spcPct val="0"/>
        </a:spcBef>
        <a:spcAft>
          <a:spcPct val="0"/>
        </a:spcAft>
        <a:buClr>
          <a:srgbClr val="660033"/>
        </a:buClr>
        <a:buSzPct val="100000"/>
        <a:buFont typeface="Helvetica" charset="0"/>
        <a:defRPr sz="3800" b="1">
          <a:solidFill>
            <a:srgbClr val="660033"/>
          </a:solidFill>
          <a:latin typeface="+mj-lt"/>
          <a:ea typeface="ＭＳ Ｐゴシック" charset="-128"/>
          <a:cs typeface="ＭＳ Ｐゴシック" charset="-128"/>
        </a:defRPr>
      </a:lvl1pPr>
      <a:lvl2pPr algn="l" defTabSz="457200" rtl="0" eaLnBrk="0" fontAlgn="base" hangingPunct="0">
        <a:lnSpc>
          <a:spcPct val="85000"/>
        </a:lnSpc>
        <a:spcBef>
          <a:spcPct val="0"/>
        </a:spcBef>
        <a:spcAft>
          <a:spcPct val="0"/>
        </a:spcAft>
        <a:buClr>
          <a:srgbClr val="660033"/>
        </a:buClr>
        <a:buSzPct val="100000"/>
        <a:buFont typeface="Helvetica" charset="0"/>
        <a:defRPr sz="3800" b="1">
          <a:solidFill>
            <a:srgbClr val="660033"/>
          </a:solidFill>
          <a:latin typeface="Helvetica" charset="0"/>
          <a:ea typeface="ＭＳ Ｐゴシック" charset="-128"/>
          <a:cs typeface="ＭＳ Ｐゴシック" charset="-128"/>
        </a:defRPr>
      </a:lvl2pPr>
      <a:lvl3pPr algn="l" defTabSz="457200" rtl="0" eaLnBrk="0" fontAlgn="base" hangingPunct="0">
        <a:lnSpc>
          <a:spcPct val="85000"/>
        </a:lnSpc>
        <a:spcBef>
          <a:spcPct val="0"/>
        </a:spcBef>
        <a:spcAft>
          <a:spcPct val="0"/>
        </a:spcAft>
        <a:buClr>
          <a:srgbClr val="660033"/>
        </a:buClr>
        <a:buSzPct val="100000"/>
        <a:buFont typeface="Helvetica" charset="0"/>
        <a:defRPr sz="3800" b="1">
          <a:solidFill>
            <a:srgbClr val="660033"/>
          </a:solidFill>
          <a:latin typeface="Helvetica" charset="0"/>
          <a:ea typeface="ＭＳ Ｐゴシック" charset="-128"/>
          <a:cs typeface="ＭＳ Ｐゴシック" charset="-128"/>
        </a:defRPr>
      </a:lvl3pPr>
      <a:lvl4pPr algn="l" defTabSz="457200" rtl="0" eaLnBrk="0" fontAlgn="base" hangingPunct="0">
        <a:lnSpc>
          <a:spcPct val="85000"/>
        </a:lnSpc>
        <a:spcBef>
          <a:spcPct val="0"/>
        </a:spcBef>
        <a:spcAft>
          <a:spcPct val="0"/>
        </a:spcAft>
        <a:buClr>
          <a:srgbClr val="660033"/>
        </a:buClr>
        <a:buSzPct val="100000"/>
        <a:buFont typeface="Helvetica" charset="0"/>
        <a:defRPr sz="3800" b="1">
          <a:solidFill>
            <a:srgbClr val="660033"/>
          </a:solidFill>
          <a:latin typeface="Helvetica" charset="0"/>
          <a:ea typeface="ＭＳ Ｐゴシック" charset="-128"/>
          <a:cs typeface="ＭＳ Ｐゴシック" charset="-128"/>
        </a:defRPr>
      </a:lvl4pPr>
      <a:lvl5pPr algn="l" defTabSz="457200" rtl="0" eaLnBrk="0" fontAlgn="base" hangingPunct="0">
        <a:lnSpc>
          <a:spcPct val="85000"/>
        </a:lnSpc>
        <a:spcBef>
          <a:spcPct val="0"/>
        </a:spcBef>
        <a:spcAft>
          <a:spcPct val="0"/>
        </a:spcAft>
        <a:buClr>
          <a:srgbClr val="660033"/>
        </a:buClr>
        <a:buSzPct val="100000"/>
        <a:buFont typeface="Helvetica" charset="0"/>
        <a:defRPr sz="3800" b="1">
          <a:solidFill>
            <a:srgbClr val="660033"/>
          </a:solidFill>
          <a:latin typeface="Helvetica" charset="0"/>
          <a:ea typeface="ＭＳ Ｐゴシック" charset="-128"/>
          <a:cs typeface="ＭＳ Ｐゴシック" charset="-128"/>
        </a:defRPr>
      </a:lvl5pPr>
      <a:lvl6pPr marL="1536700" indent="-215900" algn="l" defTabSz="457200" rtl="0" fontAlgn="base">
        <a:lnSpc>
          <a:spcPct val="85000"/>
        </a:lnSpc>
        <a:spcBef>
          <a:spcPct val="0"/>
        </a:spcBef>
        <a:spcAft>
          <a:spcPct val="0"/>
        </a:spcAft>
        <a:buClr>
          <a:srgbClr val="000000"/>
        </a:buClr>
        <a:buSzPct val="45000"/>
        <a:buFont typeface="StarSymbol" charset="0"/>
        <a:defRPr sz="3800" b="1">
          <a:solidFill>
            <a:srgbClr val="660033"/>
          </a:solidFill>
          <a:latin typeface="Helvetica" charset="0"/>
          <a:ea typeface="ＭＳ Ｐゴシック" charset="-128"/>
        </a:defRPr>
      </a:lvl6pPr>
      <a:lvl7pPr marL="1993900" indent="-215900" algn="l" defTabSz="457200" rtl="0" fontAlgn="base">
        <a:lnSpc>
          <a:spcPct val="85000"/>
        </a:lnSpc>
        <a:spcBef>
          <a:spcPct val="0"/>
        </a:spcBef>
        <a:spcAft>
          <a:spcPct val="0"/>
        </a:spcAft>
        <a:buClr>
          <a:srgbClr val="000000"/>
        </a:buClr>
        <a:buSzPct val="45000"/>
        <a:buFont typeface="StarSymbol" charset="0"/>
        <a:defRPr sz="3800" b="1">
          <a:solidFill>
            <a:srgbClr val="660033"/>
          </a:solidFill>
          <a:latin typeface="Helvetica" charset="0"/>
          <a:ea typeface="ＭＳ Ｐゴシック" charset="-128"/>
        </a:defRPr>
      </a:lvl7pPr>
      <a:lvl8pPr marL="2451100" indent="-215900" algn="l" defTabSz="457200" rtl="0" fontAlgn="base">
        <a:lnSpc>
          <a:spcPct val="85000"/>
        </a:lnSpc>
        <a:spcBef>
          <a:spcPct val="0"/>
        </a:spcBef>
        <a:spcAft>
          <a:spcPct val="0"/>
        </a:spcAft>
        <a:buClr>
          <a:srgbClr val="000000"/>
        </a:buClr>
        <a:buSzPct val="45000"/>
        <a:buFont typeface="StarSymbol" charset="0"/>
        <a:defRPr sz="3800" b="1">
          <a:solidFill>
            <a:srgbClr val="660033"/>
          </a:solidFill>
          <a:latin typeface="Helvetica" charset="0"/>
          <a:ea typeface="ＭＳ Ｐゴシック" charset="-128"/>
        </a:defRPr>
      </a:lvl8pPr>
      <a:lvl9pPr marL="2908300" indent="-215900" algn="l" defTabSz="457200" rtl="0" fontAlgn="base">
        <a:lnSpc>
          <a:spcPct val="85000"/>
        </a:lnSpc>
        <a:spcBef>
          <a:spcPct val="0"/>
        </a:spcBef>
        <a:spcAft>
          <a:spcPct val="0"/>
        </a:spcAft>
        <a:buClr>
          <a:srgbClr val="000000"/>
        </a:buClr>
        <a:buSzPct val="45000"/>
        <a:buFont typeface="StarSymbol" charset="0"/>
        <a:defRPr sz="3800" b="1">
          <a:solidFill>
            <a:srgbClr val="660033"/>
          </a:solidFill>
          <a:latin typeface="Helvetica" charset="0"/>
          <a:ea typeface="ＭＳ Ｐゴシック" charset="-128"/>
        </a:defRPr>
      </a:lvl9pPr>
    </p:titleStyle>
    <p:bodyStyle>
      <a:lvl1pPr marL="384175" indent="-384175" algn="l" defTabSz="457200" rtl="0" eaLnBrk="0" fontAlgn="base" hangingPunct="0">
        <a:lnSpc>
          <a:spcPct val="93000"/>
        </a:lnSpc>
        <a:spcBef>
          <a:spcPts val="1500"/>
        </a:spcBef>
        <a:spcAft>
          <a:spcPct val="0"/>
        </a:spcAft>
        <a:buClr>
          <a:srgbClr val="660033"/>
        </a:buClr>
        <a:buSzPct val="45000"/>
        <a:buFont typeface="Wingdings" charset="2"/>
        <a:buChar char=""/>
        <a:defRPr sz="2400" b="1">
          <a:solidFill>
            <a:srgbClr val="003300"/>
          </a:solidFill>
          <a:effectLst>
            <a:outerShdw blurRad="38100" dist="38100" dir="2700000" algn="tl">
              <a:srgbClr val="DDDDDD"/>
            </a:outerShdw>
          </a:effectLst>
          <a:latin typeface="+mn-lt"/>
          <a:ea typeface="ＭＳ Ｐゴシック" charset="-128"/>
          <a:cs typeface="ＭＳ Ｐゴシック" charset="-128"/>
        </a:defRPr>
      </a:lvl1pPr>
      <a:lvl2pPr marL="742950" indent="-246063" algn="l" defTabSz="457200" rtl="0" eaLnBrk="0" fontAlgn="base" hangingPunct="0">
        <a:lnSpc>
          <a:spcPct val="98000"/>
        </a:lnSpc>
        <a:spcBef>
          <a:spcPts val="625"/>
        </a:spcBef>
        <a:spcAft>
          <a:spcPct val="0"/>
        </a:spcAft>
        <a:buClr>
          <a:srgbClr val="660033"/>
        </a:buClr>
        <a:buSzPct val="45000"/>
        <a:buFont typeface="Wingdings" charset="2"/>
        <a:buChar char=""/>
        <a:defRPr sz="2000" b="1">
          <a:solidFill>
            <a:srgbClr val="000066"/>
          </a:solidFill>
          <a:latin typeface="+mn-lt"/>
          <a:ea typeface="ＭＳ Ｐゴシック" charset="-128"/>
        </a:defRPr>
      </a:lvl2pPr>
      <a:lvl3pPr marL="1144588" indent="-236538" algn="l" defTabSz="457200" rtl="0" eaLnBrk="0" fontAlgn="base" hangingPunct="0">
        <a:lnSpc>
          <a:spcPct val="104000"/>
        </a:lnSpc>
        <a:spcBef>
          <a:spcPts val="225"/>
        </a:spcBef>
        <a:spcAft>
          <a:spcPct val="0"/>
        </a:spcAft>
        <a:buClr>
          <a:srgbClr val="005400"/>
        </a:buClr>
        <a:buSzPct val="45000"/>
        <a:buFont typeface="Wingdings" charset="2"/>
        <a:buChar char=""/>
        <a:defRPr b="1">
          <a:solidFill>
            <a:srgbClr val="000099"/>
          </a:solidFill>
          <a:latin typeface="+mn-lt"/>
          <a:ea typeface="ＭＳ Ｐゴシック" charset="-128"/>
        </a:defRPr>
      </a:lvl3pPr>
      <a:lvl4pPr marL="1600200" indent="-228600" algn="l" defTabSz="457200" rtl="0" eaLnBrk="0" fontAlgn="base" hangingPunct="0">
        <a:lnSpc>
          <a:spcPct val="98000"/>
        </a:lnSpc>
        <a:spcBef>
          <a:spcPts val="450"/>
        </a:spcBef>
        <a:spcAft>
          <a:spcPct val="0"/>
        </a:spcAft>
        <a:buClr>
          <a:srgbClr val="000066"/>
        </a:buClr>
        <a:buSzPct val="45000"/>
        <a:buFont typeface="Wingdings" charset="2"/>
        <a:buChar char=""/>
        <a:defRPr b="1">
          <a:solidFill>
            <a:srgbClr val="000066"/>
          </a:solidFill>
          <a:latin typeface="+mn-lt"/>
          <a:ea typeface="ＭＳ Ｐゴシック" charset="-128"/>
        </a:defRPr>
      </a:lvl4pPr>
      <a:lvl5pPr marL="2449513" indent="-228600" algn="l" defTabSz="457200" rtl="0" eaLnBrk="0" fontAlgn="base" hangingPunct="0">
        <a:lnSpc>
          <a:spcPct val="93000"/>
        </a:lnSpc>
        <a:spcBef>
          <a:spcPts val="500"/>
        </a:spcBef>
        <a:spcAft>
          <a:spcPct val="0"/>
        </a:spcAft>
        <a:buClr>
          <a:srgbClr val="000066"/>
        </a:buClr>
        <a:buSzPct val="45000"/>
        <a:buFont typeface="Wingdings" charset="2"/>
        <a:buChar char=""/>
        <a:defRPr sz="2000">
          <a:solidFill>
            <a:srgbClr val="000066"/>
          </a:solidFill>
          <a:latin typeface="Times New Roman" charset="0"/>
          <a:ea typeface="ＭＳ Ｐゴシック" charset="-128"/>
        </a:defRPr>
      </a:lvl5pPr>
      <a:lvl6pPr marL="2906713" indent="-228600" algn="l" defTabSz="457200" rtl="0" fontAlgn="base">
        <a:lnSpc>
          <a:spcPct val="93000"/>
        </a:lnSpc>
        <a:spcBef>
          <a:spcPts val="500"/>
        </a:spcBef>
        <a:spcAft>
          <a:spcPct val="0"/>
        </a:spcAft>
        <a:buClr>
          <a:srgbClr val="000066"/>
        </a:buClr>
        <a:buSzPct val="45000"/>
        <a:buFont typeface="Wingdings" charset="2"/>
        <a:buChar char=""/>
        <a:defRPr sz="2000">
          <a:solidFill>
            <a:srgbClr val="000066"/>
          </a:solidFill>
          <a:latin typeface="Times New Roman" charset="0"/>
          <a:ea typeface="ＭＳ Ｐゴシック" charset="-128"/>
        </a:defRPr>
      </a:lvl6pPr>
      <a:lvl7pPr marL="3363913" indent="-228600" algn="l" defTabSz="457200" rtl="0" fontAlgn="base">
        <a:lnSpc>
          <a:spcPct val="93000"/>
        </a:lnSpc>
        <a:spcBef>
          <a:spcPts val="500"/>
        </a:spcBef>
        <a:spcAft>
          <a:spcPct val="0"/>
        </a:spcAft>
        <a:buClr>
          <a:srgbClr val="000066"/>
        </a:buClr>
        <a:buSzPct val="45000"/>
        <a:buFont typeface="Wingdings" charset="2"/>
        <a:buChar char=""/>
        <a:defRPr sz="2000">
          <a:solidFill>
            <a:srgbClr val="000066"/>
          </a:solidFill>
          <a:latin typeface="Times New Roman" charset="0"/>
          <a:ea typeface="ＭＳ Ｐゴシック" charset="-128"/>
        </a:defRPr>
      </a:lvl7pPr>
      <a:lvl8pPr marL="3821113" indent="-228600" algn="l" defTabSz="457200" rtl="0" fontAlgn="base">
        <a:lnSpc>
          <a:spcPct val="93000"/>
        </a:lnSpc>
        <a:spcBef>
          <a:spcPts val="500"/>
        </a:spcBef>
        <a:spcAft>
          <a:spcPct val="0"/>
        </a:spcAft>
        <a:buClr>
          <a:srgbClr val="000066"/>
        </a:buClr>
        <a:buSzPct val="45000"/>
        <a:buFont typeface="Wingdings" charset="2"/>
        <a:buChar char=""/>
        <a:defRPr sz="2000">
          <a:solidFill>
            <a:srgbClr val="000066"/>
          </a:solidFill>
          <a:latin typeface="Times New Roman" charset="0"/>
          <a:ea typeface="ＭＳ Ｐゴシック" charset="-128"/>
        </a:defRPr>
      </a:lvl8pPr>
      <a:lvl9pPr marL="4278313" indent="-228600" algn="l" defTabSz="457200" rtl="0" fontAlgn="base">
        <a:lnSpc>
          <a:spcPct val="93000"/>
        </a:lnSpc>
        <a:spcBef>
          <a:spcPts val="500"/>
        </a:spcBef>
        <a:spcAft>
          <a:spcPct val="0"/>
        </a:spcAft>
        <a:buClr>
          <a:srgbClr val="000066"/>
        </a:buClr>
        <a:buSzPct val="45000"/>
        <a:buFont typeface="Wingdings" charset="2"/>
        <a:buChar char=""/>
        <a:defRPr sz="2000">
          <a:solidFill>
            <a:srgbClr val="000066"/>
          </a:solidFill>
          <a:latin typeface="Times New Roman"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odle.com/poll/bm9q2c5ip88qicaq" TargetMode="External"/><Relationship Id="rId2" Type="http://schemas.openxmlformats.org/officeDocument/2006/relationships/hyperlink" Target="https://courses.engr.illinois.edu/cs12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708150"/>
            <a:ext cx="8153400" cy="1470025"/>
          </a:xfrm>
        </p:spPr>
        <p:txBody>
          <a:bodyPr/>
          <a:lstStyle/>
          <a:p>
            <a:pPr marL="0" indent="0"/>
            <a:r>
              <a:rPr lang="en-US" sz="4400" dirty="0"/>
              <a:t>CS 126: Software Design Studio</a:t>
            </a:r>
          </a:p>
        </p:txBody>
      </p:sp>
      <p:sp>
        <p:nvSpPr>
          <p:cNvPr id="4" name="Subtitle 3"/>
          <p:cNvSpPr>
            <a:spLocks noGrp="1"/>
          </p:cNvSpPr>
          <p:nvPr>
            <p:ph type="subTitle" idx="1"/>
          </p:nvPr>
        </p:nvSpPr>
        <p:spPr/>
        <p:txBody>
          <a:bodyPr/>
          <a:lstStyle/>
          <a:p>
            <a:r>
              <a:rPr lang="en-US" b="1" dirty="0">
                <a:solidFill>
                  <a:schemeClr val="accent2"/>
                </a:solidFill>
              </a:rPr>
              <a:t>Prof. G Carl Evans</a:t>
            </a:r>
          </a:p>
          <a:p>
            <a:endParaRPr lang="en-US" b="1" dirty="0">
              <a:solidFill>
                <a:schemeClr val="accent2"/>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329782" cy="762000"/>
          </a:xfrm>
        </p:spPr>
        <p:txBody>
          <a:bodyPr/>
          <a:lstStyle/>
          <a:p>
            <a:r>
              <a:rPr lang="en-US" dirty="0"/>
              <a:t>Meta-cognition </a:t>
            </a:r>
            <a:r>
              <a:rPr lang="en-US" sz="3200" dirty="0">
                <a:solidFill>
                  <a:srgbClr val="3333CC"/>
                </a:solidFill>
              </a:rPr>
              <a:t>(or Metacognitive Regulation)</a:t>
            </a:r>
          </a:p>
        </p:txBody>
      </p:sp>
      <p:sp>
        <p:nvSpPr>
          <p:cNvPr id="3" name="Content Placeholder 2"/>
          <p:cNvSpPr>
            <a:spLocks noGrp="1"/>
          </p:cNvSpPr>
          <p:nvPr>
            <p:ph idx="1"/>
          </p:nvPr>
        </p:nvSpPr>
        <p:spPr>
          <a:xfrm>
            <a:off x="396875" y="1362075"/>
            <a:ext cx="8289925" cy="4972050"/>
          </a:xfrm>
        </p:spPr>
        <p:txBody>
          <a:bodyPr/>
          <a:lstStyle/>
          <a:p>
            <a:pPr marL="0" indent="0">
              <a:buNone/>
            </a:pPr>
            <a:endParaRPr lang="en-US" dirty="0"/>
          </a:p>
          <a:p>
            <a:pPr marL="0" indent="0">
              <a:buNone/>
            </a:pPr>
            <a:r>
              <a:rPr lang="en-US" dirty="0"/>
              <a:t>“Regulation of cognition" contains three essential skills:</a:t>
            </a:r>
          </a:p>
          <a:p>
            <a:r>
              <a:rPr lang="en-US" dirty="0"/>
              <a:t>Planning: </a:t>
            </a:r>
            <a:r>
              <a:rPr lang="en-US" b="0" dirty="0"/>
              <a:t>appropriate selection of strategies and the correct allocation of resources that affect task performance.</a:t>
            </a:r>
          </a:p>
          <a:p>
            <a:r>
              <a:rPr lang="en-US" dirty="0"/>
              <a:t>Monitoring: </a:t>
            </a:r>
            <a:r>
              <a:rPr lang="en-US" b="0" dirty="0"/>
              <a:t>refers to one's awareness of comprehension and task performance</a:t>
            </a:r>
          </a:p>
          <a:p>
            <a:r>
              <a:rPr lang="en-US" dirty="0"/>
              <a:t>Evaluating: </a:t>
            </a:r>
            <a:r>
              <a:rPr lang="en-US" b="0" dirty="0"/>
              <a:t>refers to appraising the final product of a task and the efficiency at which the task was performed. This can include re-evaluating strategies that were used.</a:t>
            </a:r>
          </a:p>
          <a:p>
            <a:endParaRPr lang="en-US" dirty="0"/>
          </a:p>
        </p:txBody>
      </p:sp>
    </p:spTree>
    <p:extLst>
      <p:ext uri="{BB962C8B-B14F-4D97-AF65-F5344CB8AC3E}">
        <p14:creationId xmlns:p14="http://schemas.microsoft.com/office/powerpoint/2010/main" val="1195421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to help yourself</a:t>
            </a:r>
          </a:p>
        </p:txBody>
      </p:sp>
      <p:sp>
        <p:nvSpPr>
          <p:cNvPr id="3" name="Content Placeholder 2"/>
          <p:cNvSpPr>
            <a:spLocks noGrp="1"/>
          </p:cNvSpPr>
          <p:nvPr>
            <p:ph idx="1"/>
          </p:nvPr>
        </p:nvSpPr>
        <p:spPr>
          <a:xfrm>
            <a:off x="396875" y="1362075"/>
            <a:ext cx="8289925" cy="4972050"/>
          </a:xfrm>
        </p:spPr>
        <p:txBody>
          <a:bodyPr/>
          <a:lstStyle/>
          <a:p>
            <a:endParaRPr lang="en-US" dirty="0"/>
          </a:p>
          <a:p>
            <a:r>
              <a:rPr lang="en-US" dirty="0"/>
              <a:t>Very few programs are written completely from scratch.</a:t>
            </a:r>
          </a:p>
          <a:p>
            <a:pPr lvl="1"/>
            <a:r>
              <a:rPr lang="en-US" dirty="0"/>
              <a:t>Most rely heavily on libraries, APIs, and frameworks</a:t>
            </a:r>
          </a:p>
          <a:p>
            <a:pPr lvl="1"/>
            <a:endParaRPr lang="en-US" dirty="0"/>
          </a:p>
          <a:p>
            <a:r>
              <a:rPr lang="en-US" dirty="0"/>
              <a:t>Existing code is person-made and arbitrary</a:t>
            </a:r>
          </a:p>
          <a:p>
            <a:pPr lvl="1"/>
            <a:r>
              <a:rPr lang="en-US" dirty="0"/>
              <a:t>No one inherently knows how to interface to it</a:t>
            </a:r>
          </a:p>
          <a:p>
            <a:pPr lvl="1"/>
            <a:r>
              <a:rPr lang="en-US" dirty="0"/>
              <a:t>Need to be able to read documentation</a:t>
            </a:r>
          </a:p>
          <a:p>
            <a:pPr lvl="2"/>
            <a:r>
              <a:rPr lang="en-US" dirty="0"/>
              <a:t>Google and </a:t>
            </a:r>
            <a:r>
              <a:rPr lang="en-US" dirty="0" err="1"/>
              <a:t>StackOverflow</a:t>
            </a:r>
            <a:r>
              <a:rPr lang="en-US" dirty="0"/>
              <a:t> are your friend</a:t>
            </a:r>
          </a:p>
          <a:p>
            <a:pPr lvl="2"/>
            <a:endParaRPr lang="en-US" dirty="0"/>
          </a:p>
          <a:p>
            <a:r>
              <a:rPr lang="en-US" dirty="0"/>
              <a:t>In this class, we’ll encourage you to help yourself</a:t>
            </a:r>
          </a:p>
          <a:p>
            <a:pPr lvl="1"/>
            <a:r>
              <a:rPr lang="en-US" dirty="0"/>
              <a:t>Teach a person to fish, and you feed them for a lifetime.</a:t>
            </a:r>
          </a:p>
        </p:txBody>
      </p:sp>
    </p:spTree>
    <p:extLst>
      <p:ext uri="{BB962C8B-B14F-4D97-AF65-F5344CB8AC3E}">
        <p14:creationId xmlns:p14="http://schemas.microsoft.com/office/powerpoint/2010/main" val="4237688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329782" cy="762000"/>
          </a:xfrm>
        </p:spPr>
        <p:txBody>
          <a:bodyPr/>
          <a:lstStyle/>
          <a:p>
            <a:r>
              <a:rPr lang="en-US" dirty="0"/>
              <a:t>What are we going to do this semester?</a:t>
            </a:r>
          </a:p>
        </p:txBody>
      </p:sp>
      <p:sp>
        <p:nvSpPr>
          <p:cNvPr id="3" name="Content Placeholder 2"/>
          <p:cNvSpPr>
            <a:spLocks noGrp="1"/>
          </p:cNvSpPr>
          <p:nvPr>
            <p:ph idx="1"/>
          </p:nvPr>
        </p:nvSpPr>
        <p:spPr>
          <a:xfrm>
            <a:off x="396875" y="1362074"/>
            <a:ext cx="8366125" cy="5114925"/>
          </a:xfrm>
        </p:spPr>
        <p:txBody>
          <a:bodyPr/>
          <a:lstStyle/>
          <a:p>
            <a:r>
              <a:rPr lang="en-US" dirty="0"/>
              <a:t>style, refactoring, code reviews </a:t>
            </a:r>
          </a:p>
          <a:p>
            <a:pPr lvl="1"/>
            <a:r>
              <a:rPr lang="en-US" dirty="0"/>
              <a:t>layout, commenting, variable usage and naming, control structures</a:t>
            </a:r>
          </a:p>
          <a:p>
            <a:r>
              <a:rPr lang="en-US" dirty="0"/>
              <a:t>test-driven development, testing frameworks, coverage  </a:t>
            </a:r>
          </a:p>
          <a:p>
            <a:pPr lvl="1"/>
            <a:r>
              <a:rPr lang="en-US" dirty="0"/>
              <a:t>defensive programming, assertions, exception handling</a:t>
            </a:r>
          </a:p>
          <a:p>
            <a:r>
              <a:rPr lang="en-US" dirty="0"/>
              <a:t>design, design of routines, object-oriented frameworks</a:t>
            </a:r>
          </a:p>
          <a:p>
            <a:pPr lvl="1"/>
            <a:r>
              <a:rPr lang="en-US" dirty="0"/>
              <a:t>design patterns, event-driven programming, MVC</a:t>
            </a:r>
          </a:p>
          <a:p>
            <a:r>
              <a:rPr lang="en-US" dirty="0"/>
              <a:t>tools: IDEs, source control, debugging, logging, Unix</a:t>
            </a:r>
          </a:p>
          <a:p>
            <a:r>
              <a:rPr lang="en-US" dirty="0"/>
              <a:t>user interface design, prototyping, user testing</a:t>
            </a:r>
          </a:p>
        </p:txBody>
      </p:sp>
    </p:spTree>
    <p:extLst>
      <p:ext uri="{BB962C8B-B14F-4D97-AF65-F5344CB8AC3E}">
        <p14:creationId xmlns:p14="http://schemas.microsoft.com/office/powerpoint/2010/main" val="4279533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Infrastructure (1)</a:t>
            </a:r>
          </a:p>
        </p:txBody>
      </p:sp>
      <p:sp>
        <p:nvSpPr>
          <p:cNvPr id="3" name="Content Placeholder 2"/>
          <p:cNvSpPr>
            <a:spLocks noGrp="1"/>
          </p:cNvSpPr>
          <p:nvPr>
            <p:ph idx="1"/>
          </p:nvPr>
        </p:nvSpPr>
        <p:spPr>
          <a:xfrm>
            <a:off x="396875" y="4953000"/>
            <a:ext cx="7896225" cy="1533525"/>
          </a:xfrm>
        </p:spPr>
        <p:txBody>
          <a:bodyPr/>
          <a:lstStyle/>
          <a:p>
            <a:r>
              <a:rPr lang="en-US" dirty="0"/>
              <a:t>Java is a relatively verbose language</a:t>
            </a:r>
          </a:p>
          <a:p>
            <a:r>
              <a:rPr lang="en-US" dirty="0"/>
              <a:t>Having a good tool accelerates routine drudgery.</a:t>
            </a:r>
          </a:p>
          <a:p>
            <a:r>
              <a:rPr lang="en-US" dirty="0" err="1"/>
              <a:t>IntelliJ</a:t>
            </a:r>
            <a:r>
              <a:rPr lang="en-US" dirty="0"/>
              <a:t> IDEA is a really good tool (basis for Android Studio)</a:t>
            </a:r>
          </a:p>
        </p:txBody>
      </p:sp>
      <p:pic>
        <p:nvPicPr>
          <p:cNvPr id="4" name="Picture 3" descr="Screen Shot 2016-08-23 at 11.34.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147094"/>
            <a:ext cx="6019800" cy="3790244"/>
          </a:xfrm>
          <a:prstGeom prst="rect">
            <a:avLst/>
          </a:prstGeom>
        </p:spPr>
      </p:pic>
    </p:spTree>
    <p:extLst>
      <p:ext uri="{BB962C8B-B14F-4D97-AF65-F5344CB8AC3E}">
        <p14:creationId xmlns:p14="http://schemas.microsoft.com/office/powerpoint/2010/main" val="3199433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Infrastructure (2)</a:t>
            </a:r>
          </a:p>
        </p:txBody>
      </p:sp>
      <p:sp>
        <p:nvSpPr>
          <p:cNvPr id="3" name="Content Placeholder 2"/>
          <p:cNvSpPr>
            <a:spLocks noGrp="1"/>
          </p:cNvSpPr>
          <p:nvPr>
            <p:ph idx="1"/>
          </p:nvPr>
        </p:nvSpPr>
        <p:spPr>
          <a:xfrm>
            <a:off x="396875" y="1362075"/>
            <a:ext cx="8289925" cy="4972050"/>
          </a:xfrm>
        </p:spPr>
        <p:txBody>
          <a:bodyPr/>
          <a:lstStyle/>
          <a:p>
            <a:r>
              <a:rPr lang="en-US" dirty="0"/>
              <a:t>Version control systems (VCS):</a:t>
            </a:r>
          </a:p>
          <a:p>
            <a:pPr lvl="1"/>
            <a:r>
              <a:rPr lang="en-US" dirty="0"/>
              <a:t>A practice that tracks and provides control over changes to a collection of documents/files.</a:t>
            </a:r>
          </a:p>
          <a:p>
            <a:pPr lvl="1"/>
            <a:r>
              <a:rPr lang="en-US" dirty="0"/>
              <a:t>Allows access to any prior version.</a:t>
            </a:r>
          </a:p>
          <a:p>
            <a:pPr lvl="1"/>
            <a:r>
              <a:rPr lang="en-US" dirty="0"/>
              <a:t>Facilitates collaboration between multiple developers.</a:t>
            </a:r>
          </a:p>
          <a:p>
            <a:r>
              <a:rPr lang="en-US" dirty="0" err="1"/>
              <a:t>Git</a:t>
            </a:r>
            <a:r>
              <a:rPr lang="en-US" dirty="0"/>
              <a:t>:  an industry-standard distributed VCS</a:t>
            </a:r>
          </a:p>
          <a:p>
            <a:pPr lvl="1"/>
            <a:r>
              <a:rPr lang="en-US" dirty="0"/>
              <a:t>You’ll use this for developing/submitting your code.</a:t>
            </a:r>
          </a:p>
          <a:p>
            <a:pPr lvl="1"/>
            <a:r>
              <a:rPr lang="en-US" dirty="0"/>
              <a:t>Very sophisticated tool; we’ll use a subset of features</a:t>
            </a:r>
          </a:p>
          <a:p>
            <a:pPr lvl="1"/>
            <a:endParaRPr lang="en-US" dirty="0"/>
          </a:p>
          <a:p>
            <a:pPr lvl="1"/>
            <a:endParaRPr lang="en-US" dirty="0"/>
          </a:p>
        </p:txBody>
      </p:sp>
      <p:pic>
        <p:nvPicPr>
          <p:cNvPr id="4" name="Picture 3"/>
          <p:cNvPicPr>
            <a:picLocks noChangeAspect="1"/>
          </p:cNvPicPr>
          <p:nvPr/>
        </p:nvPicPr>
        <p:blipFill>
          <a:blip r:embed="rId2"/>
          <a:stretch>
            <a:fillRect/>
          </a:stretch>
        </p:blipFill>
        <p:spPr>
          <a:xfrm>
            <a:off x="5715000" y="514184"/>
            <a:ext cx="3063635" cy="1276515"/>
          </a:xfrm>
          <a:prstGeom prst="rect">
            <a:avLst/>
          </a:prstGeom>
        </p:spPr>
      </p:pic>
    </p:spTree>
    <p:extLst>
      <p:ext uri="{BB962C8B-B14F-4D97-AF65-F5344CB8AC3E}">
        <p14:creationId xmlns:p14="http://schemas.microsoft.com/office/powerpoint/2010/main" val="1162657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VCS concepts</a:t>
            </a:r>
          </a:p>
        </p:txBody>
      </p:sp>
      <p:sp>
        <p:nvSpPr>
          <p:cNvPr id="3" name="Content Placeholder 2"/>
          <p:cNvSpPr>
            <a:spLocks noGrp="1"/>
          </p:cNvSpPr>
          <p:nvPr>
            <p:ph idx="1"/>
          </p:nvPr>
        </p:nvSpPr>
        <p:spPr>
          <a:xfrm>
            <a:off x="396875" y="1362075"/>
            <a:ext cx="8366125" cy="4972050"/>
          </a:xfrm>
        </p:spPr>
        <p:txBody>
          <a:bodyPr/>
          <a:lstStyle/>
          <a:p>
            <a:r>
              <a:rPr lang="en-US" dirty="0"/>
              <a:t>Repository:  A collection of files under version control, along with all of their previous (committed) versions.</a:t>
            </a:r>
          </a:p>
          <a:p>
            <a:endParaRPr lang="en-US" dirty="0"/>
          </a:p>
          <a:p>
            <a:r>
              <a:rPr lang="en-US" dirty="0"/>
              <a:t>Checkout (verb): To make a working copy on your local machine for editing/testing.</a:t>
            </a:r>
          </a:p>
          <a:p>
            <a:endParaRPr lang="en-US" dirty="0"/>
          </a:p>
          <a:p>
            <a:r>
              <a:rPr lang="en-US" dirty="0"/>
              <a:t>Commit (verb):  To take a set of file modifications and add them to the repository, usually with a descriptive message.</a:t>
            </a:r>
          </a:p>
          <a:p>
            <a:endParaRPr lang="en-US" dirty="0"/>
          </a:p>
          <a:p>
            <a:r>
              <a:rPr lang="en-US" dirty="0"/>
              <a:t>Commit (noun): The set of changes (a “diff”) along with its descriptive message resulting from a commit (verb).</a:t>
            </a:r>
          </a:p>
        </p:txBody>
      </p:sp>
    </p:spTree>
    <p:extLst>
      <p:ext uri="{BB962C8B-B14F-4D97-AF65-F5344CB8AC3E}">
        <p14:creationId xmlns:p14="http://schemas.microsoft.com/office/powerpoint/2010/main" val="1076306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Git</a:t>
            </a:r>
            <a:r>
              <a:rPr lang="en-US" dirty="0"/>
              <a:t> concepts</a:t>
            </a:r>
          </a:p>
        </p:txBody>
      </p:sp>
      <p:sp>
        <p:nvSpPr>
          <p:cNvPr id="3" name="Content Placeholder 2"/>
          <p:cNvSpPr>
            <a:spLocks noGrp="1"/>
          </p:cNvSpPr>
          <p:nvPr>
            <p:ph idx="1"/>
          </p:nvPr>
        </p:nvSpPr>
        <p:spPr/>
        <p:txBody>
          <a:bodyPr/>
          <a:lstStyle/>
          <a:p>
            <a:r>
              <a:rPr lang="en-US" dirty="0"/>
              <a:t>Local repository vs. remote repository:</a:t>
            </a:r>
          </a:p>
          <a:p>
            <a:pPr lvl="1"/>
            <a:r>
              <a:rPr lang="en-US" dirty="0" err="1"/>
              <a:t>Git</a:t>
            </a:r>
            <a:r>
              <a:rPr lang="en-US" dirty="0"/>
              <a:t> lets you have as multiple related repositories on different machines.</a:t>
            </a:r>
          </a:p>
          <a:p>
            <a:r>
              <a:rPr lang="en-US" dirty="0"/>
              <a:t>Clone: </a:t>
            </a:r>
          </a:p>
          <a:p>
            <a:pPr lvl="1"/>
            <a:r>
              <a:rPr lang="en-US" dirty="0"/>
              <a:t>Make a local repository from a remote repository.</a:t>
            </a:r>
          </a:p>
          <a:p>
            <a:r>
              <a:rPr lang="en-US" dirty="0"/>
              <a:t>Staged: </a:t>
            </a:r>
          </a:p>
          <a:p>
            <a:pPr lvl="1"/>
            <a:r>
              <a:rPr lang="en-US" dirty="0"/>
              <a:t>Files whose changes are to be committed.</a:t>
            </a:r>
          </a:p>
          <a:p>
            <a:r>
              <a:rPr lang="en-US" dirty="0"/>
              <a:t>Push:</a:t>
            </a:r>
          </a:p>
          <a:p>
            <a:pPr lvl="1"/>
            <a:r>
              <a:rPr lang="en-US" dirty="0"/>
              <a:t>Copying local commit to remote repository.</a:t>
            </a:r>
          </a:p>
          <a:p>
            <a:r>
              <a:rPr lang="en-US" dirty="0"/>
              <a:t>Pull:</a:t>
            </a:r>
          </a:p>
          <a:p>
            <a:pPr lvl="1"/>
            <a:r>
              <a:rPr lang="en-US" dirty="0"/>
              <a:t>Bringing changes from remote to local repository.  Implemented by a “fetch” then a “merge”.</a:t>
            </a:r>
          </a:p>
        </p:txBody>
      </p:sp>
    </p:spTree>
    <p:extLst>
      <p:ext uri="{BB962C8B-B14F-4D97-AF65-F5344CB8AC3E}">
        <p14:creationId xmlns:p14="http://schemas.microsoft.com/office/powerpoint/2010/main" val="392275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Version Control, why do we care?</a:t>
            </a:r>
          </a:p>
        </p:txBody>
      </p:sp>
      <p:sp>
        <p:nvSpPr>
          <p:cNvPr id="3" name="Content Placeholder 2"/>
          <p:cNvSpPr>
            <a:spLocks noGrp="1"/>
          </p:cNvSpPr>
          <p:nvPr>
            <p:ph idx="1"/>
          </p:nvPr>
        </p:nvSpPr>
        <p:spPr>
          <a:xfrm>
            <a:off x="396875" y="1362075"/>
            <a:ext cx="8366125" cy="4972050"/>
          </a:xfrm>
        </p:spPr>
        <p:txBody>
          <a:bodyPr/>
          <a:lstStyle/>
          <a:p>
            <a:pPr marL="0" indent="0">
              <a:buNone/>
            </a:pPr>
            <a:r>
              <a:rPr lang="en-US" dirty="0"/>
              <a:t>Single Developer:</a:t>
            </a:r>
          </a:p>
          <a:p>
            <a:r>
              <a:rPr lang="en-US" dirty="0"/>
              <a:t>Most things worth doing are too big to do all at once.</a:t>
            </a:r>
          </a:p>
          <a:p>
            <a:r>
              <a:rPr lang="en-US" dirty="0"/>
              <a:t>Break large projects into small steps:</a:t>
            </a:r>
          </a:p>
          <a:p>
            <a:pPr lvl="1"/>
            <a:r>
              <a:rPr lang="en-US" dirty="0"/>
              <a:t>Design, implement, test, debug, </a:t>
            </a:r>
            <a:r>
              <a:rPr lang="en-US" b="1" dirty="0">
                <a:solidFill>
                  <a:schemeClr val="accent2"/>
                </a:solidFill>
              </a:rPr>
              <a:t>commit</a:t>
            </a:r>
            <a:r>
              <a:rPr lang="en-US" dirty="0">
                <a:solidFill>
                  <a:schemeClr val="accent2"/>
                </a:solidFill>
              </a:rPr>
              <a:t> </a:t>
            </a:r>
            <a:r>
              <a:rPr lang="en-US" dirty="0"/>
              <a:t>each step.</a:t>
            </a:r>
          </a:p>
          <a:p>
            <a:pPr lvl="1"/>
            <a:r>
              <a:rPr lang="en-US" dirty="0"/>
              <a:t>Have access to every working version through VCS</a:t>
            </a:r>
          </a:p>
          <a:p>
            <a:pPr lvl="1"/>
            <a:r>
              <a:rPr lang="en-US" dirty="0"/>
              <a:t>If things stop working:</a:t>
            </a:r>
          </a:p>
          <a:p>
            <a:pPr lvl="2"/>
            <a:r>
              <a:rPr lang="en-US" dirty="0"/>
              <a:t>Can inspect the differences between current and last working versions.</a:t>
            </a:r>
          </a:p>
          <a:p>
            <a:pPr lvl="2"/>
            <a:r>
              <a:rPr lang="en-US" dirty="0"/>
              <a:t>Can always revert back to last working version (e.g., throw away changes)</a:t>
            </a:r>
          </a:p>
          <a:p>
            <a:pPr marL="0" indent="0">
              <a:buNone/>
            </a:pPr>
            <a:r>
              <a:rPr lang="en-US" dirty="0"/>
              <a:t>Multiple developers:</a:t>
            </a:r>
          </a:p>
          <a:p>
            <a:r>
              <a:rPr lang="en-US" dirty="0"/>
              <a:t>Coordinate edits to a shared set of files</a:t>
            </a:r>
          </a:p>
        </p:txBody>
      </p:sp>
    </p:spTree>
    <p:extLst>
      <p:ext uri="{BB962C8B-B14F-4D97-AF65-F5344CB8AC3E}">
        <p14:creationId xmlns:p14="http://schemas.microsoft.com/office/powerpoint/2010/main" val="2280946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5D07B-3642-ED4F-A14E-E04358517FAA}"/>
              </a:ext>
            </a:extLst>
          </p:cNvPr>
          <p:cNvSpPr>
            <a:spLocks noGrp="1"/>
          </p:cNvSpPr>
          <p:nvPr>
            <p:ph type="title"/>
          </p:nvPr>
        </p:nvSpPr>
        <p:spPr/>
        <p:txBody>
          <a:bodyPr/>
          <a:lstStyle/>
          <a:p>
            <a:r>
              <a:rPr lang="en-US" dirty="0"/>
              <a:t>Things to have been doing</a:t>
            </a:r>
          </a:p>
        </p:txBody>
      </p:sp>
      <p:sp>
        <p:nvSpPr>
          <p:cNvPr id="3" name="Content Placeholder 2">
            <a:extLst>
              <a:ext uri="{FF2B5EF4-FFF2-40B4-BE49-F238E27FC236}">
                <a16:creationId xmlns:a16="http://schemas.microsoft.com/office/drawing/2014/main" id="{7A3B093A-135A-CF43-88A2-50A355193256}"/>
              </a:ext>
            </a:extLst>
          </p:cNvPr>
          <p:cNvSpPr>
            <a:spLocks noGrp="1"/>
          </p:cNvSpPr>
          <p:nvPr>
            <p:ph idx="1"/>
          </p:nvPr>
        </p:nvSpPr>
        <p:spPr/>
        <p:txBody>
          <a:bodyPr/>
          <a:lstStyle/>
          <a:p>
            <a:r>
              <a:rPr lang="en-US" dirty="0"/>
              <a:t>Join UIUC CS 126 on Piazza</a:t>
            </a:r>
          </a:p>
          <a:p>
            <a:r>
              <a:rPr lang="en-US" dirty="0"/>
              <a:t>Get an </a:t>
            </a:r>
            <a:r>
              <a:rPr lang="en-US" dirty="0" err="1"/>
              <a:t>iClicker</a:t>
            </a:r>
            <a:r>
              <a:rPr lang="en-US" dirty="0"/>
              <a:t> registered</a:t>
            </a:r>
          </a:p>
          <a:p>
            <a:r>
              <a:rPr lang="en-US" dirty="0"/>
              <a:t>Get a GitHub account</a:t>
            </a:r>
          </a:p>
          <a:p>
            <a:r>
              <a:rPr lang="en-US" dirty="0"/>
              <a:t>Install IntelliJ on your laptop (students can get the Ultimate version for free)</a:t>
            </a:r>
          </a:p>
          <a:p>
            <a:r>
              <a:rPr lang="en-US" dirty="0"/>
              <a:t>Review course Policies:</a:t>
            </a:r>
          </a:p>
          <a:p>
            <a:pPr lvl="1"/>
            <a:r>
              <a:rPr lang="en-US" dirty="0">
                <a:hlinkClick r:id="rId2"/>
              </a:rPr>
              <a:t>https://courses.engr.illinois.edu/cs126</a:t>
            </a:r>
            <a:endParaRPr lang="en-US" dirty="0"/>
          </a:p>
          <a:p>
            <a:r>
              <a:rPr lang="en-US" dirty="0"/>
              <a:t>Code Review Survey</a:t>
            </a:r>
          </a:p>
          <a:p>
            <a:pPr lvl="1"/>
            <a:r>
              <a:rPr lang="en-US" dirty="0">
                <a:hlinkClick r:id="rId3"/>
              </a:rPr>
              <a:t>https://doodle.com/poll/bm9q2c5ip88qicaq</a:t>
            </a:r>
            <a:endParaRPr lang="en-US" dirty="0"/>
          </a:p>
          <a:p>
            <a:pPr lvl="1"/>
            <a:r>
              <a:rPr lang="en-US" dirty="0"/>
              <a:t>7 times as the poll instructions say</a:t>
            </a:r>
          </a:p>
          <a:p>
            <a:pPr lvl="1"/>
            <a:r>
              <a:rPr lang="en-US" dirty="0"/>
              <a:t>Please use your </a:t>
            </a:r>
            <a:r>
              <a:rPr lang="en-US" dirty="0" err="1"/>
              <a:t>netid</a:t>
            </a:r>
            <a:r>
              <a:rPr lang="en-US" dirty="0"/>
              <a:t> not your name for the poll</a:t>
            </a:r>
          </a:p>
        </p:txBody>
      </p:sp>
    </p:spTree>
    <p:extLst>
      <p:ext uri="{BB962C8B-B14F-4D97-AF65-F5344CB8AC3E}">
        <p14:creationId xmlns:p14="http://schemas.microsoft.com/office/powerpoint/2010/main" val="3754460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506-5A82-644A-9D7A-3C748C787726}"/>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E19C8B0B-40F1-AF40-B782-EC6D3AA4A0B8}"/>
              </a:ext>
            </a:extLst>
          </p:cNvPr>
          <p:cNvPicPr>
            <a:picLocks noGrp="1" noChangeAspect="1"/>
          </p:cNvPicPr>
          <p:nvPr>
            <p:ph idx="1"/>
          </p:nvPr>
        </p:nvPicPr>
        <p:blipFill>
          <a:blip r:embed="rId2"/>
          <a:stretch>
            <a:fillRect/>
          </a:stretch>
        </p:blipFill>
        <p:spPr>
          <a:xfrm>
            <a:off x="357018" y="2209800"/>
            <a:ext cx="7595017" cy="2895600"/>
          </a:xfrm>
          <a:prstGeom prst="rect">
            <a:avLst/>
          </a:prstGeom>
        </p:spPr>
      </p:pic>
    </p:spTree>
    <p:extLst>
      <p:ext uri="{BB962C8B-B14F-4D97-AF65-F5344CB8AC3E}">
        <p14:creationId xmlns:p14="http://schemas.microsoft.com/office/powerpoint/2010/main" val="62294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class about?</a:t>
            </a:r>
          </a:p>
        </p:txBody>
      </p:sp>
      <p:sp>
        <p:nvSpPr>
          <p:cNvPr id="3" name="Content Placeholder 2"/>
          <p:cNvSpPr>
            <a:spLocks noGrp="1"/>
          </p:cNvSpPr>
          <p:nvPr>
            <p:ph idx="1"/>
          </p:nvPr>
        </p:nvSpPr>
        <p:spPr>
          <a:xfrm>
            <a:off x="396875" y="1362075"/>
            <a:ext cx="8289925" cy="4972050"/>
          </a:xfrm>
        </p:spPr>
        <p:txBody>
          <a:bodyPr/>
          <a:lstStyle/>
          <a:p>
            <a:r>
              <a:rPr lang="en-US" dirty="0"/>
              <a:t>My goals for this class:</a:t>
            </a:r>
          </a:p>
          <a:p>
            <a:pPr marL="914400" lvl="1" indent="-457200">
              <a:buFont typeface="+mj-lt"/>
              <a:buAutoNum type="arabicPeriod"/>
            </a:pPr>
            <a:r>
              <a:rPr lang="en-US" b="1" dirty="0">
                <a:solidFill>
                  <a:srgbClr val="FF0000"/>
                </a:solidFill>
              </a:rPr>
              <a:t>Improve your programming productivity by &gt;= 3x</a:t>
            </a:r>
          </a:p>
          <a:p>
            <a:pPr marL="914400" lvl="1" indent="-457200">
              <a:buFont typeface="+mj-lt"/>
              <a:buAutoNum type="arabicPeriod"/>
            </a:pPr>
            <a:r>
              <a:rPr lang="en-US" dirty="0"/>
              <a:t>Build your self-sufficiency as a programmer</a:t>
            </a:r>
          </a:p>
          <a:p>
            <a:pPr marL="914400" lvl="1" indent="-457200">
              <a:buFont typeface="+mj-lt"/>
              <a:buAutoNum type="arabicPeriod"/>
            </a:pPr>
            <a:r>
              <a:rPr lang="en-US" dirty="0"/>
              <a:t>Introduce you to modern computing environments</a:t>
            </a:r>
          </a:p>
          <a:p>
            <a:pPr marL="914400" lvl="1" indent="-457200">
              <a:buFont typeface="+mj-lt"/>
              <a:buAutoNum type="arabicPeriod"/>
            </a:pPr>
            <a:r>
              <a:rPr lang="en-US" dirty="0"/>
              <a:t>Provide skills for getting internships / doing hack-a-thons</a:t>
            </a:r>
          </a:p>
          <a:p>
            <a:pPr marL="914400" lvl="1" indent="-457200">
              <a:buFont typeface="+mj-lt"/>
              <a:buAutoNum type="arabicPeriod"/>
            </a:pPr>
            <a:r>
              <a:rPr lang="en-US" dirty="0"/>
              <a:t>Have you build a large project relating to your interests</a:t>
            </a:r>
          </a:p>
        </p:txBody>
      </p:sp>
    </p:spTree>
    <p:extLst>
      <p:ext uri="{BB962C8B-B14F-4D97-AF65-F5344CB8AC3E}">
        <p14:creationId xmlns:p14="http://schemas.microsoft.com/office/powerpoint/2010/main" val="371771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0779EE-0E2D-C54C-9A54-2DBBE4684F6E}"/>
              </a:ext>
            </a:extLst>
          </p:cNvPr>
          <p:cNvSpPr>
            <a:spLocks noGrp="1"/>
          </p:cNvSpPr>
          <p:nvPr>
            <p:ph idx="1"/>
          </p:nvPr>
        </p:nvSpPr>
        <p:spPr>
          <a:xfrm>
            <a:off x="396875" y="457200"/>
            <a:ext cx="7896225" cy="5876925"/>
          </a:xfrm>
        </p:spPr>
        <p:txBody>
          <a:bodyPr/>
          <a:lstStyle/>
          <a:p>
            <a:pPr marL="0" indent="0">
              <a:buNone/>
            </a:pPr>
            <a:r>
              <a:rPr lang="en-US" sz="4000" dirty="0"/>
              <a:t>Your friend offers to send you the code for the MP so you can hang out.</a:t>
            </a:r>
          </a:p>
          <a:p>
            <a:pPr marL="457200" indent="-457200">
              <a:buFont typeface="+mj-lt"/>
              <a:buAutoNum type="alphaUcPeriod"/>
            </a:pPr>
            <a:r>
              <a:rPr lang="en-US" sz="4000" dirty="0"/>
              <a:t>Good Idea</a:t>
            </a:r>
          </a:p>
          <a:p>
            <a:pPr marL="457200" indent="-457200">
              <a:buFont typeface="+mj-lt"/>
              <a:buAutoNum type="alphaUcPeriod"/>
            </a:pPr>
            <a:r>
              <a:rPr lang="en-US" sz="4000" dirty="0"/>
              <a:t>Bad Idea</a:t>
            </a:r>
          </a:p>
          <a:p>
            <a:endParaRPr lang="en-US" dirty="0"/>
          </a:p>
        </p:txBody>
      </p:sp>
    </p:spTree>
    <p:extLst>
      <p:ext uri="{BB962C8B-B14F-4D97-AF65-F5344CB8AC3E}">
        <p14:creationId xmlns:p14="http://schemas.microsoft.com/office/powerpoint/2010/main" val="1514699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0779EE-0E2D-C54C-9A54-2DBBE4684F6E}"/>
              </a:ext>
            </a:extLst>
          </p:cNvPr>
          <p:cNvSpPr>
            <a:spLocks noGrp="1"/>
          </p:cNvSpPr>
          <p:nvPr>
            <p:ph idx="1"/>
          </p:nvPr>
        </p:nvSpPr>
        <p:spPr>
          <a:xfrm>
            <a:off x="457200" y="457200"/>
            <a:ext cx="7896225" cy="6019800"/>
          </a:xfrm>
        </p:spPr>
        <p:txBody>
          <a:bodyPr/>
          <a:lstStyle/>
          <a:p>
            <a:pPr marL="0" indent="0">
              <a:buNone/>
            </a:pPr>
            <a:r>
              <a:rPr lang="en-US" sz="4000" dirty="0"/>
              <a:t>Your friend is having difficulties starting the assignment, so you give them a general overview of what you did.</a:t>
            </a:r>
          </a:p>
          <a:p>
            <a:pPr marL="457200" indent="-457200">
              <a:buFont typeface="+mj-lt"/>
              <a:buAutoNum type="alphaUcPeriod"/>
            </a:pPr>
            <a:r>
              <a:rPr lang="en-US" sz="4000" dirty="0"/>
              <a:t>Good Idea</a:t>
            </a:r>
          </a:p>
          <a:p>
            <a:pPr marL="457200" indent="-457200">
              <a:buFont typeface="+mj-lt"/>
              <a:buAutoNum type="alphaUcPeriod"/>
            </a:pPr>
            <a:r>
              <a:rPr lang="en-US" sz="4000" dirty="0"/>
              <a:t>Bad Idea</a:t>
            </a:r>
          </a:p>
          <a:p>
            <a:endParaRPr lang="en-US" dirty="0"/>
          </a:p>
        </p:txBody>
      </p:sp>
    </p:spTree>
    <p:extLst>
      <p:ext uri="{BB962C8B-B14F-4D97-AF65-F5344CB8AC3E}">
        <p14:creationId xmlns:p14="http://schemas.microsoft.com/office/powerpoint/2010/main" val="3521724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0779EE-0E2D-C54C-9A54-2DBBE4684F6E}"/>
              </a:ext>
            </a:extLst>
          </p:cNvPr>
          <p:cNvSpPr>
            <a:spLocks noGrp="1"/>
          </p:cNvSpPr>
          <p:nvPr>
            <p:ph idx="1"/>
          </p:nvPr>
        </p:nvSpPr>
        <p:spPr>
          <a:xfrm>
            <a:off x="396875" y="381000"/>
            <a:ext cx="7896225" cy="5953125"/>
          </a:xfrm>
        </p:spPr>
        <p:txBody>
          <a:bodyPr/>
          <a:lstStyle/>
          <a:p>
            <a:pPr marL="0" indent="0">
              <a:buNone/>
            </a:pPr>
            <a:r>
              <a:rPr lang="en-US" sz="4000" dirty="0"/>
              <a:t>Your friend is having difficulties starting the assignment, so you show them the first few methods you wrote.</a:t>
            </a:r>
          </a:p>
          <a:p>
            <a:pPr marL="457200" indent="-457200">
              <a:buFont typeface="+mj-lt"/>
              <a:buAutoNum type="alphaUcPeriod"/>
            </a:pPr>
            <a:r>
              <a:rPr lang="en-US" sz="4000" dirty="0"/>
              <a:t>Good Idea</a:t>
            </a:r>
          </a:p>
          <a:p>
            <a:pPr marL="457200" indent="-457200">
              <a:buFont typeface="+mj-lt"/>
              <a:buAutoNum type="alphaUcPeriod"/>
            </a:pPr>
            <a:r>
              <a:rPr lang="en-US" sz="4000" dirty="0"/>
              <a:t>Bad Idea</a:t>
            </a:r>
          </a:p>
          <a:p>
            <a:endParaRPr lang="en-US" dirty="0"/>
          </a:p>
        </p:txBody>
      </p:sp>
    </p:spTree>
    <p:extLst>
      <p:ext uri="{BB962C8B-B14F-4D97-AF65-F5344CB8AC3E}">
        <p14:creationId xmlns:p14="http://schemas.microsoft.com/office/powerpoint/2010/main" val="2635521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0779EE-0E2D-C54C-9A54-2DBBE4684F6E}"/>
              </a:ext>
            </a:extLst>
          </p:cNvPr>
          <p:cNvSpPr>
            <a:spLocks noGrp="1"/>
          </p:cNvSpPr>
          <p:nvPr>
            <p:ph idx="1"/>
          </p:nvPr>
        </p:nvSpPr>
        <p:spPr>
          <a:xfrm>
            <a:off x="396875" y="381000"/>
            <a:ext cx="7896225" cy="5953125"/>
          </a:xfrm>
        </p:spPr>
        <p:txBody>
          <a:bodyPr/>
          <a:lstStyle/>
          <a:p>
            <a:pPr marL="0" indent="0">
              <a:buNone/>
            </a:pPr>
            <a:r>
              <a:rPr lang="en-US" sz="4000" dirty="0"/>
              <a:t>Your friend is having difficulties with the assignment, so you help them debug their code.</a:t>
            </a:r>
          </a:p>
          <a:p>
            <a:pPr marL="457200" indent="-457200">
              <a:buFont typeface="+mj-lt"/>
              <a:buAutoNum type="alphaUcPeriod"/>
            </a:pPr>
            <a:r>
              <a:rPr lang="en-US" sz="4000" dirty="0"/>
              <a:t>Good Idea</a:t>
            </a:r>
          </a:p>
          <a:p>
            <a:pPr marL="457200" indent="-457200">
              <a:buFont typeface="+mj-lt"/>
              <a:buAutoNum type="alphaUcPeriod"/>
            </a:pPr>
            <a:r>
              <a:rPr lang="en-US" sz="4000" dirty="0"/>
              <a:t>Bad Idea</a:t>
            </a:r>
          </a:p>
          <a:p>
            <a:endParaRPr lang="en-US" dirty="0"/>
          </a:p>
        </p:txBody>
      </p:sp>
    </p:spTree>
    <p:extLst>
      <p:ext uri="{BB962C8B-B14F-4D97-AF65-F5344CB8AC3E}">
        <p14:creationId xmlns:p14="http://schemas.microsoft.com/office/powerpoint/2010/main" val="3984424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0779EE-0E2D-C54C-9A54-2DBBE4684F6E}"/>
              </a:ext>
            </a:extLst>
          </p:cNvPr>
          <p:cNvSpPr>
            <a:spLocks noGrp="1"/>
          </p:cNvSpPr>
          <p:nvPr>
            <p:ph idx="1"/>
          </p:nvPr>
        </p:nvSpPr>
        <p:spPr>
          <a:xfrm>
            <a:off x="396875" y="381000"/>
            <a:ext cx="7896225" cy="5953125"/>
          </a:xfrm>
        </p:spPr>
        <p:txBody>
          <a:bodyPr/>
          <a:lstStyle/>
          <a:p>
            <a:pPr marL="0" indent="0">
              <a:buNone/>
            </a:pPr>
            <a:r>
              <a:rPr lang="en-US" sz="4000" dirty="0"/>
              <a:t>Your friend just does NOT have time this week for CS 126 and they ask you to give them your code. Don't worry they'll change it up a little.</a:t>
            </a:r>
          </a:p>
          <a:p>
            <a:pPr marL="457200" indent="-457200">
              <a:buFont typeface="+mj-lt"/>
              <a:buAutoNum type="alphaUcPeriod"/>
            </a:pPr>
            <a:r>
              <a:rPr lang="en-US" sz="4000" dirty="0"/>
              <a:t>Good Idea</a:t>
            </a:r>
          </a:p>
          <a:p>
            <a:pPr marL="457200" indent="-457200">
              <a:buFont typeface="+mj-lt"/>
              <a:buAutoNum type="alphaUcPeriod"/>
            </a:pPr>
            <a:r>
              <a:rPr lang="en-US" sz="4000" dirty="0"/>
              <a:t>Bad Idea</a:t>
            </a:r>
          </a:p>
          <a:p>
            <a:endParaRPr lang="en-US" dirty="0"/>
          </a:p>
        </p:txBody>
      </p:sp>
    </p:spTree>
    <p:extLst>
      <p:ext uri="{BB962C8B-B14F-4D97-AF65-F5344CB8AC3E}">
        <p14:creationId xmlns:p14="http://schemas.microsoft.com/office/powerpoint/2010/main" val="2447712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0779EE-0E2D-C54C-9A54-2DBBE4684F6E}"/>
              </a:ext>
            </a:extLst>
          </p:cNvPr>
          <p:cNvSpPr>
            <a:spLocks noGrp="1"/>
          </p:cNvSpPr>
          <p:nvPr>
            <p:ph idx="1"/>
          </p:nvPr>
        </p:nvSpPr>
        <p:spPr>
          <a:xfrm>
            <a:off x="396875" y="457200"/>
            <a:ext cx="7896225" cy="5876925"/>
          </a:xfrm>
        </p:spPr>
        <p:txBody>
          <a:bodyPr/>
          <a:lstStyle/>
          <a:p>
            <a:pPr marL="0" indent="0">
              <a:buNone/>
            </a:pPr>
            <a:r>
              <a:rPr lang="en-US" sz="4000" dirty="0"/>
              <a:t>You get stuck on how to do something on an MP, so you google it and copy ~30 lines from the very helpful first </a:t>
            </a:r>
            <a:r>
              <a:rPr lang="en-US" sz="4000" dirty="0" err="1"/>
              <a:t>StackOverflow</a:t>
            </a:r>
            <a:r>
              <a:rPr lang="en-US" sz="4000" dirty="0"/>
              <a:t> post.</a:t>
            </a:r>
          </a:p>
          <a:p>
            <a:pPr marL="457200" indent="-457200">
              <a:buFont typeface="+mj-lt"/>
              <a:buAutoNum type="alphaUcPeriod"/>
            </a:pPr>
            <a:r>
              <a:rPr lang="en-US" sz="4000" dirty="0"/>
              <a:t>Good Idea</a:t>
            </a:r>
          </a:p>
          <a:p>
            <a:pPr marL="457200" indent="-457200">
              <a:buFont typeface="+mj-lt"/>
              <a:buAutoNum type="alphaUcPeriod"/>
            </a:pPr>
            <a:r>
              <a:rPr lang="en-US" sz="4000" dirty="0"/>
              <a:t>Bad Idea</a:t>
            </a:r>
          </a:p>
          <a:p>
            <a:endParaRPr lang="en-US" dirty="0"/>
          </a:p>
        </p:txBody>
      </p:sp>
    </p:spTree>
    <p:extLst>
      <p:ext uri="{BB962C8B-B14F-4D97-AF65-F5344CB8AC3E}">
        <p14:creationId xmlns:p14="http://schemas.microsoft.com/office/powerpoint/2010/main" val="1788393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0779EE-0E2D-C54C-9A54-2DBBE4684F6E}"/>
              </a:ext>
            </a:extLst>
          </p:cNvPr>
          <p:cNvSpPr>
            <a:spLocks noGrp="1"/>
          </p:cNvSpPr>
          <p:nvPr>
            <p:ph idx="1"/>
          </p:nvPr>
        </p:nvSpPr>
        <p:spPr>
          <a:xfrm>
            <a:off x="396875" y="381000"/>
            <a:ext cx="7896225" cy="5953125"/>
          </a:xfrm>
        </p:spPr>
        <p:txBody>
          <a:bodyPr/>
          <a:lstStyle/>
          <a:p>
            <a:pPr marL="0" indent="0">
              <a:buNone/>
            </a:pPr>
            <a:r>
              <a:rPr lang="en-US" sz="4000" dirty="0"/>
              <a:t>You get stuck on how to do something on an MP, so you google it and add a comment citing the code you took from </a:t>
            </a:r>
            <a:r>
              <a:rPr lang="en-US" sz="4000" dirty="0" err="1"/>
              <a:t>StackOverflow</a:t>
            </a:r>
            <a:r>
              <a:rPr lang="en-US" sz="4000" dirty="0"/>
              <a:t>. You can explain what the code does in code review.</a:t>
            </a:r>
          </a:p>
          <a:p>
            <a:pPr marL="457200" indent="-457200">
              <a:buFont typeface="+mj-lt"/>
              <a:buAutoNum type="alphaUcPeriod"/>
            </a:pPr>
            <a:r>
              <a:rPr lang="en-US" sz="4000" dirty="0"/>
              <a:t>Good Idea</a:t>
            </a:r>
          </a:p>
          <a:p>
            <a:pPr marL="457200" indent="-457200">
              <a:buFont typeface="+mj-lt"/>
              <a:buAutoNum type="alphaUcPeriod"/>
            </a:pPr>
            <a:r>
              <a:rPr lang="en-US" sz="4000" dirty="0"/>
              <a:t>Bad Idea</a:t>
            </a:r>
          </a:p>
          <a:p>
            <a:endParaRPr lang="en-US" dirty="0"/>
          </a:p>
        </p:txBody>
      </p:sp>
    </p:spTree>
    <p:extLst>
      <p:ext uri="{BB962C8B-B14F-4D97-AF65-F5344CB8AC3E}">
        <p14:creationId xmlns:p14="http://schemas.microsoft.com/office/powerpoint/2010/main" val="1544292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0779EE-0E2D-C54C-9A54-2DBBE4684F6E}"/>
              </a:ext>
            </a:extLst>
          </p:cNvPr>
          <p:cNvSpPr>
            <a:spLocks noGrp="1"/>
          </p:cNvSpPr>
          <p:nvPr>
            <p:ph idx="1"/>
          </p:nvPr>
        </p:nvSpPr>
        <p:spPr>
          <a:xfrm>
            <a:off x="457200" y="457200"/>
            <a:ext cx="7896225" cy="5943600"/>
          </a:xfrm>
        </p:spPr>
        <p:txBody>
          <a:bodyPr/>
          <a:lstStyle/>
          <a:p>
            <a:pPr marL="0" indent="0">
              <a:buNone/>
            </a:pPr>
            <a:r>
              <a:rPr lang="en-US" sz="4000" dirty="0"/>
              <a:t>You get stuck on how to do something on an MP, so you google it and use code from an past student's incredibly handy GitHub repository! That student's intro programming assignment surely looks impressive to recruiters!</a:t>
            </a:r>
          </a:p>
          <a:p>
            <a:pPr marL="457200" indent="-457200">
              <a:buFont typeface="+mj-lt"/>
              <a:buAutoNum type="alphaUcPeriod"/>
            </a:pPr>
            <a:r>
              <a:rPr lang="en-US" sz="4000" dirty="0"/>
              <a:t>Good Idea</a:t>
            </a:r>
          </a:p>
          <a:p>
            <a:pPr marL="457200" indent="-457200">
              <a:buFont typeface="+mj-lt"/>
              <a:buAutoNum type="alphaUcPeriod"/>
            </a:pPr>
            <a:r>
              <a:rPr lang="en-US" sz="4000" dirty="0"/>
              <a:t>Bad Idea</a:t>
            </a:r>
          </a:p>
          <a:p>
            <a:endParaRPr lang="en-US" dirty="0"/>
          </a:p>
        </p:txBody>
      </p:sp>
    </p:spTree>
    <p:extLst>
      <p:ext uri="{BB962C8B-B14F-4D97-AF65-F5344CB8AC3E}">
        <p14:creationId xmlns:p14="http://schemas.microsoft.com/office/powerpoint/2010/main" val="3176919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0779EE-0E2D-C54C-9A54-2DBBE4684F6E}"/>
              </a:ext>
            </a:extLst>
          </p:cNvPr>
          <p:cNvSpPr>
            <a:spLocks noGrp="1"/>
          </p:cNvSpPr>
          <p:nvPr>
            <p:ph idx="1"/>
          </p:nvPr>
        </p:nvSpPr>
        <p:spPr>
          <a:xfrm>
            <a:off x="457200" y="457200"/>
            <a:ext cx="7896225" cy="5943600"/>
          </a:xfrm>
        </p:spPr>
        <p:txBody>
          <a:bodyPr/>
          <a:lstStyle/>
          <a:p>
            <a:pPr marL="0" indent="0">
              <a:buNone/>
            </a:pPr>
            <a:r>
              <a:rPr lang="en-US" sz="4000" dirty="0"/>
              <a:t>You think you're smarter than course staff, so you "borrow" your friend's code and attempt to modify it enough so that you don't get caught.  </a:t>
            </a:r>
          </a:p>
          <a:p>
            <a:pPr marL="457200" indent="-457200">
              <a:buFont typeface="+mj-lt"/>
              <a:buAutoNum type="alphaUcPeriod"/>
            </a:pPr>
            <a:r>
              <a:rPr lang="en-US" sz="4000" dirty="0"/>
              <a:t>Good Idea</a:t>
            </a:r>
          </a:p>
          <a:p>
            <a:pPr marL="457200" indent="-457200">
              <a:buFont typeface="+mj-lt"/>
              <a:buAutoNum type="alphaUcPeriod"/>
            </a:pPr>
            <a:r>
              <a:rPr lang="en-US" sz="4000" dirty="0"/>
              <a:t>Bad Idea</a:t>
            </a:r>
          </a:p>
          <a:p>
            <a:endParaRPr lang="en-US" dirty="0"/>
          </a:p>
        </p:txBody>
      </p:sp>
    </p:spTree>
    <p:extLst>
      <p:ext uri="{BB962C8B-B14F-4D97-AF65-F5344CB8AC3E}">
        <p14:creationId xmlns:p14="http://schemas.microsoft.com/office/powerpoint/2010/main" val="2727658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class NOT about?</a:t>
            </a:r>
          </a:p>
        </p:txBody>
      </p:sp>
      <p:sp>
        <p:nvSpPr>
          <p:cNvPr id="3" name="Content Placeholder 2"/>
          <p:cNvSpPr>
            <a:spLocks noGrp="1"/>
          </p:cNvSpPr>
          <p:nvPr>
            <p:ph idx="1"/>
          </p:nvPr>
        </p:nvSpPr>
        <p:spPr>
          <a:xfrm>
            <a:off x="396875" y="1362075"/>
            <a:ext cx="8518525" cy="4972050"/>
          </a:xfrm>
        </p:spPr>
        <p:txBody>
          <a:bodyPr/>
          <a:lstStyle/>
          <a:p>
            <a:r>
              <a:rPr lang="en-US" dirty="0"/>
              <a:t>This is NOT a ‘Computer Science’ class</a:t>
            </a:r>
          </a:p>
          <a:p>
            <a:pPr lvl="1"/>
            <a:r>
              <a:rPr lang="en-US" dirty="0"/>
              <a:t>This is a programming class</a:t>
            </a:r>
          </a:p>
          <a:p>
            <a:pPr lvl="1"/>
            <a:r>
              <a:rPr lang="en-US" dirty="0"/>
              <a:t>(i.e., don’t hate CS even if you hate this class)</a:t>
            </a:r>
          </a:p>
          <a:p>
            <a:endParaRPr lang="en-US" dirty="0"/>
          </a:p>
          <a:p>
            <a:r>
              <a:rPr lang="en-US" dirty="0"/>
              <a:t> But, this class will help you in your ‘Computer Science’ classes</a:t>
            </a:r>
          </a:p>
          <a:p>
            <a:pPr lvl="1"/>
            <a:r>
              <a:rPr lang="en-US" dirty="0"/>
              <a:t>Alleviate the low-level programming struggles</a:t>
            </a:r>
          </a:p>
          <a:p>
            <a:pPr lvl="1"/>
            <a:r>
              <a:rPr lang="en-US" dirty="0"/>
              <a:t>You can focus your attention on the big ideas!</a:t>
            </a:r>
          </a:p>
        </p:txBody>
      </p:sp>
    </p:spTree>
    <p:extLst>
      <p:ext uri="{BB962C8B-B14F-4D97-AF65-F5344CB8AC3E}">
        <p14:creationId xmlns:p14="http://schemas.microsoft.com/office/powerpoint/2010/main" val="2213343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Programming? (two views)</a:t>
            </a:r>
          </a:p>
        </p:txBody>
      </p:sp>
      <p:sp>
        <p:nvSpPr>
          <p:cNvPr id="3" name="Content Placeholder 2"/>
          <p:cNvSpPr>
            <a:spLocks noGrp="1"/>
          </p:cNvSpPr>
          <p:nvPr>
            <p:ph idx="1"/>
          </p:nvPr>
        </p:nvSpPr>
        <p:spPr>
          <a:xfrm>
            <a:off x="396875" y="1362075"/>
            <a:ext cx="8366125" cy="4972050"/>
          </a:xfrm>
        </p:spPr>
        <p:txBody>
          <a:bodyPr/>
          <a:lstStyle/>
          <a:p>
            <a:pPr marL="0" indent="0" algn="just">
              <a:buNone/>
            </a:pPr>
            <a:r>
              <a:rPr lang="en-US" sz="2000" b="0" i="1" dirty="0"/>
              <a:t>“The programmer, like the poet, works only slightly removed from pure thought-stuff. He builds his castles in the air, from air, creating by exertion of the imagination. Few media of creation are so flexible, so easy to polish and rework, so readily capable of realizing grand conceptual structures....</a:t>
            </a:r>
          </a:p>
          <a:p>
            <a:pPr marL="0" indent="0" algn="just">
              <a:buNone/>
            </a:pPr>
            <a:r>
              <a:rPr lang="en-US" sz="2000" b="0" i="1" dirty="0"/>
              <a:t>Yet the program construct, unlike the poet's words, is real in the sense that it moves and works, producing visible outputs separate from the construct itself. […] The magic of myth and legend has come true in our time. One types the correct incantation on a keyboard, and a display screen comes to life, showing things that never were nor could be.”			   </a:t>
            </a:r>
            <a:r>
              <a:rPr lang="en-US" sz="2000" i="1" dirty="0">
                <a:solidFill>
                  <a:schemeClr val="accent2"/>
                </a:solidFill>
              </a:rPr>
              <a:t>— Fred Brooks</a:t>
            </a:r>
          </a:p>
          <a:p>
            <a:endParaRPr lang="en-US" i="1" dirty="0"/>
          </a:p>
          <a:p>
            <a:pPr marL="0" indent="0" algn="just">
              <a:buNone/>
            </a:pPr>
            <a:r>
              <a:rPr lang="en-US" sz="2000" b="0" i="1" dirty="0"/>
              <a:t>Pragmatically, programming is the tool that computer scientists use to collect, analyze, and visualize data, automate tasks, make products, mechanically prove theorems, and build tools.  As lawyers write prose and architects build models, programming is the underlying tool of the computer scientist.</a:t>
            </a:r>
            <a:endParaRPr lang="en-US" i="1" dirty="0"/>
          </a:p>
          <a:p>
            <a:endParaRPr lang="en-US" i="1" dirty="0"/>
          </a:p>
        </p:txBody>
      </p:sp>
    </p:spTree>
    <p:extLst>
      <p:ext uri="{BB962C8B-B14F-4D97-AF65-F5344CB8AC3E}">
        <p14:creationId xmlns:p14="http://schemas.microsoft.com/office/powerpoint/2010/main" val="189481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 is unique </a:t>
            </a:r>
          </a:p>
        </p:txBody>
      </p:sp>
      <p:sp>
        <p:nvSpPr>
          <p:cNvPr id="3" name="Content Placeholder 2"/>
          <p:cNvSpPr>
            <a:spLocks noGrp="1"/>
          </p:cNvSpPr>
          <p:nvPr>
            <p:ph idx="1"/>
          </p:nvPr>
        </p:nvSpPr>
        <p:spPr>
          <a:xfrm>
            <a:off x="396875" y="1362075"/>
            <a:ext cx="8366125" cy="4972050"/>
          </a:xfrm>
        </p:spPr>
        <p:txBody>
          <a:bodyPr/>
          <a:lstStyle/>
          <a:p>
            <a:pPr marL="0" indent="0" algn="just">
              <a:buNone/>
            </a:pPr>
            <a:r>
              <a:rPr lang="en-US" b="0" i="1" dirty="0"/>
              <a:t>“The gap between the best software engineering practice and the average practice is very wide—perhaps wider than in any other engineering discipline”</a:t>
            </a:r>
            <a:r>
              <a:rPr lang="en-US" b="0" dirty="0"/>
              <a:t>	</a:t>
            </a:r>
            <a:r>
              <a:rPr lang="en-US" dirty="0"/>
              <a:t>		            </a:t>
            </a:r>
            <a:r>
              <a:rPr lang="en-US" i="1" dirty="0">
                <a:solidFill>
                  <a:schemeClr val="accent2"/>
                </a:solidFill>
              </a:rPr>
              <a:t>— Fred Brooks</a:t>
            </a:r>
          </a:p>
          <a:p>
            <a:pPr marL="0" indent="0" algn="just">
              <a:buNone/>
            </a:pPr>
            <a:endParaRPr lang="en-US" dirty="0"/>
          </a:p>
          <a:p>
            <a:pPr marL="0" indent="0" algn="just">
              <a:buNone/>
            </a:pPr>
            <a:r>
              <a:rPr lang="en-US" b="0" i="1" dirty="0"/>
              <a:t>“The original study that found huge variations in individual programming productivity … studied professional programmers with an average of 7 years' experience and found that the ratio of initial coding time between the best and worst programmers was about 20 to 1; the ratio of debugging times over 25 to 1; of program size 5 to 1; and of program execution speed about 10 to 1.”</a:t>
            </a:r>
            <a:r>
              <a:rPr lang="en-US" dirty="0"/>
              <a:t>						   </a:t>
            </a:r>
            <a:r>
              <a:rPr lang="en-US" i="1" dirty="0">
                <a:solidFill>
                  <a:schemeClr val="accent2"/>
                </a:solidFill>
              </a:rPr>
              <a:t>— Steve McConnell</a:t>
            </a:r>
            <a:endParaRPr lang="en-US" dirty="0"/>
          </a:p>
          <a:p>
            <a:pPr marL="0" indent="0" algn="just">
              <a:buNone/>
            </a:pPr>
            <a:r>
              <a:rPr lang="en-US" i="1" dirty="0"/>
              <a:t> </a:t>
            </a:r>
          </a:p>
        </p:txBody>
      </p:sp>
    </p:spTree>
    <p:extLst>
      <p:ext uri="{BB962C8B-B14F-4D97-AF65-F5344CB8AC3E}">
        <p14:creationId xmlns:p14="http://schemas.microsoft.com/office/powerpoint/2010/main" val="3358059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sz="3000" dirty="0"/>
              <a:t>How much programming experience do you have?</a:t>
            </a:r>
          </a:p>
        </p:txBody>
      </p:sp>
      <p:sp>
        <p:nvSpPr>
          <p:cNvPr id="3" name="Content Placeholder 2"/>
          <p:cNvSpPr>
            <a:spLocks noGrp="1"/>
          </p:cNvSpPr>
          <p:nvPr>
            <p:ph idx="1"/>
          </p:nvPr>
        </p:nvSpPr>
        <p:spPr>
          <a:xfrm>
            <a:off x="396875" y="1752599"/>
            <a:ext cx="7896225" cy="4581525"/>
          </a:xfrm>
        </p:spPr>
        <p:txBody>
          <a:bodyPr/>
          <a:lstStyle/>
          <a:p>
            <a:pPr marL="0" indent="0">
              <a:buNone/>
            </a:pPr>
            <a:r>
              <a:rPr lang="en-US" dirty="0"/>
              <a:t>A. Six months or less</a:t>
            </a:r>
          </a:p>
          <a:p>
            <a:pPr marL="0" indent="0">
              <a:buNone/>
            </a:pPr>
            <a:r>
              <a:rPr lang="en-US" dirty="0"/>
              <a:t>B. Six to 12 months</a:t>
            </a:r>
          </a:p>
          <a:p>
            <a:pPr marL="0" indent="0">
              <a:buNone/>
            </a:pPr>
            <a:r>
              <a:rPr lang="en-US" dirty="0"/>
              <a:t>C. One to two years</a:t>
            </a:r>
          </a:p>
          <a:p>
            <a:pPr marL="0" indent="0">
              <a:buNone/>
            </a:pPr>
            <a:r>
              <a:rPr lang="en-US" dirty="0"/>
              <a:t>D. Two to six years</a:t>
            </a:r>
          </a:p>
          <a:p>
            <a:pPr marL="0" indent="0">
              <a:buNone/>
            </a:pPr>
            <a:r>
              <a:rPr lang="en-US" dirty="0"/>
              <a:t>E. More than six years</a:t>
            </a:r>
          </a:p>
        </p:txBody>
      </p:sp>
    </p:spTree>
    <p:extLst>
      <p:ext uri="{BB962C8B-B14F-4D97-AF65-F5344CB8AC3E}">
        <p14:creationId xmlns:p14="http://schemas.microsoft.com/office/powerpoint/2010/main" val="3894539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get better at something?</a:t>
            </a:r>
          </a:p>
        </p:txBody>
      </p:sp>
      <p:sp>
        <p:nvSpPr>
          <p:cNvPr id="3" name="Content Placeholder 2"/>
          <p:cNvSpPr>
            <a:spLocks noGrp="1"/>
          </p:cNvSpPr>
          <p:nvPr>
            <p:ph idx="1"/>
          </p:nvPr>
        </p:nvSpPr>
        <p:spPr/>
        <p:txBody>
          <a:bodyPr/>
          <a:lstStyle/>
          <a:p>
            <a:pPr marL="400050" lvl="1" indent="0">
              <a:buNone/>
            </a:pPr>
            <a:r>
              <a:rPr lang="en-US" b="1" dirty="0"/>
              <a:t>1. Get lessons from experts</a:t>
            </a:r>
          </a:p>
          <a:p>
            <a:pPr marL="400050" lvl="1" indent="0">
              <a:buNone/>
            </a:pPr>
            <a:endParaRPr lang="en-US" b="1" dirty="0"/>
          </a:p>
          <a:p>
            <a:pPr marL="400050" lvl="1" indent="0">
              <a:buNone/>
            </a:pPr>
            <a:endParaRPr lang="en-US" b="1" dirty="0"/>
          </a:p>
          <a:p>
            <a:pPr marL="400050" lvl="1" indent="0">
              <a:buNone/>
            </a:pPr>
            <a:r>
              <a:rPr lang="en-US" b="1" dirty="0"/>
              <a:t>2. Practice</a:t>
            </a:r>
          </a:p>
          <a:p>
            <a:pPr marL="857250" lvl="1" indent="-457200">
              <a:buFont typeface="+mj-lt"/>
              <a:buAutoNum type="arabicPeriod"/>
            </a:pPr>
            <a:endParaRPr lang="en-US" b="1" dirty="0"/>
          </a:p>
          <a:p>
            <a:pPr marL="400050" lvl="1" indent="0">
              <a:buNone/>
            </a:pPr>
            <a:endParaRPr lang="en-US" b="1" dirty="0"/>
          </a:p>
          <a:p>
            <a:pPr marL="400050" lvl="1" indent="0">
              <a:buNone/>
            </a:pPr>
            <a:r>
              <a:rPr lang="en-US" b="1" dirty="0"/>
              <a:t>3. Get feedback</a:t>
            </a:r>
          </a:p>
          <a:p>
            <a:pPr marL="857250" lvl="1" indent="-457200">
              <a:buFont typeface="+mj-lt"/>
              <a:buAutoNum type="arabicPeriod"/>
            </a:pPr>
            <a:endParaRPr lang="en-US" b="1" dirty="0"/>
          </a:p>
          <a:p>
            <a:pPr marL="400050" lvl="1" indent="0">
              <a:buNone/>
            </a:pPr>
            <a:endParaRPr lang="en-US" b="1" dirty="0"/>
          </a:p>
          <a:p>
            <a:pPr marL="400050" lvl="1" indent="0">
              <a:buNone/>
            </a:pPr>
            <a:r>
              <a:rPr lang="en-US" b="1" dirty="0"/>
              <a:t>4. Metacognition</a:t>
            </a:r>
          </a:p>
        </p:txBody>
      </p:sp>
      <p:sp>
        <p:nvSpPr>
          <p:cNvPr id="15" name="SMARTInkShape-9"/>
          <p:cNvSpPr/>
          <p:nvPr/>
        </p:nvSpPr>
        <p:spPr bwMode="auto">
          <a:xfrm>
            <a:off x="3580805" y="1946672"/>
            <a:ext cx="35719" cy="44649"/>
          </a:xfrm>
          <a:custGeom>
            <a:avLst/>
            <a:gdLst/>
            <a:ahLst/>
            <a:cxnLst/>
            <a:rect l="0" t="0" r="0" b="0"/>
            <a:pathLst>
              <a:path w="35719" h="44649">
                <a:moveTo>
                  <a:pt x="35718" y="44648"/>
                </a:moveTo>
                <a:lnTo>
                  <a:pt x="35718" y="39908"/>
                </a:lnTo>
                <a:lnTo>
                  <a:pt x="34726" y="38511"/>
                </a:lnTo>
                <a:lnTo>
                  <a:pt x="33073" y="37581"/>
                </a:lnTo>
                <a:lnTo>
                  <a:pt x="30978" y="36960"/>
                </a:lnTo>
                <a:lnTo>
                  <a:pt x="23290" y="31346"/>
                </a:lnTo>
                <a:lnTo>
                  <a:pt x="0" y="0"/>
                </a:lnTo>
              </a:path>
            </a:pathLst>
          </a:custGeom>
          <a:noFill/>
          <a:ln w="19050" cap="flat" cmpd="sng" algn="ctr">
            <a:solidFill>
              <a:srgbClr val="FF0000"/>
            </a:solid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3583643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Textbook (part 1)</a:t>
            </a:r>
          </a:p>
        </p:txBody>
      </p:sp>
      <p:sp>
        <p:nvSpPr>
          <p:cNvPr id="3" name="Content Placeholder 2"/>
          <p:cNvSpPr>
            <a:spLocks noGrp="1"/>
          </p:cNvSpPr>
          <p:nvPr>
            <p:ph idx="1"/>
          </p:nvPr>
        </p:nvSpPr>
        <p:spPr>
          <a:xfrm>
            <a:off x="4495800" y="1362075"/>
            <a:ext cx="4267200" cy="4972050"/>
          </a:xfrm>
        </p:spPr>
        <p:txBody>
          <a:bodyPr/>
          <a:lstStyle/>
          <a:p>
            <a:pPr marL="0" indent="0">
              <a:buNone/>
            </a:pPr>
            <a:r>
              <a:rPr lang="en-US" dirty="0"/>
              <a:t>A solid, concise book on software construction.</a:t>
            </a:r>
          </a:p>
          <a:p>
            <a:pPr marL="0" indent="0">
              <a:buNone/>
            </a:pPr>
            <a:endParaRPr lang="en-US" dirty="0"/>
          </a:p>
          <a:p>
            <a:pPr marL="0" indent="0">
              <a:buNone/>
            </a:pPr>
            <a:r>
              <a:rPr lang="en-US" dirty="0"/>
              <a:t>Less than $30 on Amazon prime  (or $16 for a Kindle version).</a:t>
            </a:r>
          </a:p>
          <a:p>
            <a:pPr marL="0" indent="0">
              <a:buNone/>
            </a:pPr>
            <a:endParaRPr lang="en-US" dirty="0"/>
          </a:p>
          <a:p>
            <a:pPr marL="0" indent="0">
              <a:buNone/>
            </a:pPr>
            <a:r>
              <a:rPr lang="en-US" dirty="0"/>
              <a:t>Check out reviews on Amazon about how good this book is.</a:t>
            </a:r>
          </a:p>
        </p:txBody>
      </p:sp>
      <p:pic>
        <p:nvPicPr>
          <p:cNvPr id="5" name="Picture 4"/>
          <p:cNvPicPr>
            <a:picLocks noChangeAspect="1"/>
          </p:cNvPicPr>
          <p:nvPr/>
        </p:nvPicPr>
        <p:blipFill>
          <a:blip r:embed="rId2"/>
          <a:stretch>
            <a:fillRect/>
          </a:stretch>
        </p:blipFill>
        <p:spPr>
          <a:xfrm>
            <a:off x="181530" y="1197678"/>
            <a:ext cx="4187093" cy="5493466"/>
          </a:xfrm>
          <a:prstGeom prst="rect">
            <a:avLst/>
          </a:prstGeom>
        </p:spPr>
      </p:pic>
    </p:spTree>
    <p:extLst>
      <p:ext uri="{BB962C8B-B14F-4D97-AF65-F5344CB8AC3E}">
        <p14:creationId xmlns:p14="http://schemas.microsoft.com/office/powerpoint/2010/main" val="2435196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Reviews</a:t>
            </a:r>
          </a:p>
        </p:txBody>
      </p:sp>
      <p:sp>
        <p:nvSpPr>
          <p:cNvPr id="3" name="Content Placeholder 2"/>
          <p:cNvSpPr>
            <a:spLocks noGrp="1"/>
          </p:cNvSpPr>
          <p:nvPr>
            <p:ph idx="1"/>
          </p:nvPr>
        </p:nvSpPr>
        <p:spPr>
          <a:xfrm>
            <a:off x="396875" y="1362075"/>
            <a:ext cx="8289925" cy="4972050"/>
          </a:xfrm>
        </p:spPr>
        <p:txBody>
          <a:bodyPr/>
          <a:lstStyle/>
          <a:p>
            <a:r>
              <a:rPr lang="en-US" dirty="0"/>
              <a:t>Groups of &lt;=6 students + 1 moderator</a:t>
            </a:r>
          </a:p>
          <a:p>
            <a:r>
              <a:rPr lang="en-US" dirty="0"/>
              <a:t>Meets 2 hours/week (arranged time)</a:t>
            </a:r>
          </a:p>
          <a:p>
            <a:r>
              <a:rPr lang="en-US" dirty="0"/>
              <a:t>Present code that you’ve written in the past week</a:t>
            </a:r>
          </a:p>
          <a:p>
            <a:pPr lvl="1"/>
            <a:r>
              <a:rPr lang="en-US" dirty="0"/>
              <a:t>Get feedback on your style &amp; design</a:t>
            </a:r>
          </a:p>
          <a:p>
            <a:pPr lvl="1"/>
            <a:r>
              <a:rPr lang="en-US" dirty="0"/>
              <a:t>See other possible designs (pick up ideas)</a:t>
            </a:r>
          </a:p>
          <a:p>
            <a:pPr lvl="1"/>
            <a:r>
              <a:rPr lang="en-US" dirty="0"/>
              <a:t>Practice presentation &amp; verbal communication skills</a:t>
            </a:r>
          </a:p>
        </p:txBody>
      </p:sp>
    </p:spTree>
    <p:extLst>
      <p:ext uri="{BB962C8B-B14F-4D97-AF65-F5344CB8AC3E}">
        <p14:creationId xmlns:p14="http://schemas.microsoft.com/office/powerpoint/2010/main" val="2063193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20000"/>
            <a:lumOff val="80000"/>
          </a:schemeClr>
        </a:solidFill>
        <a:ln w="28575" cap="flat" cmpd="sng" algn="ctr">
          <a:solidFill>
            <a:schemeClr val="tx1"/>
          </a:solidFill>
          <a:prstDash val="solid"/>
          <a:round/>
          <a:headEnd type="none" w="med" len="med"/>
          <a:tailEnd type="triangle" w="med" len="med"/>
        </a:ln>
        <a:effectLst/>
      </a:spPr>
      <a:bodyPr vert="horz" wrap="square" lIns="91440" tIns="45720" rIns="91440" bIns="45720" numCol="1" rtlCol="0"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latin typeface="Calibri" pitchFamily="34" charset="0"/>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66"/>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66"/>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64139</TotalTime>
  <Words>1323</Words>
  <Application>Microsoft Macintosh PowerPoint</Application>
  <PresentationFormat>On-screen Show (4:3)</PresentationFormat>
  <Paragraphs>165</Paragraphs>
  <Slides>28</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Arial Narrow</vt:lpstr>
      <vt:lpstr>Calibri</vt:lpstr>
      <vt:lpstr>Helvetica</vt:lpstr>
      <vt:lpstr>StarSymbol</vt:lpstr>
      <vt:lpstr>Times New Roman</vt:lpstr>
      <vt:lpstr>Wingdings</vt:lpstr>
      <vt:lpstr>Wingdings 2</vt:lpstr>
      <vt:lpstr>template2007</vt:lpstr>
      <vt:lpstr>Default Design</vt:lpstr>
      <vt:lpstr>CS 126: Software Design Studio</vt:lpstr>
      <vt:lpstr>What is this class about?</vt:lpstr>
      <vt:lpstr>What is this class NOT about?</vt:lpstr>
      <vt:lpstr>What is Programming? (two views)</vt:lpstr>
      <vt:lpstr>Programming is unique </vt:lpstr>
      <vt:lpstr>How much programming experience do you have?</vt:lpstr>
      <vt:lpstr>How do you get better at something?</vt:lpstr>
      <vt:lpstr>Course Textbook (part 1)</vt:lpstr>
      <vt:lpstr>Code Reviews</vt:lpstr>
      <vt:lpstr>Meta-cognition (or Metacognitive Regulation)</vt:lpstr>
      <vt:lpstr>Learning to help yourself</vt:lpstr>
      <vt:lpstr>What are we going to do this semester?</vt:lpstr>
      <vt:lpstr>Course Infrastructure (1)</vt:lpstr>
      <vt:lpstr>Course Infrastructure (2)</vt:lpstr>
      <vt:lpstr>VCS concepts</vt:lpstr>
      <vt:lpstr>Git concepts</vt:lpstr>
      <vt:lpstr>Version Control, why do we care?</vt:lpstr>
      <vt:lpstr>Things to have been doing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Evans, Graham Carl</cp:lastModifiedBy>
  <cp:revision>816</cp:revision>
  <cp:lastPrinted>2016-08-23T21:30:12Z</cp:lastPrinted>
  <dcterms:created xsi:type="dcterms:W3CDTF">2012-06-25T16:07:00Z</dcterms:created>
  <dcterms:modified xsi:type="dcterms:W3CDTF">2019-01-15T17:47:42Z</dcterms:modified>
</cp:coreProperties>
</file>