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21"/>
  </p:notesMasterIdLst>
  <p:sldIdLst>
    <p:sldId id="1040" r:id="rId2"/>
    <p:sldId id="1101" r:id="rId3"/>
    <p:sldId id="1105" r:id="rId4"/>
    <p:sldId id="1107" r:id="rId5"/>
    <p:sldId id="1109" r:id="rId6"/>
    <p:sldId id="1108" r:id="rId7"/>
    <p:sldId id="1102" r:id="rId8"/>
    <p:sldId id="1111" r:id="rId9"/>
    <p:sldId id="1112" r:id="rId10"/>
    <p:sldId id="1385" r:id="rId11"/>
    <p:sldId id="1410" r:id="rId12"/>
    <p:sldId id="1110" r:id="rId13"/>
    <p:sldId id="1408" r:id="rId14"/>
    <p:sldId id="1270" r:id="rId15"/>
    <p:sldId id="1373" r:id="rId16"/>
    <p:sldId id="1113" r:id="rId17"/>
    <p:sldId id="1115" r:id="rId18"/>
    <p:sldId id="1114" r:id="rId19"/>
    <p:sldId id="111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B51BAA"/>
    <a:srgbClr val="FF85F6"/>
    <a:srgbClr val="765A00"/>
    <a:srgbClr val="B08600"/>
    <a:srgbClr val="5AD660"/>
    <a:srgbClr val="66FF33"/>
    <a:srgbClr val="640000"/>
    <a:srgbClr val="CF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26" autoAdjust="0"/>
  </p:normalViewPr>
  <p:slideViewPr>
    <p:cSldViewPr snapToGrid="0">
      <p:cViewPr>
        <p:scale>
          <a:sx n="100" d="100"/>
          <a:sy n="100" d="100"/>
        </p:scale>
        <p:origin x="250" y="-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F80B-C477-499F-A054-B4CD7A3A68B7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EEE-EE17-4350-B87A-0B1EEE02B2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64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CFC-E9E6-4C24-B222-9229CD32A80E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81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7DC0-E0E4-4E0C-9F28-67D6DF4D0F45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03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E6EE-AEE1-4F4C-BB74-3DFD8ECBD07F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4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6F1-E8C3-4A18-B76F-E04CF26770DF}" type="datetime1">
              <a:rPr lang="fr-FR" smtClean="0"/>
              <a:t>21/10/2024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260000"/>
            <a:ext cx="8226425" cy="5016068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x-none" dirty="0"/>
              <a:t>Slide text first level</a:t>
            </a:r>
          </a:p>
          <a:p>
            <a:pPr lvl="1"/>
            <a:r>
              <a:rPr lang="x-none" dirty="0"/>
              <a:t>Slide text second level</a:t>
            </a:r>
          </a:p>
          <a:p>
            <a:pPr lvl="2"/>
            <a:r>
              <a:rPr lang="x-none" dirty="0"/>
              <a:t>Slide text third level</a:t>
            </a:r>
          </a:p>
          <a:p>
            <a:pPr lvl="3"/>
            <a:r>
              <a:rPr lang="x-none" dirty="0"/>
              <a:t>Slide text fourth level</a:t>
            </a:r>
          </a:p>
          <a:p>
            <a:pPr lvl="4"/>
            <a:r>
              <a:rPr lang="x-none" dirty="0"/>
              <a:t>Slide text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0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57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46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C7F-E0D1-479C-91A8-B671D2881862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CA78-5DCE-4373-8BF2-AB73AF02CF28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019-A8C9-4BA1-A51A-97272D268ADB}" type="datetime1">
              <a:rPr lang="fr-FR" smtClean="0"/>
              <a:t>21/10/2024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30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B68E-C384-42C8-9858-653A30430440}" type="datetime1">
              <a:rPr lang="fr-FR" smtClean="0"/>
              <a:t>21/10/2024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3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00BB-7561-43C4-804C-CDC275D53689}" type="datetime1">
              <a:rPr lang="fr-FR" smtClean="0"/>
              <a:t>21/10/2024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40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BF90-E6A2-4B49-9B18-4A50C2C7F4B8}" type="datetime1">
              <a:rPr lang="fr-FR" smtClean="0"/>
              <a:t>21/10/2024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26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2C96-2402-4535-A2E5-ED95326CC58D}" type="datetime1">
              <a:rPr lang="fr-FR" smtClean="0"/>
              <a:t>21/10/2024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3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1D0C-5DAB-48C0-BE76-C80A6891FCAC}" type="datetime1">
              <a:rPr lang="fr-FR" smtClean="0"/>
              <a:t>21/10/2024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9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B460-AA14-4B5A-A2DB-14C88F33BF04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ha.europa.eu/candidate-list-table" TargetMode="External"/><Relationship Id="rId2" Type="http://schemas.openxmlformats.org/officeDocument/2006/relationships/hyperlink" Target="https://echa.europa.eu/-/echa-publishes-pfas-restriction-proposal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hyperlink" Target="https://echa.europa.eu/hot-topics/perfluoroalkyl-chemicals-pfas" TargetMode="External"/><Relationship Id="rId4" Type="http://schemas.openxmlformats.org/officeDocument/2006/relationships/hyperlink" Target="https://echa.europa.eu/documents/10162/d2f7fce1-b089-c4fd-1101-2601f53a07d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F:\Gollin-Cooling_course\Course%20description\Figures%20for%20course%20description\mlecular%20shape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ink.springer.com/article/10.1140/epjp/s13360-023-04703-w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Sauvegarde\EPJ%20Green%20gases\Paper\Figures\Figure%2015%20ph%20diagrams%20x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Sauvegarde\EPJ%20Green%20gases\Paper\Figures\Figure%2015%20ph%20diagrams%20x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jpeg"/><Relationship Id="rId7" Type="http://schemas.openxmlformats.org/officeDocument/2006/relationships/image" Target="file:///C:\Greg\Gollin-Cooling_course\Course%20description\Figures%20for%20course%20description\Cooling%20%20block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file:///C:\Greg\Gollin-Cooling_course\Course%20description\Figures%20for%20course%20description\Ultimate%20DIY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LHC%20upgrade%20paper%20202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RmlQwLdfFZ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LHCb%20CO2cooling%20channel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hsLXi9QTxU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Sauvegarde\EPJ%20Green%20gases\Paper\Figures\Figure%2015%20ph%20diagrams%20x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450" y="3765460"/>
            <a:ext cx="78867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Lecture 4 of 4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(13:</a:t>
            </a:r>
            <a:r>
              <a:rPr lang="fr-FR" sz="2400" b="1" dirty="0">
                <a:solidFill>
                  <a:srgbClr val="C00000"/>
                </a:solidFill>
              </a:rPr>
              <a:t>1</a:t>
            </a:r>
            <a:r>
              <a:rPr lang="fr-FR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D09E5327-4B91-4937-B312-6A6E032C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4FC3E-F1E9-4E83-A0A5-AC9870592D4B}"/>
              </a:ext>
            </a:extLst>
          </p:cNvPr>
          <p:cNvSpPr/>
          <p:nvPr/>
        </p:nvSpPr>
        <p:spPr>
          <a:xfrm>
            <a:off x="0" y="686045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524 </a:t>
            </a:r>
            <a:br>
              <a:rPr lang="en-US" sz="3200" b="1" dirty="0">
                <a:solidFill>
                  <a:srgbClr val="C00000"/>
                </a:solidFill>
              </a:rPr>
            </a:b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Survey of Instrumentation &amp; Laboratory Techniques: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 Unit 5:  Cooling &amp; Thermal management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797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/>
          </p:nvPr>
        </p:nvSpPr>
        <p:spPr>
          <a:xfrm>
            <a:off x="-46547" y="583355"/>
            <a:ext cx="9144000" cy="5706177"/>
          </a:xfrm>
        </p:spPr>
        <p:txBody>
          <a:bodyPr/>
          <a:lstStyle/>
          <a:p>
            <a:pPr marL="0" indent="0" algn="ctr">
              <a:buNone/>
            </a:pPr>
            <a:endParaRPr lang="fr-FR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Example: The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uncertain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ECHA (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Chemicals Agency) route to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fluorocarbon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(PFC,  PFAS…) prohibition</a:t>
            </a:r>
          </a:p>
          <a:p>
            <a:pPr algn="ctr"/>
            <a:r>
              <a:rPr lang="fr-F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fr-FR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fr-F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paved</a:t>
            </a:r>
            <a:r>
              <a:rPr lang="fr-F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impracticalities</a:t>
            </a:r>
            <a:r>
              <a:rPr lang="fr-F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..?)</a:t>
            </a:r>
          </a:p>
          <a:p>
            <a:pPr marL="0" indent="0" algn="ctr">
              <a:buNone/>
            </a:pP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 revoir 3M…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clarify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manufacturers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’ attitudes (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Dehon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Co. (Fr),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Synquest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(USA), F2 (UK),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China)… </a:t>
            </a:r>
          </a:p>
          <a:p>
            <a:pPr algn="ctr"/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 future 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lin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fluoroketone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(C</a:t>
            </a:r>
            <a:r>
              <a:rPr lang="fr-FR" sz="2400" baseline="-25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sz="2400" baseline="-25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2n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O) production </a:t>
            </a:r>
          </a:p>
          <a:p>
            <a:pPr algn="ctr"/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Electronics </a:t>
            </a:r>
            <a:r>
              <a:rPr lang="fr-FR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driver: </a:t>
            </a:r>
            <a:r>
              <a:rPr lang="fr-FR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rides the </a:t>
            </a:r>
            <a:r>
              <a:rPr lang="fr-FR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coat-tails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410833" y="3070232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en-GB" dirty="0"/>
            </a:br>
            <a:r>
              <a:rPr lang="en-GB" sz="6400" dirty="0"/>
              <a:t>[51] ECHA/NR/23/04;</a:t>
            </a:r>
          </a:p>
          <a:p>
            <a:pPr>
              <a:lnSpc>
                <a:spcPct val="120000"/>
              </a:lnSpc>
            </a:pPr>
            <a:r>
              <a:rPr lang="en-GB" sz="6400" u="sng" dirty="0">
                <a:hlinkClick r:id="rId2"/>
              </a:rPr>
              <a:t>https://echa.europa.eu/-/echa-publishes-pfas-restriction-proposal</a:t>
            </a:r>
            <a:r>
              <a:rPr lang="en-GB" sz="6400" dirty="0"/>
              <a:t>] </a:t>
            </a:r>
          </a:p>
          <a:p>
            <a:pPr>
              <a:lnSpc>
                <a:spcPct val="120000"/>
              </a:lnSpc>
            </a:pPr>
            <a:r>
              <a:rPr lang="en-GB" sz="6400" dirty="0"/>
              <a:t>[52] ECHA Candidate List of substances of very high concern for Authorisation; </a:t>
            </a:r>
          </a:p>
          <a:p>
            <a:pPr>
              <a:lnSpc>
                <a:spcPct val="120000"/>
              </a:lnSpc>
            </a:pPr>
            <a:r>
              <a:rPr lang="en-GB" sz="6400" u="sng" dirty="0">
                <a:hlinkClick r:id="rId3"/>
              </a:rPr>
              <a:t>https://echa.europa.eu/candidate-list-table</a:t>
            </a:r>
            <a:endParaRPr lang="en-GB" sz="6400" dirty="0"/>
          </a:p>
          <a:p>
            <a:pPr>
              <a:lnSpc>
                <a:spcPct val="120000"/>
              </a:lnSpc>
            </a:pPr>
            <a:r>
              <a:rPr lang="en-GB" sz="6400" dirty="0"/>
              <a:t>[53] Annex to the Annex XV restriction report proposal for restriction:  Per- &amp; </a:t>
            </a:r>
            <a:r>
              <a:rPr lang="en-GB" sz="6400" dirty="0" err="1"/>
              <a:t>polyfluoroalkyl</a:t>
            </a:r>
            <a:r>
              <a:rPr lang="en-GB" sz="6400" dirty="0"/>
              <a:t> substances (PFASs); ECHA; 22/03/2023</a:t>
            </a:r>
          </a:p>
          <a:p>
            <a:pPr>
              <a:lnSpc>
                <a:spcPct val="120000"/>
              </a:lnSpc>
            </a:pPr>
            <a:r>
              <a:rPr lang="en-GB" sz="6400" dirty="0"/>
              <a:t> </a:t>
            </a:r>
            <a:r>
              <a:rPr lang="en-GB" sz="6400" u="sng" dirty="0">
                <a:hlinkClick r:id="rId4"/>
              </a:rPr>
              <a:t>https://echa.europa.eu/documents/10162/d2f7fce1-b089-c4fd-1101-2601f53a07d1</a:t>
            </a:r>
            <a:r>
              <a:rPr lang="en-GB" sz="6400" dirty="0"/>
              <a:t> </a:t>
            </a:r>
          </a:p>
          <a:p>
            <a:pPr>
              <a:lnSpc>
                <a:spcPct val="120000"/>
              </a:lnSpc>
            </a:pPr>
            <a:r>
              <a:rPr lang="en-GB" sz="6400" dirty="0"/>
              <a:t>[54] Per- and </a:t>
            </a:r>
            <a:r>
              <a:rPr lang="en-GB" sz="6400" dirty="0" err="1"/>
              <a:t>polyfluoroalkyl</a:t>
            </a:r>
            <a:r>
              <a:rPr lang="en-GB" sz="6400" dirty="0"/>
              <a:t> substances (PFAS); ECHA</a:t>
            </a:r>
          </a:p>
          <a:p>
            <a:pPr>
              <a:lnSpc>
                <a:spcPct val="120000"/>
              </a:lnSpc>
            </a:pPr>
            <a:r>
              <a:rPr lang="en-GB" sz="6400" u="sng" dirty="0">
                <a:hlinkClick r:id="rId5"/>
              </a:rPr>
              <a:t>https://echa.europa.eu/hot-topics/perfluoroalkyl-chemicals-pfas</a:t>
            </a:r>
            <a:endParaRPr lang="en-GB" sz="6400" u="sng" dirty="0"/>
          </a:p>
          <a:p>
            <a:pPr>
              <a:lnSpc>
                <a:spcPct val="120000"/>
              </a:lnSpc>
            </a:pPr>
            <a:r>
              <a:rPr lang="en-GB" sz="6400" u="sng" dirty="0"/>
              <a:t>[references from </a:t>
            </a:r>
            <a:r>
              <a:rPr lang="en-US" sz="6600" u="sng" dirty="0">
                <a:solidFill>
                  <a:srgbClr val="3484CC"/>
                </a:solidFill>
              </a:rPr>
              <a:t>https://link.springer.com/article/10.1140/epjp/s13360-023-04703-w</a:t>
            </a:r>
            <a:endParaRPr lang="en-US" altLang="en-US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  <a:p>
            <a:pPr>
              <a:lnSpc>
                <a:spcPct val="120000"/>
              </a:lnSpc>
            </a:pPr>
            <a:r>
              <a:rPr lang="en-GB" sz="6400" dirty="0"/>
              <a:t>: see back –up material</a:t>
            </a:r>
          </a:p>
          <a:p>
            <a:br>
              <a:rPr lang="en-GB" dirty="0"/>
            </a:br>
            <a:r>
              <a:rPr lang="en-GB" dirty="0"/>
              <a:t> 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35792" y="149346"/>
            <a:ext cx="477932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turning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away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7" name="Espace réservé pour une image  5" descr="ICHEP2024 - Gianluca Rigoletti - v0.pdf and 65 more pages - Profile 1 - Microsoft​ Edg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0" b="5333"/>
          <a:stretch/>
        </p:blipFill>
        <p:spPr>
          <a:xfrm>
            <a:off x="69678" y="2284284"/>
            <a:ext cx="9074322" cy="2716695"/>
          </a:xfrm>
          <a:prstGeom prst="rect">
            <a:avLst/>
          </a:prstGeom>
        </p:spPr>
      </p:pic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404C2445-68A2-4FAF-9AD6-5C44C42336F4}"/>
              </a:ext>
            </a:extLst>
          </p:cNvPr>
          <p:cNvSpPr txBox="1">
            <a:spLocks/>
          </p:cNvSpPr>
          <p:nvPr/>
        </p:nvSpPr>
        <p:spPr>
          <a:xfrm>
            <a:off x="1032270" y="6344763"/>
            <a:ext cx="6414251" cy="956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Physics 524: Survey of Instrumentation &amp; Laboratory Techniques:  </a:t>
            </a:r>
          </a:p>
          <a:p>
            <a:pPr algn="ctr"/>
            <a:r>
              <a:rPr lang="en-US" sz="1200" dirty="0"/>
              <a:t>Unit 5:  Cooling &amp; Thermal management © G. </a:t>
            </a:r>
            <a:r>
              <a:rPr lang="en-US" sz="1200" dirty="0" err="1"/>
              <a:t>Hallewell</a:t>
            </a:r>
            <a:r>
              <a:rPr lang="en-US" sz="1200" dirty="0"/>
              <a:t> (2024)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0866D-43BC-4C81-816F-E009E38C6D2D}"/>
              </a:ext>
            </a:extLst>
          </p:cNvPr>
          <p:cNvSpPr txBox="1"/>
          <p:nvPr/>
        </p:nvSpPr>
        <p:spPr>
          <a:xfrm>
            <a:off x="5137498" y="3755255"/>
            <a:ext cx="3595670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Dynamic Pricing to regulate demand</a:t>
            </a:r>
          </a:p>
        </p:txBody>
      </p:sp>
    </p:spTree>
    <p:extLst>
      <p:ext uri="{BB962C8B-B14F-4D97-AF65-F5344CB8AC3E}">
        <p14:creationId xmlns:p14="http://schemas.microsoft.com/office/powerpoint/2010/main" val="38079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BBA62A9-CC12-4695-9FEB-324597009762}" type="slidenum">
              <a:rPr lang="en-US" altLang="fr-FR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700" y="63758"/>
            <a:ext cx="8778148" cy="1092979"/>
          </a:xfrm>
          <a:ln w="19050">
            <a:solidFill>
              <a:srgbClr val="3484CC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Massive use of fluorocarbons in electronics industry for semiconductor manufacture and soldering complex computer mother boards with SMD components</a:t>
            </a:r>
          </a:p>
        </p:txBody>
      </p:sp>
      <p:pic>
        <p:nvPicPr>
          <p:cNvPr id="174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1263100"/>
            <a:ext cx="37734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9137"/>
            <a:ext cx="3646488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8" name="Rectangle 2"/>
          <p:cNvSpPr>
            <a:spLocks noChangeArrowheads="1"/>
          </p:cNvSpPr>
          <p:nvPr/>
        </p:nvSpPr>
        <p:spPr bwMode="auto">
          <a:xfrm>
            <a:off x="266700" y="4120154"/>
            <a:ext cx="8610600" cy="1929809"/>
          </a:xfrm>
          <a:prstGeom prst="rect">
            <a:avLst/>
          </a:prstGeom>
          <a:solidFill>
            <a:schemeClr val="bg1">
              <a:alpha val="75999"/>
            </a:schemeClr>
          </a:solidFill>
          <a:ln w="19050">
            <a:solidFill>
              <a:srgbClr val="3484CC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Vapour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phase (non-contact) soldering of components on PCBs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(particularly surface mount) in high T fluorocarbon atmosphere !!!</a:t>
            </a:r>
          </a:p>
          <a:p>
            <a:pPr algn="ctr" eaLnBrk="1" hangingPunct="1">
              <a:defRPr/>
            </a:pP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 demand for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vapour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phase soldering is hardly going to “evaporate”.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New, lower GWP, transfer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vapours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will be needed  (e.g.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fluoroketones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BC7F3C07-2DB6-4B99-883A-0F6268EF43E2}"/>
              </a:ext>
            </a:extLst>
          </p:cNvPr>
          <p:cNvSpPr txBox="1">
            <a:spLocks/>
          </p:cNvSpPr>
          <p:nvPr/>
        </p:nvSpPr>
        <p:spPr>
          <a:xfrm>
            <a:off x="1032270" y="6344763"/>
            <a:ext cx="6414251" cy="956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Physics 524: Survey of Instrumentation &amp; Laboratory Techniques:  </a:t>
            </a:r>
          </a:p>
          <a:p>
            <a:pPr algn="ctr"/>
            <a:r>
              <a:rPr lang="en-US" sz="1200" dirty="0"/>
              <a:t>Unit 5:  Cooling &amp; Thermal management © G. </a:t>
            </a:r>
            <a:r>
              <a:rPr lang="en-US" sz="1200" dirty="0" err="1"/>
              <a:t>Hallewell</a:t>
            </a:r>
            <a:r>
              <a:rPr lang="en-US" sz="1200" dirty="0"/>
              <a:t> (2024)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715659"/>
      </p:ext>
    </p:extLst>
  </p:cSld>
  <p:clrMapOvr>
    <a:masterClrMapping/>
  </p:clrMapOvr>
  <p:transition advTm="29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mlecular shapes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t="9191" r="4270" b="13932"/>
          <a:stretch>
            <a:fillRect/>
          </a:stretch>
        </p:blipFill>
        <p:spPr bwMode="auto">
          <a:xfrm>
            <a:off x="544389" y="1567723"/>
            <a:ext cx="7808311" cy="3959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605" y="738109"/>
            <a:ext cx="8057745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b="1" dirty="0"/>
              <a:t>Saturated fluorocarbons (</a:t>
            </a:r>
            <a:r>
              <a:rPr lang="en-GB" b="1" dirty="0" err="1"/>
              <a:t>C</a:t>
            </a:r>
            <a:r>
              <a:rPr lang="en-GB" b="1" baseline="-25000" dirty="0" err="1"/>
              <a:t>n</a:t>
            </a:r>
            <a:r>
              <a:rPr lang="en-GB" b="1" dirty="0" err="1"/>
              <a:t>F</a:t>
            </a:r>
            <a:r>
              <a:rPr lang="en-GB" b="1" baseline="-25000" dirty="0"/>
              <a:t>(2n+2)</a:t>
            </a:r>
            <a:r>
              <a:rPr lang="en-GB" b="1" dirty="0"/>
              <a:t>) and their Spurred </a:t>
            </a:r>
            <a:r>
              <a:rPr lang="en-GB" b="1" dirty="0" err="1"/>
              <a:t>fluoroketone</a:t>
            </a:r>
            <a:r>
              <a:rPr lang="en-GB" b="1" dirty="0"/>
              <a:t> (C</a:t>
            </a:r>
            <a:r>
              <a:rPr lang="en-GB" b="1" baseline="-25000" dirty="0"/>
              <a:t>n</a:t>
            </a:r>
            <a:r>
              <a:rPr lang="en-GB" b="1" dirty="0"/>
              <a:t>F</a:t>
            </a:r>
            <a:r>
              <a:rPr lang="en-GB" b="1" baseline="-25000" dirty="0"/>
              <a:t>2n</a:t>
            </a:r>
            <a:r>
              <a:rPr lang="en-GB" b="1" dirty="0"/>
              <a:t>O) </a:t>
            </a:r>
            <a:r>
              <a:rPr lang="en-GB" b="1" dirty="0" err="1"/>
              <a:t>analogs</a:t>
            </a:r>
            <a:r>
              <a:rPr lang="en-GB" b="1" dirty="0"/>
              <a:t> </a:t>
            </a:r>
          </a:p>
          <a:p>
            <a:pPr algn="ctr">
              <a:lnSpc>
                <a:spcPct val="120000"/>
              </a:lnSpc>
            </a:pPr>
            <a:r>
              <a:rPr lang="en-GB" b="1" dirty="0"/>
              <a:t>(with 20 year Global Warming Potentials, where measured) 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4B4E8A73-8E95-4479-9EB0-31409B96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  <p:sp>
        <p:nvSpPr>
          <p:cNvPr id="11" name="ZoneTexte 23">
            <a:extLst>
              <a:ext uri="{FF2B5EF4-FFF2-40B4-BE49-F238E27FC236}">
                <a16:creationId xmlns:a16="http://schemas.microsoft.com/office/drawing/2014/main" id="{C212ECFE-DA8C-4732-8C21-C25D40827439}"/>
              </a:ext>
            </a:extLst>
          </p:cNvPr>
          <p:cNvSpPr txBox="1"/>
          <p:nvPr/>
        </p:nvSpPr>
        <p:spPr>
          <a:xfrm>
            <a:off x="7008206" y="1413834"/>
            <a:ext cx="1507144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COOLING (</a:t>
            </a:r>
            <a:r>
              <a:rPr lang="fr-FR" sz="1400" b="1" dirty="0" err="1">
                <a:solidFill>
                  <a:srgbClr val="C00000"/>
                </a:solidFill>
              </a:rPr>
              <a:t>Liq</a:t>
            </a:r>
            <a:r>
              <a:rPr lang="fr-FR" sz="1400" b="1" dirty="0">
                <a:solidFill>
                  <a:srgbClr val="C00000"/>
                </a:solidFill>
              </a:rPr>
              <a:t>.)</a:t>
            </a:r>
          </a:p>
        </p:txBody>
      </p:sp>
      <p:sp>
        <p:nvSpPr>
          <p:cNvPr id="12" name="ZoneTexte 24">
            <a:extLst>
              <a:ext uri="{FF2B5EF4-FFF2-40B4-BE49-F238E27FC236}">
                <a16:creationId xmlns:a16="http://schemas.microsoft.com/office/drawing/2014/main" id="{0F775198-3295-4708-8B83-DF371B1577EE}"/>
              </a:ext>
            </a:extLst>
          </p:cNvPr>
          <p:cNvSpPr txBox="1"/>
          <p:nvPr/>
        </p:nvSpPr>
        <p:spPr>
          <a:xfrm>
            <a:off x="2806022" y="1494638"/>
            <a:ext cx="1887055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Si COOLING (</a:t>
            </a:r>
            <a:r>
              <a:rPr lang="fr-FR" sz="1400" b="1" dirty="0" err="1">
                <a:solidFill>
                  <a:srgbClr val="C00000"/>
                </a:solidFill>
              </a:rPr>
              <a:t>Evap</a:t>
            </a:r>
            <a:r>
              <a:rPr lang="fr-FR" sz="1400" b="1" dirty="0">
                <a:solidFill>
                  <a:srgbClr val="C00000"/>
                </a:solidFill>
              </a:rPr>
              <a:t>.)</a:t>
            </a:r>
          </a:p>
        </p:txBody>
      </p:sp>
      <p:grpSp>
        <p:nvGrpSpPr>
          <p:cNvPr id="14" name="Groupe 9">
            <a:extLst>
              <a:ext uri="{FF2B5EF4-FFF2-40B4-BE49-F238E27FC236}">
                <a16:creationId xmlns:a16="http://schemas.microsoft.com/office/drawing/2014/main" id="{E1732B57-98CB-44A7-A9E6-C39852F57F3A}"/>
              </a:ext>
            </a:extLst>
          </p:cNvPr>
          <p:cNvGrpSpPr/>
          <p:nvPr/>
        </p:nvGrpSpPr>
        <p:grpSpPr>
          <a:xfrm>
            <a:off x="441512" y="5518334"/>
            <a:ext cx="8084804" cy="531623"/>
            <a:chOff x="652554" y="4070420"/>
            <a:chExt cx="8084804" cy="531623"/>
          </a:xfrm>
        </p:grpSpPr>
        <p:sp>
          <p:nvSpPr>
            <p:cNvPr id="16" name="ZoneTexte 6">
              <a:extLst>
                <a:ext uri="{FF2B5EF4-FFF2-40B4-BE49-F238E27FC236}">
                  <a16:creationId xmlns:a16="http://schemas.microsoft.com/office/drawing/2014/main" id="{D99BDEC7-94C9-4964-8B16-6BFA1A9FAE9A}"/>
                </a:ext>
              </a:extLst>
            </p:cNvPr>
            <p:cNvSpPr txBox="1"/>
            <p:nvPr/>
          </p:nvSpPr>
          <p:spPr>
            <a:xfrm>
              <a:off x="7165355" y="4070420"/>
              <a:ext cx="1572003" cy="307777"/>
            </a:xfrm>
            <a:prstGeom prst="rect">
              <a:avLst/>
            </a:prstGeom>
            <a:solidFill>
              <a:srgbClr val="FFFFFF">
                <a:alpha val="61000"/>
              </a:srgb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COOLING (</a:t>
              </a:r>
              <a:r>
                <a:rPr lang="fr-FR" sz="1400" b="1" dirty="0" err="1">
                  <a:solidFill>
                    <a:srgbClr val="7030A0"/>
                  </a:solidFill>
                </a:rPr>
                <a:t>Liq</a:t>
              </a:r>
              <a:r>
                <a:rPr lang="fr-FR" sz="1400" b="1" dirty="0">
                  <a:solidFill>
                    <a:srgbClr val="7030A0"/>
                  </a:solidFill>
                </a:rPr>
                <a:t>.)</a:t>
              </a:r>
            </a:p>
          </p:txBody>
        </p:sp>
        <p:sp>
          <p:nvSpPr>
            <p:cNvPr id="17" name="ZoneTexte 14">
              <a:extLst>
                <a:ext uri="{FF2B5EF4-FFF2-40B4-BE49-F238E27FC236}">
                  <a16:creationId xmlns:a16="http://schemas.microsoft.com/office/drawing/2014/main" id="{D41109E6-CCD2-4654-B387-44EC0A88DEA7}"/>
                </a:ext>
              </a:extLst>
            </p:cNvPr>
            <p:cNvSpPr txBox="1"/>
            <p:nvPr/>
          </p:nvSpPr>
          <p:spPr>
            <a:xfrm>
              <a:off x="2182129" y="4078823"/>
              <a:ext cx="927433" cy="523220"/>
            </a:xfrm>
            <a:prstGeom prst="rect">
              <a:avLst/>
            </a:prstGeom>
            <a:solidFill>
              <a:srgbClr val="FFFFFF">
                <a:alpha val="61000"/>
              </a:srgb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err="1">
                  <a:solidFill>
                    <a:srgbClr val="C00000"/>
                  </a:solidFill>
                </a:rPr>
                <a:t>Ih.T</a:t>
              </a:r>
              <a:r>
                <a:rPr lang="fr-FR" sz="1400" b="1" dirty="0">
                  <a:solidFill>
                    <a:srgbClr val="C00000"/>
                  </a:solidFill>
                </a:rPr>
                <a:t> H331,</a:t>
              </a:r>
            </a:p>
            <a:p>
              <a:pPr algn="ctr"/>
              <a:r>
                <a:rPr lang="fr-FR" sz="1400" b="1" dirty="0" err="1">
                  <a:solidFill>
                    <a:srgbClr val="C00000"/>
                  </a:solidFill>
                </a:rPr>
                <a:t>reactive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ZoneTexte 15">
              <a:extLst>
                <a:ext uri="{FF2B5EF4-FFF2-40B4-BE49-F238E27FC236}">
                  <a16:creationId xmlns:a16="http://schemas.microsoft.com/office/drawing/2014/main" id="{9CB70212-4630-495F-BE68-1465982B3AE4}"/>
                </a:ext>
              </a:extLst>
            </p:cNvPr>
            <p:cNvSpPr txBox="1"/>
            <p:nvPr/>
          </p:nvSpPr>
          <p:spPr>
            <a:xfrm>
              <a:off x="652554" y="4078823"/>
              <a:ext cx="1286962" cy="523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>
                  <a:solidFill>
                    <a:srgbClr val="C00000"/>
                  </a:solidFill>
                </a:rPr>
                <a:t>Ih.T</a:t>
              </a:r>
              <a:r>
                <a:rPr lang="fr-FR" sz="1400" b="1" dirty="0">
                  <a:solidFill>
                    <a:srgbClr val="C00000"/>
                  </a:solidFill>
                </a:rPr>
                <a:t> H330, </a:t>
              </a:r>
              <a:r>
                <a:rPr lang="fr-FR" sz="1400" b="1" dirty="0" err="1">
                  <a:solidFill>
                    <a:srgbClr val="C00000"/>
                  </a:solidFill>
                </a:rPr>
                <a:t>reactive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0EE633-B858-4911-8A3D-7ADE49458EC6}"/>
              </a:ext>
            </a:extLst>
          </p:cNvPr>
          <p:cNvSpPr/>
          <p:nvPr/>
        </p:nvSpPr>
        <p:spPr>
          <a:xfrm>
            <a:off x="-233038" y="585390"/>
            <a:ext cx="88554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en-US" sz="1200" u="sng" dirty="0">
                <a:solidFill>
                  <a:srgbClr val="3484CC"/>
                </a:solidFill>
                <a:hlinkClick r:id="rId4"/>
              </a:rPr>
              <a:t>https://link.springer.com/article/10.1140/epjp/s13360-023-04703-w</a:t>
            </a:r>
            <a:endParaRPr lang="en-GB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ZoneTexte 14">
            <a:extLst>
              <a:ext uri="{FF2B5EF4-FFF2-40B4-BE49-F238E27FC236}">
                <a16:creationId xmlns:a16="http://schemas.microsoft.com/office/drawing/2014/main" id="{5B9EA042-EA16-446B-8868-475154FF9AD9}"/>
              </a:ext>
            </a:extLst>
          </p:cNvPr>
          <p:cNvSpPr txBox="1"/>
          <p:nvPr/>
        </p:nvSpPr>
        <p:spPr>
          <a:xfrm>
            <a:off x="3161281" y="5518334"/>
            <a:ext cx="927433" cy="523220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C00000"/>
                </a:solidFill>
              </a:rPr>
              <a:t>Ih.T</a:t>
            </a:r>
            <a:r>
              <a:rPr lang="fr-FR" sz="1400" b="1" dirty="0">
                <a:solidFill>
                  <a:srgbClr val="C00000"/>
                </a:solidFill>
              </a:rPr>
              <a:t> H331,</a:t>
            </a:r>
          </a:p>
          <a:p>
            <a:pPr algn="ctr"/>
            <a:r>
              <a:rPr lang="fr-FR" sz="1400" b="1" dirty="0" err="1">
                <a:solidFill>
                  <a:srgbClr val="C00000"/>
                </a:solidFill>
              </a:rPr>
              <a:t>reactive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4" name="ZoneTexte 14">
            <a:extLst>
              <a:ext uri="{FF2B5EF4-FFF2-40B4-BE49-F238E27FC236}">
                <a16:creationId xmlns:a16="http://schemas.microsoft.com/office/drawing/2014/main" id="{BF621B05-F6D6-4E71-8F4A-AFCFA60FBF74}"/>
              </a:ext>
            </a:extLst>
          </p:cNvPr>
          <p:cNvSpPr txBox="1"/>
          <p:nvPr/>
        </p:nvSpPr>
        <p:spPr>
          <a:xfrm>
            <a:off x="7283297" y="5869173"/>
            <a:ext cx="914033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Ih.T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. H335</a:t>
            </a:r>
          </a:p>
        </p:txBody>
      </p:sp>
      <p:sp>
        <p:nvSpPr>
          <p:cNvPr id="25" name="ZoneTexte 14">
            <a:extLst>
              <a:ext uri="{FF2B5EF4-FFF2-40B4-BE49-F238E27FC236}">
                <a16:creationId xmlns:a16="http://schemas.microsoft.com/office/drawing/2014/main" id="{E2AC4739-5303-4081-814B-8946F34A7AAE}"/>
              </a:ext>
            </a:extLst>
          </p:cNvPr>
          <p:cNvSpPr txBox="1"/>
          <p:nvPr/>
        </p:nvSpPr>
        <p:spPr>
          <a:xfrm>
            <a:off x="814441" y="3121223"/>
            <a:ext cx="914033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Ih.T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. H335</a:t>
            </a:r>
          </a:p>
        </p:txBody>
      </p:sp>
      <p:sp>
        <p:nvSpPr>
          <p:cNvPr id="26" name="ZoneTexte 14">
            <a:extLst>
              <a:ext uri="{FF2B5EF4-FFF2-40B4-BE49-F238E27FC236}">
                <a16:creationId xmlns:a16="http://schemas.microsoft.com/office/drawing/2014/main" id="{86D35067-CD85-4531-9A06-43512A02A954}"/>
              </a:ext>
            </a:extLst>
          </p:cNvPr>
          <p:cNvSpPr txBox="1"/>
          <p:nvPr/>
        </p:nvSpPr>
        <p:spPr>
          <a:xfrm>
            <a:off x="1998526" y="3121223"/>
            <a:ext cx="914033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Ih.T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. H335</a:t>
            </a:r>
          </a:p>
        </p:txBody>
      </p:sp>
      <p:sp>
        <p:nvSpPr>
          <p:cNvPr id="27" name="ZoneTexte 14">
            <a:extLst>
              <a:ext uri="{FF2B5EF4-FFF2-40B4-BE49-F238E27FC236}">
                <a16:creationId xmlns:a16="http://schemas.microsoft.com/office/drawing/2014/main" id="{DEC4D96D-8645-4056-A36E-21F0E29B7505}"/>
              </a:ext>
            </a:extLst>
          </p:cNvPr>
          <p:cNvSpPr txBox="1"/>
          <p:nvPr/>
        </p:nvSpPr>
        <p:spPr>
          <a:xfrm>
            <a:off x="3182611" y="3120048"/>
            <a:ext cx="914033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Ih.T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. H335</a:t>
            </a:r>
          </a:p>
        </p:txBody>
      </p:sp>
      <p:sp>
        <p:nvSpPr>
          <p:cNvPr id="28" name="ZoneTexte 14">
            <a:extLst>
              <a:ext uri="{FF2B5EF4-FFF2-40B4-BE49-F238E27FC236}">
                <a16:creationId xmlns:a16="http://schemas.microsoft.com/office/drawing/2014/main" id="{6AE0FADD-6131-4D99-98FB-0F834DF0AA37}"/>
              </a:ext>
            </a:extLst>
          </p:cNvPr>
          <p:cNvSpPr txBox="1"/>
          <p:nvPr/>
        </p:nvSpPr>
        <p:spPr>
          <a:xfrm>
            <a:off x="4381028" y="3118124"/>
            <a:ext cx="914033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Ih.T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. H335</a:t>
            </a:r>
          </a:p>
        </p:txBody>
      </p:sp>
      <p:sp>
        <p:nvSpPr>
          <p:cNvPr id="29" name="ZoneTexte 14">
            <a:extLst>
              <a:ext uri="{FF2B5EF4-FFF2-40B4-BE49-F238E27FC236}">
                <a16:creationId xmlns:a16="http://schemas.microsoft.com/office/drawing/2014/main" id="{A1981854-620C-4DB9-A4A9-025D41A56364}"/>
              </a:ext>
            </a:extLst>
          </p:cNvPr>
          <p:cNvSpPr txBox="1"/>
          <p:nvPr/>
        </p:nvSpPr>
        <p:spPr>
          <a:xfrm>
            <a:off x="5465678" y="3118123"/>
            <a:ext cx="914033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Ih.T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. H335</a:t>
            </a:r>
          </a:p>
        </p:txBody>
      </p:sp>
      <p:sp>
        <p:nvSpPr>
          <p:cNvPr id="30" name="ZoneTexte 14">
            <a:extLst>
              <a:ext uri="{FF2B5EF4-FFF2-40B4-BE49-F238E27FC236}">
                <a16:creationId xmlns:a16="http://schemas.microsoft.com/office/drawing/2014/main" id="{1704F4D0-7475-4689-B63A-0B3A815E6517}"/>
              </a:ext>
            </a:extLst>
          </p:cNvPr>
          <p:cNvSpPr txBox="1"/>
          <p:nvPr/>
        </p:nvSpPr>
        <p:spPr>
          <a:xfrm>
            <a:off x="6731006" y="3118122"/>
            <a:ext cx="914033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Ih.T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. H335</a:t>
            </a:r>
          </a:p>
        </p:txBody>
      </p:sp>
      <p:sp>
        <p:nvSpPr>
          <p:cNvPr id="31" name="ZoneTexte 14">
            <a:extLst>
              <a:ext uri="{FF2B5EF4-FFF2-40B4-BE49-F238E27FC236}">
                <a16:creationId xmlns:a16="http://schemas.microsoft.com/office/drawing/2014/main" id="{A275384F-C45A-4A95-91C7-EBA8DFB93238}"/>
              </a:ext>
            </a:extLst>
          </p:cNvPr>
          <p:cNvSpPr txBox="1"/>
          <p:nvPr/>
        </p:nvSpPr>
        <p:spPr>
          <a:xfrm>
            <a:off x="5557633" y="5621800"/>
            <a:ext cx="914033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Ih.T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. H335</a:t>
            </a:r>
          </a:p>
        </p:txBody>
      </p:sp>
      <p:sp>
        <p:nvSpPr>
          <p:cNvPr id="32" name="ZoneTexte 14">
            <a:extLst>
              <a:ext uri="{FF2B5EF4-FFF2-40B4-BE49-F238E27FC236}">
                <a16:creationId xmlns:a16="http://schemas.microsoft.com/office/drawing/2014/main" id="{29862143-861E-4C0E-9743-49476EA685A6}"/>
              </a:ext>
            </a:extLst>
          </p:cNvPr>
          <p:cNvSpPr txBox="1"/>
          <p:nvPr/>
        </p:nvSpPr>
        <p:spPr>
          <a:xfrm>
            <a:off x="4474174" y="5595921"/>
            <a:ext cx="914033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Ih.T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. H335</a:t>
            </a:r>
          </a:p>
        </p:txBody>
      </p:sp>
    </p:spTree>
    <p:extLst>
      <p:ext uri="{BB962C8B-B14F-4D97-AF65-F5344CB8AC3E}">
        <p14:creationId xmlns:p14="http://schemas.microsoft.com/office/powerpoint/2010/main" val="295855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84312"/>
            <a:ext cx="8619779" cy="586409"/>
          </a:xfrm>
        </p:spPr>
        <p:txBody>
          <a:bodyPr>
            <a:normAutofit/>
          </a:bodyPr>
          <a:lstStyle/>
          <a:p>
            <a:r>
              <a:rPr lang="en-US" dirty="0"/>
              <a:t>GHS Classification Criteria for Inhalation Toxicity</a:t>
            </a:r>
            <a:endParaRPr lang="fr-FR" dirty="0"/>
          </a:p>
        </p:txBody>
      </p:sp>
      <p:pic>
        <p:nvPicPr>
          <p:cNvPr id="5" name="Espace réservé pour une image  4" descr="GHS Classification Criteria for Acute Toxicity and 64 more pages - Profile 1 - Microsoft​ Edg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473" y="3266747"/>
            <a:ext cx="8173832" cy="2920538"/>
          </a:xfrm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27162" y="1304311"/>
          <a:ext cx="4874925" cy="1826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180">
                  <a:extLst>
                    <a:ext uri="{9D8B030D-6E8A-4147-A177-3AD203B41FA5}">
                      <a16:colId xmlns:a16="http://schemas.microsoft.com/office/drawing/2014/main" val="1877851673"/>
                    </a:ext>
                  </a:extLst>
                </a:gridCol>
                <a:gridCol w="4447745">
                  <a:extLst>
                    <a:ext uri="{9D8B030D-6E8A-4147-A177-3AD203B41FA5}">
                      <a16:colId xmlns:a16="http://schemas.microsoft.com/office/drawing/2014/main" val="2538976138"/>
                    </a:ext>
                  </a:extLst>
                </a:gridCol>
              </a:tblGrid>
              <a:tr h="106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H330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Fatal if inhaled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879890933"/>
                  </a:ext>
                </a:extLst>
              </a:tr>
              <a:tr h="278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H331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Toxic if inhaled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274952807"/>
                  </a:ext>
                </a:extLst>
              </a:tr>
              <a:tr h="278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H332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Harmful if inhaled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60690161"/>
                  </a:ext>
                </a:extLst>
              </a:tr>
              <a:tr h="278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H333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May be harmful if inhaled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822195306"/>
                  </a:ext>
                </a:extLst>
              </a:tr>
              <a:tr h="278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H334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May cause allergy or asthma symptoms or breathing difficulties if inhaled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27987587"/>
                  </a:ext>
                </a:extLst>
              </a:tr>
              <a:tr h="278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H335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May cause respiratory irritation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200583005"/>
                  </a:ext>
                </a:extLst>
              </a:tr>
              <a:tr h="101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H336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May cause drowsiness or dizziness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170732775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320747" y="1326018"/>
          <a:ext cx="3253409" cy="1333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404">
                  <a:extLst>
                    <a:ext uri="{9D8B030D-6E8A-4147-A177-3AD203B41FA5}">
                      <a16:colId xmlns:a16="http://schemas.microsoft.com/office/drawing/2014/main" val="3072743745"/>
                    </a:ext>
                  </a:extLst>
                </a:gridCol>
                <a:gridCol w="2810005">
                  <a:extLst>
                    <a:ext uri="{9D8B030D-6E8A-4147-A177-3AD203B41FA5}">
                      <a16:colId xmlns:a16="http://schemas.microsoft.com/office/drawing/2014/main" val="3223070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H310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Fatal in contact with skin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4025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H311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Toxic in contact with skin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012859037"/>
                  </a:ext>
                </a:extLst>
              </a:tr>
              <a:tr h="24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H312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Harmful in contact with skin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545074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H313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May be harmful in contact with skin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45342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H314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Causes severe skin burns and eye damage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90312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H315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Causes skin irritation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242606564"/>
                  </a:ext>
                </a:extLst>
              </a:tr>
            </a:tbl>
          </a:graphicData>
        </a:graphic>
      </p:graphicFrame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510583F-6F01-41B0-8BE6-0C90FFEA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23517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70" y="11993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59" y="5709582"/>
            <a:ext cx="90977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Cyclic, non-cyclic &amp; non-cyclic double carbon-bonded C</a:t>
            </a:r>
            <a:r>
              <a:rPr lang="en-US" sz="1600" b="1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600" b="1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isomers: refs at end. </a:t>
            </a:r>
          </a:p>
          <a:p>
            <a:pPr algn="ctr"/>
            <a:r>
              <a:rPr lang="en-US" sz="16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Placement of oxygen atom can also determine </a:t>
            </a:r>
            <a:r>
              <a:rPr lang="en-US" sz="1600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chemi</a:t>
            </a:r>
            <a:r>
              <a:rPr lang="en-US" sz="16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-potential, flammability &amp; toxicity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­</a:t>
            </a:r>
            <a:endParaRPr lang="fr-FR" b="1" i="1" dirty="0">
              <a:solidFill>
                <a:srgbClr val="C0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2959" y="176326"/>
            <a:ext cx="8907977" cy="443198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</a:t>
            </a: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shapes</a:t>
            </a: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important for GWP and </a:t>
            </a:r>
            <a:r>
              <a:rPr lang="fr-FR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326370" y="716798"/>
            <a:ext cx="2360067" cy="5078275"/>
            <a:chOff x="6113720" y="716798"/>
            <a:chExt cx="2842349" cy="5305646"/>
          </a:xfrm>
        </p:grpSpPr>
        <p:sp>
          <p:nvSpPr>
            <p:cNvPr id="3" name="Ellipse 2"/>
            <p:cNvSpPr/>
            <p:nvPr/>
          </p:nvSpPr>
          <p:spPr>
            <a:xfrm>
              <a:off x="6113720" y="716798"/>
              <a:ext cx="2842349" cy="53056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474740" y="4420023"/>
              <a:ext cx="2014442" cy="868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High GWP!!</a:t>
              </a:r>
            </a:p>
            <a:p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42684" y="675920"/>
            <a:ext cx="2660223" cy="5119153"/>
            <a:chOff x="6113720" y="716798"/>
            <a:chExt cx="2842349" cy="5305646"/>
          </a:xfrm>
        </p:grpSpPr>
        <p:sp>
          <p:nvSpPr>
            <p:cNvPr id="11" name="Ellipse 10"/>
            <p:cNvSpPr/>
            <p:nvPr/>
          </p:nvSpPr>
          <p:spPr>
            <a:xfrm>
              <a:off x="6113720" y="716798"/>
              <a:ext cx="2842349" cy="53056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096648" y="3046065"/>
              <a:ext cx="1103765" cy="478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GWP ?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77649" y="619524"/>
            <a:ext cx="2887805" cy="5168001"/>
            <a:chOff x="994749" y="627072"/>
            <a:chExt cx="2190343" cy="5168001"/>
          </a:xfrm>
        </p:grpSpPr>
        <p:grpSp>
          <p:nvGrpSpPr>
            <p:cNvPr id="13" name="Groupe 12"/>
            <p:cNvGrpSpPr/>
            <p:nvPr/>
          </p:nvGrpSpPr>
          <p:grpSpPr>
            <a:xfrm>
              <a:off x="994749" y="627072"/>
              <a:ext cx="2190343" cy="5168001"/>
              <a:chOff x="6113720" y="716798"/>
              <a:chExt cx="2842349" cy="5305646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6113720" y="716798"/>
                <a:ext cx="2842349" cy="5305646"/>
              </a:xfrm>
              <a:prstGeom prst="ellipse">
                <a:avLst/>
              </a:prstGeom>
              <a:noFill/>
              <a:ln w="317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6556396" y="1394578"/>
                <a:ext cx="6889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</a:t>
                </a:r>
                <a:endParaRPr lang="fr-FR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2067115" y="2883229"/>
              <a:ext cx="783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GWP ?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287477" y="4332594"/>
              <a:ext cx="783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GWP ?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945428" y="1483187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CAS:</a:t>
            </a:r>
            <a:r>
              <a:rPr lang="en-GB" sz="1400" dirty="0"/>
              <a:t> 67641-44-5</a:t>
            </a:r>
          </a:p>
          <a:p>
            <a:r>
              <a:rPr lang="en-GB" sz="1400" dirty="0"/>
              <a:t>H332, H335, H336</a:t>
            </a:r>
            <a:endParaRPr lang="fr-FR" sz="1400" dirty="0"/>
          </a:p>
        </p:txBody>
      </p:sp>
      <p:sp>
        <p:nvSpPr>
          <p:cNvPr id="22" name="Rectangle 21"/>
          <p:cNvSpPr/>
          <p:nvPr/>
        </p:nvSpPr>
        <p:spPr>
          <a:xfrm>
            <a:off x="3981612" y="4275555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CAS:</a:t>
            </a:r>
            <a:r>
              <a:rPr lang="en-GB" sz="1400" dirty="0"/>
              <a:t>10493-43-3</a:t>
            </a:r>
          </a:p>
          <a:p>
            <a:r>
              <a:rPr lang="en-GB" sz="1400" dirty="0"/>
              <a:t>H332, H335, H336</a:t>
            </a:r>
            <a:endParaRPr lang="fr-FR" sz="1400" dirty="0"/>
          </a:p>
        </p:txBody>
      </p:sp>
      <p:sp>
        <p:nvSpPr>
          <p:cNvPr id="23" name="Rectangle 22"/>
          <p:cNvSpPr/>
          <p:nvPr/>
        </p:nvSpPr>
        <p:spPr>
          <a:xfrm>
            <a:off x="6841798" y="3800075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CAS</a:t>
            </a:r>
            <a:r>
              <a:rPr lang="en-GB" sz="1400" dirty="0"/>
              <a:t> 773-14-8</a:t>
            </a:r>
          </a:p>
          <a:p>
            <a:pPr algn="ctr"/>
            <a:r>
              <a:rPr lang="en-GB" sz="1400" dirty="0"/>
              <a:t>Unlisted</a:t>
            </a:r>
            <a:endParaRPr lang="fr-FR" sz="1400" dirty="0"/>
          </a:p>
        </p:txBody>
      </p:sp>
      <p:sp>
        <p:nvSpPr>
          <p:cNvPr id="24" name="Rectangle 23"/>
          <p:cNvSpPr/>
          <p:nvPr/>
        </p:nvSpPr>
        <p:spPr>
          <a:xfrm>
            <a:off x="457200" y="4502108"/>
            <a:ext cx="1378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CAS</a:t>
            </a:r>
            <a:r>
              <a:rPr lang="en-GB" sz="1400" dirty="0"/>
              <a:t>: 677-84-9</a:t>
            </a:r>
          </a:p>
          <a:p>
            <a:pPr algn="ctr"/>
            <a:r>
              <a:rPr lang="en-GB" sz="1400" dirty="0"/>
              <a:t>H335</a:t>
            </a:r>
            <a:endParaRPr lang="fr-FR" sz="1400" dirty="0"/>
          </a:p>
        </p:txBody>
      </p:sp>
      <p:sp>
        <p:nvSpPr>
          <p:cNvPr id="25" name="Rectangle 24"/>
          <p:cNvSpPr/>
          <p:nvPr/>
        </p:nvSpPr>
        <p:spPr>
          <a:xfrm>
            <a:off x="462274" y="2866659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CAS</a:t>
            </a:r>
            <a:r>
              <a:rPr lang="en-GB" sz="1400" dirty="0"/>
              <a:t> 335-42-2</a:t>
            </a:r>
          </a:p>
          <a:p>
            <a:pPr algn="ctr"/>
            <a:r>
              <a:rPr lang="en-GB" sz="1400" dirty="0"/>
              <a:t>H331, H335</a:t>
            </a:r>
            <a:endParaRPr lang="fr-FR" sz="1400" dirty="0"/>
          </a:p>
        </p:txBody>
      </p:sp>
      <p:sp>
        <p:nvSpPr>
          <p:cNvPr id="26" name="Rectangle 25"/>
          <p:cNvSpPr/>
          <p:nvPr/>
        </p:nvSpPr>
        <p:spPr>
          <a:xfrm>
            <a:off x="693494" y="1738566"/>
            <a:ext cx="138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CAS:</a:t>
            </a:r>
            <a:r>
              <a:rPr lang="en-GB" sz="1400" dirty="0"/>
              <a:t> 337-20-2</a:t>
            </a:r>
          </a:p>
          <a:p>
            <a:pPr algn="ctr"/>
            <a:r>
              <a:rPr lang="en-GB" sz="1400" dirty="0"/>
              <a:t>H335</a:t>
            </a:r>
            <a:endParaRPr lang="fr-FR" sz="1400" dirty="0"/>
          </a:p>
        </p:txBody>
      </p:sp>
      <p:sp>
        <p:nvSpPr>
          <p:cNvPr id="27" name="ZoneTexte 14">
            <a:extLst>
              <a:ext uri="{FF2B5EF4-FFF2-40B4-BE49-F238E27FC236}">
                <a16:creationId xmlns:a16="http://schemas.microsoft.com/office/drawing/2014/main" id="{DD76A557-6082-4585-A990-DC6B3AA9F570}"/>
              </a:ext>
            </a:extLst>
          </p:cNvPr>
          <p:cNvSpPr txBox="1"/>
          <p:nvPr/>
        </p:nvSpPr>
        <p:spPr>
          <a:xfrm>
            <a:off x="7049386" y="2181547"/>
            <a:ext cx="914033" cy="307777"/>
          </a:xfrm>
          <a:prstGeom prst="rect">
            <a:avLst/>
          </a:prstGeom>
          <a:solidFill>
            <a:srgbClr val="FFFFFF">
              <a:alpha val="61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Ih.T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. H335</a:t>
            </a:r>
          </a:p>
        </p:txBody>
      </p:sp>
      <p:sp>
        <p:nvSpPr>
          <p:cNvPr id="29" name="Espace réservé du pied de page 3">
            <a:extLst>
              <a:ext uri="{FF2B5EF4-FFF2-40B4-BE49-F238E27FC236}">
                <a16:creationId xmlns:a16="http://schemas.microsoft.com/office/drawing/2014/main" id="{53DB11D6-F986-4069-B254-BC14C3DE6C36}"/>
              </a:ext>
            </a:extLst>
          </p:cNvPr>
          <p:cNvSpPr txBox="1">
            <a:spLocks/>
          </p:cNvSpPr>
          <p:nvPr/>
        </p:nvSpPr>
        <p:spPr>
          <a:xfrm>
            <a:off x="1120140" y="6332419"/>
            <a:ext cx="6967417" cy="8863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Physics 524: Survey of Instrumentation &amp; Laboratory Techniques:  </a:t>
            </a:r>
          </a:p>
          <a:p>
            <a:pPr algn="ctr"/>
            <a:r>
              <a:rPr lang="en-US" sz="1200" dirty="0"/>
              <a:t>Unit 5:  Cooling &amp; Thermal management © G. </a:t>
            </a:r>
            <a:r>
              <a:rPr lang="en-US" sz="1200" dirty="0" err="1"/>
              <a:t>Hallewell</a:t>
            </a:r>
            <a:r>
              <a:rPr lang="en-US" sz="1200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18622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BBA62A9-CC12-4695-9FEB-324597009762}" type="slidenum">
              <a:rPr lang="en-US" altLang="fr-FR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700" y="63758"/>
            <a:ext cx="8778148" cy="1092979"/>
          </a:xfrm>
          <a:ln w="19050">
            <a:solidFill>
              <a:srgbClr val="3484CC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Massive use of fluorocarbons in electronics industry for semiconductor manufacture and soldering complex computer mother boards with SMD components</a:t>
            </a:r>
          </a:p>
        </p:txBody>
      </p:sp>
      <p:pic>
        <p:nvPicPr>
          <p:cNvPr id="174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1263100"/>
            <a:ext cx="37734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9137"/>
            <a:ext cx="3646488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8" name="Rectangle 2"/>
          <p:cNvSpPr>
            <a:spLocks noChangeArrowheads="1"/>
          </p:cNvSpPr>
          <p:nvPr/>
        </p:nvSpPr>
        <p:spPr bwMode="auto">
          <a:xfrm>
            <a:off x="266700" y="4120154"/>
            <a:ext cx="8610600" cy="1929809"/>
          </a:xfrm>
          <a:prstGeom prst="rect">
            <a:avLst/>
          </a:prstGeom>
          <a:solidFill>
            <a:schemeClr val="bg1">
              <a:alpha val="75999"/>
            </a:schemeClr>
          </a:solidFill>
          <a:ln w="19050">
            <a:solidFill>
              <a:srgbClr val="3484CC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Vapour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phase (non-contact) soldering of components on PCBs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(particularly surface mount) in high T fluorocarbon atmosphere !!!</a:t>
            </a:r>
          </a:p>
          <a:p>
            <a:pPr algn="ctr" eaLnBrk="1" hangingPunct="1">
              <a:defRPr/>
            </a:pP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 demand for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vapour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phase soldering is hardly going to “evaporate”.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New, lower GWP, transfer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vapours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will be needed  (e.g. NOVEC)</a:t>
            </a:r>
          </a:p>
        </p:txBody>
      </p:sp>
      <p:sp>
        <p:nvSpPr>
          <p:cNvPr id="8" name="CustomShape 2"/>
          <p:cNvSpPr/>
          <p:nvPr/>
        </p:nvSpPr>
        <p:spPr>
          <a:xfrm>
            <a:off x="2479768" y="6474101"/>
            <a:ext cx="3895541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1400" b="1" dirty="0"/>
              <a:t>G. Hallewell: </a:t>
            </a:r>
            <a:r>
              <a:rPr lang="en-US" sz="1400" b="1" dirty="0" err="1"/>
              <a:t>Seminaire</a:t>
            </a:r>
            <a:r>
              <a:rPr lang="en-US" sz="1400" b="1" dirty="0"/>
              <a:t> CPPM: 16 </a:t>
            </a:r>
            <a:r>
              <a:rPr lang="en-US" sz="1400" b="1" dirty="0" err="1"/>
              <a:t>sep</a:t>
            </a:r>
            <a:r>
              <a:rPr lang="en-US" sz="1400" b="1" dirty="0"/>
              <a:t>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273040"/>
      </p:ext>
    </p:extLst>
  </p:cSld>
  <p:clrMapOvr>
    <a:masterClrMapping/>
  </p:clrMapOvr>
  <p:transition advTm="29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Figure 15 ph diagrams xe.jpg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1822"/>
          <a:stretch>
            <a:fillRect/>
          </a:stretch>
        </p:blipFill>
        <p:spPr bwMode="auto">
          <a:xfrm>
            <a:off x="1490134" y="1408852"/>
            <a:ext cx="6333066" cy="4754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787" y="585967"/>
            <a:ext cx="80577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b="1" dirty="0"/>
              <a:t>Some Thermodynamic comparisons two convenient SFCs, CO</a:t>
            </a:r>
            <a:r>
              <a:rPr lang="en-GB" b="1" baseline="-25000" dirty="0"/>
              <a:t>2</a:t>
            </a:r>
            <a:r>
              <a:rPr lang="en-GB" b="1" dirty="0"/>
              <a:t>, </a:t>
            </a:r>
            <a:r>
              <a:rPr lang="en-GB" b="1" dirty="0" err="1"/>
              <a:t>Xe</a:t>
            </a:r>
            <a:r>
              <a:rPr lang="en-GB" b="1" dirty="0"/>
              <a:t> </a:t>
            </a:r>
          </a:p>
          <a:p>
            <a:pPr algn="ctr">
              <a:lnSpc>
                <a:spcPct val="120000"/>
              </a:lnSpc>
            </a:pPr>
            <a:r>
              <a:rPr lang="en-GB" b="1" dirty="0"/>
              <a:t>(F-K thermodynamics should be similar to same carbon order SFCs) 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B5D678A0-CFA9-4FCE-AD09-94EDE89A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367676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45233"/>
              </p:ext>
            </p:extLst>
          </p:nvPr>
        </p:nvGraphicFramePr>
        <p:xfrm>
          <a:off x="141818" y="475777"/>
          <a:ext cx="447675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3338554228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751343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Strengths</a:t>
                      </a:r>
                      <a:r>
                        <a:rPr lang="fr-FR" dirty="0"/>
                        <a:t> CO</a:t>
                      </a:r>
                      <a:r>
                        <a:rPr lang="fr-FR" baseline="-25000" dirty="0"/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/>
                        <a:t>Non-</a:t>
                      </a:r>
                      <a:r>
                        <a:rPr lang="fr-FR" sz="1300" baseline="0" dirty="0" err="1"/>
                        <a:t>flammable</a:t>
                      </a:r>
                      <a:r>
                        <a:rPr lang="fr-FR" sz="1300" baseline="0" dirty="0"/>
                        <a:t>, non-</a:t>
                      </a:r>
                      <a:r>
                        <a:rPr lang="fr-FR" sz="1300" baseline="0" dirty="0" err="1"/>
                        <a:t>toxic</a:t>
                      </a:r>
                      <a:r>
                        <a:rPr lang="fr-FR" sz="1300" baseline="0" dirty="0"/>
                        <a:t>, </a:t>
                      </a:r>
                      <a:r>
                        <a:rPr lang="fr-FR" sz="1300" baseline="0" dirty="0" err="1"/>
                        <a:t>electrical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insulator</a:t>
                      </a:r>
                      <a:r>
                        <a:rPr lang="fr-FR" sz="1300" baseline="0" dirty="0"/>
                        <a:t>, non-ozone-</a:t>
                      </a:r>
                      <a:r>
                        <a:rPr lang="fr-FR" sz="1300" baseline="0" dirty="0" err="1"/>
                        <a:t>depleting</a:t>
                      </a:r>
                      <a:r>
                        <a:rPr lang="fr-FR" sz="1300" baseline="0" dirty="0"/>
                        <a:t>, radiation </a:t>
                      </a:r>
                      <a:r>
                        <a:rPr lang="fr-FR" sz="1300" baseline="0" dirty="0" err="1"/>
                        <a:t>resistant</a:t>
                      </a:r>
                      <a:r>
                        <a:rPr lang="fr-FR" sz="1300" baseline="0" dirty="0"/>
                        <a:t>, GWP=1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Weaknesses</a:t>
                      </a:r>
                      <a:r>
                        <a:rPr lang="fr-FR" dirty="0"/>
                        <a:t> CO</a:t>
                      </a:r>
                      <a:r>
                        <a:rPr lang="fr-FR" baseline="-25000" dirty="0"/>
                        <a:t>2</a:t>
                      </a:r>
                    </a:p>
                    <a:p>
                      <a:pPr algn="ctr"/>
                      <a:r>
                        <a:rPr lang="fr-FR" sz="1400" baseline="0" dirty="0"/>
                        <a:t>High pressure circulation </a:t>
                      </a:r>
                      <a:r>
                        <a:rPr lang="fr-FR" sz="1300" baseline="0" dirty="0"/>
                        <a:t>(60 bar) at ambient </a:t>
                      </a:r>
                      <a:r>
                        <a:rPr lang="fr-FR" sz="1300" baseline="0" dirty="0" err="1"/>
                        <a:t>temp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before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cooldown</a:t>
                      </a:r>
                      <a:r>
                        <a:rPr lang="fr-FR" sz="1300" baseline="0" dirty="0"/>
                        <a:t> to operating </a:t>
                      </a:r>
                      <a:r>
                        <a:rPr lang="fr-FR" sz="1300" baseline="0" dirty="0" err="1"/>
                        <a:t>temp</a:t>
                      </a:r>
                      <a:endParaRPr lang="fr-FR" sz="1300" baseline="0" dirty="0"/>
                    </a:p>
                    <a:p>
                      <a:pPr algn="ctr"/>
                      <a:r>
                        <a:rPr lang="fr-FR" sz="1300" baseline="0" dirty="0"/>
                        <a:t>High triple point ( -56°C)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8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Threats</a:t>
                      </a:r>
                      <a:r>
                        <a:rPr lang="fr-FR" dirty="0"/>
                        <a:t> CO</a:t>
                      </a:r>
                      <a:r>
                        <a:rPr lang="fr-FR" baseline="-25000" dirty="0"/>
                        <a:t>2</a:t>
                      </a:r>
                    </a:p>
                    <a:p>
                      <a:pPr algn="ctr"/>
                      <a:r>
                        <a:rPr lang="fr-FR" sz="1200" b="1" baseline="0" dirty="0"/>
                        <a:t>High triple point </a:t>
                      </a:r>
                      <a:r>
                        <a:rPr lang="fr-FR" sz="1200" b="1" baseline="0" dirty="0" err="1"/>
                        <a:t>may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make</a:t>
                      </a:r>
                      <a:r>
                        <a:rPr lang="fr-FR" sz="1200" b="1" baseline="0" dirty="0"/>
                        <a:t> Si </a:t>
                      </a:r>
                      <a:r>
                        <a:rPr lang="fr-FR" sz="1200" b="1" baseline="0" dirty="0" err="1"/>
                        <a:t>tracker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operation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problematic</a:t>
                      </a:r>
                      <a:r>
                        <a:rPr lang="fr-FR" sz="1200" b="1" baseline="0" dirty="0"/>
                        <a:t>: </a:t>
                      </a:r>
                      <a:r>
                        <a:rPr lang="fr-FR" sz="1200" b="1" baseline="0" dirty="0" err="1"/>
                        <a:t>less</a:t>
                      </a:r>
                      <a:r>
                        <a:rPr lang="fr-FR" sz="1200" b="1" baseline="0" dirty="0"/>
                        <a:t> thermal ‘</a:t>
                      </a:r>
                      <a:r>
                        <a:rPr lang="fr-FR" sz="1200" b="1" baseline="0" dirty="0" err="1"/>
                        <a:t>headroom</a:t>
                      </a:r>
                      <a:r>
                        <a:rPr lang="fr-FR" sz="1200" b="1" baseline="0" dirty="0"/>
                        <a:t>’  </a:t>
                      </a:r>
                      <a:r>
                        <a:rPr lang="fr-FR" sz="1200" b="1" baseline="0" dirty="0" err="1"/>
                        <a:t>after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heavy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irradiaton</a:t>
                      </a:r>
                      <a:r>
                        <a:rPr lang="fr-FR" sz="1200" b="1" baseline="0" dirty="0"/>
                        <a:t> (‘thermal </a:t>
                      </a:r>
                      <a:r>
                        <a:rPr lang="fr-FR" sz="1200" b="1" baseline="0" dirty="0" err="1"/>
                        <a:t>runaway</a:t>
                      </a:r>
                      <a:r>
                        <a:rPr lang="fr-FR" sz="1200" b="1" baseline="0" dirty="0"/>
                        <a:t>’ </a:t>
                      </a:r>
                      <a:r>
                        <a:rPr lang="fr-FR" sz="1200" b="1" baseline="0" dirty="0" err="1"/>
                        <a:t>phenomenton</a:t>
                      </a:r>
                      <a:r>
                        <a:rPr lang="fr-FR" sz="1200" b="1" baseline="0" dirty="0"/>
                        <a:t>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Opportunities</a:t>
                      </a:r>
                      <a:r>
                        <a:rPr lang="fr-FR" dirty="0"/>
                        <a:t> CO</a:t>
                      </a:r>
                      <a:r>
                        <a:rPr lang="fr-FR" baseline="-25000" dirty="0"/>
                        <a:t>2</a:t>
                      </a:r>
                    </a:p>
                    <a:p>
                      <a:pPr algn="ctr"/>
                      <a:r>
                        <a:rPr lang="fr-FR" sz="1200" b="1" baseline="0" dirty="0"/>
                        <a:t>Extensive R&amp;D program</a:t>
                      </a:r>
                    </a:p>
                    <a:p>
                      <a:pPr algn="ctr"/>
                      <a:r>
                        <a:rPr lang="fr-FR" sz="1200" b="1" baseline="0" dirty="0"/>
                        <a:t>at CERN</a:t>
                      </a:r>
                    </a:p>
                    <a:p>
                      <a:pPr algn="ctr"/>
                      <a:r>
                        <a:rPr lang="fr-FR" sz="1200" b="1" baseline="0" dirty="0" err="1"/>
                        <a:t>Evaporative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coolant</a:t>
                      </a:r>
                      <a:r>
                        <a:rPr lang="fr-FR" sz="1200" b="1" baseline="0" dirty="0"/>
                        <a:t> of </a:t>
                      </a:r>
                      <a:r>
                        <a:rPr lang="fr-FR" sz="1200" b="1" baseline="0" dirty="0" err="1"/>
                        <a:t>choice</a:t>
                      </a:r>
                      <a:r>
                        <a:rPr lang="fr-FR" sz="1200" b="1" baseline="0" dirty="0"/>
                        <a:t> for ATLAS, CMS for </a:t>
                      </a:r>
                      <a:r>
                        <a:rPr lang="fr-FR" sz="1200" b="1" baseline="0" dirty="0" err="1"/>
                        <a:t>start</a:t>
                      </a:r>
                      <a:r>
                        <a:rPr lang="fr-FR" sz="1200" b="1" baseline="0" dirty="0"/>
                        <a:t> of HL-LHC program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4216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16821"/>
              </p:ext>
            </p:extLst>
          </p:nvPr>
        </p:nvGraphicFramePr>
        <p:xfrm>
          <a:off x="4694767" y="567217"/>
          <a:ext cx="435821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109">
                  <a:extLst>
                    <a:ext uri="{9D8B030D-6E8A-4147-A177-3AD203B41FA5}">
                      <a16:colId xmlns:a16="http://schemas.microsoft.com/office/drawing/2014/main" val="3338554228"/>
                    </a:ext>
                  </a:extLst>
                </a:gridCol>
                <a:gridCol w="2179109">
                  <a:extLst>
                    <a:ext uri="{9D8B030D-6E8A-4147-A177-3AD203B41FA5}">
                      <a16:colId xmlns:a16="http://schemas.microsoft.com/office/drawing/2014/main" val="751343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Strengths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/>
                        <a:t>Non-</a:t>
                      </a:r>
                      <a:r>
                        <a:rPr lang="fr-FR" sz="1300" baseline="0" dirty="0" err="1"/>
                        <a:t>flammable</a:t>
                      </a:r>
                      <a:r>
                        <a:rPr lang="fr-FR" sz="1300" baseline="0" dirty="0"/>
                        <a:t>, non-</a:t>
                      </a:r>
                      <a:r>
                        <a:rPr lang="fr-FR" sz="1300" baseline="0" dirty="0" err="1"/>
                        <a:t>toxic</a:t>
                      </a:r>
                      <a:r>
                        <a:rPr lang="fr-FR" sz="1300" baseline="0" dirty="0"/>
                        <a:t>, </a:t>
                      </a:r>
                      <a:r>
                        <a:rPr lang="fr-FR" sz="1300" baseline="0" dirty="0" err="1"/>
                        <a:t>electrical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insulator</a:t>
                      </a:r>
                      <a:r>
                        <a:rPr lang="fr-FR" sz="1300" baseline="0" dirty="0"/>
                        <a:t>, non-ozone-</a:t>
                      </a:r>
                      <a:r>
                        <a:rPr lang="fr-FR" sz="1300" baseline="0" dirty="0" err="1"/>
                        <a:t>depleting</a:t>
                      </a:r>
                      <a:r>
                        <a:rPr lang="fr-FR" sz="1300" baseline="0" dirty="0"/>
                        <a:t>, radiation </a:t>
                      </a:r>
                      <a:r>
                        <a:rPr lang="fr-FR" sz="1300" baseline="0" dirty="0" err="1"/>
                        <a:t>resistant</a:t>
                      </a:r>
                      <a:endParaRPr lang="fr-FR" sz="13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Weaknesses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6</a:t>
                      </a:r>
                    </a:p>
                    <a:p>
                      <a:pPr algn="ctr"/>
                      <a:r>
                        <a:rPr lang="fr-FR" sz="1300" baseline="0" dirty="0" err="1"/>
                        <a:t>Very</a:t>
                      </a:r>
                      <a:r>
                        <a:rPr lang="fr-FR" sz="1300" baseline="0" dirty="0"/>
                        <a:t> high GWP </a:t>
                      </a:r>
                    </a:p>
                    <a:p>
                      <a:pPr algn="ctr"/>
                      <a:r>
                        <a:rPr lang="fr-FR" sz="1300" baseline="0" dirty="0"/>
                        <a:t>(</a:t>
                      </a:r>
                      <a:r>
                        <a:rPr lang="fr-FR" sz="1300" baseline="0" dirty="0" err="1"/>
                        <a:t>around</a:t>
                      </a:r>
                      <a:r>
                        <a:rPr lang="fr-FR" sz="1300" baseline="0" dirty="0"/>
                        <a:t> 6000 x 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8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Threats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6</a:t>
                      </a:r>
                    </a:p>
                    <a:p>
                      <a:pPr algn="ctr"/>
                      <a:r>
                        <a:rPr lang="fr-FR" sz="1200" b="1" baseline="0" dirty="0"/>
                        <a:t>Production </a:t>
                      </a:r>
                      <a:r>
                        <a:rPr lang="fr-FR" sz="1200" b="1" baseline="0" dirty="0" err="1"/>
                        <a:t>will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be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phased</a:t>
                      </a:r>
                      <a:r>
                        <a:rPr lang="fr-FR" sz="1200" b="1" baseline="0" dirty="0"/>
                        <a:t> out </a:t>
                      </a:r>
                      <a:r>
                        <a:rPr lang="fr-FR" sz="1200" b="1" baseline="0" dirty="0" err="1"/>
                        <a:t>unless</a:t>
                      </a:r>
                      <a:r>
                        <a:rPr lang="fr-FR" sz="1200" b="1" baseline="0" dirty="0"/>
                        <a:t> a </a:t>
                      </a:r>
                      <a:r>
                        <a:rPr lang="fr-FR" sz="1200" b="1" baseline="0" dirty="0" err="1"/>
                        <a:t>strong</a:t>
                      </a:r>
                      <a:r>
                        <a:rPr lang="fr-FR" sz="1200" b="1" baseline="0" dirty="0"/>
                        <a:t> motivation </a:t>
                      </a:r>
                      <a:r>
                        <a:rPr lang="fr-FR" sz="1200" b="1" baseline="0" dirty="0" err="1"/>
                        <a:t>from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semiconductor</a:t>
                      </a:r>
                      <a:r>
                        <a:rPr lang="fr-FR" sz="1200" b="1" baseline="0" dirty="0"/>
                        <a:t> manufacture </a:t>
                      </a:r>
                      <a:r>
                        <a:rPr lang="fr-FR" sz="1200" b="1" baseline="0" dirty="0" err="1"/>
                        <a:t>industry</a:t>
                      </a:r>
                      <a:r>
                        <a:rPr lang="fr-FR" sz="1200" b="1" baseline="0" dirty="0"/>
                        <a:t> 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Opportunities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err="1"/>
                        <a:t>Proved</a:t>
                      </a:r>
                      <a:r>
                        <a:rPr lang="fr-FR" sz="1200" b="1" baseline="0" dirty="0"/>
                        <a:t> to </a:t>
                      </a:r>
                      <a:r>
                        <a:rPr lang="fr-FR" sz="1200" b="1" baseline="0" dirty="0" err="1"/>
                        <a:t>decrease</a:t>
                      </a:r>
                      <a:r>
                        <a:rPr lang="fr-FR" sz="1200" b="1" baseline="0" dirty="0"/>
                        <a:t> the operating </a:t>
                      </a:r>
                      <a:r>
                        <a:rPr lang="fr-FR" sz="1200" b="1" baseline="0" dirty="0" err="1"/>
                        <a:t>temp</a:t>
                      </a:r>
                      <a:r>
                        <a:rPr lang="fr-FR" sz="1200" b="1" baseline="0" dirty="0"/>
                        <a:t> of an ATLAS SCT thermal model in </a:t>
                      </a:r>
                      <a:r>
                        <a:rPr lang="fr-FR" sz="1200" b="1" baseline="0" dirty="0" err="1"/>
                        <a:t>blend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with</a:t>
                      </a:r>
                      <a:r>
                        <a:rPr lang="fr-FR" sz="1200" b="1" baseline="0" dirty="0"/>
                        <a:t> 75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2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fr-FR" sz="1200" b="0" baseline="-25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fr-FR" sz="1400" b="1" baseline="0" dirty="0"/>
                        <a:t> 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4216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74773"/>
              </p:ext>
            </p:extLst>
          </p:nvPr>
        </p:nvGraphicFramePr>
        <p:xfrm>
          <a:off x="141818" y="3190877"/>
          <a:ext cx="4476750" cy="263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3338554228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751343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Strengths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xenon</a:t>
                      </a:r>
                      <a:endParaRPr lang="fr-FR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/>
                        <a:t>Non-</a:t>
                      </a:r>
                      <a:r>
                        <a:rPr lang="fr-FR" sz="1300" baseline="0" dirty="0" err="1"/>
                        <a:t>flammable</a:t>
                      </a:r>
                      <a:r>
                        <a:rPr lang="fr-FR" sz="1300" baseline="0" dirty="0"/>
                        <a:t>, non-</a:t>
                      </a:r>
                      <a:r>
                        <a:rPr lang="fr-FR" sz="1300" baseline="0" dirty="0" err="1"/>
                        <a:t>toxic</a:t>
                      </a:r>
                      <a:r>
                        <a:rPr lang="fr-FR" sz="1300" baseline="0" dirty="0"/>
                        <a:t>, </a:t>
                      </a:r>
                      <a:r>
                        <a:rPr lang="fr-FR" sz="1300" baseline="0" dirty="0" err="1"/>
                        <a:t>electrical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insulator</a:t>
                      </a:r>
                      <a:r>
                        <a:rPr lang="fr-FR" sz="1300" baseline="0" dirty="0"/>
                        <a:t>, non-ozone-</a:t>
                      </a:r>
                      <a:r>
                        <a:rPr lang="fr-FR" sz="1300" baseline="0" dirty="0" err="1"/>
                        <a:t>depleting</a:t>
                      </a:r>
                      <a:r>
                        <a:rPr lang="fr-FR" sz="1300" baseline="0" dirty="0"/>
                        <a:t>, radiation </a:t>
                      </a:r>
                      <a:r>
                        <a:rPr lang="fr-FR" sz="1300" baseline="0" dirty="0" err="1"/>
                        <a:t>resistant</a:t>
                      </a:r>
                      <a:r>
                        <a:rPr lang="fr-FR" sz="1300" baseline="0" dirty="0"/>
                        <a:t>, GWP=0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Weaknesses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xenon</a:t>
                      </a:r>
                      <a:endParaRPr lang="fr-FR" baseline="-25000" dirty="0"/>
                    </a:p>
                    <a:p>
                      <a:pPr algn="ctr"/>
                      <a:r>
                        <a:rPr lang="fr-FR" sz="1300" baseline="0" dirty="0"/>
                        <a:t>High pressure circulation (50 bar) at ambient </a:t>
                      </a:r>
                      <a:r>
                        <a:rPr lang="fr-FR" sz="1300" baseline="0" dirty="0" err="1"/>
                        <a:t>temp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before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cooldown</a:t>
                      </a:r>
                      <a:r>
                        <a:rPr lang="fr-FR" sz="1300" baseline="0" dirty="0"/>
                        <a:t> to operating </a:t>
                      </a:r>
                      <a:r>
                        <a:rPr lang="fr-FR" sz="1300" baseline="0" dirty="0" err="1"/>
                        <a:t>temp</a:t>
                      </a:r>
                      <a:endParaRPr lang="fr-FR" sz="1300" baseline="0" dirty="0"/>
                    </a:p>
                    <a:p>
                      <a:pPr algn="ctr"/>
                      <a:r>
                        <a:rPr lang="fr-FR" sz="1300" baseline="0" dirty="0"/>
                        <a:t>(</a:t>
                      </a:r>
                      <a:r>
                        <a:rPr lang="fr-FR" sz="1300" baseline="0" dirty="0" err="1"/>
                        <a:t>amost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transcritical</a:t>
                      </a:r>
                      <a:r>
                        <a:rPr lang="fr-FR" sz="1300" baseline="0" dirty="0"/>
                        <a:t>)</a:t>
                      </a:r>
                    </a:p>
                    <a:p>
                      <a:pPr algn="ctr"/>
                      <a:r>
                        <a:rPr lang="fr-FR" sz="1300" baseline="0" dirty="0" err="1"/>
                        <a:t>Extremely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baseline="0" dirty="0" err="1"/>
                        <a:t>expensive</a:t>
                      </a:r>
                      <a:endParaRPr lang="fr-FR" sz="13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8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Threats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xenon</a:t>
                      </a:r>
                      <a:endParaRPr lang="fr-FR" baseline="-25000" dirty="0"/>
                    </a:p>
                    <a:p>
                      <a:pPr algn="ctr"/>
                      <a:r>
                        <a:rPr lang="fr-FR" sz="1200" b="1" baseline="0" dirty="0" err="1"/>
                        <a:t>Very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difficult</a:t>
                      </a:r>
                      <a:r>
                        <a:rPr lang="fr-FR" sz="1200" b="1" baseline="0" dirty="0"/>
                        <a:t> future </a:t>
                      </a:r>
                      <a:r>
                        <a:rPr lang="fr-FR" sz="1200" b="1" baseline="0" dirty="0" err="1"/>
                        <a:t>procurement</a:t>
                      </a:r>
                      <a:r>
                        <a:rPr lang="fr-FR" sz="1200" b="1" baseline="0" dirty="0"/>
                        <a:t> </a:t>
                      </a:r>
                    </a:p>
                    <a:p>
                      <a:pPr algn="ctr"/>
                      <a:r>
                        <a:rPr lang="fr-FR" sz="1200" b="1" baseline="0" dirty="0"/>
                        <a:t>(</a:t>
                      </a:r>
                      <a:r>
                        <a:rPr lang="fr-FR" sz="1200" b="1" baseline="0" dirty="0" err="1"/>
                        <a:t>war</a:t>
                      </a:r>
                      <a:r>
                        <a:rPr lang="fr-FR" sz="1200" b="1" baseline="0" dirty="0"/>
                        <a:t> in Ukraine)</a:t>
                      </a:r>
                    </a:p>
                    <a:p>
                      <a:pPr algn="ctr"/>
                      <a:r>
                        <a:rPr lang="fr-FR" sz="1200" b="1" baseline="0" dirty="0"/>
                        <a:t>(10</a:t>
                      </a:r>
                      <a:r>
                        <a:rPr lang="fr-FR" sz="1200" b="1" baseline="30000" dirty="0"/>
                        <a:t>-8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atmospheric</a:t>
                      </a:r>
                      <a:r>
                        <a:rPr lang="fr-FR" sz="1200" b="1" baseline="0" dirty="0"/>
                        <a:t> content.)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Opportunities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xenon</a:t>
                      </a:r>
                      <a:endParaRPr lang="fr-FR" baseline="-25000" dirty="0"/>
                    </a:p>
                    <a:p>
                      <a:pPr algn="ctr"/>
                      <a:r>
                        <a:rPr lang="fr-FR" sz="1200" b="1" baseline="0" dirty="0" err="1"/>
                        <a:t>Could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find</a:t>
                      </a:r>
                      <a:r>
                        <a:rPr lang="fr-FR" sz="1200" b="1" baseline="0" dirty="0"/>
                        <a:t> expertise </a:t>
                      </a:r>
                    </a:p>
                    <a:p>
                      <a:pPr algn="ctr"/>
                      <a:r>
                        <a:rPr lang="fr-FR" sz="1200" b="1" baseline="0" dirty="0"/>
                        <a:t>In </a:t>
                      </a:r>
                      <a:r>
                        <a:rPr lang="fr-FR" sz="1200" b="1" baseline="0" dirty="0" err="1"/>
                        <a:t>particle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physics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community</a:t>
                      </a:r>
                      <a:r>
                        <a:rPr lang="fr-FR" sz="1200" b="1" baseline="0" dirty="0"/>
                        <a:t> for fabrication of </a:t>
                      </a:r>
                      <a:r>
                        <a:rPr lang="fr-FR" sz="1200" b="1" baseline="0" dirty="0" err="1"/>
                        <a:t>circulators</a:t>
                      </a:r>
                      <a:r>
                        <a:rPr lang="fr-FR" sz="1200" b="1" baseline="0" dirty="0"/>
                        <a:t>: </a:t>
                      </a:r>
                      <a:r>
                        <a:rPr lang="fr-FR" sz="1200" b="1" baseline="0" dirty="0" err="1"/>
                        <a:t>already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used</a:t>
                      </a:r>
                      <a:r>
                        <a:rPr lang="fr-FR" sz="1200" b="1" baseline="0" dirty="0"/>
                        <a:t> in </a:t>
                      </a:r>
                      <a:r>
                        <a:rPr lang="fr-FR" sz="1200" b="1" baseline="0" dirty="0" err="1"/>
                        <a:t>dark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matter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experiments</a:t>
                      </a:r>
                      <a:endParaRPr lang="fr-FR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4216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44766"/>
              </p:ext>
            </p:extLst>
          </p:nvPr>
        </p:nvGraphicFramePr>
        <p:xfrm>
          <a:off x="4694767" y="3228448"/>
          <a:ext cx="435821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109">
                  <a:extLst>
                    <a:ext uri="{9D8B030D-6E8A-4147-A177-3AD203B41FA5}">
                      <a16:colId xmlns:a16="http://schemas.microsoft.com/office/drawing/2014/main" val="3338554228"/>
                    </a:ext>
                  </a:extLst>
                </a:gridCol>
                <a:gridCol w="2179109">
                  <a:extLst>
                    <a:ext uri="{9D8B030D-6E8A-4147-A177-3AD203B41FA5}">
                      <a16:colId xmlns:a16="http://schemas.microsoft.com/office/drawing/2014/main" val="751343150"/>
                    </a:ext>
                  </a:extLst>
                </a:gridCol>
              </a:tblGrid>
              <a:tr h="1065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Strengths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n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2n</a:t>
                      </a:r>
                      <a:r>
                        <a:rPr lang="fr-FR" baseline="0" dirty="0"/>
                        <a:t>O</a:t>
                      </a:r>
                      <a:endParaRPr lang="fr-FR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/>
                        <a:t>Non-</a:t>
                      </a:r>
                      <a:r>
                        <a:rPr lang="fr-FR" sz="1200" baseline="0" dirty="0" err="1"/>
                        <a:t>flammable</a:t>
                      </a:r>
                      <a:r>
                        <a:rPr lang="fr-FR" sz="1200" baseline="0" dirty="0"/>
                        <a:t>, non-</a:t>
                      </a:r>
                      <a:r>
                        <a:rPr lang="fr-FR" sz="1200" baseline="0" dirty="0" err="1"/>
                        <a:t>toxic</a:t>
                      </a:r>
                      <a:r>
                        <a:rPr lang="fr-FR" sz="1200" baseline="0" dirty="0"/>
                        <a:t>, </a:t>
                      </a:r>
                      <a:r>
                        <a:rPr lang="fr-FR" sz="1200" baseline="0" dirty="0" err="1"/>
                        <a:t>electrical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baseline="0" dirty="0" err="1"/>
                        <a:t>insulator</a:t>
                      </a:r>
                      <a:r>
                        <a:rPr lang="fr-FR" sz="1200" baseline="0" dirty="0"/>
                        <a:t>, non-ozone-</a:t>
                      </a:r>
                      <a:r>
                        <a:rPr lang="fr-FR" sz="1200" baseline="0" dirty="0" err="1"/>
                        <a:t>depleting</a:t>
                      </a:r>
                      <a:r>
                        <a:rPr lang="fr-FR" sz="1200" baseline="0" dirty="0"/>
                        <a:t>, radiation </a:t>
                      </a:r>
                      <a:r>
                        <a:rPr lang="fr-FR" sz="1200" baseline="0" dirty="0" err="1"/>
                        <a:t>resistant</a:t>
                      </a:r>
                      <a:r>
                        <a:rPr lang="fr-FR" sz="1200" baseline="0" dirty="0"/>
                        <a:t>, GWP=0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Weaknesses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n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2n</a:t>
                      </a:r>
                      <a:r>
                        <a:rPr lang="fr-FR" baseline="0" dirty="0"/>
                        <a:t>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88192"/>
                  </a:ext>
                </a:extLst>
              </a:tr>
              <a:tr h="1598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Threats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n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2n</a:t>
                      </a:r>
                      <a:r>
                        <a:rPr lang="fr-FR" baseline="0" dirty="0"/>
                        <a:t>O</a:t>
                      </a:r>
                      <a:endParaRPr lang="fr-FR" baseline="-25000" dirty="0"/>
                    </a:p>
                    <a:p>
                      <a:pPr algn="ctr"/>
                      <a:r>
                        <a:rPr lang="fr-FR" sz="1200" b="1" baseline="0" dirty="0"/>
                        <a:t>Large </a:t>
                      </a:r>
                      <a:r>
                        <a:rPr lang="fr-FR" sz="1200" b="1" baseline="0" dirty="0" err="1"/>
                        <a:t>scale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industrial</a:t>
                      </a:r>
                      <a:r>
                        <a:rPr lang="fr-FR" sz="1200" b="1" baseline="0" dirty="0"/>
                        <a:t> production </a:t>
                      </a:r>
                      <a:r>
                        <a:rPr lang="fr-FR" sz="1200" b="1" baseline="0" dirty="0" err="1"/>
                        <a:t>may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depend</a:t>
                      </a:r>
                      <a:r>
                        <a:rPr lang="fr-FR" sz="1200" b="1" baseline="0" dirty="0"/>
                        <a:t> on the </a:t>
                      </a:r>
                      <a:r>
                        <a:rPr lang="fr-FR" sz="1200" b="1" baseline="0" dirty="0" err="1"/>
                        <a:t>phasing</a:t>
                      </a:r>
                      <a:r>
                        <a:rPr lang="fr-FR" sz="1200" b="1" baseline="0" dirty="0"/>
                        <a:t>-out of </a:t>
                      </a:r>
                      <a:r>
                        <a:rPr lang="fr-FR" sz="1200" b="1" baseline="0" dirty="0" err="1"/>
                        <a:t>SFCs</a:t>
                      </a:r>
                      <a:r>
                        <a:rPr lang="fr-FR" sz="1200" b="1" baseline="0" dirty="0"/>
                        <a:t>, </a:t>
                      </a:r>
                      <a:r>
                        <a:rPr lang="fr-FR" sz="1200" b="1" baseline="0" dirty="0" err="1"/>
                        <a:t>needs</a:t>
                      </a:r>
                      <a:r>
                        <a:rPr lang="fr-FR" sz="1200" b="1" baseline="0" dirty="0"/>
                        <a:t> of </a:t>
                      </a:r>
                      <a:r>
                        <a:rPr lang="fr-FR" sz="1200" b="1" baseline="0" dirty="0" err="1"/>
                        <a:t>semiconductor</a:t>
                      </a:r>
                      <a:r>
                        <a:rPr lang="fr-FR" sz="1200" b="1" baseline="0" dirty="0"/>
                        <a:t> manufacture </a:t>
                      </a:r>
                      <a:r>
                        <a:rPr lang="fr-FR" sz="1200" b="1" baseline="0" dirty="0" err="1"/>
                        <a:t>industry</a:t>
                      </a:r>
                      <a:r>
                        <a:rPr lang="fr-FR" sz="1200" b="1" baseline="0" dirty="0"/>
                        <a:t>: </a:t>
                      </a:r>
                    </a:p>
                    <a:p>
                      <a:pPr algn="ctr"/>
                      <a:r>
                        <a:rPr lang="fr-FR" sz="1200" b="1" baseline="0" dirty="0" err="1"/>
                        <a:t>Toxicity</a:t>
                      </a:r>
                      <a:r>
                        <a:rPr lang="fr-FR" sz="1200" b="1" baseline="0" dirty="0"/>
                        <a:t>, </a:t>
                      </a:r>
                      <a:r>
                        <a:rPr lang="fr-FR" sz="1200" b="1" baseline="0" dirty="0" err="1"/>
                        <a:t>material</a:t>
                      </a:r>
                      <a:r>
                        <a:rPr lang="fr-FR" sz="1200" b="1" baseline="0" dirty="0"/>
                        <a:t> compatibility </a:t>
                      </a:r>
                      <a:r>
                        <a:rPr lang="fr-FR" sz="1200" b="1" baseline="0" dirty="0" err="1"/>
                        <a:t>need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further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study</a:t>
                      </a:r>
                      <a:r>
                        <a:rPr lang="fr-FR" sz="1200" b="1" baseline="0" dirty="0"/>
                        <a:t>.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Opportunities</a:t>
                      </a:r>
                      <a:r>
                        <a:rPr lang="fr-FR" dirty="0"/>
                        <a:t> C</a:t>
                      </a:r>
                      <a:r>
                        <a:rPr lang="fr-FR" baseline="-25000" dirty="0"/>
                        <a:t>n</a:t>
                      </a: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2n</a:t>
                      </a:r>
                      <a:r>
                        <a:rPr lang="fr-FR" baseline="0" dirty="0"/>
                        <a:t>O</a:t>
                      </a:r>
                      <a:endParaRPr lang="fr-FR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/>
                        <a:t>Expertise in </a:t>
                      </a:r>
                      <a:r>
                        <a:rPr lang="fr-FR" sz="1200" b="1" baseline="0" dirty="0" err="1"/>
                        <a:t>particle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physics</a:t>
                      </a:r>
                      <a:r>
                        <a:rPr lang="fr-FR" sz="1200" b="1" baseline="0" dirty="0"/>
                        <a:t> </a:t>
                      </a:r>
                      <a:r>
                        <a:rPr lang="fr-FR" sz="1200" b="1" baseline="0" dirty="0" err="1"/>
                        <a:t>community</a:t>
                      </a:r>
                      <a:r>
                        <a:rPr lang="fr-FR" sz="1200" b="1" baseline="0" dirty="0"/>
                        <a:t>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/>
                        <a:t>3M NOVEC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649  (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200" b="1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fr-FR" sz="1200" b="1" baseline="-250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</a:rPr>
                        <a:t>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4216"/>
                  </a:ext>
                </a:extLst>
              </a:tr>
            </a:tbl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>
          <a:xfrm>
            <a:off x="62145" y="86529"/>
            <a:ext cx="8957568" cy="38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SWOT analysis of cooling fluids HL-LHC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BBCB389C-D967-47EE-9F65-F6BC6DE4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32177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88777" y="127538"/>
            <a:ext cx="8993079" cy="29746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i="1" dirty="0"/>
              <a:t>Last problem (6): See separate sheet – really one for the sleuth</a:t>
            </a:r>
            <a:r>
              <a:rPr lang="en-GB" dirty="0">
                <a:solidFill>
                  <a:schemeClr val="accent5"/>
                </a:solidFill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accent5"/>
                </a:solidFill>
              </a:rPr>
              <a:t>while a new C</a:t>
            </a:r>
            <a:r>
              <a:rPr lang="en-GB" baseline="-25000" dirty="0">
                <a:solidFill>
                  <a:schemeClr val="accent5"/>
                </a:solidFill>
              </a:rPr>
              <a:t>3</a:t>
            </a:r>
            <a:r>
              <a:rPr lang="en-GB" dirty="0">
                <a:solidFill>
                  <a:schemeClr val="accent5"/>
                </a:solidFill>
              </a:rPr>
              <a:t>F</a:t>
            </a:r>
            <a:r>
              <a:rPr lang="en-GB" baseline="-25000" dirty="0">
                <a:solidFill>
                  <a:schemeClr val="accent5"/>
                </a:solidFill>
              </a:rPr>
              <a:t>6</a:t>
            </a:r>
            <a:r>
              <a:rPr lang="en-GB" dirty="0">
                <a:solidFill>
                  <a:schemeClr val="accent5"/>
                </a:solidFill>
              </a:rPr>
              <a:t>O isomer might have similar thermodynamics to C</a:t>
            </a:r>
            <a:r>
              <a:rPr lang="en-GB" baseline="-25000" dirty="0">
                <a:solidFill>
                  <a:schemeClr val="accent5"/>
                </a:solidFill>
              </a:rPr>
              <a:t>3</a:t>
            </a:r>
            <a:r>
              <a:rPr lang="en-GB" dirty="0">
                <a:solidFill>
                  <a:schemeClr val="accent5"/>
                </a:solidFill>
              </a:rPr>
              <a:t>F</a:t>
            </a:r>
            <a:r>
              <a:rPr lang="en-GB" baseline="-25000" dirty="0">
                <a:solidFill>
                  <a:schemeClr val="accent5"/>
                </a:solidFill>
              </a:rPr>
              <a:t>8</a:t>
            </a:r>
            <a:r>
              <a:rPr lang="en-GB" dirty="0">
                <a:solidFill>
                  <a:schemeClr val="accent5"/>
                </a:solidFill>
              </a:rPr>
              <a:t>, at low to zero GWP, (C</a:t>
            </a:r>
            <a:r>
              <a:rPr lang="en-GB" baseline="-25000" dirty="0">
                <a:solidFill>
                  <a:schemeClr val="accent5"/>
                </a:solidFill>
              </a:rPr>
              <a:t>3</a:t>
            </a:r>
            <a:r>
              <a:rPr lang="en-GB" dirty="0">
                <a:solidFill>
                  <a:schemeClr val="accent5"/>
                </a:solidFill>
              </a:rPr>
              <a:t>F</a:t>
            </a:r>
            <a:r>
              <a:rPr lang="en-GB" baseline="-25000" dirty="0">
                <a:solidFill>
                  <a:schemeClr val="accent5"/>
                </a:solidFill>
              </a:rPr>
              <a:t>8  </a:t>
            </a:r>
            <a:r>
              <a:rPr lang="en-GB" dirty="0">
                <a:solidFill>
                  <a:schemeClr val="accent5"/>
                </a:solidFill>
              </a:rPr>
              <a:t>&amp; C</a:t>
            </a:r>
            <a:r>
              <a:rPr lang="en-GB" baseline="-25000" dirty="0">
                <a:solidFill>
                  <a:schemeClr val="accent5"/>
                </a:solidFill>
              </a:rPr>
              <a:t>3</a:t>
            </a:r>
            <a:r>
              <a:rPr lang="en-GB" dirty="0">
                <a:solidFill>
                  <a:schemeClr val="accent5"/>
                </a:solidFill>
              </a:rPr>
              <a:t>F</a:t>
            </a:r>
            <a:r>
              <a:rPr lang="en-GB" baseline="-25000" dirty="0">
                <a:solidFill>
                  <a:schemeClr val="accent5"/>
                </a:solidFill>
              </a:rPr>
              <a:t>6</a:t>
            </a:r>
            <a:r>
              <a:rPr lang="en-GB" dirty="0">
                <a:solidFill>
                  <a:schemeClr val="accent5"/>
                </a:solidFill>
              </a:rPr>
              <a:t>O differ in mol. wt. by 22 units) it is not perfect for cooling a processor chip at room temperature. An evaporation pressure nearer 1 </a:t>
            </a:r>
            <a:r>
              <a:rPr lang="en-GB" dirty="0" err="1">
                <a:solidFill>
                  <a:schemeClr val="accent5"/>
                </a:solidFill>
              </a:rPr>
              <a:t>bar</a:t>
            </a:r>
            <a:r>
              <a:rPr lang="en-GB" baseline="-25000" dirty="0" err="1">
                <a:solidFill>
                  <a:schemeClr val="accent5"/>
                </a:solidFill>
              </a:rPr>
              <a:t>abs</a:t>
            </a:r>
            <a:r>
              <a:rPr lang="en-GB" dirty="0">
                <a:solidFill>
                  <a:schemeClr val="accent5"/>
                </a:solidFill>
              </a:rPr>
              <a:t> would  be better). What fluid (or even blend of fluids) in the C</a:t>
            </a:r>
            <a:r>
              <a:rPr lang="en-GB" baseline="-25000" dirty="0">
                <a:solidFill>
                  <a:schemeClr val="accent5"/>
                </a:solidFill>
              </a:rPr>
              <a:t>n</a:t>
            </a:r>
            <a:r>
              <a:rPr lang="en-GB" dirty="0">
                <a:solidFill>
                  <a:schemeClr val="accent5"/>
                </a:solidFill>
              </a:rPr>
              <a:t>F</a:t>
            </a:r>
            <a:r>
              <a:rPr lang="en-GB" baseline="-25000" dirty="0">
                <a:solidFill>
                  <a:schemeClr val="accent5"/>
                </a:solidFill>
              </a:rPr>
              <a:t>2n</a:t>
            </a:r>
            <a:r>
              <a:rPr lang="en-GB" dirty="0">
                <a:solidFill>
                  <a:schemeClr val="accent5"/>
                </a:solidFill>
              </a:rPr>
              <a:t>O spectrum might be better, and why? </a:t>
            </a:r>
          </a:p>
          <a:p>
            <a:r>
              <a:rPr lang="en-GB" b="1" dirty="0">
                <a:solidFill>
                  <a:schemeClr val="accent5"/>
                </a:solidFill>
              </a:rPr>
              <a:t>Hint:</a:t>
            </a:r>
            <a:r>
              <a:rPr lang="en-GB" dirty="0">
                <a:solidFill>
                  <a:schemeClr val="accent5"/>
                </a:solidFill>
              </a:rPr>
              <a:t> the figures below may help in this.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Figure 15 ph diagrams xe.jpg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1822"/>
          <a:stretch>
            <a:fillRect/>
          </a:stretch>
        </p:blipFill>
        <p:spPr bwMode="auto">
          <a:xfrm>
            <a:off x="5193437" y="3102187"/>
            <a:ext cx="3703785" cy="3177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0D1C94EE-CE49-422E-8415-BEAB744F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3B9B2-B3B5-451F-AF13-5B1D7D6324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13900" r="50757" b="46163"/>
          <a:stretch/>
        </p:blipFill>
        <p:spPr>
          <a:xfrm>
            <a:off x="246778" y="3338004"/>
            <a:ext cx="4405121" cy="27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94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6432" y="704596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where does this leave the option of immersion cooling of processors,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the direct liquid cooling of processor ships themselves thru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microchannels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23714" r="1"/>
          <a:stretch/>
        </p:blipFill>
        <p:spPr bwMode="auto">
          <a:xfrm>
            <a:off x="7056691" y="1253623"/>
            <a:ext cx="1776399" cy="254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Ultimate DIY.jpg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25167" r="51332" b="20743"/>
          <a:stretch>
            <a:fillRect/>
          </a:stretch>
        </p:blipFill>
        <p:spPr bwMode="auto">
          <a:xfrm>
            <a:off x="259713" y="1351856"/>
            <a:ext cx="1741194" cy="2437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9713" y="3790381"/>
            <a:ext cx="876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3M </a:t>
            </a:r>
            <a:r>
              <a:rPr lang="fr-FR" sz="1400" b="1" dirty="0" err="1"/>
              <a:t>seem</a:t>
            </a:r>
            <a:r>
              <a:rPr lang="fr-FR" sz="1400" b="1" dirty="0"/>
              <a:t> to have </a:t>
            </a:r>
            <a:r>
              <a:rPr lang="fr-FR" sz="1400" b="1" dirty="0" err="1"/>
              <a:t>lost</a:t>
            </a:r>
            <a:r>
              <a:rPr lang="fr-FR" sz="1400" b="1" dirty="0"/>
              <a:t> </a:t>
            </a:r>
            <a:r>
              <a:rPr lang="fr-FR" sz="1400" b="1" dirty="0" err="1"/>
              <a:t>enthusiasm</a:t>
            </a:r>
            <a:r>
              <a:rPr lang="fr-FR" sz="1400" b="1" dirty="0"/>
              <a:t> to </a:t>
            </a:r>
            <a:r>
              <a:rPr lang="fr-FR" sz="1400" b="1" dirty="0" err="1"/>
              <a:t>produce</a:t>
            </a:r>
            <a:r>
              <a:rPr lang="fr-FR" sz="1400" b="1" dirty="0"/>
              <a:t> </a:t>
            </a:r>
            <a:r>
              <a:rPr lang="fr-FR" sz="1400" b="1" dirty="0" err="1"/>
              <a:t>any</a:t>
            </a:r>
            <a:r>
              <a:rPr lang="fr-FR" sz="1400" b="1" dirty="0"/>
              <a:t> more </a:t>
            </a:r>
            <a:r>
              <a:rPr lang="fr-FR" sz="1400" b="1" dirty="0" err="1"/>
              <a:t>fluorinated</a:t>
            </a:r>
            <a:r>
              <a:rPr lang="fr-FR" sz="1400" b="1" dirty="0"/>
              <a:t> </a:t>
            </a:r>
            <a:r>
              <a:rPr lang="fr-FR" sz="1400" b="1" dirty="0" err="1"/>
              <a:t>fluids</a:t>
            </a:r>
            <a:r>
              <a:rPr lang="fr-FR" sz="1400" b="1" dirty="0"/>
              <a:t> </a:t>
            </a:r>
            <a:r>
              <a:rPr lang="fr-FR" sz="1400" b="1" dirty="0" err="1"/>
              <a:t>after</a:t>
            </a:r>
            <a:r>
              <a:rPr lang="fr-FR" sz="1400" b="1" dirty="0"/>
              <a:t> 2025, but  </a:t>
            </a:r>
            <a:r>
              <a:rPr lang="fr-FR" sz="1400" b="1" dirty="0" err="1"/>
              <a:t>companies</a:t>
            </a:r>
            <a:r>
              <a:rPr lang="fr-FR" sz="1400" b="1" dirty="0"/>
              <a:t> </a:t>
            </a:r>
            <a:r>
              <a:rPr lang="fr-FR" sz="1400" b="1" dirty="0" err="1"/>
              <a:t>like</a:t>
            </a:r>
            <a:r>
              <a:rPr lang="fr-FR" sz="1400" b="1" dirty="0"/>
              <a:t> </a:t>
            </a:r>
          </a:p>
          <a:p>
            <a:pPr algn="ctr"/>
            <a:r>
              <a:rPr lang="fr-FR" sz="1400" b="1" dirty="0"/>
              <a:t>F2 </a:t>
            </a:r>
            <a:r>
              <a:rPr lang="fr-FR" sz="1400" b="1" dirty="0" err="1"/>
              <a:t>Chemicals</a:t>
            </a:r>
            <a:r>
              <a:rPr lang="fr-FR" sz="1400" b="1" dirty="0"/>
              <a:t> (Preston, UK), </a:t>
            </a:r>
            <a:r>
              <a:rPr lang="fr-FR" sz="1400" b="1" dirty="0">
                <a:solidFill>
                  <a:srgbClr val="C00000"/>
                </a:solidFill>
              </a:rPr>
              <a:t>Astor (Ru), </a:t>
            </a:r>
            <a:r>
              <a:rPr lang="fr-FR" sz="1400" b="1" dirty="0" err="1"/>
              <a:t>Synquest</a:t>
            </a:r>
            <a:r>
              <a:rPr lang="fr-FR" sz="1400" b="1" dirty="0"/>
              <a:t> (FL), </a:t>
            </a:r>
            <a:r>
              <a:rPr lang="fr-FR" sz="1400" b="1" dirty="0" err="1"/>
              <a:t>Techspray</a:t>
            </a:r>
            <a:r>
              <a:rPr lang="fr-FR" sz="1400" b="1" dirty="0"/>
              <a:t> (GA) continue (</a:t>
            </a:r>
            <a:r>
              <a:rPr lang="fr-FR" sz="1400" b="1" dirty="0" err="1"/>
              <a:t>probably</a:t>
            </a:r>
            <a:r>
              <a:rPr lang="fr-FR" sz="1400" b="1" dirty="0"/>
              <a:t> </a:t>
            </a:r>
            <a:r>
              <a:rPr lang="fr-FR" sz="1400" b="1" dirty="0" err="1"/>
              <a:t>many</a:t>
            </a:r>
            <a:r>
              <a:rPr lang="fr-FR" sz="1400" b="1" dirty="0"/>
              <a:t> </a:t>
            </a:r>
            <a:r>
              <a:rPr lang="fr-FR" sz="1400" b="1" dirty="0" err="1"/>
              <a:t>others</a:t>
            </a:r>
            <a:r>
              <a:rPr lang="fr-FR" sz="1400" b="1" dirty="0"/>
              <a:t>: </a:t>
            </a:r>
            <a:r>
              <a:rPr lang="fr-FR" sz="1400" b="1" dirty="0" err="1"/>
              <a:t>e.g.China</a:t>
            </a:r>
            <a:r>
              <a:rPr lang="fr-FR" sz="1400" b="1" dirty="0"/>
              <a:t>)</a:t>
            </a:r>
          </a:p>
        </p:txBody>
      </p:sp>
      <p:pic>
        <p:nvPicPr>
          <p:cNvPr id="14" name="Espace réservé pour une image  6" descr="Lecture 1-4 version oct 8 2023.pptx - PowerPoi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087" y="4367942"/>
            <a:ext cx="3996101" cy="1995936"/>
          </a:xfrm>
          <a:prstGeom prst="rect">
            <a:avLst/>
          </a:prstGeom>
        </p:spPr>
      </p:pic>
      <p:pic>
        <p:nvPicPr>
          <p:cNvPr id="15" name="Cooling  block.jpg" descr="C:\Greg\Gollin-Cooling_course\Course description\Figures for course description\Cooling  block.jpg"/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7" t="57193" r="28313" b="33522"/>
          <a:stretch>
            <a:fillRect/>
          </a:stretch>
        </p:blipFill>
        <p:spPr bwMode="auto">
          <a:xfrm>
            <a:off x="2913920" y="1594323"/>
            <a:ext cx="3107267" cy="12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Espace réservé pour une image  4" descr="LHCB VELO upgrade  microchannels1-s2.0-S0168900222003394-main.pdf - Adobe Acrobat Reader (32-bit)"/>
          <p:cNvPicPr>
            <a:picLocks noGrp="1"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2" t="41542" r="7330" b="40949"/>
          <a:stretch/>
        </p:blipFill>
        <p:spPr bwMode="auto">
          <a:xfrm>
            <a:off x="2913920" y="1458175"/>
            <a:ext cx="3149599" cy="3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00907" y="2744283"/>
            <a:ext cx="4975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Will  processor chips </a:t>
            </a:r>
            <a:r>
              <a:rPr lang="fr-FR" sz="1400" b="1" dirty="0" err="1"/>
              <a:t>ever</a:t>
            </a:r>
            <a:r>
              <a:rPr lang="fr-FR" sz="1400" b="1" dirty="0"/>
              <a:t> look </a:t>
            </a:r>
            <a:r>
              <a:rPr lang="fr-FR" sz="1400" b="1" dirty="0" err="1"/>
              <a:t>like</a:t>
            </a:r>
            <a:r>
              <a:rPr lang="fr-FR" sz="1400" b="1" dirty="0"/>
              <a:t> </a:t>
            </a:r>
            <a:r>
              <a:rPr lang="fr-FR" sz="1400" b="1" dirty="0" err="1"/>
              <a:t>this</a:t>
            </a:r>
            <a:r>
              <a:rPr lang="fr-FR" sz="1400" b="1" dirty="0"/>
              <a:t>?</a:t>
            </a:r>
          </a:p>
          <a:p>
            <a:pPr algn="ctr"/>
            <a:r>
              <a:rPr lang="fr-FR" sz="1400" b="1" dirty="0"/>
              <a:t>Can </a:t>
            </a:r>
            <a:r>
              <a:rPr lang="fr-FR" sz="1400" b="1" dirty="0" err="1"/>
              <a:t>semiconductor</a:t>
            </a:r>
            <a:r>
              <a:rPr lang="fr-FR" sz="1400" b="1" dirty="0"/>
              <a:t> </a:t>
            </a:r>
            <a:r>
              <a:rPr lang="fr-FR" sz="1400" b="1" dirty="0" err="1"/>
              <a:t>lithography</a:t>
            </a:r>
            <a:r>
              <a:rPr lang="fr-FR" sz="1400" b="1" dirty="0"/>
              <a:t>, implantation, </a:t>
            </a:r>
            <a:r>
              <a:rPr lang="fr-FR" sz="1400" b="1" dirty="0" err="1"/>
              <a:t>microchannel</a:t>
            </a:r>
            <a:r>
              <a:rPr lang="fr-FR" sz="1400" b="1" dirty="0"/>
              <a:t> </a:t>
            </a:r>
          </a:p>
          <a:p>
            <a:pPr algn="ctr"/>
            <a:r>
              <a:rPr lang="fr-FR" sz="1400" b="1" dirty="0" err="1"/>
              <a:t>etch</a:t>
            </a:r>
            <a:r>
              <a:rPr lang="fr-FR" sz="1400" b="1" dirty="0"/>
              <a:t> &amp; </a:t>
            </a:r>
            <a:r>
              <a:rPr lang="fr-FR" sz="1400" b="1" dirty="0" err="1"/>
              <a:t>sealing</a:t>
            </a:r>
            <a:r>
              <a:rPr lang="fr-FR" sz="1400" b="1" dirty="0"/>
              <a:t> </a:t>
            </a:r>
            <a:r>
              <a:rPr lang="fr-FR" sz="1400" b="1" dirty="0" err="1"/>
              <a:t>be</a:t>
            </a:r>
            <a:r>
              <a:rPr lang="fr-FR" sz="1400" b="1" dirty="0"/>
              <a:t> </a:t>
            </a:r>
            <a:r>
              <a:rPr lang="fr-FR" sz="1400" b="1" dirty="0" err="1"/>
              <a:t>achievable</a:t>
            </a:r>
            <a:r>
              <a:rPr lang="fr-FR" sz="1400" b="1" dirty="0"/>
              <a:t> in one final </a:t>
            </a:r>
            <a:r>
              <a:rPr lang="fr-FR" sz="1400" b="1" dirty="0" err="1"/>
              <a:t>device</a:t>
            </a:r>
            <a:r>
              <a:rPr lang="fr-FR" sz="1400" b="1" dirty="0"/>
              <a:t>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04645" y="4488747"/>
            <a:ext cx="44804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C00000"/>
                </a:solidFill>
              </a:rPr>
              <a:t>Some</a:t>
            </a:r>
            <a:r>
              <a:rPr lang="fr-FR" b="1" dirty="0">
                <a:solidFill>
                  <a:srgbClr val="C00000"/>
                </a:solidFill>
              </a:rPr>
              <a:t> 3M NOVEC </a:t>
            </a:r>
            <a:r>
              <a:rPr lang="fr-FR" b="1" dirty="0" err="1">
                <a:solidFill>
                  <a:srgbClr val="C00000"/>
                </a:solidFill>
              </a:rPr>
              <a:t>fluids</a:t>
            </a:r>
            <a:r>
              <a:rPr lang="fr-FR" b="1" dirty="0">
                <a:solidFill>
                  <a:srgbClr val="C00000"/>
                </a:solidFill>
              </a:rPr>
              <a:t> are HFCs </a:t>
            </a:r>
            <a:r>
              <a:rPr lang="fr-FR" b="1" dirty="0" err="1">
                <a:solidFill>
                  <a:srgbClr val="C00000"/>
                </a:solidFill>
              </a:rPr>
              <a:t>with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GWPs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>
                <a:solidFill>
                  <a:srgbClr val="C00000"/>
                </a:solidFill>
              </a:rPr>
              <a:t> in the ranges of </a:t>
            </a:r>
            <a:r>
              <a:rPr lang="fr-FR" b="1" dirty="0" err="1">
                <a:solidFill>
                  <a:srgbClr val="C00000"/>
                </a:solidFill>
              </a:rPr>
              <a:t>hundreds</a:t>
            </a:r>
            <a:r>
              <a:rPr lang="fr-FR" b="1" dirty="0">
                <a:solidFill>
                  <a:srgbClr val="C00000"/>
                </a:solidFill>
              </a:rPr>
              <a:t>: </a:t>
            </a:r>
          </a:p>
          <a:p>
            <a:r>
              <a:rPr lang="fr-FR" b="1" dirty="0" err="1">
                <a:solidFill>
                  <a:schemeClr val="accent5"/>
                </a:solidFill>
              </a:rPr>
              <a:t>Better</a:t>
            </a:r>
            <a:r>
              <a:rPr lang="fr-FR" b="1" dirty="0">
                <a:solidFill>
                  <a:schemeClr val="accent5"/>
                </a:solidFill>
              </a:rPr>
              <a:t> to </a:t>
            </a:r>
            <a:r>
              <a:rPr lang="fr-FR" b="1" dirty="0" err="1">
                <a:solidFill>
                  <a:schemeClr val="accent5"/>
                </a:solidFill>
              </a:rPr>
              <a:t>concentrate</a:t>
            </a:r>
            <a:r>
              <a:rPr lang="fr-FR" b="1" dirty="0">
                <a:solidFill>
                  <a:schemeClr val="accent5"/>
                </a:solidFill>
              </a:rPr>
              <a:t> on C</a:t>
            </a:r>
            <a:r>
              <a:rPr lang="fr-FR" b="1" baseline="-25000" dirty="0">
                <a:solidFill>
                  <a:schemeClr val="accent5"/>
                </a:solidFill>
              </a:rPr>
              <a:t>n</a:t>
            </a:r>
            <a:r>
              <a:rPr lang="fr-FR" b="1" dirty="0">
                <a:solidFill>
                  <a:schemeClr val="accent5"/>
                </a:solidFill>
              </a:rPr>
              <a:t>F</a:t>
            </a:r>
            <a:r>
              <a:rPr lang="fr-FR" b="1" baseline="-25000" dirty="0">
                <a:solidFill>
                  <a:schemeClr val="accent5"/>
                </a:solidFill>
              </a:rPr>
              <a:t>2n</a:t>
            </a:r>
            <a:r>
              <a:rPr lang="fr-FR" b="1" dirty="0">
                <a:solidFill>
                  <a:schemeClr val="accent5"/>
                </a:solidFill>
              </a:rPr>
              <a:t>O </a:t>
            </a:r>
            <a:r>
              <a:rPr lang="fr-FR" b="1" dirty="0" err="1">
                <a:solidFill>
                  <a:schemeClr val="accent5"/>
                </a:solidFill>
              </a:rPr>
              <a:t>molecules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</a:p>
          <a:p>
            <a:r>
              <a:rPr lang="fr-FR" b="1" dirty="0">
                <a:solidFill>
                  <a:schemeClr val="accent5"/>
                </a:solidFill>
              </a:rPr>
              <a:t>over the full </a:t>
            </a:r>
            <a:r>
              <a:rPr lang="fr-FR" b="1" dirty="0" err="1">
                <a:solidFill>
                  <a:schemeClr val="accent5"/>
                </a:solidFill>
              </a:rPr>
              <a:t>carbon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spectrum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with</a:t>
            </a:r>
            <a:r>
              <a:rPr lang="fr-FR" b="1" dirty="0">
                <a:solidFill>
                  <a:schemeClr val="accent5"/>
                </a:solidFill>
              </a:rPr>
              <a:t> GWP = 0. </a:t>
            </a:r>
          </a:p>
          <a:p>
            <a:r>
              <a:rPr lang="fr-FR" b="1" dirty="0"/>
              <a:t>But the </a:t>
            </a:r>
            <a:r>
              <a:rPr lang="fr-FR" b="1" dirty="0" err="1"/>
              <a:t>needs</a:t>
            </a:r>
            <a:r>
              <a:rPr lang="fr-FR" b="1" dirty="0"/>
              <a:t> of the </a:t>
            </a:r>
            <a:r>
              <a:rPr lang="fr-FR" b="1" dirty="0" err="1"/>
              <a:t>semiconductor</a:t>
            </a:r>
            <a:r>
              <a:rPr lang="fr-FR" b="1" dirty="0"/>
              <a:t> &amp; </a:t>
            </a:r>
          </a:p>
          <a:p>
            <a:r>
              <a:rPr lang="fr-FR" b="1" dirty="0" err="1"/>
              <a:t>electronics</a:t>
            </a:r>
            <a:r>
              <a:rPr lang="fr-FR" b="1" dirty="0"/>
              <a:t> industries </a:t>
            </a:r>
            <a:r>
              <a:rPr lang="fr-FR" b="1" dirty="0" err="1"/>
              <a:t>will</a:t>
            </a:r>
            <a:r>
              <a:rPr lang="fr-FR" b="1" dirty="0"/>
              <a:t>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determinant</a:t>
            </a:r>
            <a:r>
              <a:rPr lang="fr-FR" b="1" dirty="0"/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0532" y="1275505"/>
            <a:ext cx="4682067" cy="2322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pied de page 3">
            <a:extLst>
              <a:ext uri="{FF2B5EF4-FFF2-40B4-BE49-F238E27FC236}">
                <a16:creationId xmlns:a16="http://schemas.microsoft.com/office/drawing/2014/main" id="{AA42E12C-7C7D-4926-976E-55F5DEEA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0137" y="6477156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186636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8" y="31584"/>
            <a:ext cx="827565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silicon tracking detectors in particle physics (ATLAS, CMS,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51170" y="1271358"/>
            <a:ext cx="8733032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We’ve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seen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some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examples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present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running of ATLAS: </a:t>
            </a:r>
          </a:p>
          <a:p>
            <a:pPr algn="ctr"/>
            <a:endParaRPr lang="fr-FR" sz="800" b="1" dirty="0">
              <a:solidFill>
                <a:schemeClr val="accent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err="1"/>
              <a:t>Saturated</a:t>
            </a:r>
            <a:r>
              <a:rPr lang="fr-FR" b="1" dirty="0"/>
              <a:t> </a:t>
            </a:r>
            <a:r>
              <a:rPr lang="fr-FR" b="1" dirty="0" err="1"/>
              <a:t>Fluorocarbons</a:t>
            </a:r>
            <a:r>
              <a:rPr lang="fr-FR" b="1" dirty="0"/>
              <a:t> of the </a:t>
            </a:r>
            <a:r>
              <a:rPr lang="fr-FR" b="1" dirty="0" err="1"/>
              <a:t>form</a:t>
            </a:r>
            <a:r>
              <a:rPr lang="fr-FR" b="1" dirty="0"/>
              <a:t> </a:t>
            </a:r>
            <a:r>
              <a:rPr lang="fr-FR" b="1" dirty="0" err="1"/>
              <a:t>C</a:t>
            </a:r>
            <a:r>
              <a:rPr lang="fr-FR" b="1" baseline="-25000" dirty="0" err="1"/>
              <a:t>n</a:t>
            </a:r>
            <a:r>
              <a:rPr lang="fr-FR" b="1" dirty="0" err="1"/>
              <a:t>F</a:t>
            </a:r>
            <a:r>
              <a:rPr lang="fr-FR" b="1" baseline="-25000" dirty="0"/>
              <a:t>(2n+2)  </a:t>
            </a:r>
          </a:p>
          <a:p>
            <a:pPr lvl="1" algn="just"/>
            <a:r>
              <a:rPr lang="fr-FR" b="1" dirty="0" err="1"/>
              <a:t>like</a:t>
            </a:r>
            <a:r>
              <a:rPr lang="fr-FR" b="1" dirty="0"/>
              <a:t> C</a:t>
            </a:r>
            <a:r>
              <a:rPr lang="fr-FR" b="1" baseline="-25000" dirty="0"/>
              <a:t>6</a:t>
            </a:r>
            <a:r>
              <a:rPr lang="fr-FR" b="1" dirty="0"/>
              <a:t>F</a:t>
            </a:r>
            <a:r>
              <a:rPr lang="fr-FR" b="1" baseline="-25000" dirty="0"/>
              <a:t>14</a:t>
            </a:r>
            <a:r>
              <a:rPr lang="fr-FR" b="1" dirty="0"/>
              <a:t> (</a:t>
            </a:r>
            <a:r>
              <a:rPr lang="fr-FR" b="1" dirty="0" err="1"/>
              <a:t>current</a:t>
            </a:r>
            <a:r>
              <a:rPr lang="fr-FR" b="1" dirty="0"/>
              <a:t> use as </a:t>
            </a:r>
            <a:r>
              <a:rPr lang="fr-FR" b="1" dirty="0" err="1"/>
              <a:t>liquid</a:t>
            </a:r>
            <a:r>
              <a:rPr lang="fr-FR" b="1" dirty="0"/>
              <a:t> </a:t>
            </a:r>
            <a:r>
              <a:rPr lang="fr-FR" b="1" dirty="0" err="1"/>
              <a:t>coolant</a:t>
            </a:r>
            <a:r>
              <a:rPr lang="fr-FR" b="1" dirty="0"/>
              <a:t> in parts of the CMS </a:t>
            </a:r>
            <a:r>
              <a:rPr lang="fr-FR" b="1" dirty="0" err="1"/>
              <a:t>Silicon</a:t>
            </a:r>
            <a:r>
              <a:rPr lang="fr-FR" b="1" dirty="0"/>
              <a:t> </a:t>
            </a:r>
            <a:r>
              <a:rPr lang="fr-FR" b="1" dirty="0" err="1"/>
              <a:t>tracker</a:t>
            </a:r>
            <a:r>
              <a:rPr lang="fr-FR" b="1" dirty="0"/>
              <a:t>) </a:t>
            </a:r>
          </a:p>
          <a:p>
            <a:pPr lvl="1" algn="just"/>
            <a:r>
              <a:rPr lang="fr-FR" b="1" dirty="0"/>
              <a:t>	and C</a:t>
            </a:r>
            <a:r>
              <a:rPr lang="fr-FR" b="1" baseline="-25000" dirty="0"/>
              <a:t>3</a:t>
            </a:r>
            <a:r>
              <a:rPr lang="fr-FR" b="1" dirty="0"/>
              <a:t>F</a:t>
            </a:r>
            <a:r>
              <a:rPr lang="fr-FR" b="1" baseline="-25000" dirty="0"/>
              <a:t>8</a:t>
            </a:r>
            <a:r>
              <a:rPr lang="fr-FR" b="1" dirty="0"/>
              <a:t> (</a:t>
            </a:r>
            <a:r>
              <a:rPr lang="fr-FR" b="1" dirty="0" err="1"/>
              <a:t>current</a:t>
            </a:r>
            <a:r>
              <a:rPr lang="fr-FR" b="1" dirty="0"/>
              <a:t> use in </a:t>
            </a:r>
            <a:r>
              <a:rPr lang="fr-FR" b="1" dirty="0" err="1"/>
              <a:t>most</a:t>
            </a:r>
            <a:r>
              <a:rPr lang="fr-FR" b="1" dirty="0"/>
              <a:t> of the ATLAS </a:t>
            </a:r>
            <a:r>
              <a:rPr lang="fr-FR" b="1" dirty="0" err="1"/>
              <a:t>Silicon</a:t>
            </a:r>
            <a:r>
              <a:rPr lang="fr-FR" b="1" dirty="0"/>
              <a:t> </a:t>
            </a:r>
            <a:r>
              <a:rPr lang="fr-FR" b="1" dirty="0" err="1"/>
              <a:t>tracker</a:t>
            </a:r>
            <a:r>
              <a:rPr lang="fr-FR" b="1" dirty="0"/>
              <a:t>) </a:t>
            </a:r>
          </a:p>
          <a:p>
            <a:pPr algn="just"/>
            <a:r>
              <a:rPr lang="fr-FR" b="1" dirty="0"/>
              <a:t>		</a:t>
            </a:r>
            <a:r>
              <a:rPr lang="fr-FR" b="1" dirty="0" err="1"/>
              <a:t>which</a:t>
            </a:r>
            <a:r>
              <a:rPr lang="fr-FR" b="1" dirty="0"/>
              <a:t> have respective  GWP</a:t>
            </a:r>
            <a:r>
              <a:rPr lang="fr-FR" b="1" baseline="-25000" dirty="0"/>
              <a:t>20</a:t>
            </a:r>
            <a:r>
              <a:rPr lang="fr-FR" b="1" dirty="0"/>
              <a:t> of </a:t>
            </a:r>
            <a:r>
              <a:rPr lang="fr-FR" b="1" dirty="0" err="1"/>
              <a:t>around</a:t>
            </a:r>
            <a:r>
              <a:rPr lang="fr-FR" b="1" dirty="0"/>
              <a:t> 6640 &amp; 5890 x CO</a:t>
            </a:r>
            <a:r>
              <a:rPr lang="fr-FR" b="1" baseline="-25000" dirty="0"/>
              <a:t>2</a:t>
            </a:r>
            <a:r>
              <a:rPr lang="fr-FR" b="1" dirty="0"/>
              <a:t>.</a:t>
            </a:r>
          </a:p>
          <a:p>
            <a:pPr algn="just"/>
            <a:endParaRPr lang="fr-FR" sz="800" b="1" dirty="0">
              <a:solidFill>
                <a:schemeClr val="accent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/>
                </a:solidFill>
              </a:rPr>
              <a:t>New </a:t>
            </a:r>
            <a:r>
              <a:rPr lang="fr-FR" b="1" dirty="0" err="1">
                <a:solidFill>
                  <a:schemeClr val="accent5"/>
                </a:solidFill>
              </a:rPr>
              <a:t>upgraded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trackers</a:t>
            </a:r>
            <a:r>
              <a:rPr lang="fr-FR" b="1" dirty="0">
                <a:solidFill>
                  <a:schemeClr val="accent5"/>
                </a:solidFill>
              </a:rPr>
              <a:t> are </a:t>
            </a:r>
            <a:r>
              <a:rPr lang="fr-FR" b="1" dirty="0" err="1">
                <a:solidFill>
                  <a:schemeClr val="accent5"/>
                </a:solidFill>
              </a:rPr>
              <a:t>however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being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built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</a:p>
          <a:p>
            <a:pPr algn="just"/>
            <a:r>
              <a:rPr lang="fr-FR" b="1" dirty="0">
                <a:solidFill>
                  <a:schemeClr val="accent5"/>
                </a:solidFill>
              </a:rPr>
              <a:t>	for the High </a:t>
            </a:r>
            <a:r>
              <a:rPr lang="fr-FR" b="1" dirty="0" err="1">
                <a:solidFill>
                  <a:schemeClr val="accent5"/>
                </a:solidFill>
              </a:rPr>
              <a:t>Luminosity</a:t>
            </a:r>
            <a:r>
              <a:rPr lang="fr-FR" b="1" dirty="0">
                <a:solidFill>
                  <a:schemeClr val="accent5"/>
                </a:solidFill>
              </a:rPr>
              <a:t> phase of LHC to </a:t>
            </a:r>
            <a:r>
              <a:rPr lang="fr-FR" b="1" dirty="0" err="1">
                <a:solidFill>
                  <a:schemeClr val="accent5"/>
                </a:solidFill>
              </a:rPr>
              <a:t>run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from</a:t>
            </a:r>
            <a:r>
              <a:rPr lang="fr-FR" b="1" dirty="0">
                <a:solidFill>
                  <a:schemeClr val="accent5"/>
                </a:solidFill>
              </a:rPr>
              <a:t> 2029-2041</a:t>
            </a:r>
          </a:p>
          <a:p>
            <a:pPr algn="just"/>
            <a:endParaRPr lang="fr-FR" sz="800" b="1" dirty="0">
              <a:solidFill>
                <a:schemeClr val="accent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</a:rPr>
              <a:t>A </a:t>
            </a:r>
            <a:r>
              <a:rPr lang="fr-FR" b="1" dirty="0" err="1">
                <a:solidFill>
                  <a:srgbClr val="C00000"/>
                </a:solidFill>
              </a:rPr>
              <a:t>core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aim</a:t>
            </a:r>
            <a:r>
              <a:rPr lang="fr-FR" b="1" dirty="0">
                <a:solidFill>
                  <a:srgbClr val="C00000"/>
                </a:solidFill>
              </a:rPr>
              <a:t> in </a:t>
            </a:r>
            <a:r>
              <a:rPr lang="fr-FR" b="1" dirty="0" err="1">
                <a:solidFill>
                  <a:srgbClr val="C00000"/>
                </a:solidFill>
              </a:rPr>
              <a:t>these</a:t>
            </a:r>
            <a:r>
              <a:rPr lang="fr-FR" b="1" dirty="0">
                <a:solidFill>
                  <a:srgbClr val="C00000"/>
                </a:solidFill>
              </a:rPr>
              <a:t> detectors </a:t>
            </a:r>
            <a:r>
              <a:rPr lang="fr-FR" b="1" dirty="0" err="1">
                <a:solidFill>
                  <a:srgbClr val="C00000"/>
                </a:solidFill>
              </a:rPr>
              <a:t>is</a:t>
            </a:r>
            <a:r>
              <a:rPr lang="fr-FR" b="1" dirty="0">
                <a:solidFill>
                  <a:srgbClr val="C00000"/>
                </a:solidFill>
              </a:rPr>
              <a:t> to use </a:t>
            </a:r>
            <a:r>
              <a:rPr lang="fr-FR" b="1" dirty="0" err="1">
                <a:solidFill>
                  <a:srgbClr val="C00000"/>
                </a:solidFill>
              </a:rPr>
              <a:t>low</a:t>
            </a:r>
            <a:r>
              <a:rPr lang="fr-FR" b="1" dirty="0">
                <a:solidFill>
                  <a:srgbClr val="C00000"/>
                </a:solidFill>
              </a:rPr>
              <a:t> Global </a:t>
            </a:r>
            <a:r>
              <a:rPr lang="fr-FR" b="1" dirty="0" err="1">
                <a:solidFill>
                  <a:srgbClr val="C00000"/>
                </a:solidFill>
              </a:rPr>
              <a:t>Warming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Potential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coolants</a:t>
            </a:r>
            <a:endParaRPr lang="fr-FR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800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Any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coolant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must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be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non-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flammable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non-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toxic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non-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oxone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depleting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electrically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) non-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conductive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radiation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resistant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and have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low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or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zero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GWP</a:t>
            </a:r>
          </a:p>
          <a:p>
            <a:pPr algn="ctr"/>
            <a:endParaRPr lang="fr-FR" sz="1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CO</a:t>
            </a:r>
            <a:r>
              <a:rPr lang="fr-FR" b="1" baseline="-25000" dirty="0"/>
              <a:t>2</a:t>
            </a:r>
            <a:r>
              <a:rPr lang="fr-FR" b="1" dirty="0"/>
              <a:t> </a:t>
            </a:r>
            <a:r>
              <a:rPr lang="fr-FR" b="1" dirty="0" err="1"/>
              <a:t>cooling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being</a:t>
            </a:r>
            <a:r>
              <a:rPr lang="fr-FR" b="1" dirty="0"/>
              <a:t> </a:t>
            </a:r>
            <a:r>
              <a:rPr lang="fr-FR" b="1" dirty="0" err="1"/>
              <a:t>pushed</a:t>
            </a:r>
            <a:r>
              <a:rPr lang="fr-FR" b="1" dirty="0"/>
              <a:t> hard at CERN but has </a:t>
            </a:r>
            <a:r>
              <a:rPr lang="fr-FR" b="1" dirty="0" err="1"/>
              <a:t>problems</a:t>
            </a:r>
            <a:r>
              <a:rPr lang="fr-FR" b="1" dirty="0"/>
              <a:t> of high operating pressure </a:t>
            </a:r>
          </a:p>
          <a:p>
            <a:r>
              <a:rPr lang="fr-FR" b="1" dirty="0"/>
              <a:t>      and a </a:t>
            </a:r>
            <a:r>
              <a:rPr lang="fr-FR" b="1" dirty="0" err="1"/>
              <a:t>limiting</a:t>
            </a:r>
            <a:r>
              <a:rPr lang="fr-FR" b="1" dirty="0"/>
              <a:t> </a:t>
            </a:r>
            <a:r>
              <a:rPr lang="fr-FR" b="1" dirty="0" err="1"/>
              <a:t>evaporating</a:t>
            </a:r>
            <a:r>
              <a:rPr lang="fr-FR" b="1" dirty="0"/>
              <a:t> </a:t>
            </a:r>
            <a:r>
              <a:rPr lang="fr-FR" b="1" dirty="0" err="1"/>
              <a:t>temperature</a:t>
            </a:r>
            <a:r>
              <a:rPr lang="fr-FR" b="1" dirty="0"/>
              <a:t> of -56 °C  (triple point </a:t>
            </a:r>
            <a:r>
              <a:rPr lang="fr-FR" b="1" dirty="0" err="1"/>
              <a:t>temperature</a:t>
            </a:r>
            <a:r>
              <a:rPr lang="fr-FR" b="1" dirty="0"/>
              <a:t> </a:t>
            </a:r>
            <a:r>
              <a:rPr lang="fr-FR" b="1" dirty="0" err="1"/>
              <a:t>where</a:t>
            </a:r>
            <a:r>
              <a:rPr lang="fr-FR" b="1" dirty="0"/>
              <a:t> </a:t>
            </a:r>
          </a:p>
          <a:p>
            <a:r>
              <a:rPr lang="fr-FR" b="1" dirty="0"/>
              <a:t>      3 phases of CO</a:t>
            </a:r>
            <a:r>
              <a:rPr lang="fr-FR" b="1" baseline="-25000" dirty="0"/>
              <a:t>2</a:t>
            </a:r>
            <a:r>
              <a:rPr lang="fr-FR" b="1" dirty="0"/>
              <a:t> </a:t>
            </a:r>
            <a:r>
              <a:rPr lang="fr-FR" b="1" dirty="0" err="1"/>
              <a:t>co-exist</a:t>
            </a:r>
            <a:r>
              <a:rPr lang="fr-FR" b="1" dirty="0"/>
              <a:t> (</a:t>
            </a:r>
            <a:r>
              <a:rPr lang="fr-FR" b="1" dirty="0" err="1"/>
              <a:t>liquid</a:t>
            </a:r>
            <a:r>
              <a:rPr lang="fr-FR" b="1" dirty="0"/>
              <a:t>, </a:t>
            </a:r>
            <a:r>
              <a:rPr lang="fr-FR" b="1" dirty="0" err="1"/>
              <a:t>vapor</a:t>
            </a:r>
            <a:r>
              <a:rPr lang="fr-FR" b="1" dirty="0"/>
              <a:t>, </a:t>
            </a:r>
            <a:r>
              <a:rPr lang="fr-FR" b="1" dirty="0" err="1"/>
              <a:t>solid</a:t>
            </a:r>
            <a:r>
              <a:rPr lang="fr-FR" b="1" dirty="0"/>
              <a:t> CO</a:t>
            </a:r>
            <a:r>
              <a:rPr lang="fr-FR" b="1" baseline="-25000" dirty="0"/>
              <a:t>2</a:t>
            </a:r>
            <a:r>
              <a:rPr lang="fr-FR" b="1" dirty="0"/>
              <a:t> ‘</a:t>
            </a:r>
            <a:r>
              <a:rPr lang="fr-FR" b="1" dirty="0" err="1"/>
              <a:t>snow</a:t>
            </a:r>
            <a:r>
              <a:rPr lang="fr-FR" b="1" dirty="0"/>
              <a:t>’)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987B7FE3-A98E-438C-B023-60B0EA6A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31552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45" y="86529"/>
            <a:ext cx="8957568" cy="6515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Espace réservé pour une image  4" descr="LHCB VELO upgrade  microchannels1-s2.0-S0168900222003394-main.pdf - Adobe Acrobat Reader (32-bit)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962" r="7330"/>
          <a:stretch>
            <a:fillRect/>
          </a:stretch>
        </p:blipFill>
        <p:spPr bwMode="auto">
          <a:xfrm>
            <a:off x="3491697" y="4216928"/>
            <a:ext cx="4590930" cy="14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39773" y="649072"/>
            <a:ext cx="8760598" cy="3539430"/>
            <a:chOff x="338449" y="858414"/>
            <a:chExt cx="8760598" cy="3539430"/>
          </a:xfrm>
        </p:grpSpPr>
        <p:sp>
          <p:nvSpPr>
            <p:cNvPr id="6" name="ZoneTexte 5"/>
            <p:cNvSpPr txBox="1"/>
            <p:nvPr/>
          </p:nvSpPr>
          <p:spPr>
            <a:xfrm>
              <a:off x="338449" y="858414"/>
              <a:ext cx="8760598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i="1" dirty="0" err="1"/>
                <a:t>Two</a:t>
              </a:r>
              <a:r>
                <a:rPr lang="fr-FR" sz="2400" b="1" i="1" dirty="0"/>
                <a:t> distinct types of detector </a:t>
              </a:r>
              <a:r>
                <a:rPr lang="fr-FR" sz="2400" b="1" i="1" dirty="0" err="1"/>
                <a:t>cooling</a:t>
              </a:r>
              <a:r>
                <a:rPr lang="fr-FR" sz="2400" b="1" i="1" dirty="0"/>
                <a:t> </a:t>
              </a:r>
              <a:r>
                <a:rPr lang="fr-FR" sz="2400" b="1" i="1" dirty="0" err="1"/>
                <a:t>geometry</a:t>
              </a:r>
              <a:r>
                <a:rPr lang="fr-FR" sz="2400" b="1" i="1" dirty="0"/>
                <a:t>:</a:t>
              </a:r>
            </a:p>
            <a:p>
              <a:endParaRPr lang="fr-FR" sz="12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57200" indent="-457200">
                <a:buAutoNum type="arabicParenBoth"/>
              </a:pPr>
              <a:r>
                <a:rPr lang="fr-FR" sz="2400" b="1" i="1" dirty="0">
                  <a:solidFill>
                    <a:schemeClr val="accent6">
                      <a:lumMod val="50000"/>
                    </a:schemeClr>
                  </a:solidFill>
                </a:rPr>
                <a:t>Tube and block ‘DNA’ </a:t>
              </a:r>
            </a:p>
            <a:p>
              <a:pPr marL="457200" indent="-457200">
                <a:buAutoNum type="arabicParenBoth"/>
              </a:pPr>
              <a:endParaRPr lang="fr-FR" sz="24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57200" indent="-457200">
                <a:buAutoNum type="arabicParenBoth"/>
              </a:pPr>
              <a:endParaRPr lang="fr-FR" sz="24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57200" indent="-457200">
                <a:buAutoNum type="arabicParenBoth"/>
              </a:pPr>
              <a:endParaRPr lang="fr-FR" sz="24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fr-FR" sz="24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fr-FR" sz="800" b="1" dirty="0"/>
                <a:t>	</a:t>
              </a:r>
            </a:p>
            <a:p>
              <a:r>
                <a:rPr lang="fr-FR" sz="1600" b="1" dirty="0"/>
                <a:t>      ATLAS barrel SCT (</a:t>
              </a:r>
              <a:r>
                <a:rPr lang="fr-FR" sz="1600" b="1" dirty="0" err="1"/>
                <a:t>present</a:t>
              </a:r>
              <a:r>
                <a:rPr lang="fr-FR" sz="1600" b="1" dirty="0"/>
                <a:t>)  		 ATLAS ITK Barrel longerons and Si module</a:t>
              </a:r>
            </a:p>
            <a:p>
              <a:r>
                <a:rPr lang="fr-FR" sz="1600" b="1" dirty="0"/>
                <a:t>				       block </a:t>
              </a:r>
              <a:r>
                <a:rPr lang="fr-FR" sz="1600" b="1" dirty="0" err="1"/>
                <a:t>attachment</a:t>
              </a:r>
              <a:r>
                <a:rPr lang="fr-FR" sz="1600" b="1" dirty="0"/>
                <a:t> (future HL-LHC)</a:t>
              </a:r>
            </a:p>
            <a:p>
              <a:endParaRPr lang="fr-FR" sz="800" b="1" dirty="0"/>
            </a:p>
            <a:p>
              <a:r>
                <a:rPr lang="fr-FR" sz="2000" b="1" i="1" dirty="0" err="1">
                  <a:solidFill>
                    <a:srgbClr val="C00000"/>
                  </a:solidFill>
                </a:rPr>
                <a:t>Disadvantages</a:t>
              </a:r>
              <a:r>
                <a:rPr lang="fr-FR" sz="2000" b="1" i="1" dirty="0">
                  <a:solidFill>
                    <a:srgbClr val="C00000"/>
                  </a:solidFill>
                </a:rPr>
                <a:t>: longer </a:t>
              </a:r>
              <a:r>
                <a:rPr lang="fr-FR" sz="2000" b="1" i="1" dirty="0" err="1">
                  <a:solidFill>
                    <a:srgbClr val="C00000"/>
                  </a:solidFill>
                </a:rPr>
                <a:t>heat</a:t>
              </a:r>
              <a:r>
                <a:rPr lang="fr-FR" sz="2000" b="1" i="1" dirty="0">
                  <a:solidFill>
                    <a:srgbClr val="C00000"/>
                  </a:solidFill>
                </a:rPr>
                <a:t> conduction </a:t>
              </a:r>
              <a:r>
                <a:rPr lang="fr-FR" sz="2000" b="1" i="1" dirty="0" err="1">
                  <a:solidFill>
                    <a:srgbClr val="C00000"/>
                  </a:solidFill>
                </a:rPr>
                <a:t>path</a:t>
              </a:r>
              <a:r>
                <a:rPr lang="fr-FR" sz="2000" b="1" i="1" dirty="0">
                  <a:solidFill>
                    <a:srgbClr val="C00000"/>
                  </a:solidFill>
                </a:rPr>
                <a:t> </a:t>
              </a:r>
              <a:r>
                <a:rPr lang="fr-FR" b="1" i="1" dirty="0">
                  <a:solidFill>
                    <a:srgbClr val="C00000"/>
                  </a:solidFill>
                </a:rPr>
                <a:t>(more interfaces) </a:t>
              </a:r>
              <a:r>
                <a:rPr lang="fr-FR" sz="2000" b="1" i="1" dirty="0">
                  <a:solidFill>
                    <a:srgbClr val="C00000"/>
                  </a:solidFill>
                </a:rPr>
                <a:t>Si</a:t>
              </a:r>
              <a:r>
                <a:rPr lang="fr-FR" sz="2000" b="1" i="1" dirty="0">
                  <a:solidFill>
                    <a:srgbClr val="C00000"/>
                  </a:solidFill>
                  <a:sym typeface="Wingdings" panose="05000000000000000000" pitchFamily="2" charset="2"/>
                </a:rPr>
                <a:t> </a:t>
              </a:r>
              <a:r>
                <a:rPr lang="fr-FR" b="1" i="1" dirty="0">
                  <a:solidFill>
                    <a:srgbClr val="C00000"/>
                  </a:solidFill>
                  <a:sym typeface="Wingdings" panose="05000000000000000000" pitchFamily="2" charset="2"/>
                </a:rPr>
                <a:t>(</a:t>
              </a:r>
              <a:r>
                <a:rPr lang="fr-FR" b="1" i="1" dirty="0" err="1">
                  <a:solidFill>
                    <a:srgbClr val="C00000"/>
                  </a:solidFill>
                  <a:sym typeface="Wingdings" panose="05000000000000000000" pitchFamily="2" charset="2"/>
                </a:rPr>
                <a:t>colder</a:t>
              </a:r>
              <a:r>
                <a:rPr lang="fr-FR" b="1" i="1" dirty="0">
                  <a:solidFill>
                    <a:srgbClr val="C00000"/>
                  </a:solidFill>
                  <a:sym typeface="Wingdings" panose="05000000000000000000" pitchFamily="2" charset="2"/>
                </a:rPr>
                <a:t>) </a:t>
              </a:r>
              <a:r>
                <a:rPr lang="fr-FR" b="1" i="1" dirty="0" err="1">
                  <a:solidFill>
                    <a:srgbClr val="C00000"/>
                  </a:solidFill>
                  <a:sym typeface="Wingdings" panose="05000000000000000000" pitchFamily="2" charset="2"/>
                </a:rPr>
                <a:t>coolant</a:t>
              </a:r>
              <a:endParaRPr lang="fr-FR" b="1" i="1" dirty="0">
                <a:solidFill>
                  <a:srgbClr val="C00000"/>
                </a:solidFill>
                <a:sym typeface="Wingdings" panose="05000000000000000000" pitchFamily="2" charset="2"/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3" r="24661"/>
            <a:stretch/>
          </p:blipFill>
          <p:spPr>
            <a:xfrm rot="5400000">
              <a:off x="4373506" y="1161106"/>
              <a:ext cx="293996" cy="1078406"/>
            </a:xfrm>
            <a:prstGeom prst="rect">
              <a:avLst/>
            </a:prstGeom>
          </p:spPr>
        </p:pic>
        <p:pic>
          <p:nvPicPr>
            <p:cNvPr id="9" name="Picture 8" descr="SCT-completed-barr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49" y="1822035"/>
              <a:ext cx="3250329" cy="152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Espace réservé pour une image  4" descr="FTM_Thermo-mechanical_Performance_of_the_Local_Supports_for_the_ATLAS_ITk_Pixel_Outer_Barrel_Experimental_and_FE_Studies.pdf and 37 more pages - Profile 1 - Microsoft​ Edge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07140" y="1895524"/>
              <a:ext cx="3478404" cy="1420422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>
            <a:off x="339773" y="4144958"/>
            <a:ext cx="80083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(2) Micro-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channel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cooling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b="1" dirty="0" err="1"/>
              <a:t>LHCb</a:t>
            </a:r>
            <a:r>
              <a:rPr lang="fr-FR" b="1" dirty="0"/>
              <a:t> VELO upgrade</a:t>
            </a:r>
          </a:p>
          <a:p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Advantages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shortest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heat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conduction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path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coolant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coolant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can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be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6">
                    <a:lumMod val="50000"/>
                  </a:schemeClr>
                </a:solidFill>
              </a:rPr>
              <a:t>warmer</a:t>
            </a:r>
            <a:r>
              <a:rPr lang="fr-FR" b="1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fr-FR" b="1" i="1" dirty="0" err="1">
                <a:solidFill>
                  <a:srgbClr val="C00000"/>
                </a:solidFill>
              </a:rPr>
              <a:t>Disadvantages</a:t>
            </a:r>
            <a:r>
              <a:rPr lang="fr-FR" b="1" i="1" dirty="0">
                <a:solidFill>
                  <a:srgbClr val="C00000"/>
                </a:solidFill>
              </a:rPr>
              <a:t>: </a:t>
            </a:r>
            <a:r>
              <a:rPr lang="fr-FR" b="1" i="1" dirty="0" err="1">
                <a:solidFill>
                  <a:srgbClr val="C00000"/>
                </a:solidFill>
              </a:rPr>
              <a:t>fraglity</a:t>
            </a:r>
            <a:r>
              <a:rPr lang="fr-FR" b="1" i="1" dirty="0">
                <a:solidFill>
                  <a:srgbClr val="C00000"/>
                </a:solidFill>
              </a:rPr>
              <a:t> issues: </a:t>
            </a:r>
            <a:r>
              <a:rPr lang="fr-FR" b="1" i="1" dirty="0" err="1">
                <a:solidFill>
                  <a:srgbClr val="C00000"/>
                </a:solidFill>
              </a:rPr>
              <a:t>channels</a:t>
            </a:r>
            <a:r>
              <a:rPr lang="fr-FR" b="1" i="1" dirty="0">
                <a:solidFill>
                  <a:srgbClr val="C00000"/>
                </a:solidFill>
              </a:rPr>
              <a:t> </a:t>
            </a:r>
            <a:r>
              <a:rPr lang="fr-FR" b="1" i="1" dirty="0" err="1">
                <a:solidFill>
                  <a:srgbClr val="C00000"/>
                </a:solidFill>
              </a:rPr>
              <a:t>etched</a:t>
            </a:r>
            <a:r>
              <a:rPr lang="fr-FR" b="1" i="1" dirty="0">
                <a:solidFill>
                  <a:srgbClr val="C00000"/>
                </a:solidFill>
              </a:rPr>
              <a:t> in </a:t>
            </a:r>
            <a:r>
              <a:rPr lang="fr-FR" b="1" i="1" dirty="0" err="1">
                <a:solidFill>
                  <a:srgbClr val="C00000"/>
                </a:solidFill>
              </a:rPr>
              <a:t>silicon</a:t>
            </a:r>
            <a:r>
              <a:rPr lang="fr-FR" b="1" i="1" dirty="0">
                <a:solidFill>
                  <a:srgbClr val="C00000"/>
                </a:solidFill>
              </a:rPr>
              <a:t> and </a:t>
            </a:r>
            <a:r>
              <a:rPr lang="fr-FR" b="1" i="1" dirty="0" err="1">
                <a:solidFill>
                  <a:srgbClr val="C00000"/>
                </a:solidFill>
              </a:rPr>
              <a:t>cover</a:t>
            </a:r>
            <a:r>
              <a:rPr lang="fr-FR" b="1" i="1" dirty="0">
                <a:solidFill>
                  <a:srgbClr val="C00000"/>
                </a:solidFill>
              </a:rPr>
              <a:t> plate </a:t>
            </a:r>
            <a:r>
              <a:rPr lang="fr-FR" b="1" i="1" dirty="0" err="1">
                <a:solidFill>
                  <a:srgbClr val="C00000"/>
                </a:solidFill>
              </a:rPr>
              <a:t>attached</a:t>
            </a:r>
            <a:endParaRPr lang="fr-FR" b="1" i="1" dirty="0">
              <a:solidFill>
                <a:srgbClr val="C00000"/>
              </a:solidFill>
            </a:endParaRP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D8763A7B-B1DE-48BD-A173-A0622A64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266659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45" y="86529"/>
            <a:ext cx="8957568" cy="6515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348650" y="827918"/>
            <a:ext cx="729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Micro-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channel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cooling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: more on the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LHCb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VELO upgrade</a:t>
            </a:r>
          </a:p>
        </p:txBody>
      </p:sp>
      <p:pic>
        <p:nvPicPr>
          <p:cNvPr id="12" name="LHC upgrade paper 2022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" r="45765" b="18779"/>
          <a:stretch>
            <a:fillRect/>
          </a:stretch>
        </p:blipFill>
        <p:spPr bwMode="auto">
          <a:xfrm>
            <a:off x="150922" y="1379390"/>
            <a:ext cx="2521257" cy="2468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09" y="1305735"/>
            <a:ext cx="5035007" cy="4482991"/>
          </a:xfrm>
          <a:prstGeom prst="rect">
            <a:avLst/>
          </a:prstGeom>
        </p:spPr>
      </p:pic>
      <p:pic>
        <p:nvPicPr>
          <p:cNvPr id="17" name="LHC upgrade paper 2022.jpg"/>
          <p:cNvPicPr/>
          <p:nvPr/>
        </p:nvPicPr>
        <p:blipFill rotWithShape="1">
          <a:blip r:embed="rId5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20573" b="18779"/>
          <a:stretch>
            <a:fillRect/>
          </a:stretch>
        </p:blipFill>
        <p:spPr bwMode="auto">
          <a:xfrm>
            <a:off x="240103" y="3848311"/>
            <a:ext cx="2666410" cy="2612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hlinkClick r:id="rId6"/>
          </p:cNvPr>
          <p:cNvSpPr txBox="1"/>
          <p:nvPr/>
        </p:nvSpPr>
        <p:spPr>
          <a:xfrm>
            <a:off x="3278926" y="5818755"/>
            <a:ext cx="495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6"/>
              </a:rPr>
              <a:t>https://www.youtube.com/watch?v=RmlQwLdfFZg</a:t>
            </a:r>
            <a:endParaRPr lang="fr-FR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D3D7B2CE-B1A4-4979-A737-A1DEA901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381441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LHCb CO2cooling channels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 b="7859"/>
          <a:stretch>
            <a:fillRect/>
          </a:stretch>
        </p:blipFill>
        <p:spPr bwMode="auto">
          <a:xfrm>
            <a:off x="1378461" y="1733265"/>
            <a:ext cx="5954496" cy="3795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8650" y="827918"/>
            <a:ext cx="7298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Micro-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channel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cooling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: more on the </a:t>
            </a:r>
            <a:r>
              <a:rPr lang="fr-FR" sz="2400" b="1" i="1" dirty="0" err="1">
                <a:solidFill>
                  <a:schemeClr val="accent6">
                    <a:lumMod val="50000"/>
                  </a:schemeClr>
                </a:solidFill>
              </a:rPr>
              <a:t>LHCb</a:t>
            </a: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 VELO upgrade</a:t>
            </a:r>
          </a:p>
          <a:p>
            <a:r>
              <a:rPr lang="fr-FR" sz="2000" b="1" dirty="0" err="1"/>
              <a:t>Recent</a:t>
            </a:r>
            <a:r>
              <a:rPr lang="fr-FR" sz="2000" b="1" dirty="0"/>
              <a:t> </a:t>
            </a:r>
            <a:r>
              <a:rPr lang="fr-FR" sz="2000" b="1" dirty="0" err="1"/>
              <a:t>mastery</a:t>
            </a:r>
            <a:r>
              <a:rPr lang="fr-FR" sz="2000" b="1" dirty="0"/>
              <a:t> of </a:t>
            </a:r>
            <a:r>
              <a:rPr lang="fr-FR" sz="2000" b="1" dirty="0" err="1"/>
              <a:t>evaporative</a:t>
            </a:r>
            <a:r>
              <a:rPr lang="fr-FR" sz="2000" b="1" dirty="0"/>
              <a:t> CO</a:t>
            </a:r>
            <a:r>
              <a:rPr lang="fr-FR" sz="2000" b="1" baseline="-25000" dirty="0"/>
              <a:t>2</a:t>
            </a:r>
            <a:r>
              <a:rPr lang="fr-FR" sz="2000" b="1" dirty="0"/>
              <a:t> </a:t>
            </a:r>
            <a:r>
              <a:rPr lang="fr-FR" sz="2000" b="1" dirty="0" err="1"/>
              <a:t>cooling</a:t>
            </a:r>
            <a:r>
              <a:rPr lang="fr-FR" sz="2000" b="1" dirty="0"/>
              <a:t> in </a:t>
            </a:r>
            <a:r>
              <a:rPr lang="fr-FR" sz="2000" b="1" dirty="0" err="1"/>
              <a:t>microchannels</a:t>
            </a:r>
            <a:r>
              <a:rPr lang="fr-FR" sz="2000" b="1" dirty="0"/>
              <a:t> 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8650" y="5532915"/>
            <a:ext cx="7886700" cy="664620"/>
          </a:xfrm>
        </p:spPr>
        <p:txBody>
          <a:bodyPr>
            <a:normAutofit/>
          </a:bodyPr>
          <a:lstStyle/>
          <a:p>
            <a:r>
              <a:rPr lang="fr-FR" sz="2800" b="1" dirty="0">
                <a:hlinkClick r:id="rId4"/>
              </a:rPr>
              <a:t>https://www.youtube.com/watch?v=hsLXi9QTxUo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51117" y="5974599"/>
            <a:ext cx="458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 film </a:t>
            </a:r>
            <a:r>
              <a:rPr lang="fr-FR" b="1" dirty="0" err="1"/>
              <a:t>narrated</a:t>
            </a:r>
            <a:r>
              <a:rPr lang="fr-FR" b="1" dirty="0"/>
              <a:t> by </a:t>
            </a:r>
            <a:r>
              <a:rPr lang="fr-FR" b="1" dirty="0" err="1"/>
              <a:t>LHCb</a:t>
            </a:r>
            <a:r>
              <a:rPr lang="fr-FR" b="1" dirty="0"/>
              <a:t> </a:t>
            </a:r>
            <a:r>
              <a:rPr lang="fr-FR" b="1" dirty="0" err="1"/>
              <a:t>physicist</a:t>
            </a:r>
            <a:r>
              <a:rPr lang="fr-FR" b="1" dirty="0"/>
              <a:t> Paula Collins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5785493" y="4116120"/>
            <a:ext cx="3377151" cy="707886"/>
            <a:chOff x="5785493" y="4116120"/>
            <a:chExt cx="3377151" cy="707886"/>
          </a:xfrm>
        </p:grpSpPr>
        <p:cxnSp>
          <p:nvCxnSpPr>
            <p:cNvPr id="16" name="Connecteur droit avec flèche 15"/>
            <p:cNvCxnSpPr/>
            <p:nvPr/>
          </p:nvCxnSpPr>
          <p:spPr>
            <a:xfrm flipH="1">
              <a:off x="5785493" y="4470063"/>
              <a:ext cx="1961966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6059807" y="4116120"/>
              <a:ext cx="31028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High CO</a:t>
              </a:r>
              <a:r>
                <a:rPr lang="fr-FR" b="1" baseline="-25000" dirty="0">
                  <a:solidFill>
                    <a:srgbClr val="C00000"/>
                  </a:solidFill>
                </a:rPr>
                <a:t>2</a:t>
              </a:r>
              <a:r>
                <a:rPr lang="fr-FR" b="1" dirty="0">
                  <a:solidFill>
                    <a:srgbClr val="C00000"/>
                  </a:solidFill>
                </a:rPr>
                <a:t> </a:t>
              </a:r>
              <a:r>
                <a:rPr lang="fr-FR" b="1" dirty="0" err="1">
                  <a:solidFill>
                    <a:srgbClr val="C00000"/>
                  </a:solidFill>
                </a:rPr>
                <a:t>evaporation</a:t>
              </a:r>
              <a:r>
                <a:rPr lang="fr-FR" b="1" dirty="0">
                  <a:solidFill>
                    <a:srgbClr val="C00000"/>
                  </a:solidFill>
                </a:rPr>
                <a:t> pressure</a:t>
              </a:r>
            </a:p>
            <a:p>
              <a:pPr algn="ctr"/>
              <a:endParaRPr lang="fr-FR" sz="400" b="1" dirty="0">
                <a:solidFill>
                  <a:srgbClr val="C00000"/>
                </a:solidFill>
              </a:endParaRPr>
            </a:p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(~70 bar at room </a:t>
              </a:r>
              <a:r>
                <a:rPr lang="fr-FR" b="1" dirty="0" err="1">
                  <a:solidFill>
                    <a:srgbClr val="C00000"/>
                  </a:solidFill>
                </a:rPr>
                <a:t>temp</a:t>
              </a:r>
              <a:r>
                <a:rPr lang="fr-FR" b="1" dirty="0">
                  <a:solidFill>
                    <a:srgbClr val="C00000"/>
                  </a:solidFill>
                </a:rPr>
                <a:t>.)</a:t>
              </a:r>
            </a:p>
          </p:txBody>
        </p:sp>
      </p:grp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C6A66E73-F8B0-405E-8E6A-57FCC148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0103" y="6435666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37573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5455" y="738111"/>
            <a:ext cx="861075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Despite these evident successes, the coolant is not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directly passing through the detector chips,</a:t>
            </a:r>
          </a:p>
          <a:p>
            <a:pPr lvl="0" indent="180975" algn="just"/>
            <a:r>
              <a:rPr kumimoji="0" lang="en-GB" altLang="en-US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just t</a:t>
            </a:r>
            <a:r>
              <a:rPr lang="en-GB" altLang="en-US" sz="1600" b="1" baseline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hrough</a:t>
            </a: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heat collector plates onto which they are bonded which contain 200 x 120 micron </a:t>
            </a:r>
          </a:p>
          <a:p>
            <a:pPr lvl="0" indent="180975" algn="just"/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etched </a:t>
            </a:r>
            <a:r>
              <a:rPr lang="en-GB" altLang="en-U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microchannels</a:t>
            </a: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silicon pixel detectors and their readout electronics are </a:t>
            </a:r>
            <a:r>
              <a:rPr kumimoji="0" lang="en-GB" altLang="en-US" sz="1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almost directly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cooled by fluid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evaporating in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microchannels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can therefore ask: 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will processor chips ever have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microchannels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etched into them for direct coolant flow? 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will this coolant be liquid, or evaporative for reduced mass flow?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how would the cooling pipes be connected? </a:t>
            </a:r>
          </a:p>
          <a:p>
            <a:pPr lvl="0" algn="just">
              <a:buFontTx/>
              <a:buChar char="•"/>
            </a:pP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what would the (necessarily electrically non-conductive) fluid be: a fluorocarbon</a:t>
            </a:r>
            <a:r>
              <a:rPr lang="en-GB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 lvl="0" algn="just"/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CO</a:t>
            </a:r>
            <a:r>
              <a:rPr lang="en-GB" altLang="en-US" sz="1600" b="1" baseline="-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a new low GWP fluid, for example from the 3M “NOVEC” range?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9217" name="Espace réservé pour une image  4" descr="LHCB VELO upgrade  microchannels1-s2.0-S0168900222003394-main.pdf - Adobe Acrobat Reader (32-bit)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962" r="7330"/>
          <a:stretch>
            <a:fillRect/>
          </a:stretch>
        </p:blipFill>
        <p:spPr bwMode="auto">
          <a:xfrm>
            <a:off x="914400" y="1668092"/>
            <a:ext cx="7395213" cy="23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7553" y="1668093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D71E6FD2-9BA6-42C2-98A0-320CD20A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255046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287879" y="718848"/>
            <a:ext cx="4293000" cy="46166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800" b="1" dirty="0">
                <a:solidFill>
                  <a:srgbClr val="C00000"/>
                </a:solidFill>
              </a:rPr>
              <a:t>The CO</a:t>
            </a:r>
            <a:r>
              <a:rPr lang="en-GB" sz="12800" b="1" baseline="-25000" dirty="0">
                <a:solidFill>
                  <a:srgbClr val="C00000"/>
                </a:solidFill>
              </a:rPr>
              <a:t>2</a:t>
            </a:r>
            <a:r>
              <a:rPr lang="en-GB" sz="12800" b="1" dirty="0">
                <a:solidFill>
                  <a:srgbClr val="C00000"/>
                </a:solidFill>
              </a:rPr>
              <a:t> problems: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5100" b="1" dirty="0">
              <a:solidFill>
                <a:srgbClr val="C00000"/>
              </a:solidFill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AutoNum type="arabicParenBoth"/>
            </a:pPr>
            <a:r>
              <a:rPr lang="en-GB" sz="6200" b="1" i="1" dirty="0">
                <a:solidFill>
                  <a:srgbClr val="C00000"/>
                </a:solidFill>
              </a:rPr>
              <a:t>High evaporation pressure at room temperature (60-70 bar)</a:t>
            </a:r>
            <a:endParaRPr lang="en-GB" sz="6200" b="1" i="1" dirty="0">
              <a:solidFill>
                <a:schemeClr val="accent5"/>
              </a:solidFill>
            </a:endParaRPr>
          </a:p>
          <a:p>
            <a:pPr marL="3556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i="1" dirty="0">
                <a:solidFill>
                  <a:schemeClr val="accent5"/>
                </a:solidFill>
              </a:rPr>
              <a:t>the detector has to ‘surf ‘ down the saturated </a:t>
            </a:r>
            <a:r>
              <a:rPr lang="en-GB" sz="6200" b="1" i="1" dirty="0" err="1">
                <a:solidFill>
                  <a:schemeClr val="accent5"/>
                </a:solidFill>
              </a:rPr>
              <a:t>vapor</a:t>
            </a:r>
            <a:r>
              <a:rPr lang="en-GB" sz="6200" b="1" i="1" dirty="0">
                <a:solidFill>
                  <a:schemeClr val="accent5"/>
                </a:solidFill>
              </a:rPr>
              <a:t> line to the operating evaporation temperature of -30 </a:t>
            </a:r>
            <a:r>
              <a:rPr lang="en-GB" sz="6200" b="1" i="1" dirty="0">
                <a:solidFill>
                  <a:schemeClr val="accent5"/>
                </a:solidFill>
                <a:sym typeface="Wingdings" panose="05000000000000000000" pitchFamily="2" charset="2"/>
              </a:rPr>
              <a:t> -40 </a:t>
            </a:r>
            <a:r>
              <a:rPr lang="en-GB" sz="6200" b="1" i="1" dirty="0">
                <a:solidFill>
                  <a:schemeClr val="accent5"/>
                </a:solidFill>
              </a:rPr>
              <a:t>°C</a:t>
            </a:r>
            <a:r>
              <a:rPr lang="en-GB" sz="6200" b="1" i="1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en-GB" sz="6200" b="1" i="1" dirty="0">
                <a:solidFill>
                  <a:schemeClr val="accent5"/>
                </a:solidFill>
              </a:rPr>
              <a:t>(pressure around  12 - 18 bars):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i="1" dirty="0">
                <a:solidFill>
                  <a:srgbClr val="C00000"/>
                </a:solidFill>
              </a:rPr>
              <a:t>       fatigue cycling an issue in </a:t>
            </a:r>
            <a:r>
              <a:rPr lang="en-GB" sz="6200" b="1" i="1" dirty="0" err="1">
                <a:solidFill>
                  <a:srgbClr val="C00000"/>
                </a:solidFill>
              </a:rPr>
              <a:t>microchannels</a:t>
            </a:r>
            <a:r>
              <a:rPr lang="en-GB" sz="6200" b="1" i="1" dirty="0">
                <a:solidFill>
                  <a:srgbClr val="C00000"/>
                </a:solidFill>
              </a:rPr>
              <a:t>..?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200" b="1" i="1" dirty="0">
              <a:solidFill>
                <a:schemeClr val="accent5"/>
              </a:solidFill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i="1" dirty="0">
                <a:solidFill>
                  <a:schemeClr val="accent5"/>
                </a:solidFill>
              </a:rPr>
              <a:t>(2) </a:t>
            </a:r>
            <a:r>
              <a:rPr lang="en-GB" sz="6200" b="1" i="1" dirty="0">
                <a:solidFill>
                  <a:srgbClr val="C00000"/>
                </a:solidFill>
              </a:rPr>
              <a:t>The high triple point temperature of -56 °C  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i="1" dirty="0">
                <a:solidFill>
                  <a:schemeClr val="accent5"/>
                </a:solidFill>
              </a:rPr>
              <a:t>	limits the lowest temperature attainable in the tubes of a tube &amp; block cooling system: </a:t>
            </a:r>
            <a:r>
              <a:rPr lang="en-GB" sz="6200" b="1" i="1" dirty="0">
                <a:solidFill>
                  <a:srgbClr val="C00000"/>
                </a:solidFill>
              </a:rPr>
              <a:t>may not be cold enough for operation of Si detectors after years of irradiation in the LHC High Luminosity program (2019-41)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518734" y="1553621"/>
            <a:ext cx="4475073" cy="3400119"/>
            <a:chOff x="6974518" y="3102188"/>
            <a:chExt cx="1922704" cy="1649275"/>
          </a:xfrm>
        </p:grpSpPr>
        <p:pic>
          <p:nvPicPr>
            <p:cNvPr id="6" name="Figure 15 ph diagrams xe.jpg"/>
            <p:cNvPicPr/>
            <p:nvPr/>
          </p:nvPicPr>
          <p:blipFill rotWithShape="1"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15" t="3906" b="49849"/>
            <a:stretch>
              <a:fillRect/>
            </a:stretch>
          </p:blipFill>
          <p:spPr bwMode="auto">
            <a:xfrm>
              <a:off x="7075503" y="3102188"/>
              <a:ext cx="1821719" cy="1558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Figure 15 ph diagrams xe.jpg"/>
            <p:cNvPicPr/>
            <p:nvPr/>
          </p:nvPicPr>
          <p:blipFill rotWithShape="1"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6" r="94547" b="49893"/>
            <a:stretch>
              <a:fillRect/>
            </a:stretch>
          </p:blipFill>
          <p:spPr bwMode="auto">
            <a:xfrm>
              <a:off x="6974518" y="3177456"/>
              <a:ext cx="201969" cy="155710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Figure 15 ph diagrams xe.jpg"/>
            <p:cNvPicPr/>
            <p:nvPr/>
          </p:nvPicPr>
          <p:blipFill rotWithShape="1"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7" t="92796" b="1822"/>
            <a:stretch>
              <a:fillRect/>
            </a:stretch>
          </p:blipFill>
          <p:spPr bwMode="auto">
            <a:xfrm>
              <a:off x="7096653" y="4570093"/>
              <a:ext cx="1779418" cy="1813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69" y="1603277"/>
            <a:ext cx="727480" cy="7274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50" y="3053040"/>
            <a:ext cx="727480" cy="727480"/>
          </a:xfrm>
          <a:prstGeom prst="rect">
            <a:avLst/>
          </a:prstGeom>
        </p:spPr>
      </p:pic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3B5169C3-8484-45E2-BA31-6193BD83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32582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52400" y="718848"/>
            <a:ext cx="8867313" cy="5021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800" b="1" dirty="0">
                <a:solidFill>
                  <a:schemeClr val="accent6">
                    <a:lumMod val="75000"/>
                  </a:schemeClr>
                </a:solidFill>
              </a:rPr>
              <a:t>Low GWP Alternatives to CO</a:t>
            </a:r>
            <a:r>
              <a:rPr lang="en-GB" sz="128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GB" sz="1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5100" b="1" dirty="0">
              <a:solidFill>
                <a:srgbClr val="C00000"/>
              </a:solidFill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AutoNum type="arabicParenBoth"/>
            </a:pPr>
            <a:r>
              <a:rPr lang="en-GB" sz="9600" b="1" dirty="0"/>
              <a:t>Noble gases like Xenon and Krypton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i="1" dirty="0">
                <a:solidFill>
                  <a:schemeClr val="accent5"/>
                </a:solidFill>
              </a:rPr>
              <a:t>     </a:t>
            </a:r>
          </a:p>
          <a:p>
            <a:pPr marL="541338" indent="-363538"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rgbClr val="FF0000"/>
                </a:solidFill>
              </a:rPr>
              <a:t>Very expensive and in very short supply, particularly since the war in Ukraine.</a:t>
            </a:r>
          </a:p>
          <a:p>
            <a:pPr marL="541338" indent="-363538"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rgbClr val="FF0000"/>
                </a:solidFill>
              </a:rPr>
              <a:t>Complex </a:t>
            </a:r>
            <a:r>
              <a:rPr lang="en-GB" sz="6200" b="1" i="1" dirty="0" err="1">
                <a:solidFill>
                  <a:srgbClr val="FF0000"/>
                </a:solidFill>
              </a:rPr>
              <a:t>transcritical</a:t>
            </a:r>
            <a:r>
              <a:rPr lang="en-GB" sz="6200" b="1" i="1" dirty="0">
                <a:solidFill>
                  <a:srgbClr val="FF0000"/>
                </a:solidFill>
              </a:rPr>
              <a:t> circulation for Krypton (outside the scope of this unit);</a:t>
            </a:r>
          </a:p>
          <a:p>
            <a:pPr marL="541338" indent="-363538"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chemeClr val="accent5"/>
                </a:solidFill>
              </a:rPr>
              <a:t>Xenon probably just squeaks in (~50 bar @ 15 C) but still has relatively high pressure evaporation at room temp, but no triple point problem (-112 ˚C)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800" b="1" dirty="0"/>
              <a:t>(2) </a:t>
            </a:r>
            <a:r>
              <a:rPr lang="en-GB" sz="8800" b="1" dirty="0" err="1"/>
              <a:t>Fluoroketone</a:t>
            </a:r>
            <a:r>
              <a:rPr lang="en-GB" sz="8800" b="1" dirty="0"/>
              <a:t> </a:t>
            </a:r>
            <a:r>
              <a:rPr lang="en-GB" sz="7200" b="1" dirty="0"/>
              <a:t>(C</a:t>
            </a:r>
            <a:r>
              <a:rPr lang="en-GB" sz="7200" b="1" baseline="-25000" dirty="0"/>
              <a:t>n</a:t>
            </a:r>
            <a:r>
              <a:rPr lang="en-GB" sz="7200" b="1" dirty="0"/>
              <a:t>F</a:t>
            </a:r>
            <a:r>
              <a:rPr lang="en-GB" sz="7200" b="1" baseline="-25000" dirty="0"/>
              <a:t>2n</a:t>
            </a:r>
            <a:r>
              <a:rPr lang="en-GB" sz="7200" b="1" dirty="0"/>
              <a:t>O) </a:t>
            </a:r>
            <a:r>
              <a:rPr lang="en-GB" sz="8800" b="1" dirty="0"/>
              <a:t>replacements for saturated fluorocarbons </a:t>
            </a:r>
            <a:r>
              <a:rPr lang="en-GB" sz="7200" b="1" dirty="0"/>
              <a:t>(</a:t>
            </a:r>
            <a:r>
              <a:rPr lang="en-GB" sz="7200" b="1" dirty="0" err="1"/>
              <a:t>C</a:t>
            </a:r>
            <a:r>
              <a:rPr lang="en-GB" sz="7200" b="1" baseline="-25000" dirty="0" err="1"/>
              <a:t>n</a:t>
            </a:r>
            <a:r>
              <a:rPr lang="en-GB" sz="7200" b="1" dirty="0" err="1"/>
              <a:t>F</a:t>
            </a:r>
            <a:r>
              <a:rPr lang="en-GB" sz="7200" b="1" baseline="-25000" dirty="0"/>
              <a:t>(2n+2)</a:t>
            </a:r>
            <a:r>
              <a:rPr lang="en-GB" sz="7200" b="1" dirty="0"/>
              <a:t>)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endParaRPr lang="en-GB" sz="6200" b="1" i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chemeClr val="accent5"/>
                </a:solidFill>
              </a:rPr>
              <a:t>The substitution of two fluorine atoms with an oxygen atom can reduce the GWP to zero: if the oxygen atom is on the end or on a side-arm of the molecule (see next slide);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chemeClr val="accent5"/>
                </a:solidFill>
              </a:rPr>
              <a:t>Ultraviolet scission of the molecules in the upper atmosphere des not created long-lived debris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i="1" dirty="0">
                <a:solidFill>
                  <a:schemeClr val="accent5"/>
                </a:solidFill>
              </a:rPr>
              <a:t>     molecules (references given in unit support notes);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b="1" i="1" dirty="0">
                <a:solidFill>
                  <a:schemeClr val="accent5"/>
                </a:solidFill>
              </a:rPr>
              <a:t>(C</a:t>
            </a:r>
            <a:r>
              <a:rPr lang="en-GB" sz="6400" b="1" i="1" baseline="-25000" dirty="0">
                <a:solidFill>
                  <a:schemeClr val="accent5"/>
                </a:solidFill>
              </a:rPr>
              <a:t>n</a:t>
            </a:r>
            <a:r>
              <a:rPr lang="en-GB" sz="6400" b="1" i="1" dirty="0">
                <a:solidFill>
                  <a:schemeClr val="accent5"/>
                </a:solidFill>
              </a:rPr>
              <a:t>F</a:t>
            </a:r>
            <a:r>
              <a:rPr lang="en-GB" sz="6400" b="1" i="1" baseline="-25000" dirty="0">
                <a:solidFill>
                  <a:schemeClr val="accent5"/>
                </a:solidFill>
              </a:rPr>
              <a:t>2n</a:t>
            </a:r>
            <a:r>
              <a:rPr lang="en-GB" sz="6400" b="1" i="1" dirty="0">
                <a:solidFill>
                  <a:schemeClr val="accent5"/>
                </a:solidFill>
              </a:rPr>
              <a:t>O) molecules with the same number of carbons as their (</a:t>
            </a:r>
            <a:r>
              <a:rPr lang="en-GB" sz="6400" b="1" i="1" dirty="0" err="1">
                <a:solidFill>
                  <a:schemeClr val="accent5"/>
                </a:solidFill>
              </a:rPr>
              <a:t>C</a:t>
            </a:r>
            <a:r>
              <a:rPr lang="en-GB" sz="6400" b="1" i="1" baseline="-25000" dirty="0" err="1">
                <a:solidFill>
                  <a:schemeClr val="accent5"/>
                </a:solidFill>
              </a:rPr>
              <a:t>n</a:t>
            </a:r>
            <a:r>
              <a:rPr lang="en-GB" sz="6400" b="1" i="1" dirty="0" err="1">
                <a:solidFill>
                  <a:schemeClr val="accent5"/>
                </a:solidFill>
              </a:rPr>
              <a:t>F</a:t>
            </a:r>
            <a:r>
              <a:rPr lang="en-GB" sz="6400" b="1" i="1" baseline="-25000" dirty="0">
                <a:solidFill>
                  <a:schemeClr val="accent5"/>
                </a:solidFill>
              </a:rPr>
              <a:t>(2n+2)</a:t>
            </a:r>
            <a:r>
              <a:rPr lang="en-GB" sz="6400" b="1" i="1" dirty="0">
                <a:solidFill>
                  <a:schemeClr val="accent5"/>
                </a:solidFill>
              </a:rPr>
              <a:t>) partners will </a:t>
            </a:r>
            <a:r>
              <a:rPr lang="en-GB" sz="6400" b="1" i="1" dirty="0" err="1">
                <a:solidFill>
                  <a:schemeClr val="accent5"/>
                </a:solidFill>
              </a:rPr>
              <a:t>hve</a:t>
            </a:r>
            <a:r>
              <a:rPr lang="en-GB" sz="6400" b="1" i="1" dirty="0">
                <a:solidFill>
                  <a:schemeClr val="accent5"/>
                </a:solidFill>
              </a:rPr>
              <a:t> similar thermodynamics (molecular weight difference  = 22 units);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200" b="1" i="1" dirty="0">
                <a:solidFill>
                  <a:schemeClr val="accent6">
                    <a:lumMod val="75000"/>
                  </a:schemeClr>
                </a:solidFill>
              </a:rPr>
              <a:t>3M NOVEC 649 (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GB" sz="6600" b="1" i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GB" sz="6600" b="1" i="1" baseline="-25000" dirty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GB" sz="6200" b="1" i="1" dirty="0">
                <a:solidFill>
                  <a:schemeClr val="accent6">
                    <a:lumMod val="75000"/>
                  </a:schemeClr>
                </a:solidFill>
              </a:rPr>
              <a:t>) authorised for use as a 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GB" sz="6600" b="1" i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GB" sz="6600" b="1" i="1" baseline="-25000" dirty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</a:rPr>
              <a:t> replacement at CERN (liquid cooling)</a:t>
            </a:r>
            <a:endParaRPr lang="en-GB" sz="6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200" b="1" i="1" dirty="0">
              <a:solidFill>
                <a:schemeClr val="accent5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200" b="1" i="1" dirty="0">
              <a:solidFill>
                <a:srgbClr val="C0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54B2D280-C11F-4007-8FE3-EEC2852C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231636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66861"/>
              </p:ext>
            </p:extLst>
          </p:nvPr>
        </p:nvGraphicFramePr>
        <p:xfrm>
          <a:off x="900263" y="2114195"/>
          <a:ext cx="7281331" cy="4017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6405">
                  <a:extLst>
                    <a:ext uri="{9D8B030D-6E8A-4147-A177-3AD203B41FA5}">
                      <a16:colId xmlns:a16="http://schemas.microsoft.com/office/drawing/2014/main" val="3700225657"/>
                    </a:ext>
                  </a:extLst>
                </a:gridCol>
                <a:gridCol w="2762159">
                  <a:extLst>
                    <a:ext uri="{9D8B030D-6E8A-4147-A177-3AD203B41FA5}">
                      <a16:colId xmlns:a16="http://schemas.microsoft.com/office/drawing/2014/main" val="3676160170"/>
                    </a:ext>
                  </a:extLst>
                </a:gridCol>
                <a:gridCol w="1882767">
                  <a:extLst>
                    <a:ext uri="{9D8B030D-6E8A-4147-A177-3AD203B41FA5}">
                      <a16:colId xmlns:a16="http://schemas.microsoft.com/office/drawing/2014/main" val="3171866874"/>
                    </a:ext>
                  </a:extLst>
                </a:gridCol>
              </a:tblGrid>
              <a:tr h="87052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Fluid thermophysical</a:t>
                      </a:r>
                      <a:endParaRPr lang="en-GB" sz="14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property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NOVEC 649: C</a:t>
                      </a:r>
                      <a:r>
                        <a:rPr lang="da-DK" sz="1400" baseline="-25000">
                          <a:effectLst/>
                        </a:rPr>
                        <a:t>2</a:t>
                      </a:r>
                      <a:r>
                        <a:rPr lang="da-DK" sz="1400">
                          <a:effectLst/>
                        </a:rPr>
                        <a:t>F</a:t>
                      </a:r>
                      <a:r>
                        <a:rPr lang="da-DK" sz="1400" baseline="-25000">
                          <a:effectLst/>
                        </a:rPr>
                        <a:t>5</a:t>
                      </a:r>
                      <a:r>
                        <a:rPr lang="da-DK" sz="1400">
                          <a:effectLst/>
                        </a:rPr>
                        <a:t>C(O)CF(CF</a:t>
                      </a:r>
                      <a:r>
                        <a:rPr lang="da-DK" sz="1400" baseline="-25000">
                          <a:effectLst/>
                        </a:rPr>
                        <a:t>3</a:t>
                      </a:r>
                      <a:r>
                        <a:rPr lang="da-DK" sz="1400">
                          <a:effectLst/>
                        </a:rPr>
                        <a:t>)</a:t>
                      </a:r>
                      <a:r>
                        <a:rPr lang="da-DK" sz="1400" baseline="-25000">
                          <a:effectLst/>
                        </a:rPr>
                        <a:t>2 </a:t>
                      </a:r>
                      <a:r>
                        <a:rPr lang="da-DK" sz="1400">
                          <a:effectLst/>
                        </a:rPr>
                        <a:t>Perfluoro-2-methyl-3-pentanone (C</a:t>
                      </a:r>
                      <a:r>
                        <a:rPr lang="da-DK" sz="1400" baseline="-25000">
                          <a:effectLst/>
                        </a:rPr>
                        <a:t>6</a:t>
                      </a:r>
                      <a:r>
                        <a:rPr lang="da-DK" sz="1400">
                          <a:effectLst/>
                        </a:rPr>
                        <a:t>F</a:t>
                      </a:r>
                      <a:r>
                        <a:rPr lang="da-DK" sz="1400" baseline="-25000">
                          <a:effectLst/>
                        </a:rPr>
                        <a:t>12</a:t>
                      </a:r>
                      <a:r>
                        <a:rPr lang="da-DK" sz="1400">
                          <a:effectLst/>
                        </a:rPr>
                        <a:t>O fluoro-ketone)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C</a:t>
                      </a:r>
                      <a:r>
                        <a:rPr lang="da-DK" sz="1400" baseline="-25000" dirty="0">
                          <a:effectLst/>
                        </a:rPr>
                        <a:t>6</a:t>
                      </a:r>
                      <a:r>
                        <a:rPr lang="da-DK" sz="1400" dirty="0">
                          <a:effectLst/>
                        </a:rPr>
                        <a:t>F</a:t>
                      </a:r>
                      <a:r>
                        <a:rPr lang="da-DK" sz="1400" baseline="-25000" dirty="0">
                          <a:effectLst/>
                        </a:rPr>
                        <a:t>14</a:t>
                      </a:r>
                      <a:endParaRPr lang="en-GB" sz="14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(Perfluorohexane,</a:t>
                      </a:r>
                      <a:endParaRPr lang="en-GB" sz="14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Saturated fluorocarbon)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646213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Boiling temp @ 1 atm (˚C)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596981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Critical Temp (˚C)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169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178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9946794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Critical Pressure (MPa)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1.87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1.89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757061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Freezing temperatre (˚C)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&lt; -100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&lt; -100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739812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Specific heat (J.kg</a:t>
                      </a:r>
                      <a:r>
                        <a:rPr lang="da-DK" sz="1400" baseline="30000">
                          <a:effectLst/>
                        </a:rPr>
                        <a:t>-1</a:t>
                      </a:r>
                      <a:r>
                        <a:rPr lang="da-DK" sz="1400">
                          <a:effectLst/>
                        </a:rPr>
                        <a:t>K</a:t>
                      </a:r>
                      <a:r>
                        <a:rPr lang="da-DK" sz="1400" baseline="30000">
                          <a:effectLst/>
                        </a:rPr>
                        <a:t>-1</a:t>
                      </a:r>
                      <a:r>
                        <a:rPr lang="da-DK" sz="1400">
                          <a:effectLst/>
                        </a:rPr>
                        <a:t>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1103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1050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187219"/>
                  </a:ext>
                </a:extLst>
              </a:tr>
              <a:tr h="5036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Density (kg.m</a:t>
                      </a:r>
                      <a:r>
                        <a:rPr lang="da-DK" sz="1400" baseline="30000">
                          <a:effectLst/>
                        </a:rPr>
                        <a:t>-3</a:t>
                      </a:r>
                      <a:r>
                        <a:rPr lang="da-DK" sz="1400">
                          <a:effectLst/>
                        </a:rPr>
                        <a:t>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1610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1680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261471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Kinematic viscosity (cSt)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0.42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0.4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1099237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Latent Heat (J.kg</a:t>
                      </a:r>
                      <a:r>
                        <a:rPr lang="da-DK" sz="1400" baseline="30000">
                          <a:effectLst/>
                        </a:rPr>
                        <a:t>-1</a:t>
                      </a:r>
                      <a:r>
                        <a:rPr lang="da-DK" sz="1400">
                          <a:effectLst/>
                        </a:rPr>
                        <a:t>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88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88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512232"/>
                  </a:ext>
                </a:extLst>
              </a:tr>
              <a:tr h="4298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Vapour Pressure @ 25 ˚C (kPa)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40.4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30.9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509928"/>
                  </a:ext>
                </a:extLst>
              </a:tr>
              <a:tr h="4298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Vapour Pressure @ 100 ˚C (kPa)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441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350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661669"/>
                  </a:ext>
                </a:extLst>
              </a:tr>
              <a:tr h="2094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Water solubility (ppm</a:t>
                      </a:r>
                      <a:r>
                        <a:rPr lang="da-DK" sz="1400" baseline="-25000">
                          <a:effectLst/>
                        </a:rPr>
                        <a:t>w</a:t>
                      </a:r>
                      <a:r>
                        <a:rPr lang="da-DK" sz="1400">
                          <a:effectLst/>
                        </a:rPr>
                        <a:t>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2516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3845" y="1359365"/>
            <a:ext cx="74741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Thermophysical Properties of NOVEC 649 (C</a:t>
            </a:r>
            <a:r>
              <a:rPr kumimoji="0" lang="da-DK" altLang="en-US" b="1" i="0" u="none" strike="noStrike" cap="none" normalizeH="0" baseline="-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kumimoji="0" lang="da-DK" altLang="en-US" b="1" i="0" u="none" strike="noStrike" cap="none" normalizeH="0" baseline="-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O) &amp; C</a:t>
            </a:r>
            <a:r>
              <a:rPr kumimoji="0" lang="da-DK" altLang="en-US" b="1" i="0" u="none" strike="noStrike" cap="none" normalizeH="0" baseline="-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kumimoji="0" lang="da-DK" altLang="en-US" b="1" i="0" u="none" strike="noStrike" cap="none" normalizeH="0" baseline="-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(at 25ºC except where noted: after [7.15])</a:t>
            </a:r>
            <a:endParaRPr kumimoji="0" lang="en-GB" altLang="en-US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145" y="86529"/>
            <a:ext cx="8957568" cy="65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(5.7) Examples from cooling particle physics Si trackers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(ATLAS, CMS,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6263" y="846610"/>
            <a:ext cx="81415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 </a:t>
            </a:r>
            <a:r>
              <a:rPr lang="en-GB" sz="2000" b="1" dirty="0" err="1"/>
              <a:t>Fluoroketone</a:t>
            </a:r>
            <a:r>
              <a:rPr lang="en-GB" sz="2000" b="1" dirty="0"/>
              <a:t> (C</a:t>
            </a:r>
            <a:r>
              <a:rPr lang="en-GB" sz="2000" b="1" baseline="-25000" dirty="0"/>
              <a:t>n</a:t>
            </a:r>
            <a:r>
              <a:rPr lang="en-GB" sz="2000" b="1" dirty="0"/>
              <a:t>F</a:t>
            </a:r>
            <a:r>
              <a:rPr lang="en-GB" sz="2000" b="1" baseline="-25000" dirty="0"/>
              <a:t>2n</a:t>
            </a:r>
            <a:r>
              <a:rPr lang="en-GB" sz="2000" b="1" dirty="0"/>
              <a:t>O) replacement for a saturated </a:t>
            </a:r>
            <a:r>
              <a:rPr lang="en-GB" sz="2000" b="1" dirty="0" err="1"/>
              <a:t>flurorcarbon</a:t>
            </a:r>
            <a:r>
              <a:rPr lang="en-GB" sz="2000" b="1" dirty="0"/>
              <a:t> (</a:t>
            </a:r>
            <a:r>
              <a:rPr lang="en-GB" sz="2000" b="1" dirty="0" err="1"/>
              <a:t>C</a:t>
            </a:r>
            <a:r>
              <a:rPr lang="en-GB" sz="2000" b="1" baseline="-25000" dirty="0" err="1"/>
              <a:t>n</a:t>
            </a:r>
            <a:r>
              <a:rPr lang="en-GB" sz="2000" b="1" dirty="0" err="1"/>
              <a:t>F</a:t>
            </a:r>
            <a:r>
              <a:rPr lang="en-GB" sz="2000" b="1" baseline="-25000" dirty="0"/>
              <a:t>(2n+2)</a:t>
            </a:r>
            <a:r>
              <a:rPr lang="en-GB" sz="2000" b="1" dirty="0"/>
              <a:t>)</a:t>
            </a:r>
          </a:p>
          <a:p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157CE6E1-C7F7-42E4-8A6E-B447B09A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2549641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65569</TotalTime>
  <Words>2807</Words>
  <Application>Microsoft Office PowerPoint</Application>
  <PresentationFormat>On-screen Show (4:3)</PresentationFormat>
  <Paragraphs>356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Thème Office</vt:lpstr>
      <vt:lpstr>Lecture 4 of 4 (13:1)</vt:lpstr>
      <vt:lpstr>(5.7) Examples from cooling silicon tracking detectors in particle physics (ATLAS, CMS, LHCb)</vt:lpstr>
      <vt:lpstr>(5.7) Examples from cooling particle physics Si trackers (ATLAS, CMS, LHCb)</vt:lpstr>
      <vt:lpstr>(5.7) Examples from cooling particle physics Si trackers (ATLAS, CMS, LHCb)</vt:lpstr>
      <vt:lpstr>https://www.youtube.com/watch?v=hsLXi9QTxUo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Massive use of fluorocarbons in electronics industry for semiconductor manufacture and soldering complex computer mother boards with SMD components</vt:lpstr>
      <vt:lpstr>PowerPoint Presentation</vt:lpstr>
      <vt:lpstr>GHS Classification Criteria for Inhalation Toxicity</vt:lpstr>
      <vt:lpstr>PowerPoint Presentation</vt:lpstr>
      <vt:lpstr>Massive use of fluorocarbons in electronics industry for semiconductor manufacture and soldering complex computer mother boards with SMD components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Greg</dc:creator>
  <cp:lastModifiedBy>Greg</cp:lastModifiedBy>
  <cp:revision>845</cp:revision>
  <dcterms:created xsi:type="dcterms:W3CDTF">2015-02-25T21:40:34Z</dcterms:created>
  <dcterms:modified xsi:type="dcterms:W3CDTF">2024-10-22T02:50:24Z</dcterms:modified>
</cp:coreProperties>
</file>