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13"/>
  </p:notesMasterIdLst>
  <p:sldIdLst>
    <p:sldId id="1119" r:id="rId2"/>
    <p:sldId id="1092" r:id="rId3"/>
    <p:sldId id="1086" r:id="rId4"/>
    <p:sldId id="1089" r:id="rId5"/>
    <p:sldId id="1094" r:id="rId6"/>
    <p:sldId id="1095" r:id="rId7"/>
    <p:sldId id="1098" r:id="rId8"/>
    <p:sldId id="1096" r:id="rId9"/>
    <p:sldId id="1099" r:id="rId10"/>
    <p:sldId id="1097" r:id="rId11"/>
    <p:sldId id="110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B51BAA"/>
    <a:srgbClr val="FF85F6"/>
    <a:srgbClr val="765A00"/>
    <a:srgbClr val="B08600"/>
    <a:srgbClr val="5AD660"/>
    <a:srgbClr val="66FF33"/>
    <a:srgbClr val="640000"/>
    <a:srgbClr val="CF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26" autoAdjust="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F80B-C477-499F-A054-B4CD7A3A68B7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EEE-EE17-4350-B87A-0B1EEE02B2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64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CFC-E9E6-4C24-B222-9229CD32A80E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81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7DC0-E0E4-4E0C-9F28-67D6DF4D0F45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3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E6EE-AEE1-4F4C-BB74-3DFD8ECBD07F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4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6F1-E8C3-4A18-B76F-E04CF26770DF}" type="datetime1">
              <a:rPr lang="fr-FR" smtClean="0"/>
              <a:t>21/10/2024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60000"/>
            <a:ext cx="8226425" cy="5016068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/>
              <a:t>Slide text first level</a:t>
            </a:r>
          </a:p>
          <a:p>
            <a:pPr lvl="1"/>
            <a:r>
              <a:rPr lang="x-none" dirty="0"/>
              <a:t>Slide text second level</a:t>
            </a:r>
          </a:p>
          <a:p>
            <a:pPr lvl="2"/>
            <a:r>
              <a:rPr lang="x-none" dirty="0"/>
              <a:t>Slide text third level</a:t>
            </a:r>
          </a:p>
          <a:p>
            <a:pPr lvl="3"/>
            <a:r>
              <a:rPr lang="x-none" dirty="0"/>
              <a:t>Slide text fourth level</a:t>
            </a:r>
          </a:p>
          <a:p>
            <a:pPr lvl="4"/>
            <a:r>
              <a:rPr lang="x-none" dirty="0"/>
              <a:t>Slide text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0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C7F-E0D1-479C-91A8-B671D2881862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CA78-5DCE-4373-8BF2-AB73AF02CF28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019-A8C9-4BA1-A51A-97272D268ADB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0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B68E-C384-42C8-9858-653A30430440}" type="datetime1">
              <a:rPr lang="fr-FR" smtClean="0"/>
              <a:t>21/10/2024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00BB-7561-43C4-804C-CDC275D53689}" type="datetime1">
              <a:rPr lang="fr-FR" smtClean="0"/>
              <a:t>21/10/2024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0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BF90-E6A2-4B49-9B18-4A50C2C7F4B8}" type="datetime1">
              <a:rPr lang="fr-FR" smtClean="0"/>
              <a:t>21/10/2024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26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2C96-2402-4535-A2E5-ED95326CC58D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3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1D0C-5DAB-48C0-BE76-C80A6891FCAC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B460-AA14-4B5A-A2DB-14C88F33BF04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Ultimate%20DIY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Vortex%20tub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Heat%20pip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heat%20pipes%20laptop%20deskto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Heat%20pipe%20fan%20photomontag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sgs.gov/special-topic/water-science-school/science/how-much-water-there-earth?qt-science_center_objects=0#qt-science_center_objec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Peltier-al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Peltier-al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516886"/>
            <a:ext cx="78867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Lecture 3 of 4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(10:</a:t>
            </a:r>
            <a:r>
              <a:rPr lang="fr-FR" sz="2400" b="1" dirty="0">
                <a:solidFill>
                  <a:srgbClr val="C00000"/>
                </a:solidFill>
              </a:rPr>
              <a:t>3</a:t>
            </a:r>
            <a:r>
              <a:rPr lang="fr-FR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EFB47D59-FE96-4364-9D5B-16DC74CC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10E08-00B3-4029-B6E4-6F2F78631103}"/>
              </a:ext>
            </a:extLst>
          </p:cNvPr>
          <p:cNvSpPr/>
          <p:nvPr/>
        </p:nvSpPr>
        <p:spPr>
          <a:xfrm>
            <a:off x="0" y="686045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524 </a:t>
            </a: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Survey of Instrumentation &amp; Laboratory Techniques: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 Unit 5:  Cooling &amp; Thermal management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447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10</a:t>
            </a:fld>
            <a:endParaRPr lang="fr-FR"/>
          </a:p>
        </p:txBody>
      </p:sp>
      <p:pic>
        <p:nvPicPr>
          <p:cNvPr id="3073" name="Ultimate DIY.jpg" descr="C:\Greg\Gollin-Cooling_course\Course description\Figures for course description\Ultimate DIY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5" b="20741"/>
          <a:stretch>
            <a:fillRect/>
          </a:stretch>
        </p:blipFill>
        <p:spPr bwMode="auto">
          <a:xfrm>
            <a:off x="1743075" y="3243025"/>
            <a:ext cx="5743575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9441" y="5808654"/>
            <a:ext cx="89508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(almost) ultimate ($60 on Amazon) do-it-yourself processor chip cooling kit: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 l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iquid? Peltier? heat pipes? fins? fans?  Mix ‘n match?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562" y="2395921"/>
            <a:ext cx="913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a typical processor cooling configuration the "hot" (emissive) side of the TEC  is attached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to a heat sink, which may be  water-cooled  or finned and fan-cooled, while the “cold”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(absorbing) side is attached to the processor core through  a thermally-conducting paste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38273" y="152182"/>
            <a:ext cx="7886700" cy="6776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Peltier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6124" y="829847"/>
            <a:ext cx="81788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refrigeration applications TEC devices have an efficiency of 10-15%,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compared with 40–60% in phase change systems.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a result, TE cooling is normally used in environments where the compact,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solid-state nature (low maintenance through no moving parts) and 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insensitivity to orientation outweigh efficiency considerations. </a:t>
            </a:r>
            <a:endParaRPr lang="en-GB" altLang="en-US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F4E8BE3F-4320-4786-AFE6-99A7AA31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8027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718" y="196450"/>
            <a:ext cx="8522564" cy="691317"/>
          </a:xfrm>
        </p:spPr>
        <p:txBody>
          <a:bodyPr>
            <a:normAutofit/>
          </a:bodyPr>
          <a:lstStyle/>
          <a:p>
            <a:pPr algn="ctr"/>
            <a:r>
              <a:rPr lang="en-GB" altLang="en-US" sz="2400" b="1" dirty="0" bmk="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Vortex tube: an extreme example of Joule-Thompson Cooling 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358" y="964713"/>
            <a:ext cx="911775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eceptively simple - also known as a </a:t>
            </a:r>
            <a:r>
              <a:rPr kumimoji="0" lang="en-GB" altLang="en-US" b="1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Ranque-Hilsch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tube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ery high flow (usually filtered dry compressed  air) injected tangentially into a tube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reating extremely fast vortex (up to 10</a:t>
            </a:r>
            <a:r>
              <a:rPr kumimoji="0" lang="en-US" altLang="en-US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rotations per minute);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Gas spirals along the tube, is slowed down and compressed by a conical valve,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exiting from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one end of the device as hot gas;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By contrast the heat exchange with the wave produced in return cools the gas reflected by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 cone, which exits as cold gas from the opposite end.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21" name="Picture 1" descr="C:\Greg\Gollin-Cooling_course\Course description\Figures for course description\Vortex tube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0"/>
          <a:stretch>
            <a:fillRect/>
          </a:stretch>
        </p:blipFill>
        <p:spPr bwMode="auto">
          <a:xfrm>
            <a:off x="128358" y="3118473"/>
            <a:ext cx="4594562" cy="26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5209" y="5786601"/>
            <a:ext cx="3966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Ranque-Hilsch</a:t>
            </a: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tube:</a:t>
            </a:r>
            <a:r>
              <a:rPr kumimoji="0" lang="en-GB" altLang="en-US" sz="12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operating principle, typical dimensions,</a:t>
            </a:r>
            <a:r>
              <a:rPr kumimoji="0" lang="en-GB" altLang="en-US" sz="12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electronics cabinet cooling </a:t>
            </a:r>
            <a:r>
              <a:rPr lang="en-GB" alt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installation </a:t>
            </a: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87234" y="3108945"/>
            <a:ext cx="4395499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Adjusting the </a:t>
            </a: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cone opening aperture varies the cold gas output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flow: the greater the outlet flow, the lower the temperature.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Devices typically 10 -  40 cm long, 1 to 5 cm diameter: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can create a temp. difference of 70°C between inlet gas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&amp; cold exhaust.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srgbClr val="C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Very high gas consumption (&amp; noise) levels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(for example a device with a power of 85 (3000)W can have a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 gas consumption of 113 (4000!!) l.min</a:t>
            </a:r>
            <a:r>
              <a:rPr lang="en-US" altLang="en-US" sz="1200" b="1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Much less efficient in terms of energy (PV consumption)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than conventional refrigerating units,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but their low cost and simple installation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make them attractive for electronic rack cooling. </a:t>
            </a:r>
            <a:endParaRPr lang="en-GB" altLang="en-US" sz="1200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4B7682CC-B654-4D90-8ABB-B29A97C4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301898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2</a:t>
            </a:fld>
            <a:endParaRPr lang="fr-FR"/>
          </a:p>
        </p:txBody>
      </p:sp>
      <p:pic>
        <p:nvPicPr>
          <p:cNvPr id="7" name="Heat pipe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7" b="33183"/>
          <a:stretch>
            <a:fillRect/>
          </a:stretch>
        </p:blipFill>
        <p:spPr bwMode="auto">
          <a:xfrm>
            <a:off x="1258603" y="2974207"/>
            <a:ext cx="6788117" cy="2187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7138" y="5161368"/>
            <a:ext cx="8123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are phase-change cooling devices with an evaporation-condensation 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thermal conductivity of a heat pipe may far exceed (1500 - 50000 W.m</a:t>
            </a:r>
            <a:r>
              <a:rPr lang="en-GB" baseline="30000" dirty="0"/>
              <a:t>-1</a:t>
            </a:r>
            <a:r>
              <a:rPr lang="en-GB" dirty="0"/>
              <a:t>.K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  <a:p>
            <a:r>
              <a:rPr lang="en-GB" dirty="0"/>
              <a:t>     a copper (400 W.m</a:t>
            </a:r>
            <a:r>
              <a:rPr lang="en-GB" baseline="30000" dirty="0"/>
              <a:t>-1</a:t>
            </a:r>
            <a:r>
              <a:rPr lang="en-GB" dirty="0"/>
              <a:t>.K</a:t>
            </a:r>
            <a:r>
              <a:rPr lang="en-GB" baseline="30000" dirty="0"/>
              <a:t>-1</a:t>
            </a:r>
            <a:r>
              <a:rPr lang="en-GB" dirty="0"/>
              <a:t>) rod of the same external diameter.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now ubiquitous in cooling computer cores, desktops &amp; laptops,  GPUs etc.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7130" y="115517"/>
            <a:ext cx="631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5.5 Heat pipes &amp; Peltier devices (1)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7579" y="921442"/>
            <a:ext cx="849431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Heat pipes: </a:t>
            </a:r>
            <a:r>
              <a:rPr lang="en-GB" dirty="0"/>
              <a:t>(typical ref.[3.4])</a:t>
            </a:r>
          </a:p>
          <a:p>
            <a:endParaRPr lang="en-GB" sz="1000" b="1" dirty="0"/>
          </a:p>
          <a:p>
            <a:r>
              <a:rPr lang="en-GB" dirty="0"/>
              <a:t>Hollow tubes (usually Cu) containing:</a:t>
            </a:r>
          </a:p>
          <a:p>
            <a:r>
              <a:rPr lang="en-GB" sz="1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micro-climate with a volatile fluid evaporates at the “hot” end &amp; flows as vapour to </a:t>
            </a:r>
          </a:p>
          <a:p>
            <a:r>
              <a:rPr lang="en-GB" dirty="0"/>
              <a:t>     the cold end, condensing &amp; giving up heat acquired in evaporation;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tube with grooved wall or sintered metal “wick”  for condensed fluid to return to</a:t>
            </a:r>
          </a:p>
          <a:p>
            <a:r>
              <a:rPr lang="en-GB" dirty="0"/>
              <a:t>      hot end by capillarity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8DA2C5CF-19F5-469D-AD3F-36DDBB41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43833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310133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3</a:t>
            </a:fld>
            <a:endParaRPr lang="fr-FR"/>
          </a:p>
        </p:txBody>
      </p:sp>
      <p:pic>
        <p:nvPicPr>
          <p:cNvPr id="6" name="heat pipes laptop desktop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22915" r="3470" b="27872"/>
          <a:stretch>
            <a:fillRect/>
          </a:stretch>
        </p:blipFill>
        <p:spPr bwMode="auto">
          <a:xfrm>
            <a:off x="1699577" y="2218784"/>
            <a:ext cx="5060790" cy="1924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3046" y="4743340"/>
            <a:ext cx="9303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“hot” ends often clamped in contact with the processor chip;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be flattened to increase contact area (over their entire length - low profile  geometries;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Several heat pipes in parallel gives redundancy;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Cold ends usually enter finned radiator for large contact area with fan-driven air flow ;</a:t>
            </a:r>
          </a:p>
          <a:p>
            <a:r>
              <a:rPr lang="en-GB" dirty="0"/>
              <a:t>     (Heat pipes can, of course, also be used to conduct heat to liquid-cooled heat exchangers)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3046" y="4150363"/>
            <a:ext cx="875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Left</a:t>
            </a:r>
            <a:r>
              <a:rPr lang="en-GB" i="1" dirty="0"/>
              <a:t>: low profile installation (laptop or server) channelling heat to radiator &amp; ventilator fan: </a:t>
            </a:r>
            <a:endParaRPr lang="en-GB" dirty="0"/>
          </a:p>
          <a:p>
            <a:r>
              <a:rPr lang="en-GB" b="1" i="1" dirty="0"/>
              <a:t>Right</a:t>
            </a:r>
            <a:r>
              <a:rPr lang="en-GB" i="1" dirty="0"/>
              <a:t>: installation for a desktop, (less stringent space constraints)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67130" y="115517"/>
            <a:ext cx="631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5.5 Heat pipes &amp; Peltier devices (2)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3046" y="741456"/>
            <a:ext cx="8576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De-min H</a:t>
            </a:r>
            <a:r>
              <a:rPr lang="en-GB" baseline="-25000" dirty="0"/>
              <a:t>2</a:t>
            </a:r>
            <a:r>
              <a:rPr lang="en-GB" dirty="0"/>
              <a:t>O  typically used for normal room temperature operation:</a:t>
            </a:r>
          </a:p>
          <a:p>
            <a:r>
              <a:rPr lang="en-GB" dirty="0"/>
              <a:t>      extremely high enthalpy, of evaporation  (~2.5 MJ.kg</a:t>
            </a:r>
            <a:r>
              <a:rPr lang="en-GB" baseline="30000" dirty="0"/>
              <a:t>-1</a:t>
            </a:r>
            <a:r>
              <a:rPr lang="en-GB" dirty="0"/>
              <a:t>) very low pressure  (few mbar): </a:t>
            </a:r>
          </a:p>
          <a:p>
            <a:r>
              <a:rPr lang="en-GB" dirty="0"/>
              <a:t>      fraction of a </a:t>
            </a:r>
            <a:r>
              <a:rPr lang="en-GB" dirty="0" err="1"/>
              <a:t>gramme</a:t>
            </a:r>
            <a:r>
              <a:rPr lang="en-GB" dirty="0"/>
              <a:t> of water injected into a typical computer application heat pipe:</a:t>
            </a:r>
          </a:p>
          <a:p>
            <a:r>
              <a:rPr lang="en-GB" dirty="0"/>
              <a:t>      requires long-term </a:t>
            </a:r>
            <a:r>
              <a:rPr lang="en-GB" dirty="0" err="1"/>
              <a:t>hermeticity</a:t>
            </a:r>
            <a:r>
              <a:rPr lang="en-GB" dirty="0"/>
              <a:t> against air ingress;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ammonia, acetone, methanol for lower temperature applications.</a:t>
            </a: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0DF59CC2-B9EA-4E33-AECD-E18C88F7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401956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7000" y="40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217" name="Heat pipe fan photomontage.jpg" descr="C:\Greg\Gollin-Cooling_course\Course description\Figures for course description\Heat pipe fan photomontag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3"/>
          <a:stretch>
            <a:fillRect/>
          </a:stretch>
        </p:blipFill>
        <p:spPr bwMode="auto">
          <a:xfrm>
            <a:off x="2092737" y="3899012"/>
            <a:ext cx="4224255" cy="25205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198" y="-328422"/>
            <a:ext cx="899560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 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see also separate sheet: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processor chip dissipating 75W must be cooled by conducting heat away to a finned heat exchanger (the heat sink).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cooling block in contact with the chip through a thin thermal grease joint has grooves for three 6 mm diameter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 conduits, </a:t>
            </a:r>
          </a:p>
          <a:p>
            <a:pPr lvl="0" algn="just"/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as shown in the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photo montage below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total cooling path from the center of the cooling block to the center of the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finned radiator is 15 cm.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fan is powerful enough (and has enough range of driving voltage) to keep the heat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sink at 40˚ C under all circumstances.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temperature is maintained by feedback from a temperature sensor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mounted near the fan itself (note the 4-wire connector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photo montage).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computer user notices that, after turn-on the processor chip (monitored by its own internal temperature sensor)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rapidly increases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over 12 ˚C higher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 its normal operating temperature before the system annoyingly takes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remedial action by decreasing the processor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clock frequency etc.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Doing some research the user finds that this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cooling configuration uses three low-pressure water-filled copper heat pipes with 1mm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wall thickness and a nominal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thermal conductivity 2000 W.m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.K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surmises that one might have failed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(leaked up to atmospheric pressure).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Q1: Would the user be correct in this assumption?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Q2: Why, or why not? Show your reasoning with a calculation.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failed heat pipe would revert to the thermal conductivity of a copper tube of 6mm outer diameter and 1mm wall thickness.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125CEEB1-E655-4EF0-B2B8-1C55EA67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1781" y="6514982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20797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9920" y="227787"/>
            <a:ext cx="5871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 5: an ecological problem: see also separate sheet. </a:t>
            </a:r>
            <a:endParaRPr lang="en-GB" altLang="en-US" sz="800" dirty="0"/>
          </a:p>
        </p:txBody>
      </p:sp>
      <p:pic>
        <p:nvPicPr>
          <p:cNvPr id="2049" name="Image 27" descr="https://www.theriderpost.com/wp-content/uploads/2017/04/iceberg-768x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34" y="634018"/>
            <a:ext cx="3866016" cy="18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1689" y="2556109"/>
            <a:ext cx="8678081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could easily sink the Titanic, but is as</a:t>
            </a:r>
            <a:r>
              <a:rPr kumimoji="0" lang="en-GB" altLang="en-US" sz="1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minnow</a:t>
            </a:r>
            <a:r>
              <a:rPr kumimoji="0" lang="en-GB" altLang="en-US" sz="1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a whale in terms of the Global  ice loss problem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 of the Larsen-C ice shelf broke off from Antarctica in July 2017 and drifted North as iceberg A-68 before melting away.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A-68 was 170 km long, 50 km wide with an average thickness of 200m.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(a) Using the Latent heat of fusion </a:t>
            </a:r>
            <a:r>
              <a:rPr kumimoji="0" lang="en-GB" altLang="en-US" sz="1200" b="1" i="1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water (333 kJ.kg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estimate the combined energy absorbed from the sea and atmosphere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melt A-68.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Let’s assume that the energy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comes from global warming).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estimated (with big uncertainties, as inspections are less frequent than they used to be) that the World’s stockpile of nuclear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weapons </a:t>
            </a: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contains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around 10 000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megatonnes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TNT equivalent. The explosion of 1 MT_TNT releases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around 4.2.10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Joules.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What percentage of the World’s 10000 Mt stockpile of nuclear weapons would need to be exploded to melt iceberg A-68?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(Assume all the energy goes into melting ice). How many gigajoules is that?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Now let’s pretend that A-68 never existed (i.e. that there is no ice to buffer atmospheric heating), and that the global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warming energy calculated from (a) above went instead into heating the Earth’s atmosphere. Taking the Earth’s radius as 6370 km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and assuming the effective atmospheric depth to be 16 km (this height contains more than 90% of the atmospheric mass), how much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would the atmospheric mass be raised in temperature?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Should we be worried? Why, or why not?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Hints on next slide…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CCFF1B1-4F83-48A1-AE01-1C89D40A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122522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6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0080" y="482083"/>
            <a:ext cx="6437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 5 (</a:t>
            </a:r>
            <a:r>
              <a:rPr lang="en-GB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 an ecological problem: see also separate sheet. </a:t>
            </a:r>
            <a:endParaRPr lang="en-GB" altLang="en-US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4964" y="1091953"/>
            <a:ext cx="439799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“average values” of the </a:t>
            </a:r>
            <a:r>
              <a:rPr kumimoji="0" lang="en-GB" altLang="en-US" sz="1200" b="1" i="1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Cp</a:t>
            </a:r>
            <a:r>
              <a:rPr kumimoji="0" lang="en-GB" altLang="en-US" sz="1200" b="1" i="1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(1.0036 kJ.kg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.K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and density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 air (0.45 kg.m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-3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 [3.1] at the temperature of – 43˚C and pressure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(0.3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</a:t>
            </a:r>
            <a:r>
              <a:rPr kumimoji="0" lang="en-GB" altLang="en-US" sz="1200" b="0" i="0" u="none" strike="noStrike" cap="none" normalizeH="0" baseline="-30000" dirty="0" err="1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[3.5] , corresponding to an altitude of 8 km: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half the 90% mass height of 16 km;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altLang="en-US" sz="120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altLang="en-US" sz="120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average sea depth is 3688 metres and sea covers 71% of the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Earth’s surface. Oceans hold 96.5% of the Earth’s water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According to the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U.S. Geological Survey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there are over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1,386,000,000 cubic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kilometers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water on the planet.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this vast volume NOAA's National Geophysical Data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Center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estimates that 1,335,000,000 cubic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kilometers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in the oceans.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Ocean water mass = 1.335. 10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tonnes.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8" name="Image 7" descr="https://upload.wikimedia.org/wikipedia/commons/thumb/9/9d/Comparison_US_standard_atmosphere_1962.svg/250px-Comparison_US_standard_atmosphere_1962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45" y="851414"/>
            <a:ext cx="4207510" cy="52025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8C27D903-2299-4396-861C-EEABF4A0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425790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273" y="152182"/>
            <a:ext cx="7886700" cy="6776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Peltier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7</a:t>
            </a:fld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5693" y="829847"/>
            <a:ext cx="89632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Peltier  devices exploit the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Seebeck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thermoelectric effect of dissimilar metals or semiconductors.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Just as the temperature change of a junction of two dissimilar metals generates a measureable  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voltage, passing electric current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through a bi-metallic junction can generate a temperature gradient.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271131" y="4954986"/>
            <a:ext cx="950550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descriptor on the cooled “heat absorbing” side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indicates the number of stages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(the number of “heat parallel, electric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series”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semiconductor “couples”) &amp; the current rating in amperes. </a:t>
            </a:r>
          </a:p>
          <a:p>
            <a:pPr lvl="0" algn="ctr"/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inexpensive </a:t>
            </a:r>
            <a:r>
              <a:rPr lang="en-GB" alt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(40 x 40 mm) </a:t>
            </a:r>
            <a:r>
              <a:rPr kumimoji="0" lang="en-GB" altLang="en-US" sz="16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TEC1-12706</a:t>
            </a:r>
            <a:r>
              <a:rPr lang="en-GB" alt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(depth of  3 – 4 mm)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transport ~60 W of heat </a:t>
            </a:r>
          </a:p>
          <a:p>
            <a:pPr lvl="0" algn="ctr"/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a typical DC voltage of around 12 V and current of 6 A (resistance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2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W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15514" y="1693308"/>
            <a:ext cx="8790852" cy="3460750"/>
            <a:chOff x="-15514" y="1693308"/>
            <a:chExt cx="8790852" cy="3460750"/>
          </a:xfrm>
        </p:grpSpPr>
        <p:pic>
          <p:nvPicPr>
            <p:cNvPr id="3074" name="Picture 2" descr="C:\Greg\Gollin-Cooling_course\Course description\Figures for course description\Peltier-all.jpg"/>
            <p:cNvPicPr>
              <a:picLocks noChangeAspect="1" noChangeArrowheads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1" y="1693308"/>
              <a:ext cx="5746750" cy="3460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-15514" y="1693308"/>
              <a:ext cx="87908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180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80975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 T</a:t>
              </a:r>
              <a:r>
                <a:rPr kumimoji="0" lang="en-GB" altLang="en-US" sz="20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ypical Peltier thermoelectric cooling (TEC) device</a:t>
              </a:r>
              <a:r>
                <a:rPr kumimoji="0" lang="en-GB" altLang="en-US" sz="1600" b="1" i="0" u="none" strike="noStrike" cap="none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" name="Ellipse 2"/>
          <p:cNvSpPr/>
          <p:nvPr/>
        </p:nvSpPr>
        <p:spPr>
          <a:xfrm>
            <a:off x="4752753" y="2354323"/>
            <a:ext cx="1956391" cy="9413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DD7CD801-8F19-4E76-88B4-0C6C7115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95920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216587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8</a:t>
            </a:fld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05392" y="2619165"/>
            <a:ext cx="9249392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alumina ceramic substrates “sandwich” many pairs, or "couples", of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(e.g.) Bismuth Telluride (Bi</a:t>
            </a:r>
            <a:r>
              <a:rPr kumimoji="0" lang="en-GB" altLang="en-US" sz="1400" b="1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</a:t>
            </a:r>
            <a:r>
              <a:rPr kumimoji="0" lang="en-GB" altLang="en-US" sz="1400" b="1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semiconductor</a:t>
            </a:r>
          </a:p>
          <a:p>
            <a:pPr lvl="0" algn="just"/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dies connected through copper pads in series in an alternating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n-doped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</a:t>
            </a:r>
            <a:r>
              <a:rPr kumimoji="0" lang="en-GB" altLang="en-US" sz="1400" b="1" i="0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rich) &amp;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p-doped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</a:t>
            </a:r>
            <a:r>
              <a:rPr lang="en-GB" altLang="en-US" sz="1400" b="1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deficient) sequence.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ouples are mechanically constrained to be thermally in parallel, forming heat-conducting “columns” between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(electrically-insulating) ceramic plates, with heat transferred through the 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columns by the majority charge carriers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(electrons in n-type Bi</a:t>
            </a:r>
            <a:r>
              <a:rPr kumimoji="0" lang="en-GB" altLang="en-US" sz="1400" b="1" i="0" u="none" strike="noStrike" cap="none" normalizeH="0" baseline="-3000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</a:t>
            </a:r>
            <a:r>
              <a:rPr kumimoji="0" lang="en-GB" altLang="en-US" sz="1400" b="1" i="0" u="none" strike="noStrike" cap="none" normalizeH="0" baseline="-3000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holes in p-type)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no moving parts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current flowing 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through the series die circuit naturally configures for all couples:</a:t>
            </a: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(a)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more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kumimoji="0" lang="en-GB" altLang="en-US" sz="1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voltage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 onto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p-type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(&amp; the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GB" altLang="en-US" sz="1400" b="1" i="1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contacts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onto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n-type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material: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 absorbing junctions; </a:t>
            </a:r>
            <a:endParaRPr kumimoji="0" lang="en-GB" altLang="en-US" sz="1400" b="1" i="1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(b)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more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GB" altLang="en-US" sz="1400" b="1" i="1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voltage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contacts onto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p-type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alt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&amp;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kumimoji="0" lang="en-GB" altLang="en-US" sz="1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contacts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onto n-type) material: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</a:t>
            </a:r>
            <a:r>
              <a:rPr kumimoji="0" lang="en-GB" altLang="en-US" sz="1400" b="1" i="1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emitting junctions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which heat must be extracted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a cooled thermal drain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junctions of type (a) are all at the same temperature (as are those of type (b), in contact with the other plate)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side (a) of a thermally-isolated TEC will cool from the contributions of all the couples, while side (b) will heat up. </a:t>
            </a: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38273" y="152182"/>
            <a:ext cx="7886700" cy="6776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Peltier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433263" y="829847"/>
            <a:ext cx="5746750" cy="1501583"/>
            <a:chOff x="1024890" y="667967"/>
            <a:chExt cx="5746750" cy="1501583"/>
          </a:xfrm>
        </p:grpSpPr>
        <p:pic>
          <p:nvPicPr>
            <p:cNvPr id="18" name="Picture 2" descr="C:\Greg\Gollin-Cooling_course\Course description\Figures for course description\Peltier-all.jpg"/>
            <p:cNvPicPr>
              <a:picLocks noChangeAspect="1" noChangeArrowheads="1"/>
            </p:cNvPicPr>
            <p:nvPr/>
          </p:nvPicPr>
          <p:blipFill rotWithShape="1"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56" b="7932"/>
            <a:stretch>
              <a:fillRect/>
            </a:stretch>
          </p:blipFill>
          <p:spPr bwMode="auto">
            <a:xfrm>
              <a:off x="1024890" y="829847"/>
              <a:ext cx="5746750" cy="133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892263" y="1436356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(a)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556986" y="84421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204841" y="84421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687327" y="829847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 flipH="1">
              <a:off x="2315183" y="667967"/>
              <a:ext cx="440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 flipH="1">
              <a:off x="1491983" y="766505"/>
              <a:ext cx="440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 flipH="1">
              <a:off x="1834519" y="675958"/>
              <a:ext cx="440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</p:grp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61D25279-117F-4F9A-A2C3-022974B5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595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9</a:t>
            </a:fld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38273" y="152182"/>
            <a:ext cx="7886700" cy="6776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Peltier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83047" y="794802"/>
            <a:ext cx="877790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TECs are reversible and typical offsets of 60 ˚C are possible in 12 Volt, 6A devices.</a:t>
            </a:r>
            <a:endParaRPr lang="en-GB" alt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power in Watts, 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Q,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that can be moved by a TEC device is proportional to the current, 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the temperature-dependent Peltier coefficient of the material, </a:t>
            </a: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expressed in volts: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 = P.I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en-GB" altLang="en-US" sz="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depends on temperature &amp; TEC material choice. </a:t>
            </a:r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</a:t>
            </a:r>
            <a:r>
              <a:rPr lang="en-GB" altLang="en-US" b="1" baseline="-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</a:t>
            </a:r>
            <a:r>
              <a:rPr lang="en-GB" altLang="en-US" b="1" baseline="-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GB" alt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most economical material for ambient temp. applications. Below  -110 ˚C its semiconducting properties diminish.</a:t>
            </a:r>
            <a:r>
              <a:rPr lang="en-GB" alt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Peltier coefficients of 10 </a:t>
            </a:r>
            <a:r>
              <a:rPr lang="en-GB" alt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W.A</a:t>
            </a:r>
            <a:r>
              <a:rPr lang="en-GB" altLang="en-US" b="1" i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lang="en-GB" alt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common, but are offset by two phenomena: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(1) </a:t>
            </a:r>
            <a:r>
              <a:rPr lang="en-GB" alt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parasitic heat 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en-GB" altLang="en-US" b="1" i="1" baseline="-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(Watts)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due to resistive self-heating: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GB" altLang="en-US" sz="8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Q</a:t>
            </a:r>
            <a:r>
              <a:rPr lang="en-GB" altLang="en-US" b="1" i="1" baseline="-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I</a:t>
            </a:r>
            <a:r>
              <a:rPr lang="en-GB" altLang="en-US" b="1" i="1" baseline="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.r</a:t>
            </a:r>
            <a:r>
              <a:rPr lang="en-GB" alt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	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 </a:t>
            </a:r>
            <a:r>
              <a:rPr lang="en-GB" altLang="en-US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the resistance of the series couples circuit;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altLang="en-US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  </a:t>
            </a:r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heat flux from the hot (emitting) side to the cool (absorbing) side 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reverse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thermal conduction  through the columnar structure of the couples themselves.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(This heat is in the opposite direction to the extraction direction of the TEC itself, and subtracts more from its efficiency as the temperature difference grows.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single-stage thermoelectric cooler can typically produce a maximum temperature difference of 70 °C between its hot and cold sides.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alt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8BC658E3-666B-46E6-A92D-8416BD04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15" y="6332419"/>
            <a:ext cx="4506169" cy="206494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</a:t>
            </a:r>
            <a:r>
              <a:rPr lang="en-US" dirty="0" err="1"/>
              <a:t>Hallewell</a:t>
            </a:r>
            <a:r>
              <a:rPr lang="en-US" dirty="0"/>
              <a:t> (2024) </a:t>
            </a:r>
          </a:p>
        </p:txBody>
      </p:sp>
    </p:spTree>
    <p:extLst>
      <p:ext uri="{BB962C8B-B14F-4D97-AF65-F5344CB8AC3E}">
        <p14:creationId xmlns:p14="http://schemas.microsoft.com/office/powerpoint/2010/main" val="25176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65559</TotalTime>
  <Words>2418</Words>
  <Application>Microsoft Office PowerPoint</Application>
  <PresentationFormat>On-screen Show (4:3)</PresentationFormat>
  <Paragraphs>203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Lecture 3 of 4 (10:3)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Peltier Cooling Devices (1)</vt:lpstr>
      <vt:lpstr>Peltier Cooling Devices (2)</vt:lpstr>
      <vt:lpstr>Peltier Cooling Devices (2)</vt:lpstr>
      <vt:lpstr>Peltier Cooling Devices (3)</vt:lpstr>
      <vt:lpstr>Vortex tube: an extreme example of Joule-Thompson Cooling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Greg</dc:creator>
  <cp:lastModifiedBy>Greg</cp:lastModifiedBy>
  <cp:revision>835</cp:revision>
  <dcterms:created xsi:type="dcterms:W3CDTF">2015-02-25T21:40:34Z</dcterms:created>
  <dcterms:modified xsi:type="dcterms:W3CDTF">2024-10-22T02:49:49Z</dcterms:modified>
</cp:coreProperties>
</file>