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2" r:id="rId1"/>
  </p:sldMasterIdLst>
  <p:notesMasterIdLst>
    <p:notesMasterId r:id="rId28"/>
  </p:notesMasterIdLst>
  <p:sldIdLst>
    <p:sldId id="1035" r:id="rId2"/>
    <p:sldId id="1043" r:id="rId3"/>
    <p:sldId id="1044" r:id="rId4"/>
    <p:sldId id="1045" r:id="rId5"/>
    <p:sldId id="1046" r:id="rId6"/>
    <p:sldId id="1047" r:id="rId7"/>
    <p:sldId id="1048" r:id="rId8"/>
    <p:sldId id="1049" r:id="rId9"/>
    <p:sldId id="1050" r:id="rId10"/>
    <p:sldId id="1120" r:id="rId11"/>
    <p:sldId id="1051" r:id="rId12"/>
    <p:sldId id="1052" r:id="rId13"/>
    <p:sldId id="1054" r:id="rId14"/>
    <p:sldId id="1055" r:id="rId15"/>
    <p:sldId id="1056" r:id="rId16"/>
    <p:sldId id="1057" r:id="rId17"/>
    <p:sldId id="1059" r:id="rId18"/>
    <p:sldId id="1060" r:id="rId19"/>
    <p:sldId id="1061" r:id="rId20"/>
    <p:sldId id="1062" r:id="rId21"/>
    <p:sldId id="1119" r:id="rId22"/>
    <p:sldId id="1118" r:id="rId23"/>
    <p:sldId id="1063" r:id="rId24"/>
    <p:sldId id="1064" r:id="rId25"/>
    <p:sldId id="1065" r:id="rId26"/>
    <p:sldId id="1091"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00"/>
    <a:srgbClr val="B51BAA"/>
    <a:srgbClr val="FF85F6"/>
    <a:srgbClr val="765A00"/>
    <a:srgbClr val="B08600"/>
    <a:srgbClr val="5AD660"/>
    <a:srgbClr val="66FF33"/>
    <a:srgbClr val="640000"/>
    <a:srgbClr val="CFB5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26" autoAdjust="0"/>
  </p:normalViewPr>
  <p:slideViewPr>
    <p:cSldViewPr snapToGrid="0">
      <p:cViewPr varScale="1">
        <p:scale>
          <a:sx n="86" d="100"/>
          <a:sy n="86" d="100"/>
        </p:scale>
        <p:origin x="1382" y="72"/>
      </p:cViewPr>
      <p:guideLst/>
    </p:cSldViewPr>
  </p:slideViewPr>
  <p:notesTextViewPr>
    <p:cViewPr>
      <p:scale>
        <a:sx n="1" d="1"/>
        <a:sy n="1" d="1"/>
      </p:scale>
      <p:origin x="0" y="0"/>
    </p:cViewPr>
  </p:notesTextViewPr>
  <p:sorterViewPr>
    <p:cViewPr>
      <p:scale>
        <a:sx n="70" d="100"/>
        <a:sy n="70" d="100"/>
      </p:scale>
      <p:origin x="0" y="-52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0F80B-C477-499F-A054-B4CD7A3A68B7}" type="datetimeFigureOut">
              <a:rPr lang="fr-FR" smtClean="0"/>
              <a:t>21/10/2024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01EEE-EE17-4350-B87A-0B1EEE02B2C7}" type="slidenum">
              <a:rPr lang="fr-FR" smtClean="0"/>
              <a:t>‹#›</a:t>
            </a:fld>
            <a:endParaRPr lang="fr-FR"/>
          </a:p>
        </p:txBody>
      </p:sp>
    </p:spTree>
    <p:extLst>
      <p:ext uri="{BB962C8B-B14F-4D97-AF65-F5344CB8AC3E}">
        <p14:creationId xmlns:p14="http://schemas.microsoft.com/office/powerpoint/2010/main" val="237564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4F44CFC-E9E6-4C24-B222-9229CD32A80E}" type="datetime1">
              <a:rPr lang="fr-FR" smtClean="0"/>
              <a:t>21/10/2024</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285681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B5C7DC0-E0E4-4E0C-9F28-67D6DF4D0F45}" type="datetime1">
              <a:rPr lang="fr-FR" smtClean="0"/>
              <a:t>21/10/2024</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49503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A4AE6EE-AEE1-4F4C-BB74-3DFD8ECBD07F}" type="datetime1">
              <a:rPr lang="fr-FR" smtClean="0"/>
              <a:t>21/10/2024</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4277849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a:t>Slide Title</a:t>
            </a:r>
            <a:endParaRPr lang="en-US" dirty="0"/>
          </a:p>
        </p:txBody>
      </p:sp>
      <p:sp>
        <p:nvSpPr>
          <p:cNvPr id="3" name="Date Placeholder 2"/>
          <p:cNvSpPr>
            <a:spLocks noGrp="1"/>
          </p:cNvSpPr>
          <p:nvPr>
            <p:ph type="dt" sz="half" idx="10"/>
          </p:nvPr>
        </p:nvSpPr>
        <p:spPr/>
        <p:txBody>
          <a:bodyPr/>
          <a:lstStyle/>
          <a:p>
            <a:fld id="{8D3726F1-E8C3-4A18-B76F-E04CF26770DF}" type="datetime1">
              <a:rPr lang="fr-FR" smtClean="0"/>
              <a:t>21/10/2024</a:t>
            </a:fld>
            <a:endParaRPr lang="en-US" dirty="0"/>
          </a:p>
        </p:txBody>
      </p:sp>
      <p:sp>
        <p:nvSpPr>
          <p:cNvPr id="4" name="Footer Placeholder 3"/>
          <p:cNvSpPr>
            <a:spLocks noGrp="1"/>
          </p:cNvSpPr>
          <p:nvPr>
            <p:ph type="ftr" sz="quarter" idx="11"/>
          </p:nvPr>
        </p:nvSpPr>
        <p:spPr/>
        <p:txBody>
          <a:bodyPr/>
          <a:lstStyle/>
          <a:p>
            <a:r>
              <a:rPr lang="en-US"/>
              <a:t>Physics 524: Survey of Instrumentation &amp; Laboratory Techniques:  Unit 5:  Cooling &amp; Thermal management © G. Hallewell (2023) </a:t>
            </a:r>
            <a:endParaRPr lang="en-US" dirty="0"/>
          </a:p>
        </p:txBody>
      </p:sp>
      <p:sp>
        <p:nvSpPr>
          <p:cNvPr id="5" name="Slide Number Placeholder 4"/>
          <p:cNvSpPr>
            <a:spLocks noGrp="1"/>
          </p:cNvSpPr>
          <p:nvPr>
            <p:ph type="sldNum" sz="quarter" idx="12"/>
          </p:nvPr>
        </p:nvSpPr>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457200" y="1260000"/>
            <a:ext cx="8226425" cy="5016068"/>
          </a:xfrm>
        </p:spPr>
        <p:txBody>
          <a:bodyPr/>
          <a:lstStyle>
            <a:lvl2pPr>
              <a:defRPr baseline="0"/>
            </a:lvl2pPr>
          </a:lstStyle>
          <a:p>
            <a:pPr lvl="0"/>
            <a:r>
              <a:rPr lang="x-none" dirty="0"/>
              <a:t>Slide text first level</a:t>
            </a:r>
          </a:p>
          <a:p>
            <a:pPr lvl="1"/>
            <a:r>
              <a:rPr lang="x-none" dirty="0"/>
              <a:t>Slide text second level</a:t>
            </a:r>
          </a:p>
          <a:p>
            <a:pPr lvl="2"/>
            <a:r>
              <a:rPr lang="x-none" dirty="0"/>
              <a:t>Slide text third level</a:t>
            </a:r>
          </a:p>
          <a:p>
            <a:pPr lvl="3"/>
            <a:r>
              <a:rPr lang="x-none" dirty="0"/>
              <a:t>Slide text fourth level</a:t>
            </a:r>
          </a:p>
          <a:p>
            <a:pPr lvl="4"/>
            <a:r>
              <a:rPr lang="x-none" dirty="0"/>
              <a:t>Slide text fifth level</a:t>
            </a:r>
            <a:endParaRPr lang="en-US" dirty="0"/>
          </a:p>
        </p:txBody>
      </p:sp>
    </p:spTree>
    <p:extLst>
      <p:ext uri="{BB962C8B-B14F-4D97-AF65-F5344CB8AC3E}">
        <p14:creationId xmlns:p14="http://schemas.microsoft.com/office/powerpoint/2010/main" val="423470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35DC7F-E0D1-479C-91A8-B671D2881862}" type="datetime1">
              <a:rPr lang="fr-FR" smtClean="0"/>
              <a:t>21/10/2024</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59477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1B7CA78-5DCE-4373-8BF2-AB73AF02CF28}" type="datetime1">
              <a:rPr lang="fr-FR" smtClean="0"/>
              <a:t>21/10/2024</a:t>
            </a:fld>
            <a:endParaRPr lang="fr-FR"/>
          </a:p>
        </p:txBody>
      </p:sp>
      <p:sp>
        <p:nvSpPr>
          <p:cNvPr id="5" name="Footer Placeholder 4"/>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434508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92EB019-A8C9-4BA1-A51A-97272D268ADB}" type="datetime1">
              <a:rPr lang="fr-FR" smtClean="0"/>
              <a:t>21/10/2024</a:t>
            </a:fld>
            <a:endParaRPr lang="fr-FR"/>
          </a:p>
        </p:txBody>
      </p:sp>
      <p:sp>
        <p:nvSpPr>
          <p:cNvPr id="6" name="Footer Placeholder 5"/>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7" name="Slide Number Placeholder 6"/>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240530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CAAB68E-C384-42C8-9858-653A30430440}" type="datetime1">
              <a:rPr lang="fr-FR" smtClean="0"/>
              <a:t>21/10/2024</a:t>
            </a:fld>
            <a:endParaRPr lang="fr-FR"/>
          </a:p>
        </p:txBody>
      </p:sp>
      <p:sp>
        <p:nvSpPr>
          <p:cNvPr id="8" name="Footer Placeholder 7"/>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9" name="Slide Number Placeholder 8"/>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02483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4B400BB-7561-43C4-804C-CDC275D53689}" type="datetime1">
              <a:rPr lang="fr-FR" smtClean="0"/>
              <a:t>21/10/2024</a:t>
            </a:fld>
            <a:endParaRPr lang="fr-FR"/>
          </a:p>
        </p:txBody>
      </p:sp>
      <p:sp>
        <p:nvSpPr>
          <p:cNvPr id="4" name="Footer Placeholder 3"/>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5" name="Slide Number Placeholder 4"/>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324640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83BF90-E6A2-4B49-9B18-4A50C2C7F4B8}" type="datetime1">
              <a:rPr lang="fr-FR" smtClean="0"/>
              <a:t>21/10/2024</a:t>
            </a:fld>
            <a:endParaRPr lang="fr-FR"/>
          </a:p>
        </p:txBody>
      </p:sp>
      <p:sp>
        <p:nvSpPr>
          <p:cNvPr id="3" name="Footer Placeholder 2"/>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4" name="Slide Number Placeholder 3"/>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161826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B9A2C96-2402-4535-A2E5-ED95326CC58D}" type="datetime1">
              <a:rPr lang="fr-FR" smtClean="0"/>
              <a:t>21/10/2024</a:t>
            </a:fld>
            <a:endParaRPr lang="fr-FR"/>
          </a:p>
        </p:txBody>
      </p:sp>
      <p:sp>
        <p:nvSpPr>
          <p:cNvPr id="6" name="Footer Placeholder 5"/>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7" name="Slide Number Placeholder 6"/>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218034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8A91D0C-5DAB-48C0-BE76-C80A6891FCAC}" type="datetime1">
              <a:rPr lang="fr-FR" smtClean="0"/>
              <a:t>21/10/2024</a:t>
            </a:fld>
            <a:endParaRPr lang="fr-FR"/>
          </a:p>
        </p:txBody>
      </p:sp>
      <p:sp>
        <p:nvSpPr>
          <p:cNvPr id="6" name="Footer Placeholder 5"/>
          <p:cNvSpPr>
            <a:spLocks noGrp="1"/>
          </p:cNvSpPr>
          <p:nvPr>
            <p:ph type="ftr" sz="quarter" idx="11"/>
          </p:nvPr>
        </p:nvSpPr>
        <p:spPr/>
        <p:txBody>
          <a:bodyPr/>
          <a:lstStyle/>
          <a:p>
            <a:r>
              <a:rPr lang="en-US"/>
              <a:t>Physics 524: Survey of Instrumentation &amp; Laboratory Techniques:  Unit 5:  Cooling &amp; Thermal management © G. Hallewell (2023) </a:t>
            </a:r>
            <a:endParaRPr lang="fr-FR"/>
          </a:p>
        </p:txBody>
      </p:sp>
      <p:sp>
        <p:nvSpPr>
          <p:cNvPr id="7" name="Slide Number Placeholder 6"/>
          <p:cNvSpPr>
            <a:spLocks noGrp="1"/>
          </p:cNvSpPr>
          <p:nvPr>
            <p:ph type="sldNum" sz="quarter" idx="12"/>
          </p:nvPr>
        </p:nvSpPr>
        <p:spPr/>
        <p:txBody>
          <a:bodyPr/>
          <a:lstStyle/>
          <a:p>
            <a:fld id="{0AA9EBEA-8FF1-4741-9019-86B2F2893584}" type="slidenum">
              <a:rPr lang="fr-FR" smtClean="0"/>
              <a:t>‹#›</a:t>
            </a:fld>
            <a:endParaRPr lang="fr-FR"/>
          </a:p>
        </p:txBody>
      </p:sp>
    </p:spTree>
    <p:extLst>
      <p:ext uri="{BB962C8B-B14F-4D97-AF65-F5344CB8AC3E}">
        <p14:creationId xmlns:p14="http://schemas.microsoft.com/office/powerpoint/2010/main" val="316497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5B460-AA14-4B5A-A2DB-14C88F33BF04}" type="datetime1">
              <a:rPr lang="fr-FR" smtClean="0"/>
              <a:t>21/10/2024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Physics 524: Survey of Instrumentation &amp; Laboratory Techniques:  Unit 5:  Cooling &amp; Thermal management © G. Hallewell (2023) </a:t>
            </a:r>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9EBEA-8FF1-4741-9019-86B2F2893584}" type="slidenum">
              <a:rPr lang="fr-FR" smtClean="0"/>
              <a:t>‹#›</a:t>
            </a:fld>
            <a:endParaRPr lang="fr-FR"/>
          </a:p>
        </p:txBody>
      </p:sp>
    </p:spTree>
    <p:extLst>
      <p:ext uri="{BB962C8B-B14F-4D97-AF65-F5344CB8AC3E}">
        <p14:creationId xmlns:p14="http://schemas.microsoft.com/office/powerpoint/2010/main" val="2910172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6"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Cooling%20%20block.jpg" TargetMode="External"/><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Cooling%20%20block.jpg" TargetMode="External"/><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riderpost.com/lifestyle/environnement/iceberg-titanic-sechoue-cote-canada/" TargetMode="External"/><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Heat%20exchangers%20liquid.jpg" TargetMode="External"/><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Condenser.jpg" TargetMode="External"/><Relationship Id="rId2" Type="http://schemas.openxmlformats.org/officeDocument/2006/relationships/image" Target="../media/image20.jpg"/><Relationship Id="rId1" Type="http://schemas.openxmlformats.org/officeDocument/2006/relationships/slideLayout" Target="../slideLayouts/slideLayout12.xml"/><Relationship Id="rId5" Type="http://schemas.openxmlformats.org/officeDocument/2006/relationships/image" Target="file:///C:\Greg\Gollin-Cooling_course\Course%20description\Figures%20for%20course%20description\Evaporator.jpg" TargetMode="Externa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hyperlink" Target="https://reliancehomecomfort.com/learning-centre/cool-science-behind-heat-pumps/"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Locomotive.jpg" TargetMode="External"/><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QM%20Condenser.jpg" TargetMode="External"/><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Water%20cooling%20tower.jpg" TargetMode="External"/><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file:///C:\Greg\Gollin-Cooling_course\Course%20description\Figures%20for%20course%20description\Ultimate%20DIY.jpg" TargetMode="External"/><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file:///C:\Greg\Gollin-Cooling_course\Course%20description\Figures%20for%20course%20description\Evaporator.jpg" TargetMode="Externa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file:///F:\Gollin-Cooling_course\Course%20description\Figures%20for%20course%20description\PID%20formula.jpg" TargetMode="External"/><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file:///F:\Gollin-Cooling_course\Course%20description\Figures%20for%20course%20description\PID%20screenshots.jpg" TargetMode="External"/><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hyperlink" Target="https://en.wikipedia.org/wiki/File:PID_Compensation_Animated.gif" TargetMode="External"/><Relationship Id="rId5" Type="http://schemas.openxmlformats.org/officeDocument/2006/relationships/image" Target="file:///C:\Sauvegarde\Gollin-Cooling_course\Course%20description\latest%20course%20descrpiption,%20late%20september%202023\Figures%20for%20course%20description\PID_Compensation_Animated.gif" TargetMode="Externa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531" y="2424932"/>
            <a:ext cx="8859915" cy="1325563"/>
          </a:xfrm>
        </p:spPr>
        <p:txBody>
          <a:bodyPr>
            <a:normAutofit fontScale="90000"/>
          </a:bodyPr>
          <a:lstStyle/>
          <a:p>
            <a:pPr algn="ctr"/>
            <a:r>
              <a:rPr lang="en-US" b="1" dirty="0">
                <a:solidFill>
                  <a:schemeClr val="accent5">
                    <a:lumMod val="50000"/>
                  </a:schemeClr>
                </a:solidFill>
                <a:effectLst>
                  <a:outerShdw blurRad="38100" dist="38100" dir="2700000" algn="tl">
                    <a:srgbClr val="000000">
                      <a:alpha val="43137"/>
                    </a:srgbClr>
                  </a:outerShdw>
                </a:effectLst>
              </a:rPr>
              <a:t>Physics 524 </a:t>
            </a:r>
            <a:br>
              <a:rPr lang="en-US" b="1" dirty="0">
                <a:solidFill>
                  <a:srgbClr val="C00000"/>
                </a:solidFill>
              </a:rPr>
            </a:br>
            <a:br>
              <a:rPr lang="en-US" b="1" dirty="0">
                <a:solidFill>
                  <a:srgbClr val="C00000"/>
                </a:solidFill>
              </a:rPr>
            </a:br>
            <a:r>
              <a:rPr lang="en-US" sz="3600" b="1" dirty="0">
                <a:solidFill>
                  <a:srgbClr val="C00000"/>
                </a:solidFill>
              </a:rPr>
              <a:t>Survey of Instrumentation &amp; Laboratory Techniques:  Unit 5:  Cooling &amp; Thermal management </a:t>
            </a:r>
            <a:br>
              <a:rPr lang="en-US" sz="3600" b="1" dirty="0">
                <a:solidFill>
                  <a:srgbClr val="C00000"/>
                </a:solidFill>
              </a:rPr>
            </a:br>
            <a:br>
              <a:rPr lang="en-US" b="1" dirty="0">
                <a:solidFill>
                  <a:srgbClr val="C00000"/>
                </a:solidFill>
              </a:rPr>
            </a:br>
            <a:r>
              <a:rPr lang="en-US" b="1" dirty="0">
                <a:solidFill>
                  <a:srgbClr val="C00000"/>
                </a:solidFill>
              </a:rPr>
              <a:t>L</a:t>
            </a:r>
            <a:r>
              <a:rPr lang="fr-FR" b="1" dirty="0" err="1">
                <a:solidFill>
                  <a:srgbClr val="C00000"/>
                </a:solidFill>
              </a:rPr>
              <a:t>ecture</a:t>
            </a:r>
            <a:r>
              <a:rPr lang="fr-FR" b="1" dirty="0">
                <a:solidFill>
                  <a:srgbClr val="C00000"/>
                </a:solidFill>
              </a:rPr>
              <a:t> 1 of 4</a:t>
            </a:r>
            <a:br>
              <a:rPr lang="fr-FR" b="1" dirty="0">
                <a:solidFill>
                  <a:srgbClr val="C00000"/>
                </a:solidFill>
              </a:rPr>
            </a:br>
            <a:r>
              <a:rPr lang="fr-FR" b="1" dirty="0">
                <a:solidFill>
                  <a:srgbClr val="C00000"/>
                </a:solidFill>
              </a:rPr>
              <a:t>(26:</a:t>
            </a:r>
            <a:r>
              <a:rPr lang="fr-FR" sz="2400" b="1" dirty="0">
                <a:solidFill>
                  <a:srgbClr val="C00000"/>
                </a:solidFill>
              </a:rPr>
              <a:t>4</a:t>
            </a:r>
            <a:r>
              <a:rPr lang="fr-FR" b="1" dirty="0">
                <a:solidFill>
                  <a:srgbClr val="C00000"/>
                </a:solidFill>
              </a:rPr>
              <a:t>)</a:t>
            </a:r>
          </a:p>
        </p:txBody>
      </p:sp>
      <p:sp>
        <p:nvSpPr>
          <p:cNvPr id="3" name="Espace réservé du numéro de diapositive 2"/>
          <p:cNvSpPr>
            <a:spLocks noGrp="1"/>
          </p:cNvSpPr>
          <p:nvPr>
            <p:ph type="sldNum" sz="quarter" idx="12"/>
          </p:nvPr>
        </p:nvSpPr>
        <p:spPr/>
        <p:txBody>
          <a:bodyPr/>
          <a:lstStyle/>
          <a:p>
            <a:fld id="{8D6C380F-326D-3C40-9EE7-7FBAB0953422}" type="slidenum">
              <a:rPr lang="en-US" smtClean="0"/>
              <a:pPr/>
              <a:t>1</a:t>
            </a:fld>
            <a:endParaRPr lang="en-US"/>
          </a:p>
        </p:txBody>
      </p:sp>
      <p:sp>
        <p:nvSpPr>
          <p:cNvPr id="4" name="Espace réservé du pied de page 3"/>
          <p:cNvSpPr>
            <a:spLocks noGrp="1"/>
          </p:cNvSpPr>
          <p:nvPr>
            <p:ph type="ftr" sz="quarter" idx="11"/>
          </p:nvPr>
        </p:nvSpPr>
        <p:spPr>
          <a:xfrm>
            <a:off x="2265680" y="6148071"/>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383838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10</a:t>
            </a:fld>
            <a:endParaRPr lang="en-US"/>
          </a:p>
        </p:txBody>
      </p:sp>
      <p:sp>
        <p:nvSpPr>
          <p:cNvPr id="8" name="Titre 1"/>
          <p:cNvSpPr>
            <a:spLocks noGrp="1"/>
          </p:cNvSpPr>
          <p:nvPr>
            <p:ph type="title"/>
          </p:nvPr>
        </p:nvSpPr>
        <p:spPr>
          <a:xfrm>
            <a:off x="628650" y="365126"/>
            <a:ext cx="7886700" cy="814591"/>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a:t>
            </a:r>
            <a:endParaRPr lang="fr-FR" b="1" dirty="0">
              <a:solidFill>
                <a:srgbClr val="C00000"/>
              </a:solidFill>
            </a:endParaRPr>
          </a:p>
        </p:txBody>
      </p:sp>
      <p:sp>
        <p:nvSpPr>
          <p:cNvPr id="9" name="ZoneTexte 8"/>
          <p:cNvSpPr txBox="1"/>
          <p:nvPr/>
        </p:nvSpPr>
        <p:spPr>
          <a:xfrm>
            <a:off x="135252" y="1424026"/>
            <a:ext cx="9008748" cy="2862322"/>
          </a:xfrm>
          <a:prstGeom prst="rect">
            <a:avLst/>
          </a:prstGeom>
          <a:noFill/>
        </p:spPr>
        <p:txBody>
          <a:bodyPr wrap="none" rtlCol="0">
            <a:spAutoFit/>
          </a:bodyPr>
          <a:lstStyle/>
          <a:p>
            <a:r>
              <a:rPr lang="en-GB" b="1" dirty="0"/>
              <a:t>Problem (1) – see also separate sheet:</a:t>
            </a:r>
            <a:r>
              <a:rPr lang="en-GB" dirty="0"/>
              <a:t> </a:t>
            </a:r>
          </a:p>
          <a:p>
            <a:r>
              <a:rPr lang="en-GB" dirty="0"/>
              <a:t> </a:t>
            </a:r>
            <a:endParaRPr lang="en-GB" sz="1200" dirty="0"/>
          </a:p>
          <a:p>
            <a:r>
              <a:rPr lang="en-GB" dirty="0">
                <a:solidFill>
                  <a:schemeClr val="accent5"/>
                </a:solidFill>
              </a:rPr>
              <a:t>A core processor chip in a PC dissipates 100W of heat. The user has attached a liquid-channel </a:t>
            </a:r>
          </a:p>
          <a:p>
            <a:r>
              <a:rPr lang="en-GB" dirty="0">
                <a:solidFill>
                  <a:schemeClr val="accent5"/>
                </a:solidFill>
              </a:rPr>
              <a:t>cooling block directly to it, through which coolant liquid can flow. </a:t>
            </a:r>
          </a:p>
          <a:p>
            <a:r>
              <a:rPr lang="en-GB" dirty="0">
                <a:solidFill>
                  <a:schemeClr val="accent5"/>
                </a:solidFill>
              </a:rPr>
              <a:t> </a:t>
            </a:r>
          </a:p>
          <a:p>
            <a:r>
              <a:rPr lang="en-GB" dirty="0">
                <a:solidFill>
                  <a:schemeClr val="accent5"/>
                </a:solidFill>
              </a:rPr>
              <a:t>The user has a choice between water or a non-conductive modern liquid coolant with GWP=0 </a:t>
            </a:r>
          </a:p>
          <a:p>
            <a:r>
              <a:rPr lang="en-GB" dirty="0">
                <a:solidFill>
                  <a:schemeClr val="accent5"/>
                </a:solidFill>
              </a:rPr>
              <a:t>(3M NOVEC®  649 [2.2]). What is the mass flow </a:t>
            </a:r>
            <a:r>
              <a:rPr lang="en-GB" b="1" i="1" dirty="0">
                <a:solidFill>
                  <a:schemeClr val="accent5"/>
                </a:solidFill>
              </a:rPr>
              <a:t>ṁ</a:t>
            </a:r>
            <a:r>
              <a:rPr lang="en-GB" dirty="0">
                <a:solidFill>
                  <a:schemeClr val="accent5"/>
                </a:solidFill>
              </a:rPr>
              <a:t> of (1) water and (2) 3M NOVEC® 649 </a:t>
            </a:r>
          </a:p>
          <a:p>
            <a:r>
              <a:rPr lang="en-GB" dirty="0">
                <a:solidFill>
                  <a:schemeClr val="accent5"/>
                </a:solidFill>
              </a:rPr>
              <a:t>needed to ensure that the coolant liquid temperature rise </a:t>
            </a:r>
            <a:r>
              <a:rPr lang="en-GB" b="1" i="1" dirty="0">
                <a:solidFill>
                  <a:schemeClr val="accent5"/>
                </a:solidFill>
              </a:rPr>
              <a:t>DT</a:t>
            </a:r>
            <a:r>
              <a:rPr lang="en-GB" dirty="0">
                <a:solidFill>
                  <a:schemeClr val="accent5"/>
                </a:solidFill>
              </a:rPr>
              <a:t> is limited to 10 ˚C?</a:t>
            </a:r>
          </a:p>
          <a:p>
            <a:r>
              <a:rPr lang="en-GB" dirty="0">
                <a:solidFill>
                  <a:schemeClr val="accent5"/>
                </a:solidFill>
              </a:rPr>
              <a:t> </a:t>
            </a:r>
          </a:p>
          <a:p>
            <a:endParaRPr lang="fr-FR" dirty="0">
              <a:solidFill>
                <a:schemeClr val="accent5"/>
              </a:solidFill>
            </a:endParaRPr>
          </a:p>
        </p:txBody>
      </p:sp>
      <p:sp>
        <p:nvSpPr>
          <p:cNvPr id="6" name="Espace réservé du pied de page 3">
            <a:extLst>
              <a:ext uri="{FF2B5EF4-FFF2-40B4-BE49-F238E27FC236}">
                <a16:creationId xmlns:a16="http://schemas.microsoft.com/office/drawing/2014/main" id="{24F72B3B-CE4D-4F22-B28C-2D1AEC2DD783}"/>
              </a:ext>
            </a:extLst>
          </p:cNvPr>
          <p:cNvSpPr>
            <a:spLocks noGrp="1"/>
          </p:cNvSpPr>
          <p:nvPr>
            <p:ph type="ftr" sz="quarter" idx="11"/>
          </p:nvPr>
        </p:nvSpPr>
        <p:spPr>
          <a:xfrm>
            <a:off x="2265680" y="6148071"/>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86263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11</a:t>
            </a:fld>
            <a:endParaRPr lang="en-US"/>
          </a:p>
        </p:txBody>
      </p:sp>
      <p:sp>
        <p:nvSpPr>
          <p:cNvPr id="6" name="ZoneTexte 5"/>
          <p:cNvSpPr txBox="1"/>
          <p:nvPr/>
        </p:nvSpPr>
        <p:spPr>
          <a:xfrm>
            <a:off x="198270" y="2172640"/>
            <a:ext cx="8747459" cy="1754326"/>
          </a:xfrm>
          <a:prstGeom prst="rect">
            <a:avLst/>
          </a:prstGeom>
          <a:noFill/>
        </p:spPr>
        <p:txBody>
          <a:bodyPr wrap="none" rtlCol="0">
            <a:spAutoFit/>
          </a:bodyPr>
          <a:lstStyle/>
          <a:p>
            <a:r>
              <a:rPr lang="en-GB" dirty="0">
                <a:solidFill>
                  <a:schemeClr val="accent5"/>
                </a:solidFill>
              </a:rPr>
              <a:t> </a:t>
            </a:r>
          </a:p>
          <a:p>
            <a:r>
              <a:rPr lang="en-GB" dirty="0">
                <a:solidFill>
                  <a:schemeClr val="accent5"/>
                </a:solidFill>
              </a:rPr>
              <a:t>In practice of course, heat must be  channelled into a cooling fluid through adhesive </a:t>
            </a:r>
          </a:p>
          <a:p>
            <a:r>
              <a:rPr lang="en-GB" dirty="0">
                <a:solidFill>
                  <a:schemeClr val="accent5"/>
                </a:solidFill>
              </a:rPr>
              <a:t>or thermal grease and through the wall of the cooling block into the fluid. </a:t>
            </a:r>
          </a:p>
          <a:p>
            <a:endParaRPr lang="en-GB" dirty="0">
              <a:solidFill>
                <a:schemeClr val="accent5"/>
              </a:solidFill>
            </a:endParaRPr>
          </a:p>
          <a:p>
            <a:r>
              <a:rPr lang="en-GB" dirty="0">
                <a:solidFill>
                  <a:schemeClr val="accent5"/>
                </a:solidFill>
              </a:rPr>
              <a:t>All these materials have thermal resistances which stack up, resulting  in a significant </a:t>
            </a:r>
          </a:p>
          <a:p>
            <a:r>
              <a:rPr lang="en-GB" dirty="0">
                <a:solidFill>
                  <a:schemeClr val="accent5"/>
                </a:solidFill>
              </a:rPr>
              <a:t>temperature offset between the dissipating structure and cooling fluid evacuating the heat.</a:t>
            </a:r>
          </a:p>
        </p:txBody>
      </p:sp>
      <p:sp>
        <p:nvSpPr>
          <p:cNvPr id="7" name="Titre 1"/>
          <p:cNvSpPr>
            <a:spLocks noGrp="1"/>
          </p:cNvSpPr>
          <p:nvPr>
            <p:ph type="title"/>
          </p:nvPr>
        </p:nvSpPr>
        <p:spPr>
          <a:xfrm>
            <a:off x="628650" y="365126"/>
            <a:ext cx="7886700" cy="814591"/>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 (4)</a:t>
            </a:r>
            <a:endParaRPr lang="fr-FR" b="1" dirty="0">
              <a:solidFill>
                <a:srgbClr val="C00000"/>
              </a:solidFill>
            </a:endParaRPr>
          </a:p>
        </p:txBody>
      </p:sp>
      <p:sp>
        <p:nvSpPr>
          <p:cNvPr id="8" name="Espace réservé du pied de page 3">
            <a:extLst>
              <a:ext uri="{FF2B5EF4-FFF2-40B4-BE49-F238E27FC236}">
                <a16:creationId xmlns:a16="http://schemas.microsoft.com/office/drawing/2014/main" id="{861B68F8-A731-46D8-854E-7815FC2C4219}"/>
              </a:ext>
            </a:extLst>
          </p:cNvPr>
          <p:cNvSpPr>
            <a:spLocks noGrp="1"/>
          </p:cNvSpPr>
          <p:nvPr>
            <p:ph type="ftr" sz="quarter" idx="11"/>
          </p:nvPr>
        </p:nvSpPr>
        <p:spPr>
          <a:xfrm>
            <a:off x="2265680" y="6148071"/>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92600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endParaRPr lang="en-US" dirty="0"/>
          </a:p>
          <a:p>
            <a:endParaRPr lang="en-US" dirty="0"/>
          </a:p>
          <a:p>
            <a:fld id="{8D6C380F-326D-3C40-9EE7-7FBAB0953422}" type="slidenum">
              <a:rPr lang="en-US" smtClean="0"/>
              <a:pPr/>
              <a:t>12</a:t>
            </a:fld>
            <a:endParaRPr lang="en-US" dirty="0"/>
          </a:p>
        </p:txBody>
      </p:sp>
      <p:sp>
        <p:nvSpPr>
          <p:cNvPr id="7" name="Titre 1"/>
          <p:cNvSpPr>
            <a:spLocks noGrp="1"/>
          </p:cNvSpPr>
          <p:nvPr>
            <p:ph type="title"/>
          </p:nvPr>
        </p:nvSpPr>
        <p:spPr>
          <a:xfrm>
            <a:off x="292263" y="233679"/>
            <a:ext cx="8419097" cy="814591"/>
          </a:xfrm>
        </p:spPr>
        <p:txBody>
          <a:bodyPr>
            <a:noAutofit/>
          </a:bodyPr>
          <a:lstStyle/>
          <a:p>
            <a:pPr algn="ctr">
              <a:lnSpc>
                <a:spcPct val="80000"/>
              </a:lnSpc>
            </a:pPr>
            <a:r>
              <a:rPr lang="en-GB" sz="3600" b="1" dirty="0">
                <a:solidFill>
                  <a:srgbClr val="C00000"/>
                </a:solidFill>
              </a:rPr>
              <a:t>5.2 </a:t>
            </a:r>
            <a:r>
              <a:rPr lang="en-GB" sz="3600" dirty="0">
                <a:solidFill>
                  <a:srgbClr val="C00000"/>
                </a:solidFill>
                <a:latin typeface="Calibri" panose="020F0502020204030204" pitchFamily="34" charset="0"/>
                <a:ea typeface="Times New Roman" panose="02020603050405020304" pitchFamily="18" charset="0"/>
              </a:rPr>
              <a:t>Thermal Conductivity, thermal resistance – getting heat into a coolant </a:t>
            </a:r>
            <a:endParaRPr lang="fr-FR" sz="3600" dirty="0">
              <a:solidFill>
                <a:srgbClr val="C00000"/>
              </a:solidFill>
            </a:endParaRPr>
          </a:p>
        </p:txBody>
      </p:sp>
      <mc:AlternateContent xmlns:mc="http://schemas.openxmlformats.org/markup-compatibility/2006" xmlns:a14="http://schemas.microsoft.com/office/drawing/2010/main">
        <mc:Choice Requires="a14">
          <p:sp>
            <p:nvSpPr>
              <p:cNvPr id="9" name="Rectangle 8"/>
              <p:cNvSpPr/>
              <p:nvPr/>
            </p:nvSpPr>
            <p:spPr>
              <a:xfrm>
                <a:off x="154503" y="1052927"/>
                <a:ext cx="9095376" cy="5386988"/>
              </a:xfrm>
              <a:prstGeom prst="rect">
                <a:avLst/>
              </a:prstGeom>
            </p:spPr>
            <p:txBody>
              <a:bodyPr wrap="square">
                <a:spAutoFit/>
              </a:bodyPr>
              <a:lstStyle/>
              <a:p>
                <a:pPr indent="180340" algn="just">
                  <a:spcAft>
                    <a:spcPts val="0"/>
                  </a:spcAft>
                </a:pPr>
                <a:r>
                  <a:rPr lang="en-GB" dirty="0">
                    <a:solidFill>
                      <a:schemeClr val="accent5"/>
                    </a:solidFill>
                    <a:latin typeface="Calibri" panose="020F0502020204030204" pitchFamily="34" charset="0"/>
                    <a:ea typeface="Times New Roman" panose="02020603050405020304" pitchFamily="18" charset="0"/>
                  </a:rPr>
                  <a:t>Thermal conductivity &amp; resistance can be considered similarly to </a:t>
                </a:r>
              </a:p>
              <a:p>
                <a:pPr indent="180340" algn="just">
                  <a:spcAft>
                    <a:spcPts val="0"/>
                  </a:spcAft>
                </a:pPr>
                <a:r>
                  <a:rPr lang="en-GB" dirty="0">
                    <a:solidFill>
                      <a:schemeClr val="accent5"/>
                    </a:solidFill>
                    <a:latin typeface="Calibri" panose="020F0502020204030204" pitchFamily="34" charset="0"/>
                    <a:ea typeface="Times New Roman" panose="02020603050405020304" pitchFamily="18" charset="0"/>
                  </a:rPr>
                  <a:t>electrical conductivity &amp; resistance, with expressions similar those derived from Ohm’s law</a:t>
                </a:r>
                <a:r>
                  <a:rPr lang="en-GB" dirty="0">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indent="180340" algn="just">
                  <a:spcAft>
                    <a:spcPts val="0"/>
                  </a:spcAft>
                </a:pPr>
                <a:r>
                  <a:rPr lang="en-GB" sz="700" b="1"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indent="180340" algn="just">
                  <a:spcAft>
                    <a:spcPts val="0"/>
                  </a:spcAft>
                </a:pPr>
                <a:r>
                  <a:rPr lang="en-GB" dirty="0">
                    <a:latin typeface="Calibri" panose="020F0502020204030204" pitchFamily="34" charset="0"/>
                    <a:ea typeface="Times New Roman" panose="02020603050405020304" pitchFamily="18" charset="0"/>
                  </a:rPr>
                  <a:t> The temperature difference, </a:t>
                </a:r>
                <a:r>
                  <a:rPr lang="en-GB" b="1" i="1" dirty="0" err="1">
                    <a:latin typeface="Symbol" panose="05050102010706020507" pitchFamily="18" charset="2"/>
                    <a:ea typeface="Times New Roman" panose="02020603050405020304" pitchFamily="18" charset="0"/>
                    <a:cs typeface="Calibri" panose="020F0502020204030204" pitchFamily="34" charset="0"/>
                  </a:rPr>
                  <a:t>d</a:t>
                </a:r>
                <a:r>
                  <a:rPr lang="en-GB" b="1" i="1" dirty="0" err="1">
                    <a:latin typeface="Calibri" panose="020F0502020204030204" pitchFamily="34" charset="0"/>
                    <a:ea typeface="Times New Roman" panose="02020603050405020304" pitchFamily="18" charset="0"/>
                  </a:rPr>
                  <a:t>T</a:t>
                </a:r>
                <a:r>
                  <a:rPr lang="en-GB" dirty="0">
                    <a:latin typeface="Calibri" panose="020F0502020204030204" pitchFamily="34" charset="0"/>
                    <a:ea typeface="Times New Roman" panose="02020603050405020304" pitchFamily="18" charset="0"/>
                  </a:rPr>
                  <a:t> (K) across a thermal interface (a good thermal conductor </a:t>
                </a:r>
              </a:p>
              <a:p>
                <a:pPr indent="180340" algn="just">
                  <a:spcAft>
                    <a:spcPts val="0"/>
                  </a:spcAft>
                </a:pPr>
                <a:r>
                  <a:rPr lang="en-GB" dirty="0">
                    <a:latin typeface="Calibri" panose="020F0502020204030204" pitchFamily="34" charset="0"/>
                    <a:ea typeface="Times New Roman" panose="02020603050405020304" pitchFamily="18" charset="0"/>
                  </a:rPr>
                  <a:t>like a metal or a poor conductor like a  foam insulator) of thickness </a:t>
                </a:r>
                <a:r>
                  <a:rPr lang="en-GB" b="1" i="1" dirty="0">
                    <a:latin typeface="Calibri" panose="020F0502020204030204" pitchFamily="34" charset="0"/>
                    <a:ea typeface="Times New Roman" panose="02020603050405020304" pitchFamily="18" charset="0"/>
                  </a:rPr>
                  <a:t>l</a:t>
                </a:r>
                <a:r>
                  <a:rPr lang="en-GB" dirty="0">
                    <a:latin typeface="Calibri" panose="020F0502020204030204" pitchFamily="34" charset="0"/>
                    <a:ea typeface="Times New Roman" panose="02020603050405020304" pitchFamily="18" charset="0"/>
                  </a:rPr>
                  <a:t> (m) </a:t>
                </a:r>
              </a:p>
              <a:p>
                <a:pPr indent="180340" algn="just">
                  <a:spcAft>
                    <a:spcPts val="0"/>
                  </a:spcAft>
                </a:pPr>
                <a:r>
                  <a:rPr lang="en-GB" dirty="0">
                    <a:latin typeface="Calibri" panose="020F0502020204030204" pitchFamily="34" charset="0"/>
                    <a:ea typeface="Times New Roman" panose="02020603050405020304" pitchFamily="18" charset="0"/>
                  </a:rPr>
                  <a:t>when a power density of </a:t>
                </a:r>
                <a:r>
                  <a:rPr lang="en-GB" b="1" i="1" dirty="0">
                    <a:latin typeface="Calibri" panose="020F0502020204030204" pitchFamily="34" charset="0"/>
                    <a:ea typeface="Times New Roman" panose="02020603050405020304" pitchFamily="18" charset="0"/>
                  </a:rPr>
                  <a:t>q</a:t>
                </a:r>
                <a:r>
                  <a:rPr lang="en-GB" dirty="0">
                    <a:latin typeface="Calibri" panose="020F0502020204030204" pitchFamily="34" charset="0"/>
                    <a:ea typeface="Times New Roman" panose="02020603050405020304" pitchFamily="18" charset="0"/>
                  </a:rPr>
                  <a:t> (W.m</a:t>
                </a:r>
                <a:r>
                  <a:rPr lang="en-GB" baseline="30000" dirty="0">
                    <a:latin typeface="Calibri" panose="020F0502020204030204" pitchFamily="34" charset="0"/>
                    <a:ea typeface="Times New Roman" panose="02020603050405020304" pitchFamily="18" charset="0"/>
                  </a:rPr>
                  <a:t>-2</a:t>
                </a:r>
                <a:r>
                  <a:rPr lang="en-GB" dirty="0">
                    <a:latin typeface="Calibri" panose="020F0502020204030204" pitchFamily="34" charset="0"/>
                    <a:ea typeface="Times New Roman" panose="02020603050405020304" pitchFamily="18" charset="0"/>
                  </a:rPr>
                  <a:t>) is applied to one side is given by:</a:t>
                </a:r>
                <a:endParaRPr lang="en-GB" dirty="0">
                  <a:latin typeface="Times New Roman" panose="02020603050405020304" pitchFamily="18" charset="0"/>
                  <a:ea typeface="Times New Roman" panose="02020603050405020304" pitchFamily="18" charset="0"/>
                </a:endParaRPr>
              </a:p>
              <a:p>
                <a:pPr indent="180340" algn="just">
                  <a:spcAft>
                    <a:spcPts val="0"/>
                  </a:spcAft>
                </a:pPr>
                <a:r>
                  <a:rPr lang="en-GB" sz="700"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marL="180340" algn="r">
                  <a:spcAft>
                    <a:spcPts val="0"/>
                  </a:spcAft>
                </a:pPr>
                <a:r>
                  <a:rPr lang="en-GB" sz="2400" b="1" i="1" dirty="0">
                    <a:effectLst/>
                    <a:latin typeface="Symbol" panose="05050102010706020507" pitchFamily="18" charset="2"/>
                    <a:ea typeface="Times New Roman" panose="02020603050405020304" pitchFamily="18" charset="0"/>
                    <a:cs typeface="Calibri" panose="020F0502020204030204" pitchFamily="34" charset="0"/>
                  </a:rPr>
                  <a:t>                                  </a:t>
                </a:r>
                <a:r>
                  <a:rPr lang="en-GB" sz="2400" b="1" i="1" dirty="0" err="1">
                    <a:effectLst/>
                    <a:latin typeface="Symbol" panose="05050102010706020507" pitchFamily="18" charset="2"/>
                    <a:ea typeface="Times New Roman" panose="02020603050405020304" pitchFamily="18" charset="0"/>
                    <a:cs typeface="Calibri" panose="020F0502020204030204" pitchFamily="34" charset="0"/>
                  </a:rPr>
                  <a:t>d</a:t>
                </a:r>
                <a:r>
                  <a:rPr lang="en-GB" sz="2400" b="1" i="1" dirty="0" err="1">
                    <a:effectLst/>
                    <a:latin typeface="Calibri" panose="020F0502020204030204" pitchFamily="34" charset="0"/>
                    <a:ea typeface="Times New Roman" panose="02020603050405020304" pitchFamily="18" charset="0"/>
                  </a:rPr>
                  <a:t>T</a:t>
                </a:r>
                <a:r>
                  <a:rPr lang="en-GB" sz="2400" b="1" i="1" dirty="0">
                    <a:effectLst/>
                    <a:latin typeface="Calibri" panose="020F0502020204030204" pitchFamily="34" charset="0"/>
                    <a:ea typeface="Times New Roman" panose="02020603050405020304" pitchFamily="18" charset="0"/>
                  </a:rPr>
                  <a:t> = </a:t>
                </a:r>
                <a14:m>
                  <m:oMath xmlns:m="http://schemas.openxmlformats.org/officeDocument/2006/math">
                    <m:f>
                      <m:fPr>
                        <m:ctrlPr>
                          <a:rPr lang="en-GB" sz="2400" b="1" i="1">
                            <a:effectLst/>
                            <a:latin typeface="Cambria Math" panose="02040503050406030204" pitchFamily="18" charset="0"/>
                            <a:ea typeface="Times New Roman" panose="02020603050405020304" pitchFamily="18" charset="0"/>
                            <a:cs typeface="Calibri" panose="020F0502020204030204" pitchFamily="34" charset="0"/>
                          </a:rPr>
                        </m:ctrlPr>
                      </m:fPr>
                      <m:num>
                        <m:r>
                          <a:rPr lang="en-GB" sz="2400" b="1" i="1">
                            <a:effectLst/>
                            <a:latin typeface="Cambria Math" panose="02040503050406030204" pitchFamily="18" charset="0"/>
                            <a:ea typeface="Times New Roman" panose="02020603050405020304" pitchFamily="18" charset="0"/>
                            <a:cs typeface="Calibri" panose="020F0502020204030204" pitchFamily="34" charset="0"/>
                          </a:rPr>
                          <m:t>𝒒</m:t>
                        </m:r>
                        <m:r>
                          <a:rPr lang="en-GB" sz="2400" b="1" i="1">
                            <a:effectLst/>
                            <a:latin typeface="Cambria Math" panose="02040503050406030204" pitchFamily="18" charset="0"/>
                            <a:ea typeface="Times New Roman" panose="02020603050405020304" pitchFamily="18" charset="0"/>
                            <a:cs typeface="Calibri" panose="020F0502020204030204" pitchFamily="34" charset="0"/>
                          </a:rPr>
                          <m:t>.</m:t>
                        </m:r>
                        <m:r>
                          <a:rPr lang="en-GB" sz="2400" b="1" i="1">
                            <a:effectLst/>
                            <a:latin typeface="Cambria Math" panose="02040503050406030204" pitchFamily="18" charset="0"/>
                            <a:ea typeface="Times New Roman" panose="02020603050405020304" pitchFamily="18" charset="0"/>
                            <a:cs typeface="Calibri" panose="020F0502020204030204" pitchFamily="34" charset="0"/>
                          </a:rPr>
                          <m:t>𝒍</m:t>
                        </m:r>
                      </m:num>
                      <m:den>
                        <m:r>
                          <a:rPr lang="en-GB" sz="2400" b="1" i="1">
                            <a:effectLst/>
                            <a:latin typeface="Cambria Math" panose="02040503050406030204" pitchFamily="18" charset="0"/>
                            <a:ea typeface="Times New Roman" panose="02020603050405020304" pitchFamily="18" charset="0"/>
                            <a:cs typeface="Calibri" panose="020F0502020204030204" pitchFamily="34" charset="0"/>
                          </a:rPr>
                          <m:t>𝒌</m:t>
                        </m:r>
                      </m:den>
                    </m:f>
                  </m:oMath>
                </a14:m>
                <a:r>
                  <a:rPr lang="en-GB" sz="2000" b="1" dirty="0">
                    <a:effectLst/>
                    <a:latin typeface="Calibri" panose="020F0502020204030204" pitchFamily="34" charset="0"/>
                    <a:ea typeface="Times New Roman" panose="02020603050405020304" pitchFamily="18" charset="0"/>
                  </a:rPr>
                  <a:t>   		 			</a:t>
                </a:r>
                <a:r>
                  <a:rPr lang="en-GB" sz="700" b="1"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a:spcAft>
                    <a:spcPts val="0"/>
                  </a:spcAft>
                </a:pPr>
                <a:r>
                  <a:rPr lang="en-GB" dirty="0">
                    <a:latin typeface="Calibri" panose="020F0502020204030204" pitchFamily="34" charset="0"/>
                    <a:ea typeface="Times New Roman" panose="02020603050405020304" pitchFamily="18" charset="0"/>
                  </a:rPr>
                  <a:t>  where </a:t>
                </a:r>
                <a:r>
                  <a:rPr lang="en-GB" b="1" i="1" dirty="0">
                    <a:latin typeface="Calibri" panose="020F0502020204030204" pitchFamily="34" charset="0"/>
                    <a:ea typeface="Times New Roman" panose="02020603050405020304" pitchFamily="18" charset="0"/>
                  </a:rPr>
                  <a:t>k</a:t>
                </a:r>
                <a:r>
                  <a:rPr lang="en-GB" dirty="0">
                    <a:latin typeface="Calibri" panose="020F0502020204030204" pitchFamily="34" charset="0"/>
                    <a:ea typeface="Times New Roman" panose="02020603050405020304" pitchFamily="18" charset="0"/>
                  </a:rPr>
                  <a:t> is the thermal conductivity of the interface expressed in SI units of W.m</a:t>
                </a:r>
                <a:r>
                  <a:rPr lang="en-GB" baseline="30000" dirty="0">
                    <a:latin typeface="Calibri" panose="020F0502020204030204" pitchFamily="34" charset="0"/>
                    <a:ea typeface="Times New Roman" panose="02020603050405020304" pitchFamily="18" charset="0"/>
                  </a:rPr>
                  <a:t>-1</a:t>
                </a:r>
                <a:r>
                  <a:rPr lang="en-GB" dirty="0">
                    <a:latin typeface="Calibri" panose="020F0502020204030204" pitchFamily="34" charset="0"/>
                    <a:ea typeface="Times New Roman" panose="02020603050405020304" pitchFamily="18" charset="0"/>
                  </a:rPr>
                  <a:t>.K</a:t>
                </a:r>
                <a:r>
                  <a:rPr lang="en-GB" baseline="30000" dirty="0">
                    <a:latin typeface="Calibri" panose="020F0502020204030204" pitchFamily="34" charset="0"/>
                    <a:ea typeface="Times New Roman" panose="02020603050405020304" pitchFamily="18" charset="0"/>
                  </a:rPr>
                  <a:t>-1</a:t>
                </a:r>
                <a:endParaRPr lang="en-GB" dirty="0">
                  <a:latin typeface="Times New Roman" panose="02020603050405020304" pitchFamily="18" charset="0"/>
                  <a:ea typeface="Times New Roman" panose="02020603050405020304" pitchFamily="18" charset="0"/>
                </a:endParaRPr>
              </a:p>
              <a:p>
                <a:pPr>
                  <a:spcAft>
                    <a:spcPts val="0"/>
                  </a:spcAft>
                </a:pPr>
                <a:r>
                  <a:rPr lang="en-GB" dirty="0">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indent="180340">
                  <a:spcAft>
                    <a:spcPts val="0"/>
                  </a:spcAft>
                </a:pPr>
                <a:r>
                  <a:rPr lang="en-GB" dirty="0">
                    <a:latin typeface="Calibri" panose="020F0502020204030204" pitchFamily="34" charset="0"/>
                    <a:ea typeface="Times New Roman" panose="02020603050405020304" pitchFamily="18" charset="0"/>
                  </a:rPr>
                  <a:t>Alternatively the above equation can be expressed in terms of the thermal </a:t>
                </a:r>
                <a:r>
                  <a:rPr lang="en-GB" i="1" dirty="0">
                    <a:latin typeface="Calibri" panose="020F0502020204030204" pitchFamily="34" charset="0"/>
                    <a:ea typeface="Times New Roman" panose="02020603050405020304" pitchFamily="18" charset="0"/>
                  </a:rPr>
                  <a:t>resistance</a:t>
                </a:r>
                <a:r>
                  <a:rPr lang="en-GB" dirty="0">
                    <a:latin typeface="Calibri" panose="020F0502020204030204" pitchFamily="34" charset="0"/>
                    <a:ea typeface="Times New Roman" panose="02020603050405020304" pitchFamily="18" charset="0"/>
                  </a:rPr>
                  <a:t>, </a:t>
                </a:r>
                <a:r>
                  <a:rPr lang="en-GB" b="1" i="1" dirty="0">
                    <a:latin typeface="Calibri" panose="020F0502020204030204" pitchFamily="34" charset="0"/>
                    <a:ea typeface="Times New Roman" panose="02020603050405020304" pitchFamily="18" charset="0"/>
                  </a:rPr>
                  <a:t>R</a:t>
                </a:r>
                <a:r>
                  <a:rPr lang="en-GB" dirty="0">
                    <a:latin typeface="Calibri" panose="020F0502020204030204" pitchFamily="34" charset="0"/>
                    <a:ea typeface="Times New Roman" panose="02020603050405020304" pitchFamily="18" charset="0"/>
                  </a:rPr>
                  <a:t>  </a:t>
                </a:r>
              </a:p>
              <a:p>
                <a:pPr indent="180340">
                  <a:spcAft>
                    <a:spcPts val="0"/>
                  </a:spcAft>
                </a:pPr>
                <a:r>
                  <a:rPr lang="en-GB" dirty="0">
                    <a:latin typeface="Calibri" panose="020F0502020204030204" pitchFamily="34" charset="0"/>
                    <a:ea typeface="Times New Roman" panose="02020603050405020304" pitchFamily="18" charset="0"/>
                  </a:rPr>
                  <a:t> (expressed in SI units of m.K.W</a:t>
                </a:r>
                <a:r>
                  <a:rPr lang="en-GB" baseline="30000" dirty="0">
                    <a:latin typeface="Calibri" panose="020F0502020204030204" pitchFamily="34" charset="0"/>
                    <a:ea typeface="Times New Roman" panose="02020603050405020304" pitchFamily="18" charset="0"/>
                  </a:rPr>
                  <a:t>-1</a:t>
                </a:r>
                <a:r>
                  <a:rPr lang="en-GB" dirty="0">
                    <a:latin typeface="Calibri" panose="020F0502020204030204" pitchFamily="34" charset="0"/>
                    <a:ea typeface="Times New Roman" panose="02020603050405020304" pitchFamily="18" charset="0"/>
                  </a:rPr>
                  <a:t>) of the interface as follows:</a:t>
                </a:r>
                <a:endParaRPr lang="en-GB" dirty="0">
                  <a:latin typeface="Times New Roman" panose="02020603050405020304" pitchFamily="18" charset="0"/>
                  <a:ea typeface="Times New Roman" panose="02020603050405020304" pitchFamily="18" charset="0"/>
                </a:endParaRPr>
              </a:p>
              <a:p>
                <a:pPr marL="180340">
                  <a:spcAft>
                    <a:spcPts val="0"/>
                  </a:spcAft>
                </a:pPr>
                <a:r>
                  <a:rPr lang="en-GB" sz="700"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marL="180340" algn="r">
                  <a:spcAft>
                    <a:spcPts val="0"/>
                  </a:spcAft>
                </a:pPr>
                <a:r>
                  <a:rPr lang="en-GB" sz="2400" b="1" i="1" dirty="0" err="1">
                    <a:effectLst/>
                    <a:latin typeface="Symbol" panose="05050102010706020507" pitchFamily="18" charset="2"/>
                    <a:ea typeface="Times New Roman" panose="02020603050405020304" pitchFamily="18" charset="0"/>
                    <a:cs typeface="Calibri" panose="020F0502020204030204" pitchFamily="34" charset="0"/>
                  </a:rPr>
                  <a:t>d</a:t>
                </a:r>
                <a:r>
                  <a:rPr lang="en-GB" sz="2400" b="1" i="1" dirty="0" err="1">
                    <a:effectLst/>
                    <a:latin typeface="Calibri" panose="020F0502020204030204" pitchFamily="34" charset="0"/>
                    <a:ea typeface="Times New Roman" panose="02020603050405020304" pitchFamily="18" charset="0"/>
                  </a:rPr>
                  <a:t>T</a:t>
                </a:r>
                <a:r>
                  <a:rPr lang="en-GB" sz="2400" b="1" i="1" dirty="0">
                    <a:effectLst/>
                    <a:latin typeface="Calibri" panose="020F0502020204030204" pitchFamily="34" charset="0"/>
                    <a:ea typeface="Times New Roman" panose="02020603050405020304" pitchFamily="18" charset="0"/>
                  </a:rPr>
                  <a:t> </a:t>
                </a:r>
                <a:r>
                  <a:rPr lang="en-GB" sz="2000" b="1" i="1" dirty="0">
                    <a:effectLst/>
                    <a:latin typeface="Calibri" panose="020F0502020204030204" pitchFamily="34" charset="0"/>
                    <a:ea typeface="Times New Roman" panose="02020603050405020304" pitchFamily="18" charset="0"/>
                  </a:rPr>
                  <a:t>= </a:t>
                </a:r>
                <a:r>
                  <a:rPr lang="en-GB" sz="2000" b="1" i="1" dirty="0">
                    <a:effectLst/>
                    <a:latin typeface="Cambria Math" panose="02040503050406030204" pitchFamily="18" charset="0"/>
                    <a:ea typeface="Times New Roman" panose="02020603050405020304" pitchFamily="18" charset="0"/>
                    <a:cs typeface="Calibri" panose="020F0502020204030204" pitchFamily="34" charset="0"/>
                  </a:rPr>
                  <a:t>q. R. l</a:t>
                </a:r>
                <a:r>
                  <a:rPr lang="en-GB" sz="2000" b="1" dirty="0">
                    <a:effectLst/>
                    <a:latin typeface="Calibri" panose="020F0502020204030204" pitchFamily="34" charset="0"/>
                    <a:ea typeface="Times New Roman" panose="02020603050405020304" pitchFamily="18" charset="0"/>
                  </a:rPr>
                  <a:t> 					</a:t>
                </a:r>
                <a:r>
                  <a:rPr lang="en-GB" sz="700" b="1" dirty="0">
                    <a:effectLst/>
                    <a:latin typeface="Calibri" panose="020F050202020403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algn="just">
                  <a:spcAft>
                    <a:spcPts val="0"/>
                  </a:spcAft>
                </a:pPr>
                <a:r>
                  <a:rPr lang="en-GB" dirty="0">
                    <a:solidFill>
                      <a:schemeClr val="accent5"/>
                    </a:solidFill>
                    <a:latin typeface="Calibri" panose="020F0502020204030204" pitchFamily="34" charset="0"/>
                    <a:ea typeface="Times New Roman" panose="02020603050405020304" pitchFamily="18" charset="0"/>
                  </a:rPr>
                  <a:t>This equation has a similar form to that of the expression linking the voltage drop, </a:t>
                </a:r>
              </a:p>
              <a:p>
                <a:pPr algn="just">
                  <a:spcAft>
                    <a:spcPts val="0"/>
                  </a:spcAft>
                </a:pPr>
                <a:r>
                  <a:rPr lang="en-GB" b="1" i="1" dirty="0" err="1">
                    <a:solidFill>
                      <a:schemeClr val="accent5"/>
                    </a:solidFill>
                    <a:latin typeface="Symbol" panose="05050102010706020507" pitchFamily="18" charset="2"/>
                    <a:ea typeface="Times New Roman" panose="02020603050405020304" pitchFamily="18" charset="0"/>
                    <a:cs typeface="Calibri" panose="020F0502020204030204" pitchFamily="34" charset="0"/>
                  </a:rPr>
                  <a:t>d</a:t>
                </a:r>
                <a:r>
                  <a:rPr lang="en-GB" b="1" i="1" dirty="0" err="1">
                    <a:solidFill>
                      <a:schemeClr val="accent5"/>
                    </a:solidFill>
                    <a:latin typeface="Calibri" panose="020F0502020204030204" pitchFamily="34" charset="0"/>
                    <a:ea typeface="Times New Roman" panose="02020603050405020304" pitchFamily="18" charset="0"/>
                  </a:rPr>
                  <a:t>V</a:t>
                </a:r>
                <a:r>
                  <a:rPr lang="en-GB" b="1" i="1" dirty="0">
                    <a:solidFill>
                      <a:schemeClr val="accent5"/>
                    </a:solidFill>
                    <a:latin typeface="Calibri" panose="020F0502020204030204" pitchFamily="34" charset="0"/>
                    <a:ea typeface="Times New Roman" panose="02020603050405020304" pitchFamily="18" charset="0"/>
                  </a:rPr>
                  <a:t>,</a:t>
                </a:r>
                <a:r>
                  <a:rPr lang="en-GB" sz="2400" i="1" dirty="0">
                    <a:solidFill>
                      <a:schemeClr val="accent5"/>
                    </a:solidFill>
                    <a:effectLst/>
                    <a:latin typeface="Calibri" panose="020F0502020204030204" pitchFamily="34" charset="0"/>
                    <a:ea typeface="Times New Roman" panose="02020603050405020304" pitchFamily="18" charset="0"/>
                  </a:rPr>
                  <a:t> </a:t>
                </a:r>
                <a:r>
                  <a:rPr lang="en-GB" dirty="0">
                    <a:solidFill>
                      <a:schemeClr val="accent5"/>
                    </a:solidFill>
                    <a:latin typeface="Calibri" panose="020F0502020204030204" pitchFamily="34" charset="0"/>
                    <a:ea typeface="Times New Roman" panose="02020603050405020304" pitchFamily="18" charset="0"/>
                  </a:rPr>
                  <a:t>along a wire of cross sectional area, </a:t>
                </a:r>
                <a:r>
                  <a:rPr lang="en-GB" b="1" i="1" dirty="0">
                    <a:solidFill>
                      <a:schemeClr val="accent5"/>
                    </a:solidFill>
                    <a:latin typeface="Calibri" panose="020F0502020204030204" pitchFamily="34" charset="0"/>
                    <a:ea typeface="Times New Roman" panose="02020603050405020304" pitchFamily="18" charset="0"/>
                  </a:rPr>
                  <a:t>a,</a:t>
                </a:r>
                <a:r>
                  <a:rPr lang="en-GB" dirty="0">
                    <a:solidFill>
                      <a:schemeClr val="accent5"/>
                    </a:solidFill>
                    <a:latin typeface="Calibri" panose="020F0502020204030204" pitchFamily="34" charset="0"/>
                    <a:ea typeface="Times New Roman" panose="02020603050405020304" pitchFamily="18" charset="0"/>
                  </a:rPr>
                  <a:t> and length,</a:t>
                </a:r>
                <a:r>
                  <a:rPr lang="en-GB" b="1" i="1" dirty="0">
                    <a:solidFill>
                      <a:schemeClr val="accent5"/>
                    </a:solidFill>
                    <a:latin typeface="Calibri" panose="020F0502020204030204" pitchFamily="34" charset="0"/>
                    <a:ea typeface="Times New Roman" panose="02020603050405020304" pitchFamily="18" charset="0"/>
                  </a:rPr>
                  <a:t> l,</a:t>
                </a:r>
                <a:r>
                  <a:rPr lang="en-GB" dirty="0">
                    <a:solidFill>
                      <a:schemeClr val="accent5"/>
                    </a:solidFill>
                    <a:latin typeface="Calibri" panose="020F0502020204030204" pitchFamily="34" charset="0"/>
                    <a:ea typeface="Times New Roman" panose="02020603050405020304" pitchFamily="18" charset="0"/>
                  </a:rPr>
                  <a:t> with its resistivity, </a:t>
                </a:r>
                <a:r>
                  <a:rPr lang="en-GB" b="1" i="1" dirty="0">
                    <a:solidFill>
                      <a:schemeClr val="accent5"/>
                    </a:solidFill>
                    <a:latin typeface="Calibri" panose="020F0502020204030204" pitchFamily="34" charset="0"/>
                    <a:ea typeface="Times New Roman" panose="02020603050405020304" pitchFamily="18" charset="0"/>
                  </a:rPr>
                  <a:t>r</a:t>
                </a:r>
                <a:r>
                  <a:rPr lang="en-GB" dirty="0">
                    <a:solidFill>
                      <a:schemeClr val="accent5"/>
                    </a:solidFill>
                    <a:latin typeface="Calibri" panose="020F0502020204030204" pitchFamily="34" charset="0"/>
                    <a:ea typeface="Times New Roman" panose="02020603050405020304" pitchFamily="18" charset="0"/>
                  </a:rPr>
                  <a:t>, in Ohm-metres: </a:t>
                </a:r>
                <a:endParaRPr lang="en-GB" dirty="0">
                  <a:solidFill>
                    <a:schemeClr val="accent5"/>
                  </a:solidFill>
                  <a:latin typeface="Times New Roman" panose="02020603050405020304" pitchFamily="18" charset="0"/>
                  <a:ea typeface="Times New Roman" panose="02020603050405020304" pitchFamily="18" charset="0"/>
                </a:endParaRPr>
              </a:p>
              <a:p>
                <a:pPr marL="180340" algn="r">
                  <a:spcAft>
                    <a:spcPts val="0"/>
                  </a:spcAft>
                </a:pPr>
                <a:r>
                  <a:rPr lang="en-GB" sz="700" b="1" dirty="0">
                    <a:solidFill>
                      <a:schemeClr val="accent5"/>
                    </a:solidFill>
                    <a:effectLst/>
                    <a:latin typeface="Calibri" panose="020F0502020204030204" pitchFamily="34" charset="0"/>
                    <a:ea typeface="Times New Roman" panose="02020603050405020304" pitchFamily="18" charset="0"/>
                  </a:rPr>
                  <a:t> </a:t>
                </a:r>
                <a:endParaRPr lang="en-GB" dirty="0">
                  <a:solidFill>
                    <a:schemeClr val="accent5"/>
                  </a:solidFill>
                  <a:latin typeface="Times New Roman" panose="02020603050405020304" pitchFamily="18" charset="0"/>
                  <a:ea typeface="Times New Roman" panose="02020603050405020304" pitchFamily="18" charset="0"/>
                </a:endParaRPr>
              </a:p>
              <a:p>
                <a:pPr marL="180340" algn="r">
                  <a:spcAft>
                    <a:spcPts val="0"/>
                  </a:spcAft>
                </a:pPr>
                <a:r>
                  <a:rPr lang="en-GB" sz="2400" b="1" i="1" dirty="0" err="1">
                    <a:solidFill>
                      <a:schemeClr val="accent5"/>
                    </a:solidFill>
                    <a:effectLst/>
                    <a:latin typeface="Symbol" panose="05050102010706020507" pitchFamily="18" charset="2"/>
                    <a:ea typeface="Times New Roman" panose="02020603050405020304" pitchFamily="18" charset="0"/>
                    <a:cs typeface="Calibri" panose="020F0502020204030204" pitchFamily="34" charset="0"/>
                  </a:rPr>
                  <a:t>d</a:t>
                </a:r>
                <a:r>
                  <a:rPr lang="en-GB" sz="2400" b="1" i="1" dirty="0" err="1">
                    <a:solidFill>
                      <a:schemeClr val="accent5"/>
                    </a:solidFill>
                    <a:effectLst/>
                    <a:latin typeface="Calibri" panose="020F0502020204030204" pitchFamily="34" charset="0"/>
                    <a:ea typeface="Times New Roman" panose="02020603050405020304" pitchFamily="18" charset="0"/>
                  </a:rPr>
                  <a:t>V</a:t>
                </a:r>
                <a:r>
                  <a:rPr lang="en-GB" sz="2400" b="1" i="1" dirty="0">
                    <a:solidFill>
                      <a:schemeClr val="accent5"/>
                    </a:solidFill>
                    <a:effectLst/>
                    <a:latin typeface="Calibri" panose="020F0502020204030204" pitchFamily="34" charset="0"/>
                    <a:ea typeface="Times New Roman" panose="02020603050405020304" pitchFamily="18" charset="0"/>
                  </a:rPr>
                  <a:t> = </a:t>
                </a:r>
                <a14:m>
                  <m:oMath xmlns:m="http://schemas.openxmlformats.org/officeDocument/2006/math">
                    <m:f>
                      <m:fPr>
                        <m:ctrlP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𝑰</m:t>
                        </m:r>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m:t>
                        </m:r>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𝒓</m:t>
                        </m:r>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m:t>
                        </m:r>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𝒍</m:t>
                        </m:r>
                      </m:num>
                      <m:den>
                        <m:r>
                          <a:rPr lang="en-GB" sz="2400" b="1" i="1">
                            <a:solidFill>
                              <a:schemeClr val="accent5"/>
                            </a:solidFill>
                            <a:effectLst/>
                            <a:latin typeface="Cambria Math" panose="02040503050406030204" pitchFamily="18" charset="0"/>
                            <a:ea typeface="Times New Roman" panose="02020603050405020304" pitchFamily="18" charset="0"/>
                            <a:cs typeface="Calibri" panose="020F0502020204030204" pitchFamily="34" charset="0"/>
                          </a:rPr>
                          <m:t>𝒂</m:t>
                        </m:r>
                      </m:den>
                    </m:f>
                  </m:oMath>
                </a14:m>
                <a:r>
                  <a:rPr lang="en-GB" sz="2000" b="1" dirty="0">
                    <a:solidFill>
                      <a:schemeClr val="accent5"/>
                    </a:solidFill>
                    <a:effectLst/>
                    <a:latin typeface="Calibri" panose="020F0502020204030204" pitchFamily="34" charset="0"/>
                    <a:ea typeface="Times New Roman" panose="02020603050405020304" pitchFamily="18" charset="0"/>
                  </a:rPr>
                  <a:t>   					</a:t>
                </a:r>
                <a:r>
                  <a:rPr lang="en-GB" sz="700" b="1" dirty="0">
                    <a:solidFill>
                      <a:schemeClr val="accent5"/>
                    </a:solidFill>
                    <a:effectLst/>
                    <a:latin typeface="Calibri" panose="020F0502020204030204" pitchFamily="34" charset="0"/>
                    <a:ea typeface="Times New Roman" panose="02020603050405020304" pitchFamily="18" charset="0"/>
                  </a:rPr>
                  <a:t> </a:t>
                </a:r>
                <a:endParaRPr lang="en-GB" dirty="0">
                  <a:solidFill>
                    <a:schemeClr val="accent5"/>
                  </a:solidFill>
                  <a:latin typeface="Times New Roman" panose="02020603050405020304" pitchFamily="18" charset="0"/>
                  <a:ea typeface="Times New Roman" panose="02020603050405020304" pitchFamily="18" charset="0"/>
                </a:endParaRPr>
              </a:p>
              <a:p>
                <a:pPr>
                  <a:spcAft>
                    <a:spcPts val="0"/>
                  </a:spcAft>
                </a:pPr>
                <a:r>
                  <a:rPr lang="en-GB" dirty="0">
                    <a:solidFill>
                      <a:schemeClr val="accent5"/>
                    </a:solidFill>
                    <a:latin typeface="Calibri" panose="020F0502020204030204" pitchFamily="34" charset="0"/>
                    <a:ea typeface="Times New Roman" panose="02020603050405020304" pitchFamily="18" charset="0"/>
                  </a:rPr>
                  <a:t>where (</a:t>
                </a:r>
                <a:r>
                  <a:rPr lang="en-GB" b="1" i="1" dirty="0">
                    <a:solidFill>
                      <a:schemeClr val="accent5"/>
                    </a:solidFill>
                    <a:latin typeface="Calibri" panose="020F0502020204030204" pitchFamily="34" charset="0"/>
                    <a:ea typeface="Times New Roman" panose="02020603050405020304" pitchFamily="18" charset="0"/>
                  </a:rPr>
                  <a:t>I/a</a:t>
                </a:r>
                <a:r>
                  <a:rPr lang="en-GB" dirty="0">
                    <a:solidFill>
                      <a:schemeClr val="accent5"/>
                    </a:solidFill>
                    <a:latin typeface="Calibri" panose="020F0502020204030204" pitchFamily="34" charset="0"/>
                    <a:ea typeface="Times New Roman" panose="02020603050405020304" pitchFamily="18" charset="0"/>
                  </a:rPr>
                  <a:t>) is the current flux, in A.m</a:t>
                </a:r>
                <a:r>
                  <a:rPr lang="en-GB" baseline="30000" dirty="0">
                    <a:solidFill>
                      <a:schemeClr val="accent5"/>
                    </a:solidFill>
                    <a:latin typeface="Calibri" panose="020F0502020204030204" pitchFamily="34" charset="0"/>
                    <a:ea typeface="Times New Roman" panose="02020603050405020304" pitchFamily="18" charset="0"/>
                  </a:rPr>
                  <a:t>-2</a:t>
                </a:r>
                <a:r>
                  <a:rPr lang="en-GB" dirty="0">
                    <a:solidFill>
                      <a:schemeClr val="accent5"/>
                    </a:solidFill>
                    <a:latin typeface="Calibri" panose="020F0502020204030204" pitchFamily="34" charset="0"/>
                    <a:ea typeface="Times New Roman" panose="02020603050405020304" pitchFamily="18" charset="0"/>
                  </a:rPr>
                  <a:t>, in direct analogy to </a:t>
                </a:r>
                <a:r>
                  <a:rPr lang="en-GB" b="1" i="1" dirty="0">
                    <a:solidFill>
                      <a:schemeClr val="accent5"/>
                    </a:solidFill>
                    <a:latin typeface="Calibri" panose="020F0502020204030204" pitchFamily="34" charset="0"/>
                    <a:ea typeface="Times New Roman" panose="02020603050405020304" pitchFamily="18" charset="0"/>
                  </a:rPr>
                  <a:t>q</a:t>
                </a:r>
                <a:r>
                  <a:rPr lang="en-GB" dirty="0">
                    <a:solidFill>
                      <a:schemeClr val="accent5"/>
                    </a:solidFill>
                    <a:latin typeface="Calibri" panose="020F0502020204030204" pitchFamily="34" charset="0"/>
                    <a:ea typeface="Times New Roman" panose="02020603050405020304" pitchFamily="18" charset="0"/>
                  </a:rPr>
                  <a:t> in W.m</a:t>
                </a:r>
                <a:r>
                  <a:rPr lang="en-GB" baseline="30000" dirty="0">
                    <a:solidFill>
                      <a:schemeClr val="accent5"/>
                    </a:solidFill>
                    <a:latin typeface="Calibri" panose="020F0502020204030204" pitchFamily="34" charset="0"/>
                    <a:ea typeface="Times New Roman" panose="02020603050405020304" pitchFamily="18" charset="0"/>
                  </a:rPr>
                  <a:t>-2</a:t>
                </a:r>
                <a:endParaRPr lang="en-GB" dirty="0">
                  <a:solidFill>
                    <a:schemeClr val="accent5"/>
                  </a:solidFill>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54503" y="1052927"/>
                <a:ext cx="9095376" cy="5386988"/>
              </a:xfrm>
              <a:prstGeom prst="rect">
                <a:avLst/>
              </a:prstGeom>
              <a:blipFill>
                <a:blip r:embed="rId2"/>
                <a:stretch>
                  <a:fillRect l="-536" t="-680" b="-906"/>
                </a:stretch>
              </a:blipFill>
            </p:spPr>
            <p:txBody>
              <a:bodyPr/>
              <a:lstStyle/>
              <a:p>
                <a:r>
                  <a:rPr lang="fr-FR">
                    <a:noFill/>
                  </a:rPr>
                  <a:t> </a:t>
                </a:r>
              </a:p>
            </p:txBody>
          </p:sp>
        </mc:Fallback>
      </mc:AlternateContent>
      <p:sp>
        <p:nvSpPr>
          <p:cNvPr id="6" name="Espace réservé du pied de page 3">
            <a:extLst>
              <a:ext uri="{FF2B5EF4-FFF2-40B4-BE49-F238E27FC236}">
                <a16:creationId xmlns:a16="http://schemas.microsoft.com/office/drawing/2014/main" id="{60403E2B-69FF-43EC-ADAF-D23A66625097}"/>
              </a:ext>
            </a:extLst>
          </p:cNvPr>
          <p:cNvSpPr>
            <a:spLocks noGrp="1"/>
          </p:cNvSpPr>
          <p:nvPr>
            <p:ph type="ftr" sz="quarter" idx="11"/>
          </p:nvPr>
        </p:nvSpPr>
        <p:spPr>
          <a:xfrm>
            <a:off x="2195831" y="6355717"/>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400558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7" end="1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en-US" dirty="0"/>
              <a:t>Physics 524: Survey of Instrumentation &amp; Laboratory Techniques:  Unit 5:  Cooling &amp; Thermal management © G. </a:t>
            </a:r>
            <a:r>
              <a:rPr lang="en-US" dirty="0" err="1"/>
              <a:t>Hallewell</a:t>
            </a:r>
            <a:r>
              <a:rPr lang="en-US" dirty="0"/>
              <a:t> (2024)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13</a:t>
            </a:fld>
            <a:endParaRPr lang="en-US"/>
          </a:p>
        </p:txBody>
      </p:sp>
      <p:graphicFrame>
        <p:nvGraphicFramePr>
          <p:cNvPr id="7" name="Espace réservé du contenu 6"/>
          <p:cNvGraphicFramePr>
            <a:graphicFrameLocks noGrp="1"/>
          </p:cNvGraphicFramePr>
          <p:nvPr>
            <p:ph sz="quarter" idx="13"/>
            <p:extLst>
              <p:ext uri="{D42A27DB-BD31-4B8C-83A1-F6EECF244321}">
                <p14:modId xmlns:p14="http://schemas.microsoft.com/office/powerpoint/2010/main" val="1032991812"/>
              </p:ext>
            </p:extLst>
          </p:nvPr>
        </p:nvGraphicFramePr>
        <p:xfrm>
          <a:off x="112262" y="412211"/>
          <a:ext cx="8919476" cy="6033578"/>
        </p:xfrm>
        <a:graphic>
          <a:graphicData uri="http://schemas.openxmlformats.org/drawingml/2006/table">
            <a:tbl>
              <a:tblPr firstRow="1" firstCol="1" bandRow="1">
                <a:tableStyleId>{5C22544A-7EE6-4342-B048-85BDC9FD1C3A}</a:tableStyleId>
              </a:tblPr>
              <a:tblGrid>
                <a:gridCol w="2505561">
                  <a:extLst>
                    <a:ext uri="{9D8B030D-6E8A-4147-A177-3AD203B41FA5}">
                      <a16:colId xmlns:a16="http://schemas.microsoft.com/office/drawing/2014/main" val="3171034601"/>
                    </a:ext>
                  </a:extLst>
                </a:gridCol>
                <a:gridCol w="2230068">
                  <a:extLst>
                    <a:ext uri="{9D8B030D-6E8A-4147-A177-3AD203B41FA5}">
                      <a16:colId xmlns:a16="http://schemas.microsoft.com/office/drawing/2014/main" val="524606861"/>
                    </a:ext>
                  </a:extLst>
                </a:gridCol>
                <a:gridCol w="4183847">
                  <a:extLst>
                    <a:ext uri="{9D8B030D-6E8A-4147-A177-3AD203B41FA5}">
                      <a16:colId xmlns:a16="http://schemas.microsoft.com/office/drawing/2014/main" val="981595355"/>
                    </a:ext>
                  </a:extLst>
                </a:gridCol>
              </a:tblGrid>
              <a:tr h="261210">
                <a:tc>
                  <a:txBody>
                    <a:bodyPr/>
                    <a:lstStyle/>
                    <a:p>
                      <a:pPr algn="ctr">
                        <a:lnSpc>
                          <a:spcPct val="107000"/>
                        </a:lnSpc>
                        <a:spcAft>
                          <a:spcPts val="0"/>
                        </a:spcAft>
                      </a:pPr>
                      <a:r>
                        <a:rPr lang="en-GB" sz="1400">
                          <a:effectLst/>
                        </a:rPr>
                        <a:t>Material</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400" dirty="0">
                          <a:effectLst/>
                        </a:rPr>
                        <a:t>Thermal Conductivity </a:t>
                      </a:r>
                      <a:r>
                        <a:rPr lang="en-GB" sz="1000" dirty="0">
                          <a:effectLst/>
                        </a:rPr>
                        <a:t>W.m</a:t>
                      </a:r>
                      <a:r>
                        <a:rPr lang="en-GB" sz="1000" baseline="30000" dirty="0">
                          <a:effectLst/>
                        </a:rPr>
                        <a:t>-1</a:t>
                      </a:r>
                      <a:r>
                        <a:rPr lang="en-GB" sz="1000" dirty="0">
                          <a:effectLst/>
                        </a:rPr>
                        <a:t>.K</a:t>
                      </a:r>
                      <a:r>
                        <a:rPr lang="en-GB" sz="1000" baseline="30000" dirty="0">
                          <a:effectLst/>
                        </a:rPr>
                        <a:t>-1</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400" dirty="0">
                          <a:effectLst/>
                        </a:rPr>
                        <a:t>Application</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701296345"/>
                  </a:ext>
                </a:extLst>
              </a:tr>
              <a:tr h="208762">
                <a:tc>
                  <a:txBody>
                    <a:bodyPr/>
                    <a:lstStyle/>
                    <a:p>
                      <a:pPr algn="ctr">
                        <a:lnSpc>
                          <a:spcPct val="107000"/>
                        </a:lnSpc>
                        <a:spcAft>
                          <a:spcPts val="0"/>
                        </a:spcAft>
                      </a:pPr>
                      <a:r>
                        <a:rPr lang="en-GB" sz="1000" dirty="0">
                          <a:effectLst/>
                        </a:rPr>
                        <a:t>Air (20 ˚C, 1 bar)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tc>
                <a:tc>
                  <a:txBody>
                    <a:bodyPr/>
                    <a:lstStyle/>
                    <a:p>
                      <a:pPr algn="ctr">
                        <a:lnSpc>
                          <a:spcPct val="107000"/>
                        </a:lnSpc>
                        <a:spcAft>
                          <a:spcPts val="0"/>
                        </a:spcAft>
                      </a:pPr>
                      <a:r>
                        <a:rPr lang="en-GB" sz="1000" dirty="0">
                          <a:effectLst/>
                        </a:rPr>
                        <a:t>0.026??? [2.1]</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624289725"/>
                  </a:ext>
                </a:extLst>
              </a:tr>
              <a:tr h="208762">
                <a:tc>
                  <a:txBody>
                    <a:bodyPr/>
                    <a:lstStyle/>
                    <a:p>
                      <a:pPr algn="ctr">
                        <a:lnSpc>
                          <a:spcPct val="107000"/>
                        </a:lnSpc>
                        <a:spcAft>
                          <a:spcPts val="0"/>
                        </a:spcAft>
                      </a:pPr>
                      <a:r>
                        <a:rPr lang="en-GB" sz="1000" dirty="0">
                          <a:effectLst/>
                        </a:rPr>
                        <a:t>Aluminium</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236</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Good </a:t>
                      </a:r>
                      <a:r>
                        <a:rPr lang="en-GB" sz="1000" dirty="0" err="1">
                          <a:effectLst/>
                        </a:rPr>
                        <a:t>elec</a:t>
                      </a:r>
                      <a:r>
                        <a:rPr lang="en-GB" sz="1000" dirty="0">
                          <a:effectLst/>
                        </a:rPr>
                        <a:t> &amp; heat conductor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655357582"/>
                  </a:ext>
                </a:extLst>
              </a:tr>
              <a:tr h="293478">
                <a:tc>
                  <a:txBody>
                    <a:bodyPr/>
                    <a:lstStyle/>
                    <a:p>
                      <a:pPr algn="ctr">
                        <a:lnSpc>
                          <a:spcPct val="107000"/>
                        </a:lnSpc>
                        <a:spcAft>
                          <a:spcPts val="0"/>
                        </a:spcAft>
                      </a:pPr>
                      <a:r>
                        <a:rPr lang="en-GB" sz="1000" dirty="0">
                          <a:effectLst/>
                        </a:rPr>
                        <a:t>Asbestos (200 ˚C)</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0.21</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Historic insulator (hazardous)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155272143"/>
                  </a:ext>
                </a:extLst>
              </a:tr>
              <a:tr h="208762">
                <a:tc>
                  <a:txBody>
                    <a:bodyPr/>
                    <a:lstStyle/>
                    <a:p>
                      <a:pPr algn="ctr">
                        <a:lnSpc>
                          <a:spcPct val="107000"/>
                        </a:lnSpc>
                        <a:spcAft>
                          <a:spcPts val="0"/>
                        </a:spcAft>
                      </a:pPr>
                      <a:r>
                        <a:rPr lang="en-GB" sz="1000">
                          <a:effectLst/>
                        </a:rPr>
                        <a:t>Beryllia (ceramic)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285 (room temp)</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Heat spreader (hazardous)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218511730"/>
                  </a:ext>
                </a:extLst>
              </a:tr>
              <a:tr h="208762">
                <a:tc>
                  <a:txBody>
                    <a:bodyPr/>
                    <a:lstStyle/>
                    <a:p>
                      <a:pPr algn="ctr">
                        <a:lnSpc>
                          <a:spcPct val="107000"/>
                        </a:lnSpc>
                        <a:spcAft>
                          <a:spcPts val="0"/>
                        </a:spcAft>
                      </a:pPr>
                      <a:r>
                        <a:rPr lang="en-GB" sz="1000">
                          <a:effectLst/>
                        </a:rPr>
                        <a:t>Brass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109−160</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Good </a:t>
                      </a:r>
                      <a:r>
                        <a:rPr lang="en-GB" sz="1000" dirty="0" err="1">
                          <a:effectLst/>
                        </a:rPr>
                        <a:t>elec</a:t>
                      </a:r>
                      <a:r>
                        <a:rPr lang="en-GB" sz="1000" dirty="0">
                          <a:effectLst/>
                        </a:rPr>
                        <a:t> &amp; heat conductor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065236361"/>
                  </a:ext>
                </a:extLst>
              </a:tr>
              <a:tr h="247968">
                <a:tc>
                  <a:txBody>
                    <a:bodyPr/>
                    <a:lstStyle/>
                    <a:p>
                      <a:pPr algn="ctr">
                        <a:lnSpc>
                          <a:spcPct val="107000"/>
                        </a:lnSpc>
                        <a:spcAft>
                          <a:spcPts val="0"/>
                        </a:spcAft>
                      </a:pPr>
                      <a:r>
                        <a:rPr lang="en-GB" sz="1000">
                          <a:effectLst/>
                        </a:rPr>
                        <a:t>Copper</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400</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Very good </a:t>
                      </a:r>
                      <a:r>
                        <a:rPr lang="en-GB" sz="1000" dirty="0" err="1">
                          <a:effectLst/>
                        </a:rPr>
                        <a:t>elec</a:t>
                      </a:r>
                      <a:r>
                        <a:rPr lang="en-GB" sz="1000" dirty="0">
                          <a:effectLst/>
                        </a:rPr>
                        <a:t> &amp; heat conductor, cooling systems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513070790"/>
                  </a:ext>
                </a:extLst>
              </a:tr>
              <a:tr h="208762">
                <a:tc>
                  <a:txBody>
                    <a:bodyPr/>
                    <a:lstStyle/>
                    <a:p>
                      <a:pPr algn="ctr">
                        <a:lnSpc>
                          <a:spcPct val="107000"/>
                        </a:lnSpc>
                        <a:spcAft>
                          <a:spcPts val="0"/>
                        </a:spcAft>
                      </a:pPr>
                      <a:r>
                        <a:rPr lang="en-GB" sz="1000">
                          <a:effectLst/>
                        </a:rPr>
                        <a:t>Cork</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0.043</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305628800"/>
                  </a:ext>
                </a:extLst>
              </a:tr>
              <a:tr h="208762">
                <a:tc>
                  <a:txBody>
                    <a:bodyPr/>
                    <a:lstStyle/>
                    <a:p>
                      <a:pPr algn="ctr">
                        <a:lnSpc>
                          <a:spcPct val="107000"/>
                        </a:lnSpc>
                        <a:spcAft>
                          <a:spcPts val="0"/>
                        </a:spcAft>
                      </a:pPr>
                      <a:r>
                        <a:rPr lang="en-GB" sz="1000">
                          <a:effectLst/>
                        </a:rPr>
                        <a:t>Diamond (CVD wafer)</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2300</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Heat spreader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692212766"/>
                  </a:ext>
                </a:extLst>
              </a:tr>
              <a:tr h="277656">
                <a:tc>
                  <a:txBody>
                    <a:bodyPr/>
                    <a:lstStyle/>
                    <a:p>
                      <a:pPr algn="ctr">
                        <a:lnSpc>
                          <a:spcPct val="107000"/>
                        </a:lnSpc>
                        <a:spcAft>
                          <a:spcPts val="0"/>
                        </a:spcAft>
                      </a:pPr>
                      <a:r>
                        <a:rPr lang="en-GB" sz="1000" dirty="0">
                          <a:effectLst/>
                        </a:rPr>
                        <a:t>Dow Corning 340 heat conducting paste</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0.67</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Demountable thermal connection heat source </a:t>
                      </a:r>
                      <a:r>
                        <a:rPr lang="en-GB" sz="1000" dirty="0">
                          <a:effectLst/>
                          <a:sym typeface="Wingdings" panose="05000000000000000000" pitchFamily="2" charset="2"/>
                        </a:rPr>
                        <a:t></a:t>
                      </a:r>
                      <a:r>
                        <a:rPr lang="en-GB" sz="1000" dirty="0">
                          <a:effectLst/>
                        </a:rPr>
                        <a:t> heat sink</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971273026"/>
                  </a:ext>
                </a:extLst>
              </a:tr>
              <a:tr h="208762">
                <a:tc>
                  <a:txBody>
                    <a:bodyPr/>
                    <a:lstStyle/>
                    <a:p>
                      <a:pPr algn="ctr">
                        <a:lnSpc>
                          <a:spcPct val="107000"/>
                        </a:lnSpc>
                        <a:spcAft>
                          <a:spcPts val="0"/>
                        </a:spcAft>
                      </a:pPr>
                      <a:r>
                        <a:rPr lang="en-GB" sz="1000">
                          <a:effectLst/>
                        </a:rPr>
                        <a:t>3M FC-72® (liq.) (25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0.06 [2.3]</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Cooling liquid</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65896578"/>
                  </a:ext>
                </a:extLst>
              </a:tr>
              <a:tr h="208762">
                <a:tc>
                  <a:txBody>
                    <a:bodyPr/>
                    <a:lstStyle/>
                    <a:p>
                      <a:pPr algn="ctr">
                        <a:lnSpc>
                          <a:spcPct val="107000"/>
                        </a:lnSpc>
                        <a:spcAft>
                          <a:spcPts val="0"/>
                        </a:spcAft>
                      </a:pPr>
                      <a:r>
                        <a:rPr lang="en-GB" sz="1000">
                          <a:effectLst/>
                        </a:rPr>
                        <a:t>Glass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0.935</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84595497"/>
                  </a:ext>
                </a:extLst>
              </a:tr>
              <a:tr h="208762">
                <a:tc>
                  <a:txBody>
                    <a:bodyPr/>
                    <a:lstStyle/>
                    <a:p>
                      <a:pPr algn="ctr">
                        <a:lnSpc>
                          <a:spcPct val="107000"/>
                        </a:lnSpc>
                        <a:spcAft>
                          <a:spcPts val="0"/>
                        </a:spcAft>
                      </a:pPr>
                      <a:r>
                        <a:rPr lang="en-GB" sz="1000">
                          <a:effectLst/>
                        </a:rPr>
                        <a:t>Glass Fiber (20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0.042</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221699596"/>
                  </a:ext>
                </a:extLst>
              </a:tr>
              <a:tr h="208762">
                <a:tc>
                  <a:txBody>
                    <a:bodyPr/>
                    <a:lstStyle/>
                    <a:p>
                      <a:pPr algn="ctr">
                        <a:lnSpc>
                          <a:spcPct val="107000"/>
                        </a:lnSpc>
                        <a:spcAft>
                          <a:spcPts val="0"/>
                        </a:spcAft>
                      </a:pPr>
                      <a:r>
                        <a:rPr lang="en-GB" sz="1000" dirty="0">
                          <a:effectLst/>
                        </a:rPr>
                        <a:t>Gold</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312</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Electrical connections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737622239"/>
                  </a:ext>
                </a:extLst>
              </a:tr>
              <a:tr h="208762">
                <a:tc>
                  <a:txBody>
                    <a:bodyPr/>
                    <a:lstStyle/>
                    <a:p>
                      <a:pPr algn="ctr">
                        <a:lnSpc>
                          <a:spcPct val="107000"/>
                        </a:lnSpc>
                        <a:spcAft>
                          <a:spcPts val="0"/>
                        </a:spcAft>
                      </a:pPr>
                      <a:r>
                        <a:rPr lang="en-GB" sz="1000">
                          <a:effectLst/>
                        </a:rPr>
                        <a:t>­Graphite</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151</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Heat spreader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296010037"/>
                  </a:ext>
                </a:extLst>
              </a:tr>
              <a:tr h="208762">
                <a:tc>
                  <a:txBody>
                    <a:bodyPr/>
                    <a:lstStyle/>
                    <a:p>
                      <a:pPr algn="ctr">
                        <a:lnSpc>
                          <a:spcPct val="107000"/>
                        </a:lnSpc>
                        <a:spcAft>
                          <a:spcPts val="0"/>
                        </a:spcAft>
                      </a:pPr>
                      <a:r>
                        <a:rPr lang="en-GB" sz="1000">
                          <a:effectLst/>
                        </a:rPr>
                        <a:t>Lead</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35</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Electrical connections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441442066"/>
                  </a:ext>
                </a:extLst>
              </a:tr>
              <a:tr h="293478">
                <a:tc>
                  <a:txBody>
                    <a:bodyPr/>
                    <a:lstStyle/>
                    <a:p>
                      <a:pPr algn="ctr">
                        <a:lnSpc>
                          <a:spcPct val="107000"/>
                        </a:lnSpc>
                        <a:spcAft>
                          <a:spcPts val="0"/>
                        </a:spcAft>
                      </a:pPr>
                      <a:r>
                        <a:rPr lang="en-GB" sz="1000">
                          <a:effectLst/>
                        </a:rPr>
                        <a:t>Mica (50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0.43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Heat resistant Electrical 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292122249"/>
                  </a:ext>
                </a:extLst>
              </a:tr>
              <a:tr h="535552">
                <a:tc>
                  <a:txBody>
                    <a:bodyPr/>
                    <a:lstStyle/>
                    <a:p>
                      <a:pPr algn="ctr">
                        <a:lnSpc>
                          <a:spcPct val="107000"/>
                        </a:lnSpc>
                        <a:spcAft>
                          <a:spcPts val="0"/>
                        </a:spcAft>
                      </a:pPr>
                      <a:r>
                        <a:rPr lang="en-GB" sz="1000">
                          <a:effectLst/>
                        </a:rPr>
                        <a:t>3M NOVEC® 649 (liq.) (25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0.06 [2.2]</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Cooling liquid</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341723022"/>
                  </a:ext>
                </a:extLst>
              </a:tr>
              <a:tr h="208762">
                <a:tc>
                  <a:txBody>
                    <a:bodyPr/>
                    <a:lstStyle/>
                    <a:p>
                      <a:pPr algn="ctr">
                        <a:lnSpc>
                          <a:spcPct val="107000"/>
                        </a:lnSpc>
                        <a:spcAft>
                          <a:spcPts val="0"/>
                        </a:spcAft>
                      </a:pPr>
                      <a:r>
                        <a:rPr lang="en-GB" sz="1000">
                          <a:effectLst/>
                        </a:rPr>
                        <a:t>Rockwool (20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0.034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144924487"/>
                  </a:ext>
                </a:extLst>
              </a:tr>
              <a:tr h="293478">
                <a:tc>
                  <a:txBody>
                    <a:bodyPr/>
                    <a:lstStyle/>
                    <a:p>
                      <a:pPr algn="ctr">
                        <a:lnSpc>
                          <a:spcPct val="107000"/>
                        </a:lnSpc>
                        <a:spcAft>
                          <a:spcPts val="0"/>
                        </a:spcAft>
                      </a:pPr>
                      <a:r>
                        <a:rPr lang="en-GB" sz="1000">
                          <a:effectLst/>
                        </a:rPr>
                        <a:t>Silver</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425</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Very Good </a:t>
                      </a:r>
                      <a:r>
                        <a:rPr lang="en-GB" sz="1000" dirty="0" err="1">
                          <a:effectLst/>
                        </a:rPr>
                        <a:t>elec</a:t>
                      </a:r>
                      <a:r>
                        <a:rPr lang="en-GB" sz="1000" dirty="0">
                          <a:effectLst/>
                        </a:rPr>
                        <a:t> &amp; heat conductor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180477471"/>
                  </a:ext>
                </a:extLst>
              </a:tr>
              <a:tr h="208762">
                <a:tc>
                  <a:txBody>
                    <a:bodyPr/>
                    <a:lstStyle/>
                    <a:p>
                      <a:pPr algn="ctr">
                        <a:lnSpc>
                          <a:spcPct val="107000"/>
                        </a:lnSpc>
                        <a:spcAft>
                          <a:spcPts val="0"/>
                        </a:spcAft>
                      </a:pPr>
                      <a:r>
                        <a:rPr lang="en-GB" sz="1000">
                          <a:effectLst/>
                        </a:rPr>
                        <a:t>Silicon</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148-150</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Active semiconductor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00376386"/>
                  </a:ext>
                </a:extLst>
              </a:tr>
              <a:tr h="212651">
                <a:tc>
                  <a:txBody>
                    <a:bodyPr/>
                    <a:lstStyle/>
                    <a:p>
                      <a:pPr algn="ctr">
                        <a:lnSpc>
                          <a:spcPct val="107000"/>
                        </a:lnSpc>
                        <a:spcAft>
                          <a:spcPts val="0"/>
                        </a:spcAft>
                      </a:pPr>
                      <a:r>
                        <a:rPr lang="en-GB" sz="1000" dirty="0">
                          <a:effectLst/>
                        </a:rPr>
                        <a:t>304, 316 Stainless Steel</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 14-18 (room temp)</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Poor heat conductor (for a metal), cooling systems</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853208972"/>
                  </a:ext>
                </a:extLst>
              </a:tr>
              <a:tr h="324261">
                <a:tc>
                  <a:txBody>
                    <a:bodyPr/>
                    <a:lstStyle/>
                    <a:p>
                      <a:pPr algn="ctr">
                        <a:lnSpc>
                          <a:spcPct val="107000"/>
                        </a:lnSpc>
                        <a:spcAft>
                          <a:spcPts val="0"/>
                        </a:spcAft>
                      </a:pPr>
                      <a:r>
                        <a:rPr lang="en-GB" sz="1000" dirty="0">
                          <a:effectLst/>
                        </a:rPr>
                        <a:t>STYCAST® 2850 (</a:t>
                      </a:r>
                      <a:r>
                        <a:rPr lang="en-GB" sz="1000" dirty="0" err="1">
                          <a:effectLst/>
                        </a:rPr>
                        <a:t>Emeron</a:t>
                      </a:r>
                      <a:r>
                        <a:rPr lang="en-GB" sz="1000" dirty="0">
                          <a:effectLst/>
                        </a:rPr>
                        <a:t> &amp; </a:t>
                      </a:r>
                      <a:r>
                        <a:rPr lang="en-GB" sz="1000" dirty="0" err="1">
                          <a:effectLst/>
                        </a:rPr>
                        <a:t>Cuming</a:t>
                      </a:r>
                      <a:r>
                        <a:rPr lang="en-GB" sz="1000" dirty="0">
                          <a:effectLst/>
                        </a:rPr>
                        <a:t>) </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1.02-1.68 [2.4]</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Thermally conductive epoxy: permanent</a:t>
                      </a:r>
                      <a:r>
                        <a:rPr lang="en-GB" sz="1000" baseline="0" dirty="0">
                          <a:effectLst/>
                        </a:rPr>
                        <a:t> </a:t>
                      </a:r>
                      <a:r>
                        <a:rPr lang="en-GB" sz="1000" dirty="0">
                          <a:effectLst/>
                        </a:rPr>
                        <a:t>connection heat source </a:t>
                      </a:r>
                      <a:r>
                        <a:rPr lang="en-GB" sz="1000" dirty="0">
                          <a:effectLst/>
                          <a:sym typeface="Wingdings" panose="05000000000000000000" pitchFamily="2" charset="2"/>
                        </a:rPr>
                        <a:t></a:t>
                      </a:r>
                      <a:r>
                        <a:rPr lang="en-GB" sz="1000" dirty="0">
                          <a:effectLst/>
                        </a:rPr>
                        <a:t> heat sink</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3231563290"/>
                  </a:ext>
                </a:extLst>
              </a:tr>
              <a:tr h="216174">
                <a:tc>
                  <a:txBody>
                    <a:bodyPr/>
                    <a:lstStyle/>
                    <a:p>
                      <a:pPr algn="ctr">
                        <a:lnSpc>
                          <a:spcPct val="107000"/>
                        </a:lnSpc>
                        <a:spcAft>
                          <a:spcPts val="0"/>
                        </a:spcAft>
                      </a:pPr>
                      <a:r>
                        <a:rPr lang="en-GB" sz="1000" dirty="0">
                          <a:effectLst/>
                        </a:rPr>
                        <a:t>Urethane Foam (Rigid) (20 ˚C)</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0.026</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Insulator</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1238223690"/>
                  </a:ext>
                </a:extLst>
              </a:tr>
              <a:tr h="146740">
                <a:tc>
                  <a:txBody>
                    <a:bodyPr/>
                    <a:lstStyle/>
                    <a:p>
                      <a:pPr algn="ctr">
                        <a:lnSpc>
                          <a:spcPct val="107000"/>
                        </a:lnSpc>
                        <a:spcAft>
                          <a:spcPts val="0"/>
                        </a:spcAft>
                      </a:pPr>
                      <a:r>
                        <a:rPr lang="en-GB" sz="1000">
                          <a:effectLst/>
                        </a:rPr>
                        <a:t>Water (20˚ C)</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a:effectLst/>
                        </a:rPr>
                        <a:t>0.613</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tc>
                  <a:txBody>
                    <a:bodyPr/>
                    <a:lstStyle/>
                    <a:p>
                      <a:pPr algn="ctr">
                        <a:lnSpc>
                          <a:spcPct val="107000"/>
                        </a:lnSpc>
                        <a:spcAft>
                          <a:spcPts val="0"/>
                        </a:spcAft>
                      </a:pPr>
                      <a:r>
                        <a:rPr lang="en-GB" sz="1000" dirty="0">
                          <a:effectLst/>
                        </a:rPr>
                        <a:t>Cooling liquid</a:t>
                      </a:r>
                      <a:endParaRPr lang="en-GB"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211" marR="41211" marT="0" marB="0" anchor="ctr"/>
                </a:tc>
                <a:extLst>
                  <a:ext uri="{0D108BD9-81ED-4DB2-BD59-A6C34878D82A}">
                    <a16:rowId xmlns:a16="http://schemas.microsoft.com/office/drawing/2014/main" val="2728170967"/>
                  </a:ext>
                </a:extLst>
              </a:tr>
            </a:tbl>
          </a:graphicData>
        </a:graphic>
      </p:graphicFrame>
      <p:sp>
        <p:nvSpPr>
          <p:cNvPr id="8" name="Rectangle 1"/>
          <p:cNvSpPr>
            <a:spLocks noChangeArrowheads="1"/>
          </p:cNvSpPr>
          <p:nvPr/>
        </p:nvSpPr>
        <p:spPr bwMode="auto">
          <a:xfrm>
            <a:off x="591694" y="107604"/>
            <a:ext cx="81830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Approximate thermal conductivity of some common materials </a:t>
            </a:r>
            <a:endParaRPr kumimoji="0" lang="en-GB" altLang="en-US" sz="24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74382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8461" y="941639"/>
            <a:ext cx="7886700" cy="1325563"/>
          </a:xfrm>
        </p:spPr>
        <p:txBody>
          <a:bodyPr>
            <a:normAutofit/>
          </a:bodyPr>
          <a:lstStyle/>
          <a:p>
            <a:pPr algn="ctr"/>
            <a:r>
              <a:rPr lang="en-GB" sz="2400" b="1" dirty="0">
                <a:solidFill>
                  <a:schemeClr val="accent5"/>
                </a:solidFill>
              </a:rPr>
              <a:t>Example from a common application: cooling a processor core with a liquid-channel block (plan and elevation views)</a:t>
            </a:r>
            <a:endParaRPr lang="fr-FR" sz="2400" b="1" dirty="0">
              <a:solidFill>
                <a:schemeClr val="accent5"/>
              </a:solidFill>
            </a:endParaRPr>
          </a:p>
        </p:txBody>
      </p:sp>
      <p:sp>
        <p:nvSpPr>
          <p:cNvPr id="3" name="Espace réservé du pied de page 2"/>
          <p:cNvSpPr>
            <a:spLocks noGrp="1"/>
          </p:cNvSpPr>
          <p:nvPr>
            <p:ph type="ftr" sz="quarter" idx="11"/>
          </p:nvPr>
        </p:nvSpPr>
        <p:spPr>
          <a:xfrm>
            <a:off x="2307037" y="6279348"/>
            <a:ext cx="4661635" cy="365125"/>
          </a:xfrm>
        </p:spPr>
        <p:txBody>
          <a:bodyPr/>
          <a:lstStyle/>
          <a:p>
            <a:r>
              <a:rPr lang="en-US" dirty="0"/>
              <a:t>Physics 524: Survey of Instrumentation &amp; Laboratory Techniques: </a:t>
            </a:r>
          </a:p>
          <a:p>
            <a:r>
              <a:rPr lang="en-US" dirty="0"/>
              <a:t> Unit 5:  Cooling &amp; Thermal management © G. Hallewell (2024)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14</a:t>
            </a:fld>
            <a:endParaRPr lang="en-US"/>
          </a:p>
        </p:txBody>
      </p:sp>
      <p:pic>
        <p:nvPicPr>
          <p:cNvPr id="6" name="Cooling  block.jpg"/>
          <p:cNvPicPr/>
          <p:nvPr/>
        </p:nvPicPr>
        <p:blipFill rotWithShape="1">
          <a:blip r:embed="rId2" r:link="rId3">
            <a:extLst>
              <a:ext uri="{28A0092B-C50C-407E-A947-70E740481C1C}">
                <a14:useLocalDpi xmlns:a14="http://schemas.microsoft.com/office/drawing/2010/main" val="0"/>
              </a:ext>
            </a:extLst>
          </a:blip>
          <a:srcRect t="29702" b="33013"/>
          <a:stretch>
            <a:fillRect/>
          </a:stretch>
        </p:blipFill>
        <p:spPr bwMode="auto">
          <a:xfrm>
            <a:off x="1651015" y="1934555"/>
            <a:ext cx="5697589" cy="4306292"/>
          </a:xfrm>
          <a:prstGeom prst="rect">
            <a:avLst/>
          </a:prstGeom>
          <a:ln>
            <a:noFill/>
          </a:ln>
          <a:extLst>
            <a:ext uri="{53640926-AAD7-44D8-BBD7-CCE9431645EC}">
              <a14:shadowObscured xmlns:a14="http://schemas.microsoft.com/office/drawing/2010/main"/>
            </a:ext>
          </a:extLst>
        </p:spPr>
      </p:pic>
      <p:sp>
        <p:nvSpPr>
          <p:cNvPr id="7" name="Titre 1"/>
          <p:cNvSpPr txBox="1">
            <a:spLocks/>
          </p:cNvSpPr>
          <p:nvPr/>
        </p:nvSpPr>
        <p:spPr>
          <a:xfrm>
            <a:off x="0" y="233679"/>
            <a:ext cx="8999621" cy="814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GB" sz="3200" b="1" dirty="0">
                <a:solidFill>
                  <a:srgbClr val="C00000"/>
                </a:solidFill>
              </a:rPr>
              <a:t>5.2 </a:t>
            </a:r>
            <a:r>
              <a:rPr lang="en-GB" sz="3200" b="1" dirty="0" err="1">
                <a:solidFill>
                  <a:srgbClr val="C00000"/>
                </a:solidFill>
              </a:rPr>
              <a:t>Monophase</a:t>
            </a:r>
            <a:r>
              <a:rPr lang="en-GB" sz="3200" b="1" dirty="0">
                <a:solidFill>
                  <a:srgbClr val="C00000"/>
                </a:solidFill>
              </a:rPr>
              <a:t> cooling </a:t>
            </a:r>
          </a:p>
          <a:p>
            <a:pPr algn="ctr">
              <a:lnSpc>
                <a:spcPct val="80000"/>
              </a:lnSpc>
            </a:pPr>
            <a:r>
              <a:rPr lang="en-GB" sz="3200" b="1" dirty="0">
                <a:solidFill>
                  <a:srgbClr val="C00000"/>
                </a:solidFill>
              </a:rPr>
              <a:t>and </a:t>
            </a:r>
            <a:r>
              <a:rPr lang="en-GB" sz="3200" dirty="0">
                <a:solidFill>
                  <a:srgbClr val="C00000"/>
                </a:solidFill>
                <a:latin typeface="Calibri" panose="020F0502020204030204" pitchFamily="34" charset="0"/>
                <a:ea typeface="Times New Roman" panose="02020603050405020304" pitchFamily="18" charset="0"/>
              </a:rPr>
              <a:t>conducting heat into a coolant (1) </a:t>
            </a:r>
            <a:endParaRPr lang="fr-FR" sz="3200" dirty="0">
              <a:solidFill>
                <a:srgbClr val="C00000"/>
              </a:solidFill>
            </a:endParaRPr>
          </a:p>
        </p:txBody>
      </p:sp>
      <p:pic>
        <p:nvPicPr>
          <p:cNvPr id="9" name="Picture 4" descr="https://m.media-amazon.com/images/I/71vT45ozo1L._AC_SL1500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318"/>
          <a:stretch/>
        </p:blipFill>
        <p:spPr bwMode="auto">
          <a:xfrm>
            <a:off x="6334349" y="2382706"/>
            <a:ext cx="2304602" cy="214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25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226277" y="6200264"/>
            <a:ext cx="4357370" cy="365125"/>
          </a:xfrm>
        </p:spPr>
        <p:txBody>
          <a:bodyPr/>
          <a:lstStyle/>
          <a:p>
            <a:r>
              <a:rPr lang="en-US" dirty="0"/>
              <a:t>Physics 524: Survey of Instrumentation &amp; Laboratory Techniques:  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15</a:t>
            </a:fld>
            <a:endParaRPr lang="en-US"/>
          </a:p>
        </p:txBody>
      </p:sp>
      <p:sp>
        <p:nvSpPr>
          <p:cNvPr id="6" name="Rectangle 2"/>
          <p:cNvSpPr>
            <a:spLocks noChangeArrowheads="1"/>
          </p:cNvSpPr>
          <p:nvPr/>
        </p:nvSpPr>
        <p:spPr bwMode="auto">
          <a:xfrm>
            <a:off x="1391920" y="-25603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Problem (2) – see also separate sheet:</a:t>
            </a:r>
            <a:r>
              <a:rPr kumimoji="0" lang="en-GB"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A core processor chip in a PC dissipates 100W of heat. The chip has a (3 cm x 3cm) square profile. The user has attached a (3 cm x 3cm) square channelled copper block on top of it, through which coolant liquid can flow to cool the processor. The cooling block makes contact with a thin metal jacket on top of the chip through a 100 micron layer of Dow Corning 340 thermally-conducting grease.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The processor chip package itself is 3 mm thick in total (as illustrated in the figure), made from a 1 mm-thick active silicon layer that is centrally-sandwiched with 1 mm of ceramic encapsulant above and below it. The ceramic fill has a thermal conductivity of 200 Wm</a:t>
            </a:r>
            <a:r>
              <a:rPr kumimoji="0" lang="en-GB" altLang="en-US" sz="1200" b="0" i="0" u="none" strike="noStrike" cap="none" normalizeH="0" baseline="3000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.K</a:t>
            </a:r>
            <a:r>
              <a:rPr kumimoji="0" lang="en-GB" altLang="en-US" sz="1200" b="0" i="0" u="none" strike="noStrike" cap="none" normalizeH="0" baseline="3000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6145" name="Cooling  block.jpg" descr="C:\Greg\Gollin-Cooling_course\Course description\Figures for course description\Cooling  block.jpg"/>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53247" b="26952"/>
          <a:stretch>
            <a:fillRect/>
          </a:stretch>
        </p:blipFill>
        <p:spPr bwMode="auto">
          <a:xfrm>
            <a:off x="415859" y="2863671"/>
            <a:ext cx="7835966" cy="25820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391920" y="-21031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r>
              <a:rPr kumimoji="0" lang="en-GB" altLang="en-US" sz="1200" b="1"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Note:</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the heat is dissipated in the doped semiconductor implanted into the surface of the active silicon layer </a:t>
            </a:r>
            <a:r>
              <a:rPr kumimoji="0" lang="en-GB" altLang="en-US" sz="1200" b="1" i="1"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facing down</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towards the connector to the mother board, and must pass through 1 mm of silicon substrate in the opposite (up) direction on its way to the cooling block. Any heat loss by conduction through the connector pins to the mother board can be ignored. The very small thermal resistance of the thin topside metal jacket can also be neglected in the calculation; you can pretend that it isn’t there</a:t>
            </a:r>
            <a:r>
              <a:rPr kumimoji="0" lang="en-GB" altLang="en-US" sz="1200" b="0" i="0" u="none" strike="noStrike" cap="none" normalizeH="0" baseline="0">
                <a:ln>
                  <a:noFill/>
                </a:ln>
                <a:solidFill>
                  <a:srgbClr val="2F5496"/>
                </a:solidFill>
                <a:effectLst/>
                <a:ea typeface="Times New Roman" panose="02020603050405020304" pitchFamily="18"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ZoneTexte 7"/>
          <p:cNvSpPr txBox="1"/>
          <p:nvPr/>
        </p:nvSpPr>
        <p:spPr>
          <a:xfrm>
            <a:off x="147679" y="1106779"/>
            <a:ext cx="9206175" cy="1631216"/>
          </a:xfrm>
          <a:prstGeom prst="rect">
            <a:avLst/>
          </a:prstGeom>
          <a:noFill/>
        </p:spPr>
        <p:txBody>
          <a:bodyPr wrap="none" rtlCol="0">
            <a:spAutoFit/>
          </a:bodyPr>
          <a:lstStyle/>
          <a:p>
            <a:r>
              <a:rPr lang="en-GB" b="1" dirty="0"/>
              <a:t>Problem (2) – see also separate sheet:</a:t>
            </a:r>
            <a:r>
              <a:rPr lang="en-GB" dirty="0"/>
              <a:t>  </a:t>
            </a:r>
          </a:p>
          <a:p>
            <a:r>
              <a:rPr lang="en-GB" sz="1000" dirty="0"/>
              <a:t> </a:t>
            </a:r>
          </a:p>
          <a:p>
            <a:r>
              <a:rPr lang="en-GB" dirty="0"/>
              <a:t>A core processor chip in a PC dissipates 100W of heat and has a 4 x 4cm square profile. </a:t>
            </a:r>
          </a:p>
          <a:p>
            <a:r>
              <a:rPr lang="en-GB" dirty="0"/>
              <a:t>The user has attached a 4 x 4cm channelled copper block on top, through which liquid </a:t>
            </a:r>
          </a:p>
          <a:p>
            <a:r>
              <a:rPr lang="en-GB" dirty="0"/>
              <a:t>flows to cool the processor. The cooling block makes contact with a thin metal jacket </a:t>
            </a:r>
          </a:p>
          <a:p>
            <a:r>
              <a:rPr lang="en-GB" dirty="0"/>
              <a:t>on top of the chip through a 100 micron layer of Dow Corning 340 thermal-conductive grease. </a:t>
            </a:r>
          </a:p>
        </p:txBody>
      </p:sp>
      <p:sp>
        <p:nvSpPr>
          <p:cNvPr id="10" name="Titre 1"/>
          <p:cNvSpPr txBox="1">
            <a:spLocks/>
          </p:cNvSpPr>
          <p:nvPr/>
        </p:nvSpPr>
        <p:spPr>
          <a:xfrm>
            <a:off x="0" y="233679"/>
            <a:ext cx="8999621" cy="814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GB" sz="3200" b="1" dirty="0">
                <a:solidFill>
                  <a:srgbClr val="C00000"/>
                </a:solidFill>
              </a:rPr>
              <a:t>5.2 </a:t>
            </a:r>
            <a:r>
              <a:rPr lang="en-GB" sz="3200" b="1" dirty="0" err="1">
                <a:solidFill>
                  <a:srgbClr val="C00000"/>
                </a:solidFill>
              </a:rPr>
              <a:t>Monophase</a:t>
            </a:r>
            <a:r>
              <a:rPr lang="en-GB" sz="3200" b="1" dirty="0">
                <a:solidFill>
                  <a:srgbClr val="C00000"/>
                </a:solidFill>
              </a:rPr>
              <a:t> cooling </a:t>
            </a:r>
          </a:p>
          <a:p>
            <a:pPr algn="ctr">
              <a:lnSpc>
                <a:spcPct val="80000"/>
              </a:lnSpc>
            </a:pPr>
            <a:r>
              <a:rPr lang="en-GB" sz="3200" b="1" dirty="0">
                <a:solidFill>
                  <a:srgbClr val="C00000"/>
                </a:solidFill>
              </a:rPr>
              <a:t>and </a:t>
            </a:r>
            <a:r>
              <a:rPr lang="en-GB" sz="3200" dirty="0">
                <a:solidFill>
                  <a:srgbClr val="C00000"/>
                </a:solidFill>
                <a:latin typeface="Calibri" panose="020F0502020204030204" pitchFamily="34" charset="0"/>
                <a:ea typeface="Times New Roman" panose="02020603050405020304" pitchFamily="18" charset="0"/>
              </a:rPr>
              <a:t>conducting heat into a coolant  </a:t>
            </a:r>
            <a:endParaRPr lang="fr-FR" sz="3200" dirty="0">
              <a:solidFill>
                <a:srgbClr val="C00000"/>
              </a:solidFill>
            </a:endParaRPr>
          </a:p>
        </p:txBody>
      </p:sp>
      <p:sp>
        <p:nvSpPr>
          <p:cNvPr id="11" name="ZoneTexte 10"/>
          <p:cNvSpPr txBox="1"/>
          <p:nvPr/>
        </p:nvSpPr>
        <p:spPr>
          <a:xfrm>
            <a:off x="134599" y="5365060"/>
            <a:ext cx="8336706" cy="923330"/>
          </a:xfrm>
          <a:prstGeom prst="rect">
            <a:avLst/>
          </a:prstGeom>
          <a:noFill/>
        </p:spPr>
        <p:txBody>
          <a:bodyPr wrap="none" rtlCol="0">
            <a:spAutoFit/>
          </a:bodyPr>
          <a:lstStyle/>
          <a:p>
            <a:r>
              <a:rPr lang="en-GB" dirty="0"/>
              <a:t>The processor chip package itself is 3 mm thick in total (as illustrated), made from a </a:t>
            </a:r>
          </a:p>
          <a:p>
            <a:r>
              <a:rPr lang="en-GB" dirty="0"/>
              <a:t>1 mm-thick active silicon layer centrally-sandwiched with 1 mm of ceramic </a:t>
            </a:r>
            <a:r>
              <a:rPr lang="en-GB" dirty="0" err="1"/>
              <a:t>encapsulant</a:t>
            </a:r>
            <a:endParaRPr lang="en-GB" dirty="0"/>
          </a:p>
          <a:p>
            <a:r>
              <a:rPr lang="en-GB" dirty="0"/>
              <a:t> above &amp; below it. The ceramic fill has a thermal conductivity of 200 Wm</a:t>
            </a:r>
            <a:r>
              <a:rPr lang="en-GB" baseline="30000" dirty="0"/>
              <a:t>-1</a:t>
            </a:r>
            <a:r>
              <a:rPr lang="en-GB" dirty="0"/>
              <a:t>.K</a:t>
            </a:r>
            <a:r>
              <a:rPr lang="en-GB" baseline="30000" dirty="0"/>
              <a:t>-1</a:t>
            </a:r>
            <a:r>
              <a:rPr lang="en-GB" dirty="0"/>
              <a:t>. </a:t>
            </a:r>
            <a:r>
              <a:rPr lang="fr-FR" dirty="0"/>
              <a:t>4</a:t>
            </a:r>
            <a:endParaRPr lang="en-GB" dirty="0"/>
          </a:p>
        </p:txBody>
      </p:sp>
    </p:spTree>
    <p:extLst>
      <p:ext uri="{BB962C8B-B14F-4D97-AF65-F5344CB8AC3E}">
        <p14:creationId xmlns:p14="http://schemas.microsoft.com/office/powerpoint/2010/main" val="132409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226277" y="6200264"/>
            <a:ext cx="4357370" cy="365125"/>
          </a:xfrm>
        </p:spPr>
        <p:txBody>
          <a:bodyPr/>
          <a:lstStyle/>
          <a:p>
            <a:r>
              <a:rPr lang="en-US" dirty="0"/>
              <a:t>Physics 524: Survey of Instrumentation &amp; Laboratory Techniques:  Unit 5:  Cooling &amp; Thermal management © G. Hallewell (2024)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16</a:t>
            </a:fld>
            <a:endParaRPr lang="en-US"/>
          </a:p>
        </p:txBody>
      </p:sp>
      <p:sp>
        <p:nvSpPr>
          <p:cNvPr id="6" name="Rectangle 2"/>
          <p:cNvSpPr>
            <a:spLocks noChangeArrowheads="1"/>
          </p:cNvSpPr>
          <p:nvPr/>
        </p:nvSpPr>
        <p:spPr bwMode="auto">
          <a:xfrm>
            <a:off x="1391920" y="-25603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Problem (2) – see also separate sheet:</a:t>
            </a:r>
            <a:r>
              <a:rPr kumimoji="0" lang="en-GB"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A core processor chip in a PC dissipates 100W of heat. The chip has a (3 cm x 3cm) square profile. The user has attached a (3 cm x 3cm) square channelled copper block on top of it, through which coolant liquid can flow to cool the processor. The cooling block makes contact with a thin metal jacket on top of the chip through a 100 micron layer of Dow Corning 340 thermally-conducting grease.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The processor chip package itself is 3 mm thick in total (as illustrated in the figure), made from a 1 mm-thick active silicon layer that is centrally-sandwiched with 1 mm of ceramic encapsulant above and below it. The ceramic fill has a thermal conductivity of 200 Wm</a:t>
            </a:r>
            <a:r>
              <a:rPr kumimoji="0" lang="en-GB" altLang="en-US" sz="1200" b="0" i="0" u="none" strike="noStrike" cap="none" normalizeH="0" baseline="3000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.K</a:t>
            </a:r>
            <a:r>
              <a:rPr kumimoji="0" lang="en-GB" altLang="en-US" sz="1200" b="0" i="0" u="none" strike="noStrike" cap="none" normalizeH="0" baseline="3000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6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1391920" y="-21031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en-GB"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r>
              <a:rPr kumimoji="0" lang="en-GB" altLang="en-US" sz="1200" b="1"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Note:</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the heat is dissipated in the doped semiconductor implanted into the surface of the active silicon layer </a:t>
            </a:r>
            <a:r>
              <a:rPr kumimoji="0" lang="en-GB" altLang="en-US" sz="1200" b="1" i="1"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facing down</a:t>
            </a:r>
            <a:r>
              <a:rPr kumimoji="0" lang="en-GB" altLang="en-US" sz="1200" b="0" i="0" u="none" strike="noStrike" cap="none" normalizeH="0" baseline="0">
                <a:ln>
                  <a:noFill/>
                </a:ln>
                <a:solidFill>
                  <a:srgbClr val="2F5496"/>
                </a:solidFill>
                <a:effectLst/>
                <a:latin typeface="Calibri" panose="020F0502020204030204" pitchFamily="34" charset="0"/>
                <a:ea typeface="Times New Roman" panose="02020603050405020304" pitchFamily="18" charset="0"/>
                <a:cs typeface="Calibri" panose="020F0502020204030204" pitchFamily="34" charset="0"/>
              </a:rPr>
              <a:t> towards the connector to the mother board, and must pass through 1 mm of silicon substrate in the opposite (up) direction on its way to the cooling block. Any heat loss by conduction through the connector pins to the mother board can be ignored. The very small thermal resistance of the thin topside metal jacket can also be neglected in the calculation; you can pretend that it isn’t there</a:t>
            </a:r>
            <a:r>
              <a:rPr kumimoji="0" lang="en-GB" altLang="en-US" sz="1200" b="0" i="0" u="none" strike="noStrike" cap="none" normalizeH="0" baseline="0">
                <a:ln>
                  <a:noFill/>
                </a:ln>
                <a:solidFill>
                  <a:srgbClr val="2F5496"/>
                </a:solidFill>
                <a:effectLst/>
                <a:ea typeface="Times New Roman" panose="02020603050405020304" pitchFamily="18"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ZoneTexte 7"/>
          <p:cNvSpPr txBox="1"/>
          <p:nvPr/>
        </p:nvSpPr>
        <p:spPr>
          <a:xfrm>
            <a:off x="147679" y="1106779"/>
            <a:ext cx="4333174" cy="523220"/>
          </a:xfrm>
          <a:prstGeom prst="rect">
            <a:avLst/>
          </a:prstGeom>
          <a:noFill/>
        </p:spPr>
        <p:txBody>
          <a:bodyPr wrap="none" rtlCol="0">
            <a:spAutoFit/>
          </a:bodyPr>
          <a:lstStyle/>
          <a:p>
            <a:r>
              <a:rPr lang="en-GB" b="1" dirty="0"/>
              <a:t>Problem (2: </a:t>
            </a:r>
            <a:r>
              <a:rPr lang="en-GB" b="1" dirty="0" err="1"/>
              <a:t>cont</a:t>
            </a:r>
            <a:r>
              <a:rPr lang="en-GB" b="1" dirty="0"/>
              <a:t>) – see also separate sheet</a:t>
            </a:r>
            <a:endParaRPr lang="en-GB" dirty="0"/>
          </a:p>
          <a:p>
            <a:r>
              <a:rPr lang="en-GB" sz="1000" dirty="0"/>
              <a:t> </a:t>
            </a:r>
          </a:p>
        </p:txBody>
      </p:sp>
      <p:sp>
        <p:nvSpPr>
          <p:cNvPr id="10" name="Titre 1"/>
          <p:cNvSpPr txBox="1">
            <a:spLocks/>
          </p:cNvSpPr>
          <p:nvPr/>
        </p:nvSpPr>
        <p:spPr>
          <a:xfrm>
            <a:off x="0" y="233679"/>
            <a:ext cx="8999621" cy="814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GB" sz="3200" b="1" dirty="0">
                <a:solidFill>
                  <a:srgbClr val="C00000"/>
                </a:solidFill>
              </a:rPr>
              <a:t>5.2 </a:t>
            </a:r>
            <a:r>
              <a:rPr lang="en-GB" sz="3200" b="1" dirty="0" err="1">
                <a:solidFill>
                  <a:srgbClr val="C00000"/>
                </a:solidFill>
              </a:rPr>
              <a:t>Monophase</a:t>
            </a:r>
            <a:r>
              <a:rPr lang="en-GB" sz="3200" b="1" dirty="0">
                <a:solidFill>
                  <a:srgbClr val="C00000"/>
                </a:solidFill>
              </a:rPr>
              <a:t> cooling </a:t>
            </a:r>
          </a:p>
          <a:p>
            <a:pPr algn="ctr">
              <a:lnSpc>
                <a:spcPct val="80000"/>
              </a:lnSpc>
            </a:pPr>
            <a:r>
              <a:rPr lang="en-GB" sz="3200" b="1" dirty="0">
                <a:solidFill>
                  <a:srgbClr val="C00000"/>
                </a:solidFill>
              </a:rPr>
              <a:t>and </a:t>
            </a:r>
            <a:r>
              <a:rPr lang="en-GB" sz="3200" dirty="0">
                <a:solidFill>
                  <a:srgbClr val="C00000"/>
                </a:solidFill>
                <a:latin typeface="Calibri" panose="020F0502020204030204" pitchFamily="34" charset="0"/>
                <a:ea typeface="Times New Roman" panose="02020603050405020304" pitchFamily="18" charset="0"/>
              </a:rPr>
              <a:t>conducting heat into a coolant </a:t>
            </a:r>
            <a:endParaRPr lang="fr-FR" sz="3200" dirty="0">
              <a:solidFill>
                <a:srgbClr val="C00000"/>
              </a:solidFill>
            </a:endParaRPr>
          </a:p>
        </p:txBody>
      </p:sp>
      <p:sp>
        <p:nvSpPr>
          <p:cNvPr id="2" name="ZoneTexte 1"/>
          <p:cNvSpPr txBox="1"/>
          <p:nvPr/>
        </p:nvSpPr>
        <p:spPr>
          <a:xfrm>
            <a:off x="147679" y="1629999"/>
            <a:ext cx="8630440" cy="2031325"/>
          </a:xfrm>
          <a:prstGeom prst="rect">
            <a:avLst/>
          </a:prstGeom>
          <a:noFill/>
        </p:spPr>
        <p:txBody>
          <a:bodyPr wrap="none" rtlCol="0">
            <a:spAutoFit/>
          </a:bodyPr>
          <a:lstStyle/>
          <a:p>
            <a:r>
              <a:rPr lang="en-GB" b="1" dirty="0">
                <a:solidFill>
                  <a:schemeClr val="accent5"/>
                </a:solidFill>
              </a:rPr>
              <a:t>Note:</a:t>
            </a:r>
            <a:r>
              <a:rPr lang="en-GB" dirty="0">
                <a:solidFill>
                  <a:schemeClr val="accent5"/>
                </a:solidFill>
              </a:rPr>
              <a:t> </a:t>
            </a:r>
            <a:r>
              <a:rPr lang="en-GB" i="1" dirty="0">
                <a:solidFill>
                  <a:schemeClr val="accent5"/>
                </a:solidFill>
              </a:rPr>
              <a:t>the heat is dissipated in the doped semiconductor implanted into the surface of the </a:t>
            </a:r>
          </a:p>
          <a:p>
            <a:r>
              <a:rPr lang="en-GB" i="1" dirty="0">
                <a:solidFill>
                  <a:schemeClr val="accent5"/>
                </a:solidFill>
              </a:rPr>
              <a:t>active silicon layer </a:t>
            </a:r>
            <a:r>
              <a:rPr lang="en-GB" b="1" i="1" dirty="0">
                <a:solidFill>
                  <a:schemeClr val="accent5"/>
                </a:solidFill>
              </a:rPr>
              <a:t>facing down</a:t>
            </a:r>
            <a:r>
              <a:rPr lang="en-GB" i="1" dirty="0">
                <a:solidFill>
                  <a:schemeClr val="accent5"/>
                </a:solidFill>
              </a:rPr>
              <a:t> towards the connector to the mother board, and must first</a:t>
            </a:r>
          </a:p>
          <a:p>
            <a:r>
              <a:rPr lang="en-GB" i="1" dirty="0">
                <a:solidFill>
                  <a:schemeClr val="accent5"/>
                </a:solidFill>
              </a:rPr>
              <a:t>pass through 1 mm of silicon substrate in the opposite (up) direction on its way to the </a:t>
            </a:r>
          </a:p>
          <a:p>
            <a:r>
              <a:rPr lang="en-GB" i="1" dirty="0">
                <a:solidFill>
                  <a:schemeClr val="accent5"/>
                </a:solidFill>
              </a:rPr>
              <a:t>cooling block. Any heat loss by conduction through the connector pins to the mother </a:t>
            </a:r>
          </a:p>
          <a:p>
            <a:r>
              <a:rPr lang="en-GB" i="1" dirty="0">
                <a:solidFill>
                  <a:schemeClr val="accent5"/>
                </a:solidFill>
              </a:rPr>
              <a:t>board can be ignored. The very small thermal resistance of the thin topside metal jacket </a:t>
            </a:r>
          </a:p>
          <a:p>
            <a:r>
              <a:rPr lang="en-GB" i="1" dirty="0">
                <a:solidFill>
                  <a:schemeClr val="accent5"/>
                </a:solidFill>
              </a:rPr>
              <a:t>can also be neglected in the calculation; you can pretend that it isn’t there. </a:t>
            </a:r>
          </a:p>
          <a:p>
            <a:endParaRPr lang="fr-FR" dirty="0"/>
          </a:p>
        </p:txBody>
      </p:sp>
      <p:sp>
        <p:nvSpPr>
          <p:cNvPr id="5" name="ZoneTexte 4"/>
          <p:cNvSpPr txBox="1"/>
          <p:nvPr/>
        </p:nvSpPr>
        <p:spPr>
          <a:xfrm>
            <a:off x="131306" y="3525483"/>
            <a:ext cx="8737007" cy="1200329"/>
          </a:xfrm>
          <a:prstGeom prst="rect">
            <a:avLst/>
          </a:prstGeom>
          <a:noFill/>
        </p:spPr>
        <p:txBody>
          <a:bodyPr wrap="none" rtlCol="0">
            <a:spAutoFit/>
          </a:bodyPr>
          <a:lstStyle/>
          <a:p>
            <a:r>
              <a:rPr lang="en-GB" dirty="0"/>
              <a:t>The heat from the chip can be thought of as passing through 1 mm of silicon and a further</a:t>
            </a:r>
          </a:p>
          <a:p>
            <a:r>
              <a:rPr lang="en-GB" dirty="0"/>
              <a:t> 1mm of ceramic before passing through a 100 micron (0.1 mm) thick layer of Dow Corning </a:t>
            </a:r>
          </a:p>
          <a:p>
            <a:r>
              <a:rPr lang="en-GB" dirty="0"/>
              <a:t>340 thermal paste, and finally through the copper cooling block with an effective thickness </a:t>
            </a:r>
          </a:p>
          <a:p>
            <a:r>
              <a:rPr lang="en-GB" dirty="0"/>
              <a:t>of 3 mm before reaching the cooling liquid channel, as shown in the figure.</a:t>
            </a:r>
          </a:p>
        </p:txBody>
      </p:sp>
    </p:spTree>
    <p:extLst>
      <p:ext uri="{BB962C8B-B14F-4D97-AF65-F5344CB8AC3E}">
        <p14:creationId xmlns:p14="http://schemas.microsoft.com/office/powerpoint/2010/main" val="1449283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624689" y="6360028"/>
            <a:ext cx="4517256" cy="365125"/>
          </a:xfrm>
        </p:spPr>
        <p:txBody>
          <a:bodyPr/>
          <a:lstStyle/>
          <a:p>
            <a:r>
              <a:rPr lang="en-US" dirty="0"/>
              <a:t>Physics 524: Survey of Instrumentation &amp; Laboratory Techniques:  Unit 5:  Cooling &amp; Thermal management © G. Hallewell (2024)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17</a:t>
            </a:fld>
            <a:endParaRPr lang="en-US"/>
          </a:p>
        </p:txBody>
      </p:sp>
      <p:sp>
        <p:nvSpPr>
          <p:cNvPr id="6" name="Rectangle 5"/>
          <p:cNvSpPr/>
          <p:nvPr/>
        </p:nvSpPr>
        <p:spPr>
          <a:xfrm>
            <a:off x="144379" y="1459027"/>
            <a:ext cx="8855242" cy="4893647"/>
          </a:xfrm>
          <a:prstGeom prst="rect">
            <a:avLst/>
          </a:prstGeom>
        </p:spPr>
        <p:txBody>
          <a:bodyPr wrap="square">
            <a:spAutoFit/>
          </a:bodyPr>
          <a:lstStyle/>
          <a:p>
            <a:pPr algn="just">
              <a:spcAft>
                <a:spcPts val="0"/>
              </a:spcAft>
            </a:pPr>
            <a:endParaRPr lang="en-GB" sz="16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For the first 4 questions you can consider that the coolant to enters the block 20 ˚C and leaves at 30 ˚C. The average temperature of the liquid in the cooling channel can thus be taken to be 25 ˚C. </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What are the (progressively-increasing) temperatures on the following surfaces;</a:t>
            </a:r>
            <a:endParaRPr lang="en-GB" sz="16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Q1</a:t>
            </a:r>
            <a:r>
              <a:rPr lang="en-GB" sz="1400" dirty="0">
                <a:solidFill>
                  <a:srgbClr val="2F5496"/>
                </a:solidFill>
                <a:latin typeface="Calibri" panose="020F0502020204030204" pitchFamily="34" charset="0"/>
                <a:ea typeface="Times New Roman" panose="02020603050405020304" pitchFamily="18" charset="0"/>
              </a:rPr>
              <a:t>: The surface of the copper block in contact with the top face of the Dow Corning 340 thermal grease film (</a:t>
            </a:r>
            <a:r>
              <a:rPr lang="en-GB" sz="1400" b="1" dirty="0">
                <a:solidFill>
                  <a:srgbClr val="2F5496"/>
                </a:solidFill>
                <a:latin typeface="Calibri" panose="020F0502020204030204" pitchFamily="34" charset="0"/>
                <a:ea typeface="Times New Roman" panose="02020603050405020304" pitchFamily="18" charset="0"/>
              </a:rPr>
              <a:t>A</a:t>
            </a:r>
            <a:r>
              <a:rPr lang="en-GB" sz="1400" dirty="0">
                <a:solidFill>
                  <a:srgbClr val="2F5496"/>
                </a:solidFill>
                <a:latin typeface="Calibri" panose="020F0502020204030204" pitchFamily="34" charset="0"/>
                <a:ea typeface="Times New Roman" panose="02020603050405020304" pitchFamily="18" charset="0"/>
              </a:rPr>
              <a:t>)?</a:t>
            </a:r>
          </a:p>
          <a:p>
            <a:pPr lvl="0" algn="just">
              <a:spcAft>
                <a:spcPts val="0"/>
              </a:spcAft>
            </a:pPr>
            <a:r>
              <a:rPr lang="en-GB" sz="1400" dirty="0">
                <a:solidFill>
                  <a:srgbClr val="2F5496"/>
                </a:solidFill>
                <a:latin typeface="Calibri" panose="020F0502020204030204" pitchFamily="34" charset="0"/>
                <a:ea typeface="Times New Roman" panose="02020603050405020304" pitchFamily="18" charset="0"/>
              </a:rPr>
              <a:t>	 (This is 3mm from the plane of the coolant channel)</a:t>
            </a:r>
            <a:endParaRPr lang="en-GB" sz="14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Q2</a:t>
            </a:r>
            <a:r>
              <a:rPr lang="en-GB" sz="1400" dirty="0">
                <a:solidFill>
                  <a:srgbClr val="2F5496"/>
                </a:solidFill>
                <a:latin typeface="Calibri" panose="020F0502020204030204" pitchFamily="34" charset="0"/>
                <a:ea typeface="Times New Roman" panose="02020603050405020304" pitchFamily="18" charset="0"/>
              </a:rPr>
              <a:t>: The surface of the ceramic in contact with the bottom face of the 100 micron Dow Corning 340 </a:t>
            </a:r>
          </a:p>
          <a:p>
            <a:pPr lvl="0" algn="just">
              <a:spcAft>
                <a:spcPts val="0"/>
              </a:spcAft>
            </a:pPr>
            <a:r>
              <a:rPr lang="en-GB" sz="1400" dirty="0">
                <a:solidFill>
                  <a:srgbClr val="2F5496"/>
                </a:solidFill>
                <a:latin typeface="Calibri" panose="020F0502020204030204" pitchFamily="34" charset="0"/>
                <a:ea typeface="Times New Roman" panose="02020603050405020304" pitchFamily="18" charset="0"/>
              </a:rPr>
              <a:t>	thermal grease film (</a:t>
            </a:r>
            <a:r>
              <a:rPr lang="en-GB" sz="1400" b="1" dirty="0">
                <a:solidFill>
                  <a:srgbClr val="2F5496"/>
                </a:solidFill>
                <a:latin typeface="Calibri" panose="020F0502020204030204" pitchFamily="34" charset="0"/>
                <a:ea typeface="Times New Roman" panose="02020603050405020304" pitchFamily="18" charset="0"/>
              </a:rPr>
              <a:t>B</a:t>
            </a:r>
            <a:r>
              <a:rPr lang="en-GB" sz="1400" dirty="0">
                <a:solidFill>
                  <a:srgbClr val="2F5496"/>
                </a:solidFill>
                <a:latin typeface="Calibri" panose="020F0502020204030204" pitchFamily="34" charset="0"/>
                <a:ea typeface="Times New Roman" panose="02020603050405020304" pitchFamily="18" charset="0"/>
              </a:rPr>
              <a:t>)?</a:t>
            </a:r>
            <a:endParaRPr lang="en-GB" sz="14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Q3</a:t>
            </a:r>
            <a:r>
              <a:rPr lang="en-GB" sz="1400" dirty="0">
                <a:solidFill>
                  <a:srgbClr val="2F5496"/>
                </a:solidFill>
                <a:latin typeface="Calibri" panose="020F0502020204030204" pitchFamily="34" charset="0"/>
                <a:ea typeface="Times New Roman" panose="02020603050405020304" pitchFamily="18" charset="0"/>
              </a:rPr>
              <a:t>: The hot (</a:t>
            </a:r>
            <a:r>
              <a:rPr lang="en-GB" sz="1400" dirty="0" err="1">
                <a:solidFill>
                  <a:srgbClr val="2F5496"/>
                </a:solidFill>
                <a:latin typeface="Calibri" panose="020F0502020204030204" pitchFamily="34" charset="0"/>
                <a:ea typeface="Times New Roman" panose="02020603050405020304" pitchFamily="18" charset="0"/>
              </a:rPr>
              <a:t>downfacing</a:t>
            </a:r>
            <a:r>
              <a:rPr lang="en-GB" sz="1400" dirty="0">
                <a:solidFill>
                  <a:srgbClr val="2F5496"/>
                </a:solidFill>
                <a:latin typeface="Calibri" panose="020F0502020204030204" pitchFamily="34" charset="0"/>
                <a:ea typeface="Times New Roman" panose="02020603050405020304" pitchFamily="18" charset="0"/>
              </a:rPr>
              <a:t>) side of the1 mm thick processor chip itself (</a:t>
            </a:r>
            <a:r>
              <a:rPr lang="en-GB" sz="1400" b="1" dirty="0">
                <a:solidFill>
                  <a:srgbClr val="2F5496"/>
                </a:solidFill>
                <a:latin typeface="Calibri" panose="020F0502020204030204" pitchFamily="34" charset="0"/>
                <a:ea typeface="Times New Roman" panose="02020603050405020304" pitchFamily="18" charset="0"/>
              </a:rPr>
              <a:t>C</a:t>
            </a:r>
            <a:r>
              <a:rPr lang="en-GB" sz="1400" dirty="0">
                <a:solidFill>
                  <a:srgbClr val="2F5496"/>
                </a:solidFill>
                <a:latin typeface="Calibri" panose="020F0502020204030204" pitchFamily="34" charset="0"/>
                <a:ea typeface="Times New Roman" panose="02020603050405020304" pitchFamily="18" charset="0"/>
              </a:rPr>
              <a:t>)?</a:t>
            </a:r>
            <a:endParaRPr lang="en-GB" sz="1400" dirty="0">
              <a:latin typeface="Times New Roman" panose="02020603050405020304" pitchFamily="18" charset="0"/>
              <a:ea typeface="Times New Roman" panose="02020603050405020304" pitchFamily="18" charset="0"/>
            </a:endParaRPr>
          </a:p>
          <a:p>
            <a:pPr marL="457200" algn="just">
              <a:spcAft>
                <a:spcPts val="0"/>
              </a:spcAft>
            </a:pPr>
            <a:r>
              <a:rPr lang="en-GB" sz="1400" b="1" dirty="0">
                <a:solidFill>
                  <a:srgbClr val="2F5496"/>
                </a:solidFill>
                <a:latin typeface="Calibri" panose="020F0502020204030204" pitchFamily="34" charset="0"/>
                <a:ea typeface="Times New Roman" panose="02020603050405020304" pitchFamily="18" charset="0"/>
              </a:rPr>
              <a:t>Note:</a:t>
            </a:r>
            <a:r>
              <a:rPr lang="en-GB" sz="1400" dirty="0">
                <a:solidFill>
                  <a:srgbClr val="2F5496"/>
                </a:solidFill>
                <a:latin typeface="Calibri" panose="020F0502020204030204" pitchFamily="34" charset="0"/>
                <a:ea typeface="Times New Roman" panose="02020603050405020304" pitchFamily="18" charset="0"/>
              </a:rPr>
              <a:t> you have to consider the thermal resistance of two materials in series to get to this figure.  </a:t>
            </a:r>
            <a:endParaRPr lang="en-GB" sz="14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Q4</a:t>
            </a:r>
            <a:r>
              <a:rPr lang="en-GB" sz="1400" dirty="0">
                <a:solidFill>
                  <a:srgbClr val="2F5496"/>
                </a:solidFill>
                <a:latin typeface="Calibri" panose="020F0502020204030204" pitchFamily="34" charset="0"/>
                <a:ea typeface="Times New Roman" panose="02020603050405020304" pitchFamily="18" charset="0"/>
              </a:rPr>
              <a:t>: Which material contributes the biggest temperature difference (temperature difference across itself)?</a:t>
            </a:r>
            <a:endParaRPr lang="en-GB" sz="1400" dirty="0">
              <a:latin typeface="Times New Roman" panose="02020603050405020304" pitchFamily="18" charset="0"/>
              <a:ea typeface="Times New Roman" panose="02020603050405020304" pitchFamily="18" charset="0"/>
            </a:endParaRPr>
          </a:p>
          <a:p>
            <a:pPr lvl="0" algn="just">
              <a:spcAft>
                <a:spcPts val="0"/>
              </a:spcAft>
            </a:pPr>
            <a:r>
              <a:rPr lang="en-GB" sz="1400" b="1" dirty="0">
                <a:solidFill>
                  <a:srgbClr val="2F5496"/>
                </a:solidFill>
                <a:latin typeface="Calibri" panose="020F0502020204030204" pitchFamily="34" charset="0"/>
                <a:ea typeface="Times New Roman" panose="02020603050405020304" pitchFamily="18" charset="0"/>
              </a:rPr>
              <a:t>Q5: </a:t>
            </a:r>
            <a:r>
              <a:rPr lang="en-GB" sz="1400" dirty="0">
                <a:solidFill>
                  <a:srgbClr val="2F5496"/>
                </a:solidFill>
                <a:latin typeface="Calibri" panose="020F0502020204030204" pitchFamily="34" charset="0"/>
                <a:ea typeface="Times New Roman" panose="02020603050405020304" pitchFamily="18" charset="0"/>
              </a:rPr>
              <a:t>What method would you use to reduce the contribution of this layer (mechanical solutions acceptable)?</a:t>
            </a:r>
            <a:endParaRPr lang="en-GB" sz="1400" dirty="0">
              <a:latin typeface="Times New Roman" panose="02020603050405020304" pitchFamily="18" charset="0"/>
              <a:ea typeface="Times New Roman" panose="02020603050405020304" pitchFamily="18" charset="0"/>
            </a:endParaRPr>
          </a:p>
          <a:p>
            <a:pPr algn="just">
              <a:spcAft>
                <a:spcPts val="0"/>
              </a:spcAft>
            </a:pPr>
            <a:r>
              <a:rPr lang="en-GB" sz="1600" dirty="0">
                <a:solidFill>
                  <a:srgbClr val="2F5496"/>
                </a:solidFill>
                <a:latin typeface="Calibri" panose="020F0502020204030204" pitchFamily="34" charset="0"/>
                <a:ea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a:p>
            <a:pPr marL="228600" algn="just">
              <a:spcAft>
                <a:spcPts val="0"/>
              </a:spcAft>
            </a:pPr>
            <a:r>
              <a:rPr lang="en-GB" sz="1600" b="1" i="1" dirty="0">
                <a:solidFill>
                  <a:srgbClr val="2F5496"/>
                </a:solidFill>
                <a:latin typeface="Calibri" panose="020F0502020204030204" pitchFamily="34" charset="0"/>
                <a:ea typeface="Times New Roman" panose="02020603050405020304" pitchFamily="18" charset="0"/>
              </a:rPr>
              <a:t>Building on knowledge</a:t>
            </a:r>
            <a:endParaRPr lang="en-GB" sz="1600" b="1" dirty="0">
              <a:latin typeface="Times New Roman" panose="02020603050405020304" pitchFamily="18" charset="0"/>
              <a:ea typeface="Times New Roman" panose="02020603050405020304" pitchFamily="18" charset="0"/>
            </a:endParaRPr>
          </a:p>
          <a:p>
            <a:r>
              <a:rPr lang="en-GB" sz="1600" b="1" dirty="0">
                <a:solidFill>
                  <a:srgbClr val="2F5496"/>
                </a:solidFill>
                <a:latin typeface="Calibri" panose="020F0502020204030204" pitchFamily="34" charset="0"/>
                <a:ea typeface="Times New Roman" panose="02020603050405020304" pitchFamily="18" charset="0"/>
              </a:rPr>
              <a:t>Q6: </a:t>
            </a:r>
            <a:r>
              <a:rPr lang="en-GB" sz="1400" dirty="0">
                <a:solidFill>
                  <a:srgbClr val="2F5496"/>
                </a:solidFill>
                <a:latin typeface="Calibri" panose="020F0502020204030204" pitchFamily="34" charset="0"/>
                <a:ea typeface="Times New Roman" panose="02020603050405020304" pitchFamily="18" charset="0"/>
              </a:rPr>
              <a:t>The user has a choice between water or a non-conductive modern liquid coolant with GWP = 0 (3M NOVEC® 649 [2.2]), but the pump available can only circulate a maximum of 3 grams per second (a mass flow of 0.03 kg.s</a:t>
            </a:r>
            <a:r>
              <a:rPr lang="en-GB" sz="1400" baseline="30000" dirty="0">
                <a:solidFill>
                  <a:srgbClr val="2F5496"/>
                </a:solidFill>
                <a:latin typeface="Calibri" panose="020F0502020204030204" pitchFamily="34" charset="0"/>
                <a:ea typeface="Times New Roman" panose="02020603050405020304" pitchFamily="18" charset="0"/>
              </a:rPr>
              <a:t>-1</a:t>
            </a:r>
            <a:r>
              <a:rPr lang="en-GB" sz="1400" dirty="0">
                <a:solidFill>
                  <a:srgbClr val="2F5496"/>
                </a:solidFill>
                <a:latin typeface="Calibri" panose="020F0502020204030204" pitchFamily="34" charset="0"/>
                <a:ea typeface="Times New Roman" panose="02020603050405020304" pitchFamily="18" charset="0"/>
              </a:rPr>
              <a:t>) of any liquid.   What is the input temperature of NOVEC 649 to the copper cooling block to maintain an average temperature in the block cooling channel of 25 ˚C?  (Hint: this calculation uses the concept of coolant heat capacity and mass flow from the previous problem. </a:t>
            </a:r>
            <a:endParaRPr lang="fr-FR" sz="1400" dirty="0"/>
          </a:p>
        </p:txBody>
      </p:sp>
      <p:sp>
        <p:nvSpPr>
          <p:cNvPr id="7" name="Titre 1"/>
          <p:cNvSpPr txBox="1">
            <a:spLocks/>
          </p:cNvSpPr>
          <p:nvPr/>
        </p:nvSpPr>
        <p:spPr>
          <a:xfrm>
            <a:off x="0" y="233679"/>
            <a:ext cx="8999621" cy="814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GB" sz="3200" b="1" dirty="0">
                <a:solidFill>
                  <a:srgbClr val="C00000"/>
                </a:solidFill>
              </a:rPr>
              <a:t>5.2 </a:t>
            </a:r>
            <a:r>
              <a:rPr lang="en-GB" sz="3200" b="1" dirty="0" err="1">
                <a:solidFill>
                  <a:srgbClr val="C00000"/>
                </a:solidFill>
              </a:rPr>
              <a:t>Monophase</a:t>
            </a:r>
            <a:r>
              <a:rPr lang="en-GB" sz="3200" b="1" dirty="0">
                <a:solidFill>
                  <a:srgbClr val="C00000"/>
                </a:solidFill>
              </a:rPr>
              <a:t> cooling </a:t>
            </a:r>
          </a:p>
          <a:p>
            <a:pPr algn="ctr">
              <a:lnSpc>
                <a:spcPct val="80000"/>
              </a:lnSpc>
            </a:pPr>
            <a:r>
              <a:rPr lang="en-GB" sz="3200" b="1" dirty="0">
                <a:solidFill>
                  <a:srgbClr val="C00000"/>
                </a:solidFill>
              </a:rPr>
              <a:t>and </a:t>
            </a:r>
            <a:r>
              <a:rPr lang="en-GB" sz="3200" dirty="0">
                <a:solidFill>
                  <a:srgbClr val="C00000"/>
                </a:solidFill>
                <a:latin typeface="Calibri" panose="020F0502020204030204" pitchFamily="34" charset="0"/>
                <a:ea typeface="Times New Roman" panose="02020603050405020304" pitchFamily="18" charset="0"/>
              </a:rPr>
              <a:t>conducting heat into a coolant  </a:t>
            </a:r>
            <a:endParaRPr lang="fr-FR" sz="3200" dirty="0">
              <a:solidFill>
                <a:srgbClr val="C00000"/>
              </a:solidFill>
            </a:endParaRPr>
          </a:p>
        </p:txBody>
      </p:sp>
      <p:sp>
        <p:nvSpPr>
          <p:cNvPr id="8" name="ZoneTexte 7"/>
          <p:cNvSpPr txBox="1"/>
          <p:nvPr/>
        </p:nvSpPr>
        <p:spPr>
          <a:xfrm>
            <a:off x="147679" y="1106779"/>
            <a:ext cx="4333174" cy="523220"/>
          </a:xfrm>
          <a:prstGeom prst="rect">
            <a:avLst/>
          </a:prstGeom>
          <a:noFill/>
        </p:spPr>
        <p:txBody>
          <a:bodyPr wrap="none" rtlCol="0">
            <a:spAutoFit/>
          </a:bodyPr>
          <a:lstStyle/>
          <a:p>
            <a:r>
              <a:rPr lang="en-GB" b="1" dirty="0"/>
              <a:t>Problem (2: </a:t>
            </a:r>
            <a:r>
              <a:rPr lang="en-GB" b="1" dirty="0" err="1"/>
              <a:t>cont</a:t>
            </a:r>
            <a:r>
              <a:rPr lang="en-GB" b="1" dirty="0"/>
              <a:t>) – see also separate sheet</a:t>
            </a:r>
            <a:endParaRPr lang="en-GB" dirty="0"/>
          </a:p>
          <a:p>
            <a:r>
              <a:rPr lang="en-GB" sz="1000" dirty="0"/>
              <a:t> </a:t>
            </a:r>
          </a:p>
        </p:txBody>
      </p:sp>
    </p:spTree>
    <p:extLst>
      <p:ext uri="{BB962C8B-B14F-4D97-AF65-F5344CB8AC3E}">
        <p14:creationId xmlns:p14="http://schemas.microsoft.com/office/powerpoint/2010/main" val="2192361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4646" y="239998"/>
            <a:ext cx="7886700" cy="855193"/>
          </a:xfrm>
        </p:spPr>
        <p:txBody>
          <a:bodyPr>
            <a:normAutofit/>
          </a:bodyPr>
          <a:lstStyle/>
          <a:p>
            <a:r>
              <a:rPr lang="en-GB" sz="3200" b="1" dirty="0">
                <a:solidFill>
                  <a:srgbClr val="C00000"/>
                </a:solidFill>
              </a:rPr>
              <a:t>Heat exchangers (1)</a:t>
            </a:r>
            <a:endParaRPr lang="fr-FR" sz="3200" b="1" dirty="0">
              <a:solidFill>
                <a:srgbClr val="C00000"/>
              </a:solidFill>
            </a:endParaRPr>
          </a:p>
        </p:txBody>
      </p:sp>
      <p:sp>
        <p:nvSpPr>
          <p:cNvPr id="3" name="Espace réservé du pied de page 2"/>
          <p:cNvSpPr>
            <a:spLocks noGrp="1"/>
          </p:cNvSpPr>
          <p:nvPr>
            <p:ph type="ftr" sz="quarter" idx="11"/>
          </p:nvPr>
        </p:nvSpPr>
        <p:spPr>
          <a:xfrm>
            <a:off x="1931670" y="6487377"/>
            <a:ext cx="4834890" cy="280203"/>
          </a:xfrm>
        </p:spPr>
        <p:txBody>
          <a:bodyPr/>
          <a:lstStyle/>
          <a:p>
            <a:r>
              <a:rPr lang="en-US" dirty="0"/>
              <a:t>Physics 524: Survey of Instrumentation &amp; Laboratory Techniques:  </a:t>
            </a:r>
          </a:p>
          <a:p>
            <a:r>
              <a:rPr lang="en-US" dirty="0"/>
              <a:t>Unit 5:  Cooling &amp; Thermal management © G. Hallewell (2024)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18</a:t>
            </a:fld>
            <a:endParaRPr lang="en-US" dirty="0"/>
          </a:p>
        </p:txBody>
      </p:sp>
      <p:pic>
        <p:nvPicPr>
          <p:cNvPr id="6" name="Image 5" descr="https://www.theriderpost.com/wp-content/uploads/2017/04/iceberg-768x367.jpg"/>
          <p:cNvPicPr/>
          <p:nvPr/>
        </p:nvPicPr>
        <p:blipFill>
          <a:blip r:embed="rId2">
            <a:extLst>
              <a:ext uri="{28A0092B-C50C-407E-A947-70E740481C1C}">
                <a14:useLocalDpi xmlns:a14="http://schemas.microsoft.com/office/drawing/2010/main" val="0"/>
              </a:ext>
            </a:extLst>
          </a:blip>
          <a:srcRect/>
          <a:stretch>
            <a:fillRect/>
          </a:stretch>
        </p:blipFill>
        <p:spPr bwMode="auto">
          <a:xfrm>
            <a:off x="2091177" y="1679353"/>
            <a:ext cx="5117030" cy="2294266"/>
          </a:xfrm>
          <a:prstGeom prst="rect">
            <a:avLst/>
          </a:prstGeom>
          <a:noFill/>
          <a:ln>
            <a:noFill/>
          </a:ln>
        </p:spPr>
      </p:pic>
      <p:sp>
        <p:nvSpPr>
          <p:cNvPr id="7" name="ZoneTexte 6"/>
          <p:cNvSpPr txBox="1"/>
          <p:nvPr/>
        </p:nvSpPr>
        <p:spPr>
          <a:xfrm>
            <a:off x="155385" y="4104645"/>
            <a:ext cx="8805735" cy="2308324"/>
          </a:xfrm>
          <a:prstGeom prst="rect">
            <a:avLst/>
          </a:prstGeom>
          <a:noFill/>
        </p:spPr>
        <p:txBody>
          <a:bodyPr wrap="square" rtlCol="0">
            <a:spAutoFit/>
          </a:bodyPr>
          <a:lstStyle/>
          <a:p>
            <a:pPr lvl="0"/>
            <a:r>
              <a:rPr lang="en-GB" sz="1600" i="1" dirty="0"/>
              <a:t>solid fresh water </a:t>
            </a:r>
            <a:r>
              <a:rPr lang="en-GB" sz="1600" dirty="0">
                <a:sym typeface="Wingdings" panose="05000000000000000000" pitchFamily="2" charset="2"/>
              </a:rPr>
              <a:t></a:t>
            </a:r>
            <a:r>
              <a:rPr lang="en-GB" sz="1600" i="1" dirty="0"/>
              <a:t> sea water (water with around 35 kg/tonne of salt, </a:t>
            </a:r>
            <a:endParaRPr lang="en-GB" sz="1600" dirty="0"/>
          </a:p>
          <a:p>
            <a:pPr lvl="0"/>
            <a:r>
              <a:rPr lang="en-GB" sz="1600" i="1" dirty="0"/>
              <a:t>				which acts as a freezing point depressant);</a:t>
            </a:r>
            <a:endParaRPr lang="en-GB" sz="1600" dirty="0"/>
          </a:p>
          <a:p>
            <a:pPr lvl="0"/>
            <a:r>
              <a:rPr lang="en-GB" sz="1600" i="1" dirty="0"/>
              <a:t>solid fresh water </a:t>
            </a:r>
            <a:r>
              <a:rPr lang="en-GB" sz="1600" dirty="0">
                <a:sym typeface="Wingdings" panose="05000000000000000000" pitchFamily="2" charset="2"/>
              </a:rPr>
              <a:t></a:t>
            </a:r>
            <a:r>
              <a:rPr lang="en-GB" sz="1600" i="1" dirty="0"/>
              <a:t> air; </a:t>
            </a:r>
            <a:endParaRPr lang="en-GB" sz="1600" dirty="0"/>
          </a:p>
          <a:p>
            <a:pPr lvl="0"/>
            <a:r>
              <a:rPr lang="en-GB" sz="1600" i="1" dirty="0"/>
              <a:t>peripheral fresh meltwater </a:t>
            </a:r>
            <a:r>
              <a:rPr lang="en-GB" sz="1600" i="1" dirty="0">
                <a:sym typeface="Wingdings" panose="05000000000000000000" pitchFamily="2" charset="2"/>
              </a:rPr>
              <a:t></a:t>
            </a:r>
            <a:r>
              <a:rPr lang="en-GB" sz="1600" i="1" dirty="0"/>
              <a:t> sea water </a:t>
            </a:r>
            <a:r>
              <a:rPr lang="en-GB" sz="1600" dirty="0">
                <a:sym typeface="Wingdings" panose="05000000000000000000" pitchFamily="2" charset="2"/>
              </a:rPr>
              <a:t>and</a:t>
            </a:r>
            <a:r>
              <a:rPr lang="en-GB" sz="1600" i="1" dirty="0"/>
              <a:t> air ;</a:t>
            </a:r>
            <a:endParaRPr lang="en-GB" sz="1600" dirty="0"/>
          </a:p>
          <a:p>
            <a:r>
              <a:rPr lang="en-GB" sz="1200" i="1" dirty="0"/>
              <a:t> </a:t>
            </a:r>
            <a:endParaRPr lang="en-GB" sz="1200" dirty="0"/>
          </a:p>
          <a:p>
            <a:r>
              <a:rPr lang="en-GB" sz="1400" i="1" dirty="0"/>
              <a:t>(</a:t>
            </a:r>
            <a:r>
              <a:rPr lang="en-GB" sz="1600" i="1" dirty="0"/>
              <a:t>Picture credit: </a:t>
            </a:r>
            <a:r>
              <a:rPr lang="en-GB" sz="1600" i="1" dirty="0">
                <a:latin typeface="Old English Text MT" panose="03040902040508030806" pitchFamily="66" charset="0"/>
              </a:rPr>
              <a:t>TheRiderPost.com</a:t>
            </a:r>
            <a:r>
              <a:rPr lang="en-GB" sz="1600" i="1" dirty="0"/>
              <a:t>:</a:t>
            </a:r>
          </a:p>
          <a:p>
            <a:r>
              <a:rPr lang="en-GB" sz="1600" i="1" u="sng" dirty="0">
                <a:hlinkClick r:id="rId3"/>
              </a:rPr>
              <a:t>https://www.theriderpost.com/lifestyle/environnement/iceberg-titanic-sechoue-cote-canada/</a:t>
            </a:r>
            <a:r>
              <a:rPr lang="en-GB" sz="1600" i="1" dirty="0"/>
              <a:t> )</a:t>
            </a:r>
            <a:endParaRPr lang="en-GB" sz="1600" dirty="0"/>
          </a:p>
          <a:p>
            <a:r>
              <a:rPr lang="en-GB" sz="1600" i="1" dirty="0">
                <a:solidFill>
                  <a:srgbClr val="C00000"/>
                </a:solidFill>
              </a:rPr>
              <a:t>Beautiful but something perhaps you would rather wish you were not witnessing </a:t>
            </a:r>
            <a:endParaRPr lang="en-GB" sz="1600" dirty="0">
              <a:solidFill>
                <a:srgbClr val="C00000"/>
              </a:solidFill>
            </a:endParaRPr>
          </a:p>
          <a:p>
            <a:r>
              <a:rPr lang="en-GB" sz="1600" i="1" dirty="0">
                <a:solidFill>
                  <a:srgbClr val="C00000"/>
                </a:solidFill>
              </a:rPr>
              <a:t>			on a Sunday afternoon bike ride along the coast.</a:t>
            </a:r>
            <a:endParaRPr lang="en-GB" sz="1600" dirty="0">
              <a:solidFill>
                <a:srgbClr val="C00000"/>
              </a:solidFill>
            </a:endParaRPr>
          </a:p>
        </p:txBody>
      </p:sp>
      <p:sp>
        <p:nvSpPr>
          <p:cNvPr id="8" name="ZoneTexte 7"/>
          <p:cNvSpPr txBox="1"/>
          <p:nvPr/>
        </p:nvSpPr>
        <p:spPr>
          <a:xfrm>
            <a:off x="155384" y="916225"/>
            <a:ext cx="8541575" cy="646331"/>
          </a:xfrm>
          <a:prstGeom prst="rect">
            <a:avLst/>
          </a:prstGeom>
          <a:noFill/>
        </p:spPr>
        <p:txBody>
          <a:bodyPr wrap="square" rtlCol="0">
            <a:spAutoFit/>
          </a:bodyPr>
          <a:lstStyle/>
          <a:p>
            <a:r>
              <a:rPr lang="en-GB" b="1" i="1" dirty="0"/>
              <a:t>Example of a “perfect” (full contact, not full jacket) heat exchanger </a:t>
            </a:r>
          </a:p>
          <a:p>
            <a:r>
              <a:rPr lang="en-GB" b="1" i="1" dirty="0"/>
              <a:t>		in which all 3 phases of matter interact (no intermediate surfaces):</a:t>
            </a:r>
            <a:endParaRPr lang="fr-FR" b="1" dirty="0"/>
          </a:p>
        </p:txBody>
      </p:sp>
    </p:spTree>
    <p:extLst>
      <p:ext uri="{BB962C8B-B14F-4D97-AF65-F5344CB8AC3E}">
        <p14:creationId xmlns:p14="http://schemas.microsoft.com/office/powerpoint/2010/main" val="355219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19</a:t>
            </a:fld>
            <a:endParaRPr lang="en-US"/>
          </a:p>
        </p:txBody>
      </p:sp>
      <p:sp>
        <p:nvSpPr>
          <p:cNvPr id="6" name="Titre 1"/>
          <p:cNvSpPr>
            <a:spLocks noGrp="1"/>
          </p:cNvSpPr>
          <p:nvPr>
            <p:ph type="title"/>
          </p:nvPr>
        </p:nvSpPr>
        <p:spPr>
          <a:xfrm>
            <a:off x="628650" y="279572"/>
            <a:ext cx="7886700" cy="569594"/>
          </a:xfrm>
        </p:spPr>
        <p:txBody>
          <a:bodyPr>
            <a:normAutofit/>
          </a:bodyPr>
          <a:lstStyle/>
          <a:p>
            <a:r>
              <a:rPr lang="en-GB" sz="3200" b="1" dirty="0">
                <a:solidFill>
                  <a:srgbClr val="C00000"/>
                </a:solidFill>
              </a:rPr>
              <a:t>Heat exchangers (2)</a:t>
            </a:r>
            <a:endParaRPr lang="fr-FR" sz="3200" b="1" dirty="0">
              <a:solidFill>
                <a:srgbClr val="C00000"/>
              </a:solidFill>
            </a:endParaRPr>
          </a:p>
        </p:txBody>
      </p:sp>
      <p:pic>
        <p:nvPicPr>
          <p:cNvPr id="7" name="Heat exchangers liquid.jpg"/>
          <p:cNvPicPr/>
          <p:nvPr/>
        </p:nvPicPr>
        <p:blipFill rotWithShape="1">
          <a:blip r:embed="rId2" r:link="rId3" cstate="print">
            <a:extLst>
              <a:ext uri="{28A0092B-C50C-407E-A947-70E740481C1C}">
                <a14:useLocalDpi xmlns:a14="http://schemas.microsoft.com/office/drawing/2010/main" val="0"/>
              </a:ext>
            </a:extLst>
          </a:blip>
          <a:srcRect l="3144" t="17629" r="7849" b="11673"/>
          <a:stretch>
            <a:fillRect/>
          </a:stretch>
        </p:blipFill>
        <p:spPr bwMode="auto">
          <a:xfrm>
            <a:off x="4236720" y="1069310"/>
            <a:ext cx="4009390" cy="2313305"/>
          </a:xfrm>
          <a:prstGeom prst="rect">
            <a:avLst/>
          </a:prstGeom>
          <a:ln>
            <a:noFill/>
          </a:ln>
          <a:extLst>
            <a:ext uri="{53640926-AAD7-44D8-BBD7-CCE9431645EC}">
              <a14:shadowObscured xmlns:a14="http://schemas.microsoft.com/office/drawing/2010/main"/>
            </a:ext>
          </a:extLst>
        </p:spPr>
      </p:pic>
      <p:sp>
        <p:nvSpPr>
          <p:cNvPr id="8" name="ZoneTexte 7"/>
          <p:cNvSpPr txBox="1"/>
          <p:nvPr/>
        </p:nvSpPr>
        <p:spPr>
          <a:xfrm>
            <a:off x="761835" y="1764297"/>
            <a:ext cx="2890728" cy="923330"/>
          </a:xfrm>
          <a:prstGeom prst="rect">
            <a:avLst/>
          </a:prstGeom>
          <a:noFill/>
        </p:spPr>
        <p:txBody>
          <a:bodyPr wrap="none" rtlCol="0">
            <a:spAutoFit/>
          </a:bodyPr>
          <a:lstStyle/>
          <a:p>
            <a:pPr algn="ctr"/>
            <a:r>
              <a:rPr lang="en-GB" b="1" i="1" dirty="0"/>
              <a:t> </a:t>
            </a:r>
            <a:r>
              <a:rPr lang="en-GB" b="1" i="1" dirty="0">
                <a:solidFill>
                  <a:srgbClr val="C00000"/>
                </a:solidFill>
              </a:rPr>
              <a:t>Hot liquid</a:t>
            </a:r>
            <a:r>
              <a:rPr lang="en-GB" b="1" i="1" dirty="0">
                <a:sym typeface="Wingdings" panose="05000000000000000000" pitchFamily="2" charset="2"/>
              </a:rPr>
              <a:t> </a:t>
            </a:r>
            <a:r>
              <a:rPr lang="en-GB" b="1" i="1" dirty="0">
                <a:solidFill>
                  <a:schemeClr val="accent1">
                    <a:lumMod val="75000"/>
                  </a:schemeClr>
                </a:solidFill>
                <a:sym typeface="Wingdings" panose="05000000000000000000" pitchFamily="2" charset="2"/>
              </a:rPr>
              <a:t>cold liquid </a:t>
            </a:r>
          </a:p>
          <a:p>
            <a:pPr algn="ctr"/>
            <a:r>
              <a:rPr lang="en-GB" i="1" dirty="0"/>
              <a:t>(can also be used in </a:t>
            </a:r>
          </a:p>
          <a:p>
            <a:pPr algn="ctr"/>
            <a:r>
              <a:rPr lang="en-GB" i="1" dirty="0"/>
              <a:t>evaporators and condensers)</a:t>
            </a:r>
            <a:endParaRPr lang="fr-FR" dirty="0"/>
          </a:p>
        </p:txBody>
      </p:sp>
      <p:sp>
        <p:nvSpPr>
          <p:cNvPr id="9" name="Rectangle 8"/>
          <p:cNvSpPr/>
          <p:nvPr/>
        </p:nvSpPr>
        <p:spPr>
          <a:xfrm>
            <a:off x="396240" y="965306"/>
            <a:ext cx="8290560" cy="26374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Radiator 15221-72060 15228-72060 for Kubota Tractor L175 L185"/>
          <p:cNvPicPr/>
          <p:nvPr/>
        </p:nvPicPr>
        <p:blipFill rotWithShape="1">
          <a:blip r:embed="rId4" cstate="print">
            <a:extLst>
              <a:ext uri="{28A0092B-C50C-407E-A947-70E740481C1C}">
                <a14:useLocalDpi xmlns:a14="http://schemas.microsoft.com/office/drawing/2010/main" val="0"/>
              </a:ext>
            </a:extLst>
          </a:blip>
          <a:srcRect l="12062" t="8720" r="12952" b="7784"/>
          <a:stretch/>
        </p:blipFill>
        <p:spPr bwMode="auto">
          <a:xfrm>
            <a:off x="894080" y="3830320"/>
            <a:ext cx="1625600" cy="1756113"/>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396240" y="3718898"/>
            <a:ext cx="8290560" cy="20137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519680" y="4381367"/>
            <a:ext cx="3176639" cy="646331"/>
          </a:xfrm>
          <a:prstGeom prst="rect">
            <a:avLst/>
          </a:prstGeom>
          <a:noFill/>
        </p:spPr>
        <p:txBody>
          <a:bodyPr wrap="none" rtlCol="0">
            <a:spAutoFit/>
          </a:bodyPr>
          <a:lstStyle/>
          <a:p>
            <a:pPr algn="ctr"/>
            <a:r>
              <a:rPr lang="en-GB" b="1" i="1" dirty="0">
                <a:solidFill>
                  <a:srgbClr val="C00000"/>
                </a:solidFill>
              </a:rPr>
              <a:t>Hot liquid</a:t>
            </a:r>
            <a:r>
              <a:rPr lang="en-GB" i="1" dirty="0">
                <a:sym typeface="Wingdings" panose="05000000000000000000" pitchFamily="2" charset="2"/>
              </a:rPr>
              <a:t></a:t>
            </a:r>
            <a:r>
              <a:rPr lang="en-GB" i="1" dirty="0"/>
              <a:t> </a:t>
            </a:r>
            <a:r>
              <a:rPr lang="en-GB" b="1" i="1" dirty="0">
                <a:solidFill>
                  <a:srgbClr val="0070C0"/>
                </a:solidFill>
              </a:rPr>
              <a:t>Cold gas (air) </a:t>
            </a:r>
          </a:p>
          <a:p>
            <a:pPr algn="ctr"/>
            <a:r>
              <a:rPr lang="en-GB" i="1" dirty="0"/>
              <a:t>the humble automobile radiator</a:t>
            </a:r>
            <a:endParaRPr lang="en-GB" dirty="0"/>
          </a:p>
        </p:txBody>
      </p:sp>
      <p:sp>
        <p:nvSpPr>
          <p:cNvPr id="13" name="Espace réservé du pied de page 3">
            <a:extLst>
              <a:ext uri="{FF2B5EF4-FFF2-40B4-BE49-F238E27FC236}">
                <a16:creationId xmlns:a16="http://schemas.microsoft.com/office/drawing/2014/main" id="{6C48F81E-7BCC-42A6-9F8A-23D8210E3CAF}"/>
              </a:ext>
            </a:extLst>
          </p:cNvPr>
          <p:cNvSpPr>
            <a:spLocks noGrp="1"/>
          </p:cNvSpPr>
          <p:nvPr>
            <p:ph type="ftr" sz="quarter" idx="11"/>
          </p:nvPr>
        </p:nvSpPr>
        <p:spPr>
          <a:xfrm>
            <a:off x="2318915" y="6332419"/>
            <a:ext cx="4506169" cy="206494"/>
          </a:xfrm>
        </p:spPr>
        <p:txBody>
          <a:bodyPr/>
          <a:lstStyle/>
          <a:p>
            <a:r>
              <a:rPr lang="en-US" dirty="0"/>
              <a:t>Physics 524: Survey of Instrumentation &amp; Laboratory Techniques:  Unit 5:  Cooling &amp; Thermal management © G. </a:t>
            </a:r>
            <a:r>
              <a:rPr lang="en-US" dirty="0" err="1"/>
              <a:t>Hallewell</a:t>
            </a:r>
            <a:r>
              <a:rPr lang="en-US" dirty="0"/>
              <a:t> (2024) </a:t>
            </a:r>
          </a:p>
        </p:txBody>
      </p:sp>
    </p:spTree>
    <p:extLst>
      <p:ext uri="{BB962C8B-B14F-4D97-AF65-F5344CB8AC3E}">
        <p14:creationId xmlns:p14="http://schemas.microsoft.com/office/powerpoint/2010/main" val="2288045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8286" y="254822"/>
            <a:ext cx="6766561"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Some thermal regulation devices (1)</a:t>
            </a:r>
            <a:endParaRPr lang="fr-FR" sz="3200" b="1" dirty="0">
              <a:solidFill>
                <a:srgbClr val="002060"/>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2</a:t>
            </a:fld>
            <a:endParaRPr lang="en-US"/>
          </a:p>
        </p:txBody>
      </p:sp>
      <p:pic>
        <p:nvPicPr>
          <p:cNvPr id="6" name="Image 5"/>
          <p:cNvPicPr>
            <a:picLocks noChangeAspect="1"/>
          </p:cNvPicPr>
          <p:nvPr/>
        </p:nvPicPr>
        <p:blipFill rotWithShape="1">
          <a:blip r:embed="rId2"/>
          <a:srcRect t="11146" b="17786"/>
          <a:stretch/>
        </p:blipFill>
        <p:spPr>
          <a:xfrm>
            <a:off x="4711566" y="1110583"/>
            <a:ext cx="4219457" cy="2146433"/>
          </a:xfrm>
          <a:prstGeom prst="rect">
            <a:avLst/>
          </a:prstGeom>
        </p:spPr>
      </p:pic>
      <p:sp>
        <p:nvSpPr>
          <p:cNvPr id="7" name="ZoneTexte 6"/>
          <p:cNvSpPr txBox="1"/>
          <p:nvPr/>
        </p:nvSpPr>
        <p:spPr>
          <a:xfrm>
            <a:off x="462012" y="1094306"/>
            <a:ext cx="4081112" cy="2585323"/>
          </a:xfrm>
          <a:prstGeom prst="rect">
            <a:avLst/>
          </a:prstGeom>
          <a:noFill/>
        </p:spPr>
        <p:txBody>
          <a:bodyPr wrap="square" rtlCol="0">
            <a:spAutoFit/>
          </a:bodyPr>
          <a:lstStyle/>
          <a:p>
            <a:r>
              <a:rPr lang="en-GB" b="1" dirty="0">
                <a:solidFill>
                  <a:schemeClr val="accent5"/>
                </a:solidFill>
              </a:rPr>
              <a:t>The humble room thermostat: </a:t>
            </a:r>
          </a:p>
          <a:p>
            <a:r>
              <a:rPr lang="en-GB" b="1" dirty="0">
                <a:solidFill>
                  <a:srgbClr val="C00000"/>
                </a:solidFill>
              </a:rPr>
              <a:t>Bi-metallic strip electric with actuator</a:t>
            </a:r>
          </a:p>
          <a:p>
            <a:r>
              <a:rPr lang="en-GB" b="1" dirty="0"/>
              <a:t>Feedback: </a:t>
            </a:r>
          </a:p>
          <a:p>
            <a:endParaRPr lang="en-GB" b="1" dirty="0">
              <a:solidFill>
                <a:srgbClr val="C00000"/>
              </a:solidFill>
            </a:endParaRPr>
          </a:p>
          <a:p>
            <a:endParaRPr lang="en-GB" b="1" dirty="0">
              <a:solidFill>
                <a:srgbClr val="C00000"/>
              </a:solidFill>
            </a:endParaRPr>
          </a:p>
          <a:p>
            <a:endParaRPr lang="en-GB" b="1" dirty="0">
              <a:solidFill>
                <a:srgbClr val="C00000"/>
              </a:solidFill>
            </a:endParaRPr>
          </a:p>
          <a:p>
            <a:endParaRPr lang="en-GB" b="1" dirty="0">
              <a:solidFill>
                <a:srgbClr val="C00000"/>
              </a:solidFill>
            </a:endParaRPr>
          </a:p>
          <a:p>
            <a:endParaRPr lang="en-GB" b="1" dirty="0">
              <a:solidFill>
                <a:srgbClr val="C00000"/>
              </a:solidFill>
            </a:endParaRPr>
          </a:p>
          <a:p>
            <a:r>
              <a:rPr lang="en-GB" b="1" dirty="0">
                <a:solidFill>
                  <a:srgbClr val="C00000"/>
                </a:solidFill>
              </a:rPr>
              <a:t>slow, thru room air convection</a:t>
            </a:r>
          </a:p>
        </p:txBody>
      </p:sp>
      <p:pic>
        <p:nvPicPr>
          <p:cNvPr id="10" name="Image 9"/>
          <p:cNvPicPr>
            <a:picLocks noChangeAspect="1"/>
          </p:cNvPicPr>
          <p:nvPr/>
        </p:nvPicPr>
        <p:blipFill>
          <a:blip r:embed="rId3"/>
          <a:stretch>
            <a:fillRect/>
          </a:stretch>
        </p:blipFill>
        <p:spPr>
          <a:xfrm>
            <a:off x="449684" y="4118411"/>
            <a:ext cx="2459482" cy="2040236"/>
          </a:xfrm>
          <a:prstGeom prst="rect">
            <a:avLst/>
          </a:prstGeom>
        </p:spPr>
      </p:pic>
      <p:sp>
        <p:nvSpPr>
          <p:cNvPr id="11" name="ZoneTexte 10"/>
          <p:cNvSpPr txBox="1"/>
          <p:nvPr/>
        </p:nvSpPr>
        <p:spPr>
          <a:xfrm>
            <a:off x="3184985" y="4276519"/>
            <a:ext cx="5860130" cy="1477328"/>
          </a:xfrm>
          <a:prstGeom prst="rect">
            <a:avLst/>
          </a:prstGeom>
          <a:noFill/>
        </p:spPr>
        <p:txBody>
          <a:bodyPr wrap="none" rtlCol="0">
            <a:spAutoFit/>
          </a:bodyPr>
          <a:lstStyle/>
          <a:p>
            <a:r>
              <a:rPr lang="en-GB" b="1" dirty="0">
                <a:solidFill>
                  <a:schemeClr val="accent5"/>
                </a:solidFill>
              </a:rPr>
              <a:t>The almost-as humble automobile radiator thermostat</a:t>
            </a:r>
          </a:p>
          <a:p>
            <a:r>
              <a:rPr lang="en-GB" b="1" dirty="0"/>
              <a:t>Feedback: </a:t>
            </a:r>
          </a:p>
          <a:p>
            <a:r>
              <a:rPr lang="en-GB" b="1" dirty="0">
                <a:solidFill>
                  <a:srgbClr val="C00000"/>
                </a:solidFill>
              </a:rPr>
              <a:t>Fast, immersed, expanding wax plug capsule counteracts</a:t>
            </a:r>
          </a:p>
          <a:p>
            <a:r>
              <a:rPr lang="en-GB" b="1" dirty="0">
                <a:solidFill>
                  <a:srgbClr val="C00000"/>
                </a:solidFill>
              </a:rPr>
              <a:t>closure spring to increase coolant flow as engine warms up</a:t>
            </a:r>
          </a:p>
          <a:p>
            <a:endParaRPr lang="fr-FR" b="1" dirty="0">
              <a:solidFill>
                <a:srgbClr val="C00000"/>
              </a:solidFill>
            </a:endParaRPr>
          </a:p>
        </p:txBody>
      </p:sp>
      <p:sp>
        <p:nvSpPr>
          <p:cNvPr id="14" name="Rectangle 13"/>
          <p:cNvSpPr/>
          <p:nvPr/>
        </p:nvSpPr>
        <p:spPr>
          <a:xfrm>
            <a:off x="173255" y="900349"/>
            <a:ext cx="8757768" cy="28605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193116" y="3855773"/>
            <a:ext cx="8757768" cy="24492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1609944" y="1729259"/>
            <a:ext cx="2827302" cy="1604401"/>
          </a:xfrm>
          <a:prstGeom prst="rect">
            <a:avLst/>
          </a:prstGeom>
        </p:spPr>
      </p:pic>
      <p:sp>
        <p:nvSpPr>
          <p:cNvPr id="8" name="Ellipse 7"/>
          <p:cNvSpPr/>
          <p:nvPr/>
        </p:nvSpPr>
        <p:spPr>
          <a:xfrm>
            <a:off x="1679425" y="2211571"/>
            <a:ext cx="500249" cy="52086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pied de page 3">
            <a:extLst>
              <a:ext uri="{FF2B5EF4-FFF2-40B4-BE49-F238E27FC236}">
                <a16:creationId xmlns:a16="http://schemas.microsoft.com/office/drawing/2014/main" id="{74A4F18D-33C8-42F0-B323-BDB8DD0F3696}"/>
              </a:ext>
            </a:extLst>
          </p:cNvPr>
          <p:cNvSpPr>
            <a:spLocks noGrp="1"/>
          </p:cNvSpPr>
          <p:nvPr>
            <p:ph type="ftr" sz="quarter" idx="11"/>
          </p:nvPr>
        </p:nvSpPr>
        <p:spPr>
          <a:xfrm>
            <a:off x="2278881" y="6359374"/>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49644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20</a:t>
            </a:fld>
            <a:endParaRPr lang="en-US" dirty="0"/>
          </a:p>
        </p:txBody>
      </p:sp>
      <p:sp>
        <p:nvSpPr>
          <p:cNvPr id="6" name="Titre 1"/>
          <p:cNvSpPr>
            <a:spLocks noGrp="1"/>
          </p:cNvSpPr>
          <p:nvPr>
            <p:ph type="title"/>
          </p:nvPr>
        </p:nvSpPr>
        <p:spPr>
          <a:xfrm>
            <a:off x="628650" y="279572"/>
            <a:ext cx="7886700" cy="569594"/>
          </a:xfrm>
        </p:spPr>
        <p:txBody>
          <a:bodyPr>
            <a:normAutofit/>
          </a:bodyPr>
          <a:lstStyle/>
          <a:p>
            <a:r>
              <a:rPr lang="en-GB" sz="3200" b="1" dirty="0">
                <a:solidFill>
                  <a:srgbClr val="C00000"/>
                </a:solidFill>
              </a:rPr>
              <a:t>Heat exchangers (3): and in your refrigerator…</a:t>
            </a:r>
            <a:endParaRPr lang="fr-FR" sz="3200" b="1" dirty="0">
              <a:solidFill>
                <a:srgbClr val="C00000"/>
              </a:solidFill>
            </a:endParaRPr>
          </a:p>
        </p:txBody>
      </p:sp>
      <p:sp>
        <p:nvSpPr>
          <p:cNvPr id="8" name="ZoneTexte 7"/>
          <p:cNvSpPr txBox="1"/>
          <p:nvPr/>
        </p:nvSpPr>
        <p:spPr>
          <a:xfrm>
            <a:off x="396240" y="1241033"/>
            <a:ext cx="2239011" cy="1754326"/>
          </a:xfrm>
          <a:prstGeom prst="rect">
            <a:avLst/>
          </a:prstGeom>
          <a:noFill/>
        </p:spPr>
        <p:txBody>
          <a:bodyPr wrap="none" rtlCol="0">
            <a:spAutoFit/>
          </a:bodyPr>
          <a:lstStyle/>
          <a:p>
            <a:pPr algn="ctr"/>
            <a:r>
              <a:rPr lang="en-GB" b="1" i="1" dirty="0"/>
              <a:t> </a:t>
            </a:r>
            <a:r>
              <a:rPr lang="en-GB" b="1" i="1" dirty="0">
                <a:solidFill>
                  <a:srgbClr val="C00000"/>
                </a:solidFill>
              </a:rPr>
              <a:t>Gas (air in closed </a:t>
            </a:r>
          </a:p>
          <a:p>
            <a:pPr algn="ctr"/>
            <a:r>
              <a:rPr lang="en-GB" b="1" i="1" dirty="0">
                <a:solidFill>
                  <a:srgbClr val="C00000"/>
                </a:solidFill>
              </a:rPr>
              <a:t>volume to be cooled) </a:t>
            </a:r>
          </a:p>
          <a:p>
            <a:pPr algn="ctr"/>
            <a:r>
              <a:rPr lang="en-GB" b="1" i="1" dirty="0"/>
              <a:t>to </a:t>
            </a:r>
          </a:p>
          <a:p>
            <a:pPr algn="ctr"/>
            <a:r>
              <a:rPr lang="en-GB" b="1" i="1" dirty="0"/>
              <a:t> </a:t>
            </a:r>
            <a:r>
              <a:rPr lang="en-GB" b="1" i="1" dirty="0">
                <a:solidFill>
                  <a:schemeClr val="accent5"/>
                </a:solidFill>
              </a:rPr>
              <a:t>(liquid </a:t>
            </a:r>
            <a:r>
              <a:rPr lang="en-GB" b="1" i="1" dirty="0">
                <a:solidFill>
                  <a:schemeClr val="accent5"/>
                </a:solidFill>
                <a:sym typeface="Wingdings" panose="05000000000000000000" pitchFamily="2" charset="2"/>
              </a:rPr>
              <a:t></a:t>
            </a:r>
            <a:r>
              <a:rPr lang="en-GB" b="1" i="1" dirty="0">
                <a:solidFill>
                  <a:schemeClr val="accent5"/>
                </a:solidFill>
              </a:rPr>
              <a:t>  </a:t>
            </a:r>
            <a:r>
              <a:rPr lang="en-GB" b="1" i="1" dirty="0" err="1">
                <a:solidFill>
                  <a:schemeClr val="accent5"/>
                </a:solidFill>
              </a:rPr>
              <a:t>vapor</a:t>
            </a:r>
            <a:r>
              <a:rPr lang="en-GB" b="1" i="1" dirty="0">
                <a:solidFill>
                  <a:schemeClr val="accent5"/>
                </a:solidFill>
              </a:rPr>
              <a:t>) </a:t>
            </a:r>
            <a:endParaRPr lang="en-GB" b="1" i="1" dirty="0">
              <a:solidFill>
                <a:schemeClr val="accent5"/>
              </a:solidFill>
              <a:sym typeface="Wingdings" panose="05000000000000000000" pitchFamily="2" charset="2"/>
            </a:endParaRPr>
          </a:p>
          <a:p>
            <a:pPr algn="ctr"/>
            <a:r>
              <a:rPr lang="en-GB" i="1" dirty="0"/>
              <a:t>(refrigerator</a:t>
            </a:r>
          </a:p>
          <a:p>
            <a:pPr algn="ctr"/>
            <a:r>
              <a:rPr lang="en-GB" i="1" dirty="0"/>
              <a:t>evaporator)</a:t>
            </a:r>
            <a:endParaRPr lang="fr-FR" dirty="0"/>
          </a:p>
        </p:txBody>
      </p:sp>
      <p:sp>
        <p:nvSpPr>
          <p:cNvPr id="9" name="Rectangle 8"/>
          <p:cNvSpPr/>
          <p:nvPr/>
        </p:nvSpPr>
        <p:spPr>
          <a:xfrm>
            <a:off x="396240" y="965306"/>
            <a:ext cx="8290560" cy="26374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96240" y="3718898"/>
            <a:ext cx="8290560" cy="23255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Condenser.jpg"/>
          <p:cNvPicPr/>
          <p:nvPr/>
        </p:nvPicPr>
        <p:blipFill rotWithShape="1">
          <a:blip r:embed="rId2" r:link="rId3" cstate="print">
            <a:extLst>
              <a:ext uri="{28A0092B-C50C-407E-A947-70E740481C1C}">
                <a14:useLocalDpi xmlns:a14="http://schemas.microsoft.com/office/drawing/2010/main" val="0"/>
              </a:ext>
            </a:extLst>
          </a:blip>
          <a:srcRect l="37609" t="21863" r="9101" b="40392"/>
          <a:stretch>
            <a:fillRect/>
          </a:stretch>
        </p:blipFill>
        <p:spPr bwMode="auto">
          <a:xfrm>
            <a:off x="2481247" y="3856681"/>
            <a:ext cx="4512310" cy="2157614"/>
          </a:xfrm>
          <a:prstGeom prst="rect">
            <a:avLst/>
          </a:prstGeom>
          <a:ln>
            <a:noFill/>
          </a:ln>
          <a:extLst>
            <a:ext uri="{53640926-AAD7-44D8-BBD7-CCE9431645EC}">
              <a14:shadowObscured xmlns:a14="http://schemas.microsoft.com/office/drawing/2010/main"/>
            </a:ext>
          </a:extLst>
        </p:spPr>
      </p:pic>
      <p:pic>
        <p:nvPicPr>
          <p:cNvPr id="14" name="Evaporator.jpg"/>
          <p:cNvPicPr/>
          <p:nvPr/>
        </p:nvPicPr>
        <p:blipFill rotWithShape="1">
          <a:blip r:embed="rId4" r:link="rId5">
            <a:extLst>
              <a:ext uri="{28A0092B-C50C-407E-A947-70E740481C1C}">
                <a14:useLocalDpi xmlns:a14="http://schemas.microsoft.com/office/drawing/2010/main" val="0"/>
              </a:ext>
            </a:extLst>
          </a:blip>
          <a:srcRect l="33770" t="12665" r="8712" b="43000"/>
          <a:stretch>
            <a:fillRect/>
          </a:stretch>
        </p:blipFill>
        <p:spPr bwMode="auto">
          <a:xfrm>
            <a:off x="2558916" y="1172405"/>
            <a:ext cx="4173855" cy="2146315"/>
          </a:xfrm>
          <a:prstGeom prst="rect">
            <a:avLst/>
          </a:prstGeom>
          <a:ln>
            <a:noFill/>
          </a:ln>
          <a:extLst>
            <a:ext uri="{53640926-AAD7-44D8-BBD7-CCE9431645EC}">
              <a14:shadowObscured xmlns:a14="http://schemas.microsoft.com/office/drawing/2010/main"/>
            </a:ext>
          </a:extLst>
        </p:spPr>
      </p:pic>
      <p:sp>
        <p:nvSpPr>
          <p:cNvPr id="15" name="ZoneTexte 14"/>
          <p:cNvSpPr txBox="1"/>
          <p:nvPr/>
        </p:nvSpPr>
        <p:spPr>
          <a:xfrm>
            <a:off x="396240" y="3809857"/>
            <a:ext cx="2241255" cy="1754326"/>
          </a:xfrm>
          <a:prstGeom prst="rect">
            <a:avLst/>
          </a:prstGeom>
          <a:noFill/>
        </p:spPr>
        <p:txBody>
          <a:bodyPr wrap="none" rtlCol="0">
            <a:spAutoFit/>
          </a:bodyPr>
          <a:lstStyle/>
          <a:p>
            <a:pPr algn="ctr"/>
            <a:r>
              <a:rPr lang="en-GB" b="1" i="1" dirty="0"/>
              <a:t> </a:t>
            </a:r>
            <a:r>
              <a:rPr lang="en-GB" b="1" i="1" dirty="0">
                <a:solidFill>
                  <a:srgbClr val="C00000"/>
                </a:solidFill>
              </a:rPr>
              <a:t>Hot (</a:t>
            </a:r>
            <a:r>
              <a:rPr lang="en-GB" b="1" i="1" dirty="0" err="1">
                <a:solidFill>
                  <a:srgbClr val="C00000"/>
                </a:solidFill>
              </a:rPr>
              <a:t>Vapor</a:t>
            </a:r>
            <a:r>
              <a:rPr lang="en-GB" b="1" i="1" dirty="0">
                <a:solidFill>
                  <a:srgbClr val="C00000"/>
                </a:solidFill>
                <a:sym typeface="Wingdings" panose="05000000000000000000" pitchFamily="2" charset="2"/>
              </a:rPr>
              <a:t></a:t>
            </a:r>
            <a:r>
              <a:rPr lang="en-GB" b="1" i="1" dirty="0">
                <a:solidFill>
                  <a:srgbClr val="C00000"/>
                </a:solidFill>
              </a:rPr>
              <a:t> liquid) </a:t>
            </a:r>
          </a:p>
          <a:p>
            <a:pPr algn="ctr"/>
            <a:r>
              <a:rPr lang="en-GB" b="1" i="1" dirty="0"/>
              <a:t>to </a:t>
            </a:r>
          </a:p>
          <a:p>
            <a:pPr algn="ctr"/>
            <a:r>
              <a:rPr lang="en-GB" b="1" i="1" dirty="0">
                <a:solidFill>
                  <a:schemeClr val="accent5"/>
                </a:solidFill>
              </a:rPr>
              <a:t>cooler gas </a:t>
            </a:r>
          </a:p>
          <a:p>
            <a:pPr algn="ctr"/>
            <a:r>
              <a:rPr lang="en-GB" b="1" i="1" dirty="0">
                <a:solidFill>
                  <a:schemeClr val="accent5"/>
                </a:solidFill>
              </a:rPr>
              <a:t>(room air)</a:t>
            </a:r>
          </a:p>
          <a:p>
            <a:pPr algn="ctr"/>
            <a:r>
              <a:rPr lang="en-GB" i="1" dirty="0"/>
              <a:t>(refrigerator</a:t>
            </a:r>
          </a:p>
          <a:p>
            <a:pPr algn="ctr"/>
            <a:r>
              <a:rPr lang="en-GB" i="1" dirty="0"/>
              <a:t>condenser)</a:t>
            </a:r>
            <a:endParaRPr lang="fr-FR" dirty="0"/>
          </a:p>
        </p:txBody>
      </p:sp>
      <p:sp>
        <p:nvSpPr>
          <p:cNvPr id="16" name="ZoneTexte 15"/>
          <p:cNvSpPr txBox="1"/>
          <p:nvPr/>
        </p:nvSpPr>
        <p:spPr>
          <a:xfrm>
            <a:off x="6618823" y="1367269"/>
            <a:ext cx="1877437" cy="1754326"/>
          </a:xfrm>
          <a:prstGeom prst="rect">
            <a:avLst/>
          </a:prstGeom>
          <a:noFill/>
        </p:spPr>
        <p:txBody>
          <a:bodyPr wrap="none" rtlCol="0">
            <a:spAutoFit/>
          </a:bodyPr>
          <a:lstStyle/>
          <a:p>
            <a:pPr algn="ctr"/>
            <a:r>
              <a:rPr lang="en-GB" b="1" i="1" dirty="0"/>
              <a:t> </a:t>
            </a:r>
            <a:r>
              <a:rPr lang="en-GB" b="1" i="1" dirty="0">
                <a:solidFill>
                  <a:srgbClr val="C00000"/>
                </a:solidFill>
              </a:rPr>
              <a:t>Gas (room air</a:t>
            </a:r>
          </a:p>
          <a:p>
            <a:pPr algn="ctr"/>
            <a:r>
              <a:rPr lang="en-GB" b="1" i="1" dirty="0">
                <a:solidFill>
                  <a:srgbClr val="C00000"/>
                </a:solidFill>
              </a:rPr>
              <a:t>to be cooled) </a:t>
            </a:r>
          </a:p>
          <a:p>
            <a:pPr algn="ctr"/>
            <a:r>
              <a:rPr lang="en-GB" b="1" i="1" dirty="0"/>
              <a:t>to  </a:t>
            </a:r>
          </a:p>
          <a:p>
            <a:pPr algn="ctr"/>
            <a:r>
              <a:rPr lang="en-GB" b="1" i="1" dirty="0">
                <a:solidFill>
                  <a:schemeClr val="accent5"/>
                </a:solidFill>
              </a:rPr>
              <a:t>(liquid </a:t>
            </a:r>
            <a:r>
              <a:rPr lang="en-GB" b="1" i="1" dirty="0">
                <a:solidFill>
                  <a:schemeClr val="accent5"/>
                </a:solidFill>
                <a:sym typeface="Wingdings" panose="05000000000000000000" pitchFamily="2" charset="2"/>
              </a:rPr>
              <a:t></a:t>
            </a:r>
            <a:r>
              <a:rPr lang="en-GB" b="1" i="1" dirty="0">
                <a:solidFill>
                  <a:schemeClr val="accent5"/>
                </a:solidFill>
              </a:rPr>
              <a:t>  </a:t>
            </a:r>
            <a:r>
              <a:rPr lang="en-GB" b="1" i="1" dirty="0" err="1">
                <a:solidFill>
                  <a:schemeClr val="accent5"/>
                </a:solidFill>
              </a:rPr>
              <a:t>vapor</a:t>
            </a:r>
            <a:r>
              <a:rPr lang="en-GB" b="1" i="1" dirty="0">
                <a:solidFill>
                  <a:schemeClr val="accent5"/>
                </a:solidFill>
              </a:rPr>
              <a:t>) </a:t>
            </a:r>
            <a:endParaRPr lang="en-GB" b="1" i="1" dirty="0">
              <a:solidFill>
                <a:schemeClr val="accent5"/>
              </a:solidFill>
              <a:sym typeface="Wingdings" panose="05000000000000000000" pitchFamily="2" charset="2"/>
            </a:endParaRPr>
          </a:p>
          <a:p>
            <a:pPr algn="ctr"/>
            <a:r>
              <a:rPr lang="en-GB" i="1" dirty="0"/>
              <a:t>(A/C</a:t>
            </a:r>
          </a:p>
          <a:p>
            <a:pPr algn="ctr"/>
            <a:r>
              <a:rPr lang="en-GB" i="1" dirty="0"/>
              <a:t>evaporator)</a:t>
            </a:r>
            <a:endParaRPr lang="fr-FR" dirty="0"/>
          </a:p>
        </p:txBody>
      </p:sp>
      <p:sp>
        <p:nvSpPr>
          <p:cNvPr id="17" name="ZoneTexte 16"/>
          <p:cNvSpPr txBox="1"/>
          <p:nvPr/>
        </p:nvSpPr>
        <p:spPr>
          <a:xfrm>
            <a:off x="6384014" y="3804195"/>
            <a:ext cx="2347053" cy="1754326"/>
          </a:xfrm>
          <a:prstGeom prst="rect">
            <a:avLst/>
          </a:prstGeom>
          <a:noFill/>
        </p:spPr>
        <p:txBody>
          <a:bodyPr wrap="none" rtlCol="0">
            <a:spAutoFit/>
          </a:bodyPr>
          <a:lstStyle/>
          <a:p>
            <a:pPr algn="ctr"/>
            <a:r>
              <a:rPr lang="en-GB" b="1" i="1" dirty="0"/>
              <a:t> </a:t>
            </a:r>
            <a:r>
              <a:rPr lang="en-GB" b="1" i="1" dirty="0">
                <a:solidFill>
                  <a:srgbClr val="C00000"/>
                </a:solidFill>
              </a:rPr>
              <a:t>Hot (</a:t>
            </a:r>
            <a:r>
              <a:rPr lang="en-GB" b="1" i="1" dirty="0" err="1">
                <a:solidFill>
                  <a:srgbClr val="C00000"/>
                </a:solidFill>
              </a:rPr>
              <a:t>Vapor</a:t>
            </a:r>
            <a:r>
              <a:rPr lang="en-GB" b="1" i="1" dirty="0">
                <a:solidFill>
                  <a:srgbClr val="C00000"/>
                </a:solidFill>
              </a:rPr>
              <a:t> </a:t>
            </a:r>
            <a:r>
              <a:rPr lang="en-GB" b="1" i="1" dirty="0">
                <a:solidFill>
                  <a:srgbClr val="C00000"/>
                </a:solidFill>
                <a:sym typeface="Wingdings" panose="05000000000000000000" pitchFamily="2" charset="2"/>
              </a:rPr>
              <a:t></a:t>
            </a:r>
            <a:r>
              <a:rPr lang="en-GB" b="1" i="1" dirty="0">
                <a:solidFill>
                  <a:srgbClr val="C00000"/>
                </a:solidFill>
              </a:rPr>
              <a:t>  liquid) </a:t>
            </a:r>
          </a:p>
          <a:p>
            <a:pPr algn="ctr"/>
            <a:r>
              <a:rPr lang="en-GB" b="1" i="1" dirty="0"/>
              <a:t>to </a:t>
            </a:r>
          </a:p>
          <a:p>
            <a:pPr algn="ctr"/>
            <a:r>
              <a:rPr lang="en-GB" b="1" i="1" dirty="0">
                <a:solidFill>
                  <a:schemeClr val="accent5"/>
                </a:solidFill>
              </a:rPr>
              <a:t>cooler gas </a:t>
            </a:r>
          </a:p>
          <a:p>
            <a:pPr algn="ctr"/>
            <a:r>
              <a:rPr lang="en-GB" b="1" i="1" dirty="0">
                <a:solidFill>
                  <a:schemeClr val="accent5"/>
                </a:solidFill>
              </a:rPr>
              <a:t>(outside air)</a:t>
            </a:r>
          </a:p>
          <a:p>
            <a:pPr algn="ctr"/>
            <a:r>
              <a:rPr lang="en-GB" i="1" dirty="0"/>
              <a:t>(A/C</a:t>
            </a:r>
          </a:p>
          <a:p>
            <a:pPr algn="ctr"/>
            <a:r>
              <a:rPr lang="en-GB" i="1" dirty="0"/>
              <a:t>condenser)</a:t>
            </a:r>
            <a:endParaRPr lang="fr-FR" dirty="0"/>
          </a:p>
        </p:txBody>
      </p:sp>
      <p:sp>
        <p:nvSpPr>
          <p:cNvPr id="18" name="Espace réservé du pied de page 3">
            <a:extLst>
              <a:ext uri="{FF2B5EF4-FFF2-40B4-BE49-F238E27FC236}">
                <a16:creationId xmlns:a16="http://schemas.microsoft.com/office/drawing/2014/main" id="{0C4A80C1-103B-4E0A-9394-EF815DA36E39}"/>
              </a:ext>
            </a:extLst>
          </p:cNvPr>
          <p:cNvSpPr>
            <a:spLocks noGrp="1"/>
          </p:cNvSpPr>
          <p:nvPr>
            <p:ph type="ftr" sz="quarter" idx="11"/>
          </p:nvPr>
        </p:nvSpPr>
        <p:spPr>
          <a:xfrm>
            <a:off x="2318915" y="6332419"/>
            <a:ext cx="4506169" cy="206494"/>
          </a:xfrm>
        </p:spPr>
        <p:txBody>
          <a:bodyPr/>
          <a:lstStyle/>
          <a:p>
            <a:r>
              <a:rPr lang="en-US" dirty="0"/>
              <a:t>Physics 524: Survey of Instrumentation &amp; Laboratory Techniques:  Unit 5:  Cooling &amp; Thermal management © G. </a:t>
            </a:r>
            <a:r>
              <a:rPr lang="en-US" dirty="0" err="1"/>
              <a:t>Hallewell</a:t>
            </a:r>
            <a:r>
              <a:rPr lang="en-US" dirty="0"/>
              <a:t> (2024) </a:t>
            </a:r>
          </a:p>
        </p:txBody>
      </p:sp>
    </p:spTree>
    <p:extLst>
      <p:ext uri="{BB962C8B-B14F-4D97-AF65-F5344CB8AC3E}">
        <p14:creationId xmlns:p14="http://schemas.microsoft.com/office/powerpoint/2010/main" val="198392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2C253C2-7F11-4F12-8337-C6496524F4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6594"/>
          <a:stretch/>
        </p:blipFill>
        <p:spPr>
          <a:xfrm>
            <a:off x="386171" y="124220"/>
            <a:ext cx="7837334" cy="6181788"/>
          </a:xfrm>
        </p:spPr>
      </p:pic>
      <p:sp>
        <p:nvSpPr>
          <p:cNvPr id="4" name="Footer Placeholder 3">
            <a:extLst>
              <a:ext uri="{FF2B5EF4-FFF2-40B4-BE49-F238E27FC236}">
                <a16:creationId xmlns:a16="http://schemas.microsoft.com/office/drawing/2014/main" id="{89D5B92C-0962-42F1-99DE-A41F8F902524}"/>
              </a:ext>
            </a:extLst>
          </p:cNvPr>
          <p:cNvSpPr>
            <a:spLocks noGrp="1"/>
          </p:cNvSpPr>
          <p:nvPr>
            <p:ph type="ftr" sz="quarter" idx="11"/>
          </p:nvPr>
        </p:nvSpPr>
        <p:spPr>
          <a:xfrm>
            <a:off x="1836420" y="6368655"/>
            <a:ext cx="4728210" cy="365125"/>
          </a:xfrm>
        </p:spPr>
        <p:txBody>
          <a:bodyPr/>
          <a:lstStyle/>
          <a:p>
            <a:r>
              <a:rPr lang="en-US" dirty="0"/>
              <a:t>Physics 524: Survey of Instrumentation &amp; Laboratory Techniques:  Unit 5:  Cooling &amp; Thermal management © G. </a:t>
            </a:r>
            <a:r>
              <a:rPr lang="en-US" dirty="0" err="1"/>
              <a:t>Hallewell</a:t>
            </a:r>
            <a:r>
              <a:rPr lang="en-US" dirty="0"/>
              <a:t> (2023) </a:t>
            </a:r>
            <a:endParaRPr lang="fr-FR" dirty="0"/>
          </a:p>
        </p:txBody>
      </p:sp>
      <p:sp>
        <p:nvSpPr>
          <p:cNvPr id="5" name="Slide Number Placeholder 4">
            <a:extLst>
              <a:ext uri="{FF2B5EF4-FFF2-40B4-BE49-F238E27FC236}">
                <a16:creationId xmlns:a16="http://schemas.microsoft.com/office/drawing/2014/main" id="{F2208A24-6B90-4E92-80D2-9AE75EB07C59}"/>
              </a:ext>
            </a:extLst>
          </p:cNvPr>
          <p:cNvSpPr>
            <a:spLocks noGrp="1"/>
          </p:cNvSpPr>
          <p:nvPr>
            <p:ph type="sldNum" sz="quarter" idx="12"/>
          </p:nvPr>
        </p:nvSpPr>
        <p:spPr/>
        <p:txBody>
          <a:bodyPr/>
          <a:lstStyle/>
          <a:p>
            <a:fld id="{0AA9EBEA-8FF1-4741-9019-86B2F2893584}" type="slidenum">
              <a:rPr lang="fr-FR" smtClean="0"/>
              <a:t>21</a:t>
            </a:fld>
            <a:endParaRPr lang="fr-FR"/>
          </a:p>
        </p:txBody>
      </p:sp>
      <p:sp>
        <p:nvSpPr>
          <p:cNvPr id="8" name="TextBox 7">
            <a:extLst>
              <a:ext uri="{FF2B5EF4-FFF2-40B4-BE49-F238E27FC236}">
                <a16:creationId xmlns:a16="http://schemas.microsoft.com/office/drawing/2014/main" id="{467790BC-08A3-4401-9081-AE9BADBE0721}"/>
              </a:ext>
            </a:extLst>
          </p:cNvPr>
          <p:cNvSpPr txBox="1"/>
          <p:nvPr/>
        </p:nvSpPr>
        <p:spPr>
          <a:xfrm>
            <a:off x="2834184" y="1111792"/>
            <a:ext cx="3475631" cy="369332"/>
          </a:xfrm>
          <a:prstGeom prst="rect">
            <a:avLst/>
          </a:prstGeom>
          <a:noFill/>
        </p:spPr>
        <p:txBody>
          <a:bodyPr wrap="none" rtlCol="0">
            <a:spAutoFit/>
          </a:bodyPr>
          <a:lstStyle/>
          <a:p>
            <a:r>
              <a:rPr lang="en-US" dirty="0">
                <a:solidFill>
                  <a:schemeClr val="bg1"/>
                </a:solidFill>
              </a:rPr>
              <a:t>Credit: reliance home comfort Inc.</a:t>
            </a:r>
          </a:p>
        </p:txBody>
      </p:sp>
      <p:pic>
        <p:nvPicPr>
          <p:cNvPr id="10" name="Content Placeholder 6">
            <a:extLst>
              <a:ext uri="{FF2B5EF4-FFF2-40B4-BE49-F238E27FC236}">
                <a16:creationId xmlns:a16="http://schemas.microsoft.com/office/drawing/2014/main" id="{1DCC5DC3-640A-4C10-A1E6-415363F53A6E}"/>
              </a:ext>
            </a:extLst>
          </p:cNvPr>
          <p:cNvPicPr>
            <a:picLocks noChangeAspect="1"/>
          </p:cNvPicPr>
          <p:nvPr/>
        </p:nvPicPr>
        <p:blipFill rotWithShape="1">
          <a:blip r:embed="rId2">
            <a:extLst>
              <a:ext uri="{28A0092B-C50C-407E-A947-70E740481C1C}">
                <a14:useLocalDpi xmlns:a14="http://schemas.microsoft.com/office/drawing/2010/main" val="0"/>
              </a:ext>
            </a:extLst>
          </a:blip>
          <a:srcRect t="53692"/>
          <a:stretch/>
        </p:blipFill>
        <p:spPr>
          <a:xfrm>
            <a:off x="386171" y="964439"/>
            <a:ext cx="7837333" cy="5360198"/>
          </a:xfrm>
          <a:prstGeom prst="rect">
            <a:avLst/>
          </a:prstGeom>
        </p:spPr>
      </p:pic>
      <p:sp>
        <p:nvSpPr>
          <p:cNvPr id="2" name="Rectangle 1">
            <a:extLst>
              <a:ext uri="{FF2B5EF4-FFF2-40B4-BE49-F238E27FC236}">
                <a16:creationId xmlns:a16="http://schemas.microsoft.com/office/drawing/2014/main" id="{79AB1435-6620-425C-A59F-5C7C002213C0}"/>
              </a:ext>
            </a:extLst>
          </p:cNvPr>
          <p:cNvSpPr/>
          <p:nvPr/>
        </p:nvSpPr>
        <p:spPr>
          <a:xfrm>
            <a:off x="1914524" y="701743"/>
            <a:ext cx="5786755" cy="276999"/>
          </a:xfrm>
          <a:prstGeom prst="rect">
            <a:avLst/>
          </a:prstGeom>
        </p:spPr>
        <p:txBody>
          <a:bodyPr wrap="square">
            <a:spAutoFit/>
          </a:bodyPr>
          <a:lstStyle/>
          <a:p>
            <a:r>
              <a:rPr lang="en-US" sz="1200" dirty="0">
                <a:hlinkClick r:id="rId3"/>
              </a:rPr>
              <a:t>https://reliancehomecomfort.com/learning-centre/cool-science-behind-heat-pumps/</a:t>
            </a:r>
            <a:endParaRPr lang="en-US" sz="1200" dirty="0"/>
          </a:p>
        </p:txBody>
      </p:sp>
    </p:spTree>
    <p:extLst>
      <p:ext uri="{BB962C8B-B14F-4D97-AF65-F5344CB8AC3E}">
        <p14:creationId xmlns:p14="http://schemas.microsoft.com/office/powerpoint/2010/main" val="72135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2C253C2-7F11-4F12-8337-C6496524F4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6170" y="136523"/>
            <a:ext cx="4185829" cy="6182149"/>
          </a:xfrm>
        </p:spPr>
      </p:pic>
      <p:sp>
        <p:nvSpPr>
          <p:cNvPr id="8" name="TextBox 7">
            <a:extLst>
              <a:ext uri="{FF2B5EF4-FFF2-40B4-BE49-F238E27FC236}">
                <a16:creationId xmlns:a16="http://schemas.microsoft.com/office/drawing/2014/main" id="{467790BC-08A3-4401-9081-AE9BADBE0721}"/>
              </a:ext>
            </a:extLst>
          </p:cNvPr>
          <p:cNvSpPr txBox="1"/>
          <p:nvPr/>
        </p:nvSpPr>
        <p:spPr>
          <a:xfrm>
            <a:off x="4954188" y="6364"/>
            <a:ext cx="3853363" cy="646331"/>
          </a:xfrm>
          <a:prstGeom prst="rect">
            <a:avLst/>
          </a:prstGeom>
          <a:noFill/>
        </p:spPr>
        <p:txBody>
          <a:bodyPr wrap="none" rtlCol="0">
            <a:spAutoFit/>
          </a:bodyPr>
          <a:lstStyle/>
          <a:p>
            <a:pPr algn="ctr"/>
            <a:r>
              <a:rPr lang="en-US" dirty="0"/>
              <a:t>The special component: a (usually </a:t>
            </a:r>
          </a:p>
          <a:p>
            <a:pPr algn="ctr"/>
            <a:r>
              <a:rPr lang="en-US" dirty="0"/>
              <a:t> electric – driven) fluid “4-way switch”</a:t>
            </a:r>
          </a:p>
        </p:txBody>
      </p:sp>
      <p:grpSp>
        <p:nvGrpSpPr>
          <p:cNvPr id="31" name="Group 30">
            <a:extLst>
              <a:ext uri="{FF2B5EF4-FFF2-40B4-BE49-F238E27FC236}">
                <a16:creationId xmlns:a16="http://schemas.microsoft.com/office/drawing/2014/main" id="{E6ACBA90-83D3-4D2B-9950-C721399A9F44}"/>
              </a:ext>
            </a:extLst>
          </p:cNvPr>
          <p:cNvGrpSpPr/>
          <p:nvPr/>
        </p:nvGrpSpPr>
        <p:grpSpPr>
          <a:xfrm>
            <a:off x="599397" y="1658676"/>
            <a:ext cx="2588543" cy="877290"/>
            <a:chOff x="599397" y="1658676"/>
            <a:chExt cx="2588543" cy="877290"/>
          </a:xfrm>
        </p:grpSpPr>
        <p:sp>
          <p:nvSpPr>
            <p:cNvPr id="27" name="TextBox 26">
              <a:extLst>
                <a:ext uri="{FF2B5EF4-FFF2-40B4-BE49-F238E27FC236}">
                  <a16:creationId xmlns:a16="http://schemas.microsoft.com/office/drawing/2014/main" id="{1783A378-4E09-47FA-BB46-CB5F4EA7BD7F}"/>
                </a:ext>
              </a:extLst>
            </p:cNvPr>
            <p:cNvSpPr txBox="1"/>
            <p:nvPr/>
          </p:nvSpPr>
          <p:spPr>
            <a:xfrm>
              <a:off x="599397" y="2197412"/>
              <a:ext cx="314510" cy="338554"/>
            </a:xfrm>
            <a:prstGeom prst="rect">
              <a:avLst/>
            </a:prstGeom>
            <a:noFill/>
          </p:spPr>
          <p:txBody>
            <a:bodyPr wrap="none" rtlCol="0">
              <a:spAutoFit/>
            </a:bodyPr>
            <a:lstStyle/>
            <a:p>
              <a:r>
                <a:rPr lang="en-US" sz="1600" b="1" dirty="0"/>
                <a:t>D</a:t>
              </a:r>
            </a:p>
          </p:txBody>
        </p:sp>
        <p:sp>
          <p:nvSpPr>
            <p:cNvPr id="28" name="TextBox 27">
              <a:extLst>
                <a:ext uri="{FF2B5EF4-FFF2-40B4-BE49-F238E27FC236}">
                  <a16:creationId xmlns:a16="http://schemas.microsoft.com/office/drawing/2014/main" id="{633FB604-B154-4201-9859-AEDCABE16464}"/>
                </a:ext>
              </a:extLst>
            </p:cNvPr>
            <p:cNvSpPr txBox="1"/>
            <p:nvPr/>
          </p:nvSpPr>
          <p:spPr>
            <a:xfrm>
              <a:off x="2122619" y="2184656"/>
              <a:ext cx="309700" cy="338554"/>
            </a:xfrm>
            <a:prstGeom prst="rect">
              <a:avLst/>
            </a:prstGeom>
            <a:noFill/>
          </p:spPr>
          <p:txBody>
            <a:bodyPr wrap="none" rtlCol="0">
              <a:spAutoFit/>
            </a:bodyPr>
            <a:lstStyle/>
            <a:p>
              <a:r>
                <a:rPr lang="en-US" sz="1600" b="1" dirty="0"/>
                <a:t>A</a:t>
              </a:r>
            </a:p>
          </p:txBody>
        </p:sp>
        <p:sp>
          <p:nvSpPr>
            <p:cNvPr id="29" name="TextBox 28">
              <a:extLst>
                <a:ext uri="{FF2B5EF4-FFF2-40B4-BE49-F238E27FC236}">
                  <a16:creationId xmlns:a16="http://schemas.microsoft.com/office/drawing/2014/main" id="{EFDE9E91-51FE-4D04-80EC-ECE1853074FF}"/>
                </a:ext>
              </a:extLst>
            </p:cNvPr>
            <p:cNvSpPr txBox="1"/>
            <p:nvPr/>
          </p:nvSpPr>
          <p:spPr>
            <a:xfrm>
              <a:off x="1361008" y="2015379"/>
              <a:ext cx="300082" cy="338554"/>
            </a:xfrm>
            <a:prstGeom prst="rect">
              <a:avLst/>
            </a:prstGeom>
            <a:noFill/>
          </p:spPr>
          <p:txBody>
            <a:bodyPr wrap="none" rtlCol="0">
              <a:spAutoFit/>
            </a:bodyPr>
            <a:lstStyle/>
            <a:p>
              <a:r>
                <a:rPr lang="en-US" sz="1600" b="1" dirty="0"/>
                <a:t>B</a:t>
              </a:r>
            </a:p>
          </p:txBody>
        </p:sp>
        <p:sp>
          <p:nvSpPr>
            <p:cNvPr id="30" name="TextBox 29">
              <a:extLst>
                <a:ext uri="{FF2B5EF4-FFF2-40B4-BE49-F238E27FC236}">
                  <a16:creationId xmlns:a16="http://schemas.microsoft.com/office/drawing/2014/main" id="{429E9D7D-429D-4560-9549-9ACED8A10576}"/>
                </a:ext>
              </a:extLst>
            </p:cNvPr>
            <p:cNvSpPr txBox="1"/>
            <p:nvPr/>
          </p:nvSpPr>
          <p:spPr>
            <a:xfrm>
              <a:off x="2887858" y="1658676"/>
              <a:ext cx="300082" cy="338554"/>
            </a:xfrm>
            <a:prstGeom prst="rect">
              <a:avLst/>
            </a:prstGeom>
            <a:noFill/>
          </p:spPr>
          <p:txBody>
            <a:bodyPr wrap="none" rtlCol="0">
              <a:spAutoFit/>
            </a:bodyPr>
            <a:lstStyle/>
            <a:p>
              <a:r>
                <a:rPr lang="en-US" sz="1600" b="1" dirty="0"/>
                <a:t>C</a:t>
              </a:r>
            </a:p>
          </p:txBody>
        </p:sp>
      </p:grpSp>
      <p:grpSp>
        <p:nvGrpSpPr>
          <p:cNvPr id="32" name="Group 31">
            <a:extLst>
              <a:ext uri="{FF2B5EF4-FFF2-40B4-BE49-F238E27FC236}">
                <a16:creationId xmlns:a16="http://schemas.microsoft.com/office/drawing/2014/main" id="{789D3180-4895-4BAC-BF96-91D06DE54654}"/>
              </a:ext>
            </a:extLst>
          </p:cNvPr>
          <p:cNvGrpSpPr/>
          <p:nvPr/>
        </p:nvGrpSpPr>
        <p:grpSpPr>
          <a:xfrm>
            <a:off x="660427" y="4597979"/>
            <a:ext cx="2500771" cy="957158"/>
            <a:chOff x="687169" y="1658676"/>
            <a:chExt cx="2500771" cy="957158"/>
          </a:xfrm>
        </p:grpSpPr>
        <p:sp>
          <p:nvSpPr>
            <p:cNvPr id="33" name="TextBox 32">
              <a:extLst>
                <a:ext uri="{FF2B5EF4-FFF2-40B4-BE49-F238E27FC236}">
                  <a16:creationId xmlns:a16="http://schemas.microsoft.com/office/drawing/2014/main" id="{468AB482-ACC6-4643-8D77-2DCBAA27C7BE}"/>
                </a:ext>
              </a:extLst>
            </p:cNvPr>
            <p:cNvSpPr txBox="1"/>
            <p:nvPr/>
          </p:nvSpPr>
          <p:spPr>
            <a:xfrm>
              <a:off x="687169" y="2277280"/>
              <a:ext cx="314510" cy="338554"/>
            </a:xfrm>
            <a:prstGeom prst="rect">
              <a:avLst/>
            </a:prstGeom>
            <a:noFill/>
          </p:spPr>
          <p:txBody>
            <a:bodyPr wrap="none" rtlCol="0">
              <a:spAutoFit/>
            </a:bodyPr>
            <a:lstStyle/>
            <a:p>
              <a:r>
                <a:rPr lang="en-US" sz="1600" b="1" dirty="0"/>
                <a:t>D</a:t>
              </a:r>
            </a:p>
          </p:txBody>
        </p:sp>
        <p:sp>
          <p:nvSpPr>
            <p:cNvPr id="34" name="TextBox 33">
              <a:extLst>
                <a:ext uri="{FF2B5EF4-FFF2-40B4-BE49-F238E27FC236}">
                  <a16:creationId xmlns:a16="http://schemas.microsoft.com/office/drawing/2014/main" id="{E73C09B5-48A6-467A-971B-F59A623A3CC2}"/>
                </a:ext>
              </a:extLst>
            </p:cNvPr>
            <p:cNvSpPr txBox="1"/>
            <p:nvPr/>
          </p:nvSpPr>
          <p:spPr>
            <a:xfrm>
              <a:off x="2149361" y="2236248"/>
              <a:ext cx="309700" cy="338554"/>
            </a:xfrm>
            <a:prstGeom prst="rect">
              <a:avLst/>
            </a:prstGeom>
            <a:noFill/>
          </p:spPr>
          <p:txBody>
            <a:bodyPr wrap="none" rtlCol="0">
              <a:spAutoFit/>
            </a:bodyPr>
            <a:lstStyle/>
            <a:p>
              <a:r>
                <a:rPr lang="en-US" sz="1600" b="1" dirty="0"/>
                <a:t>A</a:t>
              </a:r>
            </a:p>
          </p:txBody>
        </p:sp>
        <p:sp>
          <p:nvSpPr>
            <p:cNvPr id="35" name="TextBox 34">
              <a:extLst>
                <a:ext uri="{FF2B5EF4-FFF2-40B4-BE49-F238E27FC236}">
                  <a16:creationId xmlns:a16="http://schemas.microsoft.com/office/drawing/2014/main" id="{7652477E-BD03-4707-8A65-AA6E9288BFF4}"/>
                </a:ext>
              </a:extLst>
            </p:cNvPr>
            <p:cNvSpPr txBox="1"/>
            <p:nvPr/>
          </p:nvSpPr>
          <p:spPr>
            <a:xfrm>
              <a:off x="1387750" y="2063667"/>
              <a:ext cx="300082" cy="338554"/>
            </a:xfrm>
            <a:prstGeom prst="rect">
              <a:avLst/>
            </a:prstGeom>
            <a:noFill/>
          </p:spPr>
          <p:txBody>
            <a:bodyPr wrap="none" rtlCol="0">
              <a:spAutoFit/>
            </a:bodyPr>
            <a:lstStyle/>
            <a:p>
              <a:r>
                <a:rPr lang="en-US" sz="1600" b="1" dirty="0"/>
                <a:t>B</a:t>
              </a:r>
            </a:p>
          </p:txBody>
        </p:sp>
        <p:sp>
          <p:nvSpPr>
            <p:cNvPr id="36" name="TextBox 35">
              <a:extLst>
                <a:ext uri="{FF2B5EF4-FFF2-40B4-BE49-F238E27FC236}">
                  <a16:creationId xmlns:a16="http://schemas.microsoft.com/office/drawing/2014/main" id="{80E85BA5-1040-41B2-B4C5-85ACAA827B63}"/>
                </a:ext>
              </a:extLst>
            </p:cNvPr>
            <p:cNvSpPr txBox="1"/>
            <p:nvPr/>
          </p:nvSpPr>
          <p:spPr>
            <a:xfrm>
              <a:off x="2887858" y="1658676"/>
              <a:ext cx="300082" cy="338554"/>
            </a:xfrm>
            <a:prstGeom prst="rect">
              <a:avLst/>
            </a:prstGeom>
            <a:noFill/>
          </p:spPr>
          <p:txBody>
            <a:bodyPr wrap="none" rtlCol="0">
              <a:spAutoFit/>
            </a:bodyPr>
            <a:lstStyle/>
            <a:p>
              <a:r>
                <a:rPr lang="en-US" sz="1600" b="1" dirty="0"/>
                <a:t>C</a:t>
              </a:r>
            </a:p>
          </p:txBody>
        </p:sp>
      </p:grpSp>
      <p:pic>
        <p:nvPicPr>
          <p:cNvPr id="60" name="Picture 59">
            <a:extLst>
              <a:ext uri="{FF2B5EF4-FFF2-40B4-BE49-F238E27FC236}">
                <a16:creationId xmlns:a16="http://schemas.microsoft.com/office/drawing/2014/main" id="{A75673BB-74B5-4387-AE99-2B3C63357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127" t="63214" r="54420" b="4259"/>
          <a:stretch/>
        </p:blipFill>
        <p:spPr>
          <a:xfrm>
            <a:off x="1794511" y="3843202"/>
            <a:ext cx="461010" cy="491589"/>
          </a:xfrm>
          <a:prstGeom prst="rect">
            <a:avLst/>
          </a:prstGeom>
        </p:spPr>
      </p:pic>
      <p:pic>
        <p:nvPicPr>
          <p:cNvPr id="61" name="Picture 60">
            <a:extLst>
              <a:ext uri="{FF2B5EF4-FFF2-40B4-BE49-F238E27FC236}">
                <a16:creationId xmlns:a16="http://schemas.microsoft.com/office/drawing/2014/main" id="{F2BAE288-047E-4045-877A-17AE5252CF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0" t="62082" r="27267" b="4579"/>
          <a:stretch/>
        </p:blipFill>
        <p:spPr>
          <a:xfrm>
            <a:off x="1661609" y="1097280"/>
            <a:ext cx="461010" cy="503849"/>
          </a:xfrm>
          <a:prstGeom prst="rect">
            <a:avLst/>
          </a:prstGeom>
        </p:spPr>
      </p:pic>
      <p:grpSp>
        <p:nvGrpSpPr>
          <p:cNvPr id="66" name="Group 65">
            <a:extLst>
              <a:ext uri="{FF2B5EF4-FFF2-40B4-BE49-F238E27FC236}">
                <a16:creationId xmlns:a16="http://schemas.microsoft.com/office/drawing/2014/main" id="{24F60D5D-F423-4C26-B76A-95E376DB5311}"/>
              </a:ext>
            </a:extLst>
          </p:cNvPr>
          <p:cNvGrpSpPr/>
          <p:nvPr/>
        </p:nvGrpSpPr>
        <p:grpSpPr>
          <a:xfrm>
            <a:off x="4730467" y="1520932"/>
            <a:ext cx="4141321" cy="4867822"/>
            <a:chOff x="4770994" y="794101"/>
            <a:chExt cx="4141321" cy="4867822"/>
          </a:xfrm>
        </p:grpSpPr>
        <p:grpSp>
          <p:nvGrpSpPr>
            <p:cNvPr id="54" name="Group 53">
              <a:extLst>
                <a:ext uri="{FF2B5EF4-FFF2-40B4-BE49-F238E27FC236}">
                  <a16:creationId xmlns:a16="http://schemas.microsoft.com/office/drawing/2014/main" id="{254D7C3C-6D2A-4D9F-B6D7-3D0B7DA18A4D}"/>
                </a:ext>
              </a:extLst>
            </p:cNvPr>
            <p:cNvGrpSpPr/>
            <p:nvPr/>
          </p:nvGrpSpPr>
          <p:grpSpPr>
            <a:xfrm>
              <a:off x="4770994" y="794101"/>
              <a:ext cx="3287792" cy="4867822"/>
              <a:chOff x="4747744" y="786745"/>
              <a:chExt cx="3287792" cy="4867822"/>
            </a:xfrm>
          </p:grpSpPr>
          <p:pic>
            <p:nvPicPr>
              <p:cNvPr id="12" name="Picture 11">
                <a:extLst>
                  <a:ext uri="{FF2B5EF4-FFF2-40B4-BE49-F238E27FC236}">
                    <a16:creationId xmlns:a16="http://schemas.microsoft.com/office/drawing/2014/main" id="{FE6EA2D8-DE02-46CC-A977-1B4FF4B0A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6695" y="2589163"/>
                <a:ext cx="2498387" cy="1511288"/>
              </a:xfrm>
              <a:prstGeom prst="rect">
                <a:avLst/>
              </a:prstGeom>
            </p:spPr>
          </p:pic>
          <p:pic>
            <p:nvPicPr>
              <p:cNvPr id="13" name="Picture 12">
                <a:extLst>
                  <a:ext uri="{FF2B5EF4-FFF2-40B4-BE49-F238E27FC236}">
                    <a16:creationId xmlns:a16="http://schemas.microsoft.com/office/drawing/2014/main" id="{694215E1-9DB6-4400-B4E6-2E520EC444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1" t="13002" r="38721" b="49560"/>
              <a:stretch/>
            </p:blipFill>
            <p:spPr>
              <a:xfrm>
                <a:off x="5782310" y="786745"/>
                <a:ext cx="1564639" cy="1153160"/>
              </a:xfrm>
              <a:prstGeom prst="rect">
                <a:avLst/>
              </a:prstGeom>
            </p:spPr>
          </p:pic>
          <p:sp>
            <p:nvSpPr>
              <p:cNvPr id="25" name="TextBox 24">
                <a:extLst>
                  <a:ext uri="{FF2B5EF4-FFF2-40B4-BE49-F238E27FC236}">
                    <a16:creationId xmlns:a16="http://schemas.microsoft.com/office/drawing/2014/main" id="{6695168B-6A7F-454D-B7E4-E89F1CEACD8D}"/>
                  </a:ext>
                </a:extLst>
              </p:cNvPr>
              <p:cNvSpPr txBox="1"/>
              <p:nvPr/>
            </p:nvSpPr>
            <p:spPr>
              <a:xfrm>
                <a:off x="5307280" y="1030029"/>
                <a:ext cx="317716" cy="369332"/>
              </a:xfrm>
              <a:prstGeom prst="rect">
                <a:avLst/>
              </a:prstGeom>
              <a:noFill/>
            </p:spPr>
            <p:txBody>
              <a:bodyPr wrap="none" rtlCol="0">
                <a:spAutoFit/>
              </a:bodyPr>
              <a:lstStyle/>
              <a:p>
                <a:r>
                  <a:rPr lang="en-US" dirty="0"/>
                  <a:t>B</a:t>
                </a:r>
              </a:p>
            </p:txBody>
          </p:sp>
          <p:sp>
            <p:nvSpPr>
              <p:cNvPr id="37" name="TextBox 36">
                <a:extLst>
                  <a:ext uri="{FF2B5EF4-FFF2-40B4-BE49-F238E27FC236}">
                    <a16:creationId xmlns:a16="http://schemas.microsoft.com/office/drawing/2014/main" id="{8FBCEEC1-3EE8-46F6-8339-51A1C12FCCE1}"/>
                  </a:ext>
                </a:extLst>
              </p:cNvPr>
              <p:cNvSpPr txBox="1"/>
              <p:nvPr/>
            </p:nvSpPr>
            <p:spPr>
              <a:xfrm>
                <a:off x="5333610" y="1530521"/>
                <a:ext cx="579509" cy="369332"/>
              </a:xfrm>
              <a:prstGeom prst="rect">
                <a:avLst/>
              </a:prstGeom>
              <a:noFill/>
            </p:spPr>
            <p:txBody>
              <a:bodyPr wrap="square" rtlCol="0">
                <a:spAutoFit/>
              </a:bodyPr>
              <a:lstStyle/>
              <a:p>
                <a:r>
                  <a:rPr lang="en-US" dirty="0"/>
                  <a:t>A</a:t>
                </a:r>
              </a:p>
            </p:txBody>
          </p:sp>
          <p:sp>
            <p:nvSpPr>
              <p:cNvPr id="38" name="TextBox 37">
                <a:extLst>
                  <a:ext uri="{FF2B5EF4-FFF2-40B4-BE49-F238E27FC236}">
                    <a16:creationId xmlns:a16="http://schemas.microsoft.com/office/drawing/2014/main" id="{BAF63345-B185-4A39-A3EA-60A57A733156}"/>
                  </a:ext>
                </a:extLst>
              </p:cNvPr>
              <p:cNvSpPr txBox="1"/>
              <p:nvPr/>
            </p:nvSpPr>
            <p:spPr>
              <a:xfrm>
                <a:off x="7434343" y="992259"/>
                <a:ext cx="579509" cy="369332"/>
              </a:xfrm>
              <a:prstGeom prst="rect">
                <a:avLst/>
              </a:prstGeom>
              <a:noFill/>
            </p:spPr>
            <p:txBody>
              <a:bodyPr wrap="square" rtlCol="0">
                <a:spAutoFit/>
              </a:bodyPr>
              <a:lstStyle/>
              <a:p>
                <a:r>
                  <a:rPr lang="en-US" dirty="0"/>
                  <a:t>C</a:t>
                </a:r>
              </a:p>
            </p:txBody>
          </p:sp>
          <p:sp>
            <p:nvSpPr>
              <p:cNvPr id="39" name="TextBox 38">
                <a:extLst>
                  <a:ext uri="{FF2B5EF4-FFF2-40B4-BE49-F238E27FC236}">
                    <a16:creationId xmlns:a16="http://schemas.microsoft.com/office/drawing/2014/main" id="{F5394674-A5EC-47B8-BEE7-0A5CD03334A6}"/>
                  </a:ext>
                </a:extLst>
              </p:cNvPr>
              <p:cNvSpPr txBox="1"/>
              <p:nvPr/>
            </p:nvSpPr>
            <p:spPr>
              <a:xfrm>
                <a:off x="7418448" y="1504955"/>
                <a:ext cx="579509" cy="369332"/>
              </a:xfrm>
              <a:prstGeom prst="rect">
                <a:avLst/>
              </a:prstGeom>
              <a:noFill/>
            </p:spPr>
            <p:txBody>
              <a:bodyPr wrap="square" rtlCol="0">
                <a:spAutoFit/>
              </a:bodyPr>
              <a:lstStyle/>
              <a:p>
                <a:r>
                  <a:rPr lang="en-US" dirty="0"/>
                  <a:t>D</a:t>
                </a:r>
              </a:p>
            </p:txBody>
          </p:sp>
          <p:sp>
            <p:nvSpPr>
              <p:cNvPr id="40" name="Trapezoid 39">
                <a:extLst>
                  <a:ext uri="{FF2B5EF4-FFF2-40B4-BE49-F238E27FC236}">
                    <a16:creationId xmlns:a16="http://schemas.microsoft.com/office/drawing/2014/main" id="{02B3F22D-AA51-473C-BFD9-87205A278EC8}"/>
                  </a:ext>
                </a:extLst>
              </p:cNvPr>
              <p:cNvSpPr/>
              <p:nvPr/>
            </p:nvSpPr>
            <p:spPr>
              <a:xfrm>
                <a:off x="5272580" y="1327500"/>
                <a:ext cx="403719" cy="291743"/>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A93A82D6-F80E-410D-94F1-EEEEB78D4854}"/>
                  </a:ext>
                </a:extLst>
              </p:cNvPr>
              <p:cNvGrpSpPr/>
              <p:nvPr/>
            </p:nvGrpSpPr>
            <p:grpSpPr>
              <a:xfrm>
                <a:off x="5090433" y="4417673"/>
                <a:ext cx="2945103" cy="1236894"/>
                <a:chOff x="5090433" y="4417673"/>
                <a:chExt cx="2945103" cy="1236894"/>
              </a:xfrm>
            </p:grpSpPr>
            <p:grpSp>
              <p:nvGrpSpPr>
                <p:cNvPr id="18" name="Group 17">
                  <a:extLst>
                    <a:ext uri="{FF2B5EF4-FFF2-40B4-BE49-F238E27FC236}">
                      <a16:creationId xmlns:a16="http://schemas.microsoft.com/office/drawing/2014/main" id="{D74E159E-C9FF-46DB-B5F8-C5CBFBDEE1C0}"/>
                    </a:ext>
                  </a:extLst>
                </p:cNvPr>
                <p:cNvGrpSpPr/>
                <p:nvPr/>
              </p:nvGrpSpPr>
              <p:grpSpPr>
                <a:xfrm>
                  <a:off x="6186805" y="4417673"/>
                  <a:ext cx="1422685" cy="1236894"/>
                  <a:chOff x="1478280" y="2316056"/>
                  <a:chExt cx="1564639" cy="1153160"/>
                </a:xfrm>
              </p:grpSpPr>
              <p:pic>
                <p:nvPicPr>
                  <p:cNvPr id="19" name="Picture 18">
                    <a:extLst>
                      <a:ext uri="{FF2B5EF4-FFF2-40B4-BE49-F238E27FC236}">
                        <a16:creationId xmlns:a16="http://schemas.microsoft.com/office/drawing/2014/main" id="{8E2F4E72-20CC-4D5F-9E4C-757EADCEDA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551" t="13002" r="38721" b="49560"/>
                  <a:stretch/>
                </p:blipFill>
                <p:spPr>
                  <a:xfrm>
                    <a:off x="1478280" y="2316056"/>
                    <a:ext cx="1564639" cy="1153160"/>
                  </a:xfrm>
                  <a:prstGeom prst="rect">
                    <a:avLst/>
                  </a:prstGeom>
                </p:spPr>
              </p:pic>
              <p:pic>
                <p:nvPicPr>
                  <p:cNvPr id="20" name="Picture 19">
                    <a:extLst>
                      <a:ext uri="{FF2B5EF4-FFF2-40B4-BE49-F238E27FC236}">
                        <a16:creationId xmlns:a16="http://schemas.microsoft.com/office/drawing/2014/main" id="{F743BE54-F4D9-4E82-975C-D735916AB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40" t="56047" r="56992" b="7669"/>
                  <a:stretch/>
                </p:blipFill>
                <p:spPr>
                  <a:xfrm>
                    <a:off x="2133644" y="2333836"/>
                    <a:ext cx="670560" cy="1117600"/>
                  </a:xfrm>
                  <a:prstGeom prst="rect">
                    <a:avLst/>
                  </a:prstGeom>
                </p:spPr>
              </p:pic>
            </p:grpSp>
            <p:sp>
              <p:nvSpPr>
                <p:cNvPr id="21" name="TextBox 20">
                  <a:extLst>
                    <a:ext uri="{FF2B5EF4-FFF2-40B4-BE49-F238E27FC236}">
                      <a16:creationId xmlns:a16="http://schemas.microsoft.com/office/drawing/2014/main" id="{82BCB2CC-6D64-48D5-84FB-C1D710E14377}"/>
                    </a:ext>
                  </a:extLst>
                </p:cNvPr>
                <p:cNvSpPr txBox="1"/>
                <p:nvPr/>
              </p:nvSpPr>
              <p:spPr>
                <a:xfrm>
                  <a:off x="5726423" y="4689072"/>
                  <a:ext cx="308098" cy="369332"/>
                </a:xfrm>
                <a:prstGeom prst="rect">
                  <a:avLst/>
                </a:prstGeom>
                <a:noFill/>
              </p:spPr>
              <p:txBody>
                <a:bodyPr wrap="none" rtlCol="0">
                  <a:spAutoFit/>
                </a:bodyPr>
                <a:lstStyle/>
                <a:p>
                  <a:r>
                    <a:rPr lang="en-US" dirty="0"/>
                    <a:t>B</a:t>
                  </a:r>
                </a:p>
              </p:txBody>
            </p:sp>
            <p:sp>
              <p:nvSpPr>
                <p:cNvPr id="22" name="TextBox 21">
                  <a:extLst>
                    <a:ext uri="{FF2B5EF4-FFF2-40B4-BE49-F238E27FC236}">
                      <a16:creationId xmlns:a16="http://schemas.microsoft.com/office/drawing/2014/main" id="{BDB95036-25F2-44D7-968F-4E6673096162}"/>
                    </a:ext>
                  </a:extLst>
                </p:cNvPr>
                <p:cNvSpPr txBox="1"/>
                <p:nvPr/>
              </p:nvSpPr>
              <p:spPr>
                <a:xfrm>
                  <a:off x="7655170" y="4689072"/>
                  <a:ext cx="308098" cy="369332"/>
                </a:xfrm>
                <a:prstGeom prst="rect">
                  <a:avLst/>
                </a:prstGeom>
                <a:noFill/>
              </p:spPr>
              <p:txBody>
                <a:bodyPr wrap="none" rtlCol="0">
                  <a:spAutoFit/>
                </a:bodyPr>
                <a:lstStyle/>
                <a:p>
                  <a:r>
                    <a:rPr lang="en-US" dirty="0"/>
                    <a:t>C</a:t>
                  </a:r>
                </a:p>
              </p:txBody>
            </p:sp>
            <p:sp>
              <p:nvSpPr>
                <p:cNvPr id="23" name="TextBox 22">
                  <a:extLst>
                    <a:ext uri="{FF2B5EF4-FFF2-40B4-BE49-F238E27FC236}">
                      <a16:creationId xmlns:a16="http://schemas.microsoft.com/office/drawing/2014/main" id="{8D234C33-7D17-45D8-BD00-F628886C5CE4}"/>
                    </a:ext>
                  </a:extLst>
                </p:cNvPr>
                <p:cNvSpPr txBox="1"/>
                <p:nvPr/>
              </p:nvSpPr>
              <p:spPr>
                <a:xfrm>
                  <a:off x="7708202" y="5206191"/>
                  <a:ext cx="327334" cy="369332"/>
                </a:xfrm>
                <a:prstGeom prst="rect">
                  <a:avLst/>
                </a:prstGeom>
                <a:noFill/>
              </p:spPr>
              <p:txBody>
                <a:bodyPr wrap="none" rtlCol="0">
                  <a:spAutoFit/>
                </a:bodyPr>
                <a:lstStyle/>
                <a:p>
                  <a:r>
                    <a:rPr lang="en-US" dirty="0"/>
                    <a:t>D</a:t>
                  </a:r>
                </a:p>
              </p:txBody>
            </p:sp>
            <p:sp>
              <p:nvSpPr>
                <p:cNvPr id="24" name="TextBox 23">
                  <a:extLst>
                    <a:ext uri="{FF2B5EF4-FFF2-40B4-BE49-F238E27FC236}">
                      <a16:creationId xmlns:a16="http://schemas.microsoft.com/office/drawing/2014/main" id="{9E66F212-B8FD-46A8-B117-B84024CBACFC}"/>
                    </a:ext>
                  </a:extLst>
                </p:cNvPr>
                <p:cNvSpPr txBox="1"/>
                <p:nvPr/>
              </p:nvSpPr>
              <p:spPr>
                <a:xfrm>
                  <a:off x="5767662" y="5221832"/>
                  <a:ext cx="317716" cy="369332"/>
                </a:xfrm>
                <a:prstGeom prst="rect">
                  <a:avLst/>
                </a:prstGeom>
                <a:noFill/>
              </p:spPr>
              <p:txBody>
                <a:bodyPr wrap="none" rtlCol="0">
                  <a:spAutoFit/>
                </a:bodyPr>
                <a:lstStyle/>
                <a:p>
                  <a:r>
                    <a:rPr lang="en-US" dirty="0"/>
                    <a:t>A</a:t>
                  </a:r>
                </a:p>
              </p:txBody>
            </p:sp>
            <p:sp>
              <p:nvSpPr>
                <p:cNvPr id="41" name="Trapezoid 40">
                  <a:extLst>
                    <a:ext uri="{FF2B5EF4-FFF2-40B4-BE49-F238E27FC236}">
                      <a16:creationId xmlns:a16="http://schemas.microsoft.com/office/drawing/2014/main" id="{28C63580-DE2D-4303-9CC6-15D4DDBDDD14}"/>
                    </a:ext>
                  </a:extLst>
                </p:cNvPr>
                <p:cNvSpPr/>
                <p:nvPr/>
              </p:nvSpPr>
              <p:spPr>
                <a:xfrm>
                  <a:off x="5691011" y="4994247"/>
                  <a:ext cx="403719" cy="291743"/>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73657C8A-77F4-47C7-9137-D92387F6E4E1}"/>
                    </a:ext>
                  </a:extLst>
                </p:cNvPr>
                <p:cNvCxnSpPr>
                  <a:cxnSpLocks/>
                </p:cNvCxnSpPr>
                <p:nvPr/>
              </p:nvCxnSpPr>
              <p:spPr>
                <a:xfrm>
                  <a:off x="7369833" y="4873738"/>
                  <a:ext cx="35426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80A90C7-E00B-42FE-843B-556D6601F971}"/>
                    </a:ext>
                  </a:extLst>
                </p:cNvPr>
                <p:cNvCxnSpPr>
                  <a:cxnSpLocks/>
                </p:cNvCxnSpPr>
                <p:nvPr/>
              </p:nvCxnSpPr>
              <p:spPr>
                <a:xfrm>
                  <a:off x="7392433" y="5390086"/>
                  <a:ext cx="354264" cy="0"/>
                </a:xfrm>
                <a:prstGeom prst="straightConnector1">
                  <a:avLst/>
                </a:prstGeom>
                <a:ln w="50800">
                  <a:solidFill>
                    <a:schemeClr val="accent5">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D787ACE-E3CA-471D-B917-92123108A144}"/>
                    </a:ext>
                  </a:extLst>
                </p:cNvPr>
                <p:cNvCxnSpPr>
                  <a:cxnSpLocks/>
                </p:cNvCxnSpPr>
                <p:nvPr/>
              </p:nvCxnSpPr>
              <p:spPr>
                <a:xfrm>
                  <a:off x="6163945" y="5398878"/>
                  <a:ext cx="595905" cy="0"/>
                </a:xfrm>
                <a:prstGeom prst="straightConnector1">
                  <a:avLst/>
                </a:prstGeom>
                <a:ln w="50800">
                  <a:solidFill>
                    <a:schemeClr val="accent5">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8941002-1E6F-496C-A76F-2F6CFEFCF090}"/>
                    </a:ext>
                  </a:extLst>
                </p:cNvPr>
                <p:cNvSpPr txBox="1"/>
                <p:nvPr/>
              </p:nvSpPr>
              <p:spPr>
                <a:xfrm>
                  <a:off x="5090433" y="5001618"/>
                  <a:ext cx="585866" cy="276999"/>
                </a:xfrm>
                <a:prstGeom prst="rect">
                  <a:avLst/>
                </a:prstGeom>
                <a:noFill/>
              </p:spPr>
              <p:txBody>
                <a:bodyPr wrap="none" rtlCol="0">
                  <a:spAutoFit/>
                </a:bodyPr>
                <a:lstStyle/>
                <a:p>
                  <a:r>
                    <a:rPr lang="en-US" sz="1200" b="1" dirty="0"/>
                    <a:t>COMP</a:t>
                  </a:r>
                </a:p>
              </p:txBody>
            </p:sp>
          </p:grpSp>
          <p:sp>
            <p:nvSpPr>
              <p:cNvPr id="50" name="TextBox 49">
                <a:extLst>
                  <a:ext uri="{FF2B5EF4-FFF2-40B4-BE49-F238E27FC236}">
                    <a16:creationId xmlns:a16="http://schemas.microsoft.com/office/drawing/2014/main" id="{FE671F73-2A78-459F-B267-49AF765203D9}"/>
                  </a:ext>
                </a:extLst>
              </p:cNvPr>
              <p:cNvSpPr txBox="1"/>
              <p:nvPr/>
            </p:nvSpPr>
            <p:spPr>
              <a:xfrm>
                <a:off x="4747744" y="1310844"/>
                <a:ext cx="585866" cy="276999"/>
              </a:xfrm>
              <a:prstGeom prst="rect">
                <a:avLst/>
              </a:prstGeom>
              <a:noFill/>
            </p:spPr>
            <p:txBody>
              <a:bodyPr wrap="none" rtlCol="0">
                <a:spAutoFit/>
              </a:bodyPr>
              <a:lstStyle/>
              <a:p>
                <a:r>
                  <a:rPr lang="en-US" sz="1200" b="1" dirty="0"/>
                  <a:t>COMP</a:t>
                </a:r>
              </a:p>
            </p:txBody>
          </p:sp>
          <p:cxnSp>
            <p:nvCxnSpPr>
              <p:cNvPr id="51" name="Straight Arrow Connector 50">
                <a:extLst>
                  <a:ext uri="{FF2B5EF4-FFF2-40B4-BE49-F238E27FC236}">
                    <a16:creationId xmlns:a16="http://schemas.microsoft.com/office/drawing/2014/main" id="{15312824-9329-45B7-99A4-DD471DE7B6F2}"/>
                  </a:ext>
                </a:extLst>
              </p:cNvPr>
              <p:cNvCxnSpPr>
                <a:cxnSpLocks/>
              </p:cNvCxnSpPr>
              <p:nvPr/>
            </p:nvCxnSpPr>
            <p:spPr>
              <a:xfrm>
                <a:off x="5751830" y="1697241"/>
                <a:ext cx="675640" cy="0"/>
              </a:xfrm>
              <a:prstGeom prst="straightConnector1">
                <a:avLst/>
              </a:prstGeom>
              <a:ln w="50800">
                <a:solidFill>
                  <a:schemeClr val="accent5">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55" name="Trapezoid 54">
              <a:extLst>
                <a:ext uri="{FF2B5EF4-FFF2-40B4-BE49-F238E27FC236}">
                  <a16:creationId xmlns:a16="http://schemas.microsoft.com/office/drawing/2014/main" id="{DBD2C598-EB5E-4E88-AFF0-9E8939EFE935}"/>
                </a:ext>
              </a:extLst>
            </p:cNvPr>
            <p:cNvSpPr/>
            <p:nvPr/>
          </p:nvSpPr>
          <p:spPr>
            <a:xfrm rot="10800000">
              <a:off x="7655600" y="4993397"/>
              <a:ext cx="403719" cy="291743"/>
            </a:xfrm>
            <a:prstGeom prst="trapezoi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6483E6A3-1E14-4456-9CBE-6AEBFFE2FDEB}"/>
                </a:ext>
              </a:extLst>
            </p:cNvPr>
            <p:cNvSpPr/>
            <p:nvPr/>
          </p:nvSpPr>
          <p:spPr>
            <a:xfrm rot="10800000">
              <a:off x="7411031" y="1312983"/>
              <a:ext cx="403719" cy="291743"/>
            </a:xfrm>
            <a:prstGeom prst="trapezoi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236D329-7A84-40CA-890D-E4A3838ECA31}"/>
                </a:ext>
              </a:extLst>
            </p:cNvPr>
            <p:cNvSpPr txBox="1"/>
            <p:nvPr/>
          </p:nvSpPr>
          <p:spPr>
            <a:xfrm>
              <a:off x="7844494" y="1312983"/>
              <a:ext cx="437749" cy="276999"/>
            </a:xfrm>
            <a:prstGeom prst="rect">
              <a:avLst/>
            </a:prstGeom>
            <a:noFill/>
          </p:spPr>
          <p:txBody>
            <a:bodyPr wrap="none" rtlCol="0">
              <a:spAutoFit/>
            </a:bodyPr>
            <a:lstStyle/>
            <a:p>
              <a:r>
                <a:rPr lang="en-US" sz="1200" b="1" dirty="0"/>
                <a:t>E.D.</a:t>
              </a:r>
            </a:p>
          </p:txBody>
        </p:sp>
        <p:sp>
          <p:nvSpPr>
            <p:cNvPr id="58" name="TextBox 57">
              <a:extLst>
                <a:ext uri="{FF2B5EF4-FFF2-40B4-BE49-F238E27FC236}">
                  <a16:creationId xmlns:a16="http://schemas.microsoft.com/office/drawing/2014/main" id="{D4D8153C-326B-412D-A2F0-D46AA082E042}"/>
                </a:ext>
              </a:extLst>
            </p:cNvPr>
            <p:cNvSpPr txBox="1"/>
            <p:nvPr/>
          </p:nvSpPr>
          <p:spPr>
            <a:xfrm>
              <a:off x="8104999" y="5008973"/>
              <a:ext cx="437749" cy="276999"/>
            </a:xfrm>
            <a:prstGeom prst="rect">
              <a:avLst/>
            </a:prstGeom>
            <a:noFill/>
          </p:spPr>
          <p:txBody>
            <a:bodyPr wrap="none" rtlCol="0">
              <a:spAutoFit/>
            </a:bodyPr>
            <a:lstStyle/>
            <a:p>
              <a:r>
                <a:rPr lang="en-US" sz="1200" b="1" dirty="0"/>
                <a:t>E.D.</a:t>
              </a:r>
            </a:p>
          </p:txBody>
        </p:sp>
        <p:cxnSp>
          <p:nvCxnSpPr>
            <p:cNvPr id="59" name="Straight Arrow Connector 58">
              <a:extLst>
                <a:ext uri="{FF2B5EF4-FFF2-40B4-BE49-F238E27FC236}">
                  <a16:creationId xmlns:a16="http://schemas.microsoft.com/office/drawing/2014/main" id="{616A2C64-65E6-49AD-B1F7-E5E625337BF4}"/>
                </a:ext>
              </a:extLst>
            </p:cNvPr>
            <p:cNvCxnSpPr>
              <a:cxnSpLocks/>
            </p:cNvCxnSpPr>
            <p:nvPr/>
          </p:nvCxnSpPr>
          <p:spPr>
            <a:xfrm>
              <a:off x="7103329" y="1701271"/>
              <a:ext cx="35426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77E1584-3ADE-437A-8984-70F22865B697}"/>
                </a:ext>
              </a:extLst>
            </p:cNvPr>
            <p:cNvSpPr txBox="1"/>
            <p:nvPr/>
          </p:nvSpPr>
          <p:spPr>
            <a:xfrm>
              <a:off x="7698466" y="1036347"/>
              <a:ext cx="978473" cy="276999"/>
            </a:xfrm>
            <a:prstGeom prst="rect">
              <a:avLst/>
            </a:prstGeom>
            <a:noFill/>
          </p:spPr>
          <p:txBody>
            <a:bodyPr wrap="none" rtlCol="0">
              <a:spAutoFit/>
            </a:bodyPr>
            <a:lstStyle/>
            <a:p>
              <a:r>
                <a:rPr lang="en-US" sz="1200" b="1" dirty="0"/>
                <a:t>(Evaporator)</a:t>
              </a:r>
            </a:p>
          </p:txBody>
        </p:sp>
        <p:sp>
          <p:nvSpPr>
            <p:cNvPr id="63" name="TextBox 62">
              <a:extLst>
                <a:ext uri="{FF2B5EF4-FFF2-40B4-BE49-F238E27FC236}">
                  <a16:creationId xmlns:a16="http://schemas.microsoft.com/office/drawing/2014/main" id="{ADC5292C-9649-4C7B-994C-2436C4A0DE0F}"/>
                </a:ext>
              </a:extLst>
            </p:cNvPr>
            <p:cNvSpPr txBox="1"/>
            <p:nvPr/>
          </p:nvSpPr>
          <p:spPr>
            <a:xfrm>
              <a:off x="7933842" y="5252192"/>
              <a:ext cx="978473" cy="276999"/>
            </a:xfrm>
            <a:prstGeom prst="rect">
              <a:avLst/>
            </a:prstGeom>
            <a:noFill/>
          </p:spPr>
          <p:txBody>
            <a:bodyPr wrap="none" rtlCol="0">
              <a:spAutoFit/>
            </a:bodyPr>
            <a:lstStyle/>
            <a:p>
              <a:r>
                <a:rPr lang="en-US" sz="1200" b="1" dirty="0"/>
                <a:t>(Evaporator)</a:t>
              </a:r>
            </a:p>
          </p:txBody>
        </p:sp>
        <p:sp>
          <p:nvSpPr>
            <p:cNvPr id="64" name="TextBox 63">
              <a:extLst>
                <a:ext uri="{FF2B5EF4-FFF2-40B4-BE49-F238E27FC236}">
                  <a16:creationId xmlns:a16="http://schemas.microsoft.com/office/drawing/2014/main" id="{DFE63754-8669-4541-8F86-2821CC520AD3}"/>
                </a:ext>
              </a:extLst>
            </p:cNvPr>
            <p:cNvSpPr txBox="1"/>
            <p:nvPr/>
          </p:nvSpPr>
          <p:spPr>
            <a:xfrm>
              <a:off x="7747347" y="1553613"/>
              <a:ext cx="965329" cy="276999"/>
            </a:xfrm>
            <a:prstGeom prst="rect">
              <a:avLst/>
            </a:prstGeom>
            <a:noFill/>
          </p:spPr>
          <p:txBody>
            <a:bodyPr wrap="none" rtlCol="0">
              <a:spAutoFit/>
            </a:bodyPr>
            <a:lstStyle/>
            <a:p>
              <a:r>
                <a:rPr lang="en-US" sz="1200" b="1" dirty="0"/>
                <a:t>(Condenser)</a:t>
              </a:r>
            </a:p>
          </p:txBody>
        </p:sp>
        <p:sp>
          <p:nvSpPr>
            <p:cNvPr id="65" name="TextBox 64">
              <a:extLst>
                <a:ext uri="{FF2B5EF4-FFF2-40B4-BE49-F238E27FC236}">
                  <a16:creationId xmlns:a16="http://schemas.microsoft.com/office/drawing/2014/main" id="{5A3C136F-51CD-406E-B6AC-D49D24DDF9F7}"/>
                </a:ext>
              </a:extLst>
            </p:cNvPr>
            <p:cNvSpPr txBox="1"/>
            <p:nvPr/>
          </p:nvSpPr>
          <p:spPr>
            <a:xfrm>
              <a:off x="7903519" y="4708423"/>
              <a:ext cx="965329" cy="276999"/>
            </a:xfrm>
            <a:prstGeom prst="rect">
              <a:avLst/>
            </a:prstGeom>
            <a:noFill/>
          </p:spPr>
          <p:txBody>
            <a:bodyPr wrap="none" rtlCol="0">
              <a:spAutoFit/>
            </a:bodyPr>
            <a:lstStyle/>
            <a:p>
              <a:r>
                <a:rPr lang="en-US" sz="1200" b="1" dirty="0"/>
                <a:t>(Condenser)</a:t>
              </a:r>
            </a:p>
          </p:txBody>
        </p:sp>
      </p:grpSp>
      <p:pic>
        <p:nvPicPr>
          <p:cNvPr id="68" name="Picture 67">
            <a:extLst>
              <a:ext uri="{FF2B5EF4-FFF2-40B4-BE49-F238E27FC236}">
                <a16:creationId xmlns:a16="http://schemas.microsoft.com/office/drawing/2014/main" id="{F34B1F25-B452-4F64-AD84-93729769D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7805" y="3161458"/>
            <a:ext cx="1126269" cy="1207632"/>
          </a:xfrm>
          <a:prstGeom prst="rect">
            <a:avLst/>
          </a:prstGeom>
        </p:spPr>
      </p:pic>
      <p:sp>
        <p:nvSpPr>
          <p:cNvPr id="69" name="TextBox 68">
            <a:extLst>
              <a:ext uri="{FF2B5EF4-FFF2-40B4-BE49-F238E27FC236}">
                <a16:creationId xmlns:a16="http://schemas.microsoft.com/office/drawing/2014/main" id="{4F528830-A45B-4677-A2D6-1571ADED8F2A}"/>
              </a:ext>
            </a:extLst>
          </p:cNvPr>
          <p:cNvSpPr txBox="1"/>
          <p:nvPr/>
        </p:nvSpPr>
        <p:spPr>
          <a:xfrm>
            <a:off x="6335620" y="2697175"/>
            <a:ext cx="1811555" cy="369332"/>
          </a:xfrm>
          <a:prstGeom prst="rect">
            <a:avLst/>
          </a:prstGeom>
          <a:noFill/>
        </p:spPr>
        <p:txBody>
          <a:bodyPr wrap="square" rtlCol="0">
            <a:spAutoFit/>
          </a:bodyPr>
          <a:lstStyle/>
          <a:p>
            <a:r>
              <a:rPr lang="en-US" dirty="0"/>
              <a:t>Electrical analogs</a:t>
            </a:r>
          </a:p>
        </p:txBody>
      </p:sp>
      <p:pic>
        <p:nvPicPr>
          <p:cNvPr id="75" name="Picture 74">
            <a:extLst>
              <a:ext uri="{FF2B5EF4-FFF2-40B4-BE49-F238E27FC236}">
                <a16:creationId xmlns:a16="http://schemas.microsoft.com/office/drawing/2014/main" id="{3006A15B-2406-4A1B-8BE8-1349C55B971E}"/>
              </a:ext>
            </a:extLst>
          </p:cNvPr>
          <p:cNvPicPr>
            <a:picLocks noChangeAspect="1"/>
          </p:cNvPicPr>
          <p:nvPr/>
        </p:nvPicPr>
        <p:blipFill rotWithShape="1">
          <a:blip r:embed="rId8">
            <a:extLst>
              <a:ext uri="{28A0092B-C50C-407E-A947-70E740481C1C}">
                <a14:useLocalDpi xmlns:a14="http://schemas.microsoft.com/office/drawing/2010/main" val="0"/>
              </a:ext>
            </a:extLst>
          </a:blip>
          <a:srcRect l="160" t="4376" r="-160" b="7031"/>
          <a:stretch/>
        </p:blipFill>
        <p:spPr>
          <a:xfrm>
            <a:off x="4852878" y="3576605"/>
            <a:ext cx="4239201" cy="2816725"/>
          </a:xfrm>
          <a:prstGeom prst="rect">
            <a:avLst/>
          </a:prstGeom>
        </p:spPr>
      </p:pic>
      <p:pic>
        <p:nvPicPr>
          <p:cNvPr id="70" name="Picture Placeholder 7" descr="Alibaba.com and 11 more pages - Profile 1 - Microsoft​ Edge">
            <a:extLst>
              <a:ext uri="{FF2B5EF4-FFF2-40B4-BE49-F238E27FC236}">
                <a16:creationId xmlns:a16="http://schemas.microsoft.com/office/drawing/2014/main" id="{79748745-82F1-4E44-9070-CD3A517489E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299352" y="619765"/>
            <a:ext cx="914648" cy="914648"/>
          </a:xfrm>
          <a:prstGeom prst="rect">
            <a:avLst/>
          </a:prstGeom>
        </p:spPr>
      </p:pic>
      <p:pic>
        <p:nvPicPr>
          <p:cNvPr id="71" name="Picture 70">
            <a:extLst>
              <a:ext uri="{FF2B5EF4-FFF2-40B4-BE49-F238E27FC236}">
                <a16:creationId xmlns:a16="http://schemas.microsoft.com/office/drawing/2014/main" id="{87C37F2E-282C-43EF-844E-223DD866AA76}"/>
              </a:ext>
            </a:extLst>
          </p:cNvPr>
          <p:cNvPicPr>
            <a:picLocks noChangeAspect="1"/>
          </p:cNvPicPr>
          <p:nvPr/>
        </p:nvPicPr>
        <p:blipFill rotWithShape="1">
          <a:blip r:embed="rId10">
            <a:extLst>
              <a:ext uri="{28A0092B-C50C-407E-A947-70E740481C1C}">
                <a14:useLocalDpi xmlns:a14="http://schemas.microsoft.com/office/drawing/2010/main" val="0"/>
              </a:ext>
            </a:extLst>
          </a:blip>
          <a:srcRect b="5916"/>
          <a:stretch/>
        </p:blipFill>
        <p:spPr>
          <a:xfrm>
            <a:off x="4785226" y="576204"/>
            <a:ext cx="4252094" cy="3000401"/>
          </a:xfrm>
          <a:prstGeom prst="rect">
            <a:avLst/>
          </a:prstGeom>
        </p:spPr>
      </p:pic>
    </p:spTree>
    <p:extLst>
      <p:ext uri="{BB962C8B-B14F-4D97-AF65-F5344CB8AC3E}">
        <p14:creationId xmlns:p14="http://schemas.microsoft.com/office/powerpoint/2010/main" val="218606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500" fill="hold"/>
                                        <p:tgtEl>
                                          <p:spTgt spid="71"/>
                                        </p:tgtEl>
                                        <p:attrNameLst>
                                          <p:attrName>ppt_x</p:attrName>
                                        </p:attrNameLst>
                                      </p:cBhvr>
                                      <p:tavLst>
                                        <p:tav tm="0">
                                          <p:val>
                                            <p:strVal val="1+#ppt_w/2"/>
                                          </p:val>
                                        </p:tav>
                                        <p:tav tm="100000">
                                          <p:val>
                                            <p:strVal val="#ppt_x"/>
                                          </p:val>
                                        </p:tav>
                                      </p:tavLst>
                                    </p:anim>
                                    <p:anim calcmode="lin" valueType="num">
                                      <p:cBhvr additive="base">
                                        <p:cTn id="14"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23</a:t>
            </a:fld>
            <a:endParaRPr lang="en-US" dirty="0"/>
          </a:p>
        </p:txBody>
      </p:sp>
      <p:sp>
        <p:nvSpPr>
          <p:cNvPr id="6" name="Titre 1"/>
          <p:cNvSpPr>
            <a:spLocks noGrp="1"/>
          </p:cNvSpPr>
          <p:nvPr>
            <p:ph type="title"/>
          </p:nvPr>
        </p:nvSpPr>
        <p:spPr>
          <a:xfrm>
            <a:off x="628650" y="279572"/>
            <a:ext cx="7886700" cy="569594"/>
          </a:xfrm>
        </p:spPr>
        <p:txBody>
          <a:bodyPr>
            <a:normAutofit/>
          </a:bodyPr>
          <a:lstStyle/>
          <a:p>
            <a:r>
              <a:rPr lang="en-GB" sz="3200" b="1" dirty="0">
                <a:solidFill>
                  <a:srgbClr val="C00000"/>
                </a:solidFill>
              </a:rPr>
              <a:t>Heat exchangers (4): …</a:t>
            </a:r>
            <a:endParaRPr lang="fr-FR" sz="3200" b="1" dirty="0">
              <a:solidFill>
                <a:srgbClr val="C00000"/>
              </a:solidFill>
            </a:endParaRPr>
          </a:p>
        </p:txBody>
      </p:sp>
      <p:pic>
        <p:nvPicPr>
          <p:cNvPr id="18" name="Locomotive.jpg"/>
          <p:cNvPicPr/>
          <p:nvPr/>
        </p:nvPicPr>
        <p:blipFill rotWithShape="1">
          <a:blip r:embed="rId2" r:link="rId3" cstate="print">
            <a:extLst>
              <a:ext uri="{28A0092B-C50C-407E-A947-70E740481C1C}">
                <a14:useLocalDpi xmlns:a14="http://schemas.microsoft.com/office/drawing/2010/main" val="0"/>
              </a:ext>
            </a:extLst>
          </a:blip>
          <a:srcRect l="8691" t="10987" r="6648" b="19617"/>
          <a:stretch>
            <a:fillRect/>
          </a:stretch>
        </p:blipFill>
        <p:spPr bwMode="auto">
          <a:xfrm>
            <a:off x="779647" y="861274"/>
            <a:ext cx="7661708" cy="4155529"/>
          </a:xfrm>
          <a:prstGeom prst="rect">
            <a:avLst/>
          </a:prstGeom>
          <a:ln w="6350">
            <a:solidFill>
              <a:schemeClr val="tx1"/>
            </a:solidFill>
          </a:ln>
          <a:extLst>
            <a:ext uri="{53640926-AAD7-44D8-BBD7-CCE9431645EC}">
              <a14:shadowObscured xmlns:a14="http://schemas.microsoft.com/office/drawing/2010/main"/>
            </a:ext>
          </a:extLst>
        </p:spPr>
      </p:pic>
      <p:sp>
        <p:nvSpPr>
          <p:cNvPr id="2" name="Rectangle 1"/>
          <p:cNvSpPr/>
          <p:nvPr/>
        </p:nvSpPr>
        <p:spPr>
          <a:xfrm>
            <a:off x="0" y="5028911"/>
            <a:ext cx="9047747" cy="923330"/>
          </a:xfrm>
          <a:prstGeom prst="rect">
            <a:avLst/>
          </a:prstGeom>
        </p:spPr>
        <p:txBody>
          <a:bodyPr wrap="square">
            <a:spAutoFit/>
          </a:bodyPr>
          <a:lstStyle/>
          <a:p>
            <a:pPr marL="637540" algn="ctr">
              <a:spcAft>
                <a:spcPts val="0"/>
              </a:spcAft>
            </a:pPr>
            <a:r>
              <a:rPr lang="en-GB" b="1" i="1" dirty="0">
                <a:solidFill>
                  <a:srgbClr val="C00000"/>
                </a:solidFill>
                <a:latin typeface="Calibri" panose="020F0502020204030204" pitchFamily="34" charset="0"/>
                <a:ea typeface="Times New Roman" panose="02020603050405020304" pitchFamily="18" charset="0"/>
              </a:rPr>
              <a:t>Another form of evaporative heat exchanger: the steam locomotive:</a:t>
            </a:r>
          </a:p>
          <a:p>
            <a:pPr marL="637540">
              <a:spcAft>
                <a:spcPts val="0"/>
              </a:spcAft>
            </a:pPr>
            <a:r>
              <a:rPr lang="en-GB" i="1" dirty="0">
                <a:latin typeface="Calibri" panose="020F0502020204030204" pitchFamily="34" charset="0"/>
                <a:ea typeface="Times New Roman" panose="02020603050405020304" pitchFamily="18" charset="0"/>
              </a:rPr>
              <a:t>Boils water, then adds another thermodynamic step: superheating steam to reduce its saturation content and lessen the risk of compressive condensation in the cylinders</a:t>
            </a:r>
            <a:endParaRPr lang="en-GB" dirty="0">
              <a:latin typeface="Times New Roman" panose="02020603050405020304" pitchFamily="18" charset="0"/>
              <a:ea typeface="Times New Roman" panose="02020603050405020304" pitchFamily="18" charset="0"/>
            </a:endParaRPr>
          </a:p>
        </p:txBody>
      </p:sp>
      <p:sp>
        <p:nvSpPr>
          <p:cNvPr id="7" name="Espace réservé du pied de page 3">
            <a:extLst>
              <a:ext uri="{FF2B5EF4-FFF2-40B4-BE49-F238E27FC236}">
                <a16:creationId xmlns:a16="http://schemas.microsoft.com/office/drawing/2014/main" id="{B351764E-91D0-4ECE-A65D-D3251496E7AF}"/>
              </a:ext>
            </a:extLst>
          </p:cNvPr>
          <p:cNvSpPr>
            <a:spLocks noGrp="1"/>
          </p:cNvSpPr>
          <p:nvPr>
            <p:ph type="ftr" sz="quarter" idx="11"/>
          </p:nvPr>
        </p:nvSpPr>
        <p:spPr>
          <a:xfrm>
            <a:off x="2318915" y="6332419"/>
            <a:ext cx="4506169" cy="206494"/>
          </a:xfrm>
        </p:spPr>
        <p:txBody>
          <a:bodyPr/>
          <a:lstStyle/>
          <a:p>
            <a:r>
              <a:rPr lang="en-US" dirty="0"/>
              <a:t>Physics 524: Survey of Instrumentation &amp; Laboratory Techniques:  Unit 5:  Cooling &amp; Thermal management © G. </a:t>
            </a:r>
            <a:r>
              <a:rPr lang="en-US" dirty="0" err="1"/>
              <a:t>Hallewell</a:t>
            </a:r>
            <a:r>
              <a:rPr lang="en-US" dirty="0"/>
              <a:t> (2024) </a:t>
            </a:r>
          </a:p>
        </p:txBody>
      </p:sp>
    </p:spTree>
    <p:extLst>
      <p:ext uri="{BB962C8B-B14F-4D97-AF65-F5344CB8AC3E}">
        <p14:creationId xmlns:p14="http://schemas.microsoft.com/office/powerpoint/2010/main" val="3031383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24</a:t>
            </a:fld>
            <a:endParaRPr lang="en-US" dirty="0"/>
          </a:p>
        </p:txBody>
      </p:sp>
      <p:sp>
        <p:nvSpPr>
          <p:cNvPr id="6" name="Titre 1"/>
          <p:cNvSpPr>
            <a:spLocks noGrp="1"/>
          </p:cNvSpPr>
          <p:nvPr>
            <p:ph type="title"/>
          </p:nvPr>
        </p:nvSpPr>
        <p:spPr>
          <a:xfrm>
            <a:off x="628650" y="279572"/>
            <a:ext cx="8289686" cy="569594"/>
          </a:xfrm>
        </p:spPr>
        <p:txBody>
          <a:bodyPr>
            <a:normAutofit fontScale="90000"/>
          </a:bodyPr>
          <a:lstStyle/>
          <a:p>
            <a:r>
              <a:rPr lang="en-GB" sz="3200" b="1" dirty="0">
                <a:solidFill>
                  <a:srgbClr val="C00000"/>
                </a:solidFill>
              </a:rPr>
              <a:t>Heat exchangers (5):  can be huge - like this condenser…</a:t>
            </a:r>
            <a:endParaRPr lang="fr-FR" sz="3200" b="1" dirty="0">
              <a:solidFill>
                <a:srgbClr val="C00000"/>
              </a:solidFill>
            </a:endParaRPr>
          </a:p>
        </p:txBody>
      </p:sp>
      <p:pic>
        <p:nvPicPr>
          <p:cNvPr id="7" name="QM Condenser.jpg"/>
          <p:cNvPicPr/>
          <p:nvPr/>
        </p:nvPicPr>
        <p:blipFill rotWithShape="1">
          <a:blip r:embed="rId2" r:link="rId3" cstate="print">
            <a:extLst>
              <a:ext uri="{28A0092B-C50C-407E-A947-70E740481C1C}">
                <a14:useLocalDpi xmlns:a14="http://schemas.microsoft.com/office/drawing/2010/main" val="0"/>
              </a:ext>
            </a:extLst>
          </a:blip>
          <a:srcRect l="2597" t="7377" r="5053" b="41448"/>
          <a:stretch>
            <a:fillRect/>
          </a:stretch>
        </p:blipFill>
        <p:spPr bwMode="auto">
          <a:xfrm>
            <a:off x="628650" y="1042012"/>
            <a:ext cx="5415280" cy="2249805"/>
          </a:xfrm>
          <a:prstGeom prst="rect">
            <a:avLst/>
          </a:prstGeom>
          <a:ln>
            <a:noFill/>
          </a:ln>
          <a:extLst>
            <a:ext uri="{53640926-AAD7-44D8-BBD7-CCE9431645EC}">
              <a14:shadowObscured xmlns:a14="http://schemas.microsoft.com/office/drawing/2010/main"/>
            </a:ext>
          </a:extLst>
        </p:spPr>
      </p:pic>
      <p:sp>
        <p:nvSpPr>
          <p:cNvPr id="5" name="ZoneTexte 4"/>
          <p:cNvSpPr txBox="1"/>
          <p:nvPr/>
        </p:nvSpPr>
        <p:spPr>
          <a:xfrm>
            <a:off x="666406" y="3941979"/>
            <a:ext cx="8214172" cy="2246769"/>
          </a:xfrm>
          <a:prstGeom prst="rect">
            <a:avLst/>
          </a:prstGeom>
          <a:noFill/>
        </p:spPr>
        <p:txBody>
          <a:bodyPr wrap="none" rtlCol="0">
            <a:spAutoFit/>
          </a:bodyPr>
          <a:lstStyle/>
          <a:p>
            <a:pPr algn="ctr"/>
            <a:r>
              <a:rPr lang="en-GB" sz="2000" b="1" dirty="0">
                <a:solidFill>
                  <a:schemeClr val="accent5">
                    <a:lumMod val="75000"/>
                  </a:schemeClr>
                </a:solidFill>
              </a:rPr>
              <a:t>RMS Queen Mary (Long Beach, CA)</a:t>
            </a:r>
          </a:p>
          <a:p>
            <a:pPr algn="ctr"/>
            <a:endParaRPr lang="en-GB" sz="1200" b="1" i="1" dirty="0">
              <a:solidFill>
                <a:srgbClr val="C00000"/>
              </a:solidFill>
            </a:endParaRPr>
          </a:p>
          <a:p>
            <a:pPr algn="ctr"/>
            <a:r>
              <a:rPr lang="en-GB" b="1" i="1" dirty="0"/>
              <a:t> Ship completed 1936, John Brown shipyard, Clydebank, Glasgow, Scotland</a:t>
            </a:r>
          </a:p>
          <a:p>
            <a:pPr algn="ctr"/>
            <a:r>
              <a:rPr lang="en-GB" b="1" i="1" dirty="0"/>
              <a:t>Displacement:	77,400 long tons (78,642 metric tons)</a:t>
            </a:r>
          </a:p>
          <a:p>
            <a:pPr algn="ctr"/>
            <a:r>
              <a:rPr lang="en-GB" b="1" i="1" dirty="0"/>
              <a:t>Length:	1,019.4 </a:t>
            </a:r>
            <a:r>
              <a:rPr lang="en-GB" b="1" i="1" dirty="0" err="1"/>
              <a:t>ft</a:t>
            </a:r>
            <a:r>
              <a:rPr lang="en-GB" b="1" i="1" dirty="0"/>
              <a:t> (310.7 m): Beam:	118 </a:t>
            </a:r>
            <a:r>
              <a:rPr lang="en-GB" b="1" i="1" dirty="0" err="1"/>
              <a:t>ft</a:t>
            </a:r>
            <a:r>
              <a:rPr lang="en-GB" b="1" i="1" dirty="0"/>
              <a:t> (36.0 m), Height: 181 </a:t>
            </a:r>
            <a:r>
              <a:rPr lang="en-GB" b="1" i="1" dirty="0" err="1"/>
              <a:t>ft</a:t>
            </a:r>
            <a:r>
              <a:rPr lang="en-GB" b="1" i="1" dirty="0"/>
              <a:t> (55.2 m)</a:t>
            </a:r>
          </a:p>
          <a:p>
            <a:pPr algn="ctr"/>
            <a:r>
              <a:rPr lang="en-GB" b="1" i="1" dirty="0"/>
              <a:t>Draught: 38 </a:t>
            </a:r>
            <a:r>
              <a:rPr lang="en-GB" b="1" i="1" dirty="0" err="1"/>
              <a:t>ft</a:t>
            </a:r>
            <a:r>
              <a:rPr lang="en-GB" b="1" i="1" dirty="0"/>
              <a:t> 9 in (11.8 m), Decks: 12</a:t>
            </a:r>
          </a:p>
          <a:p>
            <a:pPr algn="ctr"/>
            <a:r>
              <a:rPr lang="en-GB" b="1" i="1" dirty="0"/>
              <a:t>Installed power: 24 × Yarrow boilers Propulsion: 4 × Parsons geared steam turbines, </a:t>
            </a:r>
          </a:p>
          <a:p>
            <a:pPr algn="ctr"/>
            <a:r>
              <a:rPr lang="en-GB" b="1" i="1" dirty="0"/>
              <a:t>4 shafts, 200,000 </a:t>
            </a:r>
            <a:r>
              <a:rPr lang="en-GB" b="1" i="1" dirty="0" err="1"/>
              <a:t>shp</a:t>
            </a:r>
            <a:r>
              <a:rPr lang="en-GB" b="1" i="1" dirty="0"/>
              <a:t> (150,000 kW) Speed: 28.5 </a:t>
            </a:r>
            <a:r>
              <a:rPr lang="en-GB" b="1" i="1" dirty="0" err="1"/>
              <a:t>kts</a:t>
            </a:r>
            <a:r>
              <a:rPr lang="en-GB" b="1" i="1" dirty="0"/>
              <a:t> (52.8 km/h; 32.8 mph)</a:t>
            </a:r>
          </a:p>
        </p:txBody>
      </p:sp>
      <p:sp>
        <p:nvSpPr>
          <p:cNvPr id="8" name="ZoneTexte 7"/>
          <p:cNvSpPr txBox="1"/>
          <p:nvPr/>
        </p:nvSpPr>
        <p:spPr>
          <a:xfrm>
            <a:off x="6200257" y="2932285"/>
            <a:ext cx="2635145" cy="923330"/>
          </a:xfrm>
          <a:prstGeom prst="rect">
            <a:avLst/>
          </a:prstGeom>
          <a:noFill/>
        </p:spPr>
        <p:txBody>
          <a:bodyPr wrap="none" rtlCol="0">
            <a:spAutoFit/>
          </a:bodyPr>
          <a:lstStyle/>
          <a:p>
            <a:pPr algn="ctr"/>
            <a:r>
              <a:rPr lang="en-GB" dirty="0"/>
              <a:t>Seawater coolant enters </a:t>
            </a:r>
          </a:p>
          <a:p>
            <a:pPr algn="ctr"/>
            <a:r>
              <a:rPr lang="en-GB" dirty="0"/>
              <a:t>&amp; leaves condensers </a:t>
            </a:r>
          </a:p>
          <a:p>
            <a:pPr algn="ctr"/>
            <a:r>
              <a:rPr lang="en-GB" dirty="0"/>
              <a:t>through openings in hull.  </a:t>
            </a:r>
          </a:p>
        </p:txBody>
      </p:sp>
      <p:sp>
        <p:nvSpPr>
          <p:cNvPr id="10" name="ZoneTexte 9"/>
          <p:cNvSpPr txBox="1"/>
          <p:nvPr/>
        </p:nvSpPr>
        <p:spPr>
          <a:xfrm>
            <a:off x="6005191" y="939877"/>
            <a:ext cx="3071431" cy="2031325"/>
          </a:xfrm>
          <a:prstGeom prst="rect">
            <a:avLst/>
          </a:prstGeom>
          <a:noFill/>
        </p:spPr>
        <p:txBody>
          <a:bodyPr wrap="square" rtlCol="0">
            <a:spAutoFit/>
          </a:bodyPr>
          <a:lstStyle/>
          <a:p>
            <a:pPr algn="ctr"/>
            <a:r>
              <a:rPr lang="en-GB" b="1" i="1" dirty="0"/>
              <a:t> </a:t>
            </a:r>
            <a:r>
              <a:rPr lang="en-GB" b="1" i="1" dirty="0">
                <a:solidFill>
                  <a:srgbClr val="C00000"/>
                </a:solidFill>
              </a:rPr>
              <a:t>Hot (Steam</a:t>
            </a:r>
            <a:r>
              <a:rPr lang="en-GB" b="1" i="1" dirty="0">
                <a:solidFill>
                  <a:srgbClr val="C00000"/>
                </a:solidFill>
                <a:sym typeface="Wingdings" panose="05000000000000000000" pitchFamily="2" charset="2"/>
              </a:rPr>
              <a:t></a:t>
            </a:r>
            <a:r>
              <a:rPr lang="en-GB" b="1" i="1" dirty="0">
                <a:solidFill>
                  <a:srgbClr val="C00000"/>
                </a:solidFill>
              </a:rPr>
              <a:t> liquid) </a:t>
            </a:r>
          </a:p>
          <a:p>
            <a:pPr algn="ctr"/>
            <a:r>
              <a:rPr lang="en-GB" b="1" i="1" dirty="0"/>
              <a:t>to </a:t>
            </a:r>
          </a:p>
          <a:p>
            <a:pPr algn="ctr"/>
            <a:r>
              <a:rPr lang="en-GB" b="1" i="1" dirty="0">
                <a:solidFill>
                  <a:schemeClr val="accent5"/>
                </a:solidFill>
              </a:rPr>
              <a:t>cooler liquid (sea water)</a:t>
            </a:r>
          </a:p>
          <a:p>
            <a:pPr algn="ctr"/>
            <a:r>
              <a:rPr lang="en-GB" i="1" dirty="0"/>
              <a:t>(Oil-fired boilers</a:t>
            </a:r>
            <a:r>
              <a:rPr lang="en-GB" i="1" dirty="0">
                <a:sym typeface="Wingdings" panose="05000000000000000000" pitchFamily="2" charset="2"/>
              </a:rPr>
              <a:t> </a:t>
            </a:r>
          </a:p>
          <a:p>
            <a:pPr algn="ctr"/>
            <a:r>
              <a:rPr lang="en-GB" i="1" dirty="0">
                <a:sym typeface="Wingdings" panose="05000000000000000000" pitchFamily="2" charset="2"/>
              </a:rPr>
              <a:t>steam turbines  </a:t>
            </a:r>
          </a:p>
          <a:p>
            <a:pPr algn="ctr"/>
            <a:r>
              <a:rPr lang="en-GB" i="1" dirty="0">
                <a:sym typeface="Wingdings" panose="05000000000000000000" pitchFamily="2" charset="2"/>
              </a:rPr>
              <a:t>condensers </a:t>
            </a:r>
          </a:p>
          <a:p>
            <a:pPr algn="ctr"/>
            <a:r>
              <a:rPr lang="en-GB" i="1" dirty="0">
                <a:sym typeface="Wingdings" panose="05000000000000000000" pitchFamily="2" charset="2"/>
              </a:rPr>
              <a:t>(closed </a:t>
            </a:r>
            <a:r>
              <a:rPr lang="en-GB" i="1" dirty="0" err="1">
                <a:sym typeface="Wingdings" panose="05000000000000000000" pitchFamily="2" charset="2"/>
              </a:rPr>
              <a:t>feedwater</a:t>
            </a:r>
            <a:r>
              <a:rPr lang="en-GB" i="1" dirty="0">
                <a:sym typeface="Wingdings" panose="05000000000000000000" pitchFamily="2" charset="2"/>
              </a:rPr>
              <a:t> circuit)) </a:t>
            </a:r>
            <a:endParaRPr lang="en-GB" i="1" dirty="0"/>
          </a:p>
        </p:txBody>
      </p:sp>
      <p:sp>
        <p:nvSpPr>
          <p:cNvPr id="9" name="Ellipse 8"/>
          <p:cNvSpPr/>
          <p:nvPr/>
        </p:nvSpPr>
        <p:spPr>
          <a:xfrm>
            <a:off x="4408370" y="2759603"/>
            <a:ext cx="288757" cy="53221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032985" y="849166"/>
            <a:ext cx="4885351" cy="309281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pied de page 3">
            <a:extLst>
              <a:ext uri="{FF2B5EF4-FFF2-40B4-BE49-F238E27FC236}">
                <a16:creationId xmlns:a16="http://schemas.microsoft.com/office/drawing/2014/main" id="{F87224B5-91C3-4A86-A84B-223F980721D7}"/>
              </a:ext>
            </a:extLst>
          </p:cNvPr>
          <p:cNvSpPr>
            <a:spLocks noGrp="1"/>
          </p:cNvSpPr>
          <p:nvPr>
            <p:ph type="ftr" sz="quarter" idx="11"/>
          </p:nvPr>
        </p:nvSpPr>
        <p:spPr>
          <a:xfrm>
            <a:off x="2318915" y="6332419"/>
            <a:ext cx="4506169" cy="206494"/>
          </a:xfrm>
        </p:spPr>
        <p:txBody>
          <a:bodyPr/>
          <a:lstStyle/>
          <a:p>
            <a:r>
              <a:rPr lang="en-US" dirty="0"/>
              <a:t>Physics 524: Survey of Instrumentation &amp; Laboratory Techniques:  Unit 5:  Cooling &amp; Thermal management © G. </a:t>
            </a:r>
            <a:r>
              <a:rPr lang="en-US" dirty="0" err="1"/>
              <a:t>Hallewell</a:t>
            </a:r>
            <a:r>
              <a:rPr lang="en-US" dirty="0"/>
              <a:t> (2024) </a:t>
            </a:r>
          </a:p>
        </p:txBody>
      </p:sp>
    </p:spTree>
    <p:extLst>
      <p:ext uri="{BB962C8B-B14F-4D97-AF65-F5344CB8AC3E}">
        <p14:creationId xmlns:p14="http://schemas.microsoft.com/office/powerpoint/2010/main" val="258969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25</a:t>
            </a:fld>
            <a:endParaRPr lang="en-US" dirty="0"/>
          </a:p>
        </p:txBody>
      </p:sp>
      <p:pic>
        <p:nvPicPr>
          <p:cNvPr id="6" name="Water cooling tower.jpg"/>
          <p:cNvPicPr/>
          <p:nvPr/>
        </p:nvPicPr>
        <p:blipFill rotWithShape="1">
          <a:blip r:embed="rId2" r:link="rId3" cstate="print">
            <a:extLst>
              <a:ext uri="{28A0092B-C50C-407E-A947-70E740481C1C}">
                <a14:useLocalDpi xmlns:a14="http://schemas.microsoft.com/office/drawing/2010/main" val="0"/>
              </a:ext>
            </a:extLst>
          </a:blip>
          <a:srcRect l="2032" t="3612" r="7444" b="12838"/>
          <a:stretch>
            <a:fillRect/>
          </a:stretch>
        </p:blipFill>
        <p:spPr bwMode="auto">
          <a:xfrm>
            <a:off x="195815" y="1499680"/>
            <a:ext cx="4133749" cy="2908647"/>
          </a:xfrm>
          <a:prstGeom prst="rect">
            <a:avLst/>
          </a:prstGeom>
          <a:ln>
            <a:noFill/>
          </a:ln>
          <a:extLst>
            <a:ext uri="{53640926-AAD7-44D8-BBD7-CCE9431645EC}">
              <a14:shadowObscured xmlns:a14="http://schemas.microsoft.com/office/drawing/2010/main"/>
            </a:ext>
          </a:extLst>
        </p:spPr>
      </p:pic>
      <p:pic>
        <p:nvPicPr>
          <p:cNvPr id="7" name="Espace réservé pour une image  6" descr="Physics 524 Cooling &amp; Thermal management Sept 26 2023.docx - Word"/>
          <p:cNvPicPr>
            <a:picLocks noChangeAspect="1"/>
          </p:cNvPicPr>
          <p:nvPr/>
        </p:nvPicPr>
        <p:blipFill rotWithShape="1">
          <a:blip r:embed="rId4">
            <a:extLst>
              <a:ext uri="{28A0092B-C50C-407E-A947-70E740481C1C}">
                <a14:useLocalDpi xmlns:a14="http://schemas.microsoft.com/office/drawing/2010/main" val="0"/>
              </a:ext>
            </a:extLst>
          </a:blip>
          <a:srcRect l="47843" t="56633" r="9567" b="9174"/>
          <a:stretch/>
        </p:blipFill>
        <p:spPr>
          <a:xfrm>
            <a:off x="433045" y="4404275"/>
            <a:ext cx="2579664" cy="1804884"/>
          </a:xfrm>
          <a:prstGeom prst="rect">
            <a:avLst/>
          </a:prstGeom>
        </p:spPr>
      </p:pic>
      <p:sp>
        <p:nvSpPr>
          <p:cNvPr id="8" name="Rectangle 7"/>
          <p:cNvSpPr/>
          <p:nvPr/>
        </p:nvSpPr>
        <p:spPr>
          <a:xfrm>
            <a:off x="3896728" y="720428"/>
            <a:ext cx="5122444" cy="2862322"/>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rPr>
              <a:t>Water cooling tower, typically used at power stations </a:t>
            </a:r>
          </a:p>
          <a:p>
            <a:r>
              <a:rPr lang="en-GB" dirty="0">
                <a:latin typeface="Calibri" panose="020F0502020204030204" pitchFamily="34" charset="0"/>
                <a:ea typeface="Times New Roman" panose="02020603050405020304" pitchFamily="18" charset="0"/>
              </a:rPr>
              <a:t>and big industrial plants &amp; data </a:t>
            </a:r>
            <a:r>
              <a:rPr lang="en-GB" dirty="0" err="1">
                <a:latin typeface="Calibri" panose="020F0502020204030204" pitchFamily="34" charset="0"/>
                <a:ea typeface="Times New Roman" panose="02020603050405020304" pitchFamily="18" charset="0"/>
              </a:rPr>
              <a:t>centers</a:t>
            </a:r>
            <a:r>
              <a:rPr lang="en-GB" dirty="0">
                <a:latin typeface="Calibri" panose="020F0502020204030204" pitchFamily="34" charset="0"/>
                <a:ea typeface="Times New Roman" panose="02020603050405020304" pitchFamily="18" charset="0"/>
              </a:rPr>
              <a:t>.</a:t>
            </a:r>
          </a:p>
          <a:p>
            <a:r>
              <a:rPr lang="en-GB" dirty="0">
                <a:latin typeface="Calibri" panose="020F0502020204030204" pitchFamily="34" charset="0"/>
                <a:ea typeface="Times New Roman" panose="02020603050405020304" pitchFamily="18" charset="0"/>
              </a:rPr>
              <a:t> Secondary hot water from  a heat exchanger cooling </a:t>
            </a:r>
          </a:p>
          <a:p>
            <a:r>
              <a:rPr lang="en-GB" dirty="0">
                <a:latin typeface="Calibri" panose="020F0502020204030204" pitchFamily="34" charset="0"/>
                <a:ea typeface="Times New Roman" panose="02020603050405020304" pitchFamily="18" charset="0"/>
              </a:rPr>
              <a:t>an industrial process is pumped to the top of the </a:t>
            </a:r>
          </a:p>
          <a:p>
            <a:r>
              <a:rPr lang="en-GB" dirty="0">
                <a:latin typeface="Calibri" panose="020F0502020204030204" pitchFamily="34" charset="0"/>
                <a:ea typeface="Times New Roman" panose="02020603050405020304" pitchFamily="18" charset="0"/>
              </a:rPr>
              <a:t>tower and sprayed into a counter flow of air. </a:t>
            </a:r>
          </a:p>
          <a:p>
            <a:r>
              <a:rPr lang="en-GB" dirty="0">
                <a:latin typeface="Calibri" panose="020F0502020204030204" pitchFamily="34" charset="0"/>
                <a:ea typeface="Times New Roman" panose="02020603050405020304" pitchFamily="18" charset="0"/>
              </a:rPr>
              <a:t>Water is thus cooled and collected in the bottom </a:t>
            </a:r>
          </a:p>
          <a:p>
            <a:r>
              <a:rPr lang="en-GB" dirty="0">
                <a:latin typeface="Calibri" panose="020F0502020204030204" pitchFamily="34" charset="0"/>
                <a:ea typeface="Times New Roman" panose="02020603050405020304" pitchFamily="18" charset="0"/>
              </a:rPr>
              <a:t>pond. The circuit is  open, some water escapes as </a:t>
            </a:r>
          </a:p>
          <a:p>
            <a:r>
              <a:rPr lang="en-GB" dirty="0">
                <a:latin typeface="Calibri" panose="020F0502020204030204" pitchFamily="34" charset="0"/>
                <a:ea typeface="Times New Roman" panose="02020603050405020304" pitchFamily="18" charset="0"/>
              </a:rPr>
              <a:t>vapour and must be replenished, </a:t>
            </a:r>
          </a:p>
          <a:p>
            <a:r>
              <a:rPr lang="en-GB" dirty="0">
                <a:latin typeface="Calibri" panose="020F0502020204030204" pitchFamily="34" charset="0"/>
                <a:ea typeface="Times New Roman" panose="02020603050405020304" pitchFamily="18" charset="0"/>
              </a:rPr>
              <a:t>while that collected in the bottom pond must be </a:t>
            </a:r>
          </a:p>
          <a:p>
            <a:r>
              <a:rPr lang="en-GB" dirty="0">
                <a:latin typeface="Calibri" panose="020F0502020204030204" pitchFamily="34" charset="0"/>
                <a:ea typeface="Times New Roman" panose="02020603050405020304" pitchFamily="18" charset="0"/>
              </a:rPr>
              <a:t>filtered on its way back to the heat exchanger</a:t>
            </a:r>
            <a:endParaRPr lang="fr-FR" dirty="0"/>
          </a:p>
        </p:txBody>
      </p:sp>
      <p:sp>
        <p:nvSpPr>
          <p:cNvPr id="9" name="ZoneTexte 8"/>
          <p:cNvSpPr txBox="1"/>
          <p:nvPr/>
        </p:nvSpPr>
        <p:spPr>
          <a:xfrm>
            <a:off x="554396" y="1130348"/>
            <a:ext cx="2921184" cy="369332"/>
          </a:xfrm>
          <a:prstGeom prst="rect">
            <a:avLst/>
          </a:prstGeom>
          <a:noFill/>
        </p:spPr>
        <p:txBody>
          <a:bodyPr wrap="none" rtlCol="0">
            <a:spAutoFit/>
          </a:bodyPr>
          <a:lstStyle/>
          <a:p>
            <a:r>
              <a:rPr lang="en-GB" b="1" i="1" dirty="0">
                <a:solidFill>
                  <a:srgbClr val="FF0000"/>
                </a:solidFill>
              </a:rPr>
              <a:t>Hot liquid </a:t>
            </a:r>
            <a:r>
              <a:rPr lang="en-GB" b="1" i="1" dirty="0"/>
              <a:t>to </a:t>
            </a:r>
            <a:r>
              <a:rPr lang="en-GB" b="1" i="1" dirty="0">
                <a:solidFill>
                  <a:schemeClr val="accent5"/>
                </a:solidFill>
              </a:rPr>
              <a:t>cooler gas (air)</a:t>
            </a:r>
            <a:r>
              <a:rPr lang="en-GB" b="1" i="1" dirty="0"/>
              <a:t>:</a:t>
            </a:r>
            <a:endParaRPr lang="fr-FR" dirty="0"/>
          </a:p>
        </p:txBody>
      </p:sp>
      <p:sp>
        <p:nvSpPr>
          <p:cNvPr id="10" name="Titre 1"/>
          <p:cNvSpPr>
            <a:spLocks noGrp="1"/>
          </p:cNvSpPr>
          <p:nvPr>
            <p:ph type="title"/>
          </p:nvPr>
        </p:nvSpPr>
        <p:spPr>
          <a:xfrm>
            <a:off x="165377" y="175543"/>
            <a:ext cx="8802833" cy="569594"/>
          </a:xfrm>
        </p:spPr>
        <p:txBody>
          <a:bodyPr>
            <a:normAutofit fontScale="90000"/>
          </a:bodyPr>
          <a:lstStyle/>
          <a:p>
            <a:r>
              <a:rPr lang="en-GB" sz="3200" b="1" dirty="0">
                <a:solidFill>
                  <a:srgbClr val="C00000"/>
                </a:solidFill>
              </a:rPr>
              <a:t>Heat exchangers (6):  can be huge - like this cooling tower…</a:t>
            </a:r>
            <a:endParaRPr lang="fr-FR" sz="3200" b="1" dirty="0">
              <a:solidFill>
                <a:srgbClr val="C00000"/>
              </a:solidFill>
            </a:endParaRPr>
          </a:p>
        </p:txBody>
      </p:sp>
      <p:pic>
        <p:nvPicPr>
          <p:cNvPr id="11" name="Picture 15"/>
          <p:cNvPicPr/>
          <p:nvPr/>
        </p:nvPicPr>
        <p:blipFill rotWithShape="1">
          <a:blip r:embed="rId5" cstate="print">
            <a:extLst>
              <a:ext uri="{28A0092B-C50C-407E-A947-70E740481C1C}">
                <a14:useLocalDpi xmlns:a14="http://schemas.microsoft.com/office/drawing/2010/main" val="0"/>
              </a:ext>
            </a:extLst>
          </a:blip>
          <a:srcRect l="33903" t="23828" b="27901"/>
          <a:stretch/>
        </p:blipFill>
        <p:spPr bwMode="auto">
          <a:xfrm>
            <a:off x="4566794" y="3518738"/>
            <a:ext cx="2367531" cy="2367948"/>
          </a:xfrm>
          <a:prstGeom prst="rect">
            <a:avLst/>
          </a:prstGeom>
          <a:noFill/>
          <a:ln>
            <a:noFill/>
          </a:ln>
        </p:spPr>
      </p:pic>
      <p:pic>
        <p:nvPicPr>
          <p:cNvPr id="12" name="Picture 15"/>
          <p:cNvPicPr/>
          <p:nvPr/>
        </p:nvPicPr>
        <p:blipFill rotWithShape="1">
          <a:blip r:embed="rId5" cstate="print">
            <a:extLst>
              <a:ext uri="{28A0092B-C50C-407E-A947-70E740481C1C}">
                <a14:useLocalDpi xmlns:a14="http://schemas.microsoft.com/office/drawing/2010/main" val="0"/>
              </a:ext>
            </a:extLst>
          </a:blip>
          <a:srcRect l="33366" t="72292"/>
          <a:stretch/>
        </p:blipFill>
        <p:spPr bwMode="auto">
          <a:xfrm>
            <a:off x="6457950" y="4553699"/>
            <a:ext cx="2386781" cy="1359254"/>
          </a:xfrm>
          <a:prstGeom prst="rect">
            <a:avLst/>
          </a:prstGeom>
          <a:noFill/>
          <a:ln>
            <a:noFill/>
          </a:ln>
        </p:spPr>
      </p:pic>
      <p:sp>
        <p:nvSpPr>
          <p:cNvPr id="13" name="Espace réservé du pied de page 3">
            <a:extLst>
              <a:ext uri="{FF2B5EF4-FFF2-40B4-BE49-F238E27FC236}">
                <a16:creationId xmlns:a16="http://schemas.microsoft.com/office/drawing/2014/main" id="{93081D96-D4E5-4F63-921D-738FDB07FEA4}"/>
              </a:ext>
            </a:extLst>
          </p:cNvPr>
          <p:cNvSpPr>
            <a:spLocks noGrp="1"/>
          </p:cNvSpPr>
          <p:nvPr>
            <p:ph type="ftr" sz="quarter" idx="11"/>
          </p:nvPr>
        </p:nvSpPr>
        <p:spPr>
          <a:xfrm>
            <a:off x="2318915" y="6332419"/>
            <a:ext cx="4506169" cy="206494"/>
          </a:xfrm>
        </p:spPr>
        <p:txBody>
          <a:bodyPr/>
          <a:lstStyle/>
          <a:p>
            <a:r>
              <a:rPr lang="en-US" dirty="0"/>
              <a:t>Physics 524: Survey of Instrumentation &amp; Laboratory Techniques:  Unit 5:  Cooling &amp; Thermal management © G. </a:t>
            </a:r>
            <a:r>
              <a:rPr lang="en-US" dirty="0" err="1"/>
              <a:t>Hallewell</a:t>
            </a:r>
            <a:r>
              <a:rPr lang="en-US" dirty="0"/>
              <a:t> (2024) </a:t>
            </a:r>
          </a:p>
        </p:txBody>
      </p:sp>
    </p:spTree>
    <p:extLst>
      <p:ext uri="{BB962C8B-B14F-4D97-AF65-F5344CB8AC3E}">
        <p14:creationId xmlns:p14="http://schemas.microsoft.com/office/powerpoint/2010/main" val="2943940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014988" y="6356351"/>
            <a:ext cx="5114023" cy="285081"/>
          </a:xfrm>
        </p:spPr>
        <p:txBody>
          <a:bodyPr/>
          <a:lstStyle/>
          <a:p>
            <a:r>
              <a:rPr lang="en-US" dirty="0"/>
              <a:t>Physics 524: Survey of Instrumentation &amp; Laboratory Techniques:  </a:t>
            </a:r>
          </a:p>
          <a:p>
            <a:r>
              <a:rPr lang="en-US" dirty="0"/>
              <a:t>Unit 5:  Cooling &amp; Thermal management © G. Hallewell (2023) </a:t>
            </a: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26</a:t>
            </a:fld>
            <a:endParaRPr lang="en-US" dirty="0"/>
          </a:p>
        </p:txBody>
      </p:sp>
      <p:sp>
        <p:nvSpPr>
          <p:cNvPr id="10" name="Titre 1"/>
          <p:cNvSpPr>
            <a:spLocks noGrp="1"/>
          </p:cNvSpPr>
          <p:nvPr>
            <p:ph type="title"/>
          </p:nvPr>
        </p:nvSpPr>
        <p:spPr>
          <a:xfrm>
            <a:off x="165377" y="175542"/>
            <a:ext cx="8802833" cy="786983"/>
          </a:xfrm>
        </p:spPr>
        <p:txBody>
          <a:bodyPr>
            <a:normAutofit fontScale="90000"/>
          </a:bodyPr>
          <a:lstStyle/>
          <a:p>
            <a:r>
              <a:rPr lang="en-GB" sz="3200" b="1" dirty="0">
                <a:solidFill>
                  <a:srgbClr val="C00000"/>
                </a:solidFill>
              </a:rPr>
              <a:t>Heat exchangers (7):  and small too (100 </a:t>
            </a:r>
            <a:r>
              <a:rPr lang="en-GB" sz="3200" b="1" dirty="0" err="1">
                <a:solidFill>
                  <a:srgbClr val="C00000"/>
                </a:solidFill>
              </a:rPr>
              <a:t>Wattish</a:t>
            </a:r>
            <a:r>
              <a:rPr lang="en-GB" sz="3200" b="1" dirty="0">
                <a:solidFill>
                  <a:srgbClr val="C00000"/>
                </a:solidFill>
              </a:rPr>
              <a:t>) –</a:t>
            </a:r>
            <a:br>
              <a:rPr lang="en-GB" sz="3200" b="1" dirty="0">
                <a:solidFill>
                  <a:srgbClr val="C00000"/>
                </a:solidFill>
              </a:rPr>
            </a:br>
            <a:r>
              <a:rPr lang="en-GB" sz="3200" b="1" dirty="0">
                <a:solidFill>
                  <a:srgbClr val="C00000"/>
                </a:solidFill>
              </a:rPr>
              <a:t>	     like this overclocking (?) installation…</a:t>
            </a:r>
            <a:endParaRPr lang="fr-FR" sz="3200" b="1" dirty="0">
              <a:solidFill>
                <a:srgbClr val="C00000"/>
              </a:solidFill>
            </a:endParaRPr>
          </a:p>
        </p:txBody>
      </p:sp>
      <p:pic>
        <p:nvPicPr>
          <p:cNvPr id="13" name="Ultimate DIY.jpg"/>
          <p:cNvPicPr/>
          <p:nvPr/>
        </p:nvPicPr>
        <p:blipFill rotWithShape="1">
          <a:blip r:embed="rId2" r:link="rId3" cstate="print">
            <a:extLst>
              <a:ext uri="{28A0092B-C50C-407E-A947-70E740481C1C}">
                <a14:useLocalDpi xmlns:a14="http://schemas.microsoft.com/office/drawing/2010/main" val="0"/>
              </a:ext>
            </a:extLst>
          </a:blip>
          <a:srcRect l="7729" t="25167" r="51332" b="20743"/>
          <a:stretch>
            <a:fillRect/>
          </a:stretch>
        </p:blipFill>
        <p:spPr bwMode="auto">
          <a:xfrm>
            <a:off x="1501541" y="1039529"/>
            <a:ext cx="5746282" cy="52421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5442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8286" y="254822"/>
            <a:ext cx="6766561"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Some thermal regulation devices (2)</a:t>
            </a:r>
            <a:endParaRPr lang="fr-FR" sz="3200" b="1" dirty="0">
              <a:solidFill>
                <a:srgbClr val="002060"/>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3</a:t>
            </a:fld>
            <a:endParaRPr lang="en-US"/>
          </a:p>
        </p:txBody>
      </p:sp>
      <p:sp>
        <p:nvSpPr>
          <p:cNvPr id="7" name="ZoneTexte 6"/>
          <p:cNvSpPr txBox="1"/>
          <p:nvPr/>
        </p:nvSpPr>
        <p:spPr>
          <a:xfrm>
            <a:off x="462012" y="1094306"/>
            <a:ext cx="5847348" cy="1200329"/>
          </a:xfrm>
          <a:prstGeom prst="rect">
            <a:avLst/>
          </a:prstGeom>
          <a:noFill/>
        </p:spPr>
        <p:txBody>
          <a:bodyPr wrap="square" rtlCol="0">
            <a:spAutoFit/>
          </a:bodyPr>
          <a:lstStyle/>
          <a:p>
            <a:r>
              <a:rPr lang="en-GB" b="1" dirty="0">
                <a:solidFill>
                  <a:schemeClr val="accent5"/>
                </a:solidFill>
              </a:rPr>
              <a:t>The water heating radiator thermostatic valve: </a:t>
            </a:r>
          </a:p>
          <a:p>
            <a:r>
              <a:rPr lang="en-GB" b="1" dirty="0"/>
              <a:t>Feedback</a:t>
            </a:r>
          </a:p>
          <a:p>
            <a:r>
              <a:rPr lang="en-GB" b="1" dirty="0">
                <a:solidFill>
                  <a:srgbClr val="C00000"/>
                </a:solidFill>
              </a:rPr>
              <a:t>Fast, immersed, expanding wax plug capsule closes valve orifice as set temperature is approached.</a:t>
            </a:r>
            <a:endParaRPr lang="fr-FR" dirty="0"/>
          </a:p>
        </p:txBody>
      </p:sp>
      <p:sp>
        <p:nvSpPr>
          <p:cNvPr id="11" name="ZoneTexte 10"/>
          <p:cNvSpPr txBox="1"/>
          <p:nvPr/>
        </p:nvSpPr>
        <p:spPr>
          <a:xfrm>
            <a:off x="340510" y="4521456"/>
            <a:ext cx="8742111" cy="1477328"/>
          </a:xfrm>
          <a:prstGeom prst="rect">
            <a:avLst/>
          </a:prstGeom>
          <a:noFill/>
        </p:spPr>
        <p:txBody>
          <a:bodyPr wrap="square" rtlCol="0">
            <a:spAutoFit/>
          </a:bodyPr>
          <a:lstStyle/>
          <a:p>
            <a:r>
              <a:rPr lang="en-GB" b="1" dirty="0" err="1">
                <a:solidFill>
                  <a:schemeClr val="accent5"/>
                </a:solidFill>
              </a:rPr>
              <a:t>Vapor</a:t>
            </a:r>
            <a:r>
              <a:rPr lang="en-GB" b="1" dirty="0">
                <a:solidFill>
                  <a:schemeClr val="accent5"/>
                </a:solidFill>
              </a:rPr>
              <a:t> bulb-driven thermo-regulation valve: </a:t>
            </a:r>
          </a:p>
          <a:p>
            <a:r>
              <a:rPr lang="en-GB" b="1" dirty="0"/>
              <a:t>Feedback: </a:t>
            </a:r>
          </a:p>
          <a:p>
            <a:r>
              <a:rPr lang="en-GB" b="1" dirty="0">
                <a:solidFill>
                  <a:srgbClr val="C00000"/>
                </a:solidFill>
              </a:rPr>
              <a:t>Very Fast, Bulb usually clamped to a metal tube in a cooling circuit:</a:t>
            </a:r>
          </a:p>
          <a:p>
            <a:r>
              <a:rPr lang="en-GB" b="1" dirty="0">
                <a:solidFill>
                  <a:srgbClr val="C00000"/>
                </a:solidFill>
              </a:rPr>
              <a:t>When sensed tube temp too high vapour expands (or evaporates), pushing on diaphragm, opening valve stem to let more coolant into the circuit.</a:t>
            </a:r>
          </a:p>
        </p:txBody>
      </p:sp>
      <p:pic>
        <p:nvPicPr>
          <p:cNvPr id="5" name="Image 4"/>
          <p:cNvPicPr>
            <a:picLocks noChangeAspect="1"/>
          </p:cNvPicPr>
          <p:nvPr/>
        </p:nvPicPr>
        <p:blipFill rotWithShape="1">
          <a:blip r:embed="rId2"/>
          <a:srcRect l="26752" t="13976"/>
          <a:stretch/>
        </p:blipFill>
        <p:spPr>
          <a:xfrm>
            <a:off x="7083704" y="956824"/>
            <a:ext cx="1718013" cy="1320532"/>
          </a:xfrm>
          <a:prstGeom prst="rect">
            <a:avLst/>
          </a:prstGeom>
        </p:spPr>
      </p:pic>
      <p:pic>
        <p:nvPicPr>
          <p:cNvPr id="8" name="Image 7"/>
          <p:cNvPicPr>
            <a:picLocks noChangeAspect="1"/>
          </p:cNvPicPr>
          <p:nvPr/>
        </p:nvPicPr>
        <p:blipFill rotWithShape="1">
          <a:blip r:embed="rId3"/>
          <a:srcRect l="8887" t="21728" r="5377" b="24804"/>
          <a:stretch/>
        </p:blipFill>
        <p:spPr>
          <a:xfrm>
            <a:off x="362968" y="2636745"/>
            <a:ext cx="3330576" cy="1936250"/>
          </a:xfrm>
          <a:prstGeom prst="rect">
            <a:avLst/>
          </a:prstGeom>
        </p:spPr>
      </p:pic>
      <p:sp>
        <p:nvSpPr>
          <p:cNvPr id="12" name="Rectangle 11"/>
          <p:cNvSpPr/>
          <p:nvPr/>
        </p:nvSpPr>
        <p:spPr>
          <a:xfrm>
            <a:off x="173255" y="900351"/>
            <a:ext cx="8757768" cy="1456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73255" y="2488590"/>
            <a:ext cx="8757768" cy="3508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7955280" y="4429760"/>
            <a:ext cx="109087" cy="34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flipH="1">
            <a:off x="5713919" y="4114800"/>
            <a:ext cx="6161" cy="65823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e 27"/>
          <p:cNvGrpSpPr/>
          <p:nvPr/>
        </p:nvGrpSpPr>
        <p:grpSpPr>
          <a:xfrm>
            <a:off x="6559779" y="2765345"/>
            <a:ext cx="1955571" cy="2329298"/>
            <a:chOff x="4552139" y="3155993"/>
            <a:chExt cx="3854216" cy="3428751"/>
          </a:xfrm>
        </p:grpSpPr>
        <p:grpSp>
          <p:nvGrpSpPr>
            <p:cNvPr id="26" name="Groupe 25"/>
            <p:cNvGrpSpPr/>
            <p:nvPr/>
          </p:nvGrpSpPr>
          <p:grpSpPr>
            <a:xfrm>
              <a:off x="4552139" y="3155993"/>
              <a:ext cx="3854216" cy="3428751"/>
              <a:chOff x="4552139" y="3155993"/>
              <a:chExt cx="3854216" cy="3428751"/>
            </a:xfrm>
          </p:grpSpPr>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139" y="3155993"/>
                <a:ext cx="3854216" cy="3428751"/>
              </a:xfrm>
              <a:prstGeom prst="rect">
                <a:avLst/>
              </a:prstGeom>
            </p:spPr>
          </p:pic>
          <p:sp>
            <p:nvSpPr>
              <p:cNvPr id="9" name="Rectangle 8"/>
              <p:cNvSpPr/>
              <p:nvPr/>
            </p:nvSpPr>
            <p:spPr>
              <a:xfrm>
                <a:off x="5791200" y="4287520"/>
                <a:ext cx="2303647"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p:cNvCxnSpPr/>
              <p:nvPr/>
            </p:nvCxnSpPr>
            <p:spPr>
              <a:xfrm>
                <a:off x="5752559" y="4135120"/>
                <a:ext cx="10819" cy="603435"/>
              </a:xfrm>
              <a:prstGeom prst="line">
                <a:avLst/>
              </a:prstGeom>
              <a:ln w="539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7837123" y="3887285"/>
                <a:ext cx="10819" cy="603435"/>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7796483" y="3891246"/>
                <a:ext cx="10819" cy="603435"/>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27" name="Connecteur droit 26"/>
            <p:cNvCxnSpPr/>
            <p:nvPr/>
          </p:nvCxnSpPr>
          <p:spPr>
            <a:xfrm>
              <a:off x="5700983" y="4128042"/>
              <a:ext cx="10819" cy="60343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1" name="Evaporator.jpg"/>
          <p:cNvPicPr/>
          <p:nvPr/>
        </p:nvPicPr>
        <p:blipFill rotWithShape="1">
          <a:blip r:embed="rId5" r:link="rId6">
            <a:extLst>
              <a:ext uri="{28A0092B-C50C-407E-A947-70E740481C1C}">
                <a14:useLocalDpi xmlns:a14="http://schemas.microsoft.com/office/drawing/2010/main" val="0"/>
              </a:ext>
            </a:extLst>
          </a:blip>
          <a:srcRect l="33770" t="16560" r="44496" b="43000"/>
          <a:stretch>
            <a:fillRect/>
          </a:stretch>
        </p:blipFill>
        <p:spPr bwMode="auto">
          <a:xfrm>
            <a:off x="4485509" y="2815278"/>
            <a:ext cx="1577149" cy="1957753"/>
          </a:xfrm>
          <a:prstGeom prst="rect">
            <a:avLst/>
          </a:prstGeom>
          <a:ln>
            <a:noFill/>
          </a:ln>
          <a:extLst>
            <a:ext uri="{53640926-AAD7-44D8-BBD7-CCE9431645EC}">
              <a14:shadowObscured xmlns:a14="http://schemas.microsoft.com/office/drawing/2010/main"/>
            </a:ext>
          </a:extLst>
        </p:spPr>
      </p:pic>
      <p:sp>
        <p:nvSpPr>
          <p:cNvPr id="23" name="Espace réservé du pied de page 3">
            <a:extLst>
              <a:ext uri="{FF2B5EF4-FFF2-40B4-BE49-F238E27FC236}">
                <a16:creationId xmlns:a16="http://schemas.microsoft.com/office/drawing/2014/main" id="{C763CB75-D3FC-4706-94B9-D7B18F3DCC2B}"/>
              </a:ext>
            </a:extLst>
          </p:cNvPr>
          <p:cNvSpPr>
            <a:spLocks noGrp="1"/>
          </p:cNvSpPr>
          <p:nvPr>
            <p:ph type="ftr" sz="quarter" idx="11"/>
          </p:nvPr>
        </p:nvSpPr>
        <p:spPr>
          <a:xfrm>
            <a:off x="2265680" y="6148071"/>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3504022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4</a:t>
            </a:fld>
            <a:endParaRPr lang="en-US"/>
          </a:p>
        </p:txBody>
      </p:sp>
      <p:sp>
        <p:nvSpPr>
          <p:cNvPr id="6" name="Titre 1"/>
          <p:cNvSpPr>
            <a:spLocks noGrp="1"/>
          </p:cNvSpPr>
          <p:nvPr>
            <p:ph type="title"/>
          </p:nvPr>
        </p:nvSpPr>
        <p:spPr>
          <a:xfrm>
            <a:off x="1026160" y="244662"/>
            <a:ext cx="7343007"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Some thermal regulation techniques (1)</a:t>
            </a:r>
            <a:endParaRPr lang="fr-FR" sz="3200" b="1" dirty="0">
              <a:solidFill>
                <a:srgbClr val="002060"/>
              </a:solidFill>
              <a:effectLst>
                <a:outerShdw blurRad="38100" dist="38100" dir="2700000" algn="tl">
                  <a:srgbClr val="000000">
                    <a:alpha val="43137"/>
                  </a:srgbClr>
                </a:outerShdw>
              </a:effectLst>
            </a:endParaRPr>
          </a:p>
        </p:txBody>
      </p:sp>
      <p:pic>
        <p:nvPicPr>
          <p:cNvPr id="7" name="Image 6"/>
          <p:cNvPicPr>
            <a:picLocks noChangeAspect="1"/>
          </p:cNvPicPr>
          <p:nvPr/>
        </p:nvPicPr>
        <p:blipFill rotWithShape="1">
          <a:blip r:embed="rId2"/>
          <a:srcRect l="2978" t="16900" r="3004" b="26204"/>
          <a:stretch/>
        </p:blipFill>
        <p:spPr>
          <a:xfrm>
            <a:off x="558264" y="1029904"/>
            <a:ext cx="8133349" cy="3089709"/>
          </a:xfrm>
          <a:prstGeom prst="rect">
            <a:avLst/>
          </a:prstGeom>
        </p:spPr>
      </p:pic>
      <p:sp>
        <p:nvSpPr>
          <p:cNvPr id="8" name="ZoneTexte 7"/>
          <p:cNvSpPr txBox="1"/>
          <p:nvPr/>
        </p:nvSpPr>
        <p:spPr>
          <a:xfrm>
            <a:off x="558265" y="4191952"/>
            <a:ext cx="7810902" cy="923330"/>
          </a:xfrm>
          <a:prstGeom prst="rect">
            <a:avLst/>
          </a:prstGeom>
          <a:noFill/>
        </p:spPr>
        <p:txBody>
          <a:bodyPr wrap="square" rtlCol="0">
            <a:spAutoFit/>
          </a:bodyPr>
          <a:lstStyle/>
          <a:p>
            <a:pPr algn="ctr"/>
            <a:r>
              <a:rPr lang="en-GB" b="1" dirty="0">
                <a:solidFill>
                  <a:schemeClr val="accent5"/>
                </a:solidFill>
              </a:rPr>
              <a:t>Inexpensive digital controller with NTC thermistor </a:t>
            </a:r>
          </a:p>
          <a:p>
            <a:pPr algn="ctr"/>
            <a:r>
              <a:rPr lang="en-GB" b="1" dirty="0">
                <a:solidFill>
                  <a:schemeClr val="accent5"/>
                </a:solidFill>
              </a:rPr>
              <a:t>&amp; </a:t>
            </a:r>
            <a:r>
              <a:rPr lang="en-GB" b="1" u="sng" dirty="0">
                <a:solidFill>
                  <a:schemeClr val="accent5"/>
                </a:solidFill>
              </a:rPr>
              <a:t>P</a:t>
            </a:r>
            <a:r>
              <a:rPr lang="en-GB" b="1" dirty="0">
                <a:solidFill>
                  <a:schemeClr val="accent5"/>
                </a:solidFill>
              </a:rPr>
              <a:t>ulse </a:t>
            </a:r>
            <a:r>
              <a:rPr lang="en-GB" b="1" u="sng" dirty="0">
                <a:solidFill>
                  <a:schemeClr val="accent5"/>
                </a:solidFill>
              </a:rPr>
              <a:t>W</a:t>
            </a:r>
            <a:r>
              <a:rPr lang="en-GB" b="1" dirty="0">
                <a:solidFill>
                  <a:schemeClr val="accent5"/>
                </a:solidFill>
              </a:rPr>
              <a:t>idth </a:t>
            </a:r>
            <a:r>
              <a:rPr lang="en-GB" b="1" u="sng" dirty="0">
                <a:solidFill>
                  <a:schemeClr val="accent5"/>
                </a:solidFill>
              </a:rPr>
              <a:t>M</a:t>
            </a:r>
            <a:r>
              <a:rPr lang="en-GB" b="1" dirty="0">
                <a:solidFill>
                  <a:schemeClr val="accent5"/>
                </a:solidFill>
              </a:rPr>
              <a:t>odulated (“All or Nothing”) relay output </a:t>
            </a:r>
          </a:p>
          <a:p>
            <a:pPr algn="ctr"/>
            <a:r>
              <a:rPr lang="en-GB" b="1" dirty="0">
                <a:solidFill>
                  <a:schemeClr val="accent5"/>
                </a:solidFill>
              </a:rPr>
              <a:t>driven by a PID (</a:t>
            </a:r>
            <a:r>
              <a:rPr lang="en-GB" b="1" u="sng" dirty="0">
                <a:solidFill>
                  <a:schemeClr val="accent5"/>
                </a:solidFill>
              </a:rPr>
              <a:t>P</a:t>
            </a:r>
            <a:r>
              <a:rPr lang="en-GB" b="1" dirty="0">
                <a:solidFill>
                  <a:schemeClr val="accent5"/>
                </a:solidFill>
              </a:rPr>
              <a:t>roportional, </a:t>
            </a:r>
            <a:r>
              <a:rPr lang="en-GB" b="1" u="sng" dirty="0">
                <a:solidFill>
                  <a:schemeClr val="accent5"/>
                </a:solidFill>
              </a:rPr>
              <a:t>I</a:t>
            </a:r>
            <a:r>
              <a:rPr lang="en-GB" b="1" dirty="0">
                <a:solidFill>
                  <a:schemeClr val="accent5"/>
                </a:solidFill>
              </a:rPr>
              <a:t>ntegral and </a:t>
            </a:r>
            <a:r>
              <a:rPr lang="en-GB" b="1" u="sng" dirty="0">
                <a:solidFill>
                  <a:schemeClr val="accent5"/>
                </a:solidFill>
              </a:rPr>
              <a:t>D</a:t>
            </a:r>
            <a:r>
              <a:rPr lang="en-GB" b="1" dirty="0">
                <a:solidFill>
                  <a:schemeClr val="accent5"/>
                </a:solidFill>
              </a:rPr>
              <a:t>erivative algorithm)</a:t>
            </a:r>
          </a:p>
        </p:txBody>
      </p:sp>
      <p:sp>
        <p:nvSpPr>
          <p:cNvPr id="9" name="Espace réservé du pied de page 3">
            <a:extLst>
              <a:ext uri="{FF2B5EF4-FFF2-40B4-BE49-F238E27FC236}">
                <a16:creationId xmlns:a16="http://schemas.microsoft.com/office/drawing/2014/main" id="{CF4E6CB9-4725-46B7-8136-CF012080FFB9}"/>
              </a:ext>
            </a:extLst>
          </p:cNvPr>
          <p:cNvSpPr>
            <a:spLocks noGrp="1"/>
          </p:cNvSpPr>
          <p:nvPr>
            <p:ph type="ftr" sz="quarter" idx="11"/>
          </p:nvPr>
        </p:nvSpPr>
        <p:spPr>
          <a:xfrm>
            <a:off x="2265680" y="6148071"/>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104535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5</a:t>
            </a:fld>
            <a:endParaRPr lang="en-US"/>
          </a:p>
        </p:txBody>
      </p:sp>
      <p:sp>
        <p:nvSpPr>
          <p:cNvPr id="6" name="Titre 1"/>
          <p:cNvSpPr>
            <a:spLocks noGrp="1"/>
          </p:cNvSpPr>
          <p:nvPr>
            <p:ph type="title"/>
          </p:nvPr>
        </p:nvSpPr>
        <p:spPr>
          <a:xfrm>
            <a:off x="423512" y="244662"/>
            <a:ext cx="8383604"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Proportional, Integral &amp;Derivative Control (1)</a:t>
            </a:r>
            <a:endParaRPr lang="fr-FR" sz="3200" b="1" dirty="0">
              <a:solidFill>
                <a:srgbClr val="002060"/>
              </a:solidFill>
              <a:effectLst>
                <a:outerShdw blurRad="38100" dist="38100" dir="2700000" algn="tl">
                  <a:srgbClr val="000000">
                    <a:alpha val="43137"/>
                  </a:srgbClr>
                </a:outerShdw>
              </a:effectLst>
            </a:endParaRPr>
          </a:p>
        </p:txBody>
      </p:sp>
      <p:pic>
        <p:nvPicPr>
          <p:cNvPr id="9" name="PID formula.jpg"/>
          <p:cNvPicPr/>
          <p:nvPr/>
        </p:nvPicPr>
        <p:blipFill rotWithShape="1">
          <a:blip r:embed="rId2" r:link="rId3" cstate="print">
            <a:extLst>
              <a:ext uri="{28A0092B-C50C-407E-A947-70E740481C1C}">
                <a14:useLocalDpi xmlns:a14="http://schemas.microsoft.com/office/drawing/2010/main" val="0"/>
              </a:ext>
            </a:extLst>
          </a:blip>
          <a:srcRect l="9826" t="35803" r="11291" b="45000"/>
          <a:stretch>
            <a:fillRect/>
          </a:stretch>
        </p:blipFill>
        <p:spPr bwMode="auto">
          <a:xfrm>
            <a:off x="2349634" y="975819"/>
            <a:ext cx="4531360" cy="826770"/>
          </a:xfrm>
          <a:prstGeom prst="rect">
            <a:avLst/>
          </a:prstGeom>
          <a:ln>
            <a:noFill/>
          </a:ln>
          <a:extLst>
            <a:ext uri="{53640926-AAD7-44D8-BBD7-CCE9431645EC}">
              <a14:shadowObscured xmlns:a14="http://schemas.microsoft.com/office/drawing/2010/main"/>
            </a:ext>
          </a:extLst>
        </p:spPr>
      </p:pic>
      <p:sp>
        <p:nvSpPr>
          <p:cNvPr id="2" name="ZoneTexte 1"/>
          <p:cNvSpPr txBox="1"/>
          <p:nvPr/>
        </p:nvSpPr>
        <p:spPr>
          <a:xfrm>
            <a:off x="0" y="1802589"/>
            <a:ext cx="9096080" cy="4862870"/>
          </a:xfrm>
          <a:prstGeom prst="rect">
            <a:avLst/>
          </a:prstGeom>
          <a:noFill/>
        </p:spPr>
        <p:txBody>
          <a:bodyPr wrap="none" rtlCol="0">
            <a:spAutoFit/>
          </a:bodyPr>
          <a:lstStyle/>
          <a:p>
            <a:pPr marL="285750" indent="-285750">
              <a:buFont typeface="Arial" panose="020B0604020202020204" pitchFamily="34" charset="0"/>
              <a:buChar char="•"/>
            </a:pPr>
            <a:r>
              <a:rPr lang="en-GB" dirty="0"/>
              <a:t>Three correctional terms </a:t>
            </a:r>
            <a:r>
              <a:rPr lang="en-GB" b="1" i="1" dirty="0" err="1">
                <a:solidFill>
                  <a:schemeClr val="accent5"/>
                </a:solidFill>
              </a:rPr>
              <a:t>K</a:t>
            </a:r>
            <a:r>
              <a:rPr lang="en-GB" b="1" i="1" baseline="-25000" dirty="0" err="1">
                <a:solidFill>
                  <a:schemeClr val="accent5"/>
                </a:solidFill>
              </a:rPr>
              <a:t>p</a:t>
            </a:r>
            <a:r>
              <a:rPr lang="en-GB" dirty="0"/>
              <a:t>, </a:t>
            </a:r>
            <a:r>
              <a:rPr lang="en-GB" b="1" i="1" dirty="0">
                <a:solidFill>
                  <a:srgbClr val="FF0000"/>
                </a:solidFill>
              </a:rPr>
              <a:t>K</a:t>
            </a:r>
            <a:r>
              <a:rPr lang="en-GB" b="1" i="1" baseline="-25000" dirty="0">
                <a:solidFill>
                  <a:srgbClr val="FF0000"/>
                </a:solidFill>
              </a:rPr>
              <a:t>I</a:t>
            </a:r>
            <a:r>
              <a:rPr lang="en-GB" dirty="0">
                <a:solidFill>
                  <a:srgbClr val="FF0000"/>
                </a:solidFill>
              </a:rPr>
              <a:t> </a:t>
            </a:r>
            <a:r>
              <a:rPr lang="en-GB" dirty="0"/>
              <a:t>and </a:t>
            </a:r>
            <a:r>
              <a:rPr lang="en-GB" b="1" i="1" dirty="0">
                <a:solidFill>
                  <a:schemeClr val="accent6">
                    <a:lumMod val="75000"/>
                  </a:schemeClr>
                </a:solidFill>
              </a:rPr>
              <a:t>K</a:t>
            </a:r>
            <a:r>
              <a:rPr lang="en-GB" b="1" i="1" baseline="-25000" dirty="0">
                <a:solidFill>
                  <a:schemeClr val="accent6">
                    <a:lumMod val="75000"/>
                  </a:schemeClr>
                </a:solidFill>
              </a:rPr>
              <a:t>D</a:t>
            </a:r>
            <a:r>
              <a:rPr lang="en-GB" dirty="0"/>
              <a:t> : proportional, integral and differential gain:</a:t>
            </a:r>
          </a:p>
          <a:p>
            <a:r>
              <a:rPr lang="en-GB" dirty="0"/>
              <a:t>     form the collective (time dependent) response </a:t>
            </a:r>
            <a:r>
              <a:rPr lang="en-GB" b="1" i="1" dirty="0"/>
              <a:t>u</a:t>
            </a:r>
            <a:r>
              <a:rPr lang="en-GB" b="1" i="1" baseline="-25000" dirty="0"/>
              <a:t>(t)</a:t>
            </a:r>
            <a:r>
              <a:rPr lang="en-GB" dirty="0"/>
              <a:t> of the control algorithm to differences</a:t>
            </a:r>
          </a:p>
          <a:p>
            <a:r>
              <a:rPr lang="en-GB" dirty="0"/>
              <a:t>     </a:t>
            </a:r>
            <a:r>
              <a:rPr lang="en-GB" b="1" i="1" dirty="0"/>
              <a:t>e</a:t>
            </a:r>
            <a:r>
              <a:rPr lang="en-GB" b="1" i="1" baseline="-25000" dirty="0"/>
              <a:t>(t)</a:t>
            </a:r>
            <a:r>
              <a:rPr lang="en-GB" dirty="0"/>
              <a:t> between measured value of a </a:t>
            </a:r>
            <a:r>
              <a:rPr lang="en-GB" b="1" i="1" u="sng" dirty="0"/>
              <a:t>P</a:t>
            </a:r>
            <a:r>
              <a:rPr lang="en-GB" dirty="0"/>
              <a:t>rocess </a:t>
            </a:r>
            <a:r>
              <a:rPr lang="en-GB" b="1" i="1" u="sng" dirty="0"/>
              <a:t>V</a:t>
            </a:r>
            <a:r>
              <a:rPr lang="en-GB" dirty="0"/>
              <a:t>ariable &amp; </a:t>
            </a:r>
            <a:r>
              <a:rPr lang="en-GB" b="1" i="1" u="sng" dirty="0"/>
              <a:t>S</a:t>
            </a:r>
            <a:r>
              <a:rPr lang="en-GB" dirty="0"/>
              <a:t>et </a:t>
            </a:r>
            <a:r>
              <a:rPr lang="en-GB" b="1" i="1" u="sng" dirty="0"/>
              <a:t>P</a:t>
            </a:r>
            <a:r>
              <a:rPr lang="en-GB" dirty="0"/>
              <a:t>oint to be maintained or reached; </a:t>
            </a:r>
          </a:p>
          <a:p>
            <a:endParaRPr lang="en-GB" sz="1000" dirty="0"/>
          </a:p>
          <a:p>
            <a:r>
              <a:rPr lang="en-GB" b="1" i="1" dirty="0">
                <a:solidFill>
                  <a:srgbClr val="0070C0"/>
                </a:solidFill>
              </a:rPr>
              <a:t>     </a:t>
            </a:r>
            <a:r>
              <a:rPr lang="en-GB" b="1" i="1" dirty="0" err="1">
                <a:solidFill>
                  <a:srgbClr val="0070C0"/>
                </a:solidFill>
              </a:rPr>
              <a:t>K</a:t>
            </a:r>
            <a:r>
              <a:rPr lang="en-GB" b="1" i="1" baseline="-25000" dirty="0" err="1">
                <a:solidFill>
                  <a:srgbClr val="0070C0"/>
                </a:solidFill>
              </a:rPr>
              <a:t>p</a:t>
            </a:r>
            <a:r>
              <a:rPr lang="en-GB" dirty="0"/>
              <a:t>, </a:t>
            </a:r>
            <a:r>
              <a:rPr lang="en-GB" b="1" i="1" dirty="0">
                <a:solidFill>
                  <a:srgbClr val="FF0000"/>
                </a:solidFill>
              </a:rPr>
              <a:t>K</a:t>
            </a:r>
            <a:r>
              <a:rPr lang="en-GB" b="1" i="1" baseline="-25000" dirty="0">
                <a:solidFill>
                  <a:srgbClr val="FF0000"/>
                </a:solidFill>
              </a:rPr>
              <a:t>I</a:t>
            </a:r>
            <a:r>
              <a:rPr lang="en-GB" dirty="0"/>
              <a:t> &amp; </a:t>
            </a:r>
            <a:r>
              <a:rPr lang="en-GB" b="1" i="1" dirty="0">
                <a:solidFill>
                  <a:schemeClr val="accent6">
                    <a:lumMod val="75000"/>
                  </a:schemeClr>
                </a:solidFill>
              </a:rPr>
              <a:t>K</a:t>
            </a:r>
            <a:r>
              <a:rPr lang="en-GB" b="1" i="1" baseline="-25000" dirty="0">
                <a:solidFill>
                  <a:schemeClr val="accent6">
                    <a:lumMod val="75000"/>
                  </a:schemeClr>
                </a:solidFill>
              </a:rPr>
              <a:t>D</a:t>
            </a:r>
            <a:r>
              <a:rPr lang="en-GB" dirty="0"/>
              <a:t> are “</a:t>
            </a:r>
            <a:r>
              <a:rPr lang="en-GB" dirty="0" err="1"/>
              <a:t>tunable</a:t>
            </a:r>
            <a:r>
              <a:rPr lang="en-GB" dirty="0"/>
              <a:t>” parameters</a:t>
            </a:r>
          </a:p>
          <a:p>
            <a:endParaRPr lang="en-GB" sz="1000" dirty="0"/>
          </a:p>
          <a:p>
            <a:pPr marL="285750" indent="-285750">
              <a:buFont typeface="Arial" panose="020B0604020202020204" pitchFamily="34" charset="0"/>
              <a:buChar char="•"/>
            </a:pPr>
            <a:r>
              <a:rPr lang="en-GB" b="1" i="1" dirty="0"/>
              <a:t>t </a:t>
            </a:r>
            <a:r>
              <a:rPr lang="en-GB" dirty="0"/>
              <a:t>is the current time (or timestamp) of the </a:t>
            </a:r>
          </a:p>
          <a:p>
            <a:r>
              <a:rPr lang="en-GB" dirty="0"/>
              <a:t>     measured </a:t>
            </a:r>
            <a:r>
              <a:rPr lang="en-GB" b="1" i="1" dirty="0"/>
              <a:t>PV</a:t>
            </a:r>
            <a:r>
              <a:rPr lang="en-GB" dirty="0"/>
              <a:t> at which</a:t>
            </a:r>
            <a:r>
              <a:rPr lang="en-GB" baseline="-25000" dirty="0"/>
              <a:t> </a:t>
            </a:r>
            <a:r>
              <a:rPr lang="en-GB" b="1" i="1" dirty="0"/>
              <a:t>e</a:t>
            </a:r>
            <a:r>
              <a:rPr lang="en-GB" b="1" i="1" baseline="-25000" dirty="0"/>
              <a:t>(</a:t>
            </a:r>
            <a:r>
              <a:rPr lang="en-GB" b="1" i="1" baseline="-25000" dirty="0">
                <a:latin typeface="Symbol" panose="05050102010706020507" pitchFamily="18" charset="2"/>
              </a:rPr>
              <a:t>t</a:t>
            </a:r>
            <a:r>
              <a:rPr lang="en-GB" b="1" i="1" baseline="-25000" dirty="0"/>
              <a:t>) </a:t>
            </a:r>
            <a:r>
              <a:rPr lang="en-GB" dirty="0"/>
              <a:t>is calculated.</a:t>
            </a:r>
            <a:r>
              <a:rPr lang="en-GB" b="1" i="1" baseline="-25000" dirty="0"/>
              <a:t> </a:t>
            </a:r>
          </a:p>
          <a:p>
            <a:pPr marL="285750" indent="-285750">
              <a:buFont typeface="Arial" panose="020B0604020202020204" pitchFamily="34" charset="0"/>
              <a:buChar char="•"/>
            </a:pPr>
            <a:r>
              <a:rPr lang="en-GB" dirty="0"/>
              <a:t>The variable </a:t>
            </a:r>
            <a:r>
              <a:rPr lang="en-GB" b="1" i="1" dirty="0"/>
              <a:t>t</a:t>
            </a:r>
            <a:r>
              <a:rPr lang="en-GB" dirty="0"/>
              <a:t>  is the internal integration time</a:t>
            </a:r>
          </a:p>
          <a:p>
            <a:r>
              <a:rPr lang="en-GB" dirty="0"/>
              <a:t>      which can take on values from a start time t</a:t>
            </a:r>
          </a:p>
          <a:p>
            <a:r>
              <a:rPr lang="en-GB" dirty="0"/>
              <a:t>	 of the most recent timestamp </a:t>
            </a:r>
            <a:r>
              <a:rPr lang="en-GB" b="1" i="1" dirty="0"/>
              <a:t>t</a:t>
            </a:r>
            <a:r>
              <a:rPr lang="en-GB" dirty="0"/>
              <a:t>. </a:t>
            </a:r>
            <a:endParaRPr lang="fr-FR" dirty="0"/>
          </a:p>
          <a:p>
            <a:endParaRPr lang="en-GB" sz="1000" dirty="0"/>
          </a:p>
          <a:p>
            <a:pPr marL="285750" indent="-285750">
              <a:buFont typeface="Arial" panose="020B0604020202020204" pitchFamily="34" charset="0"/>
              <a:buChar char="•"/>
            </a:pPr>
            <a:r>
              <a:rPr lang="en-GB" dirty="0">
                <a:solidFill>
                  <a:schemeClr val="accent6">
                    <a:lumMod val="75000"/>
                  </a:schemeClr>
                </a:solidFill>
              </a:rPr>
              <a:t>A modern PID controller will contain a “learn mode” </a:t>
            </a:r>
          </a:p>
          <a:p>
            <a:r>
              <a:rPr lang="en-GB" dirty="0">
                <a:solidFill>
                  <a:schemeClr val="accent6">
                    <a:lumMod val="75000"/>
                  </a:schemeClr>
                </a:solidFill>
              </a:rPr>
              <a:t>      algorithm that will vary </a:t>
            </a:r>
            <a:r>
              <a:rPr lang="en-GB" b="1" i="1" dirty="0" err="1">
                <a:solidFill>
                  <a:schemeClr val="accent6">
                    <a:lumMod val="75000"/>
                  </a:schemeClr>
                </a:solidFill>
              </a:rPr>
              <a:t>K</a:t>
            </a:r>
            <a:r>
              <a:rPr lang="en-GB" b="1" i="1" baseline="-25000" dirty="0" err="1">
                <a:solidFill>
                  <a:schemeClr val="accent6">
                    <a:lumMod val="75000"/>
                  </a:schemeClr>
                </a:solidFill>
              </a:rPr>
              <a:t>p</a:t>
            </a:r>
            <a:r>
              <a:rPr lang="en-GB" dirty="0">
                <a:solidFill>
                  <a:schemeClr val="accent6">
                    <a:lumMod val="75000"/>
                  </a:schemeClr>
                </a:solidFill>
              </a:rPr>
              <a:t>, </a:t>
            </a:r>
            <a:r>
              <a:rPr lang="en-GB" b="1" i="1" dirty="0">
                <a:solidFill>
                  <a:schemeClr val="accent6">
                    <a:lumMod val="75000"/>
                  </a:schemeClr>
                </a:solidFill>
              </a:rPr>
              <a:t>K</a:t>
            </a:r>
            <a:r>
              <a:rPr lang="en-GB" b="1" i="1" baseline="-25000" dirty="0">
                <a:solidFill>
                  <a:schemeClr val="accent6">
                    <a:lumMod val="75000"/>
                  </a:schemeClr>
                </a:solidFill>
              </a:rPr>
              <a:t>I</a:t>
            </a:r>
            <a:r>
              <a:rPr lang="en-GB" dirty="0">
                <a:solidFill>
                  <a:schemeClr val="accent6">
                    <a:lumMod val="75000"/>
                  </a:schemeClr>
                </a:solidFill>
              </a:rPr>
              <a:t> &amp; </a:t>
            </a:r>
            <a:r>
              <a:rPr lang="en-GB" b="1" i="1" dirty="0">
                <a:solidFill>
                  <a:schemeClr val="accent6">
                    <a:lumMod val="75000"/>
                  </a:schemeClr>
                </a:solidFill>
              </a:rPr>
              <a:t>K</a:t>
            </a:r>
            <a:r>
              <a:rPr lang="en-GB" b="1" i="1" baseline="-25000" dirty="0">
                <a:solidFill>
                  <a:schemeClr val="accent6">
                    <a:lumMod val="75000"/>
                  </a:schemeClr>
                </a:solidFill>
              </a:rPr>
              <a:t>D</a:t>
            </a:r>
            <a:r>
              <a:rPr lang="en-GB" dirty="0">
                <a:solidFill>
                  <a:schemeClr val="accent6">
                    <a:lumMod val="75000"/>
                  </a:schemeClr>
                </a:solidFill>
              </a:rPr>
              <a:t> to find the</a:t>
            </a:r>
          </a:p>
          <a:p>
            <a:r>
              <a:rPr lang="en-GB" dirty="0">
                <a:solidFill>
                  <a:schemeClr val="accent6">
                    <a:lumMod val="75000"/>
                  </a:schemeClr>
                </a:solidFill>
              </a:rPr>
              <a:t>      optimum combination. In doing so it will find the </a:t>
            </a:r>
          </a:p>
          <a:p>
            <a:r>
              <a:rPr lang="en-GB" dirty="0">
                <a:solidFill>
                  <a:schemeClr val="accent6">
                    <a:lumMod val="75000"/>
                  </a:schemeClr>
                </a:solidFill>
              </a:rPr>
              <a:t>      feedback characteristic  (or “transfer function”) of the system.</a:t>
            </a:r>
          </a:p>
          <a:p>
            <a:endParaRPr lang="en-GB" sz="1000" dirty="0"/>
          </a:p>
          <a:p>
            <a:r>
              <a:rPr lang="en-GB" b="1" dirty="0">
                <a:solidFill>
                  <a:srgbClr val="C00000"/>
                </a:solidFill>
              </a:rPr>
              <a:t>One such </a:t>
            </a:r>
            <a:r>
              <a:rPr lang="en-GB" b="1" dirty="0" err="1">
                <a:solidFill>
                  <a:srgbClr val="C00000"/>
                </a:solidFill>
              </a:rPr>
              <a:t>autotune</a:t>
            </a:r>
            <a:r>
              <a:rPr lang="en-GB" b="1" dirty="0">
                <a:solidFill>
                  <a:srgbClr val="C00000"/>
                </a:solidFill>
              </a:rPr>
              <a:t> is the Zeigler-Nicholls approach </a:t>
            </a:r>
          </a:p>
          <a:p>
            <a:endParaRPr lang="en-GB" dirty="0"/>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287" y="2823321"/>
            <a:ext cx="3761873" cy="2821405"/>
          </a:xfrm>
          <a:prstGeom prst="rect">
            <a:avLst/>
          </a:prstGeom>
          <a:ln>
            <a:solidFill>
              <a:schemeClr val="accent1">
                <a:shade val="50000"/>
              </a:schemeClr>
            </a:solidFill>
          </a:ln>
        </p:spPr>
      </p:pic>
      <p:sp>
        <p:nvSpPr>
          <p:cNvPr id="8" name="Espace réservé du pied de page 3">
            <a:extLst>
              <a:ext uri="{FF2B5EF4-FFF2-40B4-BE49-F238E27FC236}">
                <a16:creationId xmlns:a16="http://schemas.microsoft.com/office/drawing/2014/main" id="{E7EAFA8E-6F1A-4B1E-A924-023AFC56E045}"/>
              </a:ext>
            </a:extLst>
          </p:cNvPr>
          <p:cNvSpPr>
            <a:spLocks noGrp="1"/>
          </p:cNvSpPr>
          <p:nvPr>
            <p:ph type="ftr" sz="quarter" idx="11"/>
          </p:nvPr>
        </p:nvSpPr>
        <p:spPr>
          <a:xfrm>
            <a:off x="2214880" y="6330633"/>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240893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6</a:t>
            </a:fld>
            <a:endParaRPr lang="en-US"/>
          </a:p>
        </p:txBody>
      </p:sp>
      <p:pic>
        <p:nvPicPr>
          <p:cNvPr id="6" name="PID screenshots.jpg"/>
          <p:cNvPicPr/>
          <p:nvPr/>
        </p:nvPicPr>
        <p:blipFill rotWithShape="1">
          <a:blip r:embed="rId2" r:link="rId3" cstate="print">
            <a:extLst>
              <a:ext uri="{28A0092B-C50C-407E-A947-70E740481C1C}">
                <a14:useLocalDpi xmlns:a14="http://schemas.microsoft.com/office/drawing/2010/main" val="0"/>
              </a:ext>
            </a:extLst>
          </a:blip>
          <a:srcRect t="17533" b="44632"/>
          <a:stretch>
            <a:fillRect/>
          </a:stretch>
        </p:blipFill>
        <p:spPr bwMode="auto">
          <a:xfrm>
            <a:off x="1347629" y="979190"/>
            <a:ext cx="6448742" cy="2099945"/>
          </a:xfrm>
          <a:prstGeom prst="rect">
            <a:avLst/>
          </a:prstGeom>
          <a:ln>
            <a:noFill/>
          </a:ln>
          <a:extLst>
            <a:ext uri="{53640926-AAD7-44D8-BBD7-CCE9431645EC}">
              <a14:shadowObscured xmlns:a14="http://schemas.microsoft.com/office/drawing/2010/main"/>
            </a:ext>
          </a:extLst>
        </p:spPr>
      </p:pic>
      <p:pic>
        <p:nvPicPr>
          <p:cNvPr id="9" name="Image 8"/>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5334000" y="3498851"/>
            <a:ext cx="3810000" cy="2857500"/>
          </a:xfrm>
          <a:prstGeom prst="rect">
            <a:avLst/>
          </a:prstGeom>
        </p:spPr>
      </p:pic>
      <p:sp>
        <p:nvSpPr>
          <p:cNvPr id="11" name="Titre 1"/>
          <p:cNvSpPr>
            <a:spLocks noGrp="1"/>
          </p:cNvSpPr>
          <p:nvPr>
            <p:ph type="title"/>
          </p:nvPr>
        </p:nvSpPr>
        <p:spPr>
          <a:xfrm>
            <a:off x="423512" y="244662"/>
            <a:ext cx="8383604" cy="645527"/>
          </a:xfrm>
        </p:spPr>
        <p:txBody>
          <a:bodyPr>
            <a:noAutofit/>
          </a:bodyPr>
          <a:lstStyle/>
          <a:p>
            <a:pPr algn="ctr"/>
            <a:r>
              <a:rPr lang="en-US" sz="3200" b="1" dirty="0">
                <a:solidFill>
                  <a:srgbClr val="002060"/>
                </a:solidFill>
                <a:effectLst>
                  <a:outerShdw blurRad="38100" dist="38100" dir="2700000" algn="tl">
                    <a:srgbClr val="000000">
                      <a:alpha val="43137"/>
                    </a:srgbClr>
                  </a:outerShdw>
                </a:effectLst>
              </a:rPr>
              <a:t>5.1 Proportional, Integral &amp;Derivative Control (2)</a:t>
            </a:r>
            <a:endParaRPr lang="fr-FR" sz="3200" b="1" dirty="0">
              <a:solidFill>
                <a:srgbClr val="002060"/>
              </a:solidFill>
              <a:effectLst>
                <a:outerShdw blurRad="38100" dist="38100" dir="2700000" algn="tl">
                  <a:srgbClr val="000000">
                    <a:alpha val="43137"/>
                  </a:srgbClr>
                </a:outerShdw>
              </a:effectLst>
            </a:endParaRPr>
          </a:p>
        </p:txBody>
      </p:sp>
      <p:sp>
        <p:nvSpPr>
          <p:cNvPr id="10" name="ZoneTexte 9"/>
          <p:cNvSpPr txBox="1"/>
          <p:nvPr/>
        </p:nvSpPr>
        <p:spPr>
          <a:xfrm>
            <a:off x="202130" y="3250595"/>
            <a:ext cx="8384090" cy="2585323"/>
          </a:xfrm>
          <a:prstGeom prst="rect">
            <a:avLst/>
          </a:prstGeom>
          <a:noFill/>
        </p:spPr>
        <p:txBody>
          <a:bodyPr wrap="none" rtlCol="0">
            <a:spAutoFit/>
          </a:bodyPr>
          <a:lstStyle/>
          <a:p>
            <a:r>
              <a:rPr lang="en-GB" i="1" dirty="0"/>
              <a:t>Screenshots (from </a:t>
            </a:r>
            <a:r>
              <a:rPr lang="fr-FR" dirty="0">
                <a:hlinkClick r:id="rId6"/>
              </a:rPr>
              <a:t>https://en.wikipedia.org/wiki/File:PID_Compensation_Animated.gif</a:t>
            </a:r>
            <a:r>
              <a:rPr lang="en-GB" i="1" dirty="0"/>
              <a:t>) </a:t>
            </a:r>
          </a:p>
          <a:p>
            <a:r>
              <a:rPr lang="en-GB" i="1" dirty="0"/>
              <a:t>the time-dependent response of the measured value</a:t>
            </a:r>
          </a:p>
          <a:p>
            <a:r>
              <a:rPr lang="en-GB" i="1" dirty="0"/>
              <a:t> (blue curve) of a process variable (</a:t>
            </a:r>
            <a:r>
              <a:rPr lang="en-GB" b="1" i="1" dirty="0"/>
              <a:t>PV</a:t>
            </a:r>
            <a:r>
              <a:rPr lang="en-GB" i="1" dirty="0"/>
              <a:t>) following a step </a:t>
            </a:r>
          </a:p>
          <a:p>
            <a:r>
              <a:rPr lang="en-GB" i="1" dirty="0"/>
              <a:t>change in </a:t>
            </a:r>
            <a:r>
              <a:rPr lang="en-GB" i="1" dirty="0" err="1"/>
              <a:t>setpoint</a:t>
            </a:r>
            <a:r>
              <a:rPr lang="en-GB" i="1" dirty="0"/>
              <a:t> (</a:t>
            </a:r>
            <a:r>
              <a:rPr lang="en-GB" b="1" i="1" dirty="0"/>
              <a:t>SP</a:t>
            </a:r>
            <a:r>
              <a:rPr lang="en-GB" i="1" dirty="0"/>
              <a:t>) when regulated by an automatic</a:t>
            </a:r>
          </a:p>
          <a:p>
            <a:r>
              <a:rPr lang="en-GB" i="1" dirty="0"/>
              <a:t> learning-mode PID algorithm.</a:t>
            </a:r>
            <a:endParaRPr lang="en-GB" dirty="0"/>
          </a:p>
          <a:p>
            <a:r>
              <a:rPr lang="en-GB" i="1" dirty="0"/>
              <a:t> </a:t>
            </a:r>
            <a:r>
              <a:rPr lang="en-GB" b="1" i="1" dirty="0"/>
              <a:t>x-axis</a:t>
            </a:r>
            <a:r>
              <a:rPr lang="en-GB" i="1" dirty="0"/>
              <a:t>: time (arbitrary units): </a:t>
            </a:r>
            <a:endParaRPr lang="en-GB" dirty="0"/>
          </a:p>
          <a:p>
            <a:r>
              <a:rPr lang="en-GB" b="1" i="1" dirty="0"/>
              <a:t>y axis</a:t>
            </a:r>
            <a:r>
              <a:rPr lang="en-GB" i="1" dirty="0"/>
              <a:t>: measured value of the process value relative </a:t>
            </a:r>
          </a:p>
          <a:p>
            <a:r>
              <a:rPr lang="en-GB" i="1" dirty="0"/>
              <a:t>to the new set point (taken to be 1).</a:t>
            </a:r>
            <a:endParaRPr lang="en-GB" dirty="0"/>
          </a:p>
          <a:p>
            <a:endParaRPr lang="fr-FR" dirty="0"/>
          </a:p>
        </p:txBody>
      </p:sp>
      <p:sp>
        <p:nvSpPr>
          <p:cNvPr id="12" name="ZoneTexte 11"/>
          <p:cNvSpPr txBox="1"/>
          <p:nvPr/>
        </p:nvSpPr>
        <p:spPr>
          <a:xfrm>
            <a:off x="2204186" y="2912806"/>
            <a:ext cx="896399" cy="369332"/>
          </a:xfrm>
          <a:prstGeom prst="rect">
            <a:avLst/>
          </a:prstGeom>
          <a:noFill/>
        </p:spPr>
        <p:txBody>
          <a:bodyPr wrap="none" rtlCol="0">
            <a:spAutoFit/>
          </a:bodyPr>
          <a:lstStyle/>
          <a:p>
            <a:r>
              <a:rPr lang="en-GB" dirty="0"/>
              <a:t>Time</a:t>
            </a:r>
            <a:r>
              <a:rPr lang="en-GB" dirty="0">
                <a:sym typeface="Wingdings" panose="05000000000000000000" pitchFamily="2" charset="2"/>
              </a:rPr>
              <a:t></a:t>
            </a:r>
            <a:endParaRPr lang="fr-FR" dirty="0"/>
          </a:p>
        </p:txBody>
      </p:sp>
      <p:sp>
        <p:nvSpPr>
          <p:cNvPr id="14" name="ZoneTexte 13"/>
          <p:cNvSpPr txBox="1"/>
          <p:nvPr/>
        </p:nvSpPr>
        <p:spPr>
          <a:xfrm>
            <a:off x="4167114" y="2919414"/>
            <a:ext cx="896399" cy="369332"/>
          </a:xfrm>
          <a:prstGeom prst="rect">
            <a:avLst/>
          </a:prstGeom>
          <a:noFill/>
        </p:spPr>
        <p:txBody>
          <a:bodyPr wrap="none" rtlCol="0">
            <a:spAutoFit/>
          </a:bodyPr>
          <a:lstStyle/>
          <a:p>
            <a:r>
              <a:rPr lang="en-GB" dirty="0"/>
              <a:t>Time</a:t>
            </a:r>
            <a:r>
              <a:rPr lang="en-GB" dirty="0">
                <a:sym typeface="Wingdings" panose="05000000000000000000" pitchFamily="2" charset="2"/>
              </a:rPr>
              <a:t></a:t>
            </a:r>
            <a:endParaRPr lang="fr-FR" dirty="0"/>
          </a:p>
        </p:txBody>
      </p:sp>
      <p:sp>
        <p:nvSpPr>
          <p:cNvPr id="15" name="ZoneTexte 14"/>
          <p:cNvSpPr txBox="1"/>
          <p:nvPr/>
        </p:nvSpPr>
        <p:spPr>
          <a:xfrm>
            <a:off x="6457950" y="2882776"/>
            <a:ext cx="896399" cy="369332"/>
          </a:xfrm>
          <a:prstGeom prst="rect">
            <a:avLst/>
          </a:prstGeom>
          <a:noFill/>
        </p:spPr>
        <p:txBody>
          <a:bodyPr wrap="none" rtlCol="0">
            <a:spAutoFit/>
          </a:bodyPr>
          <a:lstStyle/>
          <a:p>
            <a:r>
              <a:rPr lang="en-GB" dirty="0"/>
              <a:t>Time</a:t>
            </a:r>
            <a:r>
              <a:rPr lang="en-GB" dirty="0">
                <a:sym typeface="Wingdings" panose="05000000000000000000" pitchFamily="2" charset="2"/>
              </a:rPr>
              <a:t></a:t>
            </a:r>
            <a:endParaRPr lang="fr-FR" dirty="0"/>
          </a:p>
        </p:txBody>
      </p:sp>
      <p:sp>
        <p:nvSpPr>
          <p:cNvPr id="16" name="ZoneTexte 15"/>
          <p:cNvSpPr txBox="1"/>
          <p:nvPr/>
        </p:nvSpPr>
        <p:spPr>
          <a:xfrm>
            <a:off x="6906149" y="6161530"/>
            <a:ext cx="896399" cy="369332"/>
          </a:xfrm>
          <a:prstGeom prst="rect">
            <a:avLst/>
          </a:prstGeom>
          <a:noFill/>
        </p:spPr>
        <p:txBody>
          <a:bodyPr wrap="none" rtlCol="0">
            <a:spAutoFit/>
          </a:bodyPr>
          <a:lstStyle/>
          <a:p>
            <a:r>
              <a:rPr lang="en-GB" dirty="0"/>
              <a:t>Time</a:t>
            </a:r>
            <a:r>
              <a:rPr lang="en-GB" dirty="0">
                <a:sym typeface="Wingdings" panose="05000000000000000000" pitchFamily="2" charset="2"/>
              </a:rPr>
              <a:t></a:t>
            </a:r>
            <a:endParaRPr lang="fr-FR" dirty="0"/>
          </a:p>
        </p:txBody>
      </p:sp>
      <p:sp>
        <p:nvSpPr>
          <p:cNvPr id="17" name="ZoneTexte 16"/>
          <p:cNvSpPr txBox="1"/>
          <p:nvPr/>
        </p:nvSpPr>
        <p:spPr>
          <a:xfrm rot="16200000">
            <a:off x="760397" y="1624901"/>
            <a:ext cx="1035605" cy="369332"/>
          </a:xfrm>
          <a:prstGeom prst="rect">
            <a:avLst/>
          </a:prstGeom>
          <a:noFill/>
        </p:spPr>
        <p:txBody>
          <a:bodyPr wrap="none" rtlCol="0">
            <a:spAutoFit/>
          </a:bodyPr>
          <a:lstStyle/>
          <a:p>
            <a:r>
              <a:rPr lang="en-GB" dirty="0"/>
              <a:t>PV/SP </a:t>
            </a:r>
            <a:r>
              <a:rPr lang="en-GB" dirty="0">
                <a:sym typeface="Wingdings" panose="05000000000000000000" pitchFamily="2" charset="2"/>
              </a:rPr>
              <a:t></a:t>
            </a:r>
            <a:endParaRPr lang="fr-FR" dirty="0"/>
          </a:p>
        </p:txBody>
      </p:sp>
      <p:sp>
        <p:nvSpPr>
          <p:cNvPr id="18" name="ZoneTexte 17"/>
          <p:cNvSpPr txBox="1"/>
          <p:nvPr/>
        </p:nvSpPr>
        <p:spPr>
          <a:xfrm rot="16200000">
            <a:off x="5000864" y="4702903"/>
            <a:ext cx="1035605" cy="369332"/>
          </a:xfrm>
          <a:prstGeom prst="rect">
            <a:avLst/>
          </a:prstGeom>
          <a:noFill/>
        </p:spPr>
        <p:txBody>
          <a:bodyPr wrap="none" rtlCol="0">
            <a:spAutoFit/>
          </a:bodyPr>
          <a:lstStyle/>
          <a:p>
            <a:r>
              <a:rPr lang="en-GB" dirty="0"/>
              <a:t>PV/SP </a:t>
            </a:r>
            <a:r>
              <a:rPr lang="en-GB" dirty="0">
                <a:sym typeface="Wingdings" panose="05000000000000000000" pitchFamily="2" charset="2"/>
              </a:rPr>
              <a:t></a:t>
            </a:r>
            <a:endParaRPr lang="fr-FR" dirty="0"/>
          </a:p>
        </p:txBody>
      </p:sp>
      <p:sp>
        <p:nvSpPr>
          <p:cNvPr id="19" name="Espace réservé du pied de page 3">
            <a:extLst>
              <a:ext uri="{FF2B5EF4-FFF2-40B4-BE49-F238E27FC236}">
                <a16:creationId xmlns:a16="http://schemas.microsoft.com/office/drawing/2014/main" id="{C5BF1C45-C6C3-4FBA-AB88-81198A344323}"/>
              </a:ext>
            </a:extLst>
          </p:cNvPr>
          <p:cNvSpPr>
            <a:spLocks noGrp="1"/>
          </p:cNvSpPr>
          <p:nvPr>
            <p:ph type="ftr" sz="quarter" idx="11"/>
          </p:nvPr>
        </p:nvSpPr>
        <p:spPr>
          <a:xfrm>
            <a:off x="2235810" y="6363344"/>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1935690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7"/>
            <a:ext cx="7886700" cy="703278"/>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 (1)</a:t>
            </a:r>
            <a:endParaRPr lang="fr-FR" b="1" dirty="0">
              <a:solidFill>
                <a:srgbClr val="C00000"/>
              </a:solidFill>
            </a:endParaRPr>
          </a:p>
        </p:txBody>
      </p:sp>
      <p:sp>
        <p:nvSpPr>
          <p:cNvPr id="4" name="Espace réservé du numéro de diapositive 3"/>
          <p:cNvSpPr>
            <a:spLocks noGrp="1"/>
          </p:cNvSpPr>
          <p:nvPr>
            <p:ph type="sldNum" sz="quarter" idx="12"/>
          </p:nvPr>
        </p:nvSpPr>
        <p:spPr/>
        <p:txBody>
          <a:bodyPr/>
          <a:lstStyle/>
          <a:p>
            <a:fld id="{8D6C380F-326D-3C40-9EE7-7FBAB0953422}" type="slidenum">
              <a:rPr lang="en-US" smtClean="0"/>
              <a:pPr/>
              <a:t>7</a:t>
            </a:fld>
            <a:endParaRPr lang="en-US"/>
          </a:p>
        </p:txBody>
      </p:sp>
      <p:pic>
        <p:nvPicPr>
          <p:cNvPr id="6" name="Picture 1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 y="1198881"/>
            <a:ext cx="3581918" cy="4905628"/>
          </a:xfrm>
          <a:prstGeom prst="rect">
            <a:avLst/>
          </a:prstGeom>
          <a:noFill/>
          <a:ln>
            <a:noFill/>
          </a:ln>
        </p:spPr>
      </p:pic>
      <p:pic>
        <p:nvPicPr>
          <p:cNvPr id="7" name="Picture 16"/>
          <p:cNvPicPr/>
          <p:nvPr/>
        </p:nvPicPr>
        <p:blipFill rotWithShape="1">
          <a:blip r:embed="rId3">
            <a:extLst>
              <a:ext uri="{28A0092B-C50C-407E-A947-70E740481C1C}">
                <a14:useLocalDpi xmlns:a14="http://schemas.microsoft.com/office/drawing/2010/main" val="0"/>
              </a:ext>
            </a:extLst>
          </a:blip>
          <a:srcRect l="66653" t="55777" r="2315" b="10157"/>
          <a:stretch/>
        </p:blipFill>
        <p:spPr bwMode="auto">
          <a:xfrm>
            <a:off x="13702030" y="2566235"/>
            <a:ext cx="1464945" cy="2089150"/>
          </a:xfrm>
          <a:prstGeom prst="rect">
            <a:avLst/>
          </a:prstGeom>
          <a:noFill/>
          <a:ln>
            <a:noFill/>
          </a:ln>
          <a:extLst>
            <a:ext uri="{53640926-AAD7-44D8-BBD7-CCE9431645EC}">
              <a14:shadowObscured xmlns:a14="http://schemas.microsoft.com/office/drawing/2010/main"/>
            </a:ext>
          </a:extLst>
        </p:spPr>
      </p:pic>
      <p:pic>
        <p:nvPicPr>
          <p:cNvPr id="8" name="Picture 16"/>
          <p:cNvPicPr/>
          <p:nvPr/>
        </p:nvPicPr>
        <p:blipFill rotWithShape="1">
          <a:blip r:embed="rId3">
            <a:extLst>
              <a:ext uri="{28A0092B-C50C-407E-A947-70E740481C1C}">
                <a14:useLocalDpi xmlns:a14="http://schemas.microsoft.com/office/drawing/2010/main" val="0"/>
              </a:ext>
            </a:extLst>
          </a:blip>
          <a:srcRect l="35758" t="6885" r="2260" b="64098"/>
          <a:stretch/>
        </p:blipFill>
        <p:spPr bwMode="auto">
          <a:xfrm>
            <a:off x="5646420" y="4204890"/>
            <a:ext cx="2491740" cy="1720740"/>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4084320" y="1127054"/>
            <a:ext cx="4734560" cy="3323987"/>
          </a:xfrm>
          <a:prstGeom prst="rect">
            <a:avLst/>
          </a:prstGeom>
        </p:spPr>
        <p:txBody>
          <a:bodyPr wrap="square">
            <a:spAutoFit/>
          </a:bodyPr>
          <a:lstStyle/>
          <a:p>
            <a:pPr algn="just">
              <a:spcBef>
                <a:spcPts val="1200"/>
              </a:spcBef>
              <a:spcAft>
                <a:spcPts val="0"/>
              </a:spcAft>
            </a:pPr>
            <a:r>
              <a:rPr lang="en-GB" b="1" i="1" dirty="0">
                <a:latin typeface="Calibri" panose="020F0502020204030204" pitchFamily="34" charset="0"/>
                <a:ea typeface="Times New Roman" panose="02020603050405020304" pitchFamily="18" charset="0"/>
              </a:rPr>
              <a:t>A cold blast from the past</a:t>
            </a:r>
            <a:r>
              <a:rPr lang="en-GB" i="1" dirty="0">
                <a:latin typeface="Calibri" panose="020F0502020204030204" pitchFamily="34" charset="0"/>
                <a:ea typeface="Times New Roman" panose="02020603050405020304" pitchFamily="18" charset="0"/>
              </a:rPr>
              <a:t>: </a:t>
            </a:r>
          </a:p>
          <a:p>
            <a:pPr algn="just">
              <a:spcBef>
                <a:spcPts val="1200"/>
              </a:spcBef>
            </a:pPr>
            <a:r>
              <a:rPr lang="en-GB" i="1" dirty="0">
                <a:latin typeface="Calibri" panose="020F0502020204030204" pitchFamily="34" charset="0"/>
                <a:ea typeface="Times New Roman" panose="02020603050405020304" pitchFamily="18" charset="0"/>
              </a:rPr>
              <a:t>Cray II supercomputer completely immersed in (electrically non-conductive) liquid coolant here 3M FC-77® fluorocarbon* (weighs ~1.8 x H</a:t>
            </a:r>
            <a:r>
              <a:rPr lang="en-GB" i="1" baseline="-25000" dirty="0">
                <a:latin typeface="Calibri" panose="020F0502020204030204" pitchFamily="34" charset="0"/>
                <a:ea typeface="Times New Roman" panose="02020603050405020304" pitchFamily="18" charset="0"/>
              </a:rPr>
              <a:t>2</a:t>
            </a:r>
            <a:r>
              <a:rPr lang="en-GB" i="1" dirty="0">
                <a:latin typeface="Calibri" panose="020F0502020204030204" pitchFamily="34" charset="0"/>
                <a:ea typeface="Times New Roman" panose="02020603050405020304" pitchFamily="18" charset="0"/>
              </a:rPr>
              <a:t>O)</a:t>
            </a:r>
          </a:p>
          <a:p>
            <a:pPr algn="just">
              <a:spcBef>
                <a:spcPts val="1200"/>
              </a:spcBef>
            </a:pPr>
            <a:r>
              <a:rPr lang="en-GB" b="1" i="1" dirty="0">
                <a:solidFill>
                  <a:srgbClr val="C00000"/>
                </a:solidFill>
                <a:latin typeface="Calibri" panose="020F0502020204030204" pitchFamily="34" charset="0"/>
                <a:ea typeface="Times New Roman" panose="02020603050405020304" pitchFamily="18" charset="0"/>
              </a:rPr>
              <a:t>(See liquid pumps and fluorocarbon / water heat exchanger).</a:t>
            </a:r>
            <a:endParaRPr lang="en-GB" i="1" dirty="0">
              <a:latin typeface="Calibri" panose="020F0502020204030204" pitchFamily="34" charset="0"/>
              <a:ea typeface="Times New Roman" panose="02020603050405020304" pitchFamily="18" charset="0"/>
            </a:endParaRPr>
          </a:p>
          <a:p>
            <a:pPr algn="just">
              <a:spcBef>
                <a:spcPts val="1200"/>
              </a:spcBef>
              <a:spcAft>
                <a:spcPts val="0"/>
              </a:spcAft>
            </a:pPr>
            <a:r>
              <a:rPr lang="en-GB" i="1" dirty="0">
                <a:solidFill>
                  <a:schemeClr val="accent5"/>
                </a:solidFill>
                <a:latin typeface="Calibri" panose="020F0502020204030204" pitchFamily="34" charset="0"/>
                <a:ea typeface="Times New Roman" panose="02020603050405020304" pitchFamily="18" charset="0"/>
              </a:rPr>
              <a:t>*Such fluorocarbon fluids have very high Global Warming Potential (GWP</a:t>
            </a:r>
            <a:r>
              <a:rPr lang="en-GB" i="1" baseline="-25000" dirty="0">
                <a:solidFill>
                  <a:schemeClr val="accent5"/>
                </a:solidFill>
                <a:latin typeface="Calibri" panose="020F0502020204030204" pitchFamily="34" charset="0"/>
                <a:ea typeface="Times New Roman" panose="02020603050405020304" pitchFamily="18" charset="0"/>
              </a:rPr>
              <a:t>20y</a:t>
            </a:r>
            <a:r>
              <a:rPr lang="en-GB" i="1" dirty="0">
                <a:solidFill>
                  <a:schemeClr val="accent5"/>
                </a:solidFill>
                <a:latin typeface="Calibri" panose="020F0502020204030204" pitchFamily="34" charset="0"/>
                <a:ea typeface="Times New Roman" panose="02020603050405020304" pitchFamily="18" charset="0"/>
              </a:rPr>
              <a:t>: 5000-10000* CO</a:t>
            </a:r>
            <a:r>
              <a:rPr lang="en-GB" i="1" baseline="-25000" dirty="0">
                <a:solidFill>
                  <a:schemeClr val="accent5"/>
                </a:solidFill>
                <a:latin typeface="Calibri" panose="020F0502020204030204" pitchFamily="34" charset="0"/>
                <a:ea typeface="Times New Roman" panose="02020603050405020304" pitchFamily="18" charset="0"/>
              </a:rPr>
              <a:t>2</a:t>
            </a:r>
            <a:r>
              <a:rPr lang="en-GB" i="1" dirty="0">
                <a:solidFill>
                  <a:schemeClr val="accent5"/>
                </a:solidFill>
                <a:latin typeface="Calibri" panose="020F0502020204030204" pitchFamily="34" charset="0"/>
                <a:ea typeface="Times New Roman" panose="02020603050405020304" pitchFamily="18" charset="0"/>
              </a:rPr>
              <a:t>) and are being progressively replaced with new compounds. </a:t>
            </a:r>
            <a:endParaRPr lang="en-GB" dirty="0">
              <a:solidFill>
                <a:schemeClr val="accent5"/>
              </a:solidFill>
              <a:latin typeface="Times New Roman" panose="02020603050405020304" pitchFamily="18" charset="0"/>
              <a:ea typeface="Times New Roman" panose="02020603050405020304" pitchFamily="18" charset="0"/>
            </a:endParaRPr>
          </a:p>
        </p:txBody>
      </p:sp>
      <p:sp>
        <p:nvSpPr>
          <p:cNvPr id="10" name="ZoneTexte 9"/>
          <p:cNvSpPr txBox="1"/>
          <p:nvPr/>
        </p:nvSpPr>
        <p:spPr>
          <a:xfrm>
            <a:off x="4035135" y="5916034"/>
            <a:ext cx="4783745" cy="369332"/>
          </a:xfrm>
          <a:prstGeom prst="rect">
            <a:avLst/>
          </a:prstGeom>
          <a:noFill/>
        </p:spPr>
        <p:txBody>
          <a:bodyPr wrap="none" rtlCol="0">
            <a:spAutoFit/>
          </a:bodyPr>
          <a:lstStyle/>
          <a:p>
            <a:r>
              <a:rPr lang="en-GB" i="1" dirty="0">
                <a:solidFill>
                  <a:srgbClr val="C00000"/>
                </a:solidFill>
                <a:latin typeface="Calibri" panose="020F0502020204030204" pitchFamily="34" charset="0"/>
                <a:ea typeface="Times New Roman" panose="02020603050405020304" pitchFamily="18" charset="0"/>
              </a:rPr>
              <a:t>The military remain big users (e.g. radar systems)</a:t>
            </a:r>
            <a:endParaRPr lang="fr-FR" dirty="0">
              <a:solidFill>
                <a:srgbClr val="C00000"/>
              </a:solidFill>
            </a:endParaRPr>
          </a:p>
        </p:txBody>
      </p:sp>
      <p:sp>
        <p:nvSpPr>
          <p:cNvPr id="11" name="Ellipse 10"/>
          <p:cNvSpPr/>
          <p:nvPr/>
        </p:nvSpPr>
        <p:spPr>
          <a:xfrm>
            <a:off x="6457950" y="5140960"/>
            <a:ext cx="521970" cy="53848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pied de page 3">
            <a:extLst>
              <a:ext uri="{FF2B5EF4-FFF2-40B4-BE49-F238E27FC236}">
                <a16:creationId xmlns:a16="http://schemas.microsoft.com/office/drawing/2014/main" id="{420906CA-8909-4C56-A36F-5755C0748DEE}"/>
              </a:ext>
            </a:extLst>
          </p:cNvPr>
          <p:cNvSpPr>
            <a:spLocks noGrp="1"/>
          </p:cNvSpPr>
          <p:nvPr>
            <p:ph type="ftr" sz="quarter" idx="11"/>
          </p:nvPr>
        </p:nvSpPr>
        <p:spPr>
          <a:xfrm>
            <a:off x="2265680" y="6313680"/>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2964531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8</a:t>
            </a:fld>
            <a:endParaRPr lang="en-US"/>
          </a:p>
        </p:txBody>
      </p:sp>
      <mc:AlternateContent xmlns:mc="http://schemas.openxmlformats.org/markup-compatibility/2006" xmlns:a14="http://schemas.microsoft.com/office/drawing/2010/main">
        <mc:Choice Requires="a14">
          <p:sp>
            <p:nvSpPr>
              <p:cNvPr id="5" name="Espace réservé du contenu 4"/>
              <p:cNvSpPr>
                <a:spLocks noGrp="1"/>
              </p:cNvSpPr>
              <p:nvPr>
                <p:ph sz="quarter" idx="13"/>
              </p:nvPr>
            </p:nvSpPr>
            <p:spPr>
              <a:xfrm>
                <a:off x="77001" y="1260000"/>
                <a:ext cx="8922619" cy="5016068"/>
              </a:xfrm>
            </p:spPr>
            <p:txBody>
              <a:bodyPr>
                <a:normAutofit fontScale="70000" lnSpcReduction="20000"/>
              </a:bodyPr>
              <a:lstStyle/>
              <a:p>
                <a:pPr marL="457200" lvl="1" indent="0">
                  <a:buNone/>
                </a:pPr>
                <a:r>
                  <a:rPr lang="en-GB" sz="3300" b="1" dirty="0"/>
                  <a:t>Heat capacity, temperature rise </a:t>
                </a:r>
                <a:r>
                  <a:rPr lang="en-GB" sz="3300" b="1" i="1" dirty="0"/>
                  <a:t>vs</a:t>
                </a:r>
                <a:r>
                  <a:rPr lang="en-GB" sz="3300" b="1" dirty="0"/>
                  <a:t>. power &amp; liquid flow rate</a:t>
                </a:r>
              </a:p>
              <a:p>
                <a:pPr marL="457200" lvl="1" indent="0">
                  <a:buNone/>
                </a:pPr>
                <a:r>
                  <a:rPr lang="en-GB" sz="3300" b="1" dirty="0"/>
                  <a:t> </a:t>
                </a:r>
                <a:r>
                  <a:rPr lang="en-GB" sz="800" dirty="0"/>
                  <a:t> </a:t>
                </a:r>
                <a:endParaRPr lang="en-GB" sz="4800" dirty="0"/>
              </a:p>
              <a:p>
                <a:pPr>
                  <a:lnSpc>
                    <a:spcPct val="120000"/>
                  </a:lnSpc>
                  <a:spcBef>
                    <a:spcPts val="0"/>
                  </a:spcBef>
                </a:pPr>
                <a:r>
                  <a:rPr lang="en-GB" dirty="0">
                    <a:solidFill>
                      <a:schemeClr val="accent5">
                        <a:lumMod val="75000"/>
                      </a:schemeClr>
                    </a:solidFill>
                  </a:rPr>
                  <a:t>A fluid will rise in temperature according to its mass, </a:t>
                </a:r>
                <a:r>
                  <a:rPr lang="en-GB" b="1" i="1" dirty="0">
                    <a:solidFill>
                      <a:schemeClr val="accent5">
                        <a:lumMod val="75000"/>
                      </a:schemeClr>
                    </a:solidFill>
                  </a:rPr>
                  <a:t>m</a:t>
                </a:r>
                <a:r>
                  <a:rPr lang="en-GB" dirty="0">
                    <a:solidFill>
                      <a:schemeClr val="accent5">
                        <a:lumMod val="75000"/>
                      </a:schemeClr>
                    </a:solidFill>
                  </a:rPr>
                  <a:t> (kg), the heat energy </a:t>
                </a:r>
                <a:r>
                  <a:rPr lang="en-GB" b="1" i="1" dirty="0">
                    <a:solidFill>
                      <a:schemeClr val="accent5">
                        <a:lumMod val="75000"/>
                      </a:schemeClr>
                    </a:solidFill>
                  </a:rPr>
                  <a:t>Q</a:t>
                </a:r>
                <a:r>
                  <a:rPr lang="en-GB" dirty="0">
                    <a:solidFill>
                      <a:schemeClr val="accent5">
                        <a:lumMod val="75000"/>
                      </a:schemeClr>
                    </a:solidFill>
                  </a:rPr>
                  <a:t>, (Joules) absorbed, and its own heat capacity, </a:t>
                </a:r>
                <a:r>
                  <a:rPr lang="en-GB" b="1" i="1" dirty="0">
                    <a:solidFill>
                      <a:schemeClr val="accent5">
                        <a:lumMod val="75000"/>
                      </a:schemeClr>
                    </a:solidFill>
                  </a:rPr>
                  <a:t>C,</a:t>
                </a:r>
                <a:r>
                  <a:rPr lang="en-GB" dirty="0">
                    <a:solidFill>
                      <a:schemeClr val="accent5">
                        <a:lumMod val="75000"/>
                      </a:schemeClr>
                    </a:solidFill>
                  </a:rPr>
                  <a:t> expressed in units of J.kg</a:t>
                </a:r>
                <a:r>
                  <a:rPr lang="en-GB" baseline="30000" dirty="0">
                    <a:solidFill>
                      <a:schemeClr val="accent5">
                        <a:lumMod val="75000"/>
                      </a:schemeClr>
                    </a:solidFill>
                  </a:rPr>
                  <a:t>-1</a:t>
                </a:r>
                <a:r>
                  <a:rPr lang="en-GB" dirty="0">
                    <a:solidFill>
                      <a:schemeClr val="accent5">
                        <a:lumMod val="75000"/>
                      </a:schemeClr>
                    </a:solidFill>
                  </a:rPr>
                  <a:t>.K</a:t>
                </a:r>
                <a:r>
                  <a:rPr lang="en-GB" baseline="30000" dirty="0">
                    <a:solidFill>
                      <a:schemeClr val="accent5">
                        <a:lumMod val="75000"/>
                      </a:schemeClr>
                    </a:solidFill>
                  </a:rPr>
                  <a:t>-1</a:t>
                </a:r>
                <a:r>
                  <a:rPr lang="en-GB" dirty="0">
                    <a:solidFill>
                      <a:schemeClr val="accent5">
                        <a:lumMod val="75000"/>
                      </a:schemeClr>
                    </a:solidFill>
                  </a:rPr>
                  <a:t>;</a:t>
                </a:r>
              </a:p>
              <a:p>
                <a:pPr>
                  <a:lnSpc>
                    <a:spcPct val="120000"/>
                  </a:lnSpc>
                  <a:spcBef>
                    <a:spcPts val="0"/>
                  </a:spcBef>
                </a:pPr>
                <a:endParaRPr lang="en-GB" dirty="0">
                  <a:solidFill>
                    <a:schemeClr val="accent5">
                      <a:lumMod val="75000"/>
                    </a:schemeClr>
                  </a:solidFill>
                </a:endParaRPr>
              </a:p>
              <a:p>
                <a:pPr>
                  <a:lnSpc>
                    <a:spcPct val="120000"/>
                  </a:lnSpc>
                  <a:spcBef>
                    <a:spcPts val="0"/>
                  </a:spcBef>
                </a:pPr>
                <a:r>
                  <a:rPr lang="en-GB" b="1" i="1" dirty="0">
                    <a:solidFill>
                      <a:schemeClr val="accent6">
                        <a:lumMod val="50000"/>
                      </a:schemeClr>
                    </a:solidFill>
                  </a:rPr>
                  <a:t>C</a:t>
                </a:r>
                <a:r>
                  <a:rPr lang="en-GB" dirty="0">
                    <a:solidFill>
                      <a:schemeClr val="accent6">
                        <a:lumMod val="50000"/>
                      </a:schemeClr>
                    </a:solidFill>
                  </a:rPr>
                  <a:t> relates the energy needed to raise 1kg of the fluid by 1 ˚C or 1 Kelvin (K); </a:t>
                </a:r>
              </a:p>
              <a:p>
                <a:pPr>
                  <a:lnSpc>
                    <a:spcPct val="120000"/>
                  </a:lnSpc>
                  <a:spcBef>
                    <a:spcPts val="0"/>
                  </a:spcBef>
                </a:pPr>
                <a:endParaRPr lang="en-GB" dirty="0">
                  <a:solidFill>
                    <a:schemeClr val="accent6">
                      <a:lumMod val="50000"/>
                    </a:schemeClr>
                  </a:solidFill>
                </a:endParaRPr>
              </a:p>
              <a:p>
                <a:pPr>
                  <a:lnSpc>
                    <a:spcPct val="120000"/>
                  </a:lnSpc>
                  <a:spcBef>
                    <a:spcPts val="0"/>
                  </a:spcBef>
                </a:pPr>
                <a:r>
                  <a:rPr lang="en-GB" dirty="0"/>
                  <a:t>Let’s consider a practical situation: </a:t>
                </a:r>
              </a:p>
              <a:p>
                <a:pPr marL="0" indent="0">
                  <a:lnSpc>
                    <a:spcPct val="120000"/>
                  </a:lnSpc>
                  <a:spcBef>
                    <a:spcPts val="0"/>
                  </a:spcBef>
                  <a:buNone/>
                </a:pPr>
                <a:r>
                  <a:rPr lang="en-GB" dirty="0"/>
                  <a:t>    We have a source of heat, </a:t>
                </a:r>
                <a:r>
                  <a:rPr lang="en-GB" b="1" i="1" dirty="0"/>
                  <a:t>P</a:t>
                </a:r>
                <a:r>
                  <a:rPr lang="en-GB" dirty="0"/>
                  <a:t>, (Watts or J.s</a:t>
                </a:r>
                <a:r>
                  <a:rPr lang="en-GB" baseline="30000" dirty="0"/>
                  <a:t>-1</a:t>
                </a:r>
                <a:r>
                  <a:rPr lang="en-GB" dirty="0"/>
                  <a:t>) which we wish to evacuate   </a:t>
                </a:r>
              </a:p>
              <a:p>
                <a:pPr marL="0" indent="0">
                  <a:lnSpc>
                    <a:spcPct val="120000"/>
                  </a:lnSpc>
                  <a:spcBef>
                    <a:spcPts val="0"/>
                  </a:spcBef>
                  <a:buNone/>
                </a:pPr>
                <a:r>
                  <a:rPr lang="en-GB" dirty="0"/>
                  <a:t>    using a cooling fluid, but what mass flow </a:t>
                </a:r>
                <a:r>
                  <a:rPr lang="en-GB" b="1" i="1" dirty="0"/>
                  <a:t>ṁ</a:t>
                </a:r>
                <a:r>
                  <a:rPr lang="en-GB" dirty="0"/>
                  <a:t> (kg.s</a:t>
                </a:r>
                <a:r>
                  <a:rPr lang="en-GB" baseline="30000" dirty="0"/>
                  <a:t>-1</a:t>
                </a:r>
                <a:r>
                  <a:rPr lang="en-GB" dirty="0"/>
                  <a:t>) do we need, and by </a:t>
                </a:r>
              </a:p>
              <a:p>
                <a:pPr marL="0" indent="0">
                  <a:lnSpc>
                    <a:spcPct val="120000"/>
                  </a:lnSpc>
                  <a:spcBef>
                    <a:spcPts val="0"/>
                  </a:spcBef>
                  <a:buNone/>
                </a:pPr>
                <a:r>
                  <a:rPr lang="en-GB" dirty="0"/>
                  <a:t>    how much can we allow the temperature in the fluid itself to rise (</a:t>
                </a:r>
                <a:r>
                  <a:rPr lang="en-GB" b="1" i="1" dirty="0"/>
                  <a:t>DT</a:t>
                </a:r>
                <a:r>
                  <a:rPr lang="en-GB" dirty="0"/>
                  <a:t>, ˚C)? </a:t>
                </a:r>
              </a:p>
              <a:p>
                <a:pPr marL="0" indent="0">
                  <a:lnSpc>
                    <a:spcPct val="120000"/>
                  </a:lnSpc>
                  <a:spcBef>
                    <a:spcPts val="0"/>
                  </a:spcBef>
                  <a:buNone/>
                </a:pPr>
                <a:endParaRPr lang="en-GB" dirty="0"/>
              </a:p>
              <a:p>
                <a:pPr>
                  <a:lnSpc>
                    <a:spcPct val="120000"/>
                  </a:lnSpc>
                  <a:spcBef>
                    <a:spcPts val="0"/>
                  </a:spcBef>
                </a:pPr>
                <a:r>
                  <a:rPr lang="en-GB" dirty="0"/>
                  <a:t>Liquid temperature rise is related to the absorbed power &amp; liquid heat capacity via</a:t>
                </a:r>
              </a:p>
              <a:p>
                <a:pPr marL="0" indent="0">
                  <a:buNone/>
                </a:pPr>
                <a:endParaRPr lang="en-GB" dirty="0"/>
              </a:p>
              <a:p>
                <a:pPr marL="0" indent="0" algn="ctr">
                  <a:buNone/>
                </a:pPr>
                <a:r>
                  <a:rPr lang="en-GB" sz="3400" b="1" i="1" dirty="0"/>
                  <a:t>DT = </a:t>
                </a:r>
                <a14:m>
                  <m:oMath xmlns:m="http://schemas.openxmlformats.org/officeDocument/2006/math">
                    <m:f>
                      <m:fPr>
                        <m:ctrlPr>
                          <a:rPr lang="en-GB" sz="3400" b="1" i="1">
                            <a:latin typeface="Cambria Math" panose="02040503050406030204" pitchFamily="18" charset="0"/>
                          </a:rPr>
                        </m:ctrlPr>
                      </m:fPr>
                      <m:num>
                        <m:r>
                          <a:rPr lang="en-GB" sz="3400" b="1" i="1">
                            <a:latin typeface="Cambria Math" panose="02040503050406030204" pitchFamily="18" charset="0"/>
                          </a:rPr>
                          <m:t>𝑷</m:t>
                        </m:r>
                      </m:num>
                      <m:den>
                        <m:r>
                          <a:rPr lang="en-GB" sz="3400" b="1" i="1">
                            <a:latin typeface="Cambria Math" panose="02040503050406030204" pitchFamily="18" charset="0"/>
                          </a:rPr>
                          <m:t>𝑪</m:t>
                        </m:r>
                        <m:r>
                          <a:rPr lang="en-GB" sz="3400" b="1" i="1">
                            <a:latin typeface="Cambria Math" panose="02040503050406030204" pitchFamily="18" charset="0"/>
                          </a:rPr>
                          <m:t>∗ ṁ</m:t>
                        </m:r>
                      </m:den>
                    </m:f>
                  </m:oMath>
                </a14:m>
                <a:endParaRPr lang="en-GB" sz="3400" b="1" dirty="0"/>
              </a:p>
              <a:p>
                <a:endParaRPr lang="fr-FR" dirty="0"/>
              </a:p>
            </p:txBody>
          </p:sp>
        </mc:Choice>
        <mc:Fallback xmlns="">
          <p:sp>
            <p:nvSpPr>
              <p:cNvPr id="5" name="Espace réservé du contenu 4"/>
              <p:cNvSpPr>
                <a:spLocks noGrp="1" noRot="1" noChangeAspect="1" noMove="1" noResize="1" noEditPoints="1" noAdjustHandles="1" noChangeArrowheads="1" noChangeShapeType="1" noTextEdit="1"/>
              </p:cNvSpPr>
              <p:nvPr>
                <p:ph sz="quarter" idx="13"/>
              </p:nvPr>
            </p:nvSpPr>
            <p:spPr>
              <a:xfrm>
                <a:off x="77001" y="1260000"/>
                <a:ext cx="8922619" cy="5016068"/>
              </a:xfrm>
              <a:blipFill>
                <a:blip r:embed="rId2"/>
                <a:stretch>
                  <a:fillRect l="-615" t="-2795" r="-684"/>
                </a:stretch>
              </a:blipFill>
            </p:spPr>
            <p:txBody>
              <a:bodyPr/>
              <a:lstStyle/>
              <a:p>
                <a:r>
                  <a:rPr lang="fr-FR">
                    <a:noFill/>
                  </a:rPr>
                  <a:t> </a:t>
                </a:r>
              </a:p>
            </p:txBody>
          </p:sp>
        </mc:Fallback>
      </mc:AlternateContent>
      <p:sp>
        <p:nvSpPr>
          <p:cNvPr id="6" name="Titre 1"/>
          <p:cNvSpPr>
            <a:spLocks noGrp="1"/>
          </p:cNvSpPr>
          <p:nvPr>
            <p:ph type="title"/>
          </p:nvPr>
        </p:nvSpPr>
        <p:spPr>
          <a:xfrm>
            <a:off x="628650" y="365126"/>
            <a:ext cx="7886700" cy="814591"/>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 (2)</a:t>
            </a:r>
            <a:endParaRPr lang="fr-FR" b="1" dirty="0">
              <a:solidFill>
                <a:srgbClr val="C00000"/>
              </a:solidFill>
            </a:endParaRPr>
          </a:p>
        </p:txBody>
      </p:sp>
      <p:sp>
        <p:nvSpPr>
          <p:cNvPr id="7" name="Espace réservé du pied de page 3">
            <a:extLst>
              <a:ext uri="{FF2B5EF4-FFF2-40B4-BE49-F238E27FC236}">
                <a16:creationId xmlns:a16="http://schemas.microsoft.com/office/drawing/2014/main" id="{BD6C69B0-77FF-4CDC-BCF4-4951D5B26DC3}"/>
              </a:ext>
            </a:extLst>
          </p:cNvPr>
          <p:cNvSpPr>
            <a:spLocks noGrp="1"/>
          </p:cNvSpPr>
          <p:nvPr>
            <p:ph type="ftr" sz="quarter" idx="11"/>
          </p:nvPr>
        </p:nvSpPr>
        <p:spPr>
          <a:xfrm>
            <a:off x="2379945" y="6276068"/>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86716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D6C380F-326D-3C40-9EE7-7FBAB0953422}" type="slidenum">
              <a:rPr lang="en-US" smtClean="0"/>
              <a:pPr/>
              <a:t>9</a:t>
            </a:fld>
            <a:endParaRPr lang="en-US"/>
          </a:p>
        </p:txBody>
      </p:sp>
      <p:graphicFrame>
        <p:nvGraphicFramePr>
          <p:cNvPr id="6" name="Tableau 5"/>
          <p:cNvGraphicFramePr>
            <a:graphicFrameLocks noGrp="1"/>
          </p:cNvGraphicFramePr>
          <p:nvPr>
            <p:extLst>
              <p:ext uri="{D42A27DB-BD31-4B8C-83A1-F6EECF244321}">
                <p14:modId xmlns:p14="http://schemas.microsoft.com/office/powerpoint/2010/main" val="3014512264"/>
              </p:ext>
            </p:extLst>
          </p:nvPr>
        </p:nvGraphicFramePr>
        <p:xfrm>
          <a:off x="1143926" y="1869105"/>
          <a:ext cx="6716964" cy="1374420"/>
        </p:xfrm>
        <a:graphic>
          <a:graphicData uri="http://schemas.openxmlformats.org/drawingml/2006/table">
            <a:tbl>
              <a:tblPr firstRow="1" firstCol="1" bandRow="1">
                <a:tableStyleId>{5C22544A-7EE6-4342-B048-85BDC9FD1C3A}</a:tableStyleId>
              </a:tblPr>
              <a:tblGrid>
                <a:gridCol w="1916661">
                  <a:extLst>
                    <a:ext uri="{9D8B030D-6E8A-4147-A177-3AD203B41FA5}">
                      <a16:colId xmlns:a16="http://schemas.microsoft.com/office/drawing/2014/main" val="1033551336"/>
                    </a:ext>
                  </a:extLst>
                </a:gridCol>
                <a:gridCol w="1386888">
                  <a:extLst>
                    <a:ext uri="{9D8B030D-6E8A-4147-A177-3AD203B41FA5}">
                      <a16:colId xmlns:a16="http://schemas.microsoft.com/office/drawing/2014/main" val="2883120972"/>
                    </a:ext>
                  </a:extLst>
                </a:gridCol>
                <a:gridCol w="2346347">
                  <a:extLst>
                    <a:ext uri="{9D8B030D-6E8A-4147-A177-3AD203B41FA5}">
                      <a16:colId xmlns:a16="http://schemas.microsoft.com/office/drawing/2014/main" val="3205874347"/>
                    </a:ext>
                  </a:extLst>
                </a:gridCol>
                <a:gridCol w="1067068">
                  <a:extLst>
                    <a:ext uri="{9D8B030D-6E8A-4147-A177-3AD203B41FA5}">
                      <a16:colId xmlns:a16="http://schemas.microsoft.com/office/drawing/2014/main" val="1110775557"/>
                    </a:ext>
                  </a:extLst>
                </a:gridCol>
              </a:tblGrid>
              <a:tr h="274884">
                <a:tc>
                  <a:txBody>
                    <a:bodyPr/>
                    <a:lstStyle/>
                    <a:p>
                      <a:pPr algn="ctr">
                        <a:lnSpc>
                          <a:spcPct val="107000"/>
                        </a:lnSpc>
                        <a:spcAft>
                          <a:spcPts val="0"/>
                        </a:spcAft>
                      </a:pPr>
                      <a:r>
                        <a:rPr lang="en-GB" sz="1400" dirty="0">
                          <a:effectLst/>
                        </a:rPr>
                        <a:t>Fluid (Gas)</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C: J/(kg.°C)</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Fluid (Liquid)</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C: J/(kg.°C)</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3795728"/>
                  </a:ext>
                </a:extLst>
              </a:tr>
              <a:tr h="274884">
                <a:tc>
                  <a:txBody>
                    <a:bodyPr/>
                    <a:lstStyle/>
                    <a:p>
                      <a:pPr algn="ctr">
                        <a:lnSpc>
                          <a:spcPct val="107000"/>
                        </a:lnSpc>
                        <a:spcAft>
                          <a:spcPts val="0"/>
                        </a:spcAft>
                      </a:pPr>
                      <a:r>
                        <a:rPr lang="en-GB" sz="1400">
                          <a:effectLst/>
                        </a:rPr>
                        <a:t>Air (20 ˚C, 1 bar)</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a:effectLst/>
                        </a:rPr>
                        <a:t>1006 [2.1]</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dirty="0">
                          <a:effectLst/>
                        </a:rPr>
                        <a:t>Mercury</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126</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6798254"/>
                  </a:ext>
                </a:extLst>
              </a:tr>
              <a:tr h="274884">
                <a:tc>
                  <a:txBody>
                    <a:bodyPr/>
                    <a:lstStyle/>
                    <a:p>
                      <a:pPr algn="ctr">
                        <a:lnSpc>
                          <a:spcPct val="107000"/>
                        </a:lnSpc>
                        <a:spcAft>
                          <a:spcPts val="0"/>
                        </a:spcAft>
                      </a:pPr>
                      <a:r>
                        <a:rPr lang="en-GB" sz="1400">
                          <a:effectLst/>
                        </a:rPr>
                        <a:t>Helium (20 ˚C, 1 bar)</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a:effectLst/>
                        </a:rPr>
                        <a:t>5192 [2.1]</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r-FR" sz="1400">
                          <a:effectLst/>
                        </a:rPr>
                        <a:t>3M NOVEC® 649 (liq.) (20 ˚C)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1103 </a:t>
                      </a:r>
                      <a:r>
                        <a:rPr lang="fr-FR" sz="1400" dirty="0">
                          <a:effectLst/>
                        </a:rPr>
                        <a:t>[2.2]</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3172862"/>
                  </a:ext>
                </a:extLst>
              </a:tr>
              <a:tr h="274884">
                <a:tc>
                  <a:txBody>
                    <a:bodyPr/>
                    <a:lstStyle/>
                    <a:p>
                      <a:pPr algn="ctr">
                        <a:lnSpc>
                          <a:spcPct val="107000"/>
                        </a:lnSpc>
                        <a:spcAft>
                          <a:spcPts val="0"/>
                        </a:spcAft>
                      </a:pPr>
                      <a:r>
                        <a:rPr lang="en-GB" sz="1400">
                          <a:effectLst/>
                        </a:rPr>
                        <a:t>Hydrogen (20 ˚C, 1 bar)</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14288 [2.1]</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3M FC-72® (liq.) (25 ˚C)</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1100 </a:t>
                      </a:r>
                      <a:r>
                        <a:rPr lang="fr-FR" sz="1400" dirty="0">
                          <a:effectLst/>
                        </a:rPr>
                        <a:t>[2.3]</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7633040"/>
                  </a:ext>
                </a:extLst>
              </a:tr>
              <a:tr h="274884">
                <a:tc>
                  <a:txBody>
                    <a:bodyPr/>
                    <a:lstStyle/>
                    <a:p>
                      <a:endParaRPr lang="fr-FR" sz="1400"/>
                    </a:p>
                  </a:txBody>
                  <a:tcPr marL="68580" marR="68580" marT="0" marB="0" anchor="ctr"/>
                </a:tc>
                <a:tc>
                  <a:txBody>
                    <a:bodyPr/>
                    <a:lstStyle/>
                    <a:p>
                      <a:endParaRPr lang="fr-FR" sz="1400" dirty="0"/>
                    </a:p>
                  </a:txBody>
                  <a:tcPr marL="68580" marR="68580" marT="0" marB="0" anchor="ctr"/>
                </a:tc>
                <a:tc>
                  <a:txBody>
                    <a:bodyPr/>
                    <a:lstStyle/>
                    <a:p>
                      <a:pPr algn="ctr">
                        <a:lnSpc>
                          <a:spcPct val="107000"/>
                        </a:lnSpc>
                        <a:spcAft>
                          <a:spcPts val="0"/>
                        </a:spcAft>
                      </a:pPr>
                      <a:r>
                        <a:rPr lang="en-GB" sz="1400" b="1" dirty="0">
                          <a:effectLst/>
                        </a:rPr>
                        <a:t>Water (liq.)</a:t>
                      </a:r>
                      <a:endPar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4187 [2.1]</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8291623"/>
                  </a:ext>
                </a:extLst>
              </a:tr>
            </a:tbl>
          </a:graphicData>
        </a:graphic>
      </p:graphicFrame>
      <p:sp>
        <p:nvSpPr>
          <p:cNvPr id="7" name="Rectangle 1"/>
          <p:cNvSpPr>
            <a:spLocks noChangeArrowheads="1"/>
          </p:cNvSpPr>
          <p:nvPr/>
        </p:nvSpPr>
        <p:spPr bwMode="auto">
          <a:xfrm>
            <a:off x="1201284" y="1179717"/>
            <a:ext cx="65995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Approximate heat capacity of some cooling fluids </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2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a:t>
            </a:r>
            <a:r>
              <a:rPr kumimoji="0" lang="en-GB" altLang="en-US" sz="1200" b="1" i="0" u="none"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references refer to unit support  notes]</a:t>
            </a:r>
            <a:endParaRPr kumimoji="0" lang="en-GB" altLang="en-US" sz="1200" b="1" i="0" u="none" strike="noStrike" cap="none" normalizeH="0" baseline="0" dirty="0">
              <a:ln>
                <a:noFill/>
              </a:ln>
              <a:solidFill>
                <a:schemeClr val="accent6">
                  <a:lumMod val="50000"/>
                </a:schemeClr>
              </a:solidFill>
              <a:effectLst/>
              <a:latin typeface="Arial" panose="020B0604020202020204" pitchFamily="34" charset="0"/>
            </a:endParaRPr>
          </a:p>
        </p:txBody>
      </p:sp>
      <p:sp>
        <p:nvSpPr>
          <p:cNvPr id="8" name="Titre 1"/>
          <p:cNvSpPr>
            <a:spLocks noGrp="1"/>
          </p:cNvSpPr>
          <p:nvPr>
            <p:ph type="title"/>
          </p:nvPr>
        </p:nvSpPr>
        <p:spPr>
          <a:xfrm>
            <a:off x="628650" y="365126"/>
            <a:ext cx="7886700" cy="814591"/>
          </a:xfrm>
        </p:spPr>
        <p:txBody>
          <a:bodyPr/>
          <a:lstStyle/>
          <a:p>
            <a:pPr algn="ctr"/>
            <a:r>
              <a:rPr lang="en-GB" b="1" dirty="0">
                <a:solidFill>
                  <a:srgbClr val="C00000"/>
                </a:solidFill>
              </a:rPr>
              <a:t>5.2 </a:t>
            </a:r>
            <a:r>
              <a:rPr lang="en-GB" b="1" dirty="0" err="1">
                <a:solidFill>
                  <a:srgbClr val="C00000"/>
                </a:solidFill>
              </a:rPr>
              <a:t>Monophase</a:t>
            </a:r>
            <a:r>
              <a:rPr lang="en-GB" b="1" dirty="0">
                <a:solidFill>
                  <a:srgbClr val="C00000"/>
                </a:solidFill>
              </a:rPr>
              <a:t> liquid cooling (3)</a:t>
            </a:r>
            <a:endParaRPr lang="fr-FR" b="1" dirty="0">
              <a:solidFill>
                <a:srgbClr val="C00000"/>
              </a:solidFill>
            </a:endParaRPr>
          </a:p>
        </p:txBody>
      </p:sp>
      <p:sp>
        <p:nvSpPr>
          <p:cNvPr id="9" name="Espace réservé du pied de page 3">
            <a:extLst>
              <a:ext uri="{FF2B5EF4-FFF2-40B4-BE49-F238E27FC236}">
                <a16:creationId xmlns:a16="http://schemas.microsoft.com/office/drawing/2014/main" id="{C90757B3-7013-45FE-8FA9-DF44D07BE671}"/>
              </a:ext>
            </a:extLst>
          </p:cNvPr>
          <p:cNvSpPr>
            <a:spLocks noGrp="1"/>
          </p:cNvSpPr>
          <p:nvPr>
            <p:ph type="ftr" sz="quarter" idx="11"/>
          </p:nvPr>
        </p:nvSpPr>
        <p:spPr>
          <a:xfrm>
            <a:off x="2265680" y="6148071"/>
            <a:ext cx="4316730" cy="416560"/>
          </a:xfrm>
        </p:spPr>
        <p:txBody>
          <a:bodyPr/>
          <a:lstStyle/>
          <a:p>
            <a:r>
              <a:rPr lang="en-US" dirty="0"/>
              <a:t>Physics 524: Survey of Instrumentation &amp; Laboratory Techniques:  Unit 5:  Cooling &amp; Thermal management © G. Hallewell (2024) </a:t>
            </a:r>
          </a:p>
        </p:txBody>
      </p:sp>
    </p:spTree>
    <p:extLst>
      <p:ext uri="{BB962C8B-B14F-4D97-AF65-F5344CB8AC3E}">
        <p14:creationId xmlns:p14="http://schemas.microsoft.com/office/powerpoint/2010/main" val="365979173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65978</TotalTime>
  <Words>4043</Words>
  <Application>Microsoft Office PowerPoint</Application>
  <PresentationFormat>On-screen Show (4:3)</PresentationFormat>
  <Paragraphs>434</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Thème Office</vt:lpstr>
      <vt:lpstr>Physics 524   Survey of Instrumentation &amp; Laboratory Techniques:  Unit 5:  Cooling &amp; Thermal management   Lecture 1 of 4 (26:4)</vt:lpstr>
      <vt:lpstr>5.1 Some thermal regulation devices (1)</vt:lpstr>
      <vt:lpstr>5.1 Some thermal regulation devices (2)</vt:lpstr>
      <vt:lpstr>5.1 Some thermal regulation techniques (1)</vt:lpstr>
      <vt:lpstr>5.1 Proportional, Integral &amp;Derivative Control (1)</vt:lpstr>
      <vt:lpstr>5.1 Proportional, Integral &amp;Derivative Control (2)</vt:lpstr>
      <vt:lpstr>5.2 Monophase liquid cooling (1)</vt:lpstr>
      <vt:lpstr>5.2 Monophase liquid cooling (2)</vt:lpstr>
      <vt:lpstr>5.2 Monophase liquid cooling (3)</vt:lpstr>
      <vt:lpstr>5.2 Monophase liquid cooling</vt:lpstr>
      <vt:lpstr>5.2 Monophase liquid cooling (4)</vt:lpstr>
      <vt:lpstr>5.2 Thermal Conductivity, thermal resistance – getting heat into a coolant </vt:lpstr>
      <vt:lpstr>PowerPoint Presentation</vt:lpstr>
      <vt:lpstr>Example from a common application: cooling a processor core with a liquid-channel block (plan and elevation views)</vt:lpstr>
      <vt:lpstr>PowerPoint Presentation</vt:lpstr>
      <vt:lpstr>PowerPoint Presentation</vt:lpstr>
      <vt:lpstr>PowerPoint Presentation</vt:lpstr>
      <vt:lpstr>Heat exchangers (1)</vt:lpstr>
      <vt:lpstr>Heat exchangers (2)</vt:lpstr>
      <vt:lpstr>Heat exchangers (3): and in your refrigerator…</vt:lpstr>
      <vt:lpstr>PowerPoint Presentation</vt:lpstr>
      <vt:lpstr>PowerPoint Presentation</vt:lpstr>
      <vt:lpstr>Heat exchangers (4): …</vt:lpstr>
      <vt:lpstr>Heat exchangers (5):  can be huge - like this condenser…</vt:lpstr>
      <vt:lpstr>Heat exchangers (6):  can be huge - like this cooling tower…</vt:lpstr>
      <vt:lpstr>Heat exchangers (7):  and small too (100 Wattish) –       like this overclocking (?) installation…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Greg</dc:creator>
  <cp:lastModifiedBy>Greg</cp:lastModifiedBy>
  <cp:revision>846</cp:revision>
  <dcterms:created xsi:type="dcterms:W3CDTF">2015-02-25T21:40:34Z</dcterms:created>
  <dcterms:modified xsi:type="dcterms:W3CDTF">2024-10-22T02:48:02Z</dcterms:modified>
</cp:coreProperties>
</file>