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6"/>
  </p:notesMasterIdLst>
  <p:sldIdLst>
    <p:sldId id="1040" r:id="rId2"/>
    <p:sldId id="1101" r:id="rId3"/>
    <p:sldId id="1105" r:id="rId4"/>
    <p:sldId id="1107" r:id="rId5"/>
    <p:sldId id="1109" r:id="rId6"/>
    <p:sldId id="1108" r:id="rId7"/>
    <p:sldId id="1102" r:id="rId8"/>
    <p:sldId id="1111" r:id="rId9"/>
    <p:sldId id="1112" r:id="rId10"/>
    <p:sldId id="1110" r:id="rId11"/>
    <p:sldId id="1113" r:id="rId12"/>
    <p:sldId id="1115" r:id="rId13"/>
    <p:sldId id="1114" r:id="rId14"/>
    <p:sldId id="111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B51BAA"/>
    <a:srgbClr val="FF85F6"/>
    <a:srgbClr val="765A00"/>
    <a:srgbClr val="B08600"/>
    <a:srgbClr val="5AD660"/>
    <a:srgbClr val="66FF33"/>
    <a:srgbClr val="640000"/>
    <a:srgbClr val="CF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24" autoAdjust="0"/>
    <p:restoredTop sz="95268" autoAdjust="0"/>
  </p:normalViewPr>
  <p:slideViewPr>
    <p:cSldViewPr snapToGrid="0">
      <p:cViewPr varScale="1">
        <p:scale>
          <a:sx n="61" d="100"/>
          <a:sy n="61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7104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F80B-C477-499F-A054-B4CD7A3A68B7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EEE-EE17-4350-B87A-0B1EEE02B2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CFC-E9E6-4C24-B222-9229CD32A80E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1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7DC0-E0E4-4E0C-9F28-67D6DF4D0F45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3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6EE-AEE1-4F4C-BB74-3DFD8ECBD07F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4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6F1-E8C3-4A18-B76F-E04CF26770DF}" type="datetime1">
              <a:rPr lang="fr-FR" smtClean="0"/>
              <a:t>08/11/2023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606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  <a:p>
            <a:pPr lvl="4"/>
            <a:r>
              <a:rPr lang="x-none" dirty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C7F-E0D1-479C-91A8-B671D2881862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CA78-5DCE-4373-8BF2-AB73AF02CF28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019-A8C9-4BA1-A51A-97272D268ADB}" type="datetime1">
              <a:rPr lang="fr-FR" smtClean="0"/>
              <a:t>08/11/2023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B68E-C384-42C8-9858-653A30430440}" type="datetime1">
              <a:rPr lang="fr-FR" smtClean="0"/>
              <a:t>08/11/2023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00BB-7561-43C4-804C-CDC275D53689}" type="datetime1">
              <a:rPr lang="fr-FR" smtClean="0"/>
              <a:t>08/11/2023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BF90-E6A2-4B49-9B18-4A50C2C7F4B8}" type="datetime1">
              <a:rPr lang="fr-FR" smtClean="0"/>
              <a:t>08/11/2023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2C96-2402-4535-A2E5-ED95326CC58D}" type="datetime1">
              <a:rPr lang="fr-FR" smtClean="0"/>
              <a:t>08/11/2023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1D0C-5DAB-48C0-BE76-C80A6891FCAC}" type="datetime1">
              <a:rPr lang="fr-FR" smtClean="0"/>
              <a:t>08/11/2023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B460-AA14-4B5A-A2DB-14C88F33BF04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F:\Gollin-Cooling_course\Course%20description\Figures%20for%20course%20description\mlecular%20shape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Sauvegarde\EPJ%20Green%20gases\Paper\Figures\Figure%2015%20ph%20diagrams%20x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Sauvegarde\EPJ%20Green%20gases\Paper\Figures\Figure%2015%20ph%20diagrams%20x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file:///F:\Gollin-Cooling_course\Course%20description\Figures%20for%20course%20description\mlecular%20shapes.jpg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file:///C:\Greg\Gollin-Cooling_course\Course%20description\Figures%20for%20course%20description\Cooling%20%20block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file:///C:\Greg\Gollin-Cooling_course\Course%20description\Figures%20for%20course%20description\Ultimate%20DI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LHC%20upgrade%20paper%20202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RmlQwLdfFZ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LHCb%20CO2cooling%20channel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hsLXi9QTxU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Sauvegarde\EPJ%20Green%20gases\Paper\Figures\Figure%2015%20ph%20diagrams%20x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F:\Gollin-Cooling_course\Course%20description\Figures%20for%20course%20description\mlecular%20shape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F:\Gollin-Cooling_course\Course%20description\Figures%20for%20course%20description\mlecular%20shape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424932"/>
            <a:ext cx="78867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Lecture 4 of 4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(13:</a:t>
            </a:r>
            <a:r>
              <a:rPr lang="fr-FR" sz="2400" b="1" dirty="0">
                <a:solidFill>
                  <a:srgbClr val="C00000"/>
                </a:solidFill>
              </a:rPr>
              <a:t>1</a:t>
            </a:r>
            <a:r>
              <a:rPr lang="fr-FR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27175" y="6349224"/>
            <a:ext cx="4547507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</a:t>
            </a:r>
          </a:p>
          <a:p>
            <a:r>
              <a:rPr lang="en-US" dirty="0"/>
              <a:t>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(2023) </a:t>
            </a:r>
          </a:p>
        </p:txBody>
      </p:sp>
    </p:spTree>
    <p:extLst>
      <p:ext uri="{BB962C8B-B14F-4D97-AF65-F5344CB8AC3E}">
        <p14:creationId xmlns:p14="http://schemas.microsoft.com/office/powerpoint/2010/main" val="400797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7715" y="6356350"/>
            <a:ext cx="440166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605" y="738109"/>
            <a:ext cx="8057745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/>
              <a:t>Saturated fluorocarbons (</a:t>
            </a:r>
            <a:r>
              <a:rPr lang="en-GB" b="1" dirty="0" err="1"/>
              <a:t>C</a:t>
            </a:r>
            <a:r>
              <a:rPr lang="en-GB" b="1" baseline="-25000" dirty="0" err="1"/>
              <a:t>n</a:t>
            </a:r>
            <a:r>
              <a:rPr lang="en-GB" b="1" dirty="0" err="1"/>
              <a:t>F</a:t>
            </a:r>
            <a:r>
              <a:rPr lang="en-GB" b="1" baseline="-25000" dirty="0"/>
              <a:t>(2n+2)</a:t>
            </a:r>
            <a:r>
              <a:rPr lang="en-GB" b="1" dirty="0"/>
              <a:t>) and their Spurred </a:t>
            </a:r>
            <a:r>
              <a:rPr lang="en-GB" b="1" dirty="0" err="1"/>
              <a:t>fluoroketone</a:t>
            </a:r>
            <a:r>
              <a:rPr lang="en-GB" b="1" dirty="0"/>
              <a:t> (C</a:t>
            </a:r>
            <a:r>
              <a:rPr lang="en-GB" b="1" baseline="-25000" dirty="0"/>
              <a:t>n</a:t>
            </a:r>
            <a:r>
              <a:rPr lang="en-GB" b="1" dirty="0"/>
              <a:t>F</a:t>
            </a:r>
            <a:r>
              <a:rPr lang="en-GB" b="1" baseline="-25000" dirty="0"/>
              <a:t>2n</a:t>
            </a:r>
            <a:r>
              <a:rPr lang="en-GB" b="1" dirty="0"/>
              <a:t>O) </a:t>
            </a:r>
            <a:r>
              <a:rPr lang="en-GB" b="1" dirty="0" err="1"/>
              <a:t>analogs</a:t>
            </a:r>
            <a:r>
              <a:rPr lang="en-GB" b="1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GB" b="1" dirty="0"/>
              <a:t>(with 20 year Global Warming Potentials, where measured)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5C947-3E10-4DD7-B1B6-1395C9C2A25A}"/>
              </a:ext>
            </a:extLst>
          </p:cNvPr>
          <p:cNvGrpSpPr/>
          <p:nvPr/>
        </p:nvGrpSpPr>
        <p:grpSpPr>
          <a:xfrm>
            <a:off x="544389" y="1567724"/>
            <a:ext cx="7808311" cy="3959014"/>
            <a:chOff x="544389" y="1567724"/>
            <a:chExt cx="7808311" cy="3959014"/>
          </a:xfrm>
        </p:grpSpPr>
        <p:pic>
          <p:nvPicPr>
            <p:cNvPr id="7" name="mlecular shapes.jpg"/>
            <p:cNvPicPr/>
            <p:nvPr/>
          </p:nvPicPr>
          <p:blipFill rotWithShape="1"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" t="9191" r="4270" b="13932"/>
            <a:stretch>
              <a:fillRect/>
            </a:stretch>
          </p:blipFill>
          <p:spPr bwMode="auto">
            <a:xfrm>
              <a:off x="544389" y="1567724"/>
              <a:ext cx="7808311" cy="39590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D1D8D8-7DC3-4852-8C02-49D350C2B15E}"/>
                </a:ext>
              </a:extLst>
            </p:cNvPr>
            <p:cNvSpPr txBox="1"/>
            <p:nvPr/>
          </p:nvSpPr>
          <p:spPr>
            <a:xfrm>
              <a:off x="1950720" y="4836160"/>
              <a:ext cx="8002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r>
                <a:rPr lang="en-US" sz="14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</a:t>
              </a:r>
              <a:r>
                <a:rPr lang="en-US" sz="14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55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7715" y="6356350"/>
            <a:ext cx="440166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Figure 15 ph diagrams xe.jp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1822"/>
          <a:stretch>
            <a:fillRect/>
          </a:stretch>
        </p:blipFill>
        <p:spPr bwMode="auto">
          <a:xfrm>
            <a:off x="1490134" y="1408852"/>
            <a:ext cx="6333066" cy="4754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787" y="585967"/>
            <a:ext cx="80577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/>
              <a:t>Some Thermodynamic comparisons two convenient SFCs, CO</a:t>
            </a:r>
            <a:r>
              <a:rPr lang="en-GB" b="1" baseline="-25000" dirty="0"/>
              <a:t>2</a:t>
            </a:r>
            <a:r>
              <a:rPr lang="en-GB" b="1" dirty="0"/>
              <a:t>, </a:t>
            </a:r>
            <a:r>
              <a:rPr lang="en-GB" b="1" dirty="0" err="1"/>
              <a:t>Xe</a:t>
            </a:r>
            <a:r>
              <a:rPr lang="en-GB" b="1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GB" b="1" dirty="0"/>
              <a:t>(F-K thermodynamics should be similar to same carbon order SFCs)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40B75A-312D-4C76-AABF-834F8E9758F6}"/>
              </a:ext>
            </a:extLst>
          </p:cNvPr>
          <p:cNvGrpSpPr/>
          <p:nvPr/>
        </p:nvGrpSpPr>
        <p:grpSpPr>
          <a:xfrm>
            <a:off x="0" y="2680176"/>
            <a:ext cx="2247715" cy="1477328"/>
            <a:chOff x="0" y="2680176"/>
            <a:chExt cx="2247715" cy="14773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75828D-D05F-4FF4-8E7A-961536CFADB6}"/>
                </a:ext>
              </a:extLst>
            </p:cNvPr>
            <p:cNvSpPr txBox="1"/>
            <p:nvPr/>
          </p:nvSpPr>
          <p:spPr>
            <a:xfrm flipH="1">
              <a:off x="0" y="2680176"/>
              <a:ext cx="17678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b="1" baseline="-250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F</a:t>
              </a:r>
              <a:r>
                <a:rPr lang="en-US" b="1" baseline="-25000" dirty="0">
                  <a:solidFill>
                    <a:schemeClr val="accent5">
                      <a:lumMod val="75000"/>
                    </a:schemeClr>
                  </a:solidFill>
                </a:rPr>
                <a:t>8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 probably </a:t>
              </a:r>
            </a:p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won’t go cold</a:t>
              </a:r>
            </a:p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 enough  for </a:t>
              </a:r>
            </a:p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HL-LHC operation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54D461A-0107-44A8-85E2-063B8F6EFEB9}"/>
                </a:ext>
              </a:extLst>
            </p:cNvPr>
            <p:cNvCxnSpPr/>
            <p:nvPr/>
          </p:nvCxnSpPr>
          <p:spPr>
            <a:xfrm>
              <a:off x="1635760" y="3307080"/>
              <a:ext cx="61195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67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43176" y="6354235"/>
            <a:ext cx="4303183" cy="365125"/>
          </a:xfrm>
        </p:spPr>
        <p:txBody>
          <a:bodyPr/>
          <a:lstStyle/>
          <a:p>
            <a:r>
              <a:rPr lang="en-US"/>
              <a:t>Physics 524: Survey of Instrumentation &amp; Laboratory Techniques:  Unit 5:  Cooling &amp; Thermal management © G. </a:t>
            </a:r>
            <a:r>
              <a:rPr lang="en-US" dirty="0"/>
              <a:t>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6516"/>
              </p:ext>
            </p:extLst>
          </p:nvPr>
        </p:nvGraphicFramePr>
        <p:xfrm>
          <a:off x="141818" y="475777"/>
          <a:ext cx="44767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/>
                        <a:t>Non-</a:t>
                      </a:r>
                      <a:r>
                        <a:rPr lang="fr-FR" sz="1300" baseline="0" dirty="0" err="1"/>
                        <a:t>flammable</a:t>
                      </a:r>
                      <a:r>
                        <a:rPr lang="fr-FR" sz="1300" baseline="0" dirty="0"/>
                        <a:t>, non-</a:t>
                      </a:r>
                      <a:r>
                        <a:rPr lang="fr-FR" sz="1300" baseline="0" dirty="0" err="1"/>
                        <a:t>toxic</a:t>
                      </a:r>
                      <a:r>
                        <a:rPr lang="fr-FR" sz="1300" baseline="0" dirty="0"/>
                        <a:t>, </a:t>
                      </a:r>
                      <a:r>
                        <a:rPr lang="fr-FR" sz="1300" baseline="0" dirty="0" err="1"/>
                        <a:t>electrical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insulator</a:t>
                      </a:r>
                      <a:r>
                        <a:rPr lang="fr-FR" sz="1300" baseline="0" dirty="0"/>
                        <a:t>, non-ozone-</a:t>
                      </a:r>
                      <a:r>
                        <a:rPr lang="fr-FR" sz="1300" baseline="0" dirty="0" err="1"/>
                        <a:t>depleting</a:t>
                      </a:r>
                      <a:r>
                        <a:rPr lang="fr-FR" sz="1300" baseline="0" dirty="0"/>
                        <a:t>, radiation </a:t>
                      </a:r>
                      <a:r>
                        <a:rPr lang="fr-FR" sz="1300" baseline="0" dirty="0" err="1"/>
                        <a:t>resistant</a:t>
                      </a:r>
                      <a:r>
                        <a:rPr lang="fr-FR" sz="1300" baseline="0" dirty="0"/>
                        <a:t>, GWP=1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sz="1400" baseline="0" dirty="0"/>
                        <a:t>High pressure circulation </a:t>
                      </a:r>
                      <a:r>
                        <a:rPr lang="fr-FR" sz="1300" baseline="0" dirty="0"/>
                        <a:t>(60 bar) at ambient </a:t>
                      </a:r>
                      <a:r>
                        <a:rPr lang="fr-FR" sz="1300" baseline="0" dirty="0" err="1"/>
                        <a:t>temp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before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cooldown</a:t>
                      </a:r>
                      <a:r>
                        <a:rPr lang="fr-FR" sz="1300" baseline="0" dirty="0"/>
                        <a:t> to operating </a:t>
                      </a:r>
                      <a:r>
                        <a:rPr lang="fr-FR" sz="1300" baseline="0" dirty="0" err="1"/>
                        <a:t>temp</a:t>
                      </a:r>
                      <a:endParaRPr lang="fr-FR" sz="1300" baseline="0" dirty="0"/>
                    </a:p>
                    <a:p>
                      <a:pPr algn="ctr"/>
                      <a:r>
                        <a:rPr lang="fr-FR" sz="1300" baseline="0" dirty="0"/>
                        <a:t>High triple point ( -56°C)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sz="1200" b="1" baseline="0" dirty="0"/>
                        <a:t>High triple point </a:t>
                      </a:r>
                      <a:r>
                        <a:rPr lang="fr-FR" sz="1200" b="1" baseline="0" dirty="0" err="1"/>
                        <a:t>may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make</a:t>
                      </a:r>
                      <a:r>
                        <a:rPr lang="fr-FR" sz="1200" b="1" baseline="0" dirty="0"/>
                        <a:t> Si tracker </a:t>
                      </a:r>
                      <a:r>
                        <a:rPr lang="fr-FR" sz="1200" b="1" baseline="0" dirty="0" err="1"/>
                        <a:t>operation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problematic</a:t>
                      </a:r>
                      <a:r>
                        <a:rPr lang="fr-FR" sz="1200" b="1" baseline="0" dirty="0"/>
                        <a:t>: </a:t>
                      </a:r>
                      <a:r>
                        <a:rPr lang="fr-FR" sz="1200" b="1" baseline="0" dirty="0" err="1"/>
                        <a:t>less</a:t>
                      </a:r>
                      <a:r>
                        <a:rPr lang="fr-FR" sz="1200" b="1" baseline="0" dirty="0"/>
                        <a:t> thermal ‘</a:t>
                      </a:r>
                      <a:r>
                        <a:rPr lang="fr-FR" sz="1200" b="1" baseline="0" dirty="0" err="1"/>
                        <a:t>headroom</a:t>
                      </a:r>
                      <a:r>
                        <a:rPr lang="fr-FR" sz="1200" b="1" baseline="0" dirty="0"/>
                        <a:t>’  </a:t>
                      </a:r>
                      <a:r>
                        <a:rPr lang="fr-FR" sz="1200" b="1" baseline="0" dirty="0" err="1"/>
                        <a:t>after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heavy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irradiaton</a:t>
                      </a:r>
                      <a:r>
                        <a:rPr lang="fr-FR" sz="1200" b="1" baseline="0" dirty="0"/>
                        <a:t> (‘thermal </a:t>
                      </a:r>
                      <a:r>
                        <a:rPr lang="fr-FR" sz="1200" b="1" baseline="0" dirty="0" err="1"/>
                        <a:t>runaway</a:t>
                      </a:r>
                      <a:r>
                        <a:rPr lang="fr-FR" sz="1200" b="1" baseline="0" dirty="0"/>
                        <a:t>’ </a:t>
                      </a:r>
                      <a:r>
                        <a:rPr lang="fr-FR" sz="1200" b="1" baseline="0" dirty="0" err="1"/>
                        <a:t>phenomenon</a:t>
                      </a:r>
                      <a:r>
                        <a:rPr lang="fr-FR" sz="1200" b="1" baseline="0" dirty="0"/>
                        <a:t>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sz="1200" b="1" baseline="0" dirty="0"/>
                        <a:t>Extensive R&amp;D program</a:t>
                      </a:r>
                    </a:p>
                    <a:p>
                      <a:pPr algn="ctr"/>
                      <a:r>
                        <a:rPr lang="fr-FR" sz="1200" b="1" baseline="0" dirty="0"/>
                        <a:t>at CERN</a:t>
                      </a:r>
                    </a:p>
                    <a:p>
                      <a:pPr algn="ctr"/>
                      <a:r>
                        <a:rPr lang="fr-FR" sz="1200" b="1" baseline="0" dirty="0" err="1"/>
                        <a:t>Evaporative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coolant</a:t>
                      </a:r>
                      <a:r>
                        <a:rPr lang="fr-FR" sz="1200" b="1" baseline="0" dirty="0"/>
                        <a:t> of </a:t>
                      </a:r>
                      <a:r>
                        <a:rPr lang="fr-FR" sz="1200" b="1" baseline="0" dirty="0" err="1"/>
                        <a:t>choice</a:t>
                      </a:r>
                      <a:r>
                        <a:rPr lang="fr-FR" sz="1200" b="1" baseline="0" dirty="0"/>
                        <a:t> for ATLAS, CMS for </a:t>
                      </a:r>
                      <a:r>
                        <a:rPr lang="fr-FR" sz="1200" b="1" baseline="0" dirty="0" err="1"/>
                        <a:t>start</a:t>
                      </a:r>
                      <a:r>
                        <a:rPr lang="fr-FR" sz="1200" b="1" baseline="0" dirty="0"/>
                        <a:t> of HL-LHC program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95703"/>
              </p:ext>
            </p:extLst>
          </p:nvPr>
        </p:nvGraphicFramePr>
        <p:xfrm>
          <a:off x="4694767" y="567217"/>
          <a:ext cx="435821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109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179109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/>
                        <a:t>Non-</a:t>
                      </a:r>
                      <a:r>
                        <a:rPr lang="fr-FR" sz="1300" baseline="0" dirty="0" err="1"/>
                        <a:t>flammable</a:t>
                      </a:r>
                      <a:r>
                        <a:rPr lang="fr-FR" sz="1300" baseline="0" dirty="0"/>
                        <a:t>, non-</a:t>
                      </a:r>
                      <a:r>
                        <a:rPr lang="fr-FR" sz="1300" baseline="0" dirty="0" err="1"/>
                        <a:t>toxic</a:t>
                      </a:r>
                      <a:r>
                        <a:rPr lang="fr-FR" sz="1300" baseline="0" dirty="0"/>
                        <a:t>, </a:t>
                      </a:r>
                      <a:r>
                        <a:rPr lang="fr-FR" sz="1300" baseline="0" dirty="0" err="1"/>
                        <a:t>electrical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insulator</a:t>
                      </a:r>
                      <a:r>
                        <a:rPr lang="fr-FR" sz="1300" baseline="0" dirty="0"/>
                        <a:t>, non-ozone-</a:t>
                      </a:r>
                      <a:r>
                        <a:rPr lang="fr-FR" sz="1300" baseline="0" dirty="0" err="1"/>
                        <a:t>depleting</a:t>
                      </a:r>
                      <a:r>
                        <a:rPr lang="fr-FR" sz="1300" baseline="0" dirty="0"/>
                        <a:t>, radiation </a:t>
                      </a:r>
                      <a:r>
                        <a:rPr lang="fr-FR" sz="1300" baseline="0" dirty="0" err="1"/>
                        <a:t>resistant</a:t>
                      </a:r>
                      <a:endParaRPr lang="fr-FR" sz="13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algn="ctr"/>
                      <a:r>
                        <a:rPr lang="fr-FR" sz="1300" baseline="0" dirty="0" err="1"/>
                        <a:t>Very</a:t>
                      </a:r>
                      <a:r>
                        <a:rPr lang="fr-FR" sz="1300" baseline="0" dirty="0"/>
                        <a:t> high GWP </a:t>
                      </a:r>
                    </a:p>
                    <a:p>
                      <a:pPr algn="ctr"/>
                      <a:r>
                        <a:rPr lang="fr-FR" sz="1300" baseline="0" dirty="0"/>
                        <a:t>(</a:t>
                      </a:r>
                      <a:r>
                        <a:rPr lang="fr-FR" sz="1300" baseline="0" dirty="0" err="1"/>
                        <a:t>around</a:t>
                      </a:r>
                      <a:r>
                        <a:rPr lang="fr-FR" sz="1300" baseline="0" dirty="0"/>
                        <a:t> 6000 x CO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3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algn="ctr"/>
                      <a:r>
                        <a:rPr lang="fr-FR" sz="1200" b="1" baseline="0" dirty="0"/>
                        <a:t>Production </a:t>
                      </a:r>
                      <a:r>
                        <a:rPr lang="fr-FR" sz="1200" b="1" baseline="0" dirty="0" err="1"/>
                        <a:t>will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be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phased</a:t>
                      </a:r>
                      <a:r>
                        <a:rPr lang="fr-FR" sz="1200" b="1" baseline="0" dirty="0"/>
                        <a:t> out </a:t>
                      </a:r>
                      <a:r>
                        <a:rPr lang="fr-FR" sz="1200" b="1" baseline="0" dirty="0" err="1"/>
                        <a:t>unless</a:t>
                      </a:r>
                      <a:r>
                        <a:rPr lang="fr-FR" sz="1200" b="1" baseline="0" dirty="0"/>
                        <a:t> a </a:t>
                      </a:r>
                      <a:r>
                        <a:rPr lang="fr-FR" sz="1200" b="1" baseline="0" dirty="0" err="1"/>
                        <a:t>strong</a:t>
                      </a:r>
                      <a:r>
                        <a:rPr lang="fr-FR" sz="1200" b="1" baseline="0" dirty="0"/>
                        <a:t> motivation </a:t>
                      </a:r>
                      <a:r>
                        <a:rPr lang="fr-FR" sz="1200" b="1" baseline="0" dirty="0" err="1"/>
                        <a:t>from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semiconductor</a:t>
                      </a:r>
                      <a:r>
                        <a:rPr lang="fr-FR" sz="1200" b="1" baseline="0" dirty="0"/>
                        <a:t> manufacture </a:t>
                      </a:r>
                      <a:r>
                        <a:rPr lang="fr-FR" sz="1200" b="1" baseline="0" dirty="0" err="1"/>
                        <a:t>industry</a:t>
                      </a:r>
                      <a:r>
                        <a:rPr lang="fr-FR" sz="1200" b="1" baseline="0" dirty="0"/>
                        <a:t>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err="1"/>
                        <a:t>Proved</a:t>
                      </a:r>
                      <a:r>
                        <a:rPr lang="fr-FR" sz="1200" b="1" baseline="0" dirty="0"/>
                        <a:t> to </a:t>
                      </a:r>
                      <a:r>
                        <a:rPr lang="fr-FR" sz="1200" b="1" baseline="0" dirty="0" err="1"/>
                        <a:t>decrease</a:t>
                      </a:r>
                      <a:r>
                        <a:rPr lang="fr-FR" sz="1200" b="1" baseline="0" dirty="0"/>
                        <a:t> the operating </a:t>
                      </a:r>
                      <a:r>
                        <a:rPr lang="fr-FR" sz="1200" b="1" baseline="0" dirty="0" err="1"/>
                        <a:t>temp</a:t>
                      </a:r>
                      <a:r>
                        <a:rPr lang="fr-FR" sz="1200" b="1" baseline="0" dirty="0"/>
                        <a:t> of an ATLAS SCT thermal model in </a:t>
                      </a:r>
                      <a:r>
                        <a:rPr lang="fr-FR" sz="1200" b="1" baseline="0" dirty="0" err="1"/>
                        <a:t>blend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with</a:t>
                      </a:r>
                      <a:r>
                        <a:rPr lang="fr-FR" sz="1200" b="1" baseline="0" dirty="0"/>
                        <a:t> 75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2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fr-FR" sz="1200" b="0" baseline="-25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fr-FR" sz="1400" b="1" baseline="0" dirty="0"/>
                        <a:t> 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74773"/>
              </p:ext>
            </p:extLst>
          </p:nvPr>
        </p:nvGraphicFramePr>
        <p:xfrm>
          <a:off x="141818" y="3190877"/>
          <a:ext cx="447675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/>
                        <a:t>Non-</a:t>
                      </a:r>
                      <a:r>
                        <a:rPr lang="fr-FR" sz="1300" baseline="0" dirty="0" err="1"/>
                        <a:t>flammable</a:t>
                      </a:r>
                      <a:r>
                        <a:rPr lang="fr-FR" sz="1300" baseline="0" dirty="0"/>
                        <a:t>, non-</a:t>
                      </a:r>
                      <a:r>
                        <a:rPr lang="fr-FR" sz="1300" baseline="0" dirty="0" err="1"/>
                        <a:t>toxic</a:t>
                      </a:r>
                      <a:r>
                        <a:rPr lang="fr-FR" sz="1300" baseline="0" dirty="0"/>
                        <a:t>, </a:t>
                      </a:r>
                      <a:r>
                        <a:rPr lang="fr-FR" sz="1300" baseline="0" dirty="0" err="1"/>
                        <a:t>electrical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insulator</a:t>
                      </a:r>
                      <a:r>
                        <a:rPr lang="fr-FR" sz="1300" baseline="0" dirty="0"/>
                        <a:t>, non-ozone-</a:t>
                      </a:r>
                      <a:r>
                        <a:rPr lang="fr-FR" sz="1300" baseline="0" dirty="0" err="1"/>
                        <a:t>depleting</a:t>
                      </a:r>
                      <a:r>
                        <a:rPr lang="fr-FR" sz="1300" baseline="0" dirty="0"/>
                        <a:t>, radiation </a:t>
                      </a:r>
                      <a:r>
                        <a:rPr lang="fr-FR" sz="1300" baseline="0" dirty="0" err="1"/>
                        <a:t>resistant</a:t>
                      </a:r>
                      <a:r>
                        <a:rPr lang="fr-FR" sz="1300" baseline="0" dirty="0"/>
                        <a:t>, GWP=0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300" baseline="0" dirty="0"/>
                        <a:t>High pressure circulation (50 bar) at ambient </a:t>
                      </a:r>
                      <a:r>
                        <a:rPr lang="fr-FR" sz="1300" baseline="0" dirty="0" err="1"/>
                        <a:t>temp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before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cooldown</a:t>
                      </a:r>
                      <a:r>
                        <a:rPr lang="fr-FR" sz="1300" baseline="0" dirty="0"/>
                        <a:t> to operating </a:t>
                      </a:r>
                      <a:r>
                        <a:rPr lang="fr-FR" sz="1300" baseline="0" dirty="0" err="1"/>
                        <a:t>temp</a:t>
                      </a:r>
                      <a:endParaRPr lang="fr-FR" sz="1300" baseline="0" dirty="0"/>
                    </a:p>
                    <a:p>
                      <a:pPr algn="ctr"/>
                      <a:r>
                        <a:rPr lang="fr-FR" sz="1300" baseline="0" dirty="0"/>
                        <a:t>(</a:t>
                      </a:r>
                      <a:r>
                        <a:rPr lang="fr-FR" sz="1300" baseline="0" dirty="0" err="1"/>
                        <a:t>amost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transcritical</a:t>
                      </a:r>
                      <a:r>
                        <a:rPr lang="fr-FR" sz="1300" baseline="0" dirty="0"/>
                        <a:t>)</a:t>
                      </a:r>
                    </a:p>
                    <a:p>
                      <a:pPr algn="ctr"/>
                      <a:r>
                        <a:rPr lang="fr-FR" sz="1300" baseline="0" dirty="0" err="1"/>
                        <a:t>Extremely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expensive</a:t>
                      </a:r>
                      <a:endParaRPr lang="fr-FR" sz="13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200" b="1" baseline="0" dirty="0" err="1"/>
                        <a:t>Very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difficult</a:t>
                      </a:r>
                      <a:r>
                        <a:rPr lang="fr-FR" sz="1200" b="1" baseline="0" dirty="0"/>
                        <a:t> future </a:t>
                      </a:r>
                      <a:r>
                        <a:rPr lang="fr-FR" sz="1200" b="1" baseline="0" dirty="0" err="1"/>
                        <a:t>procurement</a:t>
                      </a:r>
                      <a:r>
                        <a:rPr lang="fr-FR" sz="1200" b="1" baseline="0" dirty="0"/>
                        <a:t> </a:t>
                      </a:r>
                    </a:p>
                    <a:p>
                      <a:pPr algn="ctr"/>
                      <a:r>
                        <a:rPr lang="fr-FR" sz="1200" b="1" baseline="0" dirty="0"/>
                        <a:t>(</a:t>
                      </a:r>
                      <a:r>
                        <a:rPr lang="fr-FR" sz="1200" b="1" baseline="0" dirty="0" err="1"/>
                        <a:t>war</a:t>
                      </a:r>
                      <a:r>
                        <a:rPr lang="fr-FR" sz="1200" b="1" baseline="0" dirty="0"/>
                        <a:t> in Ukraine)</a:t>
                      </a:r>
                    </a:p>
                    <a:p>
                      <a:pPr algn="ctr"/>
                      <a:r>
                        <a:rPr lang="fr-FR" sz="1200" b="1" baseline="0" dirty="0"/>
                        <a:t>(10</a:t>
                      </a:r>
                      <a:r>
                        <a:rPr lang="fr-FR" sz="1200" b="1" baseline="30000" dirty="0"/>
                        <a:t>-8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atmospheric</a:t>
                      </a:r>
                      <a:r>
                        <a:rPr lang="fr-FR" sz="1200" b="1" baseline="0" dirty="0"/>
                        <a:t> content.)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200" b="1" baseline="0" dirty="0" err="1"/>
                        <a:t>Could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find</a:t>
                      </a:r>
                      <a:r>
                        <a:rPr lang="fr-FR" sz="1200" b="1" baseline="0" dirty="0"/>
                        <a:t> expertise </a:t>
                      </a:r>
                    </a:p>
                    <a:p>
                      <a:pPr algn="ctr"/>
                      <a:r>
                        <a:rPr lang="fr-FR" sz="1200" b="1" baseline="0" dirty="0"/>
                        <a:t>In </a:t>
                      </a:r>
                      <a:r>
                        <a:rPr lang="fr-FR" sz="1200" b="1" baseline="0" dirty="0" err="1"/>
                        <a:t>particle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physics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community</a:t>
                      </a:r>
                      <a:r>
                        <a:rPr lang="fr-FR" sz="1200" b="1" baseline="0" dirty="0"/>
                        <a:t> for fabrication of </a:t>
                      </a:r>
                      <a:r>
                        <a:rPr lang="fr-FR" sz="1200" b="1" baseline="0" dirty="0" err="1"/>
                        <a:t>circulators</a:t>
                      </a:r>
                      <a:r>
                        <a:rPr lang="fr-FR" sz="1200" b="1" baseline="0" dirty="0"/>
                        <a:t>: </a:t>
                      </a:r>
                      <a:r>
                        <a:rPr lang="fr-FR" sz="1200" b="1" baseline="0" dirty="0" err="1"/>
                        <a:t>already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used</a:t>
                      </a:r>
                      <a:r>
                        <a:rPr lang="fr-FR" sz="1200" b="1" baseline="0" dirty="0"/>
                        <a:t> in </a:t>
                      </a:r>
                      <a:r>
                        <a:rPr lang="fr-FR" sz="1200" b="1" baseline="0" dirty="0" err="1"/>
                        <a:t>dark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matter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experiments</a:t>
                      </a:r>
                      <a:endParaRPr lang="fr-FR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43738"/>
              </p:ext>
            </p:extLst>
          </p:nvPr>
        </p:nvGraphicFramePr>
        <p:xfrm>
          <a:off x="4694767" y="3228448"/>
          <a:ext cx="435821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109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179109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1065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  <a:endParaRPr lang="fr-FR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Non-</a:t>
                      </a:r>
                      <a:r>
                        <a:rPr lang="fr-FR" sz="1200" baseline="0" dirty="0" err="1"/>
                        <a:t>flammable</a:t>
                      </a:r>
                      <a:r>
                        <a:rPr lang="fr-FR" sz="1200" baseline="0" dirty="0"/>
                        <a:t>, non-</a:t>
                      </a:r>
                      <a:r>
                        <a:rPr lang="fr-FR" sz="1200" baseline="0" dirty="0" err="1"/>
                        <a:t>toxic</a:t>
                      </a:r>
                      <a:r>
                        <a:rPr lang="fr-FR" sz="1200" baseline="0" dirty="0"/>
                        <a:t>, </a:t>
                      </a:r>
                      <a:r>
                        <a:rPr lang="fr-FR" sz="1200" baseline="0" dirty="0" err="1"/>
                        <a:t>electrical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baseline="0" dirty="0" err="1"/>
                        <a:t>insulator</a:t>
                      </a:r>
                      <a:r>
                        <a:rPr lang="fr-FR" sz="1200" baseline="0" dirty="0"/>
                        <a:t>, non-ozone-</a:t>
                      </a:r>
                      <a:r>
                        <a:rPr lang="fr-FR" sz="1200" baseline="0" dirty="0" err="1"/>
                        <a:t>depleting</a:t>
                      </a:r>
                      <a:r>
                        <a:rPr lang="fr-FR" sz="1200" baseline="0" dirty="0"/>
                        <a:t>, radiation </a:t>
                      </a:r>
                      <a:r>
                        <a:rPr lang="fr-FR" sz="1200" baseline="0" dirty="0" err="1"/>
                        <a:t>resistant</a:t>
                      </a:r>
                      <a:r>
                        <a:rPr lang="fr-FR" sz="1200" baseline="0" dirty="0"/>
                        <a:t>, GWP=0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1598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200" b="1" baseline="0" dirty="0"/>
                        <a:t>Large </a:t>
                      </a:r>
                      <a:r>
                        <a:rPr lang="fr-FR" sz="1200" b="1" baseline="0" dirty="0" err="1"/>
                        <a:t>scale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industrial</a:t>
                      </a:r>
                      <a:r>
                        <a:rPr lang="fr-FR" sz="1200" b="1" baseline="0" dirty="0"/>
                        <a:t> production </a:t>
                      </a:r>
                      <a:r>
                        <a:rPr lang="fr-FR" sz="1200" b="1" baseline="0" dirty="0" err="1"/>
                        <a:t>may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depend</a:t>
                      </a:r>
                      <a:r>
                        <a:rPr lang="fr-FR" sz="1200" b="1" baseline="0" dirty="0"/>
                        <a:t> on the </a:t>
                      </a:r>
                      <a:r>
                        <a:rPr lang="fr-FR" sz="1200" b="1" baseline="0" dirty="0" err="1"/>
                        <a:t>phasing</a:t>
                      </a:r>
                      <a:r>
                        <a:rPr lang="fr-FR" sz="1200" b="1" baseline="0" dirty="0"/>
                        <a:t>-out of </a:t>
                      </a:r>
                      <a:r>
                        <a:rPr lang="fr-FR" sz="1200" b="1" baseline="0" dirty="0" err="1"/>
                        <a:t>SFCs</a:t>
                      </a:r>
                      <a:r>
                        <a:rPr lang="fr-FR" sz="1200" b="1" baseline="0" dirty="0"/>
                        <a:t>, </a:t>
                      </a:r>
                      <a:r>
                        <a:rPr lang="fr-FR" sz="1200" b="1" baseline="0" dirty="0" err="1"/>
                        <a:t>needs</a:t>
                      </a:r>
                      <a:r>
                        <a:rPr lang="fr-FR" sz="1200" b="1" baseline="0" dirty="0"/>
                        <a:t> of </a:t>
                      </a:r>
                      <a:r>
                        <a:rPr lang="fr-FR" sz="1200" b="1" baseline="0" dirty="0" err="1"/>
                        <a:t>semiconductor</a:t>
                      </a:r>
                      <a:r>
                        <a:rPr lang="fr-FR" sz="1200" b="1" baseline="0" dirty="0"/>
                        <a:t> manufacture </a:t>
                      </a:r>
                      <a:r>
                        <a:rPr lang="fr-FR" sz="1200" b="1" baseline="0" dirty="0" err="1"/>
                        <a:t>industry</a:t>
                      </a:r>
                      <a:r>
                        <a:rPr lang="fr-FR" sz="1200" b="1" baseline="0" dirty="0"/>
                        <a:t>: </a:t>
                      </a:r>
                    </a:p>
                    <a:p>
                      <a:pPr algn="ctr"/>
                      <a:r>
                        <a:rPr lang="fr-FR" sz="1200" b="1" baseline="0" dirty="0" err="1"/>
                        <a:t>Material</a:t>
                      </a:r>
                      <a:r>
                        <a:rPr lang="fr-FR" sz="1200" b="1" baseline="0" dirty="0"/>
                        <a:t> compatibility </a:t>
                      </a:r>
                      <a:r>
                        <a:rPr lang="fr-FR" sz="1200" b="1" baseline="0" dirty="0" err="1"/>
                        <a:t>needs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further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study</a:t>
                      </a:r>
                      <a:r>
                        <a:rPr lang="fr-FR" sz="1200" b="1" baseline="0" dirty="0"/>
                        <a:t>.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  <a:endParaRPr lang="fr-FR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Expertise in </a:t>
                      </a:r>
                      <a:r>
                        <a:rPr lang="fr-FR" sz="1200" b="1" baseline="0" dirty="0" err="1"/>
                        <a:t>particle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physics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community</a:t>
                      </a:r>
                      <a:r>
                        <a:rPr lang="fr-FR" sz="1200" b="1" baseline="0" dirty="0"/>
                        <a:t>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3M NOVEC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649  (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200" b="1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fr-FR" sz="1200" b="1" baseline="-25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62145" y="86529"/>
            <a:ext cx="8957568" cy="38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SWOT analysis of cooling fluids HL-LHC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7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7715" y="6356350"/>
            <a:ext cx="440166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35332" y="127538"/>
            <a:ext cx="8480194" cy="29746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/>
              <a:t>Last problem (6): See separate sheet – one for the sleuth</a:t>
            </a:r>
            <a:r>
              <a:rPr lang="en-GB" dirty="0">
                <a:solidFill>
                  <a:schemeClr val="accent5"/>
                </a:solidFill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accent5"/>
                </a:solidFill>
              </a:rPr>
              <a:t>while a new fluid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6</a:t>
            </a:r>
            <a:r>
              <a:rPr lang="en-GB" dirty="0">
                <a:solidFill>
                  <a:schemeClr val="accent5"/>
                </a:solidFill>
              </a:rPr>
              <a:t>O would have all the advantages of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8</a:t>
            </a:r>
            <a:r>
              <a:rPr lang="en-GB" dirty="0">
                <a:solidFill>
                  <a:schemeClr val="accent5"/>
                </a:solidFill>
              </a:rPr>
              <a:t>, but with zero GWP, the thermodynamics  of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8  </a:t>
            </a:r>
            <a:r>
              <a:rPr lang="en-GB" dirty="0">
                <a:solidFill>
                  <a:schemeClr val="accent5"/>
                </a:solidFill>
              </a:rPr>
              <a:t>and presumably of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6</a:t>
            </a:r>
            <a:r>
              <a:rPr lang="en-GB" dirty="0">
                <a:solidFill>
                  <a:schemeClr val="accent5"/>
                </a:solidFill>
              </a:rPr>
              <a:t>O (which differs in molecular weight by 22 units) is not perfect for cooling a processor chip at room temperature. What fluid in the C</a:t>
            </a:r>
            <a:r>
              <a:rPr lang="en-GB" baseline="-25000" dirty="0">
                <a:solidFill>
                  <a:schemeClr val="accent5"/>
                </a:solidFill>
              </a:rPr>
              <a:t>n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2n</a:t>
            </a:r>
            <a:r>
              <a:rPr lang="en-GB" dirty="0">
                <a:solidFill>
                  <a:schemeClr val="accent5"/>
                </a:solidFill>
              </a:rPr>
              <a:t>O spectrum might be better, and why? </a:t>
            </a:r>
          </a:p>
          <a:p>
            <a:r>
              <a:rPr lang="en-GB" b="1" dirty="0">
                <a:solidFill>
                  <a:schemeClr val="accent5"/>
                </a:solidFill>
              </a:rPr>
              <a:t>Hint:</a:t>
            </a:r>
            <a:r>
              <a:rPr lang="en-GB" dirty="0">
                <a:solidFill>
                  <a:schemeClr val="accent5"/>
                </a:solidFill>
              </a:rPr>
              <a:t> the figures below may help in this.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Figure 15 ph diagrams xe.jp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1822"/>
          <a:stretch>
            <a:fillRect/>
          </a:stretch>
        </p:blipFill>
        <p:spPr bwMode="auto">
          <a:xfrm>
            <a:off x="5193437" y="3102187"/>
            <a:ext cx="3703785" cy="3177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9C4182-4D1E-4783-B87F-E42A2C3CEE63}"/>
              </a:ext>
            </a:extLst>
          </p:cNvPr>
          <p:cNvGrpSpPr/>
          <p:nvPr/>
        </p:nvGrpSpPr>
        <p:grpSpPr>
          <a:xfrm>
            <a:off x="243489" y="3649768"/>
            <a:ext cx="4807906" cy="2159000"/>
            <a:chOff x="243489" y="3649768"/>
            <a:chExt cx="4807906" cy="2159000"/>
          </a:xfrm>
        </p:grpSpPr>
        <p:pic>
          <p:nvPicPr>
            <p:cNvPr id="7" name="mlecular shapes.jpg"/>
            <p:cNvPicPr/>
            <p:nvPr/>
          </p:nvPicPr>
          <p:blipFill rotWithShape="1"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" t="9191" r="4270" b="13932"/>
            <a:stretch>
              <a:fillRect/>
            </a:stretch>
          </p:blipFill>
          <p:spPr bwMode="auto">
            <a:xfrm>
              <a:off x="243489" y="3649768"/>
              <a:ext cx="4807906" cy="2159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26CD5F-8ABA-474F-8264-9A76FFD22969}"/>
                </a:ext>
              </a:extLst>
            </p:cNvPr>
            <p:cNvSpPr txBox="1"/>
            <p:nvPr/>
          </p:nvSpPr>
          <p:spPr>
            <a:xfrm>
              <a:off x="924560" y="5374640"/>
              <a:ext cx="80021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</a:t>
              </a:r>
              <a:r>
                <a:rPr lang="en-US" sz="8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9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7715" y="6356350"/>
            <a:ext cx="440166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6432" y="704596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where does this leave the option of immersion cooling of processors,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the cooling of processor chips themselves thru microchannels?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23714" r="1"/>
          <a:stretch/>
        </p:blipFill>
        <p:spPr bwMode="auto">
          <a:xfrm>
            <a:off x="7056691" y="1253623"/>
            <a:ext cx="1776399" cy="254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Ultimate DIY.jpg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25167" r="51332" b="20743"/>
          <a:stretch>
            <a:fillRect/>
          </a:stretch>
        </p:blipFill>
        <p:spPr bwMode="auto">
          <a:xfrm>
            <a:off x="259713" y="1351856"/>
            <a:ext cx="1741194" cy="2437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9713" y="3790381"/>
            <a:ext cx="876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3M </a:t>
            </a:r>
            <a:r>
              <a:rPr lang="fr-FR" sz="1400" b="1" dirty="0" err="1"/>
              <a:t>seem</a:t>
            </a:r>
            <a:r>
              <a:rPr lang="fr-FR" sz="1400" b="1" dirty="0"/>
              <a:t> to have </a:t>
            </a:r>
            <a:r>
              <a:rPr lang="fr-FR" sz="1400" b="1" dirty="0" err="1"/>
              <a:t>lost</a:t>
            </a:r>
            <a:r>
              <a:rPr lang="fr-FR" sz="1400" b="1" dirty="0"/>
              <a:t> </a:t>
            </a:r>
            <a:r>
              <a:rPr lang="fr-FR" sz="1400" b="1" dirty="0" err="1"/>
              <a:t>enthusiasm</a:t>
            </a:r>
            <a:r>
              <a:rPr lang="fr-FR" sz="1400" b="1" dirty="0"/>
              <a:t> to </a:t>
            </a:r>
            <a:r>
              <a:rPr lang="fr-FR" sz="1400" b="1" dirty="0" err="1"/>
              <a:t>produce</a:t>
            </a:r>
            <a:r>
              <a:rPr lang="fr-FR" sz="1400" b="1" dirty="0"/>
              <a:t> </a:t>
            </a:r>
            <a:r>
              <a:rPr lang="fr-FR" sz="1400" b="1" dirty="0" err="1"/>
              <a:t>any</a:t>
            </a:r>
            <a:r>
              <a:rPr lang="fr-FR" sz="1400" b="1" dirty="0"/>
              <a:t> more </a:t>
            </a:r>
            <a:r>
              <a:rPr lang="fr-FR" sz="1400" b="1" dirty="0" err="1"/>
              <a:t>fluorinated</a:t>
            </a:r>
            <a:r>
              <a:rPr lang="fr-FR" sz="1400" b="1" dirty="0"/>
              <a:t> </a:t>
            </a:r>
            <a:r>
              <a:rPr lang="fr-FR" sz="1400" b="1" dirty="0" err="1"/>
              <a:t>fluids</a:t>
            </a:r>
            <a:r>
              <a:rPr lang="fr-FR" sz="1400" b="1" dirty="0"/>
              <a:t> </a:t>
            </a:r>
            <a:r>
              <a:rPr lang="fr-FR" sz="1400" b="1" dirty="0" err="1"/>
              <a:t>after</a:t>
            </a:r>
            <a:r>
              <a:rPr lang="fr-FR" sz="1400" b="1" dirty="0"/>
              <a:t> 2025, but  </a:t>
            </a:r>
            <a:r>
              <a:rPr lang="fr-FR" sz="1400" b="1" dirty="0" err="1"/>
              <a:t>companies</a:t>
            </a:r>
            <a:r>
              <a:rPr lang="fr-FR" sz="1400" b="1" dirty="0"/>
              <a:t> </a:t>
            </a:r>
            <a:r>
              <a:rPr lang="fr-FR" sz="1400" b="1" dirty="0" err="1"/>
              <a:t>like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/>
              <a:t>F2 </a:t>
            </a:r>
            <a:r>
              <a:rPr lang="fr-FR" sz="1400" b="1" dirty="0" err="1"/>
              <a:t>Chemicals</a:t>
            </a:r>
            <a:r>
              <a:rPr lang="fr-FR" sz="1400" b="1" dirty="0"/>
              <a:t> (Preston, UK), </a:t>
            </a:r>
            <a:r>
              <a:rPr lang="fr-FR" sz="1400" b="1" dirty="0">
                <a:solidFill>
                  <a:srgbClr val="C00000"/>
                </a:solidFill>
              </a:rPr>
              <a:t>Astor (Ru), </a:t>
            </a:r>
            <a:r>
              <a:rPr lang="fr-FR" sz="1400" b="1" dirty="0" err="1"/>
              <a:t>Synquest</a:t>
            </a:r>
            <a:r>
              <a:rPr lang="fr-FR" sz="1400" b="1" dirty="0"/>
              <a:t> (FL), </a:t>
            </a:r>
            <a:r>
              <a:rPr lang="fr-FR" sz="1400" b="1" dirty="0" err="1"/>
              <a:t>Techspray</a:t>
            </a:r>
            <a:r>
              <a:rPr lang="fr-FR" sz="1400" b="1" dirty="0"/>
              <a:t> (GA) continue (</a:t>
            </a:r>
            <a:r>
              <a:rPr lang="fr-FR" sz="1400" b="1" dirty="0" err="1"/>
              <a:t>probably</a:t>
            </a:r>
            <a:r>
              <a:rPr lang="fr-FR" sz="1400" b="1" dirty="0"/>
              <a:t> </a:t>
            </a:r>
            <a:r>
              <a:rPr lang="fr-FR" sz="1400" b="1" dirty="0" err="1"/>
              <a:t>many</a:t>
            </a:r>
            <a:r>
              <a:rPr lang="fr-FR" sz="1400" b="1" dirty="0"/>
              <a:t> </a:t>
            </a:r>
            <a:r>
              <a:rPr lang="fr-FR" sz="1400" b="1" dirty="0" err="1"/>
              <a:t>others</a:t>
            </a:r>
            <a:r>
              <a:rPr lang="fr-FR" sz="1400" b="1" dirty="0"/>
              <a:t>: </a:t>
            </a:r>
            <a:r>
              <a:rPr lang="fr-FR" sz="1400" b="1" dirty="0" err="1"/>
              <a:t>e.g.China</a:t>
            </a:r>
            <a:r>
              <a:rPr lang="fr-FR" sz="1400" b="1" dirty="0"/>
              <a:t>)</a:t>
            </a:r>
          </a:p>
        </p:txBody>
      </p:sp>
      <p:pic>
        <p:nvPicPr>
          <p:cNvPr id="14" name="Espace réservé pour une image  6" descr="Lecture 1-4 version oct 8 2023.pptx - PowerPo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087" y="4367942"/>
            <a:ext cx="3996101" cy="1995936"/>
          </a:xfrm>
          <a:prstGeom prst="rect">
            <a:avLst/>
          </a:prstGeom>
        </p:spPr>
      </p:pic>
      <p:pic>
        <p:nvPicPr>
          <p:cNvPr id="15" name="Cooling  block.jpg" descr="C:\Greg\Gollin-Cooling_course\Course description\Figures for course description\Cooling  block.jpg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58369" r="28313" b="33522"/>
          <a:stretch>
            <a:fillRect/>
          </a:stretch>
        </p:blipFill>
        <p:spPr bwMode="auto">
          <a:xfrm>
            <a:off x="2913920" y="1747631"/>
            <a:ext cx="3107267" cy="10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Espace réservé pour une image  4" descr="LHCB VELO upgrade  microchannels1-s2.0-S0168900222003394-main.pdf - Adobe Acrobat Reader (32-bit)"/>
          <p:cNvPicPr>
            <a:picLocks noGrp="1"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t="41542" r="7330" b="40949"/>
          <a:stretch/>
        </p:blipFill>
        <p:spPr bwMode="auto">
          <a:xfrm>
            <a:off x="2913919" y="1628082"/>
            <a:ext cx="3149599" cy="3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00907" y="2744283"/>
            <a:ext cx="4975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Will  processor chips </a:t>
            </a:r>
            <a:r>
              <a:rPr lang="fr-FR" sz="1400" b="1" dirty="0" err="1">
                <a:solidFill>
                  <a:srgbClr val="C00000"/>
                </a:solidFill>
              </a:rPr>
              <a:t>ever</a:t>
            </a:r>
            <a:r>
              <a:rPr lang="fr-FR" sz="1400" b="1" dirty="0">
                <a:solidFill>
                  <a:srgbClr val="C00000"/>
                </a:solidFill>
              </a:rPr>
              <a:t> look </a:t>
            </a:r>
            <a:r>
              <a:rPr lang="fr-FR" sz="1400" b="1" dirty="0" err="1">
                <a:solidFill>
                  <a:srgbClr val="C00000"/>
                </a:solidFill>
              </a:rPr>
              <a:t>like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1400" b="1" dirty="0" err="1">
                <a:solidFill>
                  <a:srgbClr val="C00000"/>
                </a:solidFill>
              </a:rPr>
              <a:t>this</a:t>
            </a:r>
            <a:r>
              <a:rPr lang="fr-FR" sz="1400" b="1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Can </a:t>
            </a:r>
            <a:r>
              <a:rPr lang="fr-FR" sz="1400" b="1" dirty="0" err="1">
                <a:solidFill>
                  <a:srgbClr val="C00000"/>
                </a:solidFill>
              </a:rPr>
              <a:t>semiconductor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1400" b="1" dirty="0" err="1">
                <a:solidFill>
                  <a:srgbClr val="C00000"/>
                </a:solidFill>
              </a:rPr>
              <a:t>lithography</a:t>
            </a:r>
            <a:r>
              <a:rPr lang="fr-FR" sz="1400" b="1" dirty="0">
                <a:solidFill>
                  <a:srgbClr val="C00000"/>
                </a:solidFill>
              </a:rPr>
              <a:t>, implantation, </a:t>
            </a:r>
            <a:r>
              <a:rPr lang="fr-FR" sz="1400" b="1" dirty="0" err="1">
                <a:solidFill>
                  <a:srgbClr val="C00000"/>
                </a:solidFill>
              </a:rPr>
              <a:t>microchannel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sz="1400" b="1" dirty="0" err="1">
                <a:solidFill>
                  <a:srgbClr val="C00000"/>
                </a:solidFill>
              </a:rPr>
              <a:t>etch</a:t>
            </a:r>
            <a:r>
              <a:rPr lang="fr-FR" sz="1400" b="1" dirty="0">
                <a:solidFill>
                  <a:srgbClr val="C00000"/>
                </a:solidFill>
              </a:rPr>
              <a:t>, </a:t>
            </a:r>
            <a:r>
              <a:rPr lang="fr-FR" sz="1400" b="1" dirty="0" err="1">
                <a:solidFill>
                  <a:srgbClr val="C00000"/>
                </a:solidFill>
              </a:rPr>
              <a:t>sealing</a:t>
            </a:r>
            <a:r>
              <a:rPr lang="fr-FR" sz="1400" b="1" dirty="0">
                <a:solidFill>
                  <a:srgbClr val="C00000"/>
                </a:solidFill>
              </a:rPr>
              <a:t> and </a:t>
            </a:r>
            <a:r>
              <a:rPr lang="fr-FR" sz="1400" b="1" dirty="0" err="1">
                <a:solidFill>
                  <a:srgbClr val="C00000"/>
                </a:solidFill>
              </a:rPr>
              <a:t>connectivity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1400" b="1" dirty="0" err="1">
                <a:solidFill>
                  <a:srgbClr val="C00000"/>
                </a:solidFill>
              </a:rPr>
              <a:t>be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1400" b="1" dirty="0" err="1">
                <a:solidFill>
                  <a:srgbClr val="C00000"/>
                </a:solidFill>
              </a:rPr>
              <a:t>achievable</a:t>
            </a:r>
            <a:r>
              <a:rPr lang="fr-FR" sz="1400" b="1" dirty="0">
                <a:solidFill>
                  <a:srgbClr val="C00000"/>
                </a:solidFill>
              </a:rPr>
              <a:t> in one final </a:t>
            </a:r>
            <a:r>
              <a:rPr lang="fr-FR" sz="1400" b="1" dirty="0" err="1">
                <a:solidFill>
                  <a:srgbClr val="C00000"/>
                </a:solidFill>
              </a:rPr>
              <a:t>device</a:t>
            </a:r>
            <a:r>
              <a:rPr lang="fr-FR" sz="1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04645" y="4488747"/>
            <a:ext cx="44804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Note *</a:t>
            </a:r>
            <a:r>
              <a:rPr lang="fr-FR" b="1" dirty="0" err="1">
                <a:solidFill>
                  <a:srgbClr val="C00000"/>
                </a:solidFill>
              </a:rPr>
              <a:t>Some</a:t>
            </a:r>
            <a:r>
              <a:rPr lang="fr-FR" b="1" dirty="0">
                <a:solidFill>
                  <a:srgbClr val="C00000"/>
                </a:solidFill>
              </a:rPr>
              <a:t> 3M `NOVEC’ </a:t>
            </a:r>
            <a:r>
              <a:rPr lang="fr-FR" b="1" dirty="0" err="1">
                <a:solidFill>
                  <a:srgbClr val="C00000"/>
                </a:solidFill>
              </a:rPr>
              <a:t>fluids</a:t>
            </a:r>
            <a:r>
              <a:rPr lang="fr-FR" b="1" dirty="0">
                <a:solidFill>
                  <a:srgbClr val="C00000"/>
                </a:solidFill>
              </a:rPr>
              <a:t> are HFCs </a:t>
            </a:r>
          </a:p>
          <a:p>
            <a:r>
              <a:rPr lang="fr-FR" b="1" dirty="0" err="1">
                <a:solidFill>
                  <a:srgbClr val="C00000"/>
                </a:solidFill>
              </a:rPr>
              <a:t>with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GWPs</a:t>
            </a:r>
            <a:r>
              <a:rPr lang="fr-FR" b="1" dirty="0">
                <a:solidFill>
                  <a:srgbClr val="C00000"/>
                </a:solidFill>
              </a:rPr>
              <a:t> in the ranges of </a:t>
            </a:r>
            <a:r>
              <a:rPr lang="fr-FR" b="1" dirty="0" err="1">
                <a:solidFill>
                  <a:srgbClr val="C00000"/>
                </a:solidFill>
              </a:rPr>
              <a:t>hundreds</a:t>
            </a:r>
            <a:r>
              <a:rPr lang="fr-FR" b="1" dirty="0">
                <a:solidFill>
                  <a:srgbClr val="C00000"/>
                </a:solidFill>
              </a:rPr>
              <a:t>: </a:t>
            </a:r>
          </a:p>
          <a:p>
            <a:r>
              <a:rPr lang="fr-FR" b="1" dirty="0">
                <a:solidFill>
                  <a:schemeClr val="accent5"/>
                </a:solidFill>
              </a:rPr>
              <a:t>**</a:t>
            </a:r>
            <a:r>
              <a:rPr lang="fr-FR" b="1" dirty="0" err="1">
                <a:solidFill>
                  <a:schemeClr val="accent5"/>
                </a:solidFill>
              </a:rPr>
              <a:t>Better</a:t>
            </a:r>
            <a:r>
              <a:rPr lang="fr-FR" b="1" dirty="0">
                <a:solidFill>
                  <a:schemeClr val="accent5"/>
                </a:solidFill>
              </a:rPr>
              <a:t> to </a:t>
            </a:r>
            <a:r>
              <a:rPr lang="fr-FR" b="1" dirty="0" err="1">
                <a:solidFill>
                  <a:schemeClr val="accent5"/>
                </a:solidFill>
              </a:rPr>
              <a:t>concentrate</a:t>
            </a:r>
            <a:r>
              <a:rPr lang="fr-FR" b="1" dirty="0">
                <a:solidFill>
                  <a:schemeClr val="accent5"/>
                </a:solidFill>
              </a:rPr>
              <a:t> on C</a:t>
            </a:r>
            <a:r>
              <a:rPr lang="fr-FR" b="1" baseline="-25000" dirty="0">
                <a:solidFill>
                  <a:schemeClr val="accent5"/>
                </a:solidFill>
              </a:rPr>
              <a:t>n</a:t>
            </a:r>
            <a:r>
              <a:rPr lang="fr-FR" b="1" dirty="0">
                <a:solidFill>
                  <a:schemeClr val="accent5"/>
                </a:solidFill>
              </a:rPr>
              <a:t>F</a:t>
            </a:r>
            <a:r>
              <a:rPr lang="fr-FR" b="1" baseline="-25000" dirty="0">
                <a:solidFill>
                  <a:schemeClr val="accent5"/>
                </a:solidFill>
              </a:rPr>
              <a:t>2n</a:t>
            </a:r>
            <a:r>
              <a:rPr lang="fr-FR" b="1" dirty="0">
                <a:solidFill>
                  <a:schemeClr val="accent5"/>
                </a:solidFill>
              </a:rPr>
              <a:t>O </a:t>
            </a:r>
            <a:r>
              <a:rPr lang="fr-FR" b="1" dirty="0" err="1">
                <a:solidFill>
                  <a:schemeClr val="accent5"/>
                </a:solidFill>
              </a:rPr>
              <a:t>molecules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</a:p>
          <a:p>
            <a:r>
              <a:rPr lang="fr-FR" b="1" dirty="0">
                <a:solidFill>
                  <a:schemeClr val="accent5"/>
                </a:solidFill>
              </a:rPr>
              <a:t>over the full </a:t>
            </a:r>
            <a:r>
              <a:rPr lang="fr-FR" b="1" dirty="0" err="1">
                <a:solidFill>
                  <a:schemeClr val="accent5"/>
                </a:solidFill>
              </a:rPr>
              <a:t>carbon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spectrum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with</a:t>
            </a:r>
            <a:r>
              <a:rPr lang="fr-FR" b="1" dirty="0">
                <a:solidFill>
                  <a:schemeClr val="accent5"/>
                </a:solidFill>
              </a:rPr>
              <a:t> GWP = 0. </a:t>
            </a:r>
          </a:p>
          <a:p>
            <a:r>
              <a:rPr lang="fr-FR" b="1" dirty="0"/>
              <a:t>But the </a:t>
            </a:r>
            <a:r>
              <a:rPr lang="fr-FR" b="1" dirty="0" err="1"/>
              <a:t>needs</a:t>
            </a:r>
            <a:r>
              <a:rPr lang="fr-FR" b="1" dirty="0"/>
              <a:t> of the </a:t>
            </a:r>
            <a:r>
              <a:rPr lang="fr-FR" b="1" dirty="0" err="1"/>
              <a:t>semiconductor</a:t>
            </a:r>
            <a:r>
              <a:rPr lang="fr-FR" b="1" dirty="0"/>
              <a:t> &amp; </a:t>
            </a:r>
          </a:p>
          <a:p>
            <a:r>
              <a:rPr lang="fr-FR" b="1" dirty="0" err="1"/>
              <a:t>electronics</a:t>
            </a:r>
            <a:r>
              <a:rPr lang="fr-FR" b="1" dirty="0"/>
              <a:t> industries </a:t>
            </a:r>
            <a:r>
              <a:rPr lang="fr-FR" b="1" dirty="0" err="1"/>
              <a:t>will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determinant</a:t>
            </a:r>
            <a:r>
              <a:rPr lang="fr-FR" b="1" dirty="0"/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0907" y="1275505"/>
            <a:ext cx="5055783" cy="2322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8" y="31584"/>
            <a:ext cx="827565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silicon tracking detectors in particle physics (ATLAS, CMS,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34145" y="6191483"/>
            <a:ext cx="4801155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</a:t>
            </a:r>
          </a:p>
          <a:p>
            <a:r>
              <a:rPr lang="en-US" dirty="0"/>
              <a:t>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39699" y="1271358"/>
            <a:ext cx="873303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We’ve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seen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some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examples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present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running of ATLAS: </a:t>
            </a:r>
          </a:p>
          <a:p>
            <a:pPr algn="ctr"/>
            <a:endParaRPr lang="fr-FR" sz="800" b="1" dirty="0">
              <a:solidFill>
                <a:schemeClr val="accent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err="1"/>
              <a:t>Saturated</a:t>
            </a:r>
            <a:r>
              <a:rPr lang="fr-FR" b="1" dirty="0"/>
              <a:t> </a:t>
            </a:r>
            <a:r>
              <a:rPr lang="fr-FR" b="1" dirty="0" err="1"/>
              <a:t>Fluorocarbons</a:t>
            </a:r>
            <a:r>
              <a:rPr lang="fr-FR" b="1" dirty="0"/>
              <a:t> of the </a:t>
            </a:r>
            <a:r>
              <a:rPr lang="fr-FR" b="1" dirty="0" err="1"/>
              <a:t>form</a:t>
            </a:r>
            <a:r>
              <a:rPr lang="fr-FR" b="1" dirty="0"/>
              <a:t> </a:t>
            </a:r>
            <a:r>
              <a:rPr lang="fr-FR" b="1" dirty="0" err="1"/>
              <a:t>C</a:t>
            </a:r>
            <a:r>
              <a:rPr lang="fr-FR" b="1" baseline="-25000" dirty="0" err="1"/>
              <a:t>n</a:t>
            </a:r>
            <a:r>
              <a:rPr lang="fr-FR" b="1" dirty="0" err="1"/>
              <a:t>F</a:t>
            </a:r>
            <a:r>
              <a:rPr lang="fr-FR" b="1" baseline="-25000" dirty="0"/>
              <a:t>(2n+2)  </a:t>
            </a:r>
          </a:p>
          <a:p>
            <a:pPr lvl="1" algn="just"/>
            <a:r>
              <a:rPr lang="fr-FR" b="1" dirty="0"/>
              <a:t>like C</a:t>
            </a:r>
            <a:r>
              <a:rPr lang="fr-FR" b="1" baseline="-25000" dirty="0"/>
              <a:t>3</a:t>
            </a:r>
            <a:r>
              <a:rPr lang="fr-FR" b="1" dirty="0"/>
              <a:t>F</a:t>
            </a:r>
            <a:r>
              <a:rPr lang="fr-FR" b="1" baseline="-25000" dirty="0"/>
              <a:t>8</a:t>
            </a:r>
            <a:r>
              <a:rPr lang="fr-FR" b="1" dirty="0"/>
              <a:t> (</a:t>
            </a:r>
            <a:r>
              <a:rPr lang="fr-FR" b="1" dirty="0" err="1"/>
              <a:t>current</a:t>
            </a:r>
            <a:r>
              <a:rPr lang="fr-FR" b="1" dirty="0"/>
              <a:t> use in </a:t>
            </a:r>
            <a:r>
              <a:rPr lang="fr-FR" b="1" dirty="0" err="1"/>
              <a:t>most</a:t>
            </a:r>
            <a:r>
              <a:rPr lang="fr-FR" b="1" dirty="0"/>
              <a:t> of the ATLAS Silicon tracker) </a:t>
            </a:r>
          </a:p>
          <a:p>
            <a:pPr lvl="1" algn="just"/>
            <a:r>
              <a:rPr lang="fr-FR" b="1" dirty="0"/>
              <a:t>   and C</a:t>
            </a:r>
            <a:r>
              <a:rPr lang="fr-FR" b="1" baseline="-25000" dirty="0"/>
              <a:t>6</a:t>
            </a:r>
            <a:r>
              <a:rPr lang="fr-FR" b="1" dirty="0"/>
              <a:t>F</a:t>
            </a:r>
            <a:r>
              <a:rPr lang="fr-FR" b="1" baseline="-25000" dirty="0"/>
              <a:t>14</a:t>
            </a:r>
            <a:r>
              <a:rPr lang="fr-FR" b="1" dirty="0"/>
              <a:t> (</a:t>
            </a:r>
            <a:r>
              <a:rPr lang="fr-FR" b="1" dirty="0" err="1"/>
              <a:t>current</a:t>
            </a:r>
            <a:r>
              <a:rPr lang="fr-FR" b="1" dirty="0"/>
              <a:t> use as </a:t>
            </a:r>
            <a:r>
              <a:rPr lang="fr-FR" b="1" dirty="0" err="1"/>
              <a:t>liquid</a:t>
            </a:r>
            <a:r>
              <a:rPr lang="fr-FR" b="1" dirty="0"/>
              <a:t> </a:t>
            </a:r>
            <a:r>
              <a:rPr lang="fr-FR" b="1" dirty="0" err="1"/>
              <a:t>coolant</a:t>
            </a:r>
            <a:r>
              <a:rPr lang="fr-FR" b="1" dirty="0"/>
              <a:t> in parts of the CMS Silicon tracker) </a:t>
            </a:r>
          </a:p>
          <a:p>
            <a:pPr lvl="1" algn="just"/>
            <a:r>
              <a:rPr lang="fr-FR" b="1" dirty="0"/>
              <a:t>	</a:t>
            </a:r>
            <a:r>
              <a:rPr lang="fr-FR" b="1" dirty="0" err="1"/>
              <a:t>which</a:t>
            </a:r>
            <a:r>
              <a:rPr lang="fr-FR" b="1" dirty="0"/>
              <a:t> have respective  GWP</a:t>
            </a:r>
            <a:r>
              <a:rPr lang="fr-FR" b="1" baseline="-25000" dirty="0"/>
              <a:t>20</a:t>
            </a:r>
            <a:r>
              <a:rPr lang="fr-FR" b="1" dirty="0"/>
              <a:t> of </a:t>
            </a:r>
            <a:r>
              <a:rPr lang="fr-FR" b="1" dirty="0" err="1"/>
              <a:t>around</a:t>
            </a:r>
            <a:r>
              <a:rPr lang="fr-FR" b="1" dirty="0"/>
              <a:t> 5890  &amp; 6640 x CO</a:t>
            </a:r>
            <a:r>
              <a:rPr lang="fr-FR" b="1" baseline="-25000" dirty="0"/>
              <a:t>2</a:t>
            </a:r>
            <a:r>
              <a:rPr lang="fr-FR" b="1" dirty="0"/>
              <a:t>.</a:t>
            </a:r>
          </a:p>
          <a:p>
            <a:pPr algn="just"/>
            <a:endParaRPr lang="fr-FR" sz="800" b="1" dirty="0">
              <a:solidFill>
                <a:schemeClr val="accent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/>
                </a:solidFill>
              </a:rPr>
              <a:t>New </a:t>
            </a:r>
            <a:r>
              <a:rPr lang="fr-FR" b="1" dirty="0" err="1">
                <a:solidFill>
                  <a:schemeClr val="accent5"/>
                </a:solidFill>
              </a:rPr>
              <a:t>upgraded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trackers</a:t>
            </a:r>
            <a:r>
              <a:rPr lang="fr-FR" b="1" dirty="0">
                <a:solidFill>
                  <a:schemeClr val="accent5"/>
                </a:solidFill>
              </a:rPr>
              <a:t> are </a:t>
            </a:r>
            <a:r>
              <a:rPr lang="fr-FR" b="1" dirty="0" err="1">
                <a:solidFill>
                  <a:schemeClr val="accent5"/>
                </a:solidFill>
              </a:rPr>
              <a:t>however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being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built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</a:p>
          <a:p>
            <a:pPr algn="just"/>
            <a:r>
              <a:rPr lang="fr-FR" b="1" dirty="0">
                <a:solidFill>
                  <a:schemeClr val="accent5"/>
                </a:solidFill>
              </a:rPr>
              <a:t>	for the High </a:t>
            </a:r>
            <a:r>
              <a:rPr lang="fr-FR" b="1" dirty="0" err="1">
                <a:solidFill>
                  <a:schemeClr val="accent5"/>
                </a:solidFill>
              </a:rPr>
              <a:t>Luminosity</a:t>
            </a:r>
            <a:r>
              <a:rPr lang="fr-FR" b="1" dirty="0">
                <a:solidFill>
                  <a:schemeClr val="accent5"/>
                </a:solidFill>
              </a:rPr>
              <a:t> phase of LHC to </a:t>
            </a:r>
            <a:r>
              <a:rPr lang="fr-FR" b="1" dirty="0" err="1">
                <a:solidFill>
                  <a:schemeClr val="accent5"/>
                </a:solidFill>
              </a:rPr>
              <a:t>run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from</a:t>
            </a:r>
            <a:r>
              <a:rPr lang="fr-FR" b="1" dirty="0">
                <a:solidFill>
                  <a:schemeClr val="accent5"/>
                </a:solidFill>
              </a:rPr>
              <a:t> 2029-2041</a:t>
            </a:r>
          </a:p>
          <a:p>
            <a:pPr algn="just"/>
            <a:endParaRPr lang="fr-FR" sz="800" b="1" dirty="0">
              <a:solidFill>
                <a:schemeClr val="accent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A </a:t>
            </a:r>
            <a:r>
              <a:rPr lang="fr-FR" b="1" dirty="0" err="1">
                <a:solidFill>
                  <a:srgbClr val="C00000"/>
                </a:solidFill>
              </a:rPr>
              <a:t>core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aim</a:t>
            </a:r>
            <a:r>
              <a:rPr lang="fr-FR" b="1" dirty="0">
                <a:solidFill>
                  <a:srgbClr val="C00000"/>
                </a:solidFill>
              </a:rPr>
              <a:t> in </a:t>
            </a:r>
            <a:r>
              <a:rPr lang="fr-FR" b="1" dirty="0" err="1">
                <a:solidFill>
                  <a:srgbClr val="C00000"/>
                </a:solidFill>
              </a:rPr>
              <a:t>these</a:t>
            </a:r>
            <a:r>
              <a:rPr lang="fr-FR" b="1" dirty="0">
                <a:solidFill>
                  <a:srgbClr val="C00000"/>
                </a:solidFill>
              </a:rPr>
              <a:t> detectors </a:t>
            </a:r>
            <a:r>
              <a:rPr lang="fr-FR" b="1" dirty="0" err="1">
                <a:solidFill>
                  <a:srgbClr val="C00000"/>
                </a:solidFill>
              </a:rPr>
              <a:t>is</a:t>
            </a:r>
            <a:r>
              <a:rPr lang="fr-FR" b="1" dirty="0">
                <a:solidFill>
                  <a:srgbClr val="C00000"/>
                </a:solidFill>
              </a:rPr>
              <a:t> to use </a:t>
            </a:r>
            <a:r>
              <a:rPr lang="fr-FR" b="1" dirty="0" err="1">
                <a:solidFill>
                  <a:srgbClr val="C00000"/>
                </a:solidFill>
              </a:rPr>
              <a:t>low</a:t>
            </a:r>
            <a:r>
              <a:rPr lang="fr-FR" b="1" dirty="0">
                <a:solidFill>
                  <a:srgbClr val="C00000"/>
                </a:solidFill>
              </a:rPr>
              <a:t> Global </a:t>
            </a:r>
            <a:r>
              <a:rPr lang="fr-FR" b="1" dirty="0" err="1">
                <a:solidFill>
                  <a:srgbClr val="C00000"/>
                </a:solidFill>
              </a:rPr>
              <a:t>Warming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Potential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coolants</a:t>
            </a:r>
            <a:endParaRPr lang="fr-FR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8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Any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coolant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must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flammable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toxic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oxone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depleting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electrically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)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conductive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radiation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resistant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and have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low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or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zero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GWP</a:t>
            </a:r>
          </a:p>
          <a:p>
            <a:pPr algn="ctr"/>
            <a:endParaRPr lang="fr-F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r>
              <a:rPr lang="fr-FR" b="1" dirty="0" err="1"/>
              <a:t>cooling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being</a:t>
            </a:r>
            <a:r>
              <a:rPr lang="fr-FR" b="1" dirty="0"/>
              <a:t> </a:t>
            </a:r>
            <a:r>
              <a:rPr lang="fr-FR" b="1" dirty="0" err="1"/>
              <a:t>pushed</a:t>
            </a:r>
            <a:r>
              <a:rPr lang="fr-FR" b="1" dirty="0"/>
              <a:t> hard at CERN but has </a:t>
            </a:r>
            <a:r>
              <a:rPr lang="fr-FR" b="1" dirty="0" err="1"/>
              <a:t>problems</a:t>
            </a:r>
            <a:r>
              <a:rPr lang="fr-FR" b="1" dirty="0"/>
              <a:t> of high operating pressure </a:t>
            </a:r>
          </a:p>
          <a:p>
            <a:r>
              <a:rPr lang="fr-FR" b="1" dirty="0"/>
              <a:t>      and a </a:t>
            </a:r>
            <a:r>
              <a:rPr lang="fr-FR" b="1" dirty="0" err="1"/>
              <a:t>limiting</a:t>
            </a:r>
            <a:r>
              <a:rPr lang="fr-FR" b="1" dirty="0"/>
              <a:t> </a:t>
            </a:r>
            <a:r>
              <a:rPr lang="fr-FR" b="1" dirty="0" err="1"/>
              <a:t>evaporating</a:t>
            </a:r>
            <a:r>
              <a:rPr lang="fr-FR" b="1" dirty="0"/>
              <a:t> </a:t>
            </a:r>
            <a:r>
              <a:rPr lang="fr-FR" b="1" dirty="0" err="1"/>
              <a:t>temperature</a:t>
            </a:r>
            <a:r>
              <a:rPr lang="fr-FR" b="1" dirty="0"/>
              <a:t> of -56 °C  (triple point </a:t>
            </a:r>
            <a:r>
              <a:rPr lang="fr-FR" b="1" dirty="0" err="1"/>
              <a:t>temperature</a:t>
            </a:r>
            <a:r>
              <a:rPr lang="fr-FR" b="1" dirty="0"/>
              <a:t> </a:t>
            </a:r>
            <a:r>
              <a:rPr lang="fr-FR" b="1" dirty="0" err="1"/>
              <a:t>where</a:t>
            </a:r>
            <a:r>
              <a:rPr lang="fr-FR" b="1" dirty="0"/>
              <a:t> </a:t>
            </a:r>
          </a:p>
          <a:p>
            <a:r>
              <a:rPr lang="fr-FR" b="1" dirty="0"/>
              <a:t>      3 phases of CO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r>
              <a:rPr lang="fr-FR" b="1" dirty="0" err="1"/>
              <a:t>co-exist</a:t>
            </a:r>
            <a:r>
              <a:rPr lang="fr-FR" b="1" dirty="0"/>
              <a:t> (</a:t>
            </a:r>
            <a:r>
              <a:rPr lang="fr-FR" b="1" dirty="0" err="1"/>
              <a:t>liquid</a:t>
            </a:r>
            <a:r>
              <a:rPr lang="fr-FR" b="1" dirty="0"/>
              <a:t>, </a:t>
            </a:r>
            <a:r>
              <a:rPr lang="fr-FR" b="1" dirty="0" err="1"/>
              <a:t>vapor</a:t>
            </a:r>
            <a:r>
              <a:rPr lang="fr-FR" b="1" dirty="0"/>
              <a:t>, </a:t>
            </a:r>
            <a:r>
              <a:rPr lang="fr-FR" b="1" dirty="0" err="1"/>
              <a:t>solid</a:t>
            </a:r>
            <a:r>
              <a:rPr lang="fr-FR" b="1" dirty="0"/>
              <a:t> CO</a:t>
            </a:r>
            <a:r>
              <a:rPr lang="fr-FR" b="1" baseline="-25000" dirty="0"/>
              <a:t>2</a:t>
            </a:r>
            <a:r>
              <a:rPr lang="fr-FR" b="1" dirty="0"/>
              <a:t> ‘</a:t>
            </a:r>
            <a:r>
              <a:rPr lang="fr-FR" b="1" dirty="0" err="1"/>
              <a:t>snow</a:t>
            </a:r>
            <a:r>
              <a:rPr lang="fr-FR" b="1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1552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45" y="86529"/>
            <a:ext cx="8957568" cy="6515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34145" y="6191483"/>
            <a:ext cx="4801155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</a:t>
            </a:r>
          </a:p>
          <a:p>
            <a:r>
              <a:rPr lang="en-US" dirty="0"/>
              <a:t>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Espace réservé pour une image  4" descr="LHCB VELO upgrade  microchannels1-s2.0-S0168900222003394-main.pdf - Adobe Acrobat Reader (32-bit)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962" r="7330"/>
          <a:stretch>
            <a:fillRect/>
          </a:stretch>
        </p:blipFill>
        <p:spPr bwMode="auto">
          <a:xfrm>
            <a:off x="3491697" y="4216928"/>
            <a:ext cx="4590930" cy="14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39773" y="649072"/>
            <a:ext cx="8760598" cy="3539430"/>
            <a:chOff x="338449" y="858414"/>
            <a:chExt cx="8760598" cy="3539430"/>
          </a:xfrm>
        </p:grpSpPr>
        <p:sp>
          <p:nvSpPr>
            <p:cNvPr id="6" name="ZoneTexte 5"/>
            <p:cNvSpPr txBox="1"/>
            <p:nvPr/>
          </p:nvSpPr>
          <p:spPr>
            <a:xfrm>
              <a:off x="338449" y="858414"/>
              <a:ext cx="876059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err="1"/>
                <a:t>Two</a:t>
              </a:r>
              <a:r>
                <a:rPr lang="fr-FR" sz="2400" b="1" i="1" dirty="0"/>
                <a:t> distinct types of detector </a:t>
              </a:r>
              <a:r>
                <a:rPr lang="fr-FR" sz="2400" b="1" i="1" dirty="0" err="1"/>
                <a:t>cooling</a:t>
              </a:r>
              <a:r>
                <a:rPr lang="fr-FR" sz="2400" b="1" i="1" dirty="0"/>
                <a:t> </a:t>
              </a:r>
              <a:r>
                <a:rPr lang="fr-FR" sz="2400" b="1" i="1" dirty="0" err="1"/>
                <a:t>geometry</a:t>
              </a:r>
              <a:r>
                <a:rPr lang="fr-FR" sz="2400" b="1" i="1" dirty="0"/>
                <a:t> at HL-LHC:</a:t>
              </a:r>
            </a:p>
            <a:p>
              <a:endParaRPr lang="fr-FR" sz="12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>
                <a:buAutoNum type="arabicParenBoth"/>
              </a:pPr>
              <a:r>
                <a:rPr lang="fr-FR" sz="2400" b="1" i="1" dirty="0">
                  <a:solidFill>
                    <a:schemeClr val="accent6">
                      <a:lumMod val="50000"/>
                    </a:schemeClr>
                  </a:solidFill>
                </a:rPr>
                <a:t>Tube and block ‘DNA’ </a:t>
              </a:r>
            </a:p>
            <a:p>
              <a:pPr marL="457200" indent="-457200">
                <a:buAutoNum type="arabicParenBoth"/>
              </a:pPr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>
                <a:buAutoNum type="arabicParenBoth"/>
              </a:pPr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>
                <a:buAutoNum type="arabicParenBoth"/>
              </a:pPr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fr-FR" sz="800" b="1" dirty="0"/>
                <a:t>	</a:t>
              </a:r>
            </a:p>
            <a:p>
              <a:r>
                <a:rPr lang="fr-FR" sz="1600" b="1" dirty="0"/>
                <a:t>      ATLAS barrel SCT (</a:t>
              </a:r>
              <a:r>
                <a:rPr lang="fr-FR" sz="1600" b="1" dirty="0" err="1"/>
                <a:t>present</a:t>
              </a:r>
              <a:r>
                <a:rPr lang="fr-FR" sz="1600" b="1" dirty="0"/>
                <a:t>)  		 ATLAS ITK Barrel longerons and Si module</a:t>
              </a:r>
            </a:p>
            <a:p>
              <a:r>
                <a:rPr lang="fr-FR" sz="1600" b="1" dirty="0"/>
                <a:t>				       block </a:t>
              </a:r>
              <a:r>
                <a:rPr lang="fr-FR" sz="1600" b="1" dirty="0" err="1"/>
                <a:t>attachment</a:t>
              </a:r>
              <a:r>
                <a:rPr lang="fr-FR" sz="1600" b="1" dirty="0"/>
                <a:t> (future HL-LHC)</a:t>
              </a:r>
            </a:p>
            <a:p>
              <a:endParaRPr lang="fr-FR" sz="800" b="1" dirty="0"/>
            </a:p>
            <a:p>
              <a:r>
                <a:rPr lang="fr-FR" sz="2000" b="1" i="1" dirty="0" err="1">
                  <a:solidFill>
                    <a:srgbClr val="C00000"/>
                  </a:solidFill>
                </a:rPr>
                <a:t>Disadvantages</a:t>
              </a:r>
              <a:r>
                <a:rPr lang="fr-FR" sz="2000" b="1" i="1" dirty="0">
                  <a:solidFill>
                    <a:srgbClr val="C00000"/>
                  </a:solidFill>
                </a:rPr>
                <a:t>: long(er) </a:t>
              </a:r>
              <a:r>
                <a:rPr lang="fr-FR" sz="2000" b="1" i="1" dirty="0" err="1">
                  <a:solidFill>
                    <a:srgbClr val="C00000"/>
                  </a:solidFill>
                </a:rPr>
                <a:t>heat</a:t>
              </a:r>
              <a:r>
                <a:rPr lang="fr-FR" sz="2000" b="1" i="1" dirty="0">
                  <a:solidFill>
                    <a:srgbClr val="C00000"/>
                  </a:solidFill>
                </a:rPr>
                <a:t> conduction </a:t>
              </a:r>
              <a:r>
                <a:rPr lang="fr-FR" sz="2000" b="1" i="1" dirty="0" err="1">
                  <a:solidFill>
                    <a:srgbClr val="C00000"/>
                  </a:solidFill>
                </a:rPr>
                <a:t>path</a:t>
              </a:r>
              <a:r>
                <a:rPr lang="fr-FR" sz="2000" b="1" i="1" dirty="0">
                  <a:solidFill>
                    <a:srgbClr val="C00000"/>
                  </a:solidFill>
                </a:rPr>
                <a:t> </a:t>
              </a:r>
              <a:r>
                <a:rPr lang="fr-FR" b="1" i="1" dirty="0">
                  <a:solidFill>
                    <a:srgbClr val="C00000"/>
                  </a:solidFill>
                </a:rPr>
                <a:t>(more interfaces) </a:t>
              </a:r>
              <a:r>
                <a:rPr lang="fr-FR" sz="2000" b="1" i="1" dirty="0">
                  <a:solidFill>
                    <a:srgbClr val="C00000"/>
                  </a:solidFill>
                </a:rPr>
                <a:t>Si</a:t>
              </a:r>
              <a:r>
                <a:rPr lang="fr-FR" sz="2000" b="1" i="1" dirty="0">
                  <a:solidFill>
                    <a:srgbClr val="C00000"/>
                  </a:solidFill>
                  <a:sym typeface="Wingdings" panose="05000000000000000000" pitchFamily="2" charset="2"/>
                </a:rPr>
                <a:t> </a:t>
              </a:r>
              <a:r>
                <a:rPr lang="fr-FR" b="1" i="1" dirty="0">
                  <a:solidFill>
                    <a:srgbClr val="C00000"/>
                  </a:solidFill>
                  <a:sym typeface="Wingdings" panose="05000000000000000000" pitchFamily="2" charset="2"/>
                </a:rPr>
                <a:t>cold(er) </a:t>
              </a:r>
              <a:r>
                <a:rPr lang="fr-FR" b="1" i="1" dirty="0" err="1">
                  <a:solidFill>
                    <a:srgbClr val="C00000"/>
                  </a:solidFill>
                  <a:sym typeface="Wingdings" panose="05000000000000000000" pitchFamily="2" charset="2"/>
                </a:rPr>
                <a:t>coolant</a:t>
              </a:r>
              <a:endParaRPr lang="fr-FR" b="1" i="1" dirty="0">
                <a:solidFill>
                  <a:srgbClr val="C00000"/>
                </a:solidFill>
                <a:sym typeface="Wingdings" panose="05000000000000000000" pitchFamily="2" charset="2"/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3" r="24661"/>
            <a:stretch/>
          </p:blipFill>
          <p:spPr>
            <a:xfrm rot="5400000">
              <a:off x="4373506" y="1161106"/>
              <a:ext cx="293996" cy="1078406"/>
            </a:xfrm>
            <a:prstGeom prst="rect">
              <a:avLst/>
            </a:prstGeom>
          </p:spPr>
        </p:pic>
        <p:pic>
          <p:nvPicPr>
            <p:cNvPr id="9" name="Picture 8" descr="SCT-completed-barr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49" y="1822035"/>
              <a:ext cx="3250329" cy="152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Espace réservé pour une image  4" descr="FTM_Thermo-mechanical_Performance_of_the_Local_Supports_for_the_ATLAS_ITk_Pixel_Outer_Barrel_Experimental_and_FE_Studies.pdf and 37 more pages - Profile 1 - Microsoft​ Edg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07140" y="1895524"/>
              <a:ext cx="3478404" cy="1420422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339773" y="4144958"/>
            <a:ext cx="80083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(2) Micro-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cooling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b="1" dirty="0" err="1"/>
              <a:t>LHCb</a:t>
            </a:r>
            <a:r>
              <a:rPr lang="fr-FR" b="1" dirty="0"/>
              <a:t> VELO upgrade</a:t>
            </a:r>
          </a:p>
          <a:p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Advantages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shortest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heat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conduction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path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coolant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coolant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warmer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fr-FR" b="1" i="1" dirty="0" err="1">
                <a:solidFill>
                  <a:srgbClr val="C00000"/>
                </a:solidFill>
              </a:rPr>
              <a:t>Disadvantages</a:t>
            </a:r>
            <a:r>
              <a:rPr lang="fr-FR" b="1" i="1" dirty="0">
                <a:solidFill>
                  <a:srgbClr val="C00000"/>
                </a:solidFill>
              </a:rPr>
              <a:t>: </a:t>
            </a:r>
            <a:r>
              <a:rPr lang="fr-FR" b="1" i="1" dirty="0" err="1">
                <a:solidFill>
                  <a:srgbClr val="C00000"/>
                </a:solidFill>
              </a:rPr>
              <a:t>fraglity</a:t>
            </a:r>
            <a:r>
              <a:rPr lang="fr-FR" b="1" i="1" dirty="0">
                <a:solidFill>
                  <a:srgbClr val="C00000"/>
                </a:solidFill>
              </a:rPr>
              <a:t> issues: </a:t>
            </a:r>
            <a:r>
              <a:rPr lang="fr-FR" b="1" i="1" dirty="0" err="1">
                <a:solidFill>
                  <a:srgbClr val="C00000"/>
                </a:solidFill>
              </a:rPr>
              <a:t>channels</a:t>
            </a:r>
            <a:r>
              <a:rPr lang="fr-FR" b="1" i="1" dirty="0">
                <a:solidFill>
                  <a:srgbClr val="C00000"/>
                </a:solidFill>
              </a:rPr>
              <a:t> </a:t>
            </a:r>
            <a:r>
              <a:rPr lang="fr-FR" b="1" i="1" dirty="0" err="1">
                <a:solidFill>
                  <a:srgbClr val="C00000"/>
                </a:solidFill>
              </a:rPr>
              <a:t>etched</a:t>
            </a:r>
            <a:r>
              <a:rPr lang="fr-FR" b="1" i="1" dirty="0">
                <a:solidFill>
                  <a:srgbClr val="C00000"/>
                </a:solidFill>
              </a:rPr>
              <a:t> in </a:t>
            </a:r>
            <a:r>
              <a:rPr lang="fr-FR" b="1" i="1" dirty="0" err="1">
                <a:solidFill>
                  <a:srgbClr val="C00000"/>
                </a:solidFill>
              </a:rPr>
              <a:t>silicon</a:t>
            </a:r>
            <a:r>
              <a:rPr lang="fr-FR" b="1" i="1" dirty="0">
                <a:solidFill>
                  <a:srgbClr val="C00000"/>
                </a:solidFill>
              </a:rPr>
              <a:t> and </a:t>
            </a:r>
            <a:r>
              <a:rPr lang="fr-FR" b="1" i="1" dirty="0" err="1">
                <a:solidFill>
                  <a:srgbClr val="C00000"/>
                </a:solidFill>
              </a:rPr>
              <a:t>cover</a:t>
            </a:r>
            <a:r>
              <a:rPr lang="fr-FR" b="1" i="1" dirty="0">
                <a:solidFill>
                  <a:srgbClr val="C00000"/>
                </a:solidFill>
              </a:rPr>
              <a:t> plate </a:t>
            </a:r>
            <a:r>
              <a:rPr lang="fr-FR" b="1" i="1" dirty="0" err="1">
                <a:solidFill>
                  <a:srgbClr val="C00000"/>
                </a:solidFill>
              </a:rPr>
              <a:t>attached</a:t>
            </a:r>
            <a:endParaRPr lang="fr-F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45" y="86529"/>
            <a:ext cx="8957568" cy="6515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5583" y="6218116"/>
            <a:ext cx="4801155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</a:t>
            </a:r>
          </a:p>
          <a:p>
            <a:r>
              <a:rPr lang="en-US" dirty="0"/>
              <a:t>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48650" y="827918"/>
            <a:ext cx="729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Micro-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cooling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: more on the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LHCb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VELO upgrade</a:t>
            </a:r>
          </a:p>
        </p:txBody>
      </p:sp>
      <p:pic>
        <p:nvPicPr>
          <p:cNvPr id="12" name="LHC upgrade paper 2022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" r="45765" b="18779"/>
          <a:stretch>
            <a:fillRect/>
          </a:stretch>
        </p:blipFill>
        <p:spPr bwMode="auto">
          <a:xfrm>
            <a:off x="150922" y="1379390"/>
            <a:ext cx="2521257" cy="246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09" y="1305735"/>
            <a:ext cx="5035007" cy="4482991"/>
          </a:xfrm>
          <a:prstGeom prst="rect">
            <a:avLst/>
          </a:prstGeom>
        </p:spPr>
      </p:pic>
      <p:pic>
        <p:nvPicPr>
          <p:cNvPr id="17" name="LHC upgrade paper 2022.jpg"/>
          <p:cNvPicPr/>
          <p:nvPr/>
        </p:nvPicPr>
        <p:blipFill rotWithShape="1">
          <a:blip r:embed="rId5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20573" b="18779"/>
          <a:stretch>
            <a:fillRect/>
          </a:stretch>
        </p:blipFill>
        <p:spPr bwMode="auto">
          <a:xfrm>
            <a:off x="240103" y="3848311"/>
            <a:ext cx="2666410" cy="261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hlinkClick r:id="rId6"/>
          </p:cNvPr>
          <p:cNvSpPr txBox="1"/>
          <p:nvPr/>
        </p:nvSpPr>
        <p:spPr>
          <a:xfrm>
            <a:off x="3278926" y="5818755"/>
            <a:ext cx="495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6"/>
              </a:rPr>
              <a:t>https://www.youtube.com/watch?v=RmlQwLdfFZg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41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74348" y="6360028"/>
            <a:ext cx="4392128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LHCb CO2cooling channels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7859"/>
          <a:stretch>
            <a:fillRect/>
          </a:stretch>
        </p:blipFill>
        <p:spPr bwMode="auto">
          <a:xfrm>
            <a:off x="1378461" y="1733265"/>
            <a:ext cx="5954496" cy="3795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8650" y="827918"/>
            <a:ext cx="7298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Micro-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cooling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: more on the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LHCb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VELO upgrade</a:t>
            </a:r>
          </a:p>
          <a:p>
            <a:r>
              <a:rPr lang="fr-FR" sz="2000" b="1" dirty="0" err="1"/>
              <a:t>Recent</a:t>
            </a:r>
            <a:r>
              <a:rPr lang="fr-FR" sz="2000" b="1" dirty="0"/>
              <a:t> </a:t>
            </a:r>
            <a:r>
              <a:rPr lang="fr-FR" sz="2000" b="1" dirty="0" err="1"/>
              <a:t>mastery</a:t>
            </a:r>
            <a:r>
              <a:rPr lang="fr-FR" sz="2000" b="1" dirty="0"/>
              <a:t> of </a:t>
            </a:r>
            <a:r>
              <a:rPr lang="fr-FR" sz="2000" b="1" dirty="0" err="1"/>
              <a:t>evaporative</a:t>
            </a:r>
            <a:r>
              <a:rPr lang="fr-FR" sz="2000" b="1" dirty="0"/>
              <a:t> CO</a:t>
            </a:r>
            <a:r>
              <a:rPr lang="fr-FR" sz="2000" b="1" baseline="-25000" dirty="0"/>
              <a:t>2</a:t>
            </a:r>
            <a:r>
              <a:rPr lang="fr-FR" sz="2000" b="1" dirty="0"/>
              <a:t> </a:t>
            </a:r>
            <a:r>
              <a:rPr lang="fr-FR" sz="2000" b="1" dirty="0" err="1"/>
              <a:t>cooling</a:t>
            </a:r>
            <a:r>
              <a:rPr lang="fr-FR" sz="2000" b="1" dirty="0"/>
              <a:t> in </a:t>
            </a:r>
            <a:r>
              <a:rPr lang="fr-FR" sz="2000" b="1" dirty="0" err="1"/>
              <a:t>microchannels</a:t>
            </a:r>
            <a:r>
              <a:rPr lang="fr-FR" sz="2000" b="1" dirty="0"/>
              <a:t> 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8650" y="5532915"/>
            <a:ext cx="7886700" cy="664620"/>
          </a:xfrm>
        </p:spPr>
        <p:txBody>
          <a:bodyPr>
            <a:normAutofit/>
          </a:bodyPr>
          <a:lstStyle/>
          <a:p>
            <a:r>
              <a:rPr lang="fr-FR" sz="2800" b="1" dirty="0">
                <a:hlinkClick r:id="rId4"/>
              </a:rPr>
              <a:t>https://www.youtube.com/watch?v=hsLXi9QTxUo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51117" y="5974599"/>
            <a:ext cx="458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film </a:t>
            </a:r>
            <a:r>
              <a:rPr lang="fr-FR" b="1" dirty="0" err="1"/>
              <a:t>narrated</a:t>
            </a:r>
            <a:r>
              <a:rPr lang="fr-FR" b="1" dirty="0"/>
              <a:t> by </a:t>
            </a:r>
            <a:r>
              <a:rPr lang="fr-FR" b="1" dirty="0" err="1"/>
              <a:t>LHCb</a:t>
            </a:r>
            <a:r>
              <a:rPr lang="fr-FR" b="1" dirty="0"/>
              <a:t> </a:t>
            </a:r>
            <a:r>
              <a:rPr lang="fr-FR" b="1" dirty="0" err="1"/>
              <a:t>physicist</a:t>
            </a:r>
            <a:r>
              <a:rPr lang="fr-FR" b="1" dirty="0"/>
              <a:t> Paula Collins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5785493" y="4116120"/>
            <a:ext cx="3377151" cy="707886"/>
            <a:chOff x="5785493" y="4116120"/>
            <a:chExt cx="3377151" cy="707886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5785493" y="4470063"/>
              <a:ext cx="1961966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059807" y="4116120"/>
              <a:ext cx="31028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High CO</a:t>
              </a:r>
              <a:r>
                <a:rPr lang="fr-FR" b="1" baseline="-25000" dirty="0">
                  <a:solidFill>
                    <a:srgbClr val="C00000"/>
                  </a:solidFill>
                </a:rPr>
                <a:t>2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r>
                <a:rPr lang="fr-FR" b="1" dirty="0" err="1">
                  <a:solidFill>
                    <a:srgbClr val="C00000"/>
                  </a:solidFill>
                </a:rPr>
                <a:t>evaporation</a:t>
              </a:r>
              <a:r>
                <a:rPr lang="fr-FR" b="1" dirty="0">
                  <a:solidFill>
                    <a:srgbClr val="C00000"/>
                  </a:solidFill>
                </a:rPr>
                <a:t> pressure</a:t>
              </a:r>
            </a:p>
            <a:p>
              <a:pPr algn="ctr"/>
              <a:endParaRPr lang="fr-FR" sz="400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(~70 bar at room </a:t>
              </a:r>
              <a:r>
                <a:rPr lang="fr-FR" b="1" dirty="0" err="1">
                  <a:solidFill>
                    <a:srgbClr val="C00000"/>
                  </a:solidFill>
                </a:rPr>
                <a:t>temp</a:t>
              </a:r>
              <a:r>
                <a:rPr lang="fr-FR" b="1" dirty="0">
                  <a:solidFill>
                    <a:srgbClr val="C00000"/>
                  </a:solidFill>
                </a:rPr>
                <a:t>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3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25118" y="6356351"/>
            <a:ext cx="4889932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455" y="738111"/>
            <a:ext cx="861075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Despite these evident successes, the coolant is not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directly passing through the detector chips,</a:t>
            </a:r>
          </a:p>
          <a:p>
            <a:pPr lvl="0" indent="180975" algn="just"/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just t</a:t>
            </a:r>
            <a:r>
              <a:rPr lang="en-GB" altLang="en-US" sz="1600" b="1" baseline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hrough</a:t>
            </a: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heat collector plates onto which they are bonded which contain 200 x 120 micron </a:t>
            </a:r>
          </a:p>
          <a:p>
            <a:pPr lvl="0" indent="180975" algn="just"/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etched </a:t>
            </a:r>
            <a:r>
              <a:rPr lang="en-GB" altLang="en-U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microchannels</a:t>
            </a: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silicon pixel detectors and their readout electronics are </a:t>
            </a:r>
            <a:r>
              <a:rPr kumimoji="0" lang="en-GB" altLang="en-US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almost directly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cooled by fluid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evaporating in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microchannels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can therefore ask: 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processor chips ever have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microchannels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etched into them for direct coolant flow? 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this coolant be liquid, or evaporative for reduced mass flow?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how would the cooling pipes be connected? </a:t>
            </a:r>
          </a:p>
          <a:p>
            <a:pPr lvl="0" algn="just">
              <a:buFontTx/>
              <a:buChar char="•"/>
            </a:pP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what would the (necessarily electrically non-conductive) fluid be: a fluorocarbon</a:t>
            </a:r>
            <a:r>
              <a:rPr lang="en-GB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lvl="0" algn="just"/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CO</a:t>
            </a:r>
            <a:r>
              <a:rPr lang="en-GB" altLang="en-US" sz="1600" b="1" baseline="-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a new low GWP fluid, for example from the 3M “NOVEC” range?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9217" name="Espace réservé pour une image  4" descr="LHCB VELO upgrade  microchannels1-s2.0-S0168900222003394-main.pdf - Adobe Acrobat Reader (32-bit)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962" r="7330"/>
          <a:stretch>
            <a:fillRect/>
          </a:stretch>
        </p:blipFill>
        <p:spPr bwMode="auto">
          <a:xfrm>
            <a:off x="914400" y="1668092"/>
            <a:ext cx="7395213" cy="23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7553" y="1668093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46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7715" y="6356350"/>
            <a:ext cx="440166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87879" y="718848"/>
            <a:ext cx="4293000" cy="4616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800" b="1" dirty="0">
                <a:solidFill>
                  <a:srgbClr val="C00000"/>
                </a:solidFill>
              </a:rPr>
              <a:t>The CO</a:t>
            </a:r>
            <a:r>
              <a:rPr lang="en-GB" sz="12800" b="1" baseline="-25000" dirty="0">
                <a:solidFill>
                  <a:srgbClr val="C00000"/>
                </a:solidFill>
              </a:rPr>
              <a:t>2</a:t>
            </a:r>
            <a:r>
              <a:rPr lang="en-GB" sz="12800" b="1" dirty="0">
                <a:solidFill>
                  <a:srgbClr val="C00000"/>
                </a:solidFill>
              </a:rPr>
              <a:t> problems: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100" b="1" dirty="0">
              <a:solidFill>
                <a:srgbClr val="C00000"/>
              </a:solidFill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en-GB" sz="6200" b="1" i="1" dirty="0">
                <a:solidFill>
                  <a:srgbClr val="C00000"/>
                </a:solidFill>
              </a:rPr>
              <a:t>High evaporation pressure at room temperature (60-70 bar)</a:t>
            </a:r>
            <a:endParaRPr lang="en-GB" sz="6200" b="1" i="1" dirty="0">
              <a:solidFill>
                <a:schemeClr val="accent5"/>
              </a:solidFill>
            </a:endParaRPr>
          </a:p>
          <a:p>
            <a:pPr marL="35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chemeClr val="accent5"/>
                </a:solidFill>
              </a:rPr>
              <a:t>the detector has to ‘surf ‘ down the saturated liquid line to the operating evaporation temperature of -30 </a:t>
            </a:r>
            <a:r>
              <a:rPr lang="en-GB" sz="6200" b="1" i="1" dirty="0">
                <a:solidFill>
                  <a:schemeClr val="accent5"/>
                </a:solidFill>
                <a:sym typeface="Wingdings" panose="05000000000000000000" pitchFamily="2" charset="2"/>
              </a:rPr>
              <a:t> -40 </a:t>
            </a:r>
            <a:r>
              <a:rPr lang="en-GB" sz="6200" b="1" i="1" dirty="0">
                <a:solidFill>
                  <a:schemeClr val="accent5"/>
                </a:solidFill>
              </a:rPr>
              <a:t>°C</a:t>
            </a:r>
            <a:r>
              <a:rPr lang="en-GB" sz="6200" b="1" i="1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en-GB" sz="6200" b="1" i="1" dirty="0">
                <a:solidFill>
                  <a:schemeClr val="accent5"/>
                </a:solidFill>
              </a:rPr>
              <a:t>(pressure around  12 - 18 bars):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rgbClr val="C00000"/>
                </a:solidFill>
              </a:rPr>
              <a:t>       fatigue cycling an issue in </a:t>
            </a:r>
            <a:r>
              <a:rPr lang="en-GB" sz="6200" b="1" i="1" dirty="0" err="1">
                <a:solidFill>
                  <a:srgbClr val="C00000"/>
                </a:solidFill>
              </a:rPr>
              <a:t>microchannels</a:t>
            </a:r>
            <a:r>
              <a:rPr lang="en-GB" sz="6200" b="1" i="1" dirty="0">
                <a:solidFill>
                  <a:srgbClr val="C00000"/>
                </a:solidFill>
              </a:rPr>
              <a:t>..?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chemeClr val="accent5"/>
              </a:solidFill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rgbClr val="C00000"/>
                </a:solidFill>
              </a:rPr>
              <a:t>(2) The high triple point temperature of -56 °C  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chemeClr val="accent5"/>
                </a:solidFill>
              </a:rPr>
              <a:t>	limits the lowest temperature attainable in the tubes of a tube &amp; block cooling system: </a:t>
            </a:r>
            <a:r>
              <a:rPr lang="en-GB" sz="6200" b="1" i="1" dirty="0">
                <a:solidFill>
                  <a:srgbClr val="C00000"/>
                </a:solidFill>
              </a:rPr>
              <a:t>may not be cold enough for operation of Si detectors after years of irradiation in the LHC High Luminosity program (2029-41)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518734" y="1553621"/>
            <a:ext cx="4475073" cy="3400119"/>
            <a:chOff x="6974518" y="3102188"/>
            <a:chExt cx="1922704" cy="1649275"/>
          </a:xfrm>
        </p:grpSpPr>
        <p:pic>
          <p:nvPicPr>
            <p:cNvPr id="6" name="Figure 15 ph diagrams xe.jpg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5" t="3906" b="49849"/>
            <a:stretch>
              <a:fillRect/>
            </a:stretch>
          </p:blipFill>
          <p:spPr bwMode="auto">
            <a:xfrm>
              <a:off x="7075503" y="3102188"/>
              <a:ext cx="1821719" cy="155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Figure 15 ph diagrams xe.jpg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6" r="94547" b="49893"/>
            <a:stretch>
              <a:fillRect/>
            </a:stretch>
          </p:blipFill>
          <p:spPr bwMode="auto">
            <a:xfrm>
              <a:off x="6974518" y="3177456"/>
              <a:ext cx="201969" cy="15571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Figure 15 ph diagrams xe.jpg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7" t="92796" b="1822"/>
            <a:stretch>
              <a:fillRect/>
            </a:stretch>
          </p:blipFill>
          <p:spPr bwMode="auto">
            <a:xfrm>
              <a:off x="7096653" y="4570093"/>
              <a:ext cx="1779418" cy="181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69" y="1603277"/>
            <a:ext cx="727480" cy="7274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50" y="3053040"/>
            <a:ext cx="727480" cy="7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47715" y="6356350"/>
            <a:ext cx="440166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52400" y="718848"/>
            <a:ext cx="8867313" cy="5021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800" b="1" dirty="0">
                <a:solidFill>
                  <a:schemeClr val="accent6">
                    <a:lumMod val="75000"/>
                  </a:schemeClr>
                </a:solidFill>
              </a:rPr>
              <a:t>Low GWP Alternatives to CO</a:t>
            </a:r>
            <a:r>
              <a:rPr lang="en-GB" sz="128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GB" sz="1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200" b="1" dirty="0">
              <a:solidFill>
                <a:srgbClr val="C00000"/>
              </a:solidFill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en-GB" sz="9600" b="1" dirty="0"/>
              <a:t>Noble gases like Xenon and Krypton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i="1" dirty="0">
                <a:solidFill>
                  <a:schemeClr val="accent5"/>
                </a:solidFill>
              </a:rPr>
              <a:t>     </a:t>
            </a:r>
          </a:p>
          <a:p>
            <a:pPr marL="541338" indent="-363538"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rgbClr val="FF0000"/>
                </a:solidFill>
              </a:rPr>
              <a:t>Very expensive and in very short supply, particularly since the war in Ukraine.</a:t>
            </a:r>
          </a:p>
          <a:p>
            <a:pPr marL="541338" indent="-363538"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rgbClr val="FF0000"/>
                </a:solidFill>
              </a:rPr>
              <a:t>Complex </a:t>
            </a:r>
            <a:r>
              <a:rPr lang="en-GB" sz="6200" b="1" i="1" dirty="0" err="1">
                <a:solidFill>
                  <a:srgbClr val="FF0000"/>
                </a:solidFill>
              </a:rPr>
              <a:t>transcritical</a:t>
            </a:r>
            <a:r>
              <a:rPr lang="en-GB" sz="6200" b="1" i="1" dirty="0">
                <a:solidFill>
                  <a:srgbClr val="FF0000"/>
                </a:solidFill>
              </a:rPr>
              <a:t> circulation for Krypton (outside the scope of this unit);</a:t>
            </a:r>
          </a:p>
          <a:p>
            <a:pPr marL="541338" indent="-363538"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5"/>
                </a:solidFill>
              </a:rPr>
              <a:t>Xenon probably just squeaks in (~50 bar @ 15 C) but still has relatively high pressure evaporation at room temp, but no triple point problem (-112 ˚C)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800" b="1" dirty="0"/>
              <a:t>(2) </a:t>
            </a:r>
            <a:r>
              <a:rPr lang="en-GB" sz="8800" b="1" dirty="0" err="1"/>
              <a:t>Fluoroketone</a:t>
            </a:r>
            <a:r>
              <a:rPr lang="en-GB" sz="8800" b="1" dirty="0"/>
              <a:t> </a:t>
            </a:r>
            <a:r>
              <a:rPr lang="en-GB" sz="7200" b="1" dirty="0"/>
              <a:t>(C</a:t>
            </a:r>
            <a:r>
              <a:rPr lang="en-GB" sz="7200" b="1" baseline="-25000" dirty="0"/>
              <a:t>n</a:t>
            </a:r>
            <a:r>
              <a:rPr lang="en-GB" sz="7200" b="1" dirty="0"/>
              <a:t>F</a:t>
            </a:r>
            <a:r>
              <a:rPr lang="en-GB" sz="7200" b="1" baseline="-25000" dirty="0"/>
              <a:t>2n</a:t>
            </a:r>
            <a:r>
              <a:rPr lang="en-GB" sz="7200" b="1" dirty="0"/>
              <a:t>O) </a:t>
            </a:r>
            <a:r>
              <a:rPr lang="en-GB" sz="8800" b="1" dirty="0"/>
              <a:t>replacements for saturated fluorocarbons </a:t>
            </a:r>
            <a:r>
              <a:rPr lang="en-GB" sz="7200" b="1" dirty="0"/>
              <a:t>(</a:t>
            </a:r>
            <a:r>
              <a:rPr lang="en-GB" sz="7200" b="1" dirty="0" err="1"/>
              <a:t>C</a:t>
            </a:r>
            <a:r>
              <a:rPr lang="en-GB" sz="7200" b="1" baseline="-25000" dirty="0" err="1"/>
              <a:t>n</a:t>
            </a:r>
            <a:r>
              <a:rPr lang="en-GB" sz="7200" b="1" dirty="0" err="1"/>
              <a:t>F</a:t>
            </a:r>
            <a:r>
              <a:rPr lang="en-GB" sz="7200" b="1" baseline="-25000" dirty="0"/>
              <a:t>(2n+2)</a:t>
            </a:r>
            <a:r>
              <a:rPr lang="en-GB" sz="7200" b="1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200" b="1" i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5"/>
                </a:solidFill>
              </a:rPr>
              <a:t>The substitution of two fluorine atoms with an oxygen atom can reduce the GWP to zero: if the oxygen atom is on the end or on a side-arm of the molecule (see next slides);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200" b="1" i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200" b="1" i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200" b="1" i="1" dirty="0">
              <a:solidFill>
                <a:schemeClr val="accent5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5"/>
                </a:solidFill>
              </a:rPr>
              <a:t>Ultraviolet scission of the </a:t>
            </a:r>
            <a:r>
              <a:rPr lang="en-GB" sz="6200" b="1" i="1" dirty="0" err="1">
                <a:solidFill>
                  <a:schemeClr val="accent5"/>
                </a:solidFill>
              </a:rPr>
              <a:t>fluoroketone</a:t>
            </a:r>
            <a:r>
              <a:rPr lang="en-GB" sz="6200" b="1" i="1" dirty="0">
                <a:solidFill>
                  <a:schemeClr val="accent5"/>
                </a:solidFill>
              </a:rPr>
              <a:t> molecules in the upper atmosphere does not create long-lived debris molecules (references given in unit support notes);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i="1" dirty="0">
                <a:solidFill>
                  <a:schemeClr val="accent5"/>
                </a:solidFill>
              </a:rPr>
              <a:t>(C</a:t>
            </a:r>
            <a:r>
              <a:rPr lang="en-GB" sz="6400" b="1" i="1" baseline="-25000" dirty="0">
                <a:solidFill>
                  <a:schemeClr val="accent5"/>
                </a:solidFill>
              </a:rPr>
              <a:t>n</a:t>
            </a:r>
            <a:r>
              <a:rPr lang="en-GB" sz="6400" b="1" i="1" dirty="0">
                <a:solidFill>
                  <a:schemeClr val="accent5"/>
                </a:solidFill>
              </a:rPr>
              <a:t>F</a:t>
            </a:r>
            <a:r>
              <a:rPr lang="en-GB" sz="6400" b="1" i="1" baseline="-25000" dirty="0">
                <a:solidFill>
                  <a:schemeClr val="accent5"/>
                </a:solidFill>
              </a:rPr>
              <a:t>2n</a:t>
            </a:r>
            <a:r>
              <a:rPr lang="en-GB" sz="6400" b="1" i="1" dirty="0">
                <a:solidFill>
                  <a:schemeClr val="accent5"/>
                </a:solidFill>
              </a:rPr>
              <a:t>O) molecules with the same number of carbons as their (</a:t>
            </a:r>
            <a:r>
              <a:rPr lang="en-GB" sz="6400" b="1" i="1" dirty="0" err="1">
                <a:solidFill>
                  <a:schemeClr val="accent5"/>
                </a:solidFill>
              </a:rPr>
              <a:t>C</a:t>
            </a:r>
            <a:r>
              <a:rPr lang="en-GB" sz="6400" b="1" i="1" baseline="-25000" dirty="0" err="1">
                <a:solidFill>
                  <a:schemeClr val="accent5"/>
                </a:solidFill>
              </a:rPr>
              <a:t>n</a:t>
            </a:r>
            <a:r>
              <a:rPr lang="en-GB" sz="6400" b="1" i="1" dirty="0" err="1">
                <a:solidFill>
                  <a:schemeClr val="accent5"/>
                </a:solidFill>
              </a:rPr>
              <a:t>F</a:t>
            </a:r>
            <a:r>
              <a:rPr lang="en-GB" sz="6400" b="1" i="1" baseline="-25000" dirty="0">
                <a:solidFill>
                  <a:schemeClr val="accent5"/>
                </a:solidFill>
              </a:rPr>
              <a:t>(2n+2)</a:t>
            </a:r>
            <a:r>
              <a:rPr lang="en-GB" sz="6400" b="1" i="1" dirty="0">
                <a:solidFill>
                  <a:schemeClr val="accent5"/>
                </a:solidFill>
              </a:rPr>
              <a:t>) partners will have similar thermodynamics (molecular weight difference  = 22 units);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6">
                    <a:lumMod val="75000"/>
                  </a:schemeClr>
                </a:solidFill>
              </a:rPr>
              <a:t>3M NOVEC 649 (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GB" sz="6200" b="1" i="1" dirty="0">
                <a:solidFill>
                  <a:schemeClr val="accent6">
                    <a:lumMod val="75000"/>
                  </a:schemeClr>
                </a:solidFill>
              </a:rPr>
              <a:t>) authorised for use as a 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 replacement at CERN (liquid cooling)</a:t>
            </a:r>
            <a:endParaRPr lang="en-GB" sz="6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chemeClr val="accent5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rgbClr val="C0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lecular shapes.jpg">
            <a:extLst>
              <a:ext uri="{FF2B5EF4-FFF2-40B4-BE49-F238E27FC236}">
                <a16:creationId xmlns:a16="http://schemas.microsoft.com/office/drawing/2014/main" id="{A34973DA-8CED-4760-8641-ED3192A11495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6" t="44821" r="4270" b="13931"/>
          <a:stretch>
            <a:fillRect/>
          </a:stretch>
        </p:blipFill>
        <p:spPr bwMode="auto">
          <a:xfrm>
            <a:off x="1575911" y="4001412"/>
            <a:ext cx="840718" cy="922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lecular shapes.jpg">
            <a:extLst>
              <a:ext uri="{FF2B5EF4-FFF2-40B4-BE49-F238E27FC236}">
                <a16:creationId xmlns:a16="http://schemas.microsoft.com/office/drawing/2014/main" id="{1881FC8D-9194-4A9C-9641-302A79CCBA8E}"/>
              </a:ext>
            </a:extLst>
          </p:cNvPr>
          <p:cNvPicPr/>
          <p:nvPr/>
        </p:nvPicPr>
        <p:blipFill rotWithShape="1"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6" t="9191" r="9569" b="60223"/>
          <a:stretch>
            <a:fillRect/>
          </a:stretch>
        </p:blipFill>
        <p:spPr bwMode="auto">
          <a:xfrm>
            <a:off x="6149938" y="4076056"/>
            <a:ext cx="736054" cy="848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63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31508" y="6354235"/>
            <a:ext cx="4480983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5970"/>
              </p:ext>
            </p:extLst>
          </p:nvPr>
        </p:nvGraphicFramePr>
        <p:xfrm>
          <a:off x="777218" y="2123936"/>
          <a:ext cx="8141524" cy="368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2033">
                  <a:extLst>
                    <a:ext uri="{9D8B030D-6E8A-4147-A177-3AD203B41FA5}">
                      <a16:colId xmlns:a16="http://schemas.microsoft.com/office/drawing/2014/main" val="3700225657"/>
                    </a:ext>
                  </a:extLst>
                </a:gridCol>
                <a:gridCol w="2860432">
                  <a:extLst>
                    <a:ext uri="{9D8B030D-6E8A-4147-A177-3AD203B41FA5}">
                      <a16:colId xmlns:a16="http://schemas.microsoft.com/office/drawing/2014/main" val="3676160170"/>
                    </a:ext>
                  </a:extLst>
                </a:gridCol>
                <a:gridCol w="2589059">
                  <a:extLst>
                    <a:ext uri="{9D8B030D-6E8A-4147-A177-3AD203B41FA5}">
                      <a16:colId xmlns:a16="http://schemas.microsoft.com/office/drawing/2014/main" val="3171866874"/>
                    </a:ext>
                  </a:extLst>
                </a:gridCol>
              </a:tblGrid>
              <a:tr h="87052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Fluid thermophysical</a:t>
                      </a:r>
                      <a:endParaRPr lang="en-GB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property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NOVEC 649: C</a:t>
                      </a:r>
                      <a:r>
                        <a:rPr lang="da-DK" sz="1400" baseline="-25000">
                          <a:effectLst/>
                        </a:rPr>
                        <a:t>2</a:t>
                      </a:r>
                      <a:r>
                        <a:rPr lang="da-DK" sz="1400">
                          <a:effectLst/>
                        </a:rPr>
                        <a:t>F</a:t>
                      </a:r>
                      <a:r>
                        <a:rPr lang="da-DK" sz="1400" baseline="-25000">
                          <a:effectLst/>
                        </a:rPr>
                        <a:t>5</a:t>
                      </a:r>
                      <a:r>
                        <a:rPr lang="da-DK" sz="1400">
                          <a:effectLst/>
                        </a:rPr>
                        <a:t>C(O)CF(CF</a:t>
                      </a:r>
                      <a:r>
                        <a:rPr lang="da-DK" sz="1400" baseline="-25000">
                          <a:effectLst/>
                        </a:rPr>
                        <a:t>3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r>
                        <a:rPr lang="da-DK" sz="1400" baseline="-25000">
                          <a:effectLst/>
                        </a:rPr>
                        <a:t>2 </a:t>
                      </a:r>
                      <a:r>
                        <a:rPr lang="da-DK" sz="1400">
                          <a:effectLst/>
                        </a:rPr>
                        <a:t>Perfluoro-2-methyl-3-pentanone (C</a:t>
                      </a:r>
                      <a:r>
                        <a:rPr lang="da-DK" sz="1400" baseline="-25000">
                          <a:effectLst/>
                        </a:rPr>
                        <a:t>6</a:t>
                      </a:r>
                      <a:r>
                        <a:rPr lang="da-DK" sz="1400">
                          <a:effectLst/>
                        </a:rPr>
                        <a:t>F</a:t>
                      </a:r>
                      <a:r>
                        <a:rPr lang="da-DK" sz="1400" baseline="-25000">
                          <a:effectLst/>
                        </a:rPr>
                        <a:t>12</a:t>
                      </a:r>
                      <a:r>
                        <a:rPr lang="da-DK" sz="1400">
                          <a:effectLst/>
                        </a:rPr>
                        <a:t>O fluoro-ketone)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C</a:t>
                      </a:r>
                      <a:r>
                        <a:rPr lang="da-DK" sz="1400" baseline="-25000" dirty="0">
                          <a:effectLst/>
                        </a:rPr>
                        <a:t>6</a:t>
                      </a:r>
                      <a:r>
                        <a:rPr lang="da-DK" sz="1400" dirty="0">
                          <a:effectLst/>
                        </a:rPr>
                        <a:t>F</a:t>
                      </a:r>
                      <a:r>
                        <a:rPr lang="da-DK" sz="1400" baseline="-25000" dirty="0">
                          <a:effectLst/>
                        </a:rPr>
                        <a:t>14</a:t>
                      </a:r>
                      <a:endParaRPr lang="en-GB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(Perfluorohexane,</a:t>
                      </a:r>
                      <a:endParaRPr lang="en-GB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Saturated fluorocarbon)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646213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Boiling temp @ 1 atm (˚C)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596981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Critical Temp (˚C)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178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946794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Critical Pressure (MPa)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1.87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1.89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757061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Freezing temperatre (˚C)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&lt; -100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&lt; -100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739812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Specific heat (J.kg</a:t>
                      </a:r>
                      <a:r>
                        <a:rPr lang="da-DK" sz="1400" baseline="30000">
                          <a:effectLst/>
                        </a:rPr>
                        <a:t>-1</a:t>
                      </a:r>
                      <a:r>
                        <a:rPr lang="da-DK" sz="1400">
                          <a:effectLst/>
                        </a:rPr>
                        <a:t>K</a:t>
                      </a:r>
                      <a:r>
                        <a:rPr lang="da-DK" sz="1400" baseline="30000">
                          <a:effectLst/>
                        </a:rPr>
                        <a:t>-1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1103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1050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187219"/>
                  </a:ext>
                </a:extLst>
              </a:tr>
              <a:tr h="5036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Density (kg.m</a:t>
                      </a:r>
                      <a:r>
                        <a:rPr lang="da-DK" sz="1400" baseline="30000">
                          <a:effectLst/>
                        </a:rPr>
                        <a:t>-3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1680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261471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Kinematic viscosity (cSt)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0.42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0.4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099237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Latent Heat (J.kg</a:t>
                      </a:r>
                      <a:r>
                        <a:rPr lang="da-DK" sz="1400" baseline="30000">
                          <a:effectLst/>
                        </a:rPr>
                        <a:t>-1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512232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Vapour Pressure @ 25 ˚C (kPa)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40.4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30.9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50992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Vapour Pressure @ 100 ˚C (kPa)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441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350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661669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Water solubility (ppm</a:t>
                      </a:r>
                      <a:r>
                        <a:rPr lang="da-DK" sz="1400" baseline="-25000">
                          <a:effectLst/>
                        </a:rPr>
                        <a:t>w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2516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3845" y="1359365"/>
            <a:ext cx="7474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Thermophysical Properties of NOVEC 649 (C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O) &amp; C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(at 25</a:t>
            </a:r>
            <a:r>
              <a:rPr kumimoji="0" lang="da-DK" altLang="en-US" b="1" i="0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except where noted: after [7.15])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6263" y="846610"/>
            <a:ext cx="8141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</a:t>
            </a:r>
            <a:r>
              <a:rPr lang="en-GB" sz="2000" b="1" dirty="0" err="1"/>
              <a:t>Fluoroketone</a:t>
            </a:r>
            <a:r>
              <a:rPr lang="en-GB" sz="2000" b="1" dirty="0"/>
              <a:t> (C</a:t>
            </a:r>
            <a:r>
              <a:rPr lang="en-GB" sz="2000" b="1" baseline="-25000" dirty="0"/>
              <a:t>n</a:t>
            </a:r>
            <a:r>
              <a:rPr lang="en-GB" sz="2000" b="1" dirty="0"/>
              <a:t>F</a:t>
            </a:r>
            <a:r>
              <a:rPr lang="en-GB" sz="2000" b="1" baseline="-25000" dirty="0"/>
              <a:t>2n</a:t>
            </a:r>
            <a:r>
              <a:rPr lang="en-GB" sz="2000" b="1" dirty="0"/>
              <a:t>O) replacement for a saturated </a:t>
            </a:r>
            <a:r>
              <a:rPr lang="en-GB" sz="2000" b="1" dirty="0" err="1"/>
              <a:t>flurorcarbon</a:t>
            </a:r>
            <a:r>
              <a:rPr lang="en-GB" sz="2000" b="1" dirty="0"/>
              <a:t> (</a:t>
            </a:r>
            <a:r>
              <a:rPr lang="en-GB" sz="2000" b="1" dirty="0" err="1"/>
              <a:t>C</a:t>
            </a:r>
            <a:r>
              <a:rPr lang="en-GB" sz="2000" b="1" baseline="-25000" dirty="0" err="1"/>
              <a:t>n</a:t>
            </a:r>
            <a:r>
              <a:rPr lang="en-GB" sz="2000" b="1" dirty="0" err="1"/>
              <a:t>F</a:t>
            </a:r>
            <a:r>
              <a:rPr lang="en-GB" sz="2000" b="1" baseline="-25000" dirty="0"/>
              <a:t>(2n+2)</a:t>
            </a:r>
            <a:r>
              <a:rPr lang="en-GB" sz="2000" b="1" dirty="0"/>
              <a:t>)</a:t>
            </a:r>
          </a:p>
          <a:p>
            <a:endParaRPr lang="fr-FR" dirty="0"/>
          </a:p>
        </p:txBody>
      </p:sp>
      <p:pic>
        <p:nvPicPr>
          <p:cNvPr id="10" name="mlecular shapes.jpg">
            <a:extLst>
              <a:ext uri="{FF2B5EF4-FFF2-40B4-BE49-F238E27FC236}">
                <a16:creationId xmlns:a16="http://schemas.microsoft.com/office/drawing/2014/main" id="{51064E11-81BC-4677-A0FD-954597B5C8FD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6" t="44821" r="4270" b="13931"/>
          <a:stretch>
            <a:fillRect/>
          </a:stretch>
        </p:blipFill>
        <p:spPr bwMode="auto">
          <a:xfrm>
            <a:off x="5290458" y="3993502"/>
            <a:ext cx="1017037" cy="106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mlecular shapes.jpg">
            <a:extLst>
              <a:ext uri="{FF2B5EF4-FFF2-40B4-BE49-F238E27FC236}">
                <a16:creationId xmlns:a16="http://schemas.microsoft.com/office/drawing/2014/main" id="{427F7514-C7EB-4F1E-B2AC-12787F30AB32}"/>
              </a:ext>
            </a:extLst>
          </p:cNvPr>
          <p:cNvPicPr/>
          <p:nvPr/>
        </p:nvPicPr>
        <p:blipFill rotWithShape="1"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6" t="9191" r="9569" b="60223"/>
          <a:stretch>
            <a:fillRect/>
          </a:stretch>
        </p:blipFill>
        <p:spPr bwMode="auto">
          <a:xfrm>
            <a:off x="7964646" y="3993502"/>
            <a:ext cx="925782" cy="106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BC479E2-3826-4FAB-B0F5-B71D1F1F19A9}"/>
              </a:ext>
            </a:extLst>
          </p:cNvPr>
          <p:cNvSpPr/>
          <p:nvPr/>
        </p:nvSpPr>
        <p:spPr>
          <a:xfrm>
            <a:off x="4674637" y="3814618"/>
            <a:ext cx="599430" cy="580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F13516-C563-4E6E-B1A4-BDAC268ADFAF}"/>
              </a:ext>
            </a:extLst>
          </p:cNvPr>
          <p:cNvSpPr/>
          <p:nvPr/>
        </p:nvSpPr>
        <p:spPr>
          <a:xfrm>
            <a:off x="7438671" y="3814618"/>
            <a:ext cx="599430" cy="580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75093</TotalTime>
  <Words>2000</Words>
  <Application>Microsoft Office PowerPoint</Application>
  <PresentationFormat>On-screen Show (4:3)</PresentationFormat>
  <Paragraphs>253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Lecture 4 of 4 (13:1)</vt:lpstr>
      <vt:lpstr>(5.7) Examples from cooling silicon tracking detectors in particle physics (ATLAS, CMS, LHCb)</vt:lpstr>
      <vt:lpstr>(5.7) Examples from cooling particle physics Si trackers (ATLAS, CMS, LHCb)</vt:lpstr>
      <vt:lpstr>(5.7) Examples from cooling particle physics Si trackers (ATLAS, CMS, LHCb)</vt:lpstr>
      <vt:lpstr>https://www.youtube.com/watch?v=hsLXi9QTxUo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</dc:creator>
  <cp:lastModifiedBy>Gregory Hallewell</cp:lastModifiedBy>
  <cp:revision>867</cp:revision>
  <dcterms:created xsi:type="dcterms:W3CDTF">2015-02-25T21:40:34Z</dcterms:created>
  <dcterms:modified xsi:type="dcterms:W3CDTF">2023-11-08T16:26:57Z</dcterms:modified>
</cp:coreProperties>
</file>