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1"/>
  </p:sldMasterIdLst>
  <p:notesMasterIdLst>
    <p:notesMasterId r:id="rId31"/>
  </p:notesMasterIdLst>
  <p:sldIdLst>
    <p:sldId id="1038" r:id="rId2"/>
    <p:sldId id="1060" r:id="rId3"/>
    <p:sldId id="1061" r:id="rId4"/>
    <p:sldId id="1062" r:id="rId5"/>
    <p:sldId id="1063" r:id="rId6"/>
    <p:sldId id="1064" r:id="rId7"/>
    <p:sldId id="1065" r:id="rId8"/>
    <p:sldId id="1091" r:id="rId9"/>
    <p:sldId id="1066" r:id="rId10"/>
    <p:sldId id="1106" r:id="rId11"/>
    <p:sldId id="1067" r:id="rId12"/>
    <p:sldId id="1068" r:id="rId13"/>
    <p:sldId id="1069" r:id="rId14"/>
    <p:sldId id="1070" r:id="rId15"/>
    <p:sldId id="1072" r:id="rId16"/>
    <p:sldId id="1078" r:id="rId17"/>
    <p:sldId id="1079" r:id="rId18"/>
    <p:sldId id="1074" r:id="rId19"/>
    <p:sldId id="1075" r:id="rId20"/>
    <p:sldId id="1080" r:id="rId21"/>
    <p:sldId id="1071" r:id="rId22"/>
    <p:sldId id="1081" r:id="rId23"/>
    <p:sldId id="1088" r:id="rId24"/>
    <p:sldId id="1117" r:id="rId25"/>
    <p:sldId id="1082" r:id="rId26"/>
    <p:sldId id="1083" r:id="rId27"/>
    <p:sldId id="1084" r:id="rId28"/>
    <p:sldId id="1087" r:id="rId29"/>
    <p:sldId id="1118"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B51BAA"/>
    <a:srgbClr val="FF85F6"/>
    <a:srgbClr val="765A00"/>
    <a:srgbClr val="B08600"/>
    <a:srgbClr val="5AD660"/>
    <a:srgbClr val="66FF33"/>
    <a:srgbClr val="640000"/>
    <a:srgbClr val="CFB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26" autoAdjust="0"/>
  </p:normalViewPr>
  <p:slideViewPr>
    <p:cSldViewPr snapToGrid="0">
      <p:cViewPr varScale="1">
        <p:scale>
          <a:sx n="59" d="100"/>
          <a:sy n="59" d="100"/>
        </p:scale>
        <p:origin x="1452" y="60"/>
      </p:cViewPr>
      <p:guideLst/>
    </p:cSldViewPr>
  </p:slideViewPr>
  <p:notesTextViewPr>
    <p:cViewPr>
      <p:scale>
        <a:sx n="1" d="1"/>
        <a:sy n="1" d="1"/>
      </p:scale>
      <p:origin x="0" y="0"/>
    </p:cViewPr>
  </p:notesTextViewPr>
  <p:sorterViewPr>
    <p:cViewPr varScale="1">
      <p:scale>
        <a:sx n="1" d="1"/>
        <a:sy n="1" d="1"/>
      </p:scale>
      <p:origin x="0" y="-2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0F80B-C477-499F-A054-B4CD7A3A68B7}" type="datetimeFigureOut">
              <a:rPr lang="fr-FR" smtClean="0"/>
              <a:t>26/10/2023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01EEE-EE17-4350-B87A-0B1EEE02B2C7}" type="slidenum">
              <a:rPr lang="fr-FR" smtClean="0"/>
              <a:t>‹#›</a:t>
            </a:fld>
            <a:endParaRPr lang="fr-FR"/>
          </a:p>
        </p:txBody>
      </p:sp>
    </p:spTree>
    <p:extLst>
      <p:ext uri="{BB962C8B-B14F-4D97-AF65-F5344CB8AC3E}">
        <p14:creationId xmlns:p14="http://schemas.microsoft.com/office/powerpoint/2010/main" val="237564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F4682E3-7528-49E7-8FBD-10F6973FE2F1}" type="slidenum">
              <a:rPr lang="fr-FR" altLang="fr-FR" sz="1300"/>
              <a:pPr eaLnBrk="1" hangingPunct="1"/>
              <a:t>15</a:t>
            </a:fld>
            <a:endParaRPr lang="fr-FR" altLang="fr-FR" sz="1300"/>
          </a:p>
        </p:txBody>
      </p:sp>
    </p:spTree>
    <p:extLst>
      <p:ext uri="{BB962C8B-B14F-4D97-AF65-F5344CB8AC3E}">
        <p14:creationId xmlns:p14="http://schemas.microsoft.com/office/powerpoint/2010/main" val="47654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p:txBody>
          <a:bodyPr/>
          <a:lstStyle/>
          <a:p>
            <a:pPr>
              <a:defRPr/>
            </a:pPr>
            <a:r>
              <a:rPr lang="en-US"/>
              <a:t>LEB 2000: September 13, 2000</a:t>
            </a:r>
          </a:p>
        </p:txBody>
      </p:sp>
      <p:sp>
        <p:nvSpPr>
          <p:cNvPr id="65539" name="Rectangle 6"/>
          <p:cNvSpPr>
            <a:spLocks noGrp="1" noChangeArrowheads="1"/>
          </p:cNvSpPr>
          <p:nvPr>
            <p:ph type="ftr" sz="quarter" idx="4"/>
          </p:nvPr>
        </p:nvSpPr>
        <p:spPr/>
        <p:txBody>
          <a:bodyPr/>
          <a:lstStyle/>
          <a:p>
            <a:pPr>
              <a:defRPr/>
            </a:pPr>
            <a:r>
              <a:rPr lang="en-US"/>
              <a:t>G. Hallewell</a:t>
            </a:r>
          </a:p>
        </p:txBody>
      </p:sp>
      <p:sp>
        <p:nvSpPr>
          <p:cNvPr id="798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520B83-A5A1-4443-90F9-9696D52A52CB}" type="slidenum">
              <a:rPr lang="en-US" altLang="fr-FR"/>
              <a:pPr>
                <a:spcBef>
                  <a:spcPct val="0"/>
                </a:spcBef>
              </a:pPr>
              <a:t>18</a:t>
            </a:fld>
            <a:endParaRPr lang="en-US" altLang="fr-FR"/>
          </a:p>
        </p:txBody>
      </p:sp>
      <p:sp>
        <p:nvSpPr>
          <p:cNvPr id="79877" name="Rectangle 2"/>
          <p:cNvSpPr>
            <a:spLocks noGrp="1" noRot="1" noChangeAspect="1" noChangeArrowheads="1" noTextEdit="1"/>
          </p:cNvSpPr>
          <p:nvPr>
            <p:ph type="sldImg"/>
          </p:nvPr>
        </p:nvSpPr>
        <p:spPr>
          <a:xfrm>
            <a:off x="1143000" y="687388"/>
            <a:ext cx="4570413" cy="3427412"/>
          </a:xfrm>
          <a:ln/>
        </p:spPr>
      </p:sp>
      <p:sp>
        <p:nvSpPr>
          <p:cNvPr id="79878"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40101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New Roman" panose="02020603050405020304" pitchFamily="18" charset="0"/>
            </a:endParaRPr>
          </a:p>
        </p:txBody>
      </p:sp>
      <p:sp>
        <p:nvSpPr>
          <p:cNvPr id="101380"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38A4CBE-6596-4DE6-A22D-692D461F3E62}" type="slidenum">
              <a:rPr lang="en-GB" altLang="fr-FR" sz="1300"/>
              <a:pPr eaLnBrk="1" hangingPunct="1"/>
              <a:t>21</a:t>
            </a:fld>
            <a:endParaRPr lang="en-GB" altLang="fr-FR" sz="1300"/>
          </a:p>
        </p:txBody>
      </p:sp>
    </p:spTree>
    <p:extLst>
      <p:ext uri="{BB962C8B-B14F-4D97-AF65-F5344CB8AC3E}">
        <p14:creationId xmlns:p14="http://schemas.microsoft.com/office/powerpoint/2010/main" val="234675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F65C89-D625-4B44-9B63-D5B53C135F68}" type="slidenum">
              <a:rPr lang="en-GB" smtClean="0"/>
              <a:pPr/>
              <a:t>23</a:t>
            </a:fld>
            <a:endParaRPr lang="en-GB"/>
          </a:p>
        </p:txBody>
      </p:sp>
    </p:spTree>
    <p:extLst>
      <p:ext uri="{BB962C8B-B14F-4D97-AF65-F5344CB8AC3E}">
        <p14:creationId xmlns:p14="http://schemas.microsoft.com/office/powerpoint/2010/main" val="193395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New Roman" panose="02020603050405020304" pitchFamily="18" charset="0"/>
            </a:endParaRPr>
          </a:p>
        </p:txBody>
      </p:sp>
      <p:sp>
        <p:nvSpPr>
          <p:cNvPr id="101380"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38A4CBE-6596-4DE6-A22D-692D461F3E62}" type="slidenum">
              <a:rPr lang="en-GB" altLang="fr-FR" sz="1300"/>
              <a:pPr eaLnBrk="1" hangingPunct="1"/>
              <a:t>28</a:t>
            </a:fld>
            <a:endParaRPr lang="en-GB" altLang="fr-FR" sz="1300"/>
          </a:p>
        </p:txBody>
      </p:sp>
    </p:spTree>
    <p:extLst>
      <p:ext uri="{BB962C8B-B14F-4D97-AF65-F5344CB8AC3E}">
        <p14:creationId xmlns:p14="http://schemas.microsoft.com/office/powerpoint/2010/main" val="328808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4F44CFC-E9E6-4C24-B222-9229CD32A80E}" type="datetime1">
              <a:rPr lang="fr-FR" smtClean="0"/>
              <a:t>26/10/2023</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285681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5C7DC0-E0E4-4E0C-9F28-67D6DF4D0F45}" type="datetime1">
              <a:rPr lang="fr-FR" smtClean="0"/>
              <a:t>26/10/2023</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49503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4AE6EE-AEE1-4F4C-BB74-3DFD8ECBD07F}" type="datetime1">
              <a:rPr lang="fr-FR" smtClean="0"/>
              <a:t>26/10/2023</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4277849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x-none" dirty="0"/>
              <a:t>Slide Title</a:t>
            </a:r>
            <a:endParaRPr lang="en-US" dirty="0"/>
          </a:p>
        </p:txBody>
      </p:sp>
      <p:sp>
        <p:nvSpPr>
          <p:cNvPr id="3" name="Date Placeholder 2"/>
          <p:cNvSpPr>
            <a:spLocks noGrp="1"/>
          </p:cNvSpPr>
          <p:nvPr>
            <p:ph type="dt" sz="half" idx="10"/>
          </p:nvPr>
        </p:nvSpPr>
        <p:spPr/>
        <p:txBody>
          <a:bodyPr/>
          <a:lstStyle/>
          <a:p>
            <a:fld id="{8D3726F1-E8C3-4A18-B76F-E04CF26770DF}" type="datetime1">
              <a:rPr lang="fr-FR" smtClean="0"/>
              <a:t>26/10/2023</a:t>
            </a:fld>
            <a:endParaRPr lang="en-US" dirty="0"/>
          </a:p>
        </p:txBody>
      </p:sp>
      <p:sp>
        <p:nvSpPr>
          <p:cNvPr id="4" name="Footer Placeholder 3"/>
          <p:cNvSpPr>
            <a:spLocks noGrp="1"/>
          </p:cNvSpPr>
          <p:nvPr>
            <p:ph type="ftr" sz="quarter" idx="11"/>
          </p:nvPr>
        </p:nvSpPr>
        <p:spPr/>
        <p:txBody>
          <a:bodyPr/>
          <a:lstStyle/>
          <a:p>
            <a:r>
              <a:rPr lang="en-US"/>
              <a:t>Physics 524: Survey of Instrumentation &amp; Laboratory Techniques:  Unit 5:  Cooling &amp; Thermal management © G. Hallewell (2023) </a:t>
            </a:r>
            <a:endParaRPr lang="en-US" dirty="0"/>
          </a:p>
        </p:txBody>
      </p:sp>
      <p:sp>
        <p:nvSpPr>
          <p:cNvPr id="5" name="Slide Number Placeholder 4"/>
          <p:cNvSpPr>
            <a:spLocks noGrp="1"/>
          </p:cNvSpPr>
          <p:nvPr>
            <p:ph type="sldNum" sz="quarter" idx="12"/>
          </p:nvPr>
        </p:nvSpPr>
        <p:spPr/>
        <p:txBody>
          <a:bodyPr/>
          <a:lstStyle/>
          <a:p>
            <a:fld id="{8D6C380F-326D-3C40-9EE7-7FBAB0953422}" type="slidenum">
              <a:rPr lang="en-US" smtClean="0"/>
              <a:pPr/>
              <a:t>‹#›</a:t>
            </a:fld>
            <a:endParaRPr lang="en-US"/>
          </a:p>
        </p:txBody>
      </p:sp>
      <p:sp>
        <p:nvSpPr>
          <p:cNvPr id="7" name="Content Placeholder 6"/>
          <p:cNvSpPr>
            <a:spLocks noGrp="1"/>
          </p:cNvSpPr>
          <p:nvPr>
            <p:ph sz="quarter" idx="13" hasCustomPrompt="1"/>
          </p:nvPr>
        </p:nvSpPr>
        <p:spPr>
          <a:xfrm>
            <a:off x="457200" y="1260000"/>
            <a:ext cx="8226425" cy="5016068"/>
          </a:xfrm>
        </p:spPr>
        <p:txBody>
          <a:bodyPr/>
          <a:lstStyle>
            <a:lvl2pPr>
              <a:defRPr baseline="0"/>
            </a:lvl2pPr>
          </a:lstStyle>
          <a:p>
            <a:pPr lvl="0"/>
            <a:r>
              <a:rPr lang="x-none" dirty="0"/>
              <a:t>Slide text first level</a:t>
            </a:r>
          </a:p>
          <a:p>
            <a:pPr lvl="1"/>
            <a:r>
              <a:rPr lang="x-none" dirty="0"/>
              <a:t>Slide text second level</a:t>
            </a:r>
          </a:p>
          <a:p>
            <a:pPr lvl="2"/>
            <a:r>
              <a:rPr lang="x-none" dirty="0"/>
              <a:t>Slide text third level</a:t>
            </a:r>
          </a:p>
          <a:p>
            <a:pPr lvl="3"/>
            <a:r>
              <a:rPr lang="x-none" dirty="0"/>
              <a:t>Slide text fourth level</a:t>
            </a:r>
          </a:p>
          <a:p>
            <a:pPr lvl="4"/>
            <a:r>
              <a:rPr lang="x-none" dirty="0"/>
              <a:t>Slide text fifth level</a:t>
            </a:r>
            <a:endParaRPr lang="en-US" dirty="0"/>
          </a:p>
        </p:txBody>
      </p:sp>
    </p:spTree>
    <p:extLst>
      <p:ext uri="{BB962C8B-B14F-4D97-AF65-F5344CB8AC3E}">
        <p14:creationId xmlns:p14="http://schemas.microsoft.com/office/powerpoint/2010/main" val="423470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685800" y="19812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5800" y="41148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half" idx="3"/>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5"/>
          <p:cNvSpPr>
            <a:spLocks noGrp="1"/>
          </p:cNvSpPr>
          <p:nvPr>
            <p:ph type="dt" sz="half" idx="10"/>
          </p:nvPr>
        </p:nvSpPr>
        <p:spPr/>
        <p:txBody>
          <a:bodyPr/>
          <a:lstStyle>
            <a:lvl1pPr>
              <a:defRPr/>
            </a:lvl1pPr>
          </a:lstStyle>
          <a:p>
            <a:pPr>
              <a:defRPr/>
            </a:pPr>
            <a:fld id="{AEC223B3-F713-47FA-8721-259A4CFC081F}" type="datetime1">
              <a:rPr lang="fr-FR" smtClean="0"/>
              <a:t>26/10/2023</a:t>
            </a:fld>
            <a:endParaRPr lang="en-US"/>
          </a:p>
        </p:txBody>
      </p:sp>
      <p:sp>
        <p:nvSpPr>
          <p:cNvPr id="7" name="Espace réservé du pied de page 6"/>
          <p:cNvSpPr>
            <a:spLocks noGrp="1"/>
          </p:cNvSpPr>
          <p:nvPr>
            <p:ph type="ftr" sz="quarter" idx="11"/>
          </p:nvPr>
        </p:nvSpPr>
        <p:spPr/>
        <p:txBody>
          <a:bodyPr/>
          <a:lstStyle>
            <a:lvl1pPr>
              <a:defRPr/>
            </a:lvl1pPr>
          </a:lstStyle>
          <a:p>
            <a:pPr>
              <a:defRPr/>
            </a:pPr>
            <a:r>
              <a:rPr lang="en-US"/>
              <a:t>Physics 524: Survey of Instrumentation &amp; Laboratory Techniques:  Unit 5:  Cooling &amp; Thermal management © G. Hallewell (2023) </a:t>
            </a:r>
          </a:p>
        </p:txBody>
      </p:sp>
      <p:sp>
        <p:nvSpPr>
          <p:cNvPr id="8" name="Espace réservé du numéro de diapositive 7"/>
          <p:cNvSpPr>
            <a:spLocks noGrp="1"/>
          </p:cNvSpPr>
          <p:nvPr>
            <p:ph type="sldNum" sz="quarter" idx="12"/>
          </p:nvPr>
        </p:nvSpPr>
        <p:spPr/>
        <p:txBody>
          <a:bodyPr/>
          <a:lstStyle>
            <a:lvl1pPr>
              <a:defRPr smtClean="0"/>
            </a:lvl1pPr>
          </a:lstStyle>
          <a:p>
            <a:pPr>
              <a:defRPr/>
            </a:pPr>
            <a:fld id="{4E4EB76F-77E7-446E-921D-865B0DC403A5}" type="slidenum">
              <a:rPr lang="en-US" altLang="fr-FR"/>
              <a:pPr>
                <a:defRPr/>
              </a:pPr>
              <a:t>‹#›</a:t>
            </a:fld>
            <a:endParaRPr lang="en-US" altLang="fr-FR"/>
          </a:p>
        </p:txBody>
      </p:sp>
    </p:spTree>
    <p:extLst>
      <p:ext uri="{BB962C8B-B14F-4D97-AF65-F5344CB8AC3E}">
        <p14:creationId xmlns:p14="http://schemas.microsoft.com/office/powerpoint/2010/main" val="371615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35DC7F-E0D1-479C-91A8-B671D2881862}" type="datetime1">
              <a:rPr lang="fr-FR" smtClean="0"/>
              <a:t>26/10/2023</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594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1B7CA78-5DCE-4373-8BF2-AB73AF02CF28}" type="datetime1">
              <a:rPr lang="fr-FR" smtClean="0"/>
              <a:t>26/10/2023</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43450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2EB019-A8C9-4BA1-A51A-97272D268ADB}" type="datetime1">
              <a:rPr lang="fr-FR" smtClean="0"/>
              <a:t>26/10/2023</a:t>
            </a:fld>
            <a:endParaRPr lang="fr-FR"/>
          </a:p>
        </p:txBody>
      </p:sp>
      <p:sp>
        <p:nvSpPr>
          <p:cNvPr id="6" name="Footer Placeholder 5"/>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7" name="Slide Number Placeholder 6"/>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240530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AAB68E-C384-42C8-9858-653A30430440}" type="datetime1">
              <a:rPr lang="fr-FR" smtClean="0"/>
              <a:t>26/10/2023</a:t>
            </a:fld>
            <a:endParaRPr lang="fr-FR"/>
          </a:p>
        </p:txBody>
      </p:sp>
      <p:sp>
        <p:nvSpPr>
          <p:cNvPr id="8" name="Footer Placeholder 7"/>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9" name="Slide Number Placeholder 8"/>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02483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B400BB-7561-43C4-804C-CDC275D53689}" type="datetime1">
              <a:rPr lang="fr-FR" smtClean="0"/>
              <a:t>26/10/2023</a:t>
            </a:fld>
            <a:endParaRPr lang="fr-FR"/>
          </a:p>
        </p:txBody>
      </p:sp>
      <p:sp>
        <p:nvSpPr>
          <p:cNvPr id="4" name="Footer Placeholder 3"/>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5" name="Slide Number Placeholder 4"/>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324640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3BF90-E6A2-4B49-9B18-4A50C2C7F4B8}" type="datetime1">
              <a:rPr lang="fr-FR" smtClean="0"/>
              <a:t>26/10/2023</a:t>
            </a:fld>
            <a:endParaRPr lang="fr-FR"/>
          </a:p>
        </p:txBody>
      </p:sp>
      <p:sp>
        <p:nvSpPr>
          <p:cNvPr id="3" name="Footer Placeholder 2"/>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4" name="Slide Number Placeholder 3"/>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61826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B9A2C96-2402-4535-A2E5-ED95326CC58D}" type="datetime1">
              <a:rPr lang="fr-FR" smtClean="0"/>
              <a:t>26/10/2023</a:t>
            </a:fld>
            <a:endParaRPr lang="fr-FR"/>
          </a:p>
        </p:txBody>
      </p:sp>
      <p:sp>
        <p:nvSpPr>
          <p:cNvPr id="6" name="Footer Placeholder 5"/>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7" name="Slide Number Placeholder 6"/>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218034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8A91D0C-5DAB-48C0-BE76-C80A6891FCAC}" type="datetime1">
              <a:rPr lang="fr-FR" smtClean="0"/>
              <a:t>26/10/2023</a:t>
            </a:fld>
            <a:endParaRPr lang="fr-FR"/>
          </a:p>
        </p:txBody>
      </p:sp>
      <p:sp>
        <p:nvSpPr>
          <p:cNvPr id="6" name="Footer Placeholder 5"/>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7" name="Slide Number Placeholder 6"/>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316497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5B460-AA14-4B5A-A2DB-14C88F33BF04}" type="datetime1">
              <a:rPr lang="fr-FR" smtClean="0"/>
              <a:t>26/10/2023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9EBEA-8FF1-4741-9019-86B2F2893584}" type="slidenum">
              <a:rPr lang="fr-FR" smtClean="0"/>
              <a:t>‹#›</a:t>
            </a:fld>
            <a:endParaRPr lang="fr-FR"/>
          </a:p>
        </p:txBody>
      </p:sp>
    </p:spTree>
    <p:extLst>
      <p:ext uri="{BB962C8B-B14F-4D97-AF65-F5344CB8AC3E}">
        <p14:creationId xmlns:p14="http://schemas.microsoft.com/office/powerpoint/2010/main" val="2910172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file:///F:\Gollin-Cooling_course\Course%20description\Figures%20for%20course%20description\R404A%20p-h-2.jpg" TargetMode="Externa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file:///F:\Gollin-Cooling_course\Course%20description\Figures%20for%20course%20description\R404A%20p-h-2.jpg"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file:///F:\Gollin-Cooling_course\Course%20description\Figures%20for%20course%20description\Fridge%20with%20compressor%20and%20indices.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emf"/><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riderpost.com/lifestyle/environnement/iceberg-titanic-sechoue-cote-canada/"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7.jpe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3.xml"/><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32.emf"/><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ATLAS%20thermoiphon%20main%20components.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6.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22.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Termosiphon%20placements.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ATLAS%20TS%20Condenser%20detail.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Heat%20exchangers%20liquid.jpg" TargetMode="External"/><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Condenser.jpg" TargetMode="External"/><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file:///C:\Greg\Gollin-Cooling_course\Course%20description\Figures%20for%20course%20description\Evaporator.jp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Locomotive.jpg"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QM%20Condenser.jpg"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Water%20cooling%20tower.jpg" TargetMode="External"/><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Ultimate%20DIY.jpg"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424932"/>
            <a:ext cx="7886700" cy="1325563"/>
          </a:xfrm>
        </p:spPr>
        <p:txBody>
          <a:bodyPr/>
          <a:lstStyle/>
          <a:p>
            <a:pPr algn="ctr"/>
            <a:r>
              <a:rPr lang="fr-FR" b="1" dirty="0">
                <a:solidFill>
                  <a:srgbClr val="C00000"/>
                </a:solidFill>
              </a:rPr>
              <a:t>Lecture 2 of 4</a:t>
            </a:r>
            <a:br>
              <a:rPr lang="fr-FR" b="1" dirty="0">
                <a:solidFill>
                  <a:srgbClr val="C00000"/>
                </a:solidFill>
              </a:rPr>
            </a:br>
            <a:r>
              <a:rPr lang="fr-FR" b="1" dirty="0">
                <a:solidFill>
                  <a:srgbClr val="C00000"/>
                </a:solidFill>
              </a:rPr>
              <a:t>(27:</a:t>
            </a:r>
            <a:r>
              <a:rPr lang="fr-FR" sz="2400" b="1" dirty="0">
                <a:solidFill>
                  <a:srgbClr val="C00000"/>
                </a:solidFill>
              </a:rPr>
              <a:t>1</a:t>
            </a:r>
            <a:r>
              <a:rPr lang="fr-FR" b="1" dirty="0">
                <a:solidFill>
                  <a:srgbClr val="C00000"/>
                </a:solidFill>
              </a:rPr>
              <a:t>)</a:t>
            </a:r>
          </a:p>
        </p:txBody>
      </p:sp>
      <p:sp>
        <p:nvSpPr>
          <p:cNvPr id="3" name="Espace réservé du numéro de diapositive 2"/>
          <p:cNvSpPr>
            <a:spLocks noGrp="1"/>
          </p:cNvSpPr>
          <p:nvPr>
            <p:ph type="sldNum" sz="quarter" idx="12"/>
          </p:nvPr>
        </p:nvSpPr>
        <p:spPr/>
        <p:txBody>
          <a:bodyPr/>
          <a:lstStyle/>
          <a:p>
            <a:fld id="{8D6C380F-326D-3C40-9EE7-7FBAB0953422}" type="slidenum">
              <a:rPr lang="en-US" smtClean="0"/>
              <a:pPr/>
              <a:t>1</a:t>
            </a:fld>
            <a:endParaRPr lang="en-US"/>
          </a:p>
        </p:txBody>
      </p:sp>
      <p:sp>
        <p:nvSpPr>
          <p:cNvPr id="4" name="Espace réservé du pied de page 3"/>
          <p:cNvSpPr>
            <a:spLocks noGrp="1"/>
          </p:cNvSpPr>
          <p:nvPr>
            <p:ph type="ftr" sz="quarter" idx="11"/>
          </p:nvPr>
        </p:nvSpPr>
        <p:spPr/>
        <p:txBody>
          <a:bodyPr/>
          <a:lstStyle/>
          <a:p>
            <a:r>
              <a:rPr lang="en-US"/>
              <a:t>Physics 524: Survey of Instrumentation &amp; Laboratory Techniques:  Unit 5:  Cooling &amp; Thermal management © G. Hallewell (2023) </a:t>
            </a:r>
            <a:endParaRPr lang="en-US" dirty="0"/>
          </a:p>
        </p:txBody>
      </p:sp>
    </p:spTree>
    <p:extLst>
      <p:ext uri="{BB962C8B-B14F-4D97-AF65-F5344CB8AC3E}">
        <p14:creationId xmlns:p14="http://schemas.microsoft.com/office/powerpoint/2010/main" val="76172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lstStyle/>
          <a:p>
            <a:pPr algn="ctr"/>
            <a:r>
              <a:rPr lang="fr-FR" b="1" dirty="0">
                <a:solidFill>
                  <a:srgbClr val="C00000"/>
                </a:solidFill>
              </a:rPr>
              <a:t>Attention: </a:t>
            </a:r>
            <a:r>
              <a:rPr lang="fr-FR" b="1" dirty="0" err="1">
                <a:solidFill>
                  <a:srgbClr val="C00000"/>
                </a:solidFill>
              </a:rPr>
              <a:t>ye</a:t>
            </a:r>
            <a:r>
              <a:rPr lang="fr-FR" b="1" dirty="0">
                <a:solidFill>
                  <a:srgbClr val="C00000"/>
                </a:solidFill>
              </a:rPr>
              <a:t> </a:t>
            </a:r>
            <a:r>
              <a:rPr lang="fr-FR" b="1" dirty="0" err="1">
                <a:solidFill>
                  <a:srgbClr val="C00000"/>
                </a:solidFill>
              </a:rPr>
              <a:t>approach</a:t>
            </a:r>
            <a:r>
              <a:rPr lang="fr-FR" b="1" dirty="0">
                <a:solidFill>
                  <a:srgbClr val="C00000"/>
                </a:solidFill>
              </a:rPr>
              <a:t> </a:t>
            </a:r>
            <a:r>
              <a:rPr lang="fr-FR" b="1" dirty="0" err="1">
                <a:solidFill>
                  <a:srgbClr val="C00000"/>
                </a:solidFill>
              </a:rPr>
              <a:t>Isenthalp</a:t>
            </a:r>
            <a:endParaRPr lang="fr-FR" b="1" dirty="0">
              <a:solidFill>
                <a:srgbClr val="C00000"/>
              </a:solidFill>
            </a:endParaRPr>
          </a:p>
        </p:txBody>
      </p:sp>
      <p:sp>
        <p:nvSpPr>
          <p:cNvPr id="3" name="Espace réservé du pied de page 2"/>
          <p:cNvSpPr>
            <a:spLocks noGrp="1"/>
          </p:cNvSpPr>
          <p:nvPr>
            <p:ph type="ftr" sz="quarter" idx="11"/>
          </p:nvPr>
        </p:nvSpPr>
        <p:spPr>
          <a:xfrm>
            <a:off x="2473091" y="6267575"/>
            <a:ext cx="4410537" cy="365125"/>
          </a:xfrm>
        </p:spPr>
        <p:txBody>
          <a:bodyPr/>
          <a:lstStyle/>
          <a:p>
            <a:r>
              <a:rPr lang="en-US" dirty="0"/>
              <a:t>Physics 524: Survey of Instrumentation &amp; Laboratory Techniques:  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10</a:t>
            </a:fld>
            <a:endParaRPr lang="en-US"/>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371" y="1325563"/>
            <a:ext cx="4623257" cy="4789070"/>
          </a:xfrm>
          <a:prstGeom prst="rect">
            <a:avLst/>
          </a:prstGeom>
        </p:spPr>
      </p:pic>
    </p:spTree>
    <p:extLst>
      <p:ext uri="{BB962C8B-B14F-4D97-AF65-F5344CB8AC3E}">
        <p14:creationId xmlns:p14="http://schemas.microsoft.com/office/powerpoint/2010/main" val="232251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34246"/>
            <a:ext cx="7886700" cy="569594"/>
          </a:xfrm>
        </p:spPr>
        <p:txBody>
          <a:bodyPr>
            <a:normAutofit fontScale="90000"/>
          </a:bodyPr>
          <a:lstStyle/>
          <a:p>
            <a:pPr algn="ctr"/>
            <a:r>
              <a:rPr lang="en-GB" b="1" dirty="0">
                <a:solidFill>
                  <a:schemeClr val="accent5"/>
                </a:solidFill>
              </a:rPr>
              <a:t>5.3 Phase Change Cooling (2)</a:t>
            </a:r>
            <a:endParaRPr lang="fr-FR" b="1" dirty="0">
              <a:solidFill>
                <a:schemeClr val="accent5"/>
              </a:solidFill>
            </a:endParaRPr>
          </a:p>
        </p:txBody>
      </p:sp>
      <p:sp>
        <p:nvSpPr>
          <p:cNvPr id="3" name="Espace réservé du pied de page 2"/>
          <p:cNvSpPr>
            <a:spLocks noGrp="1"/>
          </p:cNvSpPr>
          <p:nvPr>
            <p:ph type="ftr" sz="quarter" idx="11"/>
          </p:nvPr>
        </p:nvSpPr>
        <p:spPr>
          <a:xfrm>
            <a:off x="1717040" y="6356352"/>
            <a:ext cx="4398010" cy="358888"/>
          </a:xfrm>
        </p:spPr>
        <p:txBody>
          <a:bodyPr/>
          <a:lstStyle/>
          <a:p>
            <a:r>
              <a:rPr lang="en-US" dirty="0"/>
              <a:t>Physics 524: Survey of Instrumentation &amp; Laboratory Techniques:  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11</a:t>
            </a:fld>
            <a:endParaRPr lang="en-US"/>
          </a:p>
        </p:txBody>
      </p:sp>
      <p:sp>
        <p:nvSpPr>
          <p:cNvPr id="5" name="Espace réservé du contenu 4"/>
          <p:cNvSpPr>
            <a:spLocks noGrp="1"/>
          </p:cNvSpPr>
          <p:nvPr>
            <p:ph sz="quarter" idx="13"/>
          </p:nvPr>
        </p:nvSpPr>
        <p:spPr>
          <a:xfrm>
            <a:off x="167640" y="703840"/>
            <a:ext cx="8854440" cy="6387840"/>
          </a:xfrm>
        </p:spPr>
        <p:txBody>
          <a:bodyPr>
            <a:normAutofit fontScale="25000" lnSpcReduction="20000"/>
          </a:bodyPr>
          <a:lstStyle/>
          <a:p>
            <a:pPr marL="0" indent="0">
              <a:buNone/>
            </a:pPr>
            <a:r>
              <a:rPr lang="en-GB" sz="8000" b="1" dirty="0">
                <a:solidFill>
                  <a:schemeClr val="accent5"/>
                </a:solidFill>
              </a:rPr>
              <a:t>A kitchen crisis…</a:t>
            </a:r>
          </a:p>
          <a:p>
            <a:pPr marL="0" indent="0">
              <a:lnSpc>
                <a:spcPct val="120000"/>
              </a:lnSpc>
              <a:spcBef>
                <a:spcPts val="0"/>
              </a:spcBef>
              <a:buNone/>
            </a:pPr>
            <a:endParaRPr lang="en-GB" dirty="0"/>
          </a:p>
          <a:p>
            <a:pPr marL="0" indent="0">
              <a:lnSpc>
                <a:spcPct val="120000"/>
              </a:lnSpc>
              <a:spcBef>
                <a:spcPts val="0"/>
              </a:spcBef>
              <a:buNone/>
            </a:pPr>
            <a:r>
              <a:rPr lang="en-GB" sz="6400" b="1" i="1" dirty="0"/>
              <a:t>Materials can contain a huge amount of energy, and we are not talking about E = mc</a:t>
            </a:r>
            <a:r>
              <a:rPr lang="en-GB" sz="6400" b="1" i="1" baseline="30000" dirty="0"/>
              <a:t>2</a:t>
            </a:r>
            <a:r>
              <a:rPr lang="en-GB" sz="6400" b="1" i="1" dirty="0"/>
              <a:t> (we wont).</a:t>
            </a:r>
            <a:r>
              <a:rPr lang="en-GB" sz="6400" b="1" dirty="0"/>
              <a:t>  </a:t>
            </a:r>
          </a:p>
          <a:p>
            <a:pPr marL="0" indent="0">
              <a:lnSpc>
                <a:spcPct val="120000"/>
              </a:lnSpc>
              <a:spcBef>
                <a:spcPts val="0"/>
              </a:spcBef>
              <a:buNone/>
            </a:pPr>
            <a:endParaRPr lang="en-GB" sz="6400" b="1" dirty="0"/>
          </a:p>
          <a:p>
            <a:pPr marL="0" indent="0">
              <a:lnSpc>
                <a:spcPct val="120000"/>
              </a:lnSpc>
              <a:spcBef>
                <a:spcPts val="0"/>
              </a:spcBef>
              <a:buNone/>
            </a:pPr>
            <a:r>
              <a:rPr lang="en-GB" sz="6400" b="1" dirty="0"/>
              <a:t>Your kitchen kettle  holds 1 litre of water and has a power rating of 2000 Watts. </a:t>
            </a:r>
          </a:p>
          <a:p>
            <a:pPr marL="0" indent="0">
              <a:lnSpc>
                <a:spcPct val="120000"/>
              </a:lnSpc>
              <a:spcBef>
                <a:spcPts val="0"/>
              </a:spcBef>
              <a:buNone/>
            </a:pPr>
            <a:r>
              <a:rPr lang="en-GB" sz="6400" b="1" dirty="0"/>
              <a:t>                        (You can ignore the loss of heat through the kettle wall to the kitchen for now). </a:t>
            </a:r>
          </a:p>
          <a:p>
            <a:pPr marL="0" indent="0">
              <a:lnSpc>
                <a:spcPct val="120000"/>
              </a:lnSpc>
              <a:spcBef>
                <a:spcPts val="0"/>
              </a:spcBef>
              <a:buNone/>
            </a:pPr>
            <a:endParaRPr lang="en-GB" sz="3200" dirty="0"/>
          </a:p>
          <a:p>
            <a:pPr>
              <a:lnSpc>
                <a:spcPct val="120000"/>
              </a:lnSpc>
              <a:spcBef>
                <a:spcPts val="0"/>
              </a:spcBef>
            </a:pPr>
            <a:r>
              <a:rPr lang="en-GB" sz="6400" b="1" dirty="0">
                <a:solidFill>
                  <a:schemeClr val="accent5"/>
                </a:solidFill>
              </a:rPr>
              <a:t>You fill it and turn it on noticing that the kitchen temperature is 20 ˚C. </a:t>
            </a:r>
          </a:p>
          <a:p>
            <a:pPr marL="0" indent="0">
              <a:lnSpc>
                <a:spcPct val="120000"/>
              </a:lnSpc>
              <a:spcBef>
                <a:spcPts val="0"/>
              </a:spcBef>
              <a:buNone/>
            </a:pPr>
            <a:endParaRPr lang="en-GB" sz="3200" dirty="0"/>
          </a:p>
          <a:p>
            <a:pPr>
              <a:lnSpc>
                <a:spcPct val="120000"/>
              </a:lnSpc>
              <a:spcBef>
                <a:spcPts val="0"/>
              </a:spcBef>
            </a:pPr>
            <a:r>
              <a:rPr lang="en-GB" sz="6400" b="1" dirty="0">
                <a:solidFill>
                  <a:schemeClr val="accent5"/>
                </a:solidFill>
              </a:rPr>
              <a:t>In just under 3 minutes on the kitchen clock (167 seconds later) the water is boiling and bubbling nicely: 1 kg of water has been raised 80 ˚C for a total delivered electrical energy of 334.7 kilojoules </a:t>
            </a:r>
          </a:p>
          <a:p>
            <a:pPr marL="0" indent="0">
              <a:lnSpc>
                <a:spcPct val="120000"/>
              </a:lnSpc>
              <a:spcBef>
                <a:spcPts val="0"/>
              </a:spcBef>
              <a:buNone/>
            </a:pPr>
            <a:endParaRPr lang="en-GB" sz="3200" dirty="0"/>
          </a:p>
          <a:p>
            <a:pPr marL="0" indent="0">
              <a:lnSpc>
                <a:spcPct val="120000"/>
              </a:lnSpc>
              <a:spcBef>
                <a:spcPts val="0"/>
              </a:spcBef>
              <a:buNone/>
            </a:pPr>
            <a:r>
              <a:rPr lang="en-GB" sz="6400" dirty="0">
                <a:solidFill>
                  <a:srgbClr val="C00000"/>
                </a:solidFill>
              </a:rPr>
              <a:t>(</a:t>
            </a:r>
            <a:r>
              <a:rPr lang="en-GB" sz="6400" b="1" i="1" dirty="0">
                <a:solidFill>
                  <a:srgbClr val="C00000"/>
                </a:solidFill>
              </a:rPr>
              <a:t>It already sounds like a lot: did you need all this energy just to boil water for one cup of mint tea?).</a:t>
            </a:r>
          </a:p>
          <a:p>
            <a:pPr marL="0" indent="0">
              <a:lnSpc>
                <a:spcPct val="120000"/>
              </a:lnSpc>
              <a:spcBef>
                <a:spcPts val="0"/>
              </a:spcBef>
              <a:buNone/>
            </a:pPr>
            <a:endParaRPr lang="en-GB" sz="3200" b="1" i="1" dirty="0"/>
          </a:p>
          <a:p>
            <a:pPr>
              <a:lnSpc>
                <a:spcPct val="120000"/>
              </a:lnSpc>
              <a:spcBef>
                <a:spcPts val="0"/>
              </a:spcBef>
            </a:pPr>
            <a:r>
              <a:rPr lang="en-GB" sz="6400" dirty="0"/>
              <a:t> </a:t>
            </a:r>
            <a:r>
              <a:rPr lang="en-GB" sz="6400" b="1" dirty="0">
                <a:solidFill>
                  <a:schemeClr val="accent6">
                    <a:lumMod val="75000"/>
                  </a:schemeClr>
                </a:solidFill>
              </a:rPr>
              <a:t>The bell rings: somebody’s at the front door and you forget to switch off the kettle, which doesn’t have an automatic cut out at 100 ˚C. Some time later you smell a nasty smell coming from the kitchen, which is full of steam. The kettle is empty and finally its thermal interlock trips. You look at the kitchen clock and see that almost 19 more minutes have passed! </a:t>
            </a:r>
          </a:p>
          <a:p>
            <a:pPr marL="0" indent="0">
              <a:lnSpc>
                <a:spcPct val="120000"/>
              </a:lnSpc>
              <a:spcBef>
                <a:spcPts val="0"/>
              </a:spcBef>
              <a:buNone/>
            </a:pPr>
            <a:endParaRPr lang="en-GB" sz="3200" dirty="0"/>
          </a:p>
          <a:p>
            <a:pPr marL="0" indent="0">
              <a:lnSpc>
                <a:spcPct val="120000"/>
              </a:lnSpc>
              <a:spcBef>
                <a:spcPts val="0"/>
              </a:spcBef>
              <a:buNone/>
            </a:pPr>
            <a:r>
              <a:rPr lang="en-GB" sz="6400" b="1" dirty="0"/>
              <a:t>Q: How much extra energy was wasted boiling that water into steam at 100 ˚C while you were outside?</a:t>
            </a:r>
          </a:p>
          <a:p>
            <a:pPr marL="0" indent="0">
              <a:lnSpc>
                <a:spcPct val="120000"/>
              </a:lnSpc>
              <a:spcBef>
                <a:spcPts val="0"/>
              </a:spcBef>
              <a:buNone/>
            </a:pPr>
            <a:r>
              <a:rPr lang="en-GB" sz="3200" b="1" dirty="0"/>
              <a:t> </a:t>
            </a:r>
          </a:p>
          <a:p>
            <a:pPr marL="0" indent="0">
              <a:lnSpc>
                <a:spcPct val="120000"/>
              </a:lnSpc>
              <a:spcBef>
                <a:spcPts val="0"/>
              </a:spcBef>
              <a:buNone/>
            </a:pPr>
            <a:r>
              <a:rPr lang="en-GB" sz="6400" b="1" dirty="0">
                <a:solidFill>
                  <a:srgbClr val="C00000"/>
                </a:solidFill>
              </a:rPr>
              <a:t>A: around 2.25 Mega Joules*! (or about 0.1% of the output of a typical 2GW electrical power station for 1 second). This is around eight times more than you used to raise the </a:t>
            </a:r>
            <a:r>
              <a:rPr lang="en-GB" sz="6400" b="1" dirty="0" err="1">
                <a:solidFill>
                  <a:srgbClr val="C00000"/>
                </a:solidFill>
              </a:rPr>
              <a:t>liter</a:t>
            </a:r>
            <a:r>
              <a:rPr lang="en-GB" sz="6400" b="1" dirty="0">
                <a:solidFill>
                  <a:srgbClr val="C00000"/>
                </a:solidFill>
              </a:rPr>
              <a:t> of water to its boiling temperature for that cup of tea. </a:t>
            </a:r>
          </a:p>
          <a:p>
            <a:pPr marL="0" indent="0">
              <a:lnSpc>
                <a:spcPct val="120000"/>
              </a:lnSpc>
              <a:spcBef>
                <a:spcPts val="0"/>
              </a:spcBef>
              <a:buNone/>
            </a:pPr>
            <a:r>
              <a:rPr lang="en-GB" sz="6400" b="1" dirty="0">
                <a:solidFill>
                  <a:srgbClr val="C00000"/>
                </a:solidFill>
              </a:rPr>
              <a:t>   *The amount is calculated from the 2250 kJ.kg</a:t>
            </a:r>
            <a:r>
              <a:rPr lang="en-GB" sz="6400" b="1" baseline="30000" dirty="0">
                <a:solidFill>
                  <a:srgbClr val="C00000"/>
                </a:solidFill>
              </a:rPr>
              <a:t>-1</a:t>
            </a:r>
            <a:r>
              <a:rPr lang="en-GB" sz="6400" b="1" dirty="0">
                <a:solidFill>
                  <a:srgbClr val="C00000"/>
                </a:solidFill>
              </a:rPr>
              <a:t> latent heat (or </a:t>
            </a:r>
            <a:r>
              <a:rPr lang="en-GB" sz="6400" b="1" u="sng" dirty="0">
                <a:solidFill>
                  <a:srgbClr val="C00000"/>
                </a:solidFill>
              </a:rPr>
              <a:t>“enthalpy”) </a:t>
            </a:r>
            <a:r>
              <a:rPr lang="en-GB" sz="6400" b="1" dirty="0">
                <a:solidFill>
                  <a:srgbClr val="C00000"/>
                </a:solidFill>
              </a:rPr>
              <a:t>of evaporation, of water   </a:t>
            </a:r>
          </a:p>
          <a:p>
            <a:pPr marL="0" indent="0">
              <a:lnSpc>
                <a:spcPct val="120000"/>
              </a:lnSpc>
              <a:spcBef>
                <a:spcPts val="0"/>
              </a:spcBef>
              <a:buNone/>
            </a:pPr>
            <a:r>
              <a:rPr lang="en-GB" sz="6400" b="1" dirty="0">
                <a:solidFill>
                  <a:srgbClr val="C00000"/>
                </a:solidFill>
              </a:rPr>
              <a:t>          at atmospheric pressure (1 bar) where the evaporation temperature is 100 ˚C</a:t>
            </a:r>
            <a:r>
              <a:rPr lang="en-GB" sz="6400" dirty="0"/>
              <a:t>.</a:t>
            </a:r>
          </a:p>
        </p:txBody>
      </p:sp>
    </p:spTree>
    <p:extLst>
      <p:ext uri="{BB962C8B-B14F-4D97-AF65-F5344CB8AC3E}">
        <p14:creationId xmlns:p14="http://schemas.microsoft.com/office/powerpoint/2010/main" val="42705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anim calcmode="lin" valueType="num">
                                      <p:cBhvr additive="base">
                                        <p:cTn id="23" dur="500" fill="hold"/>
                                        <p:tgtEl>
                                          <p:spTgt spid="5">
                                            <p:txEl>
                                              <p:pRg st="15" end="1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17" end="17"/>
                                            </p:txEl>
                                          </p:spTgt>
                                        </p:tgtEl>
                                        <p:attrNameLst>
                                          <p:attrName>style.visibility</p:attrName>
                                        </p:attrNameLst>
                                      </p:cBhvr>
                                      <p:to>
                                        <p:strVal val="visible"/>
                                      </p:to>
                                    </p:set>
                                    <p:anim calcmode="lin" valueType="num">
                                      <p:cBhvr additive="base">
                                        <p:cTn id="29" dur="500" fill="hold"/>
                                        <p:tgtEl>
                                          <p:spTgt spid="5">
                                            <p:txEl>
                                              <p:pRg st="17" end="1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17" end="17"/>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
                                            <p:txEl>
                                              <p:pRg st="18" end="18"/>
                                            </p:txEl>
                                          </p:spTgt>
                                        </p:tgtEl>
                                        <p:attrNameLst>
                                          <p:attrName>style.visibility</p:attrName>
                                        </p:attrNameLst>
                                      </p:cBhvr>
                                      <p:to>
                                        <p:strVal val="visible"/>
                                      </p:to>
                                    </p:set>
                                    <p:anim calcmode="lin" valueType="num">
                                      <p:cBhvr additive="base">
                                        <p:cTn id="33" dur="500" fill="hold"/>
                                        <p:tgtEl>
                                          <p:spTgt spid="5">
                                            <p:txEl>
                                              <p:pRg st="18" end="18"/>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18" end="18"/>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xEl>
                                              <p:pRg st="19" end="19"/>
                                            </p:txEl>
                                          </p:spTgt>
                                        </p:tgtEl>
                                        <p:attrNameLst>
                                          <p:attrName>style.visibility</p:attrName>
                                        </p:attrNameLst>
                                      </p:cBhvr>
                                      <p:to>
                                        <p:strVal val="visible"/>
                                      </p:to>
                                    </p:set>
                                    <p:anim calcmode="lin" valueType="num">
                                      <p:cBhvr additive="base">
                                        <p:cTn id="37" dur="500" fill="hold"/>
                                        <p:tgtEl>
                                          <p:spTgt spid="5">
                                            <p:txEl>
                                              <p:pRg st="19" end="1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327910" y="6394768"/>
            <a:ext cx="4926330" cy="288289"/>
          </a:xfrm>
        </p:spPr>
        <p:txBody>
          <a:bodyPr/>
          <a:lstStyle/>
          <a:p>
            <a:r>
              <a:rPr lang="en-US" dirty="0"/>
              <a:t>Physics 524: Survey of Instrumentation &amp; Laboratory Techniques:  </a:t>
            </a:r>
          </a:p>
          <a:p>
            <a:r>
              <a:rPr lang="en-US" dirty="0"/>
              <a:t>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12</a:t>
            </a:fld>
            <a:endParaRPr lang="en-US"/>
          </a:p>
        </p:txBody>
      </p:sp>
      <p:sp>
        <p:nvSpPr>
          <p:cNvPr id="6" name="ZoneTexte 5"/>
          <p:cNvSpPr txBox="1"/>
          <p:nvPr/>
        </p:nvSpPr>
        <p:spPr>
          <a:xfrm>
            <a:off x="117108" y="895149"/>
            <a:ext cx="9523761" cy="5816977"/>
          </a:xfrm>
          <a:prstGeom prst="rect">
            <a:avLst/>
          </a:prstGeom>
          <a:noFill/>
        </p:spPr>
        <p:txBody>
          <a:bodyPr wrap="none" rtlCol="0">
            <a:spAutoFit/>
          </a:bodyPr>
          <a:lstStyle/>
          <a:p>
            <a:r>
              <a:rPr lang="en-GB" b="1" i="1" dirty="0">
                <a:solidFill>
                  <a:schemeClr val="accent6">
                    <a:lumMod val="75000"/>
                  </a:schemeClr>
                </a:solidFill>
              </a:rPr>
              <a:t>So what is </a:t>
            </a:r>
            <a:r>
              <a:rPr lang="en-GB" b="1" i="1" u="sng" dirty="0">
                <a:solidFill>
                  <a:schemeClr val="accent6">
                    <a:lumMod val="75000"/>
                  </a:schemeClr>
                </a:solidFill>
              </a:rPr>
              <a:t>enthalpy:</a:t>
            </a:r>
            <a:r>
              <a:rPr lang="en-GB" b="1" i="1" dirty="0">
                <a:solidFill>
                  <a:schemeClr val="accent6">
                    <a:lumMod val="75000"/>
                  </a:schemeClr>
                </a:solidFill>
              </a:rPr>
              <a:t> -  in thermodynamic terms? </a:t>
            </a:r>
            <a:endParaRPr lang="en-GB" b="1" dirty="0">
              <a:solidFill>
                <a:schemeClr val="accent6">
                  <a:lumMod val="75000"/>
                </a:schemeClr>
              </a:solidFill>
            </a:endParaRPr>
          </a:p>
          <a:p>
            <a:r>
              <a:rPr lang="en-GB" dirty="0"/>
              <a:t> </a:t>
            </a:r>
          </a:p>
          <a:p>
            <a:r>
              <a:rPr lang="en-GB" b="1" dirty="0">
                <a:solidFill>
                  <a:schemeClr val="accent5"/>
                </a:solidFill>
              </a:rPr>
              <a:t>Well, the key here is in the “</a:t>
            </a:r>
            <a:r>
              <a:rPr lang="en-GB" b="1" i="1" dirty="0">
                <a:solidFill>
                  <a:schemeClr val="accent5"/>
                </a:solidFill>
              </a:rPr>
              <a:t>dynamics</a:t>
            </a:r>
            <a:r>
              <a:rPr lang="en-GB" b="1" dirty="0">
                <a:solidFill>
                  <a:schemeClr val="accent5"/>
                </a:solidFill>
              </a:rPr>
              <a:t>” of the word “thermodynamics”. </a:t>
            </a:r>
          </a:p>
          <a:p>
            <a:endParaRPr lang="en-GB" sz="800" dirty="0"/>
          </a:p>
          <a:p>
            <a:r>
              <a:rPr lang="en-GB" b="1" dirty="0">
                <a:solidFill>
                  <a:schemeClr val="accent6">
                    <a:lumMod val="50000"/>
                  </a:schemeClr>
                </a:solidFill>
              </a:rPr>
              <a:t>Thermodynamics is the study of </a:t>
            </a:r>
            <a:r>
              <a:rPr lang="en-GB" b="1" i="1" u="sng" dirty="0">
                <a:solidFill>
                  <a:schemeClr val="accent6">
                    <a:lumMod val="50000"/>
                  </a:schemeClr>
                </a:solidFill>
              </a:rPr>
              <a:t>changes</a:t>
            </a:r>
            <a:r>
              <a:rPr lang="en-GB" b="1" u="sng" dirty="0">
                <a:solidFill>
                  <a:schemeClr val="accent6">
                    <a:lumMod val="50000"/>
                  </a:schemeClr>
                </a:solidFill>
              </a:rPr>
              <a:t> </a:t>
            </a:r>
            <a:r>
              <a:rPr lang="en-GB" b="1" dirty="0">
                <a:solidFill>
                  <a:schemeClr val="accent6">
                    <a:lumMod val="50000"/>
                  </a:schemeClr>
                </a:solidFill>
              </a:rPr>
              <a:t>in key parameters of material systems: </a:t>
            </a:r>
          </a:p>
          <a:p>
            <a:r>
              <a:rPr lang="en-GB" b="1" dirty="0">
                <a:solidFill>
                  <a:schemeClr val="accent6">
                    <a:lumMod val="50000"/>
                  </a:schemeClr>
                </a:solidFill>
              </a:rPr>
              <a:t>pressure, temperature and energy being carried, in response to </a:t>
            </a:r>
            <a:r>
              <a:rPr lang="en-GB" b="1" i="1" u="sng" dirty="0">
                <a:solidFill>
                  <a:schemeClr val="accent6">
                    <a:lumMod val="50000"/>
                  </a:schemeClr>
                </a:solidFill>
              </a:rPr>
              <a:t>perturbations</a:t>
            </a:r>
            <a:r>
              <a:rPr lang="en-GB" b="1" dirty="0">
                <a:solidFill>
                  <a:schemeClr val="accent6">
                    <a:lumMod val="50000"/>
                  </a:schemeClr>
                </a:solidFill>
              </a:rPr>
              <a:t> applied to </a:t>
            </a:r>
          </a:p>
          <a:p>
            <a:r>
              <a:rPr lang="en-GB" b="1" dirty="0">
                <a:solidFill>
                  <a:schemeClr val="accent6">
                    <a:lumMod val="50000"/>
                  </a:schemeClr>
                </a:solidFill>
              </a:rPr>
              <a:t>the system caused by the delivery of external heat energy, the extraction of energy from</a:t>
            </a:r>
          </a:p>
          <a:p>
            <a:r>
              <a:rPr lang="en-GB" b="1" dirty="0">
                <a:solidFill>
                  <a:schemeClr val="accent6">
                    <a:lumMod val="50000"/>
                  </a:schemeClr>
                </a:solidFill>
              </a:rPr>
              <a:t> the system and by the application of mechanical work to the system, or indeed making </a:t>
            </a:r>
          </a:p>
          <a:p>
            <a:r>
              <a:rPr lang="en-GB" b="1" dirty="0">
                <a:solidFill>
                  <a:schemeClr val="accent6">
                    <a:lumMod val="50000"/>
                  </a:schemeClr>
                </a:solidFill>
              </a:rPr>
              <a:t>the system perform mechanical work.</a:t>
            </a:r>
          </a:p>
          <a:p>
            <a:r>
              <a:rPr lang="en-GB" sz="800" dirty="0"/>
              <a:t> </a:t>
            </a:r>
          </a:p>
          <a:p>
            <a:r>
              <a:rPr lang="en-GB" b="1" dirty="0">
                <a:solidFill>
                  <a:srgbClr val="C00000"/>
                </a:solidFill>
              </a:rPr>
              <a:t>Enthalpy (</a:t>
            </a:r>
            <a:r>
              <a:rPr lang="en-GB" b="1" i="1" dirty="0">
                <a:solidFill>
                  <a:srgbClr val="C00000"/>
                </a:solidFill>
              </a:rPr>
              <a:t>H</a:t>
            </a:r>
            <a:r>
              <a:rPr lang="en-GB" b="1" dirty="0">
                <a:solidFill>
                  <a:srgbClr val="C00000"/>
                </a:solidFill>
              </a:rPr>
              <a:t>) is usually expressed in terms of the internal energy (</a:t>
            </a:r>
            <a:r>
              <a:rPr lang="en-GB" b="1" i="1" dirty="0">
                <a:solidFill>
                  <a:srgbClr val="C00000"/>
                </a:solidFill>
              </a:rPr>
              <a:t>E</a:t>
            </a:r>
            <a:r>
              <a:rPr lang="en-GB" b="1" dirty="0">
                <a:solidFill>
                  <a:srgbClr val="C00000"/>
                </a:solidFill>
              </a:rPr>
              <a:t>) of a system and its </a:t>
            </a:r>
          </a:p>
          <a:p>
            <a:r>
              <a:rPr lang="en-GB" b="1" dirty="0">
                <a:solidFill>
                  <a:srgbClr val="C00000"/>
                </a:solidFill>
              </a:rPr>
              <a:t>temperature </a:t>
            </a:r>
            <a:r>
              <a:rPr lang="en-GB" b="1" i="1" dirty="0">
                <a:solidFill>
                  <a:srgbClr val="C00000"/>
                </a:solidFill>
              </a:rPr>
              <a:t>T, volume V,</a:t>
            </a:r>
            <a:r>
              <a:rPr lang="en-GB" b="1" dirty="0">
                <a:solidFill>
                  <a:srgbClr val="C00000"/>
                </a:solidFill>
              </a:rPr>
              <a:t> and pressure </a:t>
            </a:r>
            <a:r>
              <a:rPr lang="en-GB" b="1" i="1" dirty="0">
                <a:solidFill>
                  <a:srgbClr val="C00000"/>
                </a:solidFill>
              </a:rPr>
              <a:t>P</a:t>
            </a:r>
            <a:r>
              <a:rPr lang="en-GB" b="1" dirty="0">
                <a:solidFill>
                  <a:srgbClr val="C00000"/>
                </a:solidFill>
              </a:rPr>
              <a:t>. for example: </a:t>
            </a:r>
          </a:p>
          <a:p>
            <a:r>
              <a:rPr lang="en-GB" sz="400" dirty="0"/>
              <a:t> 				</a:t>
            </a:r>
            <a:r>
              <a:rPr lang="en-GB" sz="2400" b="1" i="1" dirty="0">
                <a:solidFill>
                  <a:srgbClr val="C00000"/>
                </a:solidFill>
              </a:rPr>
              <a:t>H = E + P.V</a:t>
            </a:r>
            <a:r>
              <a:rPr lang="en-GB" sz="2400" b="1" dirty="0">
                <a:solidFill>
                  <a:srgbClr val="C00000"/>
                </a:solidFill>
              </a:rPr>
              <a:t>   </a:t>
            </a:r>
            <a:r>
              <a:rPr lang="en-GB" dirty="0"/>
              <a:t>					  </a:t>
            </a:r>
          </a:p>
          <a:p>
            <a:r>
              <a:rPr lang="en-GB" sz="400" dirty="0"/>
              <a:t> </a:t>
            </a:r>
          </a:p>
          <a:p>
            <a:r>
              <a:rPr lang="en-GB" b="1" dirty="0">
                <a:solidFill>
                  <a:schemeClr val="accent5">
                    <a:lumMod val="75000"/>
                  </a:schemeClr>
                </a:solidFill>
              </a:rPr>
              <a:t>The internal energy of a system is hard to measure directly. The energy carrying capability </a:t>
            </a:r>
          </a:p>
          <a:p>
            <a:r>
              <a:rPr lang="en-GB" b="1" dirty="0">
                <a:solidFill>
                  <a:schemeClr val="accent5">
                    <a:lumMod val="75000"/>
                  </a:schemeClr>
                </a:solidFill>
              </a:rPr>
              <a:t>of fluids depends on factors including their chemical composition. Surprisingly, water </a:t>
            </a:r>
          </a:p>
          <a:p>
            <a:r>
              <a:rPr lang="en-GB" b="1" dirty="0">
                <a:solidFill>
                  <a:schemeClr val="accent5">
                    <a:lumMod val="75000"/>
                  </a:schemeClr>
                </a:solidFill>
              </a:rPr>
              <a:t>(mol. wt. 18) has a much higher heat capacity (4181 J.kg</a:t>
            </a:r>
            <a:r>
              <a:rPr lang="en-GB" b="1" baseline="30000" dirty="0">
                <a:solidFill>
                  <a:schemeClr val="accent5">
                    <a:lumMod val="75000"/>
                  </a:schemeClr>
                </a:solidFill>
              </a:rPr>
              <a:t>-1</a:t>
            </a:r>
            <a:r>
              <a:rPr lang="en-GB" b="1" dirty="0">
                <a:solidFill>
                  <a:schemeClr val="accent5">
                    <a:lumMod val="75000"/>
                  </a:schemeClr>
                </a:solidFill>
              </a:rPr>
              <a:t>.K</a:t>
            </a:r>
            <a:r>
              <a:rPr lang="en-GB" b="1" baseline="30000" dirty="0">
                <a:solidFill>
                  <a:schemeClr val="accent5">
                    <a:lumMod val="75000"/>
                  </a:schemeClr>
                </a:solidFill>
              </a:rPr>
              <a:t>-1 </a:t>
            </a:r>
            <a:r>
              <a:rPr lang="en-GB" b="1" dirty="0">
                <a:solidFill>
                  <a:schemeClr val="accent5">
                    <a:lumMod val="75000"/>
                  </a:schemeClr>
                </a:solidFill>
              </a:rPr>
              <a:t>@25˚C</a:t>
            </a:r>
            <a:r>
              <a:rPr lang="en-GB" b="1" baseline="30000" dirty="0">
                <a:solidFill>
                  <a:schemeClr val="accent5">
                    <a:lumMod val="75000"/>
                  </a:schemeClr>
                </a:solidFill>
              </a:rPr>
              <a:t> </a:t>
            </a:r>
            <a:r>
              <a:rPr lang="en-GB" b="1" dirty="0">
                <a:solidFill>
                  <a:schemeClr val="accent5">
                    <a:lumMod val="75000"/>
                  </a:schemeClr>
                </a:solidFill>
              </a:rPr>
              <a:t>)  than cooling fluids </a:t>
            </a:r>
          </a:p>
          <a:p>
            <a:r>
              <a:rPr lang="en-GB" b="1" dirty="0">
                <a:solidFill>
                  <a:schemeClr val="accent5">
                    <a:lumMod val="75000"/>
                  </a:schemeClr>
                </a:solidFill>
              </a:rPr>
              <a:t>with higher molecular weights. Its </a:t>
            </a:r>
            <a:r>
              <a:rPr lang="en-GB" b="1" i="1" u="sng" dirty="0">
                <a:solidFill>
                  <a:srgbClr val="C00000"/>
                </a:solidFill>
              </a:rPr>
              <a:t>enthalpy of evaporation </a:t>
            </a:r>
            <a:r>
              <a:rPr lang="en-GB" b="1" dirty="0">
                <a:solidFill>
                  <a:schemeClr val="accent5">
                    <a:lumMod val="75000"/>
                  </a:schemeClr>
                </a:solidFill>
              </a:rPr>
              <a:t>is also much higher.</a:t>
            </a:r>
          </a:p>
          <a:p>
            <a:endParaRPr lang="en-GB" sz="400" dirty="0"/>
          </a:p>
          <a:p>
            <a:r>
              <a:rPr lang="en-GB" b="1" dirty="0">
                <a:solidFill>
                  <a:schemeClr val="accent6">
                    <a:lumMod val="75000"/>
                  </a:schemeClr>
                </a:solidFill>
              </a:rPr>
              <a:t>The </a:t>
            </a:r>
            <a:r>
              <a:rPr lang="en-GB" b="1" i="1" dirty="0">
                <a:solidFill>
                  <a:schemeClr val="accent6">
                    <a:lumMod val="75000"/>
                  </a:schemeClr>
                </a:solidFill>
              </a:rPr>
              <a:t>absolute</a:t>
            </a:r>
            <a:r>
              <a:rPr lang="en-GB" b="1" dirty="0">
                <a:solidFill>
                  <a:schemeClr val="accent6">
                    <a:lumMod val="75000"/>
                  </a:schemeClr>
                </a:solidFill>
              </a:rPr>
              <a:t> enthalpy, </a:t>
            </a:r>
            <a:r>
              <a:rPr lang="en-GB" b="1" i="1" dirty="0">
                <a:solidFill>
                  <a:schemeClr val="accent6">
                    <a:lumMod val="75000"/>
                  </a:schemeClr>
                </a:solidFill>
              </a:rPr>
              <a:t>H</a:t>
            </a:r>
            <a:r>
              <a:rPr lang="en-GB" b="1" dirty="0">
                <a:solidFill>
                  <a:schemeClr val="accent6">
                    <a:lumMod val="75000"/>
                  </a:schemeClr>
                </a:solidFill>
              </a:rPr>
              <a:t>, of a system can perhaps be thought of as containing a baseline </a:t>
            </a:r>
          </a:p>
          <a:p>
            <a:r>
              <a:rPr lang="en-GB" b="1" dirty="0">
                <a:solidFill>
                  <a:schemeClr val="accent6">
                    <a:lumMod val="75000"/>
                  </a:schemeClr>
                </a:solidFill>
              </a:rPr>
              <a:t>energy on top of which </a:t>
            </a:r>
            <a:r>
              <a:rPr lang="en-GB" b="1" i="1" dirty="0">
                <a:solidFill>
                  <a:schemeClr val="accent6">
                    <a:lumMod val="75000"/>
                  </a:schemeClr>
                </a:solidFill>
              </a:rPr>
              <a:t>energetic changes </a:t>
            </a:r>
            <a:r>
              <a:rPr lang="en-GB" b="1" dirty="0">
                <a:solidFill>
                  <a:schemeClr val="accent6">
                    <a:lumMod val="75000"/>
                  </a:schemeClr>
                </a:solidFill>
              </a:rPr>
              <a:t>(</a:t>
            </a:r>
            <a:r>
              <a:rPr lang="en-GB" b="1" i="1" dirty="0">
                <a:solidFill>
                  <a:schemeClr val="accent6">
                    <a:lumMod val="75000"/>
                  </a:schemeClr>
                </a:solidFill>
              </a:rPr>
              <a:t>thermodynamic changes</a:t>
            </a:r>
            <a:r>
              <a:rPr lang="en-GB" b="1" dirty="0">
                <a:solidFill>
                  <a:schemeClr val="accent6">
                    <a:lumMod val="75000"/>
                  </a:schemeClr>
                </a:solidFill>
              </a:rPr>
              <a:t>) of interest occur. </a:t>
            </a:r>
          </a:p>
          <a:p>
            <a:r>
              <a:rPr lang="en-GB" b="1" dirty="0">
                <a:solidFill>
                  <a:srgbClr val="C00000"/>
                </a:solidFill>
              </a:rPr>
              <a:t>In terms of a particular material it can be expressed in kJ.kg</a:t>
            </a:r>
            <a:r>
              <a:rPr lang="en-GB" b="1" baseline="30000" dirty="0">
                <a:solidFill>
                  <a:srgbClr val="C00000"/>
                </a:solidFill>
              </a:rPr>
              <a:t>-1</a:t>
            </a:r>
            <a:r>
              <a:rPr lang="en-GB" b="1" dirty="0">
                <a:solidFill>
                  <a:srgbClr val="C00000"/>
                </a:solidFill>
              </a:rPr>
              <a:t>. </a:t>
            </a:r>
          </a:p>
          <a:p>
            <a:endParaRPr lang="fr-FR" dirty="0"/>
          </a:p>
        </p:txBody>
      </p:sp>
      <p:sp>
        <p:nvSpPr>
          <p:cNvPr id="7" name="Titre 1"/>
          <p:cNvSpPr>
            <a:spLocks noGrp="1"/>
          </p:cNvSpPr>
          <p:nvPr>
            <p:ph type="title"/>
          </p:nvPr>
        </p:nvSpPr>
        <p:spPr>
          <a:xfrm>
            <a:off x="628650" y="134246"/>
            <a:ext cx="7886700" cy="569594"/>
          </a:xfrm>
        </p:spPr>
        <p:txBody>
          <a:bodyPr>
            <a:normAutofit fontScale="90000"/>
          </a:bodyPr>
          <a:lstStyle/>
          <a:p>
            <a:pPr algn="ctr"/>
            <a:r>
              <a:rPr lang="en-GB" b="1" dirty="0">
                <a:solidFill>
                  <a:schemeClr val="accent5"/>
                </a:solidFill>
              </a:rPr>
              <a:t>5.3 Phase Change Cooling (3)</a:t>
            </a:r>
            <a:endParaRPr lang="fr-FR" b="1" dirty="0">
              <a:solidFill>
                <a:schemeClr val="accent5"/>
              </a:solidFill>
            </a:endParaRPr>
          </a:p>
        </p:txBody>
      </p:sp>
    </p:spTree>
    <p:extLst>
      <p:ext uri="{BB962C8B-B14F-4D97-AF65-F5344CB8AC3E}">
        <p14:creationId xmlns:p14="http://schemas.microsoft.com/office/powerpoint/2010/main" val="30030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 calcmode="lin" valueType="num">
                                      <p:cBhvr additive="base">
                                        <p:cTn id="23"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0" end="1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 calcmode="lin" valueType="num">
                                      <p:cBhvr additive="base">
                                        <p:cTn id="27"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11" end="11"/>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 calcmode="lin" valueType="num">
                                      <p:cBhvr additive="base">
                                        <p:cTn id="31" dur="5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6">
                                            <p:txEl>
                                              <p:pRg st="16" end="1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6">
                                            <p:txEl>
                                              <p:pRg st="19" end="19"/>
                                            </p:txEl>
                                          </p:spTgt>
                                        </p:tgtEl>
                                        <p:attrNameLst>
                                          <p:attrName>style.visibility</p:attrName>
                                        </p:attrNameLst>
                                      </p:cBhvr>
                                      <p:to>
                                        <p:strVal val="visible"/>
                                      </p:to>
                                    </p:set>
                                    <p:anim calcmode="lin" valueType="num">
                                      <p:cBhvr additive="base">
                                        <p:cTn id="48" dur="500" fill="hold"/>
                                        <p:tgtEl>
                                          <p:spTgt spid="6">
                                            <p:txEl>
                                              <p:pRg st="19" end="19"/>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
                                            <p:txEl>
                                              <p:pRg st="19" end="19"/>
                                            </p:txEl>
                                          </p:spTgt>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6">
                                            <p:txEl>
                                              <p:pRg st="20" end="20"/>
                                            </p:txEl>
                                          </p:spTgt>
                                        </p:tgtEl>
                                        <p:attrNameLst>
                                          <p:attrName>style.visibility</p:attrName>
                                        </p:attrNameLst>
                                      </p:cBhvr>
                                      <p:to>
                                        <p:strVal val="visible"/>
                                      </p:to>
                                    </p:set>
                                    <p:anim calcmode="lin" valueType="num">
                                      <p:cBhvr additive="base">
                                        <p:cTn id="52" dur="500" fill="hold"/>
                                        <p:tgtEl>
                                          <p:spTgt spid="6">
                                            <p:txEl>
                                              <p:pRg st="20" end="2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6">
                                            <p:txEl>
                                              <p:pRg st="21" end="21"/>
                                            </p:txEl>
                                          </p:spTgt>
                                        </p:tgtEl>
                                        <p:attrNameLst>
                                          <p:attrName>style.visibility</p:attrName>
                                        </p:attrNameLst>
                                      </p:cBhvr>
                                      <p:to>
                                        <p:strVal val="visible"/>
                                      </p:to>
                                    </p:set>
                                    <p:anim calcmode="lin" valueType="num">
                                      <p:cBhvr additive="base">
                                        <p:cTn id="58" dur="500" fill="hold"/>
                                        <p:tgtEl>
                                          <p:spTgt spid="6">
                                            <p:txEl>
                                              <p:pRg st="21" end="2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
                                            <p:txEl>
                                              <p:pRg st="21" end="2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230755" y="6394768"/>
            <a:ext cx="4682490" cy="288289"/>
          </a:xfrm>
        </p:spPr>
        <p:txBody>
          <a:bodyPr/>
          <a:lstStyle/>
          <a:p>
            <a:r>
              <a:rPr lang="en-US" dirty="0"/>
              <a:t>Physics 524: Survey of Instrumentation &amp; Laboratory Techniques:  </a:t>
            </a:r>
          </a:p>
          <a:p>
            <a:r>
              <a:rPr lang="en-US" dirty="0"/>
              <a:t>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13</a:t>
            </a:fld>
            <a:endParaRPr lang="en-US"/>
          </a:p>
        </p:txBody>
      </p:sp>
      <p:pic>
        <p:nvPicPr>
          <p:cNvPr id="6" name="R404A p-h-2.jpg"/>
          <p:cNvPicPr/>
          <p:nvPr/>
        </p:nvPicPr>
        <p:blipFill rotWithShape="1">
          <a:blip r:embed="rId2" r:link="rId3" cstate="print">
            <a:extLst>
              <a:ext uri="{28A0092B-C50C-407E-A947-70E740481C1C}">
                <a14:useLocalDpi xmlns:a14="http://schemas.microsoft.com/office/drawing/2010/main" val="0"/>
              </a:ext>
            </a:extLst>
          </a:blip>
          <a:srcRect b="15274"/>
          <a:stretch>
            <a:fillRect/>
          </a:stretch>
        </p:blipFill>
        <p:spPr bwMode="auto">
          <a:xfrm>
            <a:off x="1581140" y="645494"/>
            <a:ext cx="5745480" cy="3649980"/>
          </a:xfrm>
          <a:prstGeom prst="rect">
            <a:avLst/>
          </a:prstGeom>
          <a:ln>
            <a:noFill/>
          </a:ln>
          <a:extLst>
            <a:ext uri="{53640926-AAD7-44D8-BBD7-CCE9431645EC}">
              <a14:shadowObscured xmlns:a14="http://schemas.microsoft.com/office/drawing/2010/main"/>
            </a:ext>
          </a:extLst>
        </p:spPr>
      </p:pic>
      <p:sp>
        <p:nvSpPr>
          <p:cNvPr id="7" name="ZoneTexte 6"/>
          <p:cNvSpPr txBox="1"/>
          <p:nvPr/>
        </p:nvSpPr>
        <p:spPr>
          <a:xfrm>
            <a:off x="482985" y="4295474"/>
            <a:ext cx="7941789" cy="2339102"/>
          </a:xfrm>
          <a:prstGeom prst="rect">
            <a:avLst/>
          </a:prstGeom>
          <a:noFill/>
        </p:spPr>
        <p:txBody>
          <a:bodyPr wrap="none" rtlCol="0">
            <a:spAutoFit/>
          </a:bodyPr>
          <a:lstStyle/>
          <a:p>
            <a:r>
              <a:rPr lang="en-GB" sz="1600" b="1" i="1" dirty="0"/>
              <a:t>Pressure-enthalpy diagram: example: </a:t>
            </a:r>
            <a:r>
              <a:rPr lang="en-GB" sz="1600" i="1" dirty="0"/>
              <a:t>for a domestic refrigerator closed-loop cycle (R404A): </a:t>
            </a:r>
          </a:p>
          <a:p>
            <a:r>
              <a:rPr lang="en-GB" sz="1600" i="1" dirty="0">
                <a:solidFill>
                  <a:srgbClr val="0070C0"/>
                </a:solidFill>
              </a:rPr>
              <a:t>(</a:t>
            </a:r>
            <a:r>
              <a:rPr lang="en-GB" sz="1600" b="1" i="1" dirty="0">
                <a:solidFill>
                  <a:srgbClr val="0070C0"/>
                </a:solidFill>
              </a:rPr>
              <a:t>D</a:t>
            </a:r>
            <a:r>
              <a:rPr lang="en-GB" sz="1600" b="1" i="1" dirty="0">
                <a:solidFill>
                  <a:srgbClr val="0070C0"/>
                </a:solidFill>
                <a:sym typeface="Wingdings" panose="05000000000000000000" pitchFamily="2" charset="2"/>
              </a:rPr>
              <a:t></a:t>
            </a:r>
            <a:r>
              <a:rPr lang="en-GB" sz="1600" b="1" i="1" dirty="0">
                <a:solidFill>
                  <a:srgbClr val="0070C0"/>
                </a:solidFill>
              </a:rPr>
              <a:t>A</a:t>
            </a:r>
            <a:r>
              <a:rPr lang="en-GB" sz="1600" i="1" dirty="0">
                <a:solidFill>
                  <a:srgbClr val="0070C0"/>
                </a:solidFill>
              </a:rPr>
              <a:t>): heat extraction (</a:t>
            </a:r>
            <a:r>
              <a:rPr lang="en-GB" sz="1600" b="1" i="1" dirty="0">
                <a:solidFill>
                  <a:srgbClr val="0070C0"/>
                </a:solidFill>
              </a:rPr>
              <a:t>enthalpy increase</a:t>
            </a:r>
            <a:r>
              <a:rPr lang="en-GB" sz="1600" i="1" dirty="0">
                <a:solidFill>
                  <a:srgbClr val="0070C0"/>
                </a:solidFill>
              </a:rPr>
              <a:t>) - evaporation at -20 ˚C;  </a:t>
            </a:r>
            <a:endParaRPr lang="en-GB" sz="1600" dirty="0">
              <a:solidFill>
                <a:srgbClr val="0070C0"/>
              </a:solidFill>
            </a:endParaRPr>
          </a:p>
          <a:p>
            <a:r>
              <a:rPr lang="en-GB" sz="1600" i="1" dirty="0">
                <a:solidFill>
                  <a:srgbClr val="7030A0"/>
                </a:solidFill>
              </a:rPr>
              <a:t>(</a:t>
            </a:r>
            <a:r>
              <a:rPr lang="en-GB" sz="1600" b="1" i="1" dirty="0">
                <a:solidFill>
                  <a:srgbClr val="7030A0"/>
                </a:solidFill>
              </a:rPr>
              <a:t>A</a:t>
            </a:r>
            <a:r>
              <a:rPr lang="en-GB" sz="1600" b="1" i="1" baseline="-25000" dirty="0">
                <a:solidFill>
                  <a:srgbClr val="7030A0"/>
                </a:solidFill>
              </a:rPr>
              <a:t>1</a:t>
            </a:r>
            <a:r>
              <a:rPr lang="en-GB" sz="1600" b="1" i="1" dirty="0">
                <a:solidFill>
                  <a:srgbClr val="7030A0"/>
                </a:solidFill>
                <a:sym typeface="Wingdings" panose="05000000000000000000" pitchFamily="2" charset="2"/>
              </a:rPr>
              <a:t></a:t>
            </a:r>
            <a:r>
              <a:rPr lang="en-GB" sz="1600" b="1" i="1" dirty="0">
                <a:solidFill>
                  <a:srgbClr val="7030A0"/>
                </a:solidFill>
              </a:rPr>
              <a:t>B</a:t>
            </a:r>
            <a:r>
              <a:rPr lang="en-GB" sz="1600" i="1" dirty="0">
                <a:solidFill>
                  <a:srgbClr val="7030A0"/>
                </a:solidFill>
              </a:rPr>
              <a:t>) vapour compression (</a:t>
            </a:r>
            <a:r>
              <a:rPr lang="en-GB" sz="1600" b="1" i="1" dirty="0">
                <a:solidFill>
                  <a:srgbClr val="7030A0"/>
                </a:solidFill>
              </a:rPr>
              <a:t>temperature &amp; pressure increase through mechanical work)</a:t>
            </a:r>
            <a:r>
              <a:rPr lang="en-GB" sz="1600" i="1" dirty="0">
                <a:solidFill>
                  <a:srgbClr val="7030A0"/>
                </a:solidFill>
              </a:rPr>
              <a:t>), </a:t>
            </a:r>
            <a:endParaRPr lang="en-GB" sz="1600" dirty="0">
              <a:solidFill>
                <a:srgbClr val="7030A0"/>
              </a:solidFill>
            </a:endParaRPr>
          </a:p>
          <a:p>
            <a:r>
              <a:rPr lang="en-GB" sz="1600" i="1" dirty="0"/>
              <a:t> </a:t>
            </a:r>
            <a:r>
              <a:rPr lang="en-GB" sz="1600" i="1" dirty="0">
                <a:solidFill>
                  <a:srgbClr val="FF0000"/>
                </a:solidFill>
              </a:rPr>
              <a:t>(</a:t>
            </a:r>
            <a:r>
              <a:rPr lang="en-GB" sz="1600" b="1" i="1" dirty="0">
                <a:solidFill>
                  <a:srgbClr val="FF0000"/>
                </a:solidFill>
              </a:rPr>
              <a:t>B</a:t>
            </a:r>
            <a:r>
              <a:rPr lang="en-GB" sz="1600" b="1" i="1" dirty="0">
                <a:solidFill>
                  <a:srgbClr val="FF0000"/>
                </a:solidFill>
                <a:sym typeface="Wingdings" panose="05000000000000000000" pitchFamily="2" charset="2"/>
              </a:rPr>
              <a:t></a:t>
            </a:r>
            <a:r>
              <a:rPr lang="en-GB" sz="1600" b="1" i="1" dirty="0">
                <a:solidFill>
                  <a:srgbClr val="FF0000"/>
                </a:solidFill>
              </a:rPr>
              <a:t>C</a:t>
            </a:r>
            <a:r>
              <a:rPr lang="en-GB" sz="1600" i="1" dirty="0">
                <a:solidFill>
                  <a:srgbClr val="FF0000"/>
                </a:solidFill>
              </a:rPr>
              <a:t>) condensation (</a:t>
            </a:r>
            <a:r>
              <a:rPr lang="en-GB" sz="1600" b="1" i="1" dirty="0">
                <a:solidFill>
                  <a:srgbClr val="FF0000"/>
                </a:solidFill>
              </a:rPr>
              <a:t>enthalpy decrease)</a:t>
            </a:r>
            <a:r>
              <a:rPr lang="en-GB" sz="1600" i="1" dirty="0">
                <a:solidFill>
                  <a:srgbClr val="FF0000"/>
                </a:solidFill>
              </a:rPr>
              <a:t> at 43 ˚C (hot condenser radiator of refrigerator); </a:t>
            </a:r>
          </a:p>
          <a:p>
            <a:r>
              <a:rPr lang="en-GB" sz="1600" i="1" dirty="0">
                <a:solidFill>
                  <a:schemeClr val="accent6">
                    <a:lumMod val="50000"/>
                  </a:schemeClr>
                </a:solidFill>
              </a:rPr>
              <a:t>(</a:t>
            </a:r>
            <a:r>
              <a:rPr lang="en-GB" sz="1600" b="1" i="1" dirty="0">
                <a:solidFill>
                  <a:schemeClr val="accent6">
                    <a:lumMod val="50000"/>
                  </a:schemeClr>
                </a:solidFill>
              </a:rPr>
              <a:t>C</a:t>
            </a:r>
            <a:r>
              <a:rPr lang="en-GB" sz="1600" b="1" i="1" baseline="-25000" dirty="0">
                <a:solidFill>
                  <a:schemeClr val="accent6">
                    <a:lumMod val="50000"/>
                  </a:schemeClr>
                </a:solidFill>
              </a:rPr>
              <a:t>1</a:t>
            </a:r>
            <a:r>
              <a:rPr lang="en-GB" sz="1600" b="1" i="1" dirty="0">
                <a:solidFill>
                  <a:schemeClr val="accent6">
                    <a:lumMod val="50000"/>
                  </a:schemeClr>
                </a:solidFill>
                <a:sym typeface="Wingdings" panose="05000000000000000000" pitchFamily="2" charset="2"/>
              </a:rPr>
              <a:t></a:t>
            </a:r>
            <a:r>
              <a:rPr lang="en-GB" sz="1600" b="1" i="1" dirty="0">
                <a:solidFill>
                  <a:schemeClr val="accent6">
                    <a:lumMod val="50000"/>
                  </a:schemeClr>
                </a:solidFill>
              </a:rPr>
              <a:t>D</a:t>
            </a:r>
            <a:r>
              <a:rPr lang="en-GB" sz="1600" i="1" dirty="0">
                <a:solidFill>
                  <a:schemeClr val="accent6">
                    <a:lumMod val="50000"/>
                  </a:schemeClr>
                </a:solidFill>
              </a:rPr>
              <a:t>) liquid “detent” (</a:t>
            </a:r>
            <a:r>
              <a:rPr lang="en-GB" sz="1600" b="1" i="1" dirty="0">
                <a:solidFill>
                  <a:schemeClr val="accent6">
                    <a:lumMod val="50000"/>
                  </a:schemeClr>
                </a:solidFill>
              </a:rPr>
              <a:t>Joule-Thompson cooling through</a:t>
            </a:r>
            <a:r>
              <a:rPr lang="en-GB" sz="1600" i="1" dirty="0">
                <a:solidFill>
                  <a:schemeClr val="accent6">
                    <a:lumMod val="50000"/>
                  </a:schemeClr>
                </a:solidFill>
              </a:rPr>
              <a:t> </a:t>
            </a:r>
            <a:r>
              <a:rPr lang="en-GB" sz="1600" b="1" i="1" dirty="0">
                <a:solidFill>
                  <a:schemeClr val="accent6">
                    <a:lumMod val="50000"/>
                  </a:schemeClr>
                </a:solidFill>
              </a:rPr>
              <a:t>forced pressure drop at constant   </a:t>
            </a:r>
            <a:endParaRPr lang="en-GB" sz="1600" dirty="0">
              <a:solidFill>
                <a:schemeClr val="accent6">
                  <a:lumMod val="50000"/>
                </a:schemeClr>
              </a:solidFill>
            </a:endParaRPr>
          </a:p>
          <a:p>
            <a:r>
              <a:rPr lang="en-GB" sz="1600" b="1" i="1" dirty="0">
                <a:solidFill>
                  <a:schemeClr val="accent6">
                    <a:lumMod val="50000"/>
                  </a:schemeClr>
                </a:solidFill>
              </a:rPr>
              <a:t>    enthalpy</a:t>
            </a:r>
            <a:r>
              <a:rPr lang="en-GB" sz="1600" i="1" dirty="0">
                <a:solidFill>
                  <a:schemeClr val="accent6">
                    <a:lumMod val="50000"/>
                  </a:schemeClr>
                </a:solidFill>
              </a:rPr>
              <a:t>) through a throttling element like an orifice, valve or thin tube (capillary).</a:t>
            </a:r>
            <a:endParaRPr lang="en-GB" sz="1600" dirty="0">
              <a:solidFill>
                <a:schemeClr val="accent6">
                  <a:lumMod val="50000"/>
                </a:schemeClr>
              </a:solidFill>
            </a:endParaRPr>
          </a:p>
          <a:p>
            <a:r>
              <a:rPr lang="en-GB" sz="1600" b="1" i="1" dirty="0"/>
              <a:t> P-h</a:t>
            </a:r>
            <a:r>
              <a:rPr lang="en-GB" sz="1600" i="1" dirty="0"/>
              <a:t> diagram calculated with</a:t>
            </a:r>
            <a:r>
              <a:rPr lang="en-GB" sz="1600" dirty="0"/>
              <a:t> REFPROP Standard reference database 23,  version 9.0 (2010): </a:t>
            </a:r>
          </a:p>
          <a:p>
            <a:r>
              <a:rPr lang="en-GB" sz="1600" dirty="0"/>
              <a:t> E. Lemmon, M. Huber, &amp; M. </a:t>
            </a:r>
            <a:r>
              <a:rPr lang="en-GB" sz="1600" dirty="0" err="1"/>
              <a:t>McLinden</a:t>
            </a:r>
            <a:r>
              <a:rPr lang="en-GB" sz="1600" dirty="0"/>
              <a:t>  U.S. National Institute of Standards &amp; Technology</a:t>
            </a:r>
          </a:p>
          <a:p>
            <a:endParaRPr lang="fr-FR" dirty="0"/>
          </a:p>
        </p:txBody>
      </p:sp>
      <p:sp>
        <p:nvSpPr>
          <p:cNvPr id="8" name="Titre 1"/>
          <p:cNvSpPr>
            <a:spLocks noGrp="1"/>
          </p:cNvSpPr>
          <p:nvPr>
            <p:ph type="title"/>
          </p:nvPr>
        </p:nvSpPr>
        <p:spPr>
          <a:xfrm>
            <a:off x="628650" y="153369"/>
            <a:ext cx="7886700" cy="492125"/>
          </a:xfrm>
        </p:spPr>
        <p:txBody>
          <a:bodyPr>
            <a:noAutofit/>
          </a:bodyPr>
          <a:lstStyle/>
          <a:p>
            <a:pPr algn="ctr"/>
            <a:r>
              <a:rPr lang="en-GB" sz="3200" b="1" dirty="0">
                <a:solidFill>
                  <a:schemeClr val="accent5"/>
                </a:solidFill>
              </a:rPr>
              <a:t>5.3 Phase Change Cooling (4)</a:t>
            </a:r>
            <a:endParaRPr lang="fr-FR" sz="3200" b="1" dirty="0">
              <a:solidFill>
                <a:schemeClr val="accent5"/>
              </a:solidFill>
            </a:endParaRPr>
          </a:p>
        </p:txBody>
      </p:sp>
      <p:sp>
        <p:nvSpPr>
          <p:cNvPr id="9" name="ZoneTexte 8"/>
          <p:cNvSpPr txBox="1"/>
          <p:nvPr/>
        </p:nvSpPr>
        <p:spPr>
          <a:xfrm>
            <a:off x="7326620" y="1885708"/>
            <a:ext cx="1289135" cy="584775"/>
          </a:xfrm>
          <a:prstGeom prst="rect">
            <a:avLst/>
          </a:prstGeom>
          <a:noFill/>
        </p:spPr>
        <p:txBody>
          <a:bodyPr wrap="none" rtlCol="0">
            <a:spAutoFit/>
          </a:bodyPr>
          <a:lstStyle/>
          <a:p>
            <a:r>
              <a:rPr lang="en-GB" sz="3200" b="1" dirty="0"/>
              <a:t>R404A</a:t>
            </a:r>
            <a:endParaRPr lang="fr-FR" sz="3200" b="1" dirty="0"/>
          </a:p>
        </p:txBody>
      </p:sp>
      <p:grpSp>
        <p:nvGrpSpPr>
          <p:cNvPr id="13" name="Groupe 12"/>
          <p:cNvGrpSpPr/>
          <p:nvPr/>
        </p:nvGrpSpPr>
        <p:grpSpPr>
          <a:xfrm>
            <a:off x="805326" y="1306600"/>
            <a:ext cx="3562488" cy="1987016"/>
            <a:chOff x="805326" y="1306600"/>
            <a:chExt cx="3562488" cy="1987016"/>
          </a:xfrm>
        </p:grpSpPr>
        <p:sp>
          <p:nvSpPr>
            <p:cNvPr id="2" name="ZoneTexte 1"/>
            <p:cNvSpPr txBox="1"/>
            <p:nvPr/>
          </p:nvSpPr>
          <p:spPr>
            <a:xfrm>
              <a:off x="805326" y="1306600"/>
              <a:ext cx="1070614" cy="369332"/>
            </a:xfrm>
            <a:prstGeom prst="rect">
              <a:avLst/>
            </a:prstGeom>
            <a:noFill/>
          </p:spPr>
          <p:txBody>
            <a:bodyPr wrap="none" rtlCol="0">
              <a:spAutoFit/>
            </a:bodyPr>
            <a:lstStyle/>
            <a:p>
              <a:r>
                <a:rPr lang="fr-FR" b="1" dirty="0" err="1">
                  <a:solidFill>
                    <a:srgbClr val="C00000"/>
                  </a:solidFill>
                </a:rPr>
                <a:t>Isenthalp</a:t>
              </a:r>
              <a:endParaRPr lang="fr-FR" b="1" dirty="0">
                <a:solidFill>
                  <a:srgbClr val="C00000"/>
                </a:solidFill>
              </a:endParaRPr>
            </a:p>
          </p:txBody>
        </p:sp>
        <p:sp>
          <p:nvSpPr>
            <p:cNvPr id="5" name="Ellipse 4"/>
            <p:cNvSpPr/>
            <p:nvPr/>
          </p:nvSpPr>
          <p:spPr>
            <a:xfrm>
              <a:off x="3781887" y="1731146"/>
              <a:ext cx="585927" cy="156247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1482571" y="1675932"/>
              <a:ext cx="2193242" cy="105536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49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443313" y="6356351"/>
            <a:ext cx="4652010" cy="294706"/>
          </a:xfrm>
        </p:spPr>
        <p:txBody>
          <a:bodyPr/>
          <a:lstStyle/>
          <a:p>
            <a:r>
              <a:rPr lang="en-US" dirty="0"/>
              <a:t>Physics 524: Survey of Instrumentation &amp; Laboratory Techniques:  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14</a:t>
            </a:fld>
            <a:endParaRPr lang="en-US"/>
          </a:p>
        </p:txBody>
      </p:sp>
      <p:sp>
        <p:nvSpPr>
          <p:cNvPr id="6" name="Rectangle 5"/>
          <p:cNvSpPr/>
          <p:nvPr/>
        </p:nvSpPr>
        <p:spPr>
          <a:xfrm>
            <a:off x="0" y="2755365"/>
            <a:ext cx="9269128" cy="3600986"/>
          </a:xfrm>
          <a:prstGeom prst="rect">
            <a:avLst/>
          </a:prstGeom>
        </p:spPr>
        <p:txBody>
          <a:bodyPr wrap="square">
            <a:spAutoFit/>
          </a:bodyPr>
          <a:lstStyle/>
          <a:p>
            <a:pPr indent="180340" algn="just">
              <a:spcAft>
                <a:spcPts val="0"/>
              </a:spcAft>
            </a:pP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Path </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a:t>
            </a:r>
            <a:r>
              <a:rPr lang="en-GB" b="1" i="1" dirty="0">
                <a:solidFill>
                  <a:srgbClr val="0070C0"/>
                </a:solidFill>
                <a:latin typeface="Calibri" panose="020F0502020204030204" pitchFamily="34" charset="0"/>
                <a:ea typeface="Times New Roman" panose="02020603050405020304" pitchFamily="18" charset="0"/>
                <a:sym typeface="Wingdings" panose="05000000000000000000" pitchFamily="2" charset="2"/>
              </a:rPr>
              <a:t></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shows the that </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difference in enthalpy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necessary to evaporate 1 kg of R404A </a:t>
            </a:r>
          </a:p>
          <a:p>
            <a:pPr indent="180340" algn="just">
              <a:spcAft>
                <a:spcPts val="0"/>
              </a:spcAft>
            </a:pP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between points D (245 kJ.kg</a:t>
            </a:r>
            <a:r>
              <a:rPr lang="en-GB" b="1" baseline="300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&amp; A (360 kJ.kg</a:t>
            </a:r>
            <a:r>
              <a:rPr lang="en-GB" b="1" baseline="300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is 115</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kJ.kg</a:t>
            </a:r>
            <a:r>
              <a:rPr lang="en-GB" b="1" baseline="300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on the enthalpy axis. </a:t>
            </a:r>
          </a:p>
          <a:p>
            <a:pPr indent="180340" algn="just">
              <a:spcAft>
                <a:spcPts val="0"/>
              </a:spcAft>
            </a:pPr>
            <a:endParaRPr lang="en-GB" sz="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just">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This</a:t>
            </a:r>
            <a:r>
              <a:rPr lang="en-GB" b="1" i="1" dirty="0">
                <a:latin typeface="Calibri" panose="020F0502020204030204" pitchFamily="34" charset="0"/>
                <a:ea typeface="Times New Roman" panose="02020603050405020304" pitchFamily="18" charset="0"/>
                <a:cs typeface="Times New Roman" panose="02020603050405020304" pitchFamily="18" charset="0"/>
              </a:rPr>
              <a:t> enthalpy difference </a:t>
            </a:r>
            <a:r>
              <a:rPr lang="en-GB" b="1" dirty="0">
                <a:latin typeface="Calibri" panose="020F0502020204030204" pitchFamily="34" charset="0"/>
                <a:ea typeface="Times New Roman" panose="02020603050405020304" pitchFamily="18" charset="0"/>
                <a:cs typeface="Times New Roman" panose="02020603050405020304" pitchFamily="18" charset="0"/>
              </a:rPr>
              <a:t>of tells us the </a:t>
            </a:r>
            <a:r>
              <a:rPr lang="en-GB" b="1" dirty="0" err="1">
                <a:latin typeface="Calibri" panose="020F0502020204030204" pitchFamily="34" charset="0"/>
                <a:ea typeface="Times New Roman" panose="02020603050405020304" pitchFamily="18" charset="0"/>
                <a:cs typeface="Times New Roman" panose="02020603050405020304" pitchFamily="18" charset="0"/>
              </a:rPr>
              <a:t>refrigerative</a:t>
            </a:r>
            <a:r>
              <a:rPr lang="en-GB" b="1" dirty="0">
                <a:latin typeface="Calibri" panose="020F0502020204030204" pitchFamily="34" charset="0"/>
                <a:ea typeface="Times New Roman" panose="02020603050405020304" pitchFamily="18" charset="0"/>
                <a:cs typeface="Times New Roman" panose="02020603050405020304" pitchFamily="18" charset="0"/>
              </a:rPr>
              <a:t>  (here evaporative) power </a:t>
            </a:r>
            <a:r>
              <a:rPr lang="en-GB" b="1" i="1" dirty="0">
                <a:latin typeface="Calibri" panose="020F0502020204030204" pitchFamily="34" charset="0"/>
                <a:ea typeface="Times New Roman" panose="02020603050405020304" pitchFamily="18" charset="0"/>
                <a:cs typeface="Times New Roman" panose="02020603050405020304" pitchFamily="18" charset="0"/>
              </a:rPr>
              <a:t>ERP</a:t>
            </a:r>
            <a:r>
              <a:rPr lang="en-GB" b="1" i="1" baseline="-25000" dirty="0">
                <a:latin typeface="Calibri" panose="020F0502020204030204" pitchFamily="34" charset="0"/>
                <a:ea typeface="Times New Roman" panose="02020603050405020304" pitchFamily="18" charset="0"/>
                <a:cs typeface="Times New Roman" panose="02020603050405020304" pitchFamily="18" charset="0"/>
              </a:rPr>
              <a:t>P,T</a:t>
            </a:r>
            <a:r>
              <a:rPr lang="en-GB" b="1" i="1" dirty="0">
                <a:latin typeface="Calibri" panose="020F0502020204030204" pitchFamily="34" charset="0"/>
                <a:ea typeface="Times New Roman" panose="02020603050405020304" pitchFamily="18" charset="0"/>
                <a:cs typeface="Times New Roman" panose="02020603050405020304" pitchFamily="18" charset="0"/>
              </a:rPr>
              <a:t> </a:t>
            </a:r>
            <a:r>
              <a:rPr lang="en-GB" b="1" dirty="0">
                <a:latin typeface="Calibri" panose="020F0502020204030204" pitchFamily="34" charset="0"/>
                <a:ea typeface="Times New Roman" panose="02020603050405020304" pitchFamily="18" charset="0"/>
                <a:cs typeface="Times New Roman" panose="02020603050405020304" pitchFamily="18" charset="0"/>
              </a:rPr>
              <a:t>(W)</a:t>
            </a:r>
            <a:r>
              <a:rPr lang="en-GB" b="1" i="1" dirty="0">
                <a:latin typeface="Calibri" panose="020F0502020204030204" pitchFamily="34" charset="0"/>
                <a:ea typeface="Times New Roman" panose="02020603050405020304" pitchFamily="18" charset="0"/>
                <a:cs typeface="Times New Roman" panose="02020603050405020304" pitchFamily="18" charset="0"/>
              </a:rPr>
              <a:t> </a:t>
            </a:r>
          </a:p>
          <a:p>
            <a:pPr indent="180340" algn="just">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that a mass flow of 1 kg.s</a:t>
            </a:r>
            <a:r>
              <a:rPr lang="en-GB" b="1" baseline="30000" dirty="0">
                <a:latin typeface="Calibri" panose="020F0502020204030204" pitchFamily="34" charset="0"/>
                <a:ea typeface="Times New Roman" panose="02020603050405020304" pitchFamily="18" charset="0"/>
                <a:cs typeface="Times New Roman" panose="02020603050405020304" pitchFamily="18" charset="0"/>
              </a:rPr>
              <a:t>-1 </a:t>
            </a:r>
            <a:r>
              <a:rPr lang="en-GB" b="1" dirty="0">
                <a:latin typeface="Calibri" panose="020F0502020204030204" pitchFamily="34" charset="0"/>
                <a:ea typeface="Times New Roman" panose="02020603050405020304" pitchFamily="18" charset="0"/>
                <a:cs typeface="Times New Roman" panose="02020603050405020304" pitchFamily="18" charset="0"/>
              </a:rPr>
              <a:t>of this fluid can remove at these conditions of </a:t>
            </a:r>
          </a:p>
          <a:p>
            <a:pPr indent="180340" algn="just">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(constant) temperature and pressure, as follows:</a:t>
            </a:r>
            <a:endParaRPr lang="en-GB" b="1" dirty="0">
              <a:latin typeface="Times New Roman" panose="02020603050405020304" pitchFamily="18" charset="0"/>
              <a:ea typeface="Times New Roman" panose="02020603050405020304" pitchFamily="18" charset="0"/>
            </a:endParaRPr>
          </a:p>
          <a:p>
            <a:pPr>
              <a:spcAft>
                <a:spcPts val="0"/>
              </a:spcAft>
            </a:pPr>
            <a:r>
              <a:rPr lang="en-GB" sz="700"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Times New Roman" panose="02020603050405020304" pitchFamily="18" charset="0"/>
                <a:ea typeface="Times New Roman" panose="02020603050405020304" pitchFamily="18" charset="0"/>
              </a:rPr>
              <a:t>				</a:t>
            </a:r>
            <a:r>
              <a:rPr lang="en-GB" sz="2400" b="1" i="1" dirty="0">
                <a:latin typeface="Calibri" panose="020F0502020204030204" pitchFamily="34" charset="0"/>
                <a:ea typeface="Times New Roman" panose="02020603050405020304" pitchFamily="18" charset="0"/>
                <a:cs typeface="Times New Roman" panose="02020603050405020304" pitchFamily="18" charset="0"/>
              </a:rPr>
              <a:t>ERP =  </a:t>
            </a:r>
            <a:r>
              <a:rPr lang="en-GB" sz="2400" b="1" i="1" dirty="0" err="1">
                <a:latin typeface="Symbol" panose="05050102010706020507" pitchFamily="18" charset="2"/>
                <a:ea typeface="Times New Roman" panose="02020603050405020304" pitchFamily="18" charset="0"/>
              </a:rPr>
              <a:t>d</a:t>
            </a:r>
            <a:r>
              <a:rPr lang="en-GB" sz="2400" b="1" i="1" dirty="0" err="1">
                <a:latin typeface="Calibri" panose="020F0502020204030204" pitchFamily="34" charset="0"/>
                <a:ea typeface="Times New Roman" panose="02020603050405020304" pitchFamily="18" charset="0"/>
                <a:cs typeface="Times New Roman" panose="02020603050405020304" pitchFamily="18" charset="0"/>
              </a:rPr>
              <a:t>H</a:t>
            </a:r>
            <a:r>
              <a:rPr lang="en-GB" sz="2400" b="1" i="1" baseline="-25000" dirty="0" err="1">
                <a:latin typeface="Calibri" panose="020F0502020204030204" pitchFamily="34" charset="0"/>
                <a:ea typeface="Times New Roman" panose="02020603050405020304" pitchFamily="18" charset="0"/>
                <a:cs typeface="Times New Roman" panose="02020603050405020304" pitchFamily="18" charset="0"/>
              </a:rPr>
              <a:t>P,T</a:t>
            </a:r>
            <a:r>
              <a:rPr lang="en-GB" sz="2400" b="1" i="1" baseline="-25000" dirty="0">
                <a:latin typeface="Calibri" panose="020F0502020204030204" pitchFamily="34" charset="0"/>
                <a:ea typeface="Times New Roman" panose="02020603050405020304" pitchFamily="18" charset="0"/>
                <a:cs typeface="Times New Roman" panose="02020603050405020304" pitchFamily="18" charset="0"/>
              </a:rPr>
              <a:t> * </a:t>
            </a:r>
            <a:r>
              <a:rPr lang="en-GB" sz="2400" b="1" i="1" dirty="0">
                <a:solidFill>
                  <a:srgbClr val="000000"/>
                </a:solidFill>
                <a:latin typeface="Calibri" panose="020F0502020204030204" pitchFamily="34" charset="0"/>
                <a:ea typeface="Times New Roman" panose="02020603050405020304" pitchFamily="18" charset="0"/>
                <a:cs typeface="Arial" panose="020B0604020202020204" pitchFamily="34" charset="0"/>
              </a:rPr>
              <a:t>ṁ</a:t>
            </a:r>
            <a:r>
              <a:rPr lang="en-GB" b="1"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sz="700" dirty="0">
                <a:solidFill>
                  <a:srgbClr val="000000"/>
                </a:solidFill>
                <a:latin typeface="Calibri" panose="020F05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lgn="just">
              <a:spcAft>
                <a:spcPts val="0"/>
              </a:spcAft>
            </a:pPr>
            <a:r>
              <a:rPr lang="en-GB" dirty="0">
                <a:solidFill>
                  <a:srgbClr val="000000"/>
                </a:solidFill>
                <a:latin typeface="Calibri" panose="020F0502020204030204" pitchFamily="34" charset="0"/>
                <a:ea typeface="Times New Roman" panose="02020603050405020304" pitchFamily="18" charset="0"/>
              </a:rPr>
              <a:t>  </a:t>
            </a:r>
            <a:r>
              <a:rPr lang="en-GB" b="1" dirty="0">
                <a:solidFill>
                  <a:srgbClr val="000000"/>
                </a:solidFill>
                <a:latin typeface="Calibri" panose="020F0502020204030204" pitchFamily="34" charset="0"/>
                <a:ea typeface="Times New Roman" panose="02020603050405020304" pitchFamily="18" charset="0"/>
              </a:rPr>
              <a:t>where </a:t>
            </a:r>
            <a:r>
              <a:rPr lang="en-GB" b="1" i="1" dirty="0">
                <a:solidFill>
                  <a:srgbClr val="000000"/>
                </a:solidFill>
                <a:latin typeface="Arial" panose="020B0604020202020204" pitchFamily="34" charset="0"/>
                <a:ea typeface="Times New Roman" panose="02020603050405020304" pitchFamily="18" charset="0"/>
              </a:rPr>
              <a:t>ṁ </a:t>
            </a:r>
            <a:r>
              <a:rPr lang="en-GB" b="1" dirty="0">
                <a:solidFill>
                  <a:srgbClr val="000000"/>
                </a:solidFill>
                <a:latin typeface="Calibri" panose="020F0502020204030204" pitchFamily="34" charset="0"/>
                <a:ea typeface="Times New Roman" panose="02020603050405020304" pitchFamily="18" charset="0"/>
                <a:cs typeface="Arial" panose="020B0604020202020204" pitchFamily="34" charset="0"/>
              </a:rPr>
              <a:t>is the mass flow in kg.s</a:t>
            </a:r>
            <a:r>
              <a:rPr lang="en-GB" b="1"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-1</a:t>
            </a:r>
            <a:r>
              <a:rPr lang="en-GB" b="1" baseline="30000" dirty="0">
                <a:solidFill>
                  <a:srgbClr val="000000"/>
                </a:solidFill>
                <a:latin typeface="Arial" panose="020B0604020202020204" pitchFamily="34" charset="0"/>
                <a:ea typeface="Times New Roman" panose="02020603050405020304" pitchFamily="18" charset="0"/>
              </a:rPr>
              <a:t> </a:t>
            </a:r>
            <a:endParaRPr lang="en-GB" b="1" dirty="0">
              <a:latin typeface="Times New Roman" panose="02020603050405020304" pitchFamily="18" charset="0"/>
              <a:ea typeface="Times New Roman" panose="02020603050405020304" pitchFamily="18" charset="0"/>
            </a:endParaRPr>
          </a:p>
          <a:p>
            <a:pPr algn="just">
              <a:spcAft>
                <a:spcPts val="0"/>
              </a:spcAft>
            </a:pPr>
            <a:r>
              <a:rPr lang="en-GB" sz="700" baseline="30000" dirty="0">
                <a:solidFill>
                  <a:srgbClr val="000000"/>
                </a:solidFill>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indent="180340" algn="just">
              <a:spcAft>
                <a:spcPts val="0"/>
              </a:spcAft>
            </a:pPr>
            <a:r>
              <a:rPr lang="en-GB" baseline="30000" dirty="0">
                <a:solidFill>
                  <a:srgbClr val="000000"/>
                </a:solidFill>
                <a:latin typeface="Arial" panose="020B0604020202020204" pitchFamily="34" charset="0"/>
                <a:ea typeface="Times New Roman" panose="02020603050405020304" pitchFamily="18" charset="0"/>
              </a:rPr>
              <a:t>.</a:t>
            </a:r>
            <a:r>
              <a:rPr lang="en-GB" b="1" dirty="0">
                <a:solidFill>
                  <a:srgbClr val="C00000"/>
                </a:solidFill>
                <a:latin typeface="Calibri" panose="020F0502020204030204" pitchFamily="34" charset="0"/>
                <a:ea typeface="Times New Roman" panose="02020603050405020304" pitchFamily="18" charset="0"/>
                <a:cs typeface="Arial" panose="020B0604020202020204" pitchFamily="34" charset="0"/>
              </a:rPr>
              <a:t>The mass flow </a:t>
            </a:r>
            <a:r>
              <a:rPr lang="en-GB" b="1" i="1" dirty="0">
                <a:solidFill>
                  <a:srgbClr val="C00000"/>
                </a:solidFill>
                <a:latin typeface="Calibri" panose="020F0502020204030204" pitchFamily="34" charset="0"/>
                <a:ea typeface="Times New Roman" panose="02020603050405020304" pitchFamily="18" charset="0"/>
                <a:cs typeface="Arial" panose="020B0604020202020204" pitchFamily="34" charset="0"/>
              </a:rPr>
              <a:t>ṁ</a:t>
            </a:r>
            <a:r>
              <a:rPr lang="en-GB" b="1" dirty="0">
                <a:solidFill>
                  <a:srgbClr val="C00000"/>
                </a:solidFill>
                <a:latin typeface="Calibri" panose="020F0502020204030204" pitchFamily="34" charset="0"/>
                <a:ea typeface="Times New Roman" panose="02020603050405020304" pitchFamily="18" charset="0"/>
                <a:cs typeface="Arial" panose="020B0604020202020204" pitchFamily="34" charset="0"/>
              </a:rPr>
              <a:t> of refrigerant necessary for</a:t>
            </a:r>
            <a:r>
              <a:rPr lang="en-GB" b="1" baseline="30000" dirty="0">
                <a:solidFill>
                  <a:srgbClr val="C00000"/>
                </a:solidFill>
                <a:latin typeface="Arial" panose="020B0604020202020204" pitchFamily="34" charset="0"/>
                <a:ea typeface="Times New Roman" panose="02020603050405020304" pitchFamily="18" charset="0"/>
              </a:rPr>
              <a:t> </a:t>
            </a:r>
            <a:r>
              <a:rPr lang="en-GB" b="1" dirty="0">
                <a:solidFill>
                  <a:srgbClr val="C00000"/>
                </a:solidFill>
                <a:latin typeface="Calibri" panose="020F0502020204030204" pitchFamily="34" charset="0"/>
                <a:ea typeface="Times New Roman" panose="02020603050405020304" pitchFamily="18" charset="0"/>
              </a:rPr>
              <a:t>required </a:t>
            </a:r>
            <a:r>
              <a:rPr lang="en-GB" b="1" dirty="0" err="1">
                <a:solidFill>
                  <a:srgbClr val="C00000"/>
                </a:solidFill>
                <a:latin typeface="Calibri" panose="020F0502020204030204" pitchFamily="34" charset="0"/>
                <a:ea typeface="Times New Roman" panose="02020603050405020304" pitchFamily="18" charset="0"/>
              </a:rPr>
              <a:t>refrigerative</a:t>
            </a:r>
            <a:r>
              <a:rPr lang="en-GB" b="1" dirty="0">
                <a:solidFill>
                  <a:srgbClr val="C00000"/>
                </a:solidFill>
                <a:latin typeface="Calibri" panose="020F0502020204030204" pitchFamily="34" charset="0"/>
                <a:ea typeface="Times New Roman" panose="02020603050405020304" pitchFamily="18" charset="0"/>
              </a:rPr>
              <a:t> power </a:t>
            </a:r>
            <a:r>
              <a:rPr lang="en-GB" b="1" i="1" dirty="0">
                <a:solidFill>
                  <a:srgbClr val="C00000"/>
                </a:solidFill>
                <a:latin typeface="Calibri" panose="020F0502020204030204" pitchFamily="34" charset="0"/>
                <a:ea typeface="Times New Roman" panose="02020603050405020304" pitchFamily="18" charset="0"/>
              </a:rPr>
              <a:t>ERP</a:t>
            </a:r>
            <a:r>
              <a:rPr lang="en-GB" b="1" dirty="0">
                <a:solidFill>
                  <a:srgbClr val="C00000"/>
                </a:solidFill>
                <a:latin typeface="Calibri" panose="020F0502020204030204" pitchFamily="34" charset="0"/>
                <a:ea typeface="Times New Roman" panose="02020603050405020304" pitchFamily="18" charset="0"/>
              </a:rPr>
              <a:t> is thus:</a:t>
            </a:r>
            <a:endParaRPr lang="en-GB"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GB" sz="700" b="1" dirty="0">
                <a:solidFill>
                  <a:srgbClr val="C00000"/>
                </a:solidFill>
                <a:latin typeface="Calibri" panose="020F0502020204030204" pitchFamily="34" charset="0"/>
                <a:ea typeface="Times New Roman" panose="02020603050405020304" pitchFamily="18" charset="0"/>
              </a:rPr>
              <a:t> </a:t>
            </a:r>
            <a:r>
              <a:rPr lang="en-GB" b="1" dirty="0">
                <a:solidFill>
                  <a:srgbClr val="C00000"/>
                </a:solidFill>
                <a:latin typeface="Times New Roman" panose="02020603050405020304" pitchFamily="18" charset="0"/>
                <a:ea typeface="Times New Roman" panose="02020603050405020304" pitchFamily="18" charset="0"/>
              </a:rPr>
              <a:t>				</a:t>
            </a:r>
            <a:r>
              <a:rPr lang="en-GB" sz="2400" b="1" i="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b="1" i="1" dirty="0">
                <a:solidFill>
                  <a:srgbClr val="C00000"/>
                </a:solidFill>
                <a:latin typeface="Calibri" panose="020F0502020204030204" pitchFamily="34" charset="0"/>
                <a:ea typeface="Times New Roman" panose="02020603050405020304" pitchFamily="18" charset="0"/>
                <a:cs typeface="Arial" panose="020B0604020202020204" pitchFamily="34" charset="0"/>
              </a:rPr>
              <a:t>ṁ</a:t>
            </a:r>
            <a:r>
              <a:rPr lang="en-GB" b="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ERP</a:t>
            </a:r>
            <a:r>
              <a:rPr lang="en-GB" sz="2400" b="1" i="1" dirty="0">
                <a:solidFill>
                  <a:srgbClr val="C00000"/>
                </a:solidFill>
                <a:latin typeface="Symbol" panose="05050102010706020507" pitchFamily="18" charset="2"/>
                <a:ea typeface="Times New Roman" panose="02020603050405020304" pitchFamily="18" charset="0"/>
              </a:rPr>
              <a:t>/</a:t>
            </a:r>
            <a:r>
              <a:rPr lang="en-GB" sz="2400" b="1" i="1" dirty="0" err="1">
                <a:solidFill>
                  <a:srgbClr val="C00000"/>
                </a:solidFill>
                <a:latin typeface="Symbol" panose="05050102010706020507" pitchFamily="18" charset="2"/>
                <a:ea typeface="Times New Roman" panose="02020603050405020304" pitchFamily="18" charset="0"/>
              </a:rPr>
              <a:t>d</a:t>
            </a:r>
            <a:r>
              <a:rPr lang="en-GB" sz="2400" b="1" i="1"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H</a:t>
            </a:r>
            <a:r>
              <a:rPr lang="en-GB" sz="2400" b="1" i="1" baseline="-25000"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P,T</a:t>
            </a:r>
            <a:r>
              <a:rPr lang="en-GB" sz="2400" b="1" i="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GB" b="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GB" sz="700" b="1" dirty="0">
                <a:solidFill>
                  <a:srgbClr val="C00000"/>
                </a:solidFill>
                <a:latin typeface="Calibri" panose="020F0502020204030204" pitchFamily="34" charset="0"/>
                <a:ea typeface="Times New Roman" panose="02020603050405020304" pitchFamily="18" charset="0"/>
              </a:rPr>
              <a:t> </a:t>
            </a:r>
            <a:endParaRPr lang="en-GB" b="1" dirty="0">
              <a:solidFill>
                <a:srgbClr val="C00000"/>
              </a:solidFill>
              <a:latin typeface="Times New Roman" panose="02020603050405020304" pitchFamily="18" charset="0"/>
              <a:ea typeface="Times New Roman" panose="02020603050405020304" pitchFamily="18" charset="0"/>
            </a:endParaRPr>
          </a:p>
          <a:p>
            <a:pPr indent="180340" algn="just">
              <a:spcAft>
                <a:spcPts val="0"/>
              </a:spcAft>
            </a:pPr>
            <a:r>
              <a:rPr lang="en-GB" b="1" dirty="0">
                <a:solidFill>
                  <a:srgbClr val="C00000"/>
                </a:solidFill>
                <a:latin typeface="Calibri" panose="020F0502020204030204" pitchFamily="34" charset="0"/>
                <a:ea typeface="Times New Roman" panose="02020603050405020304" pitchFamily="18" charset="0"/>
              </a:rPr>
              <a:t>For example, </a:t>
            </a:r>
            <a:r>
              <a:rPr lang="en-GB" b="1">
                <a:solidFill>
                  <a:srgbClr val="C00000"/>
                </a:solidFill>
                <a:latin typeface="Calibri" panose="020F0502020204030204" pitchFamily="34" charset="0"/>
                <a:ea typeface="Times New Roman" panose="02020603050405020304" pitchFamily="18" charset="0"/>
              </a:rPr>
              <a:t>a small domestic </a:t>
            </a:r>
            <a:r>
              <a:rPr lang="en-GB" b="1" dirty="0">
                <a:solidFill>
                  <a:srgbClr val="C00000"/>
                </a:solidFill>
                <a:latin typeface="Calibri" panose="020F0502020204030204" pitchFamily="34" charset="0"/>
                <a:ea typeface="Times New Roman" panose="02020603050405020304" pitchFamily="18" charset="0"/>
              </a:rPr>
              <a:t>refrigerator must evaporate 2.6 grams per second of R404A</a:t>
            </a:r>
          </a:p>
          <a:p>
            <a:pPr indent="180340" algn="just">
              <a:spcAft>
                <a:spcPts val="0"/>
              </a:spcAft>
            </a:pPr>
            <a:r>
              <a:rPr lang="en-GB" b="1" dirty="0">
                <a:solidFill>
                  <a:srgbClr val="C00000"/>
                </a:solidFill>
                <a:latin typeface="Calibri" panose="020F0502020204030204" pitchFamily="34" charset="0"/>
                <a:ea typeface="Times New Roman" panose="02020603050405020304" pitchFamily="18" charset="0"/>
              </a:rPr>
              <a:t> for a </a:t>
            </a:r>
            <a:r>
              <a:rPr lang="en-GB" b="1" dirty="0" err="1">
                <a:solidFill>
                  <a:srgbClr val="C00000"/>
                </a:solidFill>
                <a:latin typeface="Calibri" panose="020F0502020204030204" pitchFamily="34" charset="0"/>
                <a:ea typeface="Times New Roman" panose="02020603050405020304" pitchFamily="18" charset="0"/>
              </a:rPr>
              <a:t>refrigerative</a:t>
            </a:r>
            <a:r>
              <a:rPr lang="en-GB" b="1" dirty="0">
                <a:solidFill>
                  <a:srgbClr val="C00000"/>
                </a:solidFill>
                <a:latin typeface="Calibri" panose="020F0502020204030204" pitchFamily="34" charset="0"/>
                <a:ea typeface="Times New Roman" panose="02020603050405020304" pitchFamily="18" charset="0"/>
              </a:rPr>
              <a:t> power of 300 Watts in the conditions of </a:t>
            </a:r>
            <a:r>
              <a:rPr lang="en-GB" b="1" dirty="0">
                <a:solidFill>
                  <a:srgbClr val="0070C0"/>
                </a:solidFill>
                <a:latin typeface="Calibri" panose="020F0502020204030204" pitchFamily="34" charset="0"/>
                <a:ea typeface="Times New Roman" panose="02020603050405020304" pitchFamily="18" charset="0"/>
              </a:rPr>
              <a:t>transition </a:t>
            </a:r>
            <a:r>
              <a:rPr lang="en-GB" b="1" i="1" dirty="0">
                <a:solidFill>
                  <a:srgbClr val="0070C0"/>
                </a:solidFill>
                <a:latin typeface="Calibri" panose="020F0502020204030204" pitchFamily="34" charset="0"/>
                <a:ea typeface="Times New Roman" panose="02020603050405020304" pitchFamily="18" charset="0"/>
              </a:rPr>
              <a:t>D</a:t>
            </a:r>
            <a:r>
              <a:rPr lang="en-GB" b="1" i="1" dirty="0">
                <a:solidFill>
                  <a:srgbClr val="0070C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b="1" i="1" dirty="0">
                <a:solidFill>
                  <a:srgbClr val="0070C0"/>
                </a:solidFill>
                <a:latin typeface="Calibri" panose="020F0502020204030204" pitchFamily="34" charset="0"/>
                <a:ea typeface="Times New Roman" panose="02020603050405020304" pitchFamily="18" charset="0"/>
              </a:rPr>
              <a:t>A</a:t>
            </a:r>
            <a:r>
              <a:rPr lang="en-GB" b="1" dirty="0">
                <a:solidFill>
                  <a:srgbClr val="0070C0"/>
                </a:solidFill>
                <a:latin typeface="Calibri" panose="020F0502020204030204" pitchFamily="34" charset="0"/>
                <a:ea typeface="Times New Roman" panose="02020603050405020304" pitchFamily="18" charset="0"/>
              </a:rPr>
              <a:t> </a:t>
            </a:r>
            <a:r>
              <a:rPr lang="en-GB" b="1" dirty="0">
                <a:solidFill>
                  <a:srgbClr val="C00000"/>
                </a:solidFill>
                <a:latin typeface="Calibri" panose="020F0502020204030204" pitchFamily="34" charset="0"/>
                <a:ea typeface="Times New Roman" panose="02020603050405020304" pitchFamily="18" charset="0"/>
              </a:rPr>
              <a:t>above</a:t>
            </a:r>
            <a:r>
              <a:rPr lang="en-GB" dirty="0">
                <a:solidFill>
                  <a:srgbClr val="000000"/>
                </a:solidFill>
                <a:latin typeface="Calibri" panose="020F0502020204030204" pitchFamily="34" charset="0"/>
                <a:ea typeface="Times New Roman" panose="02020603050405020304" pitchFamily="18" charset="0"/>
              </a:rPr>
              <a:t>.</a:t>
            </a:r>
            <a:endParaRPr lang="en-GB" dirty="0">
              <a:latin typeface="Times New Roman" panose="02020603050405020304" pitchFamily="18" charset="0"/>
              <a:ea typeface="Times New Roman" panose="02020603050405020304" pitchFamily="18" charset="0"/>
            </a:endParaRPr>
          </a:p>
        </p:txBody>
      </p:sp>
      <p:sp>
        <p:nvSpPr>
          <p:cNvPr id="7" name="Titre 1"/>
          <p:cNvSpPr>
            <a:spLocks noGrp="1"/>
          </p:cNvSpPr>
          <p:nvPr>
            <p:ph type="title"/>
          </p:nvPr>
        </p:nvSpPr>
        <p:spPr>
          <a:xfrm>
            <a:off x="628650" y="153369"/>
            <a:ext cx="7886700" cy="492125"/>
          </a:xfrm>
        </p:spPr>
        <p:txBody>
          <a:bodyPr>
            <a:noAutofit/>
          </a:bodyPr>
          <a:lstStyle/>
          <a:p>
            <a:pPr algn="ctr"/>
            <a:r>
              <a:rPr lang="en-GB" sz="3200" b="1" dirty="0">
                <a:solidFill>
                  <a:schemeClr val="accent5"/>
                </a:solidFill>
              </a:rPr>
              <a:t>5.3 Phase Change Cooling (5)</a:t>
            </a:r>
            <a:endParaRPr lang="fr-FR" sz="3200" b="1" dirty="0">
              <a:solidFill>
                <a:schemeClr val="accent5"/>
              </a:solidFill>
            </a:endParaRPr>
          </a:p>
        </p:txBody>
      </p:sp>
      <p:pic>
        <p:nvPicPr>
          <p:cNvPr id="8" name="R404A p-h-2.jpg"/>
          <p:cNvPicPr/>
          <p:nvPr/>
        </p:nvPicPr>
        <p:blipFill rotWithShape="1">
          <a:blip r:embed="rId2" r:link="rId3" cstate="print">
            <a:extLst>
              <a:ext uri="{28A0092B-C50C-407E-A947-70E740481C1C}">
                <a14:useLocalDpi xmlns:a14="http://schemas.microsoft.com/office/drawing/2010/main" val="0"/>
              </a:ext>
            </a:extLst>
          </a:blip>
          <a:srcRect b="15274"/>
          <a:stretch>
            <a:fillRect/>
          </a:stretch>
        </p:blipFill>
        <p:spPr bwMode="auto">
          <a:xfrm>
            <a:off x="1423035" y="618142"/>
            <a:ext cx="3957487" cy="2196084"/>
          </a:xfrm>
          <a:prstGeom prst="rect">
            <a:avLst/>
          </a:prstGeom>
          <a:ln>
            <a:noFill/>
          </a:ln>
          <a:extLst>
            <a:ext uri="{53640926-AAD7-44D8-BBD7-CCE9431645EC}">
              <a14:shadowObscured xmlns:a14="http://schemas.microsoft.com/office/drawing/2010/main"/>
            </a:ext>
          </a:extLst>
        </p:spPr>
      </p:pic>
      <p:pic>
        <p:nvPicPr>
          <p:cNvPr id="9" name="Fridge with compressor and indices.jpg"/>
          <p:cNvPicPr/>
          <p:nvPr/>
        </p:nvPicPr>
        <p:blipFill rotWithShape="1">
          <a:blip r:embed="rId4" r:link="rId5" cstate="print">
            <a:extLst>
              <a:ext uri="{28A0092B-C50C-407E-A947-70E740481C1C}">
                <a14:useLocalDpi xmlns:a14="http://schemas.microsoft.com/office/drawing/2010/main" val="0"/>
              </a:ext>
            </a:extLst>
          </a:blip>
          <a:srcRect l="21520" t="1" r="30065" b="44759"/>
          <a:stretch>
            <a:fillRect/>
          </a:stretch>
        </p:blipFill>
        <p:spPr bwMode="auto">
          <a:xfrm>
            <a:off x="5380522" y="604466"/>
            <a:ext cx="2547934" cy="2223436"/>
          </a:xfrm>
          <a:prstGeom prst="rect">
            <a:avLst/>
          </a:prstGeom>
          <a:ln>
            <a:noFill/>
          </a:ln>
          <a:extLst>
            <a:ext uri="{53640926-AAD7-44D8-BBD7-CCE9431645EC}">
              <a14:shadowObscured xmlns:a14="http://schemas.microsoft.com/office/drawing/2010/main"/>
            </a:ext>
          </a:extLst>
        </p:spPr>
      </p:pic>
      <p:sp>
        <p:nvSpPr>
          <p:cNvPr id="10" name="ZoneTexte 9"/>
          <p:cNvSpPr txBox="1"/>
          <p:nvPr/>
        </p:nvSpPr>
        <p:spPr>
          <a:xfrm>
            <a:off x="412822" y="879434"/>
            <a:ext cx="1010213" cy="461665"/>
          </a:xfrm>
          <a:prstGeom prst="rect">
            <a:avLst/>
          </a:prstGeom>
          <a:noFill/>
        </p:spPr>
        <p:txBody>
          <a:bodyPr wrap="none" rtlCol="0">
            <a:spAutoFit/>
          </a:bodyPr>
          <a:lstStyle/>
          <a:p>
            <a:r>
              <a:rPr lang="en-GB" sz="2400" b="1" dirty="0"/>
              <a:t>R404A</a:t>
            </a:r>
            <a:endParaRPr lang="fr-FR" sz="2400" b="1" dirty="0"/>
          </a:p>
        </p:txBody>
      </p:sp>
    </p:spTree>
    <p:extLst>
      <p:ext uri="{BB962C8B-B14F-4D97-AF65-F5344CB8AC3E}">
        <p14:creationId xmlns:p14="http://schemas.microsoft.com/office/powerpoint/2010/main" val="23871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anim calcmode="lin" valueType="num">
                                      <p:cBhvr additive="base">
                                        <p:cTn id="2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anim calcmode="lin" valueType="num">
                                      <p:cBhvr additive="base">
                                        <p:cTn id="2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a:blip r:embed="rId4"/>
          <a:stretch>
            <a:fillRect/>
          </a:stretch>
        </p:blipFill>
        <p:spPr>
          <a:xfrm>
            <a:off x="-76201" y="1005132"/>
            <a:ext cx="9143999" cy="5715000"/>
          </a:xfrm>
          <a:prstGeom prst="rect">
            <a:avLst/>
          </a:prstGeom>
        </p:spPr>
      </p:pic>
      <p:sp>
        <p:nvSpPr>
          <p:cNvPr id="13315" name="Title 1"/>
          <p:cNvSpPr>
            <a:spLocks noGrp="1"/>
          </p:cNvSpPr>
          <p:nvPr>
            <p:ph type="title"/>
          </p:nvPr>
        </p:nvSpPr>
        <p:spPr>
          <a:xfrm>
            <a:off x="80681" y="83544"/>
            <a:ext cx="8885521" cy="560963"/>
          </a:xfrm>
          <a:ln w="38100">
            <a:solidFill>
              <a:schemeClr val="accent1"/>
            </a:solidFill>
            <a:miter lim="800000"/>
            <a:headEnd/>
            <a:tailEnd/>
          </a:ln>
        </p:spPr>
        <p:txBody>
          <a:bodyPr>
            <a:normAutofit fontScale="90000"/>
          </a:bodyPr>
          <a:lstStyle/>
          <a:p>
            <a:pPr algn="ctr"/>
            <a:br>
              <a:rPr lang="en-GB" altLang="fr-FR" sz="2800" b="1" dirty="0">
                <a:solidFill>
                  <a:srgbClr val="C00000"/>
                </a:solidFill>
                <a:latin typeface="Times New Roman" panose="02020603050405020304" pitchFamily="18" charset="0"/>
                <a:cs typeface="Times New Roman" panose="02020603050405020304" pitchFamily="18" charset="0"/>
              </a:rPr>
            </a:br>
            <a:r>
              <a:rPr lang="en-GB" sz="2800" b="1" dirty="0">
                <a:solidFill>
                  <a:schemeClr val="accent5"/>
                </a:solidFill>
              </a:rPr>
              <a:t>5.3 Phase Change Cooling (6):</a:t>
            </a:r>
            <a:r>
              <a:rPr lang="fr-FR" sz="2800" b="1" dirty="0">
                <a:solidFill>
                  <a:schemeClr val="accent5"/>
                </a:solidFill>
              </a:rPr>
              <a:t> LHC ATLAS detector </a:t>
            </a:r>
            <a:r>
              <a:rPr lang="en-GB" altLang="fr-FR" sz="2800" b="1" dirty="0">
                <a:solidFill>
                  <a:srgbClr val="0070C0"/>
                </a:solidFill>
                <a:cs typeface="Times New Roman" panose="02020603050405020304" pitchFamily="18" charset="0"/>
              </a:rPr>
              <a:t>with C</a:t>
            </a:r>
            <a:r>
              <a:rPr lang="en-GB" altLang="fr-FR" sz="2800" b="1" baseline="-25000" dirty="0">
                <a:solidFill>
                  <a:srgbClr val="0070C0"/>
                </a:solidFill>
                <a:cs typeface="Times New Roman" panose="02020603050405020304" pitchFamily="18" charset="0"/>
              </a:rPr>
              <a:t>3</a:t>
            </a:r>
            <a:r>
              <a:rPr lang="en-GB" altLang="fr-FR" sz="2800" b="1" dirty="0">
                <a:solidFill>
                  <a:srgbClr val="0070C0"/>
                </a:solidFill>
                <a:cs typeface="Times New Roman" panose="02020603050405020304" pitchFamily="18" charset="0"/>
              </a:rPr>
              <a:t>F</a:t>
            </a:r>
            <a:r>
              <a:rPr lang="en-GB" altLang="fr-FR" sz="2800" b="1" baseline="-25000" dirty="0">
                <a:solidFill>
                  <a:srgbClr val="0070C0"/>
                </a:solidFill>
                <a:cs typeface="Times New Roman" panose="02020603050405020304" pitchFamily="18" charset="0"/>
              </a:rPr>
              <a:t>8</a:t>
            </a:r>
            <a:r>
              <a:rPr lang="en-GB" altLang="fr-FR" sz="2800" b="1" dirty="0">
                <a:solidFill>
                  <a:srgbClr val="0070C0"/>
                </a:solidFill>
                <a:cs typeface="Times New Roman" panose="02020603050405020304" pitchFamily="18" charset="0"/>
              </a:rPr>
              <a:t> coolant </a:t>
            </a:r>
            <a:br>
              <a:rPr lang="en-GB" altLang="fr-FR" sz="2800" b="1" dirty="0">
                <a:solidFill>
                  <a:srgbClr val="0070C0"/>
                </a:solidFill>
                <a:cs typeface="Times New Roman" panose="02020603050405020304" pitchFamily="18" charset="0"/>
              </a:rPr>
            </a:b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grpSp>
        <p:nvGrpSpPr>
          <p:cNvPr id="3" name="Group 8"/>
          <p:cNvGrpSpPr>
            <a:grpSpLocks/>
          </p:cNvGrpSpPr>
          <p:nvPr/>
        </p:nvGrpSpPr>
        <p:grpSpPr bwMode="auto">
          <a:xfrm>
            <a:off x="7442203" y="4517720"/>
            <a:ext cx="1524000" cy="1295400"/>
            <a:chOff x="1447800" y="1295400"/>
            <a:chExt cx="6629400" cy="5029200"/>
          </a:xfrm>
        </p:grpSpPr>
        <p:pic>
          <p:nvPicPr>
            <p:cNvPr id="13336" name="Picture 2" descr="C:\Greg\New laptop (2) Sept 4 2010\rescues from stolen laptop\new laptop\Greg\HDR\figures by chapter\ATLAS Evap Cooling\compressors.jpg"/>
            <p:cNvPicPr>
              <a:picLocks noChangeAspect="1" noChangeArrowheads="1"/>
            </p:cNvPicPr>
            <p:nvPr/>
          </p:nvPicPr>
          <p:blipFill>
            <a:blip r:embed="rId5">
              <a:extLst>
                <a:ext uri="{28A0092B-C50C-407E-A947-70E740481C1C}">
                  <a14:useLocalDpi xmlns:a14="http://schemas.microsoft.com/office/drawing/2010/main" val="0"/>
                </a:ext>
              </a:extLst>
            </a:blip>
            <a:srcRect r="2942"/>
            <a:stretch>
              <a:fillRect/>
            </a:stretch>
          </p:blipFill>
          <p:spPr bwMode="auto">
            <a:xfrm>
              <a:off x="1447800" y="1295400"/>
              <a:ext cx="662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Box 7"/>
            <p:cNvSpPr txBox="1">
              <a:spLocks noChangeArrowheads="1"/>
            </p:cNvSpPr>
            <p:nvPr/>
          </p:nvSpPr>
          <p:spPr bwMode="auto">
            <a:xfrm>
              <a:off x="1524000" y="5638800"/>
              <a:ext cx="647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fr-FR" sz="1600" b="1">
                  <a:solidFill>
                    <a:schemeClr val="bg1"/>
                  </a:solidFill>
                </a:rPr>
                <a:t>Compression</a:t>
              </a:r>
              <a:endParaRPr lang="fr-FR" altLang="fr-FR" sz="1600" b="1">
                <a:solidFill>
                  <a:schemeClr val="bg1"/>
                </a:solidFill>
              </a:endParaRPr>
            </a:p>
          </p:txBody>
        </p:sp>
      </p:grpSp>
      <p:pic>
        <p:nvPicPr>
          <p:cNvPr id="14" name="Picture 2" descr="C:\Users\greg\Downloads\k4466109.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146300" y="4229100"/>
            <a:ext cx="1206500" cy="927100"/>
          </a:xfrm>
          <a:noFill/>
          <a:ln w="25400">
            <a:solidFill>
              <a:srgbClr val="7030A0"/>
            </a:solidFill>
            <a:miter lim="800000"/>
            <a:headEnd/>
            <a:tailEnd/>
          </a:ln>
        </p:spPr>
      </p:pic>
      <p:pic>
        <p:nvPicPr>
          <p:cNvPr id="16" name="Picture 4" descr="C:\Users\greg\Downloads\k447495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9220" y="4547088"/>
            <a:ext cx="990600" cy="10652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C:\Users\greg\Downloads\k447495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0462" y="3094831"/>
            <a:ext cx="990600" cy="10652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4" descr="C:\Users\greg\Downloads\k44749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828800"/>
            <a:ext cx="990600" cy="10652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3" descr="C:\Users\greg\Downloads\k446644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1752600"/>
            <a:ext cx="1303338" cy="11049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 descr="C:\Users\greg\Downloads\k446610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6741" y="4311650"/>
            <a:ext cx="1155700"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58723" name="Picture 3" descr="C:\Users\greg\Downloads\k44665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3622" y="2051050"/>
            <a:ext cx="1176338"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3" descr="C:\Users\greg\Downloads\k44665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701" y="2597943"/>
            <a:ext cx="1141413" cy="9001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3" descr="C:\Users\greg\Downloads\k44665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823" y="4517720"/>
            <a:ext cx="1124928" cy="885862"/>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bwMode="auto">
          <a:xfrm>
            <a:off x="80681" y="718559"/>
            <a:ext cx="8758519" cy="300078"/>
          </a:xfrm>
          <a:prstGeom prst="rect">
            <a:avLst/>
          </a:prstGeom>
          <a:noFill/>
          <a:ln w="25400">
            <a:noFill/>
            <a:miter lim="800000"/>
            <a:headEnd/>
            <a:tailEnd/>
          </a:ln>
        </p:spPr>
        <p:txBody>
          <a:bodyPr lIns="0" rIns="0" bIns="0" anchor="b"/>
          <a:lstStyle/>
          <a:p>
            <a:pPr algn="ctr" eaLnBrk="0" hangingPunct="0">
              <a:defRPr/>
            </a:pPr>
            <a:r>
              <a:rPr lang="en-GB" b="1" dirty="0">
                <a:solidFill>
                  <a:srgbClr val="333300"/>
                </a:solidFill>
                <a:ea typeface="+mj-ea"/>
                <a:cs typeface="Times New Roman" pitchFamily="18" charset="0"/>
              </a:rPr>
              <a:t>Another way of looking at energy exchange:  </a:t>
            </a:r>
            <a:r>
              <a:rPr lang="en-GB" b="1" dirty="0">
                <a:solidFill>
                  <a:srgbClr val="333300"/>
                </a:solidFill>
                <a:cs typeface="Times New Roman" pitchFamily="18" charset="0"/>
              </a:rPr>
              <a:t>Digger</a:t>
            </a:r>
            <a:r>
              <a:rPr lang="en-GB" b="1" dirty="0">
                <a:solidFill>
                  <a:srgbClr val="333300"/>
                </a:solidFill>
                <a:ea typeface="+mj-ea"/>
                <a:cs typeface="Times New Roman" pitchFamily="18" charset="0"/>
              </a:rPr>
              <a:t> = fluid; heat in vapour form = sand...</a:t>
            </a:r>
            <a:br>
              <a:rPr lang="en-GB" sz="2800" b="1" baseline="-25000" dirty="0">
                <a:solidFill>
                  <a:srgbClr val="333300"/>
                </a:solidFill>
                <a:ea typeface="+mj-ea"/>
                <a:cs typeface="Times New Roman" pitchFamily="18" charset="0"/>
              </a:rPr>
            </a:br>
            <a:endParaRPr lang="fr-FR" sz="400" b="1" baseline="-25000" dirty="0">
              <a:solidFill>
                <a:srgbClr val="333300"/>
              </a:solidFill>
              <a:ea typeface="+mj-ea"/>
              <a:cs typeface="Times New Roman" pitchFamily="18" charset="0"/>
            </a:endParaRPr>
          </a:p>
        </p:txBody>
      </p:sp>
      <p:cxnSp>
        <p:nvCxnSpPr>
          <p:cNvPr id="27" name="Straight Arrow Connector 26"/>
          <p:cNvCxnSpPr/>
          <p:nvPr/>
        </p:nvCxnSpPr>
        <p:spPr>
          <a:xfrm>
            <a:off x="3183855" y="5238750"/>
            <a:ext cx="641291" cy="8960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827470" y="4673600"/>
            <a:ext cx="259129" cy="3658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583975" y="3047999"/>
            <a:ext cx="277325" cy="33835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029817" y="2448278"/>
            <a:ext cx="497375" cy="58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4781184" y="2487025"/>
            <a:ext cx="533400" cy="158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68496" y="3885406"/>
            <a:ext cx="609600" cy="158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876662" y="5070108"/>
            <a:ext cx="1329659" cy="646331"/>
          </a:xfrm>
          <a:prstGeom prst="rect">
            <a:avLst/>
          </a:prstGeom>
          <a:solidFill>
            <a:srgbClr val="FFFFFF">
              <a:alpha val="47000"/>
            </a:srgbClr>
          </a:solidFill>
        </p:spPr>
        <p:txBody>
          <a:bodyPr wrap="none" rtlCol="0">
            <a:spAutoFit/>
          </a:bodyPr>
          <a:lstStyle/>
          <a:p>
            <a:r>
              <a:rPr lang="fr-FR" dirty="0"/>
              <a:t>On-detector</a:t>
            </a:r>
          </a:p>
          <a:p>
            <a:r>
              <a:rPr lang="fr-FR" dirty="0" err="1"/>
              <a:t>evaporation</a:t>
            </a:r>
            <a:endParaRPr lang="fr-FR" dirty="0"/>
          </a:p>
        </p:txBody>
      </p:sp>
      <p:sp>
        <p:nvSpPr>
          <p:cNvPr id="35" name="ZoneTexte 34"/>
          <p:cNvSpPr txBox="1"/>
          <p:nvPr/>
        </p:nvSpPr>
        <p:spPr>
          <a:xfrm>
            <a:off x="4646085" y="2434413"/>
            <a:ext cx="2373342" cy="369332"/>
          </a:xfrm>
          <a:prstGeom prst="rect">
            <a:avLst/>
          </a:prstGeom>
          <a:solidFill>
            <a:srgbClr val="FFFFFF">
              <a:alpha val="73000"/>
            </a:srgbClr>
          </a:solidFill>
        </p:spPr>
        <p:txBody>
          <a:bodyPr wrap="none" rtlCol="0">
            <a:spAutoFit/>
          </a:bodyPr>
          <a:lstStyle/>
          <a:p>
            <a:r>
              <a:rPr lang="fr-FR" dirty="0"/>
              <a:t>Condensation at 17 bar</a:t>
            </a:r>
          </a:p>
        </p:txBody>
      </p:sp>
      <p:sp>
        <p:nvSpPr>
          <p:cNvPr id="36" name="ZoneTexte 35"/>
          <p:cNvSpPr txBox="1"/>
          <p:nvPr/>
        </p:nvSpPr>
        <p:spPr>
          <a:xfrm rot="17772122">
            <a:off x="6493689" y="4117830"/>
            <a:ext cx="2104935" cy="369332"/>
          </a:xfrm>
          <a:prstGeom prst="rect">
            <a:avLst/>
          </a:prstGeom>
          <a:solidFill>
            <a:srgbClr val="FFFFFF">
              <a:alpha val="64000"/>
            </a:srgbClr>
          </a:solidFill>
        </p:spPr>
        <p:txBody>
          <a:bodyPr wrap="none" rtlCol="0">
            <a:spAutoFit/>
          </a:bodyPr>
          <a:lstStyle/>
          <a:p>
            <a:r>
              <a:rPr lang="fr-FR" dirty="0" err="1"/>
              <a:t>Vapour</a:t>
            </a:r>
            <a:r>
              <a:rPr lang="fr-FR" dirty="0"/>
              <a:t> compression</a:t>
            </a:r>
          </a:p>
        </p:txBody>
      </p:sp>
      <p:sp>
        <p:nvSpPr>
          <p:cNvPr id="38" name="ZoneTexte 37"/>
          <p:cNvSpPr txBox="1"/>
          <p:nvPr/>
        </p:nvSpPr>
        <p:spPr>
          <a:xfrm rot="16200000">
            <a:off x="538541" y="3867780"/>
            <a:ext cx="2304413" cy="369332"/>
          </a:xfrm>
          <a:prstGeom prst="rect">
            <a:avLst/>
          </a:prstGeom>
          <a:solidFill>
            <a:srgbClr val="FFFFFF">
              <a:alpha val="45000"/>
            </a:srgbClr>
          </a:solidFill>
        </p:spPr>
        <p:txBody>
          <a:bodyPr wrap="none" rtlCol="0">
            <a:spAutoFit/>
          </a:bodyPr>
          <a:lstStyle/>
          <a:p>
            <a:r>
              <a:rPr lang="fr-FR" dirty="0" err="1"/>
              <a:t>Liquid</a:t>
            </a:r>
            <a:r>
              <a:rPr lang="fr-FR" dirty="0"/>
              <a:t> </a:t>
            </a:r>
            <a:r>
              <a:rPr lang="fr-FR" dirty="0" err="1"/>
              <a:t>supply</a:t>
            </a:r>
            <a:r>
              <a:rPr lang="fr-FR" dirty="0"/>
              <a:t> &amp; </a:t>
            </a:r>
            <a:r>
              <a:rPr lang="fr-FR" dirty="0" err="1"/>
              <a:t>detent</a:t>
            </a:r>
            <a:endParaRPr lang="fr-FR" dirty="0"/>
          </a:p>
        </p:txBody>
      </p:sp>
      <p:sp>
        <p:nvSpPr>
          <p:cNvPr id="4" name="Espace réservé du numéro de diapositive 3"/>
          <p:cNvSpPr>
            <a:spLocks noGrp="1"/>
          </p:cNvSpPr>
          <p:nvPr>
            <p:ph type="sldNum" sz="quarter" idx="12"/>
          </p:nvPr>
        </p:nvSpPr>
        <p:spPr/>
        <p:txBody>
          <a:bodyPr/>
          <a:lstStyle/>
          <a:p>
            <a:fld id="{0AA9EBEA-8FF1-4741-9019-86B2F2893584}" type="slidenum">
              <a:rPr lang="fr-FR" smtClean="0"/>
              <a:t>15</a:t>
            </a:fld>
            <a:endParaRPr lang="fr-FR"/>
          </a:p>
        </p:txBody>
      </p:sp>
      <p:sp>
        <p:nvSpPr>
          <p:cNvPr id="5" name="Espace réservé du pied de page 4"/>
          <p:cNvSpPr>
            <a:spLocks noGrp="1"/>
          </p:cNvSpPr>
          <p:nvPr>
            <p:ph type="ftr" sz="quarter" idx="11"/>
          </p:nvPr>
        </p:nvSpPr>
        <p:spPr>
          <a:xfrm>
            <a:off x="2012538" y="6356351"/>
            <a:ext cx="4661721" cy="416393"/>
          </a:xfrm>
        </p:spPr>
        <p:txBody>
          <a:bodyPr/>
          <a:lstStyle/>
          <a:p>
            <a:r>
              <a:rPr lang="en-US" dirty="0"/>
              <a:t>Physics 524: Survey of Instrumentation &amp; Laboratory Techniques: </a:t>
            </a:r>
          </a:p>
          <a:p>
            <a:r>
              <a:rPr lang="en-US" dirty="0"/>
              <a:t> Unit 5:  Cooling &amp; Thermal management © G. Hallewell (2023) </a:t>
            </a:r>
            <a:endParaRPr lang="fr-FR" dirty="0"/>
          </a:p>
        </p:txBody>
      </p:sp>
      <p:sp>
        <p:nvSpPr>
          <p:cNvPr id="42" name="ZoneTexte 41"/>
          <p:cNvSpPr txBox="1"/>
          <p:nvPr/>
        </p:nvSpPr>
        <p:spPr>
          <a:xfrm>
            <a:off x="803232" y="1413851"/>
            <a:ext cx="870751" cy="584775"/>
          </a:xfrm>
          <a:prstGeom prst="rect">
            <a:avLst/>
          </a:prstGeom>
          <a:noFill/>
        </p:spPr>
        <p:txBody>
          <a:bodyPr wrap="none" rtlCol="0">
            <a:spAutoFit/>
          </a:bodyPr>
          <a:lstStyle/>
          <a:p>
            <a:r>
              <a:rPr lang="en-GB" sz="3200" b="1" dirty="0"/>
              <a:t>C</a:t>
            </a:r>
            <a:r>
              <a:rPr lang="en-GB" sz="3200" b="1" baseline="-25000" dirty="0"/>
              <a:t>3</a:t>
            </a:r>
            <a:r>
              <a:rPr lang="en-GB" sz="3200" b="1" dirty="0"/>
              <a:t>F</a:t>
            </a:r>
            <a:r>
              <a:rPr lang="en-GB" sz="3200" b="1" baseline="-25000" dirty="0"/>
              <a:t>8</a:t>
            </a:r>
            <a:endParaRPr lang="fr-FR" sz="3200" b="1" dirty="0"/>
          </a:p>
        </p:txBody>
      </p:sp>
    </p:spTree>
    <p:custDataLst>
      <p:tags r:id="rId1"/>
    </p:custDataLst>
    <p:extLst>
      <p:ext uri="{BB962C8B-B14F-4D97-AF65-F5344CB8AC3E}">
        <p14:creationId xmlns:p14="http://schemas.microsoft.com/office/powerpoint/2010/main" val="168388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par>
                          <p:cTn id="13" fill="hold" nodeType="afterGroup">
                            <p:stCondLst>
                              <p:cond delay="500"/>
                            </p:stCondLst>
                            <p:childTnLst>
                              <p:par>
                                <p:cTn id="14" presetID="9" presetClass="exit" presetSubtype="0" fill="hold" nodeType="afterEffect">
                                  <p:stCondLst>
                                    <p:cond delay="0"/>
                                  </p:stCondLst>
                                  <p:childTnLst>
                                    <p:animEffect transition="out" filter="dissolve">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2000"/>
                                        <p:tgtEl>
                                          <p:spTgt spid="24"/>
                                        </p:tgtEl>
                                      </p:cBhvr>
                                    </p:animEffect>
                                  </p:childTnLst>
                                </p:cTn>
                              </p:par>
                            </p:childTnLst>
                          </p:cTn>
                        </p:par>
                        <p:par>
                          <p:cTn id="20" fill="hold" nodeType="afterGroup">
                            <p:stCondLst>
                              <p:cond delay="2500"/>
                            </p:stCondLst>
                            <p:childTnLst>
                              <p:par>
                                <p:cTn id="21" presetID="9"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1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par>
                          <p:cTn id="29" fill="hold" nodeType="afterGroup">
                            <p:stCondLst>
                              <p:cond delay="500"/>
                            </p:stCondLst>
                            <p:childTnLst>
                              <p:par>
                                <p:cTn id="30" presetID="9"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nodeType="afterGroup">
                            <p:stCondLst>
                              <p:cond delay="500"/>
                            </p:stCondLst>
                            <p:childTnLst>
                              <p:par>
                                <p:cTn id="39" presetID="9"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58723"/>
                                        </p:tgtEl>
                                        <p:attrNameLst>
                                          <p:attrName>style.visibility</p:attrName>
                                        </p:attrNameLst>
                                      </p:cBhvr>
                                      <p:to>
                                        <p:strVal val="visible"/>
                                      </p:to>
                                    </p:set>
                                    <p:animEffect transition="in" filter="dissolve">
                                      <p:cBhvr>
                                        <p:cTn id="56" dur="500"/>
                                        <p:tgtEl>
                                          <p:spTgt spid="1587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xit" presetSubtype="0" fill="hold" nodeType="clickEffect">
                                  <p:stCondLst>
                                    <p:cond delay="0"/>
                                  </p:stCondLst>
                                  <p:childTnLst>
                                    <p:animEffect transition="out" filter="dissolve">
                                      <p:cBhvr>
                                        <p:cTn id="60" dur="500"/>
                                        <p:tgtEl>
                                          <p:spTgt spid="158723"/>
                                        </p:tgtEl>
                                      </p:cBhvr>
                                    </p:animEffect>
                                    <p:set>
                                      <p:cBhvr>
                                        <p:cTn id="61" dur="1" fill="hold">
                                          <p:stCondLst>
                                            <p:cond delay="499"/>
                                          </p:stCondLst>
                                        </p:cTn>
                                        <p:tgtEl>
                                          <p:spTgt spid="158723"/>
                                        </p:tgtEl>
                                        <p:attrNameLst>
                                          <p:attrName>style.visibility</p:attrName>
                                        </p:attrNameLst>
                                      </p:cBhvr>
                                      <p:to>
                                        <p:strVal val="hidden"/>
                                      </p:to>
                                    </p:set>
                                  </p:childTnLst>
                                </p:cTn>
                              </p:par>
                            </p:childTnLst>
                          </p:cTn>
                        </p:par>
                        <p:par>
                          <p:cTn id="62" fill="hold" nodeType="afterGroup">
                            <p:stCondLst>
                              <p:cond delay="500"/>
                            </p:stCondLst>
                            <p:childTnLst>
                              <p:par>
                                <p:cTn id="63" presetID="9"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dissolve">
                                      <p:cBhvr>
                                        <p:cTn id="65" dur="5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xit" presetSubtype="0" fill="hold" nodeType="clickEffect">
                                  <p:stCondLst>
                                    <p:cond delay="0"/>
                                  </p:stCondLst>
                                  <p:childTnLst>
                                    <p:animEffect transition="out" filter="dissolv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par>
                          <p:cTn id="71" fill="hold" nodeType="afterGroup">
                            <p:stCondLst>
                              <p:cond delay="500"/>
                            </p:stCondLst>
                            <p:childTnLst>
                              <p:par>
                                <p:cTn id="72" presetID="9" presetClass="entr" presetSubtype="0"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345582" y="1280377"/>
            <a:ext cx="8620620" cy="4873625"/>
          </a:xfrm>
        </p:spPr>
      </p:pic>
      <p:sp>
        <p:nvSpPr>
          <p:cNvPr id="5" name="Espace réservé du pied de page 4"/>
          <p:cNvSpPr>
            <a:spLocks noGrp="1"/>
          </p:cNvSpPr>
          <p:nvPr>
            <p:ph type="ftr" sz="quarter" idx="11"/>
          </p:nvPr>
        </p:nvSpPr>
        <p:spPr>
          <a:xfrm>
            <a:off x="2192623" y="6356351"/>
            <a:ext cx="4661635" cy="294706"/>
          </a:xfrm>
        </p:spPr>
        <p:txBody>
          <a:bodyPr/>
          <a:lstStyle/>
          <a:p>
            <a:r>
              <a:rPr lang="en-US" dirty="0"/>
              <a:t>Physics 524: Survey of Instrumentation &amp; Laboratory Techniques:  </a:t>
            </a:r>
          </a:p>
          <a:p>
            <a:r>
              <a:rPr lang="en-US" dirty="0"/>
              <a:t>Unit 5:  Cooling &amp; Thermal management © G. Hallewell (2023) </a:t>
            </a:r>
            <a:endParaRPr lang="fr-FR" dirty="0"/>
          </a:p>
        </p:txBody>
      </p:sp>
      <p:sp>
        <p:nvSpPr>
          <p:cNvPr id="6" name="Espace réservé du numéro de diapositive 5"/>
          <p:cNvSpPr>
            <a:spLocks noGrp="1"/>
          </p:cNvSpPr>
          <p:nvPr>
            <p:ph type="sldNum" sz="quarter" idx="12"/>
          </p:nvPr>
        </p:nvSpPr>
        <p:spPr/>
        <p:txBody>
          <a:bodyPr/>
          <a:lstStyle/>
          <a:p>
            <a:fld id="{0AA9EBEA-8FF1-4741-9019-86B2F2893584}" type="slidenum">
              <a:rPr lang="fr-FR" smtClean="0"/>
              <a:t>16</a:t>
            </a:fld>
            <a:endParaRPr lang="fr-FR"/>
          </a:p>
        </p:txBody>
      </p:sp>
      <p:sp>
        <p:nvSpPr>
          <p:cNvPr id="8" name="Title 1"/>
          <p:cNvSpPr>
            <a:spLocks noGrp="1"/>
          </p:cNvSpPr>
          <p:nvPr>
            <p:ph type="title"/>
          </p:nvPr>
        </p:nvSpPr>
        <p:spPr>
          <a:xfrm>
            <a:off x="80681" y="83543"/>
            <a:ext cx="8885521" cy="994485"/>
          </a:xfrm>
          <a:ln w="38100">
            <a:solidFill>
              <a:schemeClr val="accent1"/>
            </a:solidFill>
            <a:miter lim="800000"/>
            <a:headEnd/>
            <a:tailEnd/>
          </a:ln>
        </p:spPr>
        <p:txBody>
          <a:bodyPr>
            <a:normAutofit fontScale="90000"/>
          </a:bodyPr>
          <a:lstStyle/>
          <a:p>
            <a:pPr algn="ctr"/>
            <a:br>
              <a:rPr lang="en-GB" altLang="fr-FR" sz="2800" b="1" dirty="0">
                <a:solidFill>
                  <a:srgbClr val="C00000"/>
                </a:solidFill>
                <a:latin typeface="Times New Roman" panose="02020603050405020304" pitchFamily="18" charset="0"/>
                <a:cs typeface="Times New Roman" panose="02020603050405020304" pitchFamily="18" charset="0"/>
              </a:rPr>
            </a:br>
            <a:r>
              <a:rPr lang="en-GB" sz="4400" b="1" dirty="0">
                <a:solidFill>
                  <a:schemeClr val="accent5"/>
                </a:solidFill>
              </a:rPr>
              <a:t>Let’s digress!   Here is ATLAS at LHC</a:t>
            </a:r>
            <a:br>
              <a:rPr lang="en-GB" altLang="fr-FR" sz="2800" b="1" dirty="0">
                <a:solidFill>
                  <a:srgbClr val="0070C0"/>
                </a:solidFill>
                <a:cs typeface="Times New Roman" panose="02020603050405020304" pitchFamily="18" charset="0"/>
              </a:rPr>
            </a:b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80199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ATLAS.fm - atlas.pdf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221191" y="1179362"/>
            <a:ext cx="6855430" cy="4873625"/>
          </a:xfrm>
        </p:spPr>
      </p:pic>
      <p:sp>
        <p:nvSpPr>
          <p:cNvPr id="5" name="Espace réservé du pied de page 4"/>
          <p:cNvSpPr>
            <a:spLocks noGrp="1"/>
          </p:cNvSpPr>
          <p:nvPr>
            <p:ph type="ftr" sz="quarter" idx="11"/>
          </p:nvPr>
        </p:nvSpPr>
        <p:spPr>
          <a:xfrm>
            <a:off x="2608447" y="6269723"/>
            <a:ext cx="4369868" cy="349693"/>
          </a:xfrm>
        </p:spPr>
        <p:txBody>
          <a:bodyPr/>
          <a:lstStyle/>
          <a:p>
            <a:r>
              <a:rPr lang="en-US" dirty="0"/>
              <a:t>Physics 524: Survey of Instrumentation &amp; Laboratory Techniques:  Unit 5:  Cooling &amp; Thermal management © G. Hallewell (2023) </a:t>
            </a:r>
            <a:endParaRPr lang="fr-FR" dirty="0"/>
          </a:p>
        </p:txBody>
      </p:sp>
      <p:sp>
        <p:nvSpPr>
          <p:cNvPr id="6" name="Espace réservé du numéro de diapositive 5"/>
          <p:cNvSpPr>
            <a:spLocks noGrp="1"/>
          </p:cNvSpPr>
          <p:nvPr>
            <p:ph type="sldNum" sz="quarter" idx="12"/>
          </p:nvPr>
        </p:nvSpPr>
        <p:spPr/>
        <p:txBody>
          <a:bodyPr/>
          <a:lstStyle/>
          <a:p>
            <a:fld id="{0AA9EBEA-8FF1-4741-9019-86B2F2893584}" type="slidenum">
              <a:rPr lang="fr-FR" smtClean="0"/>
              <a:t>17</a:t>
            </a:fld>
            <a:endParaRPr lang="fr-FR"/>
          </a:p>
        </p:txBody>
      </p:sp>
      <p:sp>
        <p:nvSpPr>
          <p:cNvPr id="8" name="Title 1"/>
          <p:cNvSpPr>
            <a:spLocks noGrp="1"/>
          </p:cNvSpPr>
          <p:nvPr>
            <p:ph type="title"/>
          </p:nvPr>
        </p:nvSpPr>
        <p:spPr>
          <a:xfrm>
            <a:off x="1221192" y="288758"/>
            <a:ext cx="6855430" cy="779646"/>
          </a:xfrm>
          <a:ln w="38100">
            <a:solidFill>
              <a:schemeClr val="accent1"/>
            </a:solidFill>
            <a:miter lim="800000"/>
            <a:headEnd/>
            <a:tailEnd/>
          </a:ln>
        </p:spPr>
        <p:txBody>
          <a:bodyPr>
            <a:normAutofit fontScale="90000"/>
          </a:bodyPr>
          <a:lstStyle/>
          <a:p>
            <a:pPr algn="ct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r>
              <a:rPr lang="en-GB" sz="4400" b="1" dirty="0">
                <a:solidFill>
                  <a:schemeClr val="accent5"/>
                </a:solidFill>
              </a:rPr>
              <a:t>Unpeeling the ATLAS Onion</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grpSp>
        <p:nvGrpSpPr>
          <p:cNvPr id="3" name="Groupe 2"/>
          <p:cNvGrpSpPr/>
          <p:nvPr/>
        </p:nvGrpSpPr>
        <p:grpSpPr>
          <a:xfrm>
            <a:off x="999423" y="1817571"/>
            <a:ext cx="4573604" cy="2581174"/>
            <a:chOff x="999423" y="1817571"/>
            <a:chExt cx="4573604" cy="2581174"/>
          </a:xfrm>
        </p:grpSpPr>
        <p:sp>
          <p:nvSpPr>
            <p:cNvPr id="2" name="Ellipse 1"/>
            <p:cNvSpPr/>
            <p:nvPr/>
          </p:nvSpPr>
          <p:spPr>
            <a:xfrm>
              <a:off x="3888606" y="3493971"/>
              <a:ext cx="1684421" cy="904774"/>
            </a:xfrm>
            <a:prstGeom prst="ellipse">
              <a:avLst/>
            </a:prstGeom>
            <a:noFill/>
            <a:ln w="50800">
              <a:solidFill>
                <a:srgbClr val="FF8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999423" y="1817571"/>
              <a:ext cx="1684421" cy="904774"/>
            </a:xfrm>
            <a:prstGeom prst="ellipse">
              <a:avLst/>
            </a:prstGeom>
            <a:noFill/>
            <a:ln w="50800">
              <a:solidFill>
                <a:srgbClr val="FF8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273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33137" y="78008"/>
            <a:ext cx="8482263" cy="1112620"/>
          </a:xfrm>
          <a:ln w="38100">
            <a:solidFill>
              <a:srgbClr val="C00000"/>
            </a:solidFill>
          </a:ln>
        </p:spPr>
        <p:txBody>
          <a:bodyPr>
            <a:normAutofit fontScale="90000"/>
          </a:bodyPr>
          <a:lstStyle/>
          <a:p>
            <a:pPr algn="ctr"/>
            <a:br>
              <a:rPr lang="en-US" altLang="fr-FR" sz="4000" b="1" dirty="0">
                <a:solidFill>
                  <a:srgbClr val="FFFF00"/>
                </a:solidFill>
              </a:rPr>
            </a:br>
            <a:r>
              <a:rPr lang="en-US" altLang="fr-FR" sz="2700" b="1" dirty="0">
                <a:solidFill>
                  <a:srgbClr val="0070C0"/>
                </a:solidFill>
                <a:latin typeface="+mn-lt"/>
              </a:rPr>
              <a:t>Unpeeling the </a:t>
            </a:r>
            <a:r>
              <a:rPr lang="en-US" altLang="fr-FR" sz="2700" b="1" dirty="0">
                <a:solidFill>
                  <a:srgbClr val="0070C0"/>
                </a:solidFill>
                <a:effectLst>
                  <a:outerShdw blurRad="38100" dist="38100" dir="2700000" algn="tl">
                    <a:srgbClr val="000000">
                      <a:alpha val="43137"/>
                    </a:srgbClr>
                  </a:outerShdw>
                </a:effectLst>
                <a:latin typeface="+mn-lt"/>
              </a:rPr>
              <a:t>ATLAS Onion: the evaporators</a:t>
            </a:r>
            <a:br>
              <a:rPr lang="en-US" altLang="fr-FR" sz="2700" b="1" dirty="0">
                <a:solidFill>
                  <a:srgbClr val="0070C0"/>
                </a:solidFill>
                <a:effectLst>
                  <a:outerShdw blurRad="38100" dist="38100" dir="2700000" algn="tl">
                    <a:srgbClr val="000000">
                      <a:alpha val="43137"/>
                    </a:srgbClr>
                  </a:outerShdw>
                </a:effectLst>
                <a:latin typeface="+mn-lt"/>
              </a:rPr>
            </a:br>
            <a:r>
              <a:rPr lang="en-US" altLang="fr-FR" sz="2700" b="1" dirty="0">
                <a:solidFill>
                  <a:srgbClr val="0070C0"/>
                </a:solidFill>
                <a:effectLst>
                  <a:outerShdw blurRad="38100" dist="38100" dir="2700000" algn="tl">
                    <a:srgbClr val="000000">
                      <a:alpha val="43137"/>
                    </a:srgbClr>
                  </a:outerShdw>
                </a:effectLst>
                <a:latin typeface="+mn-lt"/>
              </a:rPr>
              <a:t> </a:t>
            </a:r>
            <a:r>
              <a:rPr lang="en-US" altLang="fr-FR" sz="2700" b="1" dirty="0">
                <a:solidFill>
                  <a:srgbClr val="C00000"/>
                </a:solidFill>
                <a:effectLst>
                  <a:outerShdw blurRad="38100" dist="38100" dir="2700000" algn="tl">
                    <a:srgbClr val="000000">
                      <a:alpha val="43137"/>
                    </a:srgbClr>
                  </a:outerShdw>
                </a:effectLst>
                <a:latin typeface="+mn-lt"/>
              </a:rPr>
              <a:t>‘</a:t>
            </a:r>
            <a:r>
              <a:rPr lang="en-US" altLang="fr-FR" sz="2700" b="1" dirty="0">
                <a:effectLst>
                  <a:outerShdw blurRad="38100" dist="38100" dir="2700000" algn="tl">
                    <a:srgbClr val="000000">
                      <a:alpha val="43137"/>
                    </a:srgbClr>
                  </a:outerShdw>
                </a:effectLst>
                <a:latin typeface="+mn-lt"/>
              </a:rPr>
              <a:t>S</a:t>
            </a:r>
            <a:r>
              <a:rPr lang="en-US" altLang="fr-FR" sz="2700" b="1" dirty="0">
                <a:solidFill>
                  <a:srgbClr val="C00000"/>
                </a:solidFill>
                <a:effectLst>
                  <a:outerShdw blurRad="38100" dist="38100" dir="2700000" algn="tl">
                    <a:srgbClr val="000000">
                      <a:alpha val="43137"/>
                    </a:srgbClr>
                  </a:outerShdw>
                </a:effectLst>
                <a:latin typeface="+mn-lt"/>
              </a:rPr>
              <a:t>emi-</a:t>
            </a:r>
            <a:r>
              <a:rPr lang="en-US" altLang="fr-FR" sz="2700" b="1" dirty="0">
                <a:effectLst>
                  <a:outerShdw blurRad="38100" dist="38100" dir="2700000" algn="tl">
                    <a:srgbClr val="000000">
                      <a:alpha val="43137"/>
                    </a:srgbClr>
                  </a:outerShdw>
                </a:effectLst>
                <a:latin typeface="+mn-lt"/>
              </a:rPr>
              <a:t>C</a:t>
            </a:r>
            <a:r>
              <a:rPr lang="en-US" altLang="fr-FR" sz="2700" b="1" dirty="0">
                <a:solidFill>
                  <a:srgbClr val="C00000"/>
                </a:solidFill>
                <a:effectLst>
                  <a:outerShdw blurRad="38100" dist="38100" dir="2700000" algn="tl">
                    <a:srgbClr val="000000">
                      <a:alpha val="43137"/>
                    </a:srgbClr>
                  </a:outerShdw>
                </a:effectLst>
                <a:latin typeface="+mn-lt"/>
              </a:rPr>
              <a:t>onductor</a:t>
            </a:r>
            <a:r>
              <a:rPr lang="en-US" altLang="fr-FR" sz="2700" b="1" dirty="0">
                <a:solidFill>
                  <a:srgbClr val="FFFF00"/>
                </a:solidFill>
                <a:effectLst>
                  <a:outerShdw blurRad="38100" dist="38100" dir="2700000" algn="tl">
                    <a:srgbClr val="000000">
                      <a:alpha val="43137"/>
                    </a:srgbClr>
                  </a:outerShdw>
                </a:effectLst>
                <a:latin typeface="+mn-lt"/>
              </a:rPr>
              <a:t> </a:t>
            </a:r>
            <a:r>
              <a:rPr lang="en-US" altLang="fr-FR" sz="2700" b="1" dirty="0">
                <a:effectLst>
                  <a:outerShdw blurRad="38100" dist="38100" dir="2700000" algn="tl">
                    <a:srgbClr val="000000">
                      <a:alpha val="43137"/>
                    </a:srgbClr>
                  </a:outerShdw>
                </a:effectLst>
                <a:latin typeface="+mn-lt"/>
              </a:rPr>
              <a:t>T</a:t>
            </a:r>
            <a:r>
              <a:rPr lang="en-US" altLang="fr-FR" sz="2700" b="1" dirty="0">
                <a:solidFill>
                  <a:srgbClr val="C00000"/>
                </a:solidFill>
                <a:effectLst>
                  <a:outerShdw blurRad="38100" dist="38100" dir="2700000" algn="tl">
                    <a:srgbClr val="000000">
                      <a:alpha val="43137"/>
                    </a:srgbClr>
                  </a:outerShdw>
                </a:effectLst>
                <a:latin typeface="+mn-lt"/>
              </a:rPr>
              <a:t>racker’ (</a:t>
            </a:r>
            <a:r>
              <a:rPr lang="en-US" altLang="fr-FR" sz="2700" b="1" dirty="0">
                <a:effectLst>
                  <a:outerShdw blurRad="38100" dist="38100" dir="2700000" algn="tl">
                    <a:srgbClr val="000000">
                      <a:alpha val="43137"/>
                    </a:srgbClr>
                  </a:outerShdw>
                </a:effectLst>
                <a:latin typeface="+mn-lt"/>
              </a:rPr>
              <a:t>SCT</a:t>
            </a:r>
            <a:r>
              <a:rPr lang="en-US" altLang="fr-FR" sz="2700" b="1" dirty="0">
                <a:solidFill>
                  <a:srgbClr val="C00000"/>
                </a:solidFill>
                <a:effectLst>
                  <a:outerShdw blurRad="38100" dist="38100" dir="2700000" algn="tl">
                    <a:srgbClr val="000000">
                      <a:alpha val="43137"/>
                    </a:srgbClr>
                  </a:outerShdw>
                </a:effectLst>
                <a:latin typeface="+mn-lt"/>
              </a:rPr>
              <a:t>) </a:t>
            </a:r>
            <a:br>
              <a:rPr lang="en-US" altLang="fr-FR" sz="4000" b="1" dirty="0">
                <a:solidFill>
                  <a:srgbClr val="FFFF00"/>
                </a:solidFill>
                <a:effectLst>
                  <a:outerShdw blurRad="38100" dist="38100" dir="2700000" algn="tl">
                    <a:srgbClr val="000000">
                      <a:alpha val="43137"/>
                    </a:srgbClr>
                  </a:outerShdw>
                </a:effectLst>
              </a:rPr>
            </a:br>
            <a:r>
              <a:rPr lang="en-US" altLang="fr-FR" sz="2400" b="1" dirty="0">
                <a:solidFill>
                  <a:srgbClr val="C00000"/>
                </a:solidFill>
                <a:effectLst>
                  <a:outerShdw blurRad="38100" dist="38100" dir="2700000" algn="tl">
                    <a:srgbClr val="000000">
                      <a:alpha val="43137"/>
                    </a:srgbClr>
                  </a:outerShdw>
                </a:effectLst>
              </a:rPr>
              <a:t>silicon </a:t>
            </a:r>
            <a:r>
              <a:rPr lang="en-US" altLang="fr-FR" sz="2400" b="1" dirty="0" err="1">
                <a:solidFill>
                  <a:srgbClr val="C00000"/>
                </a:solidFill>
                <a:effectLst>
                  <a:outerShdw blurRad="38100" dist="38100" dir="2700000" algn="tl">
                    <a:srgbClr val="000000">
                      <a:alpha val="43137"/>
                    </a:srgbClr>
                  </a:outerShdw>
                </a:effectLst>
              </a:rPr>
              <a:t>microstrip</a:t>
            </a:r>
            <a:r>
              <a:rPr lang="en-US" altLang="fr-FR" sz="2400" b="1" dirty="0">
                <a:solidFill>
                  <a:srgbClr val="C00000"/>
                </a:solidFill>
                <a:effectLst>
                  <a:outerShdw blurRad="38100" dist="38100" dir="2700000" algn="tl">
                    <a:srgbClr val="000000">
                      <a:alpha val="43137"/>
                    </a:srgbClr>
                  </a:outerShdw>
                </a:effectLst>
              </a:rPr>
              <a:t> tracker surrounding pixel detector</a:t>
            </a:r>
            <a:br>
              <a:rPr lang="en-US" altLang="fr-FR" sz="2400" dirty="0"/>
            </a:br>
            <a:endParaRPr lang="en-US" altLang="fr-FR" sz="2400" dirty="0"/>
          </a:p>
        </p:txBody>
      </p:sp>
      <p:pic>
        <p:nvPicPr>
          <p:cNvPr id="78851" name="Picture 3" descr="SCT-B4insertion-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27088" y="1341440"/>
            <a:ext cx="3440112" cy="2287587"/>
          </a:xfrm>
          <a:noFill/>
        </p:spPr>
      </p:pic>
      <p:pic>
        <p:nvPicPr>
          <p:cNvPr id="78854" name="Picture 6" descr="SCT-Disk6_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l="5669"/>
          <a:stretch>
            <a:fillRect/>
          </a:stretch>
        </p:blipFill>
        <p:spPr>
          <a:xfrm>
            <a:off x="1042988" y="3789363"/>
            <a:ext cx="2952750" cy="2214562"/>
          </a:xfrm>
          <a:noFill/>
        </p:spPr>
      </p:pic>
      <p:pic>
        <p:nvPicPr>
          <p:cNvPr id="78852" name="Picture 4" descr="SCT-B4insertio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3789365"/>
            <a:ext cx="3516312"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SCT-completed-barr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540" y="1412875"/>
            <a:ext cx="4383087"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250825" y="1341440"/>
            <a:ext cx="8775700" cy="4929187"/>
            <a:chOff x="158" y="845"/>
            <a:chExt cx="5528" cy="3105"/>
          </a:xfrm>
        </p:grpSpPr>
        <p:pic>
          <p:nvPicPr>
            <p:cNvPr id="78857" name="Picture 8" descr="SCT-completed-barr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 y="845"/>
              <a:ext cx="5528" cy="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Text Box 9"/>
            <p:cNvSpPr txBox="1">
              <a:spLocks noChangeArrowheads="1"/>
            </p:cNvSpPr>
            <p:nvPr/>
          </p:nvSpPr>
          <p:spPr bwMode="auto">
            <a:xfrm>
              <a:off x="384" y="3504"/>
              <a:ext cx="5035" cy="446"/>
            </a:xfrm>
            <a:prstGeom prst="rect">
              <a:avLst/>
            </a:prstGeom>
            <a:solidFill>
              <a:schemeClr val="bg1">
                <a:alpha val="49019"/>
              </a:schemeClr>
            </a:solidFill>
            <a:ln w="25400">
              <a:solidFill>
                <a:schemeClr val="tx1"/>
              </a:solidFill>
              <a:miter lim="800000"/>
              <a:headEnd/>
              <a:tailEnd/>
            </a:ln>
          </p:spPr>
          <p:txBody>
            <a:bodyPr>
              <a:spAutoFit/>
            </a:bodyPr>
            <a:lstStyle/>
            <a:p>
              <a:pPr algn="ctr" eaLnBrk="1" hangingPunct="1">
                <a:defRPr/>
              </a:pPr>
              <a:r>
                <a:rPr lang="fr-FR" sz="2000" b="1" dirty="0">
                  <a:effectLst>
                    <a:outerShdw blurRad="38100" dist="38100" dir="2700000" algn="tl">
                      <a:srgbClr val="000000">
                        <a:alpha val="43137"/>
                      </a:srgbClr>
                    </a:outerShdw>
                  </a:effectLst>
                  <a:cs typeface="Arial" charset="0"/>
                </a:rPr>
                <a:t>SCT + pixels: </a:t>
              </a:r>
              <a:r>
                <a:rPr lang="fr-FR" sz="2000" b="1" dirty="0">
                  <a:solidFill>
                    <a:srgbClr val="FFFF00"/>
                  </a:solidFill>
                  <a:effectLst>
                    <a:outerShdw blurRad="38100" dist="38100" dir="2700000" algn="tl">
                      <a:srgbClr val="000000">
                        <a:alpha val="43137"/>
                      </a:srgbClr>
                    </a:outerShdw>
                  </a:effectLst>
                  <a:cs typeface="Arial" charset="0"/>
                </a:rPr>
                <a:t>204</a:t>
              </a:r>
              <a:r>
                <a:rPr lang="fr-FR" sz="2000" b="1" dirty="0">
                  <a:effectLst>
                    <a:outerShdw blurRad="38100" dist="38100" dir="2700000" algn="tl">
                      <a:srgbClr val="000000">
                        <a:alpha val="43137"/>
                      </a:srgbClr>
                    </a:outerShdw>
                  </a:effectLst>
                  <a:cs typeface="Arial" charset="0"/>
                </a:rPr>
                <a:t> C</a:t>
              </a:r>
              <a:r>
                <a:rPr lang="fr-FR" sz="2000" b="1" baseline="-20000" dirty="0">
                  <a:effectLst>
                    <a:outerShdw blurRad="38100" dist="38100" dir="2700000" algn="tl">
                      <a:srgbClr val="000000">
                        <a:alpha val="43137"/>
                      </a:srgbClr>
                    </a:outerShdw>
                  </a:effectLst>
                  <a:cs typeface="Arial" charset="0"/>
                </a:rPr>
                <a:t>3</a:t>
              </a:r>
              <a:r>
                <a:rPr lang="fr-FR" sz="2000" b="1" dirty="0">
                  <a:effectLst>
                    <a:outerShdw blurRad="38100" dist="38100" dir="2700000" algn="tl">
                      <a:srgbClr val="000000">
                        <a:alpha val="43137"/>
                      </a:srgbClr>
                    </a:outerShdw>
                  </a:effectLst>
                  <a:cs typeface="Arial" charset="0"/>
                </a:rPr>
                <a:t>F</a:t>
              </a:r>
              <a:r>
                <a:rPr lang="fr-FR" sz="2000" b="1" baseline="-20000" dirty="0">
                  <a:effectLst>
                    <a:outerShdw blurRad="38100" dist="38100" dir="2700000" algn="tl">
                      <a:srgbClr val="000000">
                        <a:alpha val="43137"/>
                      </a:srgbClr>
                    </a:outerShdw>
                  </a:effectLst>
                  <a:cs typeface="Arial" charset="0"/>
                </a:rPr>
                <a:t>8 </a:t>
              </a:r>
              <a:r>
                <a:rPr lang="fr-FR" sz="2000" b="1" dirty="0">
                  <a:effectLst>
                    <a:outerShdw blurRad="38100" dist="38100" dir="2700000" algn="tl">
                      <a:srgbClr val="000000">
                        <a:alpha val="43137"/>
                      </a:srgbClr>
                    </a:outerShdw>
                  </a:effectLst>
                  <a:cs typeface="Arial" charset="0"/>
                </a:rPr>
                <a:t> </a:t>
              </a:r>
              <a:r>
                <a:rPr lang="fr-FR" sz="2000" b="1" dirty="0" err="1">
                  <a:effectLst>
                    <a:outerShdw blurRad="38100" dist="38100" dir="2700000" algn="tl">
                      <a:srgbClr val="000000">
                        <a:alpha val="43137"/>
                      </a:srgbClr>
                    </a:outerShdw>
                  </a:effectLst>
                  <a:cs typeface="Arial" charset="0"/>
                </a:rPr>
                <a:t>evaporative</a:t>
              </a:r>
              <a:r>
                <a:rPr lang="fr-FR" sz="2000" b="1" dirty="0">
                  <a:effectLst>
                    <a:outerShdw blurRad="38100" dist="38100" dir="2700000" algn="tl">
                      <a:srgbClr val="000000">
                        <a:alpha val="43137"/>
                      </a:srgbClr>
                    </a:outerShdw>
                  </a:effectLst>
                  <a:cs typeface="Arial" charset="0"/>
                </a:rPr>
                <a:t> </a:t>
              </a:r>
              <a:r>
                <a:rPr lang="fr-FR" sz="2000" b="1" dirty="0" err="1">
                  <a:effectLst>
                    <a:outerShdw blurRad="38100" dist="38100" dir="2700000" algn="tl">
                      <a:srgbClr val="000000">
                        <a:alpha val="43137"/>
                      </a:srgbClr>
                    </a:outerShdw>
                  </a:effectLst>
                  <a:cs typeface="Arial" charset="0"/>
                </a:rPr>
                <a:t>cooling</a:t>
              </a:r>
              <a:r>
                <a:rPr lang="fr-FR" sz="2000" b="1" dirty="0">
                  <a:effectLst>
                    <a:outerShdw blurRad="38100" dist="38100" dir="2700000" algn="tl">
                      <a:srgbClr val="000000">
                        <a:alpha val="43137"/>
                      </a:srgbClr>
                    </a:outerShdw>
                  </a:effectLst>
                  <a:cs typeface="Arial" charset="0"/>
                </a:rPr>
                <a:t> circuits </a:t>
              </a:r>
            </a:p>
            <a:p>
              <a:pPr algn="ctr" eaLnBrk="1" hangingPunct="1">
                <a:defRPr/>
              </a:pPr>
              <a:r>
                <a:rPr lang="fr-FR" sz="2000" b="1" dirty="0">
                  <a:solidFill>
                    <a:srgbClr val="FFFF00"/>
                  </a:solidFill>
                  <a:effectLst>
                    <a:outerShdw blurRad="38100" dist="38100" dir="2700000" algn="tl">
                      <a:srgbClr val="000000">
                        <a:alpha val="43137"/>
                      </a:srgbClr>
                    </a:outerShdw>
                  </a:effectLst>
                  <a:cs typeface="Arial" charset="0"/>
                </a:rPr>
                <a:t>60kW</a:t>
              </a:r>
              <a:r>
                <a:rPr lang="fr-FR" sz="2000" b="1" dirty="0">
                  <a:effectLst>
                    <a:outerShdw blurRad="38100" dist="38100" dir="2700000" algn="tl">
                      <a:srgbClr val="000000">
                        <a:alpha val="43137"/>
                      </a:srgbClr>
                    </a:outerShdw>
                  </a:effectLst>
                  <a:cs typeface="Arial" charset="0"/>
                </a:rPr>
                <a:t> total power to </a:t>
              </a:r>
              <a:r>
                <a:rPr lang="fr-FR" sz="2000" b="1" dirty="0" err="1">
                  <a:effectLst>
                    <a:outerShdw blurRad="38100" dist="38100" dir="2700000" algn="tl">
                      <a:srgbClr val="000000">
                        <a:alpha val="43137"/>
                      </a:srgbClr>
                    </a:outerShdw>
                  </a:effectLst>
                  <a:cs typeface="Arial" charset="0"/>
                </a:rPr>
                <a:t>evacuate</a:t>
              </a:r>
              <a:r>
                <a:rPr lang="fr-FR" sz="2000" b="1" dirty="0">
                  <a:effectLst>
                    <a:outerShdw blurRad="38100" dist="38100" dir="2700000" algn="tl">
                      <a:srgbClr val="000000">
                        <a:alpha val="43137"/>
                      </a:srgbClr>
                    </a:outerShdw>
                  </a:effectLst>
                  <a:cs typeface="Arial" charset="0"/>
                </a:rPr>
                <a:t> (</a:t>
              </a:r>
              <a:r>
                <a:rPr lang="fr-FR" sz="2000" b="1" dirty="0">
                  <a:solidFill>
                    <a:srgbClr val="FFFF00"/>
                  </a:solidFill>
                  <a:effectLst>
                    <a:outerShdw blurRad="38100" dist="38100" dir="2700000" algn="tl">
                      <a:srgbClr val="000000">
                        <a:alpha val="43137"/>
                      </a:srgbClr>
                    </a:outerShdw>
                  </a:effectLst>
                  <a:cs typeface="Arial" charset="0"/>
                </a:rPr>
                <a:t>1.2 </a:t>
              </a:r>
              <a:r>
                <a:rPr lang="fr-FR" sz="2000" b="1" dirty="0" err="1">
                  <a:solidFill>
                    <a:srgbClr val="FFFF00"/>
                  </a:solidFill>
                  <a:effectLst>
                    <a:outerShdw blurRad="38100" dist="38100" dir="2700000" algn="tl">
                      <a:srgbClr val="000000">
                        <a:alpha val="43137"/>
                      </a:srgbClr>
                    </a:outerShdw>
                  </a:effectLst>
                  <a:cs typeface="Arial" charset="0"/>
                </a:rPr>
                <a:t>kgs</a:t>
              </a:r>
              <a:r>
                <a:rPr lang="fr-FR" sz="2000" b="1" baseline="30000" dirty="0">
                  <a:solidFill>
                    <a:srgbClr val="FFFF00"/>
                  </a:solidFill>
                  <a:effectLst>
                    <a:outerShdw blurRad="38100" dist="38100" dir="2700000" algn="tl">
                      <a:srgbClr val="000000">
                        <a:alpha val="43137"/>
                      </a:srgbClr>
                    </a:outerShdw>
                  </a:effectLst>
                  <a:cs typeface="Arial" charset="0"/>
                </a:rPr>
                <a:t>-1</a:t>
              </a:r>
              <a:r>
                <a:rPr lang="fr-FR" sz="2000" b="1" dirty="0">
                  <a:solidFill>
                    <a:srgbClr val="FFFF00"/>
                  </a:solidFill>
                  <a:effectLst>
                    <a:outerShdw blurRad="38100" dist="38100" dir="2700000" algn="tl">
                      <a:srgbClr val="000000">
                        <a:alpha val="43137"/>
                      </a:srgbClr>
                    </a:outerShdw>
                  </a:effectLst>
                  <a:cs typeface="Arial" charset="0"/>
                </a:rPr>
                <a:t> C</a:t>
              </a:r>
              <a:r>
                <a:rPr lang="fr-FR" sz="2000" b="1" baseline="-25000" dirty="0">
                  <a:solidFill>
                    <a:srgbClr val="FFFF00"/>
                  </a:solidFill>
                  <a:effectLst>
                    <a:outerShdw blurRad="38100" dist="38100" dir="2700000" algn="tl">
                      <a:srgbClr val="000000">
                        <a:alpha val="43137"/>
                      </a:srgbClr>
                    </a:outerShdw>
                  </a:effectLst>
                  <a:cs typeface="Arial" charset="0"/>
                </a:rPr>
                <a:t>3</a:t>
              </a:r>
              <a:r>
                <a:rPr lang="fr-FR" sz="2000" b="1" dirty="0">
                  <a:solidFill>
                    <a:srgbClr val="FFFF00"/>
                  </a:solidFill>
                  <a:effectLst>
                    <a:outerShdw blurRad="38100" dist="38100" dir="2700000" algn="tl">
                      <a:srgbClr val="000000">
                        <a:alpha val="43137"/>
                      </a:srgbClr>
                    </a:outerShdw>
                  </a:effectLst>
                  <a:cs typeface="Arial" charset="0"/>
                </a:rPr>
                <a:t>F</a:t>
              </a:r>
              <a:r>
                <a:rPr lang="fr-FR" sz="2000" b="1" baseline="-25000" dirty="0">
                  <a:solidFill>
                    <a:srgbClr val="FFFF00"/>
                  </a:solidFill>
                  <a:effectLst>
                    <a:outerShdw blurRad="38100" dist="38100" dir="2700000" algn="tl">
                      <a:srgbClr val="000000">
                        <a:alpha val="43137"/>
                      </a:srgbClr>
                    </a:outerShdw>
                  </a:effectLst>
                  <a:cs typeface="Arial" charset="0"/>
                </a:rPr>
                <a:t>8</a:t>
              </a:r>
              <a:r>
                <a:rPr lang="fr-FR" sz="2000" b="1" dirty="0">
                  <a:effectLst>
                    <a:outerShdw blurRad="38100" dist="38100" dir="2700000" algn="tl">
                      <a:srgbClr val="000000">
                        <a:alpha val="43137"/>
                      </a:srgbClr>
                    </a:outerShdw>
                  </a:effectLst>
                  <a:cs typeface="Arial" charset="0"/>
                </a:rPr>
                <a:t>)</a:t>
              </a:r>
            </a:p>
          </p:txBody>
        </p:sp>
      </p:grpSp>
      <p:grpSp>
        <p:nvGrpSpPr>
          <p:cNvPr id="11" name="Group 35"/>
          <p:cNvGrpSpPr>
            <a:grpSpLocks/>
          </p:cNvGrpSpPr>
          <p:nvPr/>
        </p:nvGrpSpPr>
        <p:grpSpPr bwMode="auto">
          <a:xfrm>
            <a:off x="914400" y="2743200"/>
            <a:ext cx="8001000" cy="990600"/>
            <a:chOff x="914400" y="2743200"/>
            <a:chExt cx="8001000" cy="990600"/>
          </a:xfrm>
        </p:grpSpPr>
        <p:cxnSp>
          <p:nvCxnSpPr>
            <p:cNvPr id="13" name="Straight Connector 28"/>
            <p:cNvCxnSpPr/>
            <p:nvPr/>
          </p:nvCxnSpPr>
          <p:spPr>
            <a:xfrm rot="16200000" flipV="1">
              <a:off x="8230394" y="3275806"/>
              <a:ext cx="304800" cy="1588"/>
            </a:xfrm>
            <a:prstGeom prst="line">
              <a:avLst/>
            </a:prstGeom>
            <a:ln w="50800">
              <a:solidFill>
                <a:srgbClr val="FF0000"/>
              </a:solidFill>
              <a:headEnd type="none"/>
            </a:ln>
          </p:spPr>
          <p:style>
            <a:lnRef idx="1">
              <a:schemeClr val="accent1"/>
            </a:lnRef>
            <a:fillRef idx="0">
              <a:schemeClr val="accent1"/>
            </a:fillRef>
            <a:effectRef idx="0">
              <a:schemeClr val="accent1"/>
            </a:effectRef>
            <a:fontRef idx="minor">
              <a:schemeClr val="tx1"/>
            </a:fontRef>
          </p:style>
        </p:cxnSp>
        <p:grpSp>
          <p:nvGrpSpPr>
            <p:cNvPr id="14" name="Group 34"/>
            <p:cNvGrpSpPr>
              <a:grpSpLocks/>
            </p:cNvGrpSpPr>
            <p:nvPr/>
          </p:nvGrpSpPr>
          <p:grpSpPr bwMode="auto">
            <a:xfrm>
              <a:off x="914400" y="2743200"/>
              <a:ext cx="8001000" cy="990600"/>
              <a:chOff x="914400" y="2743200"/>
              <a:chExt cx="8001000" cy="990600"/>
            </a:xfrm>
          </p:grpSpPr>
          <p:cxnSp>
            <p:nvCxnSpPr>
              <p:cNvPr id="15" name="Straight Connector 16"/>
              <p:cNvCxnSpPr/>
              <p:nvPr/>
            </p:nvCxnSpPr>
            <p:spPr>
              <a:xfrm>
                <a:off x="914400" y="2743200"/>
                <a:ext cx="7924800"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7"/>
              <p:cNvCxnSpPr/>
              <p:nvPr/>
            </p:nvCxnSpPr>
            <p:spPr>
              <a:xfrm>
                <a:off x="914400" y="3048000"/>
                <a:ext cx="7467600"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8"/>
              <p:cNvCxnSpPr/>
              <p:nvPr/>
            </p:nvCxnSpPr>
            <p:spPr>
              <a:xfrm>
                <a:off x="914400" y="3352800"/>
                <a:ext cx="7467600"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9"/>
              <p:cNvCxnSpPr/>
              <p:nvPr/>
            </p:nvCxnSpPr>
            <p:spPr>
              <a:xfrm>
                <a:off x="914400" y="3657600"/>
                <a:ext cx="8001000"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24"/>
              <p:cNvCxnSpPr/>
              <p:nvPr/>
            </p:nvCxnSpPr>
            <p:spPr>
              <a:xfrm rot="5400000">
                <a:off x="762794" y="3504406"/>
                <a:ext cx="304800" cy="15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26"/>
              <p:cNvCxnSpPr/>
              <p:nvPr/>
            </p:nvCxnSpPr>
            <p:spPr>
              <a:xfrm rot="16200000" flipV="1">
                <a:off x="762794" y="2894806"/>
                <a:ext cx="304800" cy="15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rot="10800000">
                <a:off x="8382000" y="3276600"/>
                <a:ext cx="381000" cy="15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grpSp>
      </p:grpSp>
      <p:sp>
        <p:nvSpPr>
          <p:cNvPr id="3" name="Espace réservé du numéro de diapositive 2"/>
          <p:cNvSpPr>
            <a:spLocks noGrp="1"/>
          </p:cNvSpPr>
          <p:nvPr>
            <p:ph type="sldNum" sz="quarter" idx="12"/>
          </p:nvPr>
        </p:nvSpPr>
        <p:spPr/>
        <p:txBody>
          <a:bodyPr/>
          <a:lstStyle/>
          <a:p>
            <a:pPr>
              <a:defRPr/>
            </a:pPr>
            <a:fld id="{4E4EB76F-77E7-446E-921D-865B0DC403A5}" type="slidenum">
              <a:rPr lang="en-US" altLang="fr-FR" smtClean="0"/>
              <a:pPr>
                <a:defRPr/>
              </a:pPr>
              <a:t>18</a:t>
            </a:fld>
            <a:endParaRPr lang="en-US" altLang="fr-FR"/>
          </a:p>
        </p:txBody>
      </p:sp>
      <p:sp>
        <p:nvSpPr>
          <p:cNvPr id="4" name="Espace réservé du pied de page 3"/>
          <p:cNvSpPr>
            <a:spLocks noGrp="1"/>
          </p:cNvSpPr>
          <p:nvPr>
            <p:ph type="ftr" sz="quarter" idx="11"/>
          </p:nvPr>
        </p:nvSpPr>
        <p:spPr>
          <a:xfrm>
            <a:off x="2410067" y="6369049"/>
            <a:ext cx="4392128" cy="438151"/>
          </a:xfrm>
        </p:spPr>
        <p:txBody>
          <a:bodyPr/>
          <a:lstStyle/>
          <a:p>
            <a:pPr>
              <a:defRPr/>
            </a:pPr>
            <a:r>
              <a:rPr lang="en-US" dirty="0"/>
              <a:t>Physics 524: Survey of Instrumentation &amp; Laboratory Techniques:  Unit 5:  Cooling &amp; Thermal management © G. Hallewell (2023) </a:t>
            </a:r>
          </a:p>
        </p:txBody>
      </p:sp>
    </p:spTree>
    <p:custDataLst>
      <p:tags r:id="rId1"/>
    </p:custDataLst>
    <p:extLst>
      <p:ext uri="{BB962C8B-B14F-4D97-AF65-F5344CB8AC3E}">
        <p14:creationId xmlns:p14="http://schemas.microsoft.com/office/powerpoint/2010/main" val="3013920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Pixels_Complete_Opened_More02_800x600"/>
          <p:cNvPicPr>
            <a:picLocks noChangeAspect="1" noChangeArrowheads="1"/>
          </p:cNvPicPr>
          <p:nvPr/>
        </p:nvPicPr>
        <p:blipFill>
          <a:blip r:embed="rId2">
            <a:extLst>
              <a:ext uri="{28A0092B-C50C-407E-A947-70E740481C1C}">
                <a14:useLocalDpi xmlns:a14="http://schemas.microsoft.com/office/drawing/2010/main" val="0"/>
              </a:ext>
            </a:extLst>
          </a:blip>
          <a:srcRect b="471"/>
          <a:stretch>
            <a:fillRect/>
          </a:stretch>
        </p:blipFill>
        <p:spPr bwMode="auto">
          <a:xfrm>
            <a:off x="914400" y="457200"/>
            <a:ext cx="7620000" cy="56880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Rectangle 6"/>
          <p:cNvSpPr>
            <a:spLocks noGrp="1" noChangeArrowheads="1"/>
          </p:cNvSpPr>
          <p:nvPr>
            <p:ph type="title"/>
          </p:nvPr>
        </p:nvSpPr>
        <p:spPr>
          <a:xfrm>
            <a:off x="1235242" y="211570"/>
            <a:ext cx="6657975" cy="849213"/>
          </a:xfrm>
          <a:ln w="38100">
            <a:solidFill>
              <a:srgbClr val="FF0000"/>
            </a:solidFill>
          </a:ln>
        </p:spPr>
        <p:txBody>
          <a:bodyPr>
            <a:normAutofit fontScale="90000"/>
          </a:bodyPr>
          <a:lstStyle/>
          <a:p>
            <a:pPr algn="ctr">
              <a:defRPr/>
            </a:pPr>
            <a:r>
              <a:rPr lang="en-US" altLang="fr-FR" sz="3200" b="1" dirty="0">
                <a:solidFill>
                  <a:srgbClr val="0070C0"/>
                </a:solidFill>
              </a:rPr>
              <a:t>Unpeeling the </a:t>
            </a:r>
            <a:r>
              <a:rPr lang="en-US" altLang="fr-FR" sz="3200" b="1" dirty="0">
                <a:solidFill>
                  <a:srgbClr val="0070C0"/>
                </a:solidFill>
                <a:effectLst>
                  <a:outerShdw blurRad="38100" dist="38100" dir="2700000" algn="tl">
                    <a:srgbClr val="000000">
                      <a:alpha val="43137"/>
                    </a:srgbClr>
                  </a:outerShdw>
                </a:effectLst>
              </a:rPr>
              <a:t>ATLAS Onion: the evaporators </a:t>
            </a:r>
            <a:r>
              <a:rPr lang="fr-FR" sz="3200" b="1" dirty="0">
                <a:solidFill>
                  <a:srgbClr val="C00000"/>
                </a:solidFill>
                <a:effectLst>
                  <a:outerShdw blurRad="38100" dist="38100" dir="2700000" algn="tl">
                    <a:srgbClr val="000000">
                      <a:alpha val="43137"/>
                    </a:srgbClr>
                  </a:outerShdw>
                </a:effectLst>
              </a:rPr>
              <a:t>ATLAS – </a:t>
            </a:r>
            <a:r>
              <a:rPr lang="fr-FR" sz="3200" b="1" dirty="0" err="1">
                <a:solidFill>
                  <a:srgbClr val="C00000"/>
                </a:solidFill>
                <a:effectLst>
                  <a:outerShdw blurRad="38100" dist="38100" dir="2700000" algn="tl">
                    <a:srgbClr val="000000">
                      <a:alpha val="43137"/>
                    </a:srgbClr>
                  </a:outerShdw>
                </a:effectLst>
              </a:rPr>
              <a:t>Silicon</a:t>
            </a:r>
            <a:r>
              <a:rPr lang="fr-FR" sz="3200" b="1" dirty="0">
                <a:solidFill>
                  <a:srgbClr val="C00000"/>
                </a:solidFill>
                <a:effectLst>
                  <a:outerShdw blurRad="38100" dist="38100" dir="2700000" algn="tl">
                    <a:srgbClr val="000000">
                      <a:alpha val="43137"/>
                    </a:srgbClr>
                  </a:outerShdw>
                </a:effectLst>
              </a:rPr>
              <a:t> Pixel Detector Structure</a:t>
            </a:r>
          </a:p>
        </p:txBody>
      </p:sp>
      <p:grpSp>
        <p:nvGrpSpPr>
          <p:cNvPr id="2" name="Group 34"/>
          <p:cNvGrpSpPr>
            <a:grpSpLocks/>
          </p:cNvGrpSpPr>
          <p:nvPr/>
        </p:nvGrpSpPr>
        <p:grpSpPr bwMode="auto">
          <a:xfrm>
            <a:off x="4191000" y="2743200"/>
            <a:ext cx="4114800" cy="990600"/>
            <a:chOff x="914400" y="2743200"/>
            <a:chExt cx="8001000" cy="990600"/>
          </a:xfrm>
        </p:grpSpPr>
        <p:cxnSp>
          <p:nvCxnSpPr>
            <p:cNvPr id="9" name="Straight Connector 8"/>
            <p:cNvCxnSpPr/>
            <p:nvPr/>
          </p:nvCxnSpPr>
          <p:spPr>
            <a:xfrm>
              <a:off x="914400" y="2743200"/>
              <a:ext cx="7923831"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3048000"/>
              <a:ext cx="7466984"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3352800"/>
              <a:ext cx="7466984"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 y="3657600"/>
              <a:ext cx="8001000"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63544" y="3503656"/>
              <a:ext cx="304800" cy="30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763544" y="2894056"/>
              <a:ext cx="304800" cy="30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grpSp>
      <p:sp>
        <p:nvSpPr>
          <p:cNvPr id="16" name="Rectangle 6"/>
          <p:cNvSpPr txBox="1">
            <a:spLocks noChangeArrowheads="1"/>
          </p:cNvSpPr>
          <p:nvPr/>
        </p:nvSpPr>
        <p:spPr bwMode="auto">
          <a:xfrm>
            <a:off x="1181100" y="5334000"/>
            <a:ext cx="7086600" cy="685800"/>
          </a:xfrm>
          <a:prstGeom prst="rect">
            <a:avLst/>
          </a:prstGeom>
          <a:noFill/>
          <a:ln w="38100">
            <a:solidFill>
              <a:srgbClr val="FF0000"/>
            </a:solidFill>
            <a:miter lim="800000"/>
            <a:headEnd/>
            <a:tailEnd/>
          </a:ln>
        </p:spPr>
        <p:txBody>
          <a:bodyPr lIns="0" rIns="0" bIns="0" anchor="b"/>
          <a:lstStyle/>
          <a:p>
            <a:pPr algn="ctr" eaLnBrk="0" hangingPunct="0">
              <a:defRPr/>
            </a:pPr>
            <a:r>
              <a:rPr lang="en-GB" sz="2000" b="1" dirty="0">
                <a:solidFill>
                  <a:srgbClr val="C00000"/>
                </a:solidFill>
                <a:effectLst>
                  <a:outerShdw blurRad="38100" dist="38100" dir="2700000" algn="tl">
                    <a:srgbClr val="000000">
                      <a:alpha val="43137"/>
                    </a:srgbClr>
                  </a:outerShdw>
                </a:effectLst>
                <a:latin typeface="+mj-lt"/>
                <a:ea typeface="+mj-ea"/>
                <a:cs typeface="+mj-cs"/>
              </a:rPr>
              <a:t>~50 Horizontal stave cooling channels (l ~ 1,60m)</a:t>
            </a:r>
          </a:p>
          <a:p>
            <a:pPr algn="ctr" eaLnBrk="0" hangingPunct="0">
              <a:defRPr/>
            </a:pPr>
            <a:r>
              <a:rPr lang="en-GB" sz="2000" b="1" dirty="0">
                <a:solidFill>
                  <a:srgbClr val="C00000"/>
                </a:solidFill>
                <a:effectLst>
                  <a:outerShdw blurRad="38100" dist="38100" dir="2700000" algn="tl">
                    <a:srgbClr val="000000">
                      <a:alpha val="43137"/>
                    </a:srgbClr>
                  </a:outerShdw>
                </a:effectLst>
                <a:latin typeface="+mj-lt"/>
                <a:ea typeface="+mj-ea"/>
                <a:cs typeface="+mj-cs"/>
              </a:rPr>
              <a:t>18 </a:t>
            </a:r>
            <a:r>
              <a:rPr lang="en-GB" sz="2000" b="1" dirty="0">
                <a:solidFill>
                  <a:srgbClr val="C00000"/>
                </a:solidFill>
                <a:effectLst>
                  <a:outerShdw blurRad="38100" dist="38100" dir="2700000" algn="tl">
                    <a:srgbClr val="000000">
                      <a:alpha val="43137"/>
                    </a:srgbClr>
                  </a:outerShdw>
                </a:effectLst>
              </a:rPr>
              <a:t>“</a:t>
            </a:r>
            <a:r>
              <a:rPr lang="en-GB" sz="2000" b="1" dirty="0">
                <a:solidFill>
                  <a:srgbClr val="C00000"/>
                </a:solidFill>
                <a:effectLst>
                  <a:outerShdw blurRad="38100" dist="38100" dir="2700000" algn="tl">
                    <a:srgbClr val="000000">
                      <a:alpha val="43137"/>
                    </a:srgbClr>
                  </a:outerShdw>
                </a:effectLst>
                <a:latin typeface="+mj-lt"/>
                <a:ea typeface="+mj-ea"/>
                <a:cs typeface="+mj-cs"/>
              </a:rPr>
              <a:t>radial” channels: disk sectors</a:t>
            </a:r>
            <a:endParaRPr lang="fr-FR" sz="2000" b="1" dirty="0">
              <a:solidFill>
                <a:srgbClr val="C00000"/>
              </a:solidFill>
              <a:effectLst>
                <a:outerShdw blurRad="38100" dist="38100" dir="2700000" algn="tl">
                  <a:srgbClr val="000000">
                    <a:alpha val="43137"/>
                  </a:srgbClr>
                </a:outerShdw>
              </a:effectLst>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0AA9EBEA-8FF1-4741-9019-86B2F2893584}" type="slidenum">
              <a:rPr lang="fr-FR" smtClean="0"/>
              <a:t>19</a:t>
            </a:fld>
            <a:endParaRPr lang="fr-FR"/>
          </a:p>
        </p:txBody>
      </p:sp>
      <p:sp>
        <p:nvSpPr>
          <p:cNvPr id="5" name="Espace réservé du pied de page 4"/>
          <p:cNvSpPr>
            <a:spLocks noGrp="1"/>
          </p:cNvSpPr>
          <p:nvPr>
            <p:ph type="ftr" sz="quarter" idx="11"/>
          </p:nvPr>
        </p:nvSpPr>
        <p:spPr>
          <a:xfrm>
            <a:off x="2184935" y="6346598"/>
            <a:ext cx="4478755" cy="322262"/>
          </a:xfrm>
        </p:spPr>
        <p:txBody>
          <a:bodyPr/>
          <a:lstStyle/>
          <a:p>
            <a:r>
              <a:rPr lang="en-US" dirty="0"/>
              <a:t>Physics 524: Survey of Instrumentation &amp; Laboratory Techniques:  Unit 5:  Cooling &amp; Thermal management © G. Hallewell (2023) </a:t>
            </a:r>
            <a:endParaRPr lang="fr-FR" dirty="0"/>
          </a:p>
        </p:txBody>
      </p:sp>
    </p:spTree>
    <p:extLst>
      <p:ext uri="{BB962C8B-B14F-4D97-AF65-F5344CB8AC3E}">
        <p14:creationId xmlns:p14="http://schemas.microsoft.com/office/powerpoint/2010/main" val="2074932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646" y="239998"/>
            <a:ext cx="7886700" cy="855193"/>
          </a:xfrm>
        </p:spPr>
        <p:txBody>
          <a:bodyPr>
            <a:normAutofit/>
          </a:bodyPr>
          <a:lstStyle/>
          <a:p>
            <a:r>
              <a:rPr lang="en-GB" sz="3200" b="1" dirty="0">
                <a:solidFill>
                  <a:srgbClr val="C00000"/>
                </a:solidFill>
              </a:rPr>
              <a:t>Heat exchangers (1)</a:t>
            </a:r>
            <a:endParaRPr lang="fr-FR" sz="3200" b="1" dirty="0">
              <a:solidFill>
                <a:srgbClr val="C00000"/>
              </a:solidFill>
            </a:endParaRPr>
          </a:p>
        </p:txBody>
      </p:sp>
      <p:sp>
        <p:nvSpPr>
          <p:cNvPr id="3" name="Espace réservé du pied de page 2"/>
          <p:cNvSpPr>
            <a:spLocks noGrp="1"/>
          </p:cNvSpPr>
          <p:nvPr>
            <p:ph type="ftr" sz="quarter" idx="11"/>
          </p:nvPr>
        </p:nvSpPr>
        <p:spPr>
          <a:xfrm>
            <a:off x="1931670" y="6487377"/>
            <a:ext cx="4834890" cy="280203"/>
          </a:xfrm>
        </p:spPr>
        <p:txBody>
          <a:bodyPr/>
          <a:lstStyle/>
          <a:p>
            <a:r>
              <a:rPr lang="en-US" dirty="0"/>
              <a:t>Physics 524: Survey of Instrumentation &amp; Laboratory Techniques:  </a:t>
            </a:r>
          </a:p>
          <a:p>
            <a:r>
              <a:rPr lang="en-US" dirty="0"/>
              <a:t>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2</a:t>
            </a:fld>
            <a:endParaRPr lang="en-US" dirty="0"/>
          </a:p>
        </p:txBody>
      </p:sp>
      <p:pic>
        <p:nvPicPr>
          <p:cNvPr id="6" name="Image 5" descr="https://www.theriderpost.com/wp-content/uploads/2017/04/iceberg-768x367.jpg"/>
          <p:cNvPicPr/>
          <p:nvPr/>
        </p:nvPicPr>
        <p:blipFill>
          <a:blip r:embed="rId2">
            <a:extLst>
              <a:ext uri="{28A0092B-C50C-407E-A947-70E740481C1C}">
                <a14:useLocalDpi xmlns:a14="http://schemas.microsoft.com/office/drawing/2010/main" val="0"/>
              </a:ext>
            </a:extLst>
          </a:blip>
          <a:srcRect/>
          <a:stretch>
            <a:fillRect/>
          </a:stretch>
        </p:blipFill>
        <p:spPr bwMode="auto">
          <a:xfrm>
            <a:off x="2091177" y="1679353"/>
            <a:ext cx="5117030" cy="2294266"/>
          </a:xfrm>
          <a:prstGeom prst="rect">
            <a:avLst/>
          </a:prstGeom>
          <a:noFill/>
          <a:ln>
            <a:noFill/>
          </a:ln>
        </p:spPr>
      </p:pic>
      <p:sp>
        <p:nvSpPr>
          <p:cNvPr id="7" name="ZoneTexte 6"/>
          <p:cNvSpPr txBox="1"/>
          <p:nvPr/>
        </p:nvSpPr>
        <p:spPr>
          <a:xfrm>
            <a:off x="155385" y="4104645"/>
            <a:ext cx="8805735" cy="2308324"/>
          </a:xfrm>
          <a:prstGeom prst="rect">
            <a:avLst/>
          </a:prstGeom>
          <a:noFill/>
        </p:spPr>
        <p:txBody>
          <a:bodyPr wrap="square" rtlCol="0">
            <a:spAutoFit/>
          </a:bodyPr>
          <a:lstStyle/>
          <a:p>
            <a:pPr lvl="0"/>
            <a:r>
              <a:rPr lang="en-GB" sz="1600" i="1" dirty="0"/>
              <a:t>solid fresh water </a:t>
            </a:r>
            <a:r>
              <a:rPr lang="en-GB" sz="1600" dirty="0">
                <a:sym typeface="Wingdings" panose="05000000000000000000" pitchFamily="2" charset="2"/>
              </a:rPr>
              <a:t></a:t>
            </a:r>
            <a:r>
              <a:rPr lang="en-GB" sz="1600" i="1" dirty="0"/>
              <a:t> sea water (water with around 35 kg/tonne of salt, </a:t>
            </a:r>
            <a:endParaRPr lang="en-GB" sz="1600" dirty="0"/>
          </a:p>
          <a:p>
            <a:pPr lvl="0"/>
            <a:r>
              <a:rPr lang="en-GB" sz="1600" i="1" dirty="0"/>
              <a:t>				which acts as a freezing point depressant);</a:t>
            </a:r>
            <a:endParaRPr lang="en-GB" sz="1600" dirty="0"/>
          </a:p>
          <a:p>
            <a:pPr lvl="0"/>
            <a:r>
              <a:rPr lang="en-GB" sz="1600" i="1" dirty="0"/>
              <a:t>solid fresh water </a:t>
            </a:r>
            <a:r>
              <a:rPr lang="en-GB" sz="1600" dirty="0">
                <a:sym typeface="Wingdings" panose="05000000000000000000" pitchFamily="2" charset="2"/>
              </a:rPr>
              <a:t></a:t>
            </a:r>
            <a:r>
              <a:rPr lang="en-GB" sz="1600" i="1" dirty="0"/>
              <a:t> air; </a:t>
            </a:r>
            <a:endParaRPr lang="en-GB" sz="1600" dirty="0"/>
          </a:p>
          <a:p>
            <a:pPr lvl="0"/>
            <a:r>
              <a:rPr lang="en-GB" sz="1600" i="1" dirty="0"/>
              <a:t>peripheral fresh meltwater </a:t>
            </a:r>
            <a:r>
              <a:rPr lang="en-GB" sz="1600" i="1" dirty="0">
                <a:sym typeface="Wingdings" panose="05000000000000000000" pitchFamily="2" charset="2"/>
              </a:rPr>
              <a:t></a:t>
            </a:r>
            <a:r>
              <a:rPr lang="en-GB" sz="1600" i="1" dirty="0"/>
              <a:t> sea water </a:t>
            </a:r>
            <a:r>
              <a:rPr lang="en-GB" sz="1600" dirty="0">
                <a:sym typeface="Wingdings" panose="05000000000000000000" pitchFamily="2" charset="2"/>
              </a:rPr>
              <a:t>and</a:t>
            </a:r>
            <a:r>
              <a:rPr lang="en-GB" sz="1600" i="1" dirty="0"/>
              <a:t> air ;</a:t>
            </a:r>
            <a:endParaRPr lang="en-GB" sz="1600" dirty="0"/>
          </a:p>
          <a:p>
            <a:r>
              <a:rPr lang="en-GB" sz="1200" i="1" dirty="0"/>
              <a:t> </a:t>
            </a:r>
            <a:endParaRPr lang="en-GB" sz="1200" dirty="0"/>
          </a:p>
          <a:p>
            <a:r>
              <a:rPr lang="en-GB" sz="1400" i="1" dirty="0"/>
              <a:t>(</a:t>
            </a:r>
            <a:r>
              <a:rPr lang="en-GB" sz="1600" i="1" dirty="0"/>
              <a:t>Picture credit: </a:t>
            </a:r>
            <a:r>
              <a:rPr lang="en-GB" sz="1600" i="1" dirty="0">
                <a:latin typeface="Old English Text MT" panose="03040902040508030806" pitchFamily="66" charset="0"/>
              </a:rPr>
              <a:t>TheRiderPost.com</a:t>
            </a:r>
            <a:r>
              <a:rPr lang="en-GB" sz="1600" i="1" dirty="0"/>
              <a:t>:</a:t>
            </a:r>
          </a:p>
          <a:p>
            <a:r>
              <a:rPr lang="en-GB" sz="1600" i="1" u="sng" dirty="0">
                <a:hlinkClick r:id="rId3"/>
              </a:rPr>
              <a:t>https://www.theriderpost.com/lifestyle/environnement/iceberg-titanic-sechoue-cote-canada/</a:t>
            </a:r>
            <a:r>
              <a:rPr lang="en-GB" sz="1600" i="1" dirty="0"/>
              <a:t> )</a:t>
            </a:r>
            <a:endParaRPr lang="en-GB" sz="1600" dirty="0"/>
          </a:p>
          <a:p>
            <a:r>
              <a:rPr lang="en-GB" sz="1600" i="1" dirty="0">
                <a:solidFill>
                  <a:srgbClr val="C00000"/>
                </a:solidFill>
              </a:rPr>
              <a:t>Beautiful but something perhaps you would rather wish you were not witnessing </a:t>
            </a:r>
            <a:endParaRPr lang="en-GB" sz="1600" dirty="0">
              <a:solidFill>
                <a:srgbClr val="C00000"/>
              </a:solidFill>
            </a:endParaRPr>
          </a:p>
          <a:p>
            <a:r>
              <a:rPr lang="en-GB" sz="1600" i="1" dirty="0">
                <a:solidFill>
                  <a:srgbClr val="C00000"/>
                </a:solidFill>
              </a:rPr>
              <a:t>			on a Sunday afternoon bike ride along the coast.</a:t>
            </a:r>
            <a:endParaRPr lang="en-GB" sz="1600" dirty="0">
              <a:solidFill>
                <a:srgbClr val="C00000"/>
              </a:solidFill>
            </a:endParaRPr>
          </a:p>
        </p:txBody>
      </p:sp>
      <p:sp>
        <p:nvSpPr>
          <p:cNvPr id="8" name="ZoneTexte 7"/>
          <p:cNvSpPr txBox="1"/>
          <p:nvPr/>
        </p:nvSpPr>
        <p:spPr>
          <a:xfrm>
            <a:off x="155384" y="916225"/>
            <a:ext cx="8541575" cy="646331"/>
          </a:xfrm>
          <a:prstGeom prst="rect">
            <a:avLst/>
          </a:prstGeom>
          <a:noFill/>
        </p:spPr>
        <p:txBody>
          <a:bodyPr wrap="square" rtlCol="0">
            <a:spAutoFit/>
          </a:bodyPr>
          <a:lstStyle/>
          <a:p>
            <a:r>
              <a:rPr lang="en-GB" b="1" i="1" dirty="0"/>
              <a:t>Example of a “perfect” (full contact, not full jacket) heat exchanger </a:t>
            </a:r>
          </a:p>
          <a:p>
            <a:r>
              <a:rPr lang="en-GB" b="1" i="1" dirty="0"/>
              <a:t>		in which all 3 phases of matter interact (no intermediate surfaces):</a:t>
            </a:r>
            <a:endParaRPr lang="fr-FR" b="1" dirty="0"/>
          </a:p>
        </p:txBody>
      </p:sp>
    </p:spTree>
    <p:extLst>
      <p:ext uri="{BB962C8B-B14F-4D97-AF65-F5344CB8AC3E}">
        <p14:creationId xmlns:p14="http://schemas.microsoft.com/office/powerpoint/2010/main" val="35521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49" y="1385094"/>
            <a:ext cx="5433077" cy="5169876"/>
          </a:xfrm>
        </p:spPr>
      </p:pic>
      <p:sp>
        <p:nvSpPr>
          <p:cNvPr id="36" name="Arc 35"/>
          <p:cNvSpPr/>
          <p:nvPr/>
        </p:nvSpPr>
        <p:spPr>
          <a:xfrm rot="7751854" flipH="1">
            <a:off x="1383696" y="3245831"/>
            <a:ext cx="4021016" cy="2145902"/>
          </a:xfrm>
          <a:prstGeom prst="arc">
            <a:avLst>
              <a:gd name="adj1" fmla="val 16771983"/>
              <a:gd name="adj2" fmla="val 0"/>
            </a:avLst>
          </a:prstGeom>
          <a:ln w="1143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Arc 36"/>
          <p:cNvSpPr/>
          <p:nvPr/>
        </p:nvSpPr>
        <p:spPr>
          <a:xfrm rot="17409352" flipH="1">
            <a:off x="387698" y="1809748"/>
            <a:ext cx="4021016" cy="2145902"/>
          </a:xfrm>
          <a:prstGeom prst="arc">
            <a:avLst>
              <a:gd name="adj1" fmla="val 16771983"/>
              <a:gd name="adj2" fmla="val 0"/>
            </a:avLst>
          </a:prstGeom>
          <a:ln w="1143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9" name="Picture 4" descr="C:\Users\greg\Downloads\k44749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937" y="1613319"/>
            <a:ext cx="672691" cy="723359"/>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 descr="C:\Users\greg\Downloads\k44664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680" y="1741290"/>
            <a:ext cx="996624" cy="844884"/>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2" descr="C:\Users\greg\Downloads\k44661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8555" y="5723708"/>
            <a:ext cx="877985" cy="704318"/>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 descr="C:\Users\greg\Downloads\k446658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622" y="4224539"/>
            <a:ext cx="829740" cy="654329"/>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A9EBEA-8FF1-4741-9019-86B2F2893584}" type="slidenum">
              <a:rPr lang="fr-FR" smtClean="0"/>
              <a:t>20</a:t>
            </a:fld>
            <a:endParaRPr lang="fr-FR"/>
          </a:p>
        </p:txBody>
      </p:sp>
      <p:sp>
        <p:nvSpPr>
          <p:cNvPr id="6" name="Espace réservé du pied de page 5"/>
          <p:cNvSpPr>
            <a:spLocks noGrp="1"/>
          </p:cNvSpPr>
          <p:nvPr>
            <p:ph type="ftr" sz="quarter" idx="11"/>
          </p:nvPr>
        </p:nvSpPr>
        <p:spPr>
          <a:xfrm>
            <a:off x="1920172" y="6420895"/>
            <a:ext cx="4852090" cy="431281"/>
          </a:xfrm>
        </p:spPr>
        <p:txBody>
          <a:bodyPr/>
          <a:lstStyle/>
          <a:p>
            <a:r>
              <a:rPr lang="en-US" dirty="0"/>
              <a:t>Physics 524: Survey of Instrumentation &amp; Laboratory Techniques:  </a:t>
            </a:r>
          </a:p>
          <a:p>
            <a:r>
              <a:rPr lang="en-US" dirty="0"/>
              <a:t>Unit 5:  Cooling &amp; Thermal management © G. Hallewell (2023) </a:t>
            </a:r>
            <a:endParaRPr lang="fr-FR" dirty="0"/>
          </a:p>
        </p:txBody>
      </p:sp>
      <p:sp>
        <p:nvSpPr>
          <p:cNvPr id="35" name="Title 1"/>
          <p:cNvSpPr txBox="1">
            <a:spLocks/>
          </p:cNvSpPr>
          <p:nvPr/>
        </p:nvSpPr>
        <p:spPr>
          <a:xfrm>
            <a:off x="193949" y="83544"/>
            <a:ext cx="8885521" cy="1383001"/>
          </a:xfrm>
          <a:prstGeom prst="rect">
            <a:avLst/>
          </a:prstGeom>
          <a:ln w="38100">
            <a:solidFill>
              <a:schemeClr val="accent1"/>
            </a:solidFill>
            <a:miter lim="800000"/>
            <a:headEnd/>
            <a:tailEnd/>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(7):</a:t>
            </a:r>
            <a:r>
              <a:rPr lang="fr-FR" sz="2800" b="1" dirty="0">
                <a:solidFill>
                  <a:schemeClr val="accent5"/>
                </a:solidFill>
              </a:rPr>
              <a:t> LHC ATLAS Pixel &amp; SCT detector </a:t>
            </a:r>
            <a:r>
              <a:rPr lang="fr-FR" sz="2800" b="1" dirty="0" err="1">
                <a:solidFill>
                  <a:schemeClr val="accent5"/>
                </a:solidFill>
              </a:rPr>
              <a:t>cooling</a:t>
            </a:r>
            <a:r>
              <a:rPr lang="fr-FR" sz="2800" b="1" dirty="0">
                <a:solidFill>
                  <a:schemeClr val="accent5"/>
                </a:solidFill>
              </a:rPr>
              <a:t> </a:t>
            </a:r>
          </a:p>
          <a:p>
            <a:pPr algn="ctr">
              <a:lnSpc>
                <a:spcPct val="120000"/>
              </a:lnSpc>
            </a:pPr>
            <a:r>
              <a:rPr lang="en-GB" altLang="fr-FR" sz="2800" b="1" dirty="0">
                <a:solidFill>
                  <a:srgbClr val="0070C0"/>
                </a:solidFill>
                <a:cs typeface="Times New Roman" panose="02020603050405020304" pitchFamily="18" charset="0"/>
              </a:rPr>
              <a:t>with evaporating C</a:t>
            </a:r>
            <a:r>
              <a:rPr lang="en-GB" altLang="fr-FR" sz="2800" b="1" baseline="-25000" dirty="0">
                <a:solidFill>
                  <a:srgbClr val="0070C0"/>
                </a:solidFill>
                <a:cs typeface="Times New Roman" panose="02020603050405020304" pitchFamily="18" charset="0"/>
              </a:rPr>
              <a:t>3</a:t>
            </a:r>
            <a:r>
              <a:rPr lang="en-GB" altLang="fr-FR" sz="2800" b="1" dirty="0">
                <a:solidFill>
                  <a:srgbClr val="0070C0"/>
                </a:solidFill>
                <a:cs typeface="Times New Roman" panose="02020603050405020304" pitchFamily="18" charset="0"/>
              </a:rPr>
              <a:t>F</a:t>
            </a:r>
            <a:r>
              <a:rPr lang="en-GB" altLang="fr-FR" sz="2800" b="1" baseline="-25000" dirty="0">
                <a:solidFill>
                  <a:srgbClr val="0070C0"/>
                </a:solidFill>
                <a:cs typeface="Times New Roman" panose="02020603050405020304" pitchFamily="18" charset="0"/>
              </a:rPr>
              <a:t>8</a:t>
            </a:r>
            <a:r>
              <a:rPr lang="en-GB" altLang="fr-FR" sz="2800" b="1" dirty="0">
                <a:solidFill>
                  <a:srgbClr val="0070C0"/>
                </a:solidFill>
                <a:cs typeface="Times New Roman" panose="02020603050405020304" pitchFamily="18" charset="0"/>
              </a:rPr>
              <a:t> : you’ve just seen the evaporators; </a:t>
            </a:r>
          </a:p>
          <a:p>
            <a:pPr algn="ctr">
              <a:lnSpc>
                <a:spcPct val="120000"/>
              </a:lnSpc>
            </a:pPr>
            <a:r>
              <a:rPr lang="en-GB" altLang="fr-FR" sz="2800" b="1" dirty="0">
                <a:solidFill>
                  <a:srgbClr val="0070C0"/>
                </a:solidFill>
                <a:cs typeface="Times New Roman" panose="02020603050405020304" pitchFamily="18" charset="0"/>
              </a:rPr>
              <a:t>now the other parts of the system  (including the problematic compressors) </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grpSp>
        <p:nvGrpSpPr>
          <p:cNvPr id="38" name="Group 8"/>
          <p:cNvGrpSpPr>
            <a:grpSpLocks/>
          </p:cNvGrpSpPr>
          <p:nvPr/>
        </p:nvGrpSpPr>
        <p:grpSpPr bwMode="auto">
          <a:xfrm>
            <a:off x="5133628" y="2747646"/>
            <a:ext cx="3945842" cy="3478005"/>
            <a:chOff x="1447800" y="1295400"/>
            <a:chExt cx="6629400" cy="5029200"/>
          </a:xfrm>
        </p:grpSpPr>
        <p:pic>
          <p:nvPicPr>
            <p:cNvPr id="39" name="Picture 2" descr="C:\Greg\New laptop (2) Sept 4 2010\rescues from stolen laptop\new laptop\Greg\HDR\figures by chapter\ATLAS Evap Cooling\compressors.jpg"/>
            <p:cNvPicPr>
              <a:picLocks noChangeAspect="1" noChangeArrowheads="1"/>
            </p:cNvPicPr>
            <p:nvPr/>
          </p:nvPicPr>
          <p:blipFill>
            <a:blip r:embed="rId7">
              <a:extLst>
                <a:ext uri="{28A0092B-C50C-407E-A947-70E740481C1C}">
                  <a14:useLocalDpi xmlns:a14="http://schemas.microsoft.com/office/drawing/2010/main" val="0"/>
                </a:ext>
              </a:extLst>
            </a:blip>
            <a:srcRect r="2942"/>
            <a:stretch>
              <a:fillRect/>
            </a:stretch>
          </p:blipFill>
          <p:spPr bwMode="auto">
            <a:xfrm>
              <a:off x="1447800" y="1295400"/>
              <a:ext cx="662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7"/>
            <p:cNvSpPr txBox="1">
              <a:spLocks noChangeArrowheads="1"/>
            </p:cNvSpPr>
            <p:nvPr/>
          </p:nvSpPr>
          <p:spPr bwMode="auto">
            <a:xfrm>
              <a:off x="1524000" y="5638800"/>
              <a:ext cx="647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fr-FR" sz="1600" b="1">
                  <a:solidFill>
                    <a:schemeClr val="bg1"/>
                  </a:solidFill>
                </a:rPr>
                <a:t>Compression</a:t>
              </a:r>
              <a:endParaRPr lang="fr-FR" altLang="fr-FR" sz="1600" b="1">
                <a:solidFill>
                  <a:schemeClr val="bg1"/>
                </a:solidFill>
              </a:endParaRPr>
            </a:p>
          </p:txBody>
        </p:sp>
      </p:grpSp>
    </p:spTree>
    <p:extLst>
      <p:ext uri="{BB962C8B-B14F-4D97-AF65-F5344CB8AC3E}">
        <p14:creationId xmlns:p14="http://schemas.microsoft.com/office/powerpoint/2010/main" val="28018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9"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2000"/>
                                        <p:tgtEl>
                                          <p:spTgt spid="33"/>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750"/>
                                        <p:tgtEl>
                                          <p:spTgt spid="29"/>
                                        </p:tgtEl>
                                      </p:cBhvr>
                                    </p:animEffect>
                                  </p:childTnLst>
                                </p:cTn>
                              </p:par>
                            </p:childTnLst>
                          </p:cTn>
                        </p:par>
                        <p:par>
                          <p:cTn id="20" fill="hold">
                            <p:stCondLst>
                              <p:cond delay="2750"/>
                            </p:stCondLst>
                            <p:childTnLst>
                              <p:par>
                                <p:cTn id="21" presetID="9"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750"/>
                                        <p:tgtEl>
                                          <p:spTgt spid="32"/>
                                        </p:tgtEl>
                                      </p:cBhvr>
                                    </p:animEffect>
                                  </p:child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749"/>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0kW Thermosyphon Insulation_tmp"/>
          <p:cNvPicPr>
            <a:picLocks noChangeAspect="1" noChangeArrowheads="1"/>
          </p:cNvPicPr>
          <p:nvPr/>
        </p:nvPicPr>
        <p:blipFill>
          <a:blip r:embed="rId4" cstate="print">
            <a:extLst>
              <a:ext uri="{28A0092B-C50C-407E-A947-70E740481C1C}">
                <a14:useLocalDpi xmlns:a14="http://schemas.microsoft.com/office/drawing/2010/main" val="0"/>
              </a:ext>
            </a:extLst>
          </a:blip>
          <a:srcRect b="9552"/>
          <a:stretch>
            <a:fillRect/>
          </a:stretch>
        </p:blipFill>
        <p:spPr bwMode="auto">
          <a:xfrm>
            <a:off x="762000" y="1295400"/>
            <a:ext cx="76962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V="1">
            <a:off x="4724400" y="3200400"/>
            <a:ext cx="2362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5334000"/>
            <a:ext cx="2124075" cy="338138"/>
          </a:xfrm>
          <a:prstGeom prst="rect">
            <a:avLst/>
          </a:prstGeom>
          <a:noFill/>
        </p:spPr>
        <p:txBody>
          <a:bodyPr wrap="none">
            <a:spAutoFit/>
          </a:bodyPr>
          <a:lstStyle/>
          <a:p>
            <a:pPr>
              <a:defRPr/>
            </a:pPr>
            <a:r>
              <a:rPr lang="en-GB" sz="1600" b="1" dirty="0">
                <a:solidFill>
                  <a:schemeClr val="accent2">
                    <a:lumMod val="75000"/>
                  </a:schemeClr>
                </a:solidFill>
              </a:rPr>
              <a:t>Condensation @-60ºC</a:t>
            </a:r>
            <a:endParaRPr lang="fr-FR" sz="1600" b="1" dirty="0">
              <a:solidFill>
                <a:schemeClr val="accent2">
                  <a:lumMod val="75000"/>
                </a:schemeClr>
              </a:solidFill>
            </a:endParaRPr>
          </a:p>
        </p:txBody>
      </p:sp>
      <p:sp>
        <p:nvSpPr>
          <p:cNvPr id="16389" name="TextBox 15"/>
          <p:cNvSpPr txBox="1">
            <a:spLocks noChangeArrowheads="1"/>
          </p:cNvSpPr>
          <p:nvPr/>
        </p:nvSpPr>
        <p:spPr bwMode="auto">
          <a:xfrm>
            <a:off x="4572000" y="3721269"/>
            <a:ext cx="3205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fr-FR" sz="1600" b="1" dirty="0">
                <a:solidFill>
                  <a:srgbClr val="FF0000"/>
                </a:solidFill>
              </a:rPr>
              <a:t>On –detector Evaporation @-25ºC</a:t>
            </a:r>
            <a:endParaRPr lang="fr-FR" altLang="fr-FR" sz="1600" b="1" dirty="0">
              <a:solidFill>
                <a:srgbClr val="FF0000"/>
              </a:solidFill>
            </a:endParaRPr>
          </a:p>
        </p:txBody>
      </p:sp>
      <p:cxnSp>
        <p:nvCxnSpPr>
          <p:cNvPr id="11" name="Straight Arrow Connector 10"/>
          <p:cNvCxnSpPr/>
          <p:nvPr/>
        </p:nvCxnSpPr>
        <p:spPr>
          <a:xfrm rot="5400000">
            <a:off x="7582694" y="4304506"/>
            <a:ext cx="6858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7239000" y="4876800"/>
            <a:ext cx="687388"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515100" y="4762500"/>
            <a:ext cx="4572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248400" y="5334000"/>
            <a:ext cx="457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819400" y="5257800"/>
            <a:ext cx="26670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86594" y="3428206"/>
            <a:ext cx="1981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438400" y="1981200"/>
            <a:ext cx="1600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039394" y="2437606"/>
            <a:ext cx="10668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descr="C:\Users\greg\Downloads\k44661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667000"/>
            <a:ext cx="1206500"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descr="C:\Users\greg\Downloads\k44661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667000"/>
            <a:ext cx="1231900"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59746" name="Picture 2" descr="C:\Users\greg\Downloads\k44613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895600"/>
            <a:ext cx="1293813" cy="860425"/>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C:\Users\greg\Downloads\k44613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038600"/>
            <a:ext cx="1293813" cy="860425"/>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descr="C:\Users\greg\Downloads\k44613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181600"/>
            <a:ext cx="1293813" cy="860425"/>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3" descr="C:\Users\greg\Downloads\k446644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962400"/>
            <a:ext cx="1303338" cy="11049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3" descr="C:\Users\greg\Downloads\k446658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24000"/>
            <a:ext cx="1373188" cy="10795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3" descr="C:\Users\greg\Downloads\k446658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1447800"/>
            <a:ext cx="1296988" cy="10795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3" descr="C:\Users\greg\Downloads\k446658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886200"/>
            <a:ext cx="1370013" cy="10795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9" name="Title 1"/>
          <p:cNvSpPr txBox="1">
            <a:spLocks/>
          </p:cNvSpPr>
          <p:nvPr/>
        </p:nvSpPr>
        <p:spPr bwMode="auto">
          <a:xfrm>
            <a:off x="1528396" y="848122"/>
            <a:ext cx="6696807" cy="361156"/>
          </a:xfrm>
          <a:prstGeom prst="rect">
            <a:avLst/>
          </a:prstGeom>
          <a:noFill/>
          <a:ln w="25400">
            <a:noFill/>
            <a:miter lim="800000"/>
            <a:headEnd/>
            <a:tailEnd/>
          </a:ln>
        </p:spPr>
        <p:txBody>
          <a:bodyPr lIns="0" rIns="0" bIns="0" anchor="b"/>
          <a:lstStyle/>
          <a:p>
            <a:pPr algn="ctr" eaLnBrk="0" hangingPunct="0">
              <a:defRPr/>
            </a:pPr>
            <a:r>
              <a:rPr lang="en-GB" b="1" dirty="0">
                <a:solidFill>
                  <a:srgbClr val="333300"/>
                </a:solidFill>
                <a:cs typeface="Times New Roman" pitchFamily="18" charset="0"/>
              </a:rPr>
              <a:t>Animation:  Digger = fluid; heat in vapour form = sand</a:t>
            </a:r>
            <a:r>
              <a:rPr lang="en-GB" sz="800" b="1" dirty="0">
                <a:solidFill>
                  <a:srgbClr val="333300"/>
                </a:solidFill>
                <a:cs typeface="Times New Roman" pitchFamily="18" charset="0"/>
              </a:rPr>
              <a:t>...</a:t>
            </a:r>
            <a:br>
              <a:rPr lang="en-GB" sz="1050" b="1" baseline="-25000" dirty="0">
                <a:solidFill>
                  <a:srgbClr val="333300"/>
                </a:solidFill>
                <a:cs typeface="Times New Roman" pitchFamily="18" charset="0"/>
              </a:rPr>
            </a:br>
            <a:endParaRPr lang="fr-FR" sz="100" b="1" baseline="-25000" dirty="0">
              <a:solidFill>
                <a:srgbClr val="333300"/>
              </a:solidFill>
              <a:cs typeface="Times New Roman" pitchFamily="18" charset="0"/>
            </a:endParaRPr>
          </a:p>
        </p:txBody>
      </p:sp>
      <p:sp>
        <p:nvSpPr>
          <p:cNvPr id="2" name="Espace réservé du numéro de diapositive 1"/>
          <p:cNvSpPr>
            <a:spLocks noGrp="1"/>
          </p:cNvSpPr>
          <p:nvPr>
            <p:ph type="sldNum" sz="quarter" idx="12"/>
          </p:nvPr>
        </p:nvSpPr>
        <p:spPr/>
        <p:txBody>
          <a:bodyPr/>
          <a:lstStyle/>
          <a:p>
            <a:fld id="{0AA9EBEA-8FF1-4741-9019-86B2F2893584}" type="slidenum">
              <a:rPr lang="fr-FR" smtClean="0"/>
              <a:t>21</a:t>
            </a:fld>
            <a:endParaRPr lang="fr-FR"/>
          </a:p>
        </p:txBody>
      </p:sp>
      <p:sp>
        <p:nvSpPr>
          <p:cNvPr id="3" name="Espace réservé du pied de page 2"/>
          <p:cNvSpPr>
            <a:spLocks noGrp="1"/>
          </p:cNvSpPr>
          <p:nvPr>
            <p:ph type="ftr" sz="quarter" idx="11"/>
          </p:nvPr>
        </p:nvSpPr>
        <p:spPr>
          <a:xfrm>
            <a:off x="2438400" y="6412164"/>
            <a:ext cx="4318000" cy="390374"/>
          </a:xfrm>
        </p:spPr>
        <p:txBody>
          <a:bodyPr/>
          <a:lstStyle/>
          <a:p>
            <a:r>
              <a:rPr lang="en-US" dirty="0"/>
              <a:t>Physics 524: Survey of Instrumentation &amp; Laboratory Techniques:  Unit 5:  Cooling &amp; Thermal management © G. Hallewell (2023) </a:t>
            </a:r>
            <a:endParaRPr lang="fr-FR" dirty="0"/>
          </a:p>
        </p:txBody>
      </p:sp>
      <p:sp>
        <p:nvSpPr>
          <p:cNvPr id="30" name="Title 1"/>
          <p:cNvSpPr txBox="1">
            <a:spLocks/>
          </p:cNvSpPr>
          <p:nvPr/>
        </p:nvSpPr>
        <p:spPr>
          <a:xfrm>
            <a:off x="193949" y="83545"/>
            <a:ext cx="8885521" cy="843556"/>
          </a:xfrm>
          <a:prstGeom prst="rect">
            <a:avLst/>
          </a:prstGeom>
          <a:ln w="38100">
            <a:solidFill>
              <a:schemeClr val="accent1"/>
            </a:solidFill>
            <a:miter lim="800000"/>
            <a:headEnd/>
            <a:tailEnd/>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(8):</a:t>
            </a:r>
            <a:r>
              <a:rPr lang="fr-FR" sz="2800" b="1" dirty="0">
                <a:solidFill>
                  <a:schemeClr val="accent5"/>
                </a:solidFill>
              </a:rPr>
              <a:t> </a:t>
            </a:r>
          </a:p>
          <a:p>
            <a:pPr algn="ctr">
              <a:lnSpc>
                <a:spcPct val="120000"/>
              </a:lnSpc>
            </a:pPr>
            <a:r>
              <a:rPr lang="en-GB" sz="2800" b="1" dirty="0">
                <a:solidFill>
                  <a:schemeClr val="accent5"/>
                </a:solidFill>
              </a:rPr>
              <a:t>Let’s get rid of the </a:t>
            </a:r>
            <a:r>
              <a:rPr lang="en-GB" sz="2800" b="1" dirty="0" err="1">
                <a:solidFill>
                  <a:schemeClr val="accent5"/>
                </a:solidFill>
              </a:rPr>
              <a:t>compresssors</a:t>
            </a:r>
            <a:r>
              <a:rPr lang="en-GB" sz="2800" b="1" dirty="0">
                <a:solidFill>
                  <a:schemeClr val="accent5"/>
                </a:solidFill>
              </a:rPr>
              <a:t> and do it in reverse with no moving parts! </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4192237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nodeType="afterGroup">
                            <p:stCondLst>
                              <p:cond delay="500"/>
                            </p:stCondLst>
                            <p:childTnLst>
                              <p:par>
                                <p:cTn id="9" presetID="9" presetClass="exit" presetSubtype="0" fill="hold" nodeType="afterEffect">
                                  <p:stCondLst>
                                    <p:cond delay="0"/>
                                  </p:stCondLst>
                                  <p:childTnLst>
                                    <p:animEffect transition="out" filter="dissolve">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par>
                          <p:cTn id="20" fill="hold" nodeType="afterGroup">
                            <p:stCondLst>
                              <p:cond delay="3500"/>
                            </p:stCondLst>
                            <p:childTnLst>
                              <p:par>
                                <p:cTn id="21" presetID="9" presetClass="entr" presetSubtype="0" fill="hold" nodeType="afterEffect">
                                  <p:stCondLst>
                                    <p:cond delay="0"/>
                                  </p:stCondLst>
                                  <p:childTnLst>
                                    <p:set>
                                      <p:cBhvr>
                                        <p:cTn id="22" dur="1" fill="hold">
                                          <p:stCondLst>
                                            <p:cond delay="0"/>
                                          </p:stCondLst>
                                        </p:cTn>
                                        <p:tgtEl>
                                          <p:spTgt spid="159746"/>
                                        </p:tgtEl>
                                        <p:attrNameLst>
                                          <p:attrName>style.visibility</p:attrName>
                                        </p:attrNameLst>
                                      </p:cBhvr>
                                      <p:to>
                                        <p:strVal val="visible"/>
                                      </p:to>
                                    </p:set>
                                    <p:animEffect transition="in" filter="dissolve">
                                      <p:cBhvr>
                                        <p:cTn id="23" dur="500"/>
                                        <p:tgtEl>
                                          <p:spTgt spid="159746"/>
                                        </p:tgtEl>
                                      </p:cBhvr>
                                    </p:animEffect>
                                  </p:childTnLst>
                                </p:cTn>
                              </p:par>
                            </p:childTnLst>
                          </p:cTn>
                        </p:par>
                        <p:par>
                          <p:cTn id="24" fill="hold" nodeType="afterGroup">
                            <p:stCondLst>
                              <p:cond delay="4000"/>
                            </p:stCondLst>
                            <p:childTnLst>
                              <p:par>
                                <p:cTn id="25" presetID="9" presetClass="exit" presetSubtype="0" fill="hold" nodeType="afterEffect">
                                  <p:stCondLst>
                                    <p:cond delay="0"/>
                                  </p:stCondLst>
                                  <p:childTnLst>
                                    <p:animEffect transition="out" filter="dissolve">
                                      <p:cBhvr>
                                        <p:cTn id="26" dur="2000"/>
                                        <p:tgtEl>
                                          <p:spTgt spid="159746"/>
                                        </p:tgtEl>
                                      </p:cBhvr>
                                    </p:animEffect>
                                    <p:set>
                                      <p:cBhvr>
                                        <p:cTn id="27" dur="1" fill="hold">
                                          <p:stCondLst>
                                            <p:cond delay="1999"/>
                                          </p:stCondLst>
                                        </p:cTn>
                                        <p:tgtEl>
                                          <p:spTgt spid="159746"/>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nodeType="afterGroup">
                            <p:stCondLst>
                              <p:cond delay="6500"/>
                            </p:stCondLst>
                            <p:childTnLst>
                              <p:par>
                                <p:cTn id="33" presetID="9"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1000"/>
                                        <p:tgtEl>
                                          <p:spTgt spid="21"/>
                                        </p:tgtEl>
                                      </p:cBhvr>
                                    </p:animEffect>
                                  </p:childTnLst>
                                </p:cTn>
                              </p:par>
                            </p:childTnLst>
                          </p:cTn>
                        </p:par>
                        <p:par>
                          <p:cTn id="36" fill="hold" nodeType="afterGroup">
                            <p:stCondLst>
                              <p:cond delay="7500"/>
                            </p:stCondLst>
                            <p:childTnLst>
                              <p:par>
                                <p:cTn id="37" presetID="9" presetClass="exit" presetSubtype="0" fill="hold" nodeType="afterEffect">
                                  <p:stCondLst>
                                    <p:cond delay="0"/>
                                  </p:stCondLst>
                                  <p:childTnLst>
                                    <p:animEffect transition="out" filter="dissolve">
                                      <p:cBhvr>
                                        <p:cTn id="38" dur="2000"/>
                                        <p:tgtEl>
                                          <p:spTgt spid="21"/>
                                        </p:tgtEl>
                                      </p:cBhvr>
                                    </p:animEffect>
                                    <p:set>
                                      <p:cBhvr>
                                        <p:cTn id="39" dur="1" fill="hold">
                                          <p:stCondLst>
                                            <p:cond delay="1999"/>
                                          </p:stCondLst>
                                        </p:cTn>
                                        <p:tgtEl>
                                          <p:spTgt spid="21"/>
                                        </p:tgtEl>
                                        <p:attrNameLst>
                                          <p:attrName>style.visibility</p:attrName>
                                        </p:attrNameLst>
                                      </p:cBhvr>
                                      <p:to>
                                        <p:strVal val="hidden"/>
                                      </p:to>
                                    </p:set>
                                  </p:childTnLst>
                                </p:cTn>
                              </p:par>
                            </p:childTnLst>
                          </p:cTn>
                        </p:par>
                        <p:par>
                          <p:cTn id="40" fill="hold" nodeType="afterGroup">
                            <p:stCondLst>
                              <p:cond delay="95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nodeType="afterGroup">
                            <p:stCondLst>
                              <p:cond delay="10000"/>
                            </p:stCondLst>
                            <p:childTnLst>
                              <p:par>
                                <p:cTn id="45" presetID="9"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par>
                          <p:cTn id="48" fill="hold" nodeType="afterGroup">
                            <p:stCondLst>
                              <p:cond delay="10500"/>
                            </p:stCondLst>
                            <p:childTnLst>
                              <p:par>
                                <p:cTn id="49" presetID="9"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2000"/>
                                        <p:tgtEl>
                                          <p:spTgt spid="22"/>
                                        </p:tgtEl>
                                      </p:cBhvr>
                                    </p:animEffect>
                                  </p:childTnLst>
                                </p:cTn>
                              </p:par>
                            </p:childTnLst>
                          </p:cTn>
                        </p:par>
                        <p:par>
                          <p:cTn id="52" fill="hold" nodeType="afterGroup">
                            <p:stCondLst>
                              <p:cond delay="12500"/>
                            </p:stCondLst>
                            <p:childTnLst>
                              <p:par>
                                <p:cTn id="53" presetID="9"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par>
                          <p:cTn id="56" fill="hold" nodeType="afterGroup">
                            <p:stCondLst>
                              <p:cond delay="13000"/>
                            </p:stCondLst>
                            <p:childTnLst>
                              <p:par>
                                <p:cTn id="57" presetID="9"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dissolve">
                                      <p:cBhvr>
                                        <p:cTn id="59" dur="500"/>
                                        <p:tgtEl>
                                          <p:spTgt spid="23"/>
                                        </p:tgtEl>
                                      </p:cBhvr>
                                    </p:animEffect>
                                  </p:childTnLst>
                                </p:cTn>
                              </p:par>
                            </p:childTnLst>
                          </p:cTn>
                        </p:par>
                        <p:par>
                          <p:cTn id="60" fill="hold" nodeType="afterGroup">
                            <p:stCondLst>
                              <p:cond delay="13500"/>
                            </p:stCondLst>
                            <p:childTnLst>
                              <p:par>
                                <p:cTn id="61" presetID="9"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dissolve">
                                      <p:cBhvr>
                                        <p:cTn id="63" dur="1000"/>
                                        <p:tgtEl>
                                          <p:spTgt spid="24"/>
                                        </p:tgtEl>
                                      </p:cBhvr>
                                    </p:animEffect>
                                  </p:childTnLst>
                                </p:cTn>
                              </p:par>
                            </p:childTnLst>
                          </p:cTn>
                        </p:par>
                        <p:par>
                          <p:cTn id="64" fill="hold" nodeType="afterGroup">
                            <p:stCondLst>
                              <p:cond delay="14500"/>
                            </p:stCondLst>
                            <p:childTnLst>
                              <p:par>
                                <p:cTn id="65" presetID="9"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1000"/>
                                        <p:tgtEl>
                                          <p:spTgt spid="28"/>
                                        </p:tgtEl>
                                      </p:cBhvr>
                                    </p:animEffect>
                                  </p:childTnLst>
                                </p:cTn>
                              </p:par>
                            </p:childTnLst>
                          </p:cTn>
                        </p:par>
                        <p:par>
                          <p:cTn id="68" fill="hold" nodeType="afterGroup">
                            <p:stCondLst>
                              <p:cond delay="15500"/>
                            </p:stCondLst>
                            <p:childTnLst>
                              <p:par>
                                <p:cTn id="69" presetID="9" presetClass="exit" presetSubtype="0" fill="hold" nodeType="afterEffect">
                                  <p:stCondLst>
                                    <p:cond delay="0"/>
                                  </p:stCondLst>
                                  <p:childTnLst>
                                    <p:animEffect transition="out" filter="dissolve">
                                      <p:cBhvr>
                                        <p:cTn id="70" dur="2000"/>
                                        <p:tgtEl>
                                          <p:spTgt spid="28"/>
                                        </p:tgtEl>
                                      </p:cBhvr>
                                    </p:animEffect>
                                    <p:set>
                                      <p:cBhvr>
                                        <p:cTn id="71" dur="1" fill="hold">
                                          <p:stCondLst>
                                            <p:cond delay="1999"/>
                                          </p:stCondLst>
                                        </p:cTn>
                                        <p:tgtEl>
                                          <p:spTgt spid="28"/>
                                        </p:tgtEl>
                                        <p:attrNameLst>
                                          <p:attrName>style.visibility</p:attrName>
                                        </p:attrNameLst>
                                      </p:cBhvr>
                                      <p:to>
                                        <p:strVal val="hidden"/>
                                      </p:to>
                                    </p:set>
                                  </p:childTnLst>
                                </p:cTn>
                              </p:par>
                            </p:childTnLst>
                          </p:cTn>
                        </p:par>
                        <p:par>
                          <p:cTn id="72" fill="hold" nodeType="afterGroup">
                            <p:stCondLst>
                              <p:cond delay="17500"/>
                            </p:stCondLst>
                            <p:childTnLst>
                              <p:par>
                                <p:cTn id="73" presetID="9"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500"/>
                                        <p:tgtEl>
                                          <p:spTgt spid="26"/>
                                        </p:tgtEl>
                                      </p:cBhvr>
                                    </p:animEffect>
                                  </p:childTnLst>
                                </p:cTn>
                              </p:par>
                            </p:childTnLst>
                          </p:cTn>
                        </p:par>
                        <p:par>
                          <p:cTn id="76" fill="hold" nodeType="afterGroup">
                            <p:stCondLst>
                              <p:cond delay="18000"/>
                            </p:stCondLst>
                            <p:childTnLst>
                              <p:par>
                                <p:cTn id="77" presetID="9"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dissolve">
                                      <p:cBhvr>
                                        <p:cTn id="79" dur="1000"/>
                                        <p:tgtEl>
                                          <p:spTgt spid="25"/>
                                        </p:tgtEl>
                                      </p:cBhvr>
                                    </p:animEffect>
                                  </p:childTnLst>
                                </p:cTn>
                              </p:par>
                            </p:childTnLst>
                          </p:cTn>
                        </p:par>
                        <p:par>
                          <p:cTn id="80" fill="hold" nodeType="afterGroup">
                            <p:stCondLst>
                              <p:cond delay="19000"/>
                            </p:stCondLst>
                            <p:childTnLst>
                              <p:par>
                                <p:cTn id="81" presetID="9" presetClass="exit" presetSubtype="0" fill="hold" nodeType="afterEffect">
                                  <p:stCondLst>
                                    <p:cond delay="0"/>
                                  </p:stCondLst>
                                  <p:childTnLst>
                                    <p:animEffect transition="out" filter="dissolv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nodeType="afterGroup">
                            <p:stCondLst>
                              <p:cond delay="21000"/>
                            </p:stCondLst>
                            <p:childTnLst>
                              <p:par>
                                <p:cTn id="85" presetID="9" presetClass="entr" presetSubtype="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cTn>
                              </p:par>
                            </p:childTnLst>
                          </p:cTn>
                        </p:par>
                        <p:par>
                          <p:cTn id="88" fill="hold">
                            <p:stCondLst>
                              <p:cond delay="21500"/>
                            </p:stCondLst>
                            <p:childTnLst>
                              <p:par>
                                <p:cTn id="89" presetID="9"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dissolve">
                                      <p:cBhvr>
                                        <p:cTn id="91" dur="1000"/>
                                        <p:tgtEl>
                                          <p:spTgt spid="27"/>
                                        </p:tgtEl>
                                      </p:cBhvr>
                                    </p:animEffect>
                                  </p:childTnLst>
                                </p:cTn>
                              </p:par>
                            </p:childTnLst>
                          </p:cTn>
                        </p:par>
                        <p:par>
                          <p:cTn id="92" fill="hold">
                            <p:stCondLst>
                              <p:cond delay="22500"/>
                            </p:stCondLst>
                            <p:childTnLst>
                              <p:par>
                                <p:cTn id="93" presetID="9" presetClass="entr" presetSubtype="0"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dissolv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399999" y="6204254"/>
            <a:ext cx="4344002" cy="501649"/>
          </a:xfrm>
        </p:spPr>
        <p:txBody>
          <a:bodyPr/>
          <a:lstStyle/>
          <a:p>
            <a:r>
              <a:rPr lang="en-US" dirty="0"/>
              <a:t>Physics 524: Survey of Instrumentation &amp; Laboratory Techniques:  Unit 5:  Cooling &amp; Thermal management © G. Hallewell (2023) </a:t>
            </a:r>
            <a:endParaRPr lang="fr-FR" dirty="0"/>
          </a:p>
        </p:txBody>
      </p:sp>
      <p:sp>
        <p:nvSpPr>
          <p:cNvPr id="5" name="Espace réservé du numéro de diapositive 4"/>
          <p:cNvSpPr>
            <a:spLocks noGrp="1"/>
          </p:cNvSpPr>
          <p:nvPr>
            <p:ph type="sldNum" sz="quarter" idx="12"/>
          </p:nvPr>
        </p:nvSpPr>
        <p:spPr/>
        <p:txBody>
          <a:bodyPr/>
          <a:lstStyle/>
          <a:p>
            <a:fld id="{0AA9EBEA-8FF1-4741-9019-86B2F2893584}" type="slidenum">
              <a:rPr lang="fr-FR" smtClean="0"/>
              <a:t>22</a:t>
            </a:fld>
            <a:endParaRPr lang="fr-FR"/>
          </a:p>
        </p:txBody>
      </p:sp>
      <p:pic>
        <p:nvPicPr>
          <p:cNvPr id="6" name="ATLAS thermoiphon main components.jpg"/>
          <p:cNvPicPr/>
          <p:nvPr/>
        </p:nvPicPr>
        <p:blipFill rotWithShape="1">
          <a:blip r:embed="rId2" r:link="rId3" cstate="print">
            <a:extLst>
              <a:ext uri="{28A0092B-C50C-407E-A947-70E740481C1C}">
                <a14:useLocalDpi xmlns:a14="http://schemas.microsoft.com/office/drawing/2010/main" val="0"/>
              </a:ext>
            </a:extLst>
          </a:blip>
          <a:srcRect t="9670" b="4956"/>
          <a:stretch>
            <a:fillRect/>
          </a:stretch>
        </p:blipFill>
        <p:spPr bwMode="auto">
          <a:xfrm>
            <a:off x="875899" y="1703672"/>
            <a:ext cx="7238198" cy="4500583"/>
          </a:xfrm>
          <a:prstGeom prst="rect">
            <a:avLst/>
          </a:prstGeom>
          <a:ln>
            <a:noFill/>
          </a:ln>
          <a:extLst>
            <a:ext uri="{53640926-AAD7-44D8-BBD7-CCE9431645EC}">
              <a14:shadowObscured xmlns:a14="http://schemas.microsoft.com/office/drawing/2010/main"/>
            </a:ext>
          </a:extLst>
        </p:spPr>
      </p:pic>
      <p:sp>
        <p:nvSpPr>
          <p:cNvPr id="7" name="Title 1"/>
          <p:cNvSpPr txBox="1">
            <a:spLocks noGrp="1"/>
          </p:cNvSpPr>
          <p:nvPr>
            <p:ph type="title"/>
          </p:nvPr>
        </p:nvSpPr>
        <p:spPr>
          <a:xfrm>
            <a:off x="288759" y="220747"/>
            <a:ext cx="8662736" cy="1415548"/>
          </a:xfrm>
          <a:prstGeom prst="rect">
            <a:avLst/>
          </a:prstGeom>
          <a:ln w="38100">
            <a:solidFill>
              <a:schemeClr val="accent1"/>
            </a:solid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(9):</a:t>
            </a:r>
            <a:r>
              <a:rPr lang="fr-FR" sz="2800" b="1" dirty="0">
                <a:solidFill>
                  <a:schemeClr val="accent5"/>
                </a:solidFill>
              </a:rPr>
              <a:t> </a:t>
            </a:r>
          </a:p>
          <a:p>
            <a:pPr algn="ctr">
              <a:lnSpc>
                <a:spcPct val="120000"/>
              </a:lnSpc>
            </a:pPr>
            <a:r>
              <a:rPr lang="en-GB" sz="2800" b="1" dirty="0">
                <a:solidFill>
                  <a:schemeClr val="accent5"/>
                </a:solidFill>
              </a:rPr>
              <a:t>The ATLAS Si tracker C</a:t>
            </a:r>
            <a:r>
              <a:rPr lang="en-GB" sz="2800" b="1" baseline="-25000" dirty="0">
                <a:solidFill>
                  <a:schemeClr val="accent5"/>
                </a:solidFill>
              </a:rPr>
              <a:t>3</a:t>
            </a:r>
            <a:r>
              <a:rPr lang="en-GB" sz="2800" b="1" dirty="0">
                <a:solidFill>
                  <a:schemeClr val="accent5"/>
                </a:solidFill>
              </a:rPr>
              <a:t>F</a:t>
            </a:r>
            <a:r>
              <a:rPr lang="en-GB" sz="2800" b="1" baseline="-25000" dirty="0">
                <a:solidFill>
                  <a:schemeClr val="accent5"/>
                </a:solidFill>
              </a:rPr>
              <a:t>8</a:t>
            </a:r>
            <a:r>
              <a:rPr lang="en-GB" sz="2800" b="1" dirty="0">
                <a:solidFill>
                  <a:schemeClr val="accent5"/>
                </a:solidFill>
              </a:rPr>
              <a:t> 92 m (300’) thermosiphon cooling system:</a:t>
            </a:r>
            <a:br>
              <a:rPr lang="en-GB" sz="2800" b="1" dirty="0">
                <a:solidFill>
                  <a:schemeClr val="accent5"/>
                </a:solidFill>
              </a:rPr>
            </a:br>
            <a:r>
              <a:rPr lang="en-GB" sz="2800" b="1" dirty="0">
                <a:solidFill>
                  <a:schemeClr val="accent5"/>
                </a:solidFill>
              </a:rPr>
              <a:t>no moving parts (except valves) in C</a:t>
            </a:r>
            <a:r>
              <a:rPr lang="en-GB" sz="2800" b="1" baseline="-25000" dirty="0">
                <a:solidFill>
                  <a:schemeClr val="accent5"/>
                </a:solidFill>
              </a:rPr>
              <a:t>3</a:t>
            </a:r>
            <a:r>
              <a:rPr lang="en-GB" sz="2800" b="1" dirty="0">
                <a:solidFill>
                  <a:schemeClr val="accent5"/>
                </a:solidFill>
              </a:rPr>
              <a:t>F</a:t>
            </a:r>
            <a:r>
              <a:rPr lang="en-GB" sz="2800" b="1" baseline="-25000" dirty="0">
                <a:solidFill>
                  <a:schemeClr val="accent5"/>
                </a:solidFill>
              </a:rPr>
              <a:t>8</a:t>
            </a:r>
            <a:r>
              <a:rPr lang="en-GB" sz="2800" b="1" dirty="0">
                <a:solidFill>
                  <a:schemeClr val="accent5"/>
                </a:solidFill>
              </a:rPr>
              <a:t> circuit.</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9741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_Evaporative"/>
          <p:cNvPicPr>
            <a:picLocks noChangeAspect="1" noChangeArrowheads="1"/>
          </p:cNvPicPr>
          <p:nvPr/>
        </p:nvPicPr>
        <p:blipFill>
          <a:blip r:embed="rId3">
            <a:extLst>
              <a:ext uri="{28A0092B-C50C-407E-A947-70E740481C1C}">
                <a14:useLocalDpi xmlns:a14="http://schemas.microsoft.com/office/drawing/2010/main" val="0"/>
              </a:ext>
            </a:extLst>
          </a:blip>
          <a:srcRect b="2110"/>
          <a:stretch>
            <a:fillRect/>
          </a:stretch>
        </p:blipFill>
        <p:spPr bwMode="auto">
          <a:xfrm>
            <a:off x="972400" y="2137145"/>
            <a:ext cx="7020000" cy="258371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picture_Evaporative"/>
          <p:cNvPicPr>
            <a:picLocks noChangeAspect="1" noChangeArrowheads="1"/>
          </p:cNvPicPr>
          <p:nvPr/>
        </p:nvPicPr>
        <p:blipFill rotWithShape="1">
          <a:blip r:embed="rId3">
            <a:extLst>
              <a:ext uri="{28A0092B-C50C-407E-A947-70E740481C1C}">
                <a14:useLocalDpi xmlns:a14="http://schemas.microsoft.com/office/drawing/2010/main" val="0"/>
              </a:ext>
            </a:extLst>
          </a:blip>
          <a:srcRect r="30678" b="2110"/>
          <a:stretch/>
        </p:blipFill>
        <p:spPr bwMode="auto">
          <a:xfrm>
            <a:off x="885487" y="2150155"/>
            <a:ext cx="4866425" cy="258371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5759435" y="2124096"/>
            <a:ext cx="2268949" cy="260980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3" descr="picture_TS_2"/>
          <p:cNvPicPr>
            <a:picLocks noChangeAspect="1" noChangeArrowheads="1"/>
          </p:cNvPicPr>
          <p:nvPr/>
        </p:nvPicPr>
        <p:blipFill rotWithShape="1">
          <a:blip r:embed="rId4">
            <a:extLst>
              <a:ext uri="{28A0092B-C50C-407E-A947-70E740481C1C}">
                <a14:useLocalDpi xmlns:a14="http://schemas.microsoft.com/office/drawing/2010/main" val="0"/>
              </a:ext>
            </a:extLst>
          </a:blip>
          <a:srcRect l="66267" t="-248" r="-1683" b="248"/>
          <a:stretch/>
        </p:blipFill>
        <p:spPr bwMode="auto">
          <a:xfrm>
            <a:off x="5707981" y="581613"/>
            <a:ext cx="2537320" cy="423000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51912" y="581613"/>
            <a:ext cx="2386675" cy="4248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04248" y="4375368"/>
            <a:ext cx="1440160" cy="430887"/>
          </a:xfrm>
          <a:prstGeom prst="rect">
            <a:avLst/>
          </a:prstGeom>
          <a:noFill/>
        </p:spPr>
        <p:txBody>
          <a:bodyPr wrap="square" rtlCol="0">
            <a:spAutoFit/>
          </a:bodyPr>
          <a:lstStyle/>
          <a:p>
            <a:r>
              <a:rPr lang="en-GB" sz="1100" i="1" u="sng" dirty="0"/>
              <a:t>Compressors kept as backup solution</a:t>
            </a:r>
          </a:p>
        </p:txBody>
      </p:sp>
      <p:sp>
        <p:nvSpPr>
          <p:cNvPr id="19" name="TextBox 18"/>
          <p:cNvSpPr txBox="1"/>
          <p:nvPr/>
        </p:nvSpPr>
        <p:spPr>
          <a:xfrm>
            <a:off x="6270153" y="4941168"/>
            <a:ext cx="1365238" cy="307777"/>
          </a:xfrm>
          <a:prstGeom prst="rect">
            <a:avLst/>
          </a:prstGeom>
          <a:solidFill>
            <a:schemeClr val="bg1"/>
          </a:solidFill>
          <a:ln w="25400">
            <a:noFill/>
          </a:ln>
        </p:spPr>
        <p:txBody>
          <a:bodyPr wrap="square" rtlCol="0">
            <a:spAutoFit/>
          </a:bodyPr>
          <a:lstStyle>
            <a:defPPr>
              <a:defRPr lang="en-US"/>
            </a:defPPr>
            <a:lvl1pPr>
              <a:defRPr sz="1400"/>
            </a:lvl1pPr>
          </a:lstStyle>
          <a:p>
            <a:r>
              <a:rPr lang="en-GB" dirty="0"/>
              <a:t>EXTERNAL PART</a:t>
            </a:r>
          </a:p>
        </p:txBody>
      </p:sp>
      <p:sp>
        <p:nvSpPr>
          <p:cNvPr id="21" name="TextBox 20"/>
          <p:cNvSpPr txBox="1"/>
          <p:nvPr/>
        </p:nvSpPr>
        <p:spPr>
          <a:xfrm>
            <a:off x="2532477" y="4941167"/>
            <a:ext cx="1365238" cy="307777"/>
          </a:xfrm>
          <a:prstGeom prst="rect">
            <a:avLst/>
          </a:prstGeom>
          <a:solidFill>
            <a:schemeClr val="bg1"/>
          </a:solidFill>
          <a:ln w="25400">
            <a:noFill/>
          </a:ln>
        </p:spPr>
        <p:txBody>
          <a:bodyPr wrap="square" rtlCol="0">
            <a:spAutoFit/>
          </a:bodyPr>
          <a:lstStyle/>
          <a:p>
            <a:r>
              <a:rPr lang="en-GB" sz="1400" dirty="0"/>
              <a:t>INTERNAL PART</a:t>
            </a:r>
          </a:p>
        </p:txBody>
      </p:sp>
      <p:sp>
        <p:nvSpPr>
          <p:cNvPr id="23" name="TextBox 22"/>
          <p:cNvSpPr txBox="1"/>
          <p:nvPr/>
        </p:nvSpPr>
        <p:spPr>
          <a:xfrm>
            <a:off x="2040373" y="1035892"/>
            <a:ext cx="2603635" cy="584775"/>
          </a:xfrm>
          <a:prstGeom prst="rect">
            <a:avLst/>
          </a:prstGeom>
          <a:solidFill>
            <a:schemeClr val="bg1"/>
          </a:solidFill>
          <a:ln w="25400">
            <a:solidFill>
              <a:srgbClr val="FF0000"/>
            </a:solidFill>
          </a:ln>
        </p:spPr>
        <p:txBody>
          <a:bodyPr wrap="square" rtlCol="0">
            <a:spAutoFit/>
          </a:bodyPr>
          <a:lstStyle/>
          <a:p>
            <a:r>
              <a:rPr lang="en-GB" sz="1600" i="1" dirty="0"/>
              <a:t>Gravity-driven </a:t>
            </a:r>
            <a:r>
              <a:rPr lang="en-GB" sz="1600" i="1" dirty="0" err="1"/>
              <a:t>thermosiphon</a:t>
            </a:r>
            <a:r>
              <a:rPr lang="en-GB" sz="1600" i="1" dirty="0"/>
              <a:t> evaporative cooling system</a:t>
            </a:r>
          </a:p>
        </p:txBody>
      </p:sp>
      <p:grpSp>
        <p:nvGrpSpPr>
          <p:cNvPr id="4" name="Groupe 3"/>
          <p:cNvGrpSpPr/>
          <p:nvPr/>
        </p:nvGrpSpPr>
        <p:grpSpPr>
          <a:xfrm>
            <a:off x="179890" y="97025"/>
            <a:ext cx="6546913" cy="1684067"/>
            <a:chOff x="179890" y="97025"/>
            <a:chExt cx="6546913" cy="1684067"/>
          </a:xfrm>
        </p:grpSpPr>
        <p:sp>
          <p:nvSpPr>
            <p:cNvPr id="13" name="TextBox 177"/>
            <p:cNvSpPr txBox="1">
              <a:spLocks noChangeArrowheads="1"/>
            </p:cNvSpPr>
            <p:nvPr/>
          </p:nvSpPr>
          <p:spPr bwMode="auto">
            <a:xfrm>
              <a:off x="179890" y="97025"/>
              <a:ext cx="5428900" cy="707886"/>
            </a:xfrm>
            <a:prstGeom prst="rect">
              <a:avLst/>
            </a:prstGeom>
            <a:noFill/>
            <a:ln w="3810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buFont typeface="Wingdings" panose="05000000000000000000" pitchFamily="2" charset="2"/>
                <a:buChar char="v"/>
              </a:pPr>
              <a:r>
                <a:rPr lang="en-GB" altLang="fr-FR" sz="2000" b="1" dirty="0">
                  <a:solidFill>
                    <a:schemeClr val="accent1">
                      <a:lumMod val="50000"/>
                    </a:schemeClr>
                  </a:solidFill>
                </a:rPr>
                <a:t>92m pit depth at ATLAS  </a:t>
              </a:r>
              <a:r>
                <a:rPr lang="en-GB" altLang="fr-FR" sz="2000" b="1" dirty="0">
                  <a:solidFill>
                    <a:schemeClr val="accent1">
                      <a:lumMod val="50000"/>
                    </a:schemeClr>
                  </a:solidFill>
                  <a:sym typeface="Wingdings" panose="05000000000000000000" pitchFamily="2" charset="2"/>
                </a:rPr>
                <a:t> </a:t>
              </a:r>
              <a:r>
                <a:rPr lang="en-GB" altLang="fr-FR" sz="2000" b="1" dirty="0">
                  <a:solidFill>
                    <a:schemeClr val="accent1">
                      <a:lumMod val="50000"/>
                    </a:schemeClr>
                  </a:solidFill>
                </a:rPr>
                <a:t>&gt; 13 bar (</a:t>
              </a:r>
              <a:r>
                <a:rPr lang="en-GB" altLang="fr-FR" sz="2000" b="1" dirty="0" err="1">
                  <a:solidFill>
                    <a:schemeClr val="accent1">
                      <a:lumMod val="50000"/>
                    </a:schemeClr>
                  </a:solidFill>
                  <a:latin typeface="Symbol" panose="05050102010706020507" pitchFamily="18" charset="2"/>
                </a:rPr>
                <a:t>r</a:t>
              </a:r>
              <a:r>
                <a:rPr lang="en-GB" altLang="fr-FR" sz="2000" b="1" dirty="0" err="1">
                  <a:solidFill>
                    <a:schemeClr val="accent1">
                      <a:lumMod val="50000"/>
                    </a:schemeClr>
                  </a:solidFill>
                </a:rPr>
                <a:t>gh</a:t>
              </a:r>
              <a:r>
                <a:rPr lang="en-GB" altLang="fr-FR" sz="2000" b="1" dirty="0">
                  <a:solidFill>
                    <a:schemeClr val="accent1">
                      <a:lumMod val="50000"/>
                    </a:schemeClr>
                  </a:solidFill>
                </a:rPr>
                <a:t>) hydrostatic pressure liquid C</a:t>
              </a:r>
              <a:r>
                <a:rPr lang="en-GB" altLang="fr-FR" sz="2000" b="1" baseline="-25000" dirty="0">
                  <a:solidFill>
                    <a:schemeClr val="accent1">
                      <a:lumMod val="50000"/>
                    </a:schemeClr>
                  </a:solidFill>
                </a:rPr>
                <a:t>3</a:t>
              </a:r>
              <a:r>
                <a:rPr lang="en-GB" altLang="fr-FR" sz="2000" b="1" dirty="0">
                  <a:solidFill>
                    <a:schemeClr val="accent1">
                      <a:lumMod val="50000"/>
                    </a:schemeClr>
                  </a:solidFill>
                </a:rPr>
                <a:t>F</a:t>
              </a:r>
              <a:r>
                <a:rPr lang="en-GB" altLang="fr-FR" sz="2000" b="1" baseline="-25000" dirty="0">
                  <a:solidFill>
                    <a:schemeClr val="accent1">
                      <a:lumMod val="50000"/>
                    </a:schemeClr>
                  </a:solidFill>
                </a:rPr>
                <a:t>8</a:t>
              </a:r>
              <a:r>
                <a:rPr lang="en-GB" altLang="fr-FR" sz="2000" b="1" dirty="0">
                  <a:solidFill>
                    <a:schemeClr val="accent1">
                      <a:lumMod val="50000"/>
                    </a:schemeClr>
                  </a:solidFill>
                </a:rPr>
                <a:t> or C</a:t>
              </a:r>
              <a:r>
                <a:rPr lang="en-GB" altLang="fr-FR" sz="2000" b="1" baseline="-25000" dirty="0">
                  <a:solidFill>
                    <a:schemeClr val="accent1">
                      <a:lumMod val="50000"/>
                    </a:schemeClr>
                  </a:solidFill>
                </a:rPr>
                <a:t>3</a:t>
              </a:r>
              <a:r>
                <a:rPr lang="en-GB" altLang="fr-FR" sz="2000" b="1" dirty="0">
                  <a:solidFill>
                    <a:schemeClr val="accent1">
                      <a:lumMod val="50000"/>
                    </a:schemeClr>
                  </a:solidFill>
                </a:rPr>
                <a:t>F</a:t>
              </a:r>
              <a:r>
                <a:rPr lang="en-GB" altLang="fr-FR" sz="2000" b="1" baseline="-25000" dirty="0">
                  <a:solidFill>
                    <a:schemeClr val="accent1">
                      <a:lumMod val="50000"/>
                    </a:schemeClr>
                  </a:solidFill>
                </a:rPr>
                <a:t>8</a:t>
              </a:r>
              <a:r>
                <a:rPr lang="en-GB" altLang="fr-FR" sz="2000" b="1" dirty="0">
                  <a:solidFill>
                    <a:schemeClr val="accent1">
                      <a:lumMod val="50000"/>
                    </a:schemeClr>
                  </a:solidFill>
                </a:rPr>
                <a:t>/C</a:t>
              </a:r>
              <a:r>
                <a:rPr lang="en-GB" altLang="fr-FR" sz="2000" b="1" baseline="-25000" dirty="0">
                  <a:solidFill>
                    <a:schemeClr val="accent1">
                      <a:lumMod val="50000"/>
                    </a:schemeClr>
                  </a:solidFill>
                </a:rPr>
                <a:t>2</a:t>
              </a:r>
              <a:r>
                <a:rPr lang="en-GB" altLang="fr-FR" sz="2000" b="1" dirty="0">
                  <a:solidFill>
                    <a:schemeClr val="accent1">
                      <a:lumMod val="50000"/>
                    </a:schemeClr>
                  </a:solidFill>
                </a:rPr>
                <a:t>F</a:t>
              </a:r>
              <a:r>
                <a:rPr lang="en-GB" altLang="fr-FR" sz="2000" b="1" baseline="-25000" dirty="0">
                  <a:solidFill>
                    <a:schemeClr val="accent1">
                      <a:lumMod val="50000"/>
                    </a:schemeClr>
                  </a:solidFill>
                </a:rPr>
                <a:t>6</a:t>
              </a:r>
              <a:r>
                <a:rPr lang="en-GB" altLang="fr-FR" sz="2000" b="1" dirty="0">
                  <a:solidFill>
                    <a:schemeClr val="accent1">
                      <a:lumMod val="50000"/>
                    </a:schemeClr>
                  </a:solidFill>
                </a:rPr>
                <a:t> </a:t>
              </a:r>
              <a:endParaRPr lang="fr-FR" altLang="fr-FR" sz="2000" b="1" dirty="0">
                <a:solidFill>
                  <a:schemeClr val="accent1">
                    <a:lumMod val="50000"/>
                  </a:schemeClr>
                </a:solidFill>
              </a:endParaRPr>
            </a:p>
          </p:txBody>
        </p:sp>
        <p:cxnSp>
          <p:nvCxnSpPr>
            <p:cNvPr id="3" name="Connecteur droit avec flèche 2"/>
            <p:cNvCxnSpPr/>
            <p:nvPr/>
          </p:nvCxnSpPr>
          <p:spPr>
            <a:xfrm>
              <a:off x="4866198" y="804911"/>
              <a:ext cx="1860605" cy="976181"/>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e 7"/>
          <p:cNvGrpSpPr/>
          <p:nvPr/>
        </p:nvGrpSpPr>
        <p:grpSpPr>
          <a:xfrm>
            <a:off x="323408" y="2592125"/>
            <a:ext cx="8488897" cy="3737167"/>
            <a:chOff x="323408" y="2592125"/>
            <a:chExt cx="8488897" cy="3737167"/>
          </a:xfrm>
        </p:grpSpPr>
        <p:sp>
          <p:nvSpPr>
            <p:cNvPr id="14" name="TextBox 177"/>
            <p:cNvSpPr txBox="1">
              <a:spLocks noChangeArrowheads="1"/>
            </p:cNvSpPr>
            <p:nvPr/>
          </p:nvSpPr>
          <p:spPr bwMode="auto">
            <a:xfrm>
              <a:off x="323408" y="5313629"/>
              <a:ext cx="8488897" cy="1015663"/>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000" b="1" dirty="0">
                  <a:solidFill>
                    <a:srgbClr val="C00000"/>
                  </a:solidFill>
                </a:rPr>
                <a:t> </a:t>
              </a:r>
              <a:r>
                <a:rPr lang="fr-FR" altLang="fr-FR" sz="2000" b="1" dirty="0" err="1">
                  <a:solidFill>
                    <a:srgbClr val="C00000"/>
                  </a:solidFill>
                  <a:latin typeface="Symbol" panose="05050102010706020507" pitchFamily="18" charset="2"/>
                </a:rPr>
                <a:t>r</a:t>
              </a:r>
              <a:r>
                <a:rPr lang="fr-FR" altLang="fr-FR" sz="2000" b="1" dirty="0" err="1">
                  <a:solidFill>
                    <a:srgbClr val="C00000"/>
                  </a:solidFill>
                </a:rPr>
                <a:t>gh</a:t>
              </a:r>
              <a:r>
                <a:rPr lang="fr-FR" altLang="fr-FR" sz="2000" b="1" dirty="0">
                  <a:solidFill>
                    <a:srgbClr val="C00000"/>
                  </a:solidFill>
                </a:rPr>
                <a:t>  </a:t>
              </a:r>
              <a:r>
                <a:rPr lang="fr-FR" altLang="fr-FR" sz="2000" b="1" dirty="0" err="1">
                  <a:solidFill>
                    <a:srgbClr val="C00000"/>
                  </a:solidFill>
                </a:rPr>
                <a:t>from</a:t>
              </a:r>
              <a:r>
                <a:rPr lang="fr-FR" altLang="fr-FR" sz="2000" b="1" dirty="0">
                  <a:solidFill>
                    <a:srgbClr val="C00000"/>
                  </a:solidFill>
                </a:rPr>
                <a:t> 92m  of C</a:t>
              </a:r>
              <a:r>
                <a:rPr lang="fr-FR" altLang="fr-FR" sz="2000" b="1" baseline="-25000" dirty="0">
                  <a:solidFill>
                    <a:srgbClr val="C00000"/>
                  </a:solidFill>
                </a:rPr>
                <a:t>3</a:t>
              </a:r>
              <a:r>
                <a:rPr lang="fr-FR" altLang="fr-FR" sz="2000" b="1" dirty="0">
                  <a:solidFill>
                    <a:srgbClr val="C00000"/>
                  </a:solidFill>
                </a:rPr>
                <a:t>F</a:t>
              </a:r>
              <a:r>
                <a:rPr lang="fr-FR" altLang="fr-FR" sz="2000" b="1" baseline="-25000" dirty="0">
                  <a:solidFill>
                    <a:srgbClr val="C00000"/>
                  </a:solidFill>
                </a:rPr>
                <a:t>8</a:t>
              </a:r>
              <a:r>
                <a:rPr lang="fr-FR" altLang="fr-FR" sz="2000" b="1" dirty="0">
                  <a:solidFill>
                    <a:srgbClr val="C00000"/>
                  </a:solidFill>
                </a:rPr>
                <a:t> </a:t>
              </a:r>
              <a:r>
                <a:rPr lang="fr-FR" altLang="fr-FR" sz="2000" b="1" dirty="0" err="1">
                  <a:solidFill>
                    <a:srgbClr val="C00000"/>
                  </a:solidFill>
                </a:rPr>
                <a:t>vapour</a:t>
              </a:r>
              <a:r>
                <a:rPr lang="fr-FR" altLang="fr-FR" sz="2000" b="1" dirty="0">
                  <a:solidFill>
                    <a:srgbClr val="C00000"/>
                  </a:solidFill>
                </a:rPr>
                <a:t> </a:t>
              </a:r>
              <a:r>
                <a:rPr lang="fr-FR" altLang="fr-FR" sz="2000" b="1" dirty="0" err="1">
                  <a:solidFill>
                    <a:srgbClr val="C00000"/>
                  </a:solidFill>
                </a:rPr>
                <a:t>is</a:t>
              </a:r>
              <a:r>
                <a:rPr lang="fr-FR" altLang="fr-FR" sz="2000" b="1" dirty="0">
                  <a:solidFill>
                    <a:srgbClr val="C00000"/>
                  </a:solidFill>
                </a:rPr>
                <a:t> </a:t>
              </a:r>
              <a:r>
                <a:rPr lang="fr-FR" altLang="fr-FR" sz="2000" b="1" dirty="0" err="1">
                  <a:solidFill>
                    <a:srgbClr val="C00000"/>
                  </a:solidFill>
                </a:rPr>
                <a:t>only</a:t>
              </a:r>
              <a:r>
                <a:rPr lang="fr-FR" altLang="fr-FR" sz="2000" b="1" dirty="0">
                  <a:solidFill>
                    <a:srgbClr val="C00000"/>
                  </a:solidFill>
                </a:rPr>
                <a:t> ~70mbar … </a:t>
              </a:r>
            </a:p>
            <a:p>
              <a:pPr eaLnBrk="1" hangingPunct="1"/>
              <a:r>
                <a:rPr lang="fr-FR" altLang="fr-FR" sz="2000" b="1" i="1" dirty="0">
                  <a:solidFill>
                    <a:schemeClr val="accent5"/>
                  </a:solidFill>
                </a:rPr>
                <a:t>not </a:t>
              </a:r>
              <a:r>
                <a:rPr lang="fr-FR" altLang="fr-FR" sz="2000" b="1" i="1" dirty="0" err="1">
                  <a:solidFill>
                    <a:schemeClr val="accent5"/>
                  </a:solidFill>
                </a:rPr>
                <a:t>difficult</a:t>
              </a:r>
              <a:r>
                <a:rPr lang="fr-FR" altLang="fr-FR" sz="2000" b="1" i="1" dirty="0">
                  <a:solidFill>
                    <a:schemeClr val="accent5"/>
                  </a:solidFill>
                </a:rPr>
                <a:t> to return </a:t>
              </a:r>
              <a:r>
                <a:rPr lang="fr-FR" altLang="fr-FR" sz="2000" b="1" i="1" dirty="0" err="1">
                  <a:solidFill>
                    <a:schemeClr val="accent5"/>
                  </a:solidFill>
                </a:rPr>
                <a:t>vapour</a:t>
              </a:r>
              <a:r>
                <a:rPr lang="fr-FR" altLang="fr-FR" sz="2000" b="1" i="1" dirty="0">
                  <a:solidFill>
                    <a:schemeClr val="accent5"/>
                  </a:solidFill>
                </a:rPr>
                <a:t> to a cold condenser on the surface, but condenser must </a:t>
              </a:r>
              <a:r>
                <a:rPr lang="fr-FR" altLang="fr-FR" sz="2000" b="1" i="1" dirty="0" err="1">
                  <a:solidFill>
                    <a:schemeClr val="accent5"/>
                  </a:solidFill>
                </a:rPr>
                <a:t>be</a:t>
              </a:r>
              <a:r>
                <a:rPr lang="fr-FR" altLang="fr-FR" sz="2000" b="1" i="1" dirty="0">
                  <a:solidFill>
                    <a:schemeClr val="accent5"/>
                  </a:solidFill>
                </a:rPr>
                <a:t> </a:t>
              </a:r>
              <a:r>
                <a:rPr lang="fr-FR" altLang="fr-FR" sz="2000" b="1" i="1" dirty="0" err="1">
                  <a:solidFill>
                    <a:schemeClr val="accent5"/>
                  </a:solidFill>
                </a:rPr>
                <a:t>highest</a:t>
              </a:r>
              <a:r>
                <a:rPr lang="fr-FR" altLang="fr-FR" sz="2000" b="1" i="1" dirty="0">
                  <a:solidFill>
                    <a:schemeClr val="accent5"/>
                  </a:solidFill>
                </a:rPr>
                <a:t> </a:t>
              </a:r>
              <a:r>
                <a:rPr lang="fr-FR" altLang="fr-FR" sz="2000" b="1" i="1" dirty="0" err="1">
                  <a:solidFill>
                    <a:schemeClr val="accent5"/>
                  </a:solidFill>
                </a:rPr>
                <a:t>geographic</a:t>
              </a:r>
              <a:r>
                <a:rPr lang="fr-FR" altLang="fr-FR" sz="2000" b="1" i="1" dirty="0">
                  <a:solidFill>
                    <a:schemeClr val="accent5"/>
                  </a:solidFill>
                </a:rPr>
                <a:t> - but </a:t>
              </a:r>
              <a:r>
                <a:rPr lang="fr-FR" altLang="fr-FR" sz="2000" b="1" i="1" dirty="0" err="1">
                  <a:solidFill>
                    <a:schemeClr val="accent5"/>
                  </a:solidFill>
                </a:rPr>
                <a:t>lowest</a:t>
              </a:r>
              <a:r>
                <a:rPr lang="fr-FR" altLang="fr-FR" sz="2000" b="1" i="1" dirty="0">
                  <a:solidFill>
                    <a:schemeClr val="accent5"/>
                  </a:solidFill>
                </a:rPr>
                <a:t> </a:t>
              </a:r>
              <a:r>
                <a:rPr lang="fr-FR" altLang="fr-FR" sz="2000" b="1" i="1" dirty="0" err="1">
                  <a:solidFill>
                    <a:schemeClr val="accent5"/>
                  </a:solidFill>
                </a:rPr>
                <a:t>temperature</a:t>
              </a:r>
              <a:r>
                <a:rPr lang="fr-FR" altLang="fr-FR" sz="2000" b="1" i="1" dirty="0">
                  <a:solidFill>
                    <a:schemeClr val="accent5"/>
                  </a:solidFill>
                </a:rPr>
                <a:t> &amp; pressure - component</a:t>
              </a:r>
            </a:p>
          </p:txBody>
        </p:sp>
        <p:cxnSp>
          <p:nvCxnSpPr>
            <p:cNvPr id="24" name="Connecteur droit avec flèche 23"/>
            <p:cNvCxnSpPr/>
            <p:nvPr/>
          </p:nvCxnSpPr>
          <p:spPr>
            <a:xfrm flipH="1" flipV="1">
              <a:off x="7203882" y="2592125"/>
              <a:ext cx="1007382" cy="271721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 descr="C:\Users\greg\Downloads\k44661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38" y="4019072"/>
            <a:ext cx="847589" cy="68939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 descr="C:\Users\greg\Downloads\k44613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4601" y="4194099"/>
            <a:ext cx="874872" cy="581816"/>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3" descr="C:\Users\greg\Downloads\k446644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317" y="481150"/>
            <a:ext cx="597084" cy="506176"/>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3" descr="C:\Users\greg\Downloads\k446658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487" y="1845917"/>
            <a:ext cx="896547" cy="746208"/>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0AA9EBEA-8FF1-4741-9019-86B2F2893584}" type="slidenum">
              <a:rPr lang="fr-FR" smtClean="0"/>
              <a:t>23</a:t>
            </a:fld>
            <a:endParaRPr lang="fr-FR"/>
          </a:p>
        </p:txBody>
      </p:sp>
      <p:sp>
        <p:nvSpPr>
          <p:cNvPr id="6" name="Espace réservé du pied de page 5"/>
          <p:cNvSpPr>
            <a:spLocks noGrp="1"/>
          </p:cNvSpPr>
          <p:nvPr>
            <p:ph type="ftr" sz="quarter" idx="11"/>
          </p:nvPr>
        </p:nvSpPr>
        <p:spPr>
          <a:xfrm>
            <a:off x="1474322" y="6356351"/>
            <a:ext cx="5081537" cy="456445"/>
          </a:xfrm>
        </p:spPr>
        <p:txBody>
          <a:bodyPr/>
          <a:lstStyle/>
          <a:p>
            <a:r>
              <a:rPr lang="en-US" dirty="0"/>
              <a:t>Physics 524: Survey of Instrumentation &amp; Laboratory Techniques:</a:t>
            </a:r>
          </a:p>
          <a:p>
            <a:r>
              <a:rPr lang="en-US" dirty="0"/>
              <a:t>  Unit 5:  Cooling &amp; Thermal management © G. Hallewell (2023) </a:t>
            </a:r>
            <a:endParaRPr lang="fr-FR" dirty="0"/>
          </a:p>
        </p:txBody>
      </p:sp>
    </p:spTree>
    <p:extLst>
      <p:ext uri="{BB962C8B-B14F-4D97-AF65-F5344CB8AC3E}">
        <p14:creationId xmlns:p14="http://schemas.microsoft.com/office/powerpoint/2010/main" val="3016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9"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1000"/>
                                        <p:tgtEl>
                                          <p:spTgt spid="26"/>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1000"/>
                                        <p:tgtEl>
                                          <p:spTgt spid="27"/>
                                        </p:tgtEl>
                                      </p:cBhvr>
                                    </p:animEffect>
                                  </p:childTnLst>
                                </p:cTn>
                              </p:par>
                            </p:childTnLst>
                          </p:cTn>
                        </p:par>
                        <p:par>
                          <p:cTn id="37" fill="hold">
                            <p:stCondLst>
                              <p:cond delay="2500"/>
                            </p:stCondLst>
                            <p:childTnLst>
                              <p:par>
                                <p:cTn id="38" presetID="9"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23351"/>
            <a:ext cx="8058150" cy="763097"/>
          </a:xfrm>
          <a:ln w="22225">
            <a:solidFill>
              <a:schemeClr val="tx1"/>
            </a:solidFill>
          </a:ln>
        </p:spPr>
        <p:txBody>
          <a:bodyPr>
            <a:normAutofit/>
          </a:bodyPr>
          <a:lstStyle/>
          <a:p>
            <a:r>
              <a:rPr lang="en-US" sz="2800" b="1" dirty="0">
                <a:solidFill>
                  <a:schemeClr val="tx2"/>
                </a:solidFill>
              </a:rPr>
              <a:t>Thermosiphon: Reversal on Pressure-</a:t>
            </a:r>
            <a:r>
              <a:rPr lang="en-US" sz="2800" b="1" dirty="0" err="1">
                <a:solidFill>
                  <a:schemeClr val="tx2"/>
                </a:solidFill>
              </a:rPr>
              <a:t>Enthaply</a:t>
            </a:r>
            <a:r>
              <a:rPr lang="en-US" sz="2800" b="1" dirty="0">
                <a:solidFill>
                  <a:schemeClr val="tx2"/>
                </a:solidFill>
              </a:rPr>
              <a:t> Diagram</a:t>
            </a:r>
            <a:endParaRPr lang="fr-FR" sz="2800" b="1" dirty="0">
              <a:solidFill>
                <a:schemeClr val="tx2"/>
              </a:solidFill>
            </a:endParaRPr>
          </a:p>
        </p:txBody>
      </p:sp>
      <p:pic>
        <p:nvPicPr>
          <p:cNvPr id="4" name="Picture 2" descr="60kW Thermosyphon Insulation_t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9552"/>
          <a:stretch>
            <a:fillRect/>
          </a:stretch>
        </p:blipFill>
        <p:spPr bwMode="auto">
          <a:xfrm>
            <a:off x="4333583" y="2593098"/>
            <a:ext cx="4438203" cy="300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c 4"/>
          <p:cNvSpPr/>
          <p:nvPr/>
        </p:nvSpPr>
        <p:spPr>
          <a:xfrm rot="10563694" flipH="1" flipV="1">
            <a:off x="4453774" y="3428678"/>
            <a:ext cx="4021016" cy="2708606"/>
          </a:xfrm>
          <a:prstGeom prst="arc">
            <a:avLst>
              <a:gd name="adj1" fmla="val 16771983"/>
              <a:gd name="adj2" fmla="val 0"/>
            </a:avLst>
          </a:prstGeom>
          <a:ln w="1143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rc 5"/>
          <p:cNvSpPr/>
          <p:nvPr/>
        </p:nvSpPr>
        <p:spPr>
          <a:xfrm rot="3253869" flipH="1" flipV="1">
            <a:off x="4847102" y="3249702"/>
            <a:ext cx="4021016" cy="2606810"/>
          </a:xfrm>
          <a:prstGeom prst="arc">
            <a:avLst>
              <a:gd name="adj1" fmla="val 17813074"/>
              <a:gd name="adj2" fmla="val 0"/>
            </a:avLst>
          </a:prstGeom>
          <a:ln w="1143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8" name="Image 7"/>
          <p:cNvPicPr>
            <a:picLocks noChangeAspect="1"/>
          </p:cNvPicPr>
          <p:nvPr/>
        </p:nvPicPr>
        <p:blipFill>
          <a:blip r:embed="rId3"/>
          <a:stretch>
            <a:fillRect/>
          </a:stretch>
        </p:blipFill>
        <p:spPr>
          <a:xfrm>
            <a:off x="233030" y="1712068"/>
            <a:ext cx="3981039" cy="2841040"/>
          </a:xfrm>
          <a:prstGeom prst="rect">
            <a:avLst/>
          </a:prstGeom>
        </p:spPr>
      </p:pic>
      <p:grpSp>
        <p:nvGrpSpPr>
          <p:cNvPr id="9" name="Groupe 8"/>
          <p:cNvGrpSpPr/>
          <p:nvPr/>
        </p:nvGrpSpPr>
        <p:grpSpPr>
          <a:xfrm>
            <a:off x="6586934" y="3984753"/>
            <a:ext cx="1902683" cy="381063"/>
            <a:chOff x="3902919" y="3881535"/>
            <a:chExt cx="1902683" cy="381063"/>
          </a:xfrm>
        </p:grpSpPr>
        <p:grpSp>
          <p:nvGrpSpPr>
            <p:cNvPr id="10" name="Groupe 9"/>
            <p:cNvGrpSpPr/>
            <p:nvPr/>
          </p:nvGrpSpPr>
          <p:grpSpPr>
            <a:xfrm>
              <a:off x="3902919" y="3881535"/>
              <a:ext cx="1902683" cy="370789"/>
              <a:chOff x="4356202" y="4584535"/>
              <a:chExt cx="1902683" cy="370789"/>
            </a:xfrm>
          </p:grpSpPr>
          <p:cxnSp>
            <p:nvCxnSpPr>
              <p:cNvPr id="13" name="Connecteur droit avec flèche 12"/>
              <p:cNvCxnSpPr/>
              <p:nvPr/>
            </p:nvCxnSpPr>
            <p:spPr>
              <a:xfrm flipH="1">
                <a:off x="4394579" y="4584535"/>
                <a:ext cx="170" cy="1975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616679" y="4600049"/>
                <a:ext cx="6349" cy="1975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4829003" y="4602882"/>
                <a:ext cx="9527" cy="2188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356202" y="4782051"/>
                <a:ext cx="541352" cy="8399"/>
              </a:xfrm>
              <a:prstGeom prst="straightConnector1">
                <a:avLst/>
              </a:prstGeom>
              <a:ln w="28575">
                <a:solidFill>
                  <a:srgbClr val="7030A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239153" y="4949826"/>
                <a:ext cx="1019732" cy="5498"/>
              </a:xfrm>
              <a:prstGeom prst="straightConnector1">
                <a:avLst/>
              </a:prstGeom>
              <a:ln w="28575">
                <a:solidFill>
                  <a:srgbClr val="7030A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flipH="1">
              <a:off x="4891120" y="4009290"/>
              <a:ext cx="5135" cy="2533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413288" y="4103848"/>
              <a:ext cx="366232" cy="142978"/>
            </a:xfrm>
            <a:prstGeom prst="straightConnector1">
              <a:avLst/>
            </a:prstGeom>
            <a:ln w="28575">
              <a:solidFill>
                <a:srgbClr val="7030A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20" name="Connecteur droit avec flèche 19"/>
          <p:cNvCxnSpPr/>
          <p:nvPr/>
        </p:nvCxnSpPr>
        <p:spPr>
          <a:xfrm flipH="1">
            <a:off x="8083575" y="4096736"/>
            <a:ext cx="5135" cy="2533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8495967" y="4112508"/>
            <a:ext cx="5135" cy="2533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rot="9133502" flipH="1">
            <a:off x="964104" y="2108276"/>
            <a:ext cx="3024532" cy="2145902"/>
          </a:xfrm>
          <a:prstGeom prst="arc">
            <a:avLst>
              <a:gd name="adj1" fmla="val 16771983"/>
              <a:gd name="adj2" fmla="val 0"/>
            </a:avLst>
          </a:prstGeom>
          <a:ln w="1143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Arc 22"/>
          <p:cNvSpPr/>
          <p:nvPr/>
        </p:nvSpPr>
        <p:spPr>
          <a:xfrm rot="20887837" flipH="1">
            <a:off x="710744" y="1787910"/>
            <a:ext cx="3024532" cy="2145902"/>
          </a:xfrm>
          <a:prstGeom prst="arc">
            <a:avLst>
              <a:gd name="adj1" fmla="val 16771983"/>
              <a:gd name="adj2" fmla="val 0"/>
            </a:avLst>
          </a:prstGeom>
          <a:ln w="1143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0AA9EBEA-8FF1-4741-9019-86B2F2893584}" type="slidenum">
              <a:rPr lang="fr-FR" smtClean="0"/>
              <a:t>24</a:t>
            </a:fld>
            <a:endParaRPr lang="fr-FR"/>
          </a:p>
        </p:txBody>
      </p:sp>
      <p:sp>
        <p:nvSpPr>
          <p:cNvPr id="16" name="Espace réservé du pied de page 15"/>
          <p:cNvSpPr>
            <a:spLocks noGrp="1"/>
          </p:cNvSpPr>
          <p:nvPr>
            <p:ph type="ftr" sz="quarter" idx="11"/>
          </p:nvPr>
        </p:nvSpPr>
        <p:spPr>
          <a:xfrm>
            <a:off x="2456350" y="6289064"/>
            <a:ext cx="4337050" cy="365125"/>
          </a:xfrm>
        </p:spPr>
        <p:txBody>
          <a:bodyPr/>
          <a:lstStyle/>
          <a:p>
            <a:r>
              <a:rPr lang="en-US" dirty="0"/>
              <a:t>Physics 524: Survey of Instrumentation &amp; Laboratory Techniques:  Unit 5:  Cooling &amp; Thermal management © G. Hallewell (2023) </a:t>
            </a:r>
            <a:endParaRPr lang="fr-FR" dirty="0"/>
          </a:p>
        </p:txBody>
      </p:sp>
      <p:sp>
        <p:nvSpPr>
          <p:cNvPr id="19" name="ZoneTexte 18"/>
          <p:cNvSpPr txBox="1"/>
          <p:nvPr/>
        </p:nvSpPr>
        <p:spPr>
          <a:xfrm>
            <a:off x="5302505" y="2032349"/>
            <a:ext cx="3110210" cy="369332"/>
          </a:xfrm>
          <a:prstGeom prst="rect">
            <a:avLst/>
          </a:prstGeom>
          <a:noFill/>
        </p:spPr>
        <p:txBody>
          <a:bodyPr wrap="none" rtlCol="0">
            <a:spAutoFit/>
          </a:bodyPr>
          <a:lstStyle/>
          <a:p>
            <a:r>
              <a:rPr lang="fr-FR" b="1" dirty="0" err="1"/>
              <a:t>Gravity</a:t>
            </a:r>
            <a:r>
              <a:rPr lang="fr-FR" b="1" dirty="0"/>
              <a:t> thermosiphon  </a:t>
            </a:r>
            <a:r>
              <a:rPr lang="fr-FR" b="1" dirty="0" err="1"/>
              <a:t>driven</a:t>
            </a:r>
            <a:endParaRPr lang="fr-FR" b="1" dirty="0"/>
          </a:p>
        </p:txBody>
      </p:sp>
      <p:sp>
        <p:nvSpPr>
          <p:cNvPr id="24" name="ZoneTexte 23"/>
          <p:cNvSpPr txBox="1"/>
          <p:nvPr/>
        </p:nvSpPr>
        <p:spPr>
          <a:xfrm>
            <a:off x="1342579" y="4650608"/>
            <a:ext cx="1983363" cy="369332"/>
          </a:xfrm>
          <a:prstGeom prst="rect">
            <a:avLst/>
          </a:prstGeom>
          <a:noFill/>
        </p:spPr>
        <p:txBody>
          <a:bodyPr wrap="none" rtlCol="0">
            <a:spAutoFit/>
          </a:bodyPr>
          <a:lstStyle/>
          <a:p>
            <a:r>
              <a:rPr lang="fr-FR" b="1" dirty="0" err="1"/>
              <a:t>Compressor</a:t>
            </a:r>
            <a:r>
              <a:rPr lang="fr-FR" b="1" dirty="0"/>
              <a:t> </a:t>
            </a:r>
            <a:r>
              <a:rPr lang="fr-FR" b="1" dirty="0" err="1"/>
              <a:t>driven</a:t>
            </a:r>
            <a:endParaRPr lang="fr-FR" b="1" dirty="0"/>
          </a:p>
        </p:txBody>
      </p:sp>
    </p:spTree>
    <p:extLst>
      <p:ext uri="{BB962C8B-B14F-4D97-AF65-F5344CB8AC3E}">
        <p14:creationId xmlns:p14="http://schemas.microsoft.com/office/powerpoint/2010/main" val="20468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 fill="hold"/>
                                        <p:tgtEl>
                                          <p:spTgt spid="9"/>
                                        </p:tgtEl>
                                        <p:attrNameLst>
                                          <p:attrName>ppt_x</p:attrName>
                                        </p:attrNameLst>
                                      </p:cBhvr>
                                      <p:tavLst>
                                        <p:tav tm="0">
                                          <p:val>
                                            <p:strVal val="#ppt_x"/>
                                          </p:val>
                                        </p:tav>
                                        <p:tav tm="100000">
                                          <p:val>
                                            <p:strVal val="#ppt_x"/>
                                          </p:val>
                                        </p:tav>
                                      </p:tavLst>
                                    </p:anim>
                                    <p:anim calcmode="lin" valueType="num">
                                      <p:cBhvr additive="base">
                                        <p:cTn id="16"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701690" y="6350403"/>
            <a:ext cx="4372877" cy="365125"/>
          </a:xfrm>
        </p:spPr>
        <p:txBody>
          <a:bodyPr/>
          <a:lstStyle/>
          <a:p>
            <a:r>
              <a:rPr lang="en-US"/>
              <a:t>Physics 524: Survey of Instrumentation &amp; Laboratory Techniques:  Unit 5:  Cooling &amp; Thermal management © G. </a:t>
            </a:r>
            <a:r>
              <a:rPr lang="en-US" dirty="0"/>
              <a:t>Hallewell (2023) </a:t>
            </a:r>
            <a:endParaRPr lang="fr-FR" dirty="0"/>
          </a:p>
        </p:txBody>
      </p:sp>
      <p:sp>
        <p:nvSpPr>
          <p:cNvPr id="5" name="Espace réservé du numéro de diapositive 4"/>
          <p:cNvSpPr>
            <a:spLocks noGrp="1"/>
          </p:cNvSpPr>
          <p:nvPr>
            <p:ph type="sldNum" sz="quarter" idx="12"/>
          </p:nvPr>
        </p:nvSpPr>
        <p:spPr/>
        <p:txBody>
          <a:bodyPr/>
          <a:lstStyle/>
          <a:p>
            <a:fld id="{0AA9EBEA-8FF1-4741-9019-86B2F2893584}" type="slidenum">
              <a:rPr lang="fr-FR" smtClean="0"/>
              <a:t>25</a:t>
            </a:fld>
            <a:endParaRPr lang="fr-FR"/>
          </a:p>
        </p:txBody>
      </p:sp>
      <p:pic>
        <p:nvPicPr>
          <p:cNvPr id="6" name="Termosiphon placements.jpg"/>
          <p:cNvPicPr>
            <a:picLocks noGrp="1"/>
          </p:cNvPicPr>
          <p:nvPr>
            <p:ph idx="1"/>
          </p:nvPr>
        </p:nvPicPr>
        <p:blipFill>
          <a:blip r:embed="rId2" r:link="rId3" cstate="print">
            <a:extLst>
              <a:ext uri="{28A0092B-C50C-407E-A947-70E740481C1C}">
                <a14:useLocalDpi xmlns:a14="http://schemas.microsoft.com/office/drawing/2010/main" val="0"/>
              </a:ext>
            </a:extLst>
          </a:blip>
          <a:stretch>
            <a:fillRect/>
          </a:stretch>
        </p:blipFill>
        <p:spPr>
          <a:xfrm>
            <a:off x="972153" y="933652"/>
            <a:ext cx="7257448" cy="5544150"/>
          </a:xfrm>
          <a:prstGeom prst="rect">
            <a:avLst/>
          </a:prstGeom>
        </p:spPr>
      </p:pic>
      <p:sp>
        <p:nvSpPr>
          <p:cNvPr id="9" name="Title 1"/>
          <p:cNvSpPr txBox="1">
            <a:spLocks noGrp="1"/>
          </p:cNvSpPr>
          <p:nvPr>
            <p:ph type="title"/>
          </p:nvPr>
        </p:nvSpPr>
        <p:spPr>
          <a:xfrm>
            <a:off x="628650" y="317633"/>
            <a:ext cx="7886700" cy="545283"/>
          </a:xfrm>
          <a:prstGeom prst="rect">
            <a:avLst/>
          </a:prstGeom>
          <a:ln w="38100">
            <a:solidFill>
              <a:schemeClr val="accent1"/>
            </a:solid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(10):</a:t>
            </a:r>
            <a:r>
              <a:rPr lang="fr-FR" sz="2800" b="1" dirty="0">
                <a:solidFill>
                  <a:schemeClr val="accent5"/>
                </a:solidFill>
              </a:rPr>
              <a:t> </a:t>
            </a:r>
            <a:r>
              <a:rPr lang="en-GB" sz="2800" b="1" dirty="0">
                <a:solidFill>
                  <a:schemeClr val="accent5"/>
                </a:solidFill>
              </a:rPr>
              <a:t> </a:t>
            </a:r>
            <a:endParaRPr lang="fr-FR" altLang="fr-FR" sz="400" b="1" baseline="-250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28334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270058" y="6417462"/>
            <a:ext cx="4603884" cy="365125"/>
          </a:xfrm>
        </p:spPr>
        <p:txBody>
          <a:bodyPr/>
          <a:lstStyle/>
          <a:p>
            <a:r>
              <a:rPr lang="en-US" dirty="0"/>
              <a:t>Physics 524: Survey of Instrumentation &amp; Laboratory Techniques:  Unit 5:  Cooling &amp; Thermal management © G. Hallewell (2023) </a:t>
            </a:r>
            <a:endParaRPr lang="fr-FR" dirty="0"/>
          </a:p>
        </p:txBody>
      </p:sp>
      <p:sp>
        <p:nvSpPr>
          <p:cNvPr id="5" name="Espace réservé du numéro de diapositive 4"/>
          <p:cNvSpPr>
            <a:spLocks noGrp="1"/>
          </p:cNvSpPr>
          <p:nvPr>
            <p:ph type="sldNum" sz="quarter" idx="12"/>
          </p:nvPr>
        </p:nvSpPr>
        <p:spPr/>
        <p:txBody>
          <a:bodyPr/>
          <a:lstStyle/>
          <a:p>
            <a:fld id="{0AA9EBEA-8FF1-4741-9019-86B2F2893584}" type="slidenum">
              <a:rPr lang="fr-FR" smtClean="0"/>
              <a:t>26</a:t>
            </a:fld>
            <a:endParaRPr lang="fr-FR"/>
          </a:p>
        </p:txBody>
      </p:sp>
      <p:pic>
        <p:nvPicPr>
          <p:cNvPr id="7" name="ATLAS TS Condenser detail.jpg"/>
          <p:cNvPicPr/>
          <p:nvPr/>
        </p:nvPicPr>
        <p:blipFill rotWithShape="1">
          <a:blip r:embed="rId2" r:link="rId3" cstate="print">
            <a:extLst>
              <a:ext uri="{28A0092B-C50C-407E-A947-70E740481C1C}">
                <a14:useLocalDpi xmlns:a14="http://schemas.microsoft.com/office/drawing/2010/main" val="0"/>
              </a:ext>
            </a:extLst>
          </a:blip>
          <a:srcRect l="461" t="3229" r="-461" b="20334"/>
          <a:stretch>
            <a:fillRect/>
          </a:stretch>
        </p:blipFill>
        <p:spPr bwMode="auto">
          <a:xfrm>
            <a:off x="349116" y="561176"/>
            <a:ext cx="8445768" cy="5335751"/>
          </a:xfrm>
          <a:prstGeom prst="rect">
            <a:avLst/>
          </a:prstGeom>
          <a:ln>
            <a:noFill/>
          </a:ln>
          <a:extLst>
            <a:ext uri="{53640926-AAD7-44D8-BBD7-CCE9431645EC}">
              <a14:shadowObscured xmlns:a14="http://schemas.microsoft.com/office/drawing/2010/main"/>
            </a:ext>
          </a:extLst>
        </p:spPr>
      </p:pic>
      <p:sp>
        <p:nvSpPr>
          <p:cNvPr id="8" name="Title 1"/>
          <p:cNvSpPr txBox="1">
            <a:spLocks noGrp="1"/>
          </p:cNvSpPr>
          <p:nvPr>
            <p:ph type="title"/>
          </p:nvPr>
        </p:nvSpPr>
        <p:spPr>
          <a:xfrm>
            <a:off x="628650" y="15893"/>
            <a:ext cx="7886700" cy="545283"/>
          </a:xfrm>
          <a:prstGeom prst="rect">
            <a:avLst/>
          </a:prstGeom>
          <a:ln w="38100">
            <a:no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(11):</a:t>
            </a:r>
            <a:r>
              <a:rPr lang="fr-FR" sz="2800" b="1" dirty="0">
                <a:solidFill>
                  <a:schemeClr val="accent5"/>
                </a:solidFill>
              </a:rPr>
              <a:t> </a:t>
            </a:r>
            <a:r>
              <a:rPr lang="en-GB" sz="2800" b="1" dirty="0">
                <a:solidFill>
                  <a:schemeClr val="accent5"/>
                </a:solidFill>
              </a:rPr>
              <a:t> </a:t>
            </a:r>
            <a:endParaRPr lang="fr-FR" altLang="fr-FR" sz="400" b="1" baseline="-25000" dirty="0">
              <a:solidFill>
                <a:srgbClr val="0070C0"/>
              </a:solidFill>
              <a:cs typeface="Times New Roman" panose="02020603050405020304" pitchFamily="18" charset="0"/>
            </a:endParaRPr>
          </a:p>
        </p:txBody>
      </p:sp>
      <p:sp>
        <p:nvSpPr>
          <p:cNvPr id="9" name="ZoneTexte 8"/>
          <p:cNvSpPr txBox="1"/>
          <p:nvPr/>
        </p:nvSpPr>
        <p:spPr>
          <a:xfrm>
            <a:off x="628650" y="5833575"/>
            <a:ext cx="7884274" cy="461665"/>
          </a:xfrm>
          <a:prstGeom prst="rect">
            <a:avLst/>
          </a:prstGeom>
          <a:noFill/>
          <a:ln w="19050">
            <a:solidFill>
              <a:schemeClr val="accent1"/>
            </a:solidFill>
          </a:ln>
        </p:spPr>
        <p:txBody>
          <a:bodyPr wrap="none" rtlCol="0">
            <a:spAutoFit/>
          </a:bodyPr>
          <a:lstStyle/>
          <a:p>
            <a:r>
              <a:rPr lang="en-GB" sz="2400" b="1" dirty="0">
                <a:solidFill>
                  <a:schemeClr val="accent5"/>
                </a:solidFill>
              </a:rPr>
              <a:t>* Liquid C</a:t>
            </a:r>
            <a:r>
              <a:rPr lang="en-GB" sz="2400" b="1" baseline="-25000" dirty="0">
                <a:solidFill>
                  <a:schemeClr val="accent5"/>
                </a:solidFill>
              </a:rPr>
              <a:t>6</a:t>
            </a:r>
            <a:r>
              <a:rPr lang="en-GB" sz="2400" b="1" dirty="0">
                <a:solidFill>
                  <a:schemeClr val="accent5"/>
                </a:solidFill>
              </a:rPr>
              <a:t>F</a:t>
            </a:r>
            <a:r>
              <a:rPr lang="en-GB" sz="2400" b="1" baseline="-25000" dirty="0">
                <a:solidFill>
                  <a:schemeClr val="accent5"/>
                </a:solidFill>
              </a:rPr>
              <a:t>14</a:t>
            </a:r>
            <a:r>
              <a:rPr lang="en-GB" sz="2400" b="1" dirty="0">
                <a:solidFill>
                  <a:schemeClr val="accent5"/>
                </a:solidFill>
              </a:rPr>
              <a:t> is used to condense C</a:t>
            </a:r>
            <a:r>
              <a:rPr lang="en-GB" sz="2400" b="1" baseline="-25000" dirty="0">
                <a:solidFill>
                  <a:schemeClr val="accent5"/>
                </a:solidFill>
              </a:rPr>
              <a:t>3</a:t>
            </a:r>
            <a:r>
              <a:rPr lang="en-GB" sz="2400" b="1" dirty="0">
                <a:solidFill>
                  <a:schemeClr val="accent5"/>
                </a:solidFill>
              </a:rPr>
              <a:t>F</a:t>
            </a:r>
            <a:r>
              <a:rPr lang="en-GB" sz="2400" b="1" baseline="-25000" dirty="0">
                <a:solidFill>
                  <a:schemeClr val="accent5"/>
                </a:solidFill>
              </a:rPr>
              <a:t>8</a:t>
            </a:r>
            <a:r>
              <a:rPr lang="en-GB" sz="2400" b="1" dirty="0">
                <a:solidFill>
                  <a:schemeClr val="accent5"/>
                </a:solidFill>
              </a:rPr>
              <a:t> </a:t>
            </a:r>
            <a:r>
              <a:rPr lang="en-GB" sz="2400" b="1" dirty="0" err="1">
                <a:solidFill>
                  <a:schemeClr val="accent5"/>
                </a:solidFill>
              </a:rPr>
              <a:t>vapor</a:t>
            </a:r>
            <a:r>
              <a:rPr lang="en-GB" sz="2400" b="1" dirty="0">
                <a:solidFill>
                  <a:schemeClr val="accent5"/>
                </a:solidFill>
              </a:rPr>
              <a:t> at around -60 °C</a:t>
            </a:r>
            <a:endParaRPr lang="fr-FR" sz="2400" b="1" dirty="0">
              <a:solidFill>
                <a:schemeClr val="accent5"/>
              </a:solidFill>
            </a:endParaRPr>
          </a:p>
        </p:txBody>
      </p:sp>
    </p:spTree>
    <p:extLst>
      <p:ext uri="{BB962C8B-B14F-4D97-AF65-F5344CB8AC3E}">
        <p14:creationId xmlns:p14="http://schemas.microsoft.com/office/powerpoint/2010/main" val="80052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156059" y="6410810"/>
            <a:ext cx="4507631" cy="256205"/>
          </a:xfrm>
        </p:spPr>
        <p:txBody>
          <a:bodyPr/>
          <a:lstStyle/>
          <a:p>
            <a:r>
              <a:rPr lang="en-US" dirty="0"/>
              <a:t>Physics 524: Survey of Instrumentation &amp; Laboratory Techniques:  Unit 5:  Cooling &amp; Thermal management © G. Hallewell (2023) </a:t>
            </a:r>
            <a:endParaRPr lang="fr-FR" dirty="0"/>
          </a:p>
        </p:txBody>
      </p:sp>
      <p:sp>
        <p:nvSpPr>
          <p:cNvPr id="5" name="Espace réservé du numéro de diapositive 4"/>
          <p:cNvSpPr>
            <a:spLocks noGrp="1"/>
          </p:cNvSpPr>
          <p:nvPr>
            <p:ph type="sldNum" sz="quarter" idx="12"/>
          </p:nvPr>
        </p:nvSpPr>
        <p:spPr/>
        <p:txBody>
          <a:bodyPr/>
          <a:lstStyle/>
          <a:p>
            <a:fld id="{0AA9EBEA-8FF1-4741-9019-86B2F2893584}" type="slidenum">
              <a:rPr lang="fr-FR" smtClean="0"/>
              <a:t>27</a:t>
            </a:fld>
            <a:endParaRPr lang="fr-FR"/>
          </a:p>
        </p:txBody>
      </p:sp>
      <p:sp>
        <p:nvSpPr>
          <p:cNvPr id="6" name="ZoneTexte 5"/>
          <p:cNvSpPr txBox="1"/>
          <p:nvPr/>
        </p:nvSpPr>
        <p:spPr>
          <a:xfrm>
            <a:off x="169171" y="778313"/>
            <a:ext cx="8974829" cy="5601533"/>
          </a:xfrm>
          <a:prstGeom prst="rect">
            <a:avLst/>
          </a:prstGeom>
          <a:noFill/>
        </p:spPr>
        <p:txBody>
          <a:bodyPr wrap="none" rtlCol="0">
            <a:spAutoFit/>
          </a:bodyPr>
          <a:lstStyle/>
          <a:p>
            <a:r>
              <a:rPr lang="en-GB" b="1" i="1" dirty="0"/>
              <a:t>Problem (3) on the ATLAS thermosiphon see also separate sheet: </a:t>
            </a:r>
            <a:endParaRPr lang="en-GB" b="1" dirty="0"/>
          </a:p>
          <a:p>
            <a:r>
              <a:rPr lang="en-GB" dirty="0">
                <a:solidFill>
                  <a:schemeClr val="accent5"/>
                </a:solidFill>
              </a:rPr>
              <a:t>From the previous slide it is clear that a large number of tubes are needed to condense </a:t>
            </a:r>
          </a:p>
          <a:p>
            <a:r>
              <a:rPr lang="en-GB" dirty="0">
                <a:solidFill>
                  <a:schemeClr val="accent5"/>
                </a:solidFill>
              </a:rPr>
              <a:t>Approximately 1.2 kgs</a:t>
            </a:r>
            <a:r>
              <a:rPr lang="en-GB" baseline="30000" dirty="0">
                <a:solidFill>
                  <a:schemeClr val="accent5"/>
                </a:solidFill>
              </a:rPr>
              <a:t>-1</a:t>
            </a:r>
            <a:r>
              <a:rPr lang="en-GB" dirty="0">
                <a:solidFill>
                  <a:schemeClr val="accent5"/>
                </a:solidFill>
              </a:rPr>
              <a:t> of C</a:t>
            </a:r>
            <a:r>
              <a:rPr lang="en-GB" baseline="-25000" dirty="0">
                <a:solidFill>
                  <a:schemeClr val="accent5"/>
                </a:solidFill>
              </a:rPr>
              <a:t>3</a:t>
            </a:r>
            <a:r>
              <a:rPr lang="en-GB" dirty="0">
                <a:solidFill>
                  <a:schemeClr val="accent5"/>
                </a:solidFill>
              </a:rPr>
              <a:t>F</a:t>
            </a:r>
            <a:r>
              <a:rPr lang="en-GB" baseline="-25000" dirty="0">
                <a:solidFill>
                  <a:schemeClr val="accent5"/>
                </a:solidFill>
              </a:rPr>
              <a:t>8</a:t>
            </a:r>
            <a:r>
              <a:rPr lang="en-GB" dirty="0">
                <a:solidFill>
                  <a:schemeClr val="accent5"/>
                </a:solidFill>
              </a:rPr>
              <a:t> to cool the ATLAS silicon tracker. This implies that  a </a:t>
            </a:r>
          </a:p>
          <a:p>
            <a:r>
              <a:rPr lang="en-GB" dirty="0">
                <a:solidFill>
                  <a:schemeClr val="accent5"/>
                </a:solidFill>
              </a:rPr>
              <a:t>high mass flow of C</a:t>
            </a:r>
            <a:r>
              <a:rPr lang="en-GB" baseline="-25000" dirty="0">
                <a:solidFill>
                  <a:schemeClr val="accent5"/>
                </a:solidFill>
              </a:rPr>
              <a:t>6</a:t>
            </a:r>
            <a:r>
              <a:rPr lang="en-GB" dirty="0">
                <a:solidFill>
                  <a:schemeClr val="accent5"/>
                </a:solidFill>
              </a:rPr>
              <a:t>F</a:t>
            </a:r>
            <a:r>
              <a:rPr lang="en-GB" baseline="-25000" dirty="0">
                <a:solidFill>
                  <a:schemeClr val="accent5"/>
                </a:solidFill>
              </a:rPr>
              <a:t>14</a:t>
            </a:r>
            <a:r>
              <a:rPr lang="en-GB" dirty="0">
                <a:solidFill>
                  <a:schemeClr val="accent5"/>
                </a:solidFill>
              </a:rPr>
              <a:t> liquid is needed, but what this mass flow (kg.s</a:t>
            </a:r>
            <a:r>
              <a:rPr lang="en-GB" baseline="30000" dirty="0">
                <a:solidFill>
                  <a:schemeClr val="accent5"/>
                </a:solidFill>
              </a:rPr>
              <a:t>-1</a:t>
            </a:r>
            <a:r>
              <a:rPr lang="en-GB" dirty="0">
                <a:solidFill>
                  <a:schemeClr val="accent5"/>
                </a:solidFill>
              </a:rPr>
              <a:t>)? </a:t>
            </a:r>
          </a:p>
          <a:p>
            <a:r>
              <a:rPr lang="en-GB" dirty="0"/>
              <a:t> </a:t>
            </a:r>
          </a:p>
          <a:p>
            <a:r>
              <a:rPr lang="en-GB" b="1" dirty="0">
                <a:solidFill>
                  <a:schemeClr val="accent5"/>
                </a:solidFill>
              </a:rPr>
              <a:t>Hints to solve this problem:</a:t>
            </a:r>
          </a:p>
          <a:p>
            <a:r>
              <a:rPr lang="en-GB" sz="800" dirty="0"/>
              <a:t> </a:t>
            </a:r>
          </a:p>
          <a:p>
            <a:pPr marL="285750" lvl="0" indent="-285750">
              <a:buFont typeface="Arial" panose="020B0604020202020204" pitchFamily="34" charset="0"/>
              <a:buChar char="•"/>
            </a:pPr>
            <a:r>
              <a:rPr lang="en-GB" dirty="0">
                <a:solidFill>
                  <a:schemeClr val="accent5"/>
                </a:solidFill>
              </a:rPr>
              <a:t>Looking at figure 3.10 we see that considerable thermal energy has to be extracted from</a:t>
            </a:r>
          </a:p>
          <a:p>
            <a:pPr lvl="0"/>
            <a:r>
              <a:rPr lang="en-GB" dirty="0">
                <a:solidFill>
                  <a:schemeClr val="accent5"/>
                </a:solidFill>
              </a:rPr>
              <a:t> the C</a:t>
            </a:r>
            <a:r>
              <a:rPr lang="en-GB" baseline="-25000" dirty="0">
                <a:solidFill>
                  <a:schemeClr val="accent5"/>
                </a:solidFill>
              </a:rPr>
              <a:t>3</a:t>
            </a:r>
            <a:r>
              <a:rPr lang="en-GB" dirty="0">
                <a:solidFill>
                  <a:schemeClr val="accent5"/>
                </a:solidFill>
              </a:rPr>
              <a:t>F</a:t>
            </a:r>
            <a:r>
              <a:rPr lang="en-GB" baseline="-25000" dirty="0">
                <a:solidFill>
                  <a:schemeClr val="accent5"/>
                </a:solidFill>
              </a:rPr>
              <a:t>8 </a:t>
            </a:r>
            <a:r>
              <a:rPr lang="en-GB" dirty="0" err="1">
                <a:solidFill>
                  <a:schemeClr val="accent5"/>
                </a:solidFill>
              </a:rPr>
              <a:t>vapor</a:t>
            </a:r>
            <a:r>
              <a:rPr lang="en-GB" dirty="0">
                <a:solidFill>
                  <a:schemeClr val="accent5"/>
                </a:solidFill>
              </a:rPr>
              <a:t> to reduce its temperature from around 20 ˚C (the temperature acquired </a:t>
            </a:r>
          </a:p>
          <a:p>
            <a:pPr lvl="0"/>
            <a:r>
              <a:rPr lang="en-GB" dirty="0">
                <a:solidFill>
                  <a:schemeClr val="accent5"/>
                </a:solidFill>
              </a:rPr>
              <a:t>in traveling through more than 92 meters of pipes to the condenser) to -60 ˚C,</a:t>
            </a:r>
          </a:p>
          <a:p>
            <a:pPr lvl="0"/>
            <a:r>
              <a:rPr lang="en-GB" dirty="0">
                <a:solidFill>
                  <a:schemeClr val="accent5"/>
                </a:solidFill>
              </a:rPr>
              <a:t> where phase change can occur under the “dome”;</a:t>
            </a:r>
          </a:p>
          <a:p>
            <a:pPr marL="285750" lvl="0" indent="-285750">
              <a:buFont typeface="Arial" panose="020B0604020202020204" pitchFamily="34" charset="0"/>
              <a:buChar char="•"/>
            </a:pPr>
            <a:r>
              <a:rPr lang="en-GB" dirty="0">
                <a:solidFill>
                  <a:schemeClr val="accent5"/>
                </a:solidFill>
              </a:rPr>
              <a:t>Some of this heat is extracted from the vapour at a C</a:t>
            </a:r>
            <a:r>
              <a:rPr lang="en-GB" baseline="-25000" dirty="0">
                <a:solidFill>
                  <a:schemeClr val="accent5"/>
                </a:solidFill>
              </a:rPr>
              <a:t>3</a:t>
            </a:r>
            <a:r>
              <a:rPr lang="en-GB" dirty="0">
                <a:solidFill>
                  <a:schemeClr val="accent5"/>
                </a:solidFill>
              </a:rPr>
              <a:t>F</a:t>
            </a:r>
            <a:r>
              <a:rPr lang="en-GB" baseline="-25000" dirty="0">
                <a:solidFill>
                  <a:schemeClr val="accent5"/>
                </a:solidFill>
              </a:rPr>
              <a:t>8</a:t>
            </a:r>
            <a:r>
              <a:rPr lang="en-GB" dirty="0">
                <a:solidFill>
                  <a:schemeClr val="accent5"/>
                </a:solidFill>
              </a:rPr>
              <a:t> pressure of 320 mbar within </a:t>
            </a:r>
          </a:p>
          <a:p>
            <a:pPr lvl="0"/>
            <a:r>
              <a:rPr lang="en-GB" dirty="0">
                <a:solidFill>
                  <a:schemeClr val="accent5"/>
                </a:solidFill>
              </a:rPr>
              <a:t>  the condenser itself (using a counter-flow of cold C</a:t>
            </a:r>
            <a:r>
              <a:rPr lang="en-GB" baseline="-25000" dirty="0">
                <a:solidFill>
                  <a:schemeClr val="accent5"/>
                </a:solidFill>
              </a:rPr>
              <a:t>6</a:t>
            </a:r>
            <a:r>
              <a:rPr lang="en-GB" dirty="0">
                <a:solidFill>
                  <a:schemeClr val="accent5"/>
                </a:solidFill>
              </a:rPr>
              <a:t>F</a:t>
            </a:r>
            <a:r>
              <a:rPr lang="en-GB" baseline="-25000" dirty="0">
                <a:solidFill>
                  <a:schemeClr val="accent5"/>
                </a:solidFill>
              </a:rPr>
              <a:t>14</a:t>
            </a:r>
            <a:r>
              <a:rPr lang="en-GB" dirty="0">
                <a:solidFill>
                  <a:schemeClr val="accent5"/>
                </a:solidFill>
              </a:rPr>
              <a:t>), cooling the </a:t>
            </a:r>
            <a:r>
              <a:rPr lang="en-GB" dirty="0" err="1">
                <a:solidFill>
                  <a:schemeClr val="accent5"/>
                </a:solidFill>
              </a:rPr>
              <a:t>vapor</a:t>
            </a:r>
            <a:r>
              <a:rPr lang="en-GB" dirty="0">
                <a:solidFill>
                  <a:schemeClr val="accent5"/>
                </a:solidFill>
              </a:rPr>
              <a:t> from -25 ˚C </a:t>
            </a:r>
          </a:p>
          <a:p>
            <a:pPr lvl="0"/>
            <a:r>
              <a:rPr lang="en-GB" dirty="0">
                <a:solidFill>
                  <a:schemeClr val="accent5"/>
                </a:solidFill>
              </a:rPr>
              <a:t> (point </a:t>
            </a:r>
            <a:r>
              <a:rPr lang="en-GB" b="1" dirty="0">
                <a:solidFill>
                  <a:schemeClr val="accent5"/>
                </a:solidFill>
              </a:rPr>
              <a:t>C</a:t>
            </a:r>
            <a:r>
              <a:rPr lang="en-GB" dirty="0">
                <a:solidFill>
                  <a:schemeClr val="accent5"/>
                </a:solidFill>
              </a:rPr>
              <a:t>) to -60 ˚C before the vapour begins to condense at the saturated vapour </a:t>
            </a:r>
          </a:p>
          <a:p>
            <a:pPr lvl="0"/>
            <a:r>
              <a:rPr lang="en-GB" dirty="0">
                <a:solidFill>
                  <a:schemeClr val="accent5"/>
                </a:solidFill>
              </a:rPr>
              <a:t>boundary of the dome.  </a:t>
            </a:r>
          </a:p>
          <a:p>
            <a:pPr marL="285750" lvl="0" indent="-285750">
              <a:buFont typeface="Arial" panose="020B0604020202020204" pitchFamily="34" charset="0"/>
              <a:buChar char="•"/>
            </a:pPr>
            <a:r>
              <a:rPr lang="en-GB" dirty="0">
                <a:solidFill>
                  <a:schemeClr val="accent5"/>
                </a:solidFill>
              </a:rPr>
              <a:t> Moving left from the saturated vapour boundary of the dome all energy goes into </a:t>
            </a:r>
          </a:p>
          <a:p>
            <a:pPr lvl="0"/>
            <a:r>
              <a:rPr lang="en-GB" dirty="0">
                <a:solidFill>
                  <a:schemeClr val="accent5"/>
                </a:solidFill>
              </a:rPr>
              <a:t>condensing the C</a:t>
            </a:r>
            <a:r>
              <a:rPr lang="en-GB" baseline="-25000" dirty="0">
                <a:solidFill>
                  <a:schemeClr val="accent5"/>
                </a:solidFill>
              </a:rPr>
              <a:t>3</a:t>
            </a:r>
            <a:r>
              <a:rPr lang="en-GB" dirty="0">
                <a:solidFill>
                  <a:schemeClr val="accent5"/>
                </a:solidFill>
              </a:rPr>
              <a:t>F</a:t>
            </a:r>
            <a:r>
              <a:rPr lang="en-GB" baseline="-25000" dirty="0">
                <a:solidFill>
                  <a:schemeClr val="accent5"/>
                </a:solidFill>
              </a:rPr>
              <a:t>8</a:t>
            </a:r>
            <a:r>
              <a:rPr lang="en-GB" dirty="0">
                <a:solidFill>
                  <a:schemeClr val="accent5"/>
                </a:solidFill>
              </a:rPr>
              <a:t>. You should therefore use the entire </a:t>
            </a:r>
            <a:r>
              <a:rPr lang="en-GB" b="1" dirty="0">
                <a:solidFill>
                  <a:schemeClr val="accent5"/>
                </a:solidFill>
              </a:rPr>
              <a:t>CD</a:t>
            </a:r>
            <a:r>
              <a:rPr lang="en-GB" dirty="0">
                <a:solidFill>
                  <a:schemeClr val="accent5"/>
                </a:solidFill>
              </a:rPr>
              <a:t> enthalpy difference in your </a:t>
            </a:r>
          </a:p>
          <a:p>
            <a:pPr lvl="0"/>
            <a:r>
              <a:rPr lang="en-GB" dirty="0">
                <a:solidFill>
                  <a:schemeClr val="accent5"/>
                </a:solidFill>
              </a:rPr>
              <a:t>calculation, and only this;</a:t>
            </a:r>
          </a:p>
          <a:p>
            <a:pPr marL="285750" lvl="0" indent="-285750">
              <a:buFont typeface="Arial" panose="020B0604020202020204" pitchFamily="34" charset="0"/>
              <a:buChar char="•"/>
            </a:pPr>
            <a:endParaRPr lang="en-GB" sz="800" dirty="0">
              <a:solidFill>
                <a:schemeClr val="accent5"/>
              </a:solidFill>
            </a:endParaRPr>
          </a:p>
          <a:p>
            <a:pPr marL="285750" lvl="0" indent="-285750">
              <a:buFont typeface="Arial" panose="020B0604020202020204" pitchFamily="34" charset="0"/>
              <a:buChar char="•"/>
            </a:pPr>
            <a:r>
              <a:rPr lang="en-GB" dirty="0">
                <a:solidFill>
                  <a:schemeClr val="accent5"/>
                </a:solidFill>
              </a:rPr>
              <a:t>The specific heat capacity of C</a:t>
            </a:r>
            <a:r>
              <a:rPr lang="en-GB" baseline="-25000" dirty="0">
                <a:solidFill>
                  <a:schemeClr val="accent5"/>
                </a:solidFill>
              </a:rPr>
              <a:t>6</a:t>
            </a:r>
            <a:r>
              <a:rPr lang="en-GB" dirty="0">
                <a:solidFill>
                  <a:schemeClr val="accent5"/>
                </a:solidFill>
              </a:rPr>
              <a:t>F</a:t>
            </a:r>
            <a:r>
              <a:rPr lang="en-GB" baseline="-25000" dirty="0">
                <a:solidFill>
                  <a:schemeClr val="accent5"/>
                </a:solidFill>
              </a:rPr>
              <a:t>14 </a:t>
            </a:r>
            <a:r>
              <a:rPr lang="en-GB" dirty="0">
                <a:solidFill>
                  <a:schemeClr val="accent5"/>
                </a:solidFill>
              </a:rPr>
              <a:t>in the range -60 </a:t>
            </a:r>
            <a:r>
              <a:rPr lang="en-GB" dirty="0">
                <a:solidFill>
                  <a:schemeClr val="accent5"/>
                </a:solidFill>
                <a:sym typeface="Wingdings" panose="05000000000000000000" pitchFamily="2" charset="2"/>
              </a:rPr>
              <a:t></a:t>
            </a:r>
            <a:r>
              <a:rPr lang="en-GB" dirty="0">
                <a:solidFill>
                  <a:schemeClr val="accent5"/>
                </a:solidFill>
              </a:rPr>
              <a:t> -65 ˚C is around 925 J.kg</a:t>
            </a:r>
            <a:r>
              <a:rPr lang="en-GB" baseline="30000" dirty="0">
                <a:solidFill>
                  <a:schemeClr val="accent5"/>
                </a:solidFill>
              </a:rPr>
              <a:t>-1</a:t>
            </a:r>
            <a:r>
              <a:rPr lang="en-GB" dirty="0">
                <a:solidFill>
                  <a:schemeClr val="accent5"/>
                </a:solidFill>
              </a:rPr>
              <a:t>. </a:t>
            </a:r>
          </a:p>
          <a:p>
            <a:pPr lvl="0"/>
            <a:r>
              <a:rPr lang="en-GB" dirty="0">
                <a:solidFill>
                  <a:schemeClr val="accent5"/>
                </a:solidFill>
              </a:rPr>
              <a:t>     C</a:t>
            </a:r>
            <a:r>
              <a:rPr lang="en-GB" baseline="-25000" dirty="0">
                <a:solidFill>
                  <a:schemeClr val="accent5"/>
                </a:solidFill>
              </a:rPr>
              <a:t>6</a:t>
            </a:r>
            <a:r>
              <a:rPr lang="en-GB" dirty="0">
                <a:solidFill>
                  <a:schemeClr val="accent5"/>
                </a:solidFill>
              </a:rPr>
              <a:t>F</a:t>
            </a:r>
            <a:r>
              <a:rPr lang="en-GB" baseline="-25000" dirty="0">
                <a:solidFill>
                  <a:schemeClr val="accent5"/>
                </a:solidFill>
              </a:rPr>
              <a:t>14</a:t>
            </a:r>
            <a:r>
              <a:rPr lang="en-GB" dirty="0">
                <a:solidFill>
                  <a:schemeClr val="accent5"/>
                </a:solidFill>
              </a:rPr>
              <a:t> remains a liquid and does not change phase during this process, but heats up by 5 ˚C.</a:t>
            </a:r>
          </a:p>
        </p:txBody>
      </p:sp>
      <p:sp>
        <p:nvSpPr>
          <p:cNvPr id="7" name="Title 1"/>
          <p:cNvSpPr txBox="1">
            <a:spLocks noGrp="1"/>
          </p:cNvSpPr>
          <p:nvPr>
            <p:ph type="title"/>
          </p:nvPr>
        </p:nvSpPr>
        <p:spPr>
          <a:xfrm>
            <a:off x="597247" y="256524"/>
            <a:ext cx="7886700" cy="545283"/>
          </a:xfrm>
          <a:prstGeom prst="rect">
            <a:avLst/>
          </a:prstGeom>
          <a:ln w="38100">
            <a:no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a:t>
            </a:r>
            <a:r>
              <a:rPr lang="fr-FR" sz="2800" b="1" dirty="0">
                <a:solidFill>
                  <a:schemeClr val="accent5"/>
                </a:solidFill>
              </a:rPr>
              <a:t> </a:t>
            </a:r>
            <a:r>
              <a:rPr lang="en-GB" sz="2800" b="1" dirty="0">
                <a:solidFill>
                  <a:schemeClr val="accent5"/>
                </a:solidFill>
              </a:rPr>
              <a:t> </a:t>
            </a:r>
            <a:endParaRPr lang="fr-FR" altLang="fr-FR" sz="400" b="1" baseline="-250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3326251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0kW Thermosyphon Insulation_tmp"/>
          <p:cNvPicPr>
            <a:picLocks noChangeAspect="1" noChangeArrowheads="1"/>
          </p:cNvPicPr>
          <p:nvPr/>
        </p:nvPicPr>
        <p:blipFill>
          <a:blip r:embed="rId4" cstate="print">
            <a:extLst>
              <a:ext uri="{28A0092B-C50C-407E-A947-70E740481C1C}">
                <a14:useLocalDpi xmlns:a14="http://schemas.microsoft.com/office/drawing/2010/main" val="0"/>
              </a:ext>
            </a:extLst>
          </a:blip>
          <a:srcRect b="9552"/>
          <a:stretch>
            <a:fillRect/>
          </a:stretch>
        </p:blipFill>
        <p:spPr bwMode="auto">
          <a:xfrm>
            <a:off x="762000" y="1295400"/>
            <a:ext cx="76962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V="1">
            <a:off x="4724400" y="3200400"/>
            <a:ext cx="2362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5334000"/>
            <a:ext cx="2124075" cy="338138"/>
          </a:xfrm>
          <a:prstGeom prst="rect">
            <a:avLst/>
          </a:prstGeom>
          <a:noFill/>
        </p:spPr>
        <p:txBody>
          <a:bodyPr wrap="none">
            <a:spAutoFit/>
          </a:bodyPr>
          <a:lstStyle/>
          <a:p>
            <a:pPr>
              <a:defRPr/>
            </a:pPr>
            <a:r>
              <a:rPr lang="en-GB" sz="1600" b="1" dirty="0">
                <a:solidFill>
                  <a:schemeClr val="accent2">
                    <a:lumMod val="75000"/>
                  </a:schemeClr>
                </a:solidFill>
              </a:rPr>
              <a:t>Condensation @-60ºC</a:t>
            </a:r>
            <a:endParaRPr lang="fr-FR" sz="1600" b="1" dirty="0">
              <a:solidFill>
                <a:schemeClr val="accent2">
                  <a:lumMod val="75000"/>
                </a:schemeClr>
              </a:solidFill>
            </a:endParaRPr>
          </a:p>
        </p:txBody>
      </p:sp>
      <p:sp>
        <p:nvSpPr>
          <p:cNvPr id="16389" name="TextBox 15"/>
          <p:cNvSpPr txBox="1">
            <a:spLocks noChangeArrowheads="1"/>
          </p:cNvSpPr>
          <p:nvPr/>
        </p:nvSpPr>
        <p:spPr bwMode="auto">
          <a:xfrm>
            <a:off x="4572000" y="3721269"/>
            <a:ext cx="3205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fr-FR" sz="1600" b="1" dirty="0">
                <a:solidFill>
                  <a:srgbClr val="FF0000"/>
                </a:solidFill>
              </a:rPr>
              <a:t>On –detector Evaporation @-25ºC</a:t>
            </a:r>
            <a:endParaRPr lang="fr-FR" altLang="fr-FR" sz="1600" b="1" dirty="0">
              <a:solidFill>
                <a:srgbClr val="FF0000"/>
              </a:solidFill>
            </a:endParaRPr>
          </a:p>
        </p:txBody>
      </p:sp>
      <p:cxnSp>
        <p:nvCxnSpPr>
          <p:cNvPr id="11" name="Straight Arrow Connector 10"/>
          <p:cNvCxnSpPr/>
          <p:nvPr/>
        </p:nvCxnSpPr>
        <p:spPr>
          <a:xfrm rot="5400000">
            <a:off x="7582694" y="4304506"/>
            <a:ext cx="6858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7239000" y="4876800"/>
            <a:ext cx="687388"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515100" y="4762500"/>
            <a:ext cx="4572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248400" y="5334000"/>
            <a:ext cx="457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819400" y="5257800"/>
            <a:ext cx="26670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86594" y="3428206"/>
            <a:ext cx="1981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438400" y="1981200"/>
            <a:ext cx="1600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039394" y="2437606"/>
            <a:ext cx="10668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0AA9EBEA-8FF1-4741-9019-86B2F2893584}" type="slidenum">
              <a:rPr lang="fr-FR" smtClean="0"/>
              <a:t>28</a:t>
            </a:fld>
            <a:endParaRPr lang="fr-FR"/>
          </a:p>
        </p:txBody>
      </p:sp>
      <p:sp>
        <p:nvSpPr>
          <p:cNvPr id="3" name="Espace réservé du pied de page 2"/>
          <p:cNvSpPr>
            <a:spLocks noGrp="1"/>
          </p:cNvSpPr>
          <p:nvPr>
            <p:ph type="ftr" sz="quarter" idx="11"/>
          </p:nvPr>
        </p:nvSpPr>
        <p:spPr>
          <a:xfrm>
            <a:off x="2438400" y="6412164"/>
            <a:ext cx="4318000" cy="390374"/>
          </a:xfrm>
        </p:spPr>
        <p:txBody>
          <a:bodyPr/>
          <a:lstStyle/>
          <a:p>
            <a:r>
              <a:rPr lang="en-US" dirty="0"/>
              <a:t>Physics 524: Survey of Instrumentation &amp; Laboratory Techniques:  Unit 5:  Cooling &amp; Thermal management © G. Hallewell (2023) </a:t>
            </a:r>
            <a:endParaRPr lang="fr-FR" dirty="0"/>
          </a:p>
        </p:txBody>
      </p:sp>
      <p:sp>
        <p:nvSpPr>
          <p:cNvPr id="30" name="Title 1"/>
          <p:cNvSpPr txBox="1">
            <a:spLocks/>
          </p:cNvSpPr>
          <p:nvPr/>
        </p:nvSpPr>
        <p:spPr>
          <a:xfrm>
            <a:off x="193949" y="83544"/>
            <a:ext cx="8885521" cy="1130793"/>
          </a:xfrm>
          <a:prstGeom prst="rect">
            <a:avLst/>
          </a:prstGeom>
          <a:ln w="38100">
            <a:solidFill>
              <a:schemeClr val="accent1"/>
            </a:solidFill>
            <a:miter lim="800000"/>
            <a:headEnd/>
            <a:tailEnd/>
          </a:ln>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4600" b="1" u="sng" dirty="0">
                <a:solidFill>
                  <a:schemeClr val="accent5"/>
                </a:solidFill>
              </a:rPr>
              <a:t>5.3 Phase Change Cooling (12.2):</a:t>
            </a:r>
            <a:r>
              <a:rPr lang="fr-FR" sz="4600" b="1" u="sng" dirty="0">
                <a:solidFill>
                  <a:schemeClr val="accent5"/>
                </a:solidFill>
              </a:rPr>
              <a:t> </a:t>
            </a:r>
          </a:p>
          <a:p>
            <a:pPr algn="ctr">
              <a:lnSpc>
                <a:spcPct val="120000"/>
              </a:lnSpc>
            </a:pPr>
            <a:r>
              <a:rPr lang="en-GB" sz="4600" b="1" i="1" u="sng" dirty="0">
                <a:solidFill>
                  <a:schemeClr val="accent5"/>
                </a:solidFill>
              </a:rPr>
              <a:t>Problem on the ATLAS thermosiphon see also separate sheet</a:t>
            </a:r>
          </a:p>
          <a:p>
            <a:pPr algn="ctr">
              <a:lnSpc>
                <a:spcPct val="120000"/>
              </a:lnSpc>
            </a:pPr>
            <a:r>
              <a:rPr lang="en-GB" sz="4600" b="1" i="1" u="sng" dirty="0">
                <a:solidFill>
                  <a:schemeClr val="accent5"/>
                </a:solidFill>
              </a:rPr>
              <a:t>(Diggers removed to make the cycle on the  C</a:t>
            </a:r>
            <a:r>
              <a:rPr lang="en-GB" sz="4600" b="1" i="1" u="sng" baseline="-25000" dirty="0">
                <a:solidFill>
                  <a:schemeClr val="accent5"/>
                </a:solidFill>
              </a:rPr>
              <a:t>3</a:t>
            </a:r>
            <a:r>
              <a:rPr lang="en-GB" sz="4600" b="1" i="1" u="sng" dirty="0">
                <a:solidFill>
                  <a:schemeClr val="accent5"/>
                </a:solidFill>
              </a:rPr>
              <a:t>F</a:t>
            </a:r>
            <a:r>
              <a:rPr lang="en-GB" sz="4600" b="1" i="1" u="sng" baseline="-25000" dirty="0">
                <a:solidFill>
                  <a:schemeClr val="accent5"/>
                </a:solidFill>
              </a:rPr>
              <a:t>8</a:t>
            </a:r>
            <a:r>
              <a:rPr lang="en-GB" sz="4600" b="1" i="1" u="sng" dirty="0">
                <a:solidFill>
                  <a:schemeClr val="accent5"/>
                </a:solidFill>
              </a:rPr>
              <a:t> </a:t>
            </a:r>
            <a:r>
              <a:rPr lang="en-GB" sz="4600" b="1" i="1" u="sng" dirty="0" err="1">
                <a:solidFill>
                  <a:schemeClr val="accent5"/>
                </a:solidFill>
                <a:effectLst>
                  <a:outerShdw blurRad="38100" dist="38100" dir="2700000" algn="tl">
                    <a:srgbClr val="000000">
                      <a:alpha val="43137"/>
                    </a:srgbClr>
                  </a:outerShdw>
                </a:effectLst>
              </a:rPr>
              <a:t>ph</a:t>
            </a:r>
            <a:r>
              <a:rPr lang="en-GB" sz="4600" b="1" i="1" u="sng" dirty="0">
                <a:solidFill>
                  <a:schemeClr val="accent5"/>
                </a:solidFill>
              </a:rPr>
              <a:t> diagram easier to read) </a:t>
            </a:r>
            <a:r>
              <a:rPr lang="en-GB" sz="4600" b="1" u="sng" dirty="0">
                <a:solidFill>
                  <a:schemeClr val="accent5"/>
                </a:solidFill>
              </a:rPr>
              <a:t> </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
        <p:nvSpPr>
          <p:cNvPr id="32" name="ZoneTexte 31"/>
          <p:cNvSpPr txBox="1"/>
          <p:nvPr/>
        </p:nvSpPr>
        <p:spPr>
          <a:xfrm>
            <a:off x="326624" y="1500478"/>
            <a:ext cx="870751" cy="584775"/>
          </a:xfrm>
          <a:prstGeom prst="rect">
            <a:avLst/>
          </a:prstGeom>
          <a:noFill/>
        </p:spPr>
        <p:txBody>
          <a:bodyPr wrap="none" rtlCol="0">
            <a:spAutoFit/>
          </a:bodyPr>
          <a:lstStyle/>
          <a:p>
            <a:r>
              <a:rPr lang="en-GB" sz="3200" b="1" dirty="0"/>
              <a:t>C</a:t>
            </a:r>
            <a:r>
              <a:rPr lang="en-GB" sz="3200" b="1" baseline="-25000" dirty="0"/>
              <a:t>3</a:t>
            </a:r>
            <a:r>
              <a:rPr lang="en-GB" sz="3200" b="1" dirty="0"/>
              <a:t>F</a:t>
            </a:r>
            <a:r>
              <a:rPr lang="en-GB" sz="3200" b="1" baseline="-25000" dirty="0"/>
              <a:t>8</a:t>
            </a:r>
            <a:endParaRPr lang="fr-FR" sz="3200" b="1" dirty="0"/>
          </a:p>
        </p:txBody>
      </p:sp>
    </p:spTree>
    <p:custDataLst>
      <p:tags r:id="rId1"/>
    </p:custDataLst>
    <p:extLst>
      <p:ext uri="{BB962C8B-B14F-4D97-AF65-F5344CB8AC3E}">
        <p14:creationId xmlns:p14="http://schemas.microsoft.com/office/powerpoint/2010/main" val="3804573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280863" y="6356350"/>
            <a:ext cx="4368443" cy="365125"/>
          </a:xfrm>
        </p:spPr>
        <p:txBody>
          <a:bodyPr/>
          <a:lstStyle/>
          <a:p>
            <a:r>
              <a:rPr lang="en-US" dirty="0"/>
              <a:t>Physics 524: Survey of Instrumentation &amp; Laboratory Techniques:  Unit 5:  Cooling &amp; Thermal management © G. Hallewell (2023) </a:t>
            </a:r>
            <a:endParaRPr lang="fr-FR" dirty="0"/>
          </a:p>
        </p:txBody>
      </p:sp>
      <p:sp>
        <p:nvSpPr>
          <p:cNvPr id="5" name="Espace réservé du numéro de diapositive 4"/>
          <p:cNvSpPr>
            <a:spLocks noGrp="1"/>
          </p:cNvSpPr>
          <p:nvPr>
            <p:ph type="sldNum" sz="quarter" idx="12"/>
          </p:nvPr>
        </p:nvSpPr>
        <p:spPr/>
        <p:txBody>
          <a:bodyPr/>
          <a:lstStyle/>
          <a:p>
            <a:fld id="{0AA9EBEA-8FF1-4741-9019-86B2F2893584}" type="slidenum">
              <a:rPr lang="fr-FR" smtClean="0"/>
              <a:t>29</a:t>
            </a:fld>
            <a:endParaRPr lang="fr-FR"/>
          </a:p>
        </p:txBody>
      </p:sp>
      <p:pic>
        <p:nvPicPr>
          <p:cNvPr id="6" name="Espace réservé pour une image  4" descr="Thermosiphon paper 10.1515_ijcre-2015-0022-1.pdf and 36 more pages - Profile 1 - Microsoft​ Ed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7154" y="1120989"/>
            <a:ext cx="8809691" cy="4873625"/>
          </a:xfrm>
          <a:prstGeom prst="rect">
            <a:avLst/>
          </a:prstGeom>
        </p:spPr>
      </p:pic>
    </p:spTree>
    <p:extLst>
      <p:ext uri="{BB962C8B-B14F-4D97-AF65-F5344CB8AC3E}">
        <p14:creationId xmlns:p14="http://schemas.microsoft.com/office/powerpoint/2010/main" val="3131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en-US"/>
              <a:t>Physics 524: Survey of Instrumentation &amp; Laboratory Techniques:  Unit 5:  Cooling &amp; Thermal management © G. Hallewell (2023) </a:t>
            </a:r>
            <a:endParaRPr lang="en-US" dirty="0"/>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3</a:t>
            </a:fld>
            <a:endParaRPr lang="en-US"/>
          </a:p>
        </p:txBody>
      </p:sp>
      <p:sp>
        <p:nvSpPr>
          <p:cNvPr id="6" name="Titre 1"/>
          <p:cNvSpPr>
            <a:spLocks noGrp="1"/>
          </p:cNvSpPr>
          <p:nvPr>
            <p:ph type="title"/>
          </p:nvPr>
        </p:nvSpPr>
        <p:spPr>
          <a:xfrm>
            <a:off x="628650" y="279572"/>
            <a:ext cx="7886700" cy="569594"/>
          </a:xfrm>
        </p:spPr>
        <p:txBody>
          <a:bodyPr>
            <a:normAutofit/>
          </a:bodyPr>
          <a:lstStyle/>
          <a:p>
            <a:r>
              <a:rPr lang="en-GB" sz="3200" b="1" dirty="0">
                <a:solidFill>
                  <a:srgbClr val="C00000"/>
                </a:solidFill>
              </a:rPr>
              <a:t>Heat exchangers (2)</a:t>
            </a:r>
            <a:endParaRPr lang="fr-FR" sz="3200" b="1" dirty="0">
              <a:solidFill>
                <a:srgbClr val="C00000"/>
              </a:solidFill>
            </a:endParaRPr>
          </a:p>
        </p:txBody>
      </p:sp>
      <p:pic>
        <p:nvPicPr>
          <p:cNvPr id="7" name="Heat exchangers liquid.jpg"/>
          <p:cNvPicPr/>
          <p:nvPr/>
        </p:nvPicPr>
        <p:blipFill rotWithShape="1">
          <a:blip r:embed="rId2" r:link="rId3" cstate="print">
            <a:extLst>
              <a:ext uri="{28A0092B-C50C-407E-A947-70E740481C1C}">
                <a14:useLocalDpi xmlns:a14="http://schemas.microsoft.com/office/drawing/2010/main" val="0"/>
              </a:ext>
            </a:extLst>
          </a:blip>
          <a:srcRect l="3144" t="17629" r="7849" b="11673"/>
          <a:stretch>
            <a:fillRect/>
          </a:stretch>
        </p:blipFill>
        <p:spPr bwMode="auto">
          <a:xfrm>
            <a:off x="4236720" y="1069310"/>
            <a:ext cx="4009390" cy="2313305"/>
          </a:xfrm>
          <a:prstGeom prst="rect">
            <a:avLst/>
          </a:prstGeom>
          <a:ln>
            <a:noFill/>
          </a:ln>
          <a:extLst>
            <a:ext uri="{53640926-AAD7-44D8-BBD7-CCE9431645EC}">
              <a14:shadowObscured xmlns:a14="http://schemas.microsoft.com/office/drawing/2010/main"/>
            </a:ext>
          </a:extLst>
        </p:spPr>
      </p:pic>
      <p:sp>
        <p:nvSpPr>
          <p:cNvPr id="8" name="ZoneTexte 7"/>
          <p:cNvSpPr txBox="1"/>
          <p:nvPr/>
        </p:nvSpPr>
        <p:spPr>
          <a:xfrm>
            <a:off x="761835" y="1764297"/>
            <a:ext cx="2890728" cy="923330"/>
          </a:xfrm>
          <a:prstGeom prst="rect">
            <a:avLst/>
          </a:prstGeom>
          <a:noFill/>
        </p:spPr>
        <p:txBody>
          <a:bodyPr wrap="none" rtlCol="0">
            <a:spAutoFit/>
          </a:bodyPr>
          <a:lstStyle/>
          <a:p>
            <a:pPr algn="ctr"/>
            <a:r>
              <a:rPr lang="en-GB" b="1" i="1" dirty="0"/>
              <a:t> </a:t>
            </a:r>
            <a:r>
              <a:rPr lang="en-GB" b="1" i="1" dirty="0">
                <a:solidFill>
                  <a:srgbClr val="C00000"/>
                </a:solidFill>
              </a:rPr>
              <a:t>Hot liquid</a:t>
            </a:r>
            <a:r>
              <a:rPr lang="en-GB" b="1" i="1" dirty="0">
                <a:sym typeface="Wingdings" panose="05000000000000000000" pitchFamily="2" charset="2"/>
              </a:rPr>
              <a:t> </a:t>
            </a:r>
            <a:r>
              <a:rPr lang="en-GB" b="1" i="1" dirty="0">
                <a:solidFill>
                  <a:schemeClr val="accent1">
                    <a:lumMod val="75000"/>
                  </a:schemeClr>
                </a:solidFill>
                <a:sym typeface="Wingdings" panose="05000000000000000000" pitchFamily="2" charset="2"/>
              </a:rPr>
              <a:t>cold liquid </a:t>
            </a:r>
          </a:p>
          <a:p>
            <a:pPr algn="ctr"/>
            <a:r>
              <a:rPr lang="en-GB" i="1" dirty="0"/>
              <a:t>(can also be used in </a:t>
            </a:r>
          </a:p>
          <a:p>
            <a:pPr algn="ctr"/>
            <a:r>
              <a:rPr lang="en-GB" i="1" dirty="0"/>
              <a:t>evaporators and condensers)</a:t>
            </a:r>
            <a:endParaRPr lang="fr-FR" dirty="0"/>
          </a:p>
        </p:txBody>
      </p:sp>
      <p:sp>
        <p:nvSpPr>
          <p:cNvPr id="9" name="Rectangle 8"/>
          <p:cNvSpPr/>
          <p:nvPr/>
        </p:nvSpPr>
        <p:spPr>
          <a:xfrm>
            <a:off x="396240" y="965306"/>
            <a:ext cx="8290560" cy="26374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Radiator 15221-72060 15228-72060 for Kubota Tractor L175 L185"/>
          <p:cNvPicPr/>
          <p:nvPr/>
        </p:nvPicPr>
        <p:blipFill rotWithShape="1">
          <a:blip r:embed="rId4" cstate="print">
            <a:extLst>
              <a:ext uri="{28A0092B-C50C-407E-A947-70E740481C1C}">
                <a14:useLocalDpi xmlns:a14="http://schemas.microsoft.com/office/drawing/2010/main" val="0"/>
              </a:ext>
            </a:extLst>
          </a:blip>
          <a:srcRect l="12062" t="8720" r="12952" b="7784"/>
          <a:stretch/>
        </p:blipFill>
        <p:spPr bwMode="auto">
          <a:xfrm>
            <a:off x="894080" y="3830320"/>
            <a:ext cx="1625600" cy="1756113"/>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396240" y="3718898"/>
            <a:ext cx="8290560" cy="2013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519680" y="4381367"/>
            <a:ext cx="3176639" cy="646331"/>
          </a:xfrm>
          <a:prstGeom prst="rect">
            <a:avLst/>
          </a:prstGeom>
          <a:noFill/>
        </p:spPr>
        <p:txBody>
          <a:bodyPr wrap="none" rtlCol="0">
            <a:spAutoFit/>
          </a:bodyPr>
          <a:lstStyle/>
          <a:p>
            <a:pPr algn="ctr"/>
            <a:r>
              <a:rPr lang="en-GB" b="1" i="1" dirty="0">
                <a:solidFill>
                  <a:srgbClr val="C00000"/>
                </a:solidFill>
              </a:rPr>
              <a:t>Hot liquid</a:t>
            </a:r>
            <a:r>
              <a:rPr lang="en-GB" i="1" dirty="0">
                <a:sym typeface="Wingdings" panose="05000000000000000000" pitchFamily="2" charset="2"/>
              </a:rPr>
              <a:t></a:t>
            </a:r>
            <a:r>
              <a:rPr lang="en-GB" i="1" dirty="0"/>
              <a:t> </a:t>
            </a:r>
            <a:r>
              <a:rPr lang="en-GB" b="1" i="1" dirty="0">
                <a:solidFill>
                  <a:srgbClr val="0070C0"/>
                </a:solidFill>
              </a:rPr>
              <a:t>Cold gas (air) </a:t>
            </a:r>
          </a:p>
          <a:p>
            <a:pPr algn="ctr"/>
            <a:r>
              <a:rPr lang="en-GB" i="1" dirty="0"/>
              <a:t>the humble automobile radiator</a:t>
            </a:r>
            <a:endParaRPr lang="en-GB" dirty="0"/>
          </a:p>
        </p:txBody>
      </p:sp>
    </p:spTree>
    <p:extLst>
      <p:ext uri="{BB962C8B-B14F-4D97-AF65-F5344CB8AC3E}">
        <p14:creationId xmlns:p14="http://schemas.microsoft.com/office/powerpoint/2010/main" val="228804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350268" y="6144255"/>
            <a:ext cx="4382503" cy="501649"/>
          </a:xfrm>
        </p:spPr>
        <p:txBody>
          <a:bodyPr/>
          <a:lstStyle/>
          <a:p>
            <a:r>
              <a:rPr lang="en-US" dirty="0"/>
              <a:t>Physics 524: Survey of Instrumentation &amp; Laboratory Techniques:  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4</a:t>
            </a:fld>
            <a:endParaRPr lang="en-US" dirty="0"/>
          </a:p>
        </p:txBody>
      </p:sp>
      <p:sp>
        <p:nvSpPr>
          <p:cNvPr id="6" name="Titre 1"/>
          <p:cNvSpPr>
            <a:spLocks noGrp="1"/>
          </p:cNvSpPr>
          <p:nvPr>
            <p:ph type="title"/>
          </p:nvPr>
        </p:nvSpPr>
        <p:spPr>
          <a:xfrm>
            <a:off x="628650" y="279572"/>
            <a:ext cx="7886700" cy="569594"/>
          </a:xfrm>
        </p:spPr>
        <p:txBody>
          <a:bodyPr>
            <a:normAutofit/>
          </a:bodyPr>
          <a:lstStyle/>
          <a:p>
            <a:r>
              <a:rPr lang="en-GB" sz="3200" b="1" dirty="0">
                <a:solidFill>
                  <a:srgbClr val="C00000"/>
                </a:solidFill>
              </a:rPr>
              <a:t>Heat exchangers (3): and in your refrigerator…</a:t>
            </a:r>
            <a:endParaRPr lang="fr-FR" sz="3200" b="1" dirty="0">
              <a:solidFill>
                <a:srgbClr val="C00000"/>
              </a:solidFill>
            </a:endParaRPr>
          </a:p>
        </p:txBody>
      </p:sp>
      <p:sp>
        <p:nvSpPr>
          <p:cNvPr id="8" name="ZoneTexte 7"/>
          <p:cNvSpPr txBox="1"/>
          <p:nvPr/>
        </p:nvSpPr>
        <p:spPr>
          <a:xfrm>
            <a:off x="396240" y="1241033"/>
            <a:ext cx="2239011" cy="1754326"/>
          </a:xfrm>
          <a:prstGeom prst="rect">
            <a:avLst/>
          </a:prstGeom>
          <a:noFill/>
        </p:spPr>
        <p:txBody>
          <a:bodyPr wrap="none" rtlCol="0">
            <a:spAutoFit/>
          </a:bodyPr>
          <a:lstStyle/>
          <a:p>
            <a:pPr algn="ctr"/>
            <a:r>
              <a:rPr lang="en-GB" b="1" i="1" dirty="0"/>
              <a:t> </a:t>
            </a:r>
            <a:r>
              <a:rPr lang="en-GB" b="1" i="1" dirty="0">
                <a:solidFill>
                  <a:srgbClr val="C00000"/>
                </a:solidFill>
              </a:rPr>
              <a:t>Gas (air in closed </a:t>
            </a:r>
          </a:p>
          <a:p>
            <a:pPr algn="ctr"/>
            <a:r>
              <a:rPr lang="en-GB" b="1" i="1" dirty="0">
                <a:solidFill>
                  <a:srgbClr val="C00000"/>
                </a:solidFill>
              </a:rPr>
              <a:t>volume to be cooled) </a:t>
            </a:r>
          </a:p>
          <a:p>
            <a:pPr algn="ctr"/>
            <a:r>
              <a:rPr lang="en-GB" b="1" i="1" dirty="0"/>
              <a:t>to </a:t>
            </a:r>
          </a:p>
          <a:p>
            <a:pPr algn="ctr"/>
            <a:r>
              <a:rPr lang="en-GB" b="1" i="1" dirty="0"/>
              <a:t> </a:t>
            </a:r>
            <a:r>
              <a:rPr lang="en-GB" b="1" i="1" dirty="0">
                <a:solidFill>
                  <a:schemeClr val="accent5"/>
                </a:solidFill>
              </a:rPr>
              <a:t>(liquid </a:t>
            </a:r>
            <a:r>
              <a:rPr lang="en-GB" b="1" i="1" dirty="0">
                <a:solidFill>
                  <a:schemeClr val="accent5"/>
                </a:solidFill>
                <a:sym typeface="Wingdings" panose="05000000000000000000" pitchFamily="2" charset="2"/>
              </a:rPr>
              <a:t></a:t>
            </a:r>
            <a:r>
              <a:rPr lang="en-GB" b="1" i="1" dirty="0">
                <a:solidFill>
                  <a:schemeClr val="accent5"/>
                </a:solidFill>
              </a:rPr>
              <a:t>  </a:t>
            </a:r>
            <a:r>
              <a:rPr lang="en-GB" b="1" i="1" dirty="0" err="1">
                <a:solidFill>
                  <a:schemeClr val="accent5"/>
                </a:solidFill>
              </a:rPr>
              <a:t>vapor</a:t>
            </a:r>
            <a:r>
              <a:rPr lang="en-GB" b="1" i="1" dirty="0">
                <a:solidFill>
                  <a:schemeClr val="accent5"/>
                </a:solidFill>
              </a:rPr>
              <a:t>) </a:t>
            </a:r>
            <a:endParaRPr lang="en-GB" b="1" i="1" dirty="0">
              <a:solidFill>
                <a:schemeClr val="accent5"/>
              </a:solidFill>
              <a:sym typeface="Wingdings" panose="05000000000000000000" pitchFamily="2" charset="2"/>
            </a:endParaRPr>
          </a:p>
          <a:p>
            <a:pPr algn="ctr"/>
            <a:r>
              <a:rPr lang="en-GB" i="1" dirty="0"/>
              <a:t>(refrigerator</a:t>
            </a:r>
          </a:p>
          <a:p>
            <a:pPr algn="ctr"/>
            <a:r>
              <a:rPr lang="en-GB" i="1" dirty="0"/>
              <a:t>evaporator)</a:t>
            </a:r>
            <a:endParaRPr lang="fr-FR" dirty="0"/>
          </a:p>
        </p:txBody>
      </p:sp>
      <p:sp>
        <p:nvSpPr>
          <p:cNvPr id="9" name="Rectangle 8"/>
          <p:cNvSpPr/>
          <p:nvPr/>
        </p:nvSpPr>
        <p:spPr>
          <a:xfrm>
            <a:off x="396240" y="965306"/>
            <a:ext cx="8290560" cy="26374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96240" y="3718898"/>
            <a:ext cx="8290560" cy="23255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Condenser.jpg"/>
          <p:cNvPicPr/>
          <p:nvPr/>
        </p:nvPicPr>
        <p:blipFill rotWithShape="1">
          <a:blip r:embed="rId2" r:link="rId3" cstate="print">
            <a:extLst>
              <a:ext uri="{28A0092B-C50C-407E-A947-70E740481C1C}">
                <a14:useLocalDpi xmlns:a14="http://schemas.microsoft.com/office/drawing/2010/main" val="0"/>
              </a:ext>
            </a:extLst>
          </a:blip>
          <a:srcRect l="37609" t="21863" r="9101" b="40392"/>
          <a:stretch>
            <a:fillRect/>
          </a:stretch>
        </p:blipFill>
        <p:spPr bwMode="auto">
          <a:xfrm>
            <a:off x="2481247" y="3856681"/>
            <a:ext cx="4512310" cy="2157614"/>
          </a:xfrm>
          <a:prstGeom prst="rect">
            <a:avLst/>
          </a:prstGeom>
          <a:ln>
            <a:noFill/>
          </a:ln>
          <a:extLst>
            <a:ext uri="{53640926-AAD7-44D8-BBD7-CCE9431645EC}">
              <a14:shadowObscured xmlns:a14="http://schemas.microsoft.com/office/drawing/2010/main"/>
            </a:ext>
          </a:extLst>
        </p:spPr>
      </p:pic>
      <p:pic>
        <p:nvPicPr>
          <p:cNvPr id="14" name="Evaporator.jpg"/>
          <p:cNvPicPr/>
          <p:nvPr/>
        </p:nvPicPr>
        <p:blipFill rotWithShape="1">
          <a:blip r:embed="rId4" r:link="rId5">
            <a:extLst>
              <a:ext uri="{28A0092B-C50C-407E-A947-70E740481C1C}">
                <a14:useLocalDpi xmlns:a14="http://schemas.microsoft.com/office/drawing/2010/main" val="0"/>
              </a:ext>
            </a:extLst>
          </a:blip>
          <a:srcRect l="33770" t="12665" r="8712" b="43000"/>
          <a:stretch>
            <a:fillRect/>
          </a:stretch>
        </p:blipFill>
        <p:spPr bwMode="auto">
          <a:xfrm>
            <a:off x="2558916" y="1172405"/>
            <a:ext cx="4173855" cy="2146315"/>
          </a:xfrm>
          <a:prstGeom prst="rect">
            <a:avLst/>
          </a:prstGeom>
          <a:ln>
            <a:noFill/>
          </a:ln>
          <a:extLst>
            <a:ext uri="{53640926-AAD7-44D8-BBD7-CCE9431645EC}">
              <a14:shadowObscured xmlns:a14="http://schemas.microsoft.com/office/drawing/2010/main"/>
            </a:ext>
          </a:extLst>
        </p:spPr>
      </p:pic>
      <p:sp>
        <p:nvSpPr>
          <p:cNvPr id="15" name="ZoneTexte 14"/>
          <p:cNvSpPr txBox="1"/>
          <p:nvPr/>
        </p:nvSpPr>
        <p:spPr>
          <a:xfrm>
            <a:off x="396240" y="3809857"/>
            <a:ext cx="2241255" cy="1754326"/>
          </a:xfrm>
          <a:prstGeom prst="rect">
            <a:avLst/>
          </a:prstGeom>
          <a:noFill/>
        </p:spPr>
        <p:txBody>
          <a:bodyPr wrap="none" rtlCol="0">
            <a:spAutoFit/>
          </a:bodyPr>
          <a:lstStyle/>
          <a:p>
            <a:pPr algn="ctr"/>
            <a:r>
              <a:rPr lang="en-GB" b="1" i="1" dirty="0"/>
              <a:t> </a:t>
            </a:r>
            <a:r>
              <a:rPr lang="en-GB" b="1" i="1" dirty="0">
                <a:solidFill>
                  <a:srgbClr val="C00000"/>
                </a:solidFill>
              </a:rPr>
              <a:t>Hot (</a:t>
            </a:r>
            <a:r>
              <a:rPr lang="en-GB" b="1" i="1" dirty="0" err="1">
                <a:solidFill>
                  <a:srgbClr val="C00000"/>
                </a:solidFill>
              </a:rPr>
              <a:t>Vapor</a:t>
            </a:r>
            <a:r>
              <a:rPr lang="en-GB" b="1" i="1" dirty="0">
                <a:solidFill>
                  <a:srgbClr val="C00000"/>
                </a:solidFill>
                <a:sym typeface="Wingdings" panose="05000000000000000000" pitchFamily="2" charset="2"/>
              </a:rPr>
              <a:t></a:t>
            </a:r>
            <a:r>
              <a:rPr lang="en-GB" b="1" i="1" dirty="0">
                <a:solidFill>
                  <a:srgbClr val="C00000"/>
                </a:solidFill>
              </a:rPr>
              <a:t> liquid) </a:t>
            </a:r>
          </a:p>
          <a:p>
            <a:pPr algn="ctr"/>
            <a:r>
              <a:rPr lang="en-GB" b="1" i="1" dirty="0"/>
              <a:t>to </a:t>
            </a:r>
          </a:p>
          <a:p>
            <a:pPr algn="ctr"/>
            <a:r>
              <a:rPr lang="en-GB" b="1" i="1" dirty="0">
                <a:solidFill>
                  <a:schemeClr val="accent5"/>
                </a:solidFill>
              </a:rPr>
              <a:t>cooler gas </a:t>
            </a:r>
          </a:p>
          <a:p>
            <a:pPr algn="ctr"/>
            <a:r>
              <a:rPr lang="en-GB" b="1" i="1" dirty="0">
                <a:solidFill>
                  <a:schemeClr val="accent5"/>
                </a:solidFill>
              </a:rPr>
              <a:t>(room air)</a:t>
            </a:r>
          </a:p>
          <a:p>
            <a:pPr algn="ctr"/>
            <a:r>
              <a:rPr lang="en-GB" i="1" dirty="0"/>
              <a:t>(refrigerator</a:t>
            </a:r>
          </a:p>
          <a:p>
            <a:pPr algn="ctr"/>
            <a:r>
              <a:rPr lang="en-GB" i="1" dirty="0"/>
              <a:t>condenser)</a:t>
            </a:r>
            <a:endParaRPr lang="fr-FR" dirty="0"/>
          </a:p>
        </p:txBody>
      </p:sp>
      <p:sp>
        <p:nvSpPr>
          <p:cNvPr id="16" name="ZoneTexte 15"/>
          <p:cNvSpPr txBox="1"/>
          <p:nvPr/>
        </p:nvSpPr>
        <p:spPr>
          <a:xfrm>
            <a:off x="6618823" y="1367269"/>
            <a:ext cx="1877437" cy="1754326"/>
          </a:xfrm>
          <a:prstGeom prst="rect">
            <a:avLst/>
          </a:prstGeom>
          <a:noFill/>
        </p:spPr>
        <p:txBody>
          <a:bodyPr wrap="none" rtlCol="0">
            <a:spAutoFit/>
          </a:bodyPr>
          <a:lstStyle/>
          <a:p>
            <a:pPr algn="ctr"/>
            <a:r>
              <a:rPr lang="en-GB" b="1" i="1" dirty="0"/>
              <a:t> </a:t>
            </a:r>
            <a:r>
              <a:rPr lang="en-GB" b="1" i="1" dirty="0">
                <a:solidFill>
                  <a:srgbClr val="C00000"/>
                </a:solidFill>
              </a:rPr>
              <a:t>Gas (room air</a:t>
            </a:r>
          </a:p>
          <a:p>
            <a:pPr algn="ctr"/>
            <a:r>
              <a:rPr lang="en-GB" b="1" i="1" dirty="0">
                <a:solidFill>
                  <a:srgbClr val="C00000"/>
                </a:solidFill>
              </a:rPr>
              <a:t>to be cooled) </a:t>
            </a:r>
          </a:p>
          <a:p>
            <a:pPr algn="ctr"/>
            <a:r>
              <a:rPr lang="en-GB" b="1" i="1" dirty="0"/>
              <a:t>to  </a:t>
            </a:r>
          </a:p>
          <a:p>
            <a:pPr algn="ctr"/>
            <a:r>
              <a:rPr lang="en-GB" b="1" i="1" dirty="0">
                <a:solidFill>
                  <a:schemeClr val="accent5"/>
                </a:solidFill>
              </a:rPr>
              <a:t>(liquid </a:t>
            </a:r>
            <a:r>
              <a:rPr lang="en-GB" b="1" i="1" dirty="0">
                <a:solidFill>
                  <a:schemeClr val="accent5"/>
                </a:solidFill>
                <a:sym typeface="Wingdings" panose="05000000000000000000" pitchFamily="2" charset="2"/>
              </a:rPr>
              <a:t></a:t>
            </a:r>
            <a:r>
              <a:rPr lang="en-GB" b="1" i="1" dirty="0">
                <a:solidFill>
                  <a:schemeClr val="accent5"/>
                </a:solidFill>
              </a:rPr>
              <a:t>  </a:t>
            </a:r>
            <a:r>
              <a:rPr lang="en-GB" b="1" i="1" dirty="0" err="1">
                <a:solidFill>
                  <a:schemeClr val="accent5"/>
                </a:solidFill>
              </a:rPr>
              <a:t>vapor</a:t>
            </a:r>
            <a:r>
              <a:rPr lang="en-GB" b="1" i="1" dirty="0">
                <a:solidFill>
                  <a:schemeClr val="accent5"/>
                </a:solidFill>
              </a:rPr>
              <a:t>) </a:t>
            </a:r>
            <a:endParaRPr lang="en-GB" b="1" i="1" dirty="0">
              <a:solidFill>
                <a:schemeClr val="accent5"/>
              </a:solidFill>
              <a:sym typeface="Wingdings" panose="05000000000000000000" pitchFamily="2" charset="2"/>
            </a:endParaRPr>
          </a:p>
          <a:p>
            <a:pPr algn="ctr"/>
            <a:r>
              <a:rPr lang="en-GB" i="1" dirty="0"/>
              <a:t>(A/C</a:t>
            </a:r>
          </a:p>
          <a:p>
            <a:pPr algn="ctr"/>
            <a:r>
              <a:rPr lang="en-GB" i="1" dirty="0"/>
              <a:t>evaporator)</a:t>
            </a:r>
            <a:endParaRPr lang="fr-FR" dirty="0"/>
          </a:p>
        </p:txBody>
      </p:sp>
      <p:sp>
        <p:nvSpPr>
          <p:cNvPr id="17" name="ZoneTexte 16"/>
          <p:cNvSpPr txBox="1"/>
          <p:nvPr/>
        </p:nvSpPr>
        <p:spPr>
          <a:xfrm>
            <a:off x="6384014" y="3804195"/>
            <a:ext cx="2347053" cy="1754326"/>
          </a:xfrm>
          <a:prstGeom prst="rect">
            <a:avLst/>
          </a:prstGeom>
          <a:noFill/>
        </p:spPr>
        <p:txBody>
          <a:bodyPr wrap="none" rtlCol="0">
            <a:spAutoFit/>
          </a:bodyPr>
          <a:lstStyle/>
          <a:p>
            <a:pPr algn="ctr"/>
            <a:r>
              <a:rPr lang="en-GB" b="1" i="1" dirty="0"/>
              <a:t> </a:t>
            </a:r>
            <a:r>
              <a:rPr lang="en-GB" b="1" i="1" dirty="0">
                <a:solidFill>
                  <a:srgbClr val="C00000"/>
                </a:solidFill>
              </a:rPr>
              <a:t>Hot (</a:t>
            </a:r>
            <a:r>
              <a:rPr lang="en-GB" b="1" i="1" dirty="0" err="1">
                <a:solidFill>
                  <a:srgbClr val="C00000"/>
                </a:solidFill>
              </a:rPr>
              <a:t>Vapor</a:t>
            </a:r>
            <a:r>
              <a:rPr lang="en-GB" b="1" i="1" dirty="0">
                <a:solidFill>
                  <a:srgbClr val="C00000"/>
                </a:solidFill>
              </a:rPr>
              <a:t> </a:t>
            </a:r>
            <a:r>
              <a:rPr lang="en-GB" b="1" i="1" dirty="0">
                <a:solidFill>
                  <a:srgbClr val="C00000"/>
                </a:solidFill>
                <a:sym typeface="Wingdings" panose="05000000000000000000" pitchFamily="2" charset="2"/>
              </a:rPr>
              <a:t></a:t>
            </a:r>
            <a:r>
              <a:rPr lang="en-GB" b="1" i="1" dirty="0">
                <a:solidFill>
                  <a:srgbClr val="C00000"/>
                </a:solidFill>
              </a:rPr>
              <a:t>  liquid) </a:t>
            </a:r>
          </a:p>
          <a:p>
            <a:pPr algn="ctr"/>
            <a:r>
              <a:rPr lang="en-GB" b="1" i="1" dirty="0"/>
              <a:t>to </a:t>
            </a:r>
          </a:p>
          <a:p>
            <a:pPr algn="ctr"/>
            <a:r>
              <a:rPr lang="en-GB" b="1" i="1" dirty="0">
                <a:solidFill>
                  <a:schemeClr val="accent5"/>
                </a:solidFill>
              </a:rPr>
              <a:t>cooler gas </a:t>
            </a:r>
          </a:p>
          <a:p>
            <a:pPr algn="ctr"/>
            <a:r>
              <a:rPr lang="en-GB" b="1" i="1" dirty="0">
                <a:solidFill>
                  <a:schemeClr val="accent5"/>
                </a:solidFill>
              </a:rPr>
              <a:t>(outside air)</a:t>
            </a:r>
          </a:p>
          <a:p>
            <a:pPr algn="ctr"/>
            <a:r>
              <a:rPr lang="en-GB" i="1" dirty="0"/>
              <a:t>(A/C</a:t>
            </a:r>
          </a:p>
          <a:p>
            <a:pPr algn="ctr"/>
            <a:r>
              <a:rPr lang="en-GB" i="1" dirty="0"/>
              <a:t>condenser)</a:t>
            </a:r>
            <a:endParaRPr lang="fr-FR" dirty="0"/>
          </a:p>
        </p:txBody>
      </p:sp>
    </p:spTree>
    <p:extLst>
      <p:ext uri="{BB962C8B-B14F-4D97-AF65-F5344CB8AC3E}">
        <p14:creationId xmlns:p14="http://schemas.microsoft.com/office/powerpoint/2010/main" val="198392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350268" y="6144255"/>
            <a:ext cx="4382503" cy="501649"/>
          </a:xfrm>
        </p:spPr>
        <p:txBody>
          <a:bodyPr/>
          <a:lstStyle/>
          <a:p>
            <a:r>
              <a:rPr lang="en-US" dirty="0"/>
              <a:t>Physics 524: Survey of Instrumentation &amp; Laboratory Techniques:  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5</a:t>
            </a:fld>
            <a:endParaRPr lang="en-US" dirty="0"/>
          </a:p>
        </p:txBody>
      </p:sp>
      <p:sp>
        <p:nvSpPr>
          <p:cNvPr id="6" name="Titre 1"/>
          <p:cNvSpPr>
            <a:spLocks noGrp="1"/>
          </p:cNvSpPr>
          <p:nvPr>
            <p:ph type="title"/>
          </p:nvPr>
        </p:nvSpPr>
        <p:spPr>
          <a:xfrm>
            <a:off x="628650" y="279572"/>
            <a:ext cx="7886700" cy="569594"/>
          </a:xfrm>
        </p:spPr>
        <p:txBody>
          <a:bodyPr>
            <a:normAutofit/>
          </a:bodyPr>
          <a:lstStyle/>
          <a:p>
            <a:r>
              <a:rPr lang="en-GB" sz="3200" b="1" dirty="0">
                <a:solidFill>
                  <a:srgbClr val="C00000"/>
                </a:solidFill>
              </a:rPr>
              <a:t>Heat exchangers (4): …</a:t>
            </a:r>
            <a:endParaRPr lang="fr-FR" sz="3200" b="1" dirty="0">
              <a:solidFill>
                <a:srgbClr val="C00000"/>
              </a:solidFill>
            </a:endParaRPr>
          </a:p>
        </p:txBody>
      </p:sp>
      <p:pic>
        <p:nvPicPr>
          <p:cNvPr id="18" name="Locomotive.jpg"/>
          <p:cNvPicPr/>
          <p:nvPr/>
        </p:nvPicPr>
        <p:blipFill rotWithShape="1">
          <a:blip r:embed="rId2" r:link="rId3" cstate="print">
            <a:extLst>
              <a:ext uri="{28A0092B-C50C-407E-A947-70E740481C1C}">
                <a14:useLocalDpi xmlns:a14="http://schemas.microsoft.com/office/drawing/2010/main" val="0"/>
              </a:ext>
            </a:extLst>
          </a:blip>
          <a:srcRect l="8691" t="10987" r="6648" b="19617"/>
          <a:stretch>
            <a:fillRect/>
          </a:stretch>
        </p:blipFill>
        <p:spPr bwMode="auto">
          <a:xfrm>
            <a:off x="779647" y="861274"/>
            <a:ext cx="7661708" cy="4155529"/>
          </a:xfrm>
          <a:prstGeom prst="rect">
            <a:avLst/>
          </a:prstGeom>
          <a:ln w="6350">
            <a:solidFill>
              <a:schemeClr val="tx1"/>
            </a:solidFill>
          </a:ln>
          <a:extLst>
            <a:ext uri="{53640926-AAD7-44D8-BBD7-CCE9431645EC}">
              <a14:shadowObscured xmlns:a14="http://schemas.microsoft.com/office/drawing/2010/main"/>
            </a:ext>
          </a:extLst>
        </p:spPr>
      </p:pic>
      <p:sp>
        <p:nvSpPr>
          <p:cNvPr id="2" name="Rectangle 1"/>
          <p:cNvSpPr/>
          <p:nvPr/>
        </p:nvSpPr>
        <p:spPr>
          <a:xfrm>
            <a:off x="0" y="5028911"/>
            <a:ext cx="9047747" cy="923330"/>
          </a:xfrm>
          <a:prstGeom prst="rect">
            <a:avLst/>
          </a:prstGeom>
        </p:spPr>
        <p:txBody>
          <a:bodyPr wrap="square">
            <a:spAutoFit/>
          </a:bodyPr>
          <a:lstStyle/>
          <a:p>
            <a:pPr marL="637540" algn="ctr">
              <a:spcAft>
                <a:spcPts val="0"/>
              </a:spcAft>
            </a:pPr>
            <a:r>
              <a:rPr lang="en-GB" b="1" i="1" dirty="0">
                <a:solidFill>
                  <a:srgbClr val="C00000"/>
                </a:solidFill>
                <a:latin typeface="Calibri" panose="020F0502020204030204" pitchFamily="34" charset="0"/>
                <a:ea typeface="Times New Roman" panose="02020603050405020304" pitchFamily="18" charset="0"/>
              </a:rPr>
              <a:t>Another form of evaporative heat exchanger: the steam locomotive:</a:t>
            </a:r>
          </a:p>
          <a:p>
            <a:pPr marL="637540">
              <a:spcAft>
                <a:spcPts val="0"/>
              </a:spcAft>
            </a:pPr>
            <a:r>
              <a:rPr lang="en-GB" i="1" dirty="0">
                <a:latin typeface="Calibri" panose="020F0502020204030204" pitchFamily="34" charset="0"/>
                <a:ea typeface="Times New Roman" panose="02020603050405020304" pitchFamily="18" charset="0"/>
              </a:rPr>
              <a:t>Boils water, then adds another thermodynamic step: superheating steam to reduce its saturation content and lessen the risk of compressive condensation in the cylinders</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138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350268" y="6144255"/>
            <a:ext cx="4382503" cy="501649"/>
          </a:xfrm>
        </p:spPr>
        <p:txBody>
          <a:bodyPr/>
          <a:lstStyle/>
          <a:p>
            <a:r>
              <a:rPr lang="en-US" dirty="0"/>
              <a:t>Physics 524: Survey of Instrumentation &amp; Laboratory Techniques:  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6</a:t>
            </a:fld>
            <a:endParaRPr lang="en-US" dirty="0"/>
          </a:p>
        </p:txBody>
      </p:sp>
      <p:sp>
        <p:nvSpPr>
          <p:cNvPr id="6" name="Titre 1"/>
          <p:cNvSpPr>
            <a:spLocks noGrp="1"/>
          </p:cNvSpPr>
          <p:nvPr>
            <p:ph type="title"/>
          </p:nvPr>
        </p:nvSpPr>
        <p:spPr>
          <a:xfrm>
            <a:off x="628650" y="279572"/>
            <a:ext cx="8289686" cy="569594"/>
          </a:xfrm>
        </p:spPr>
        <p:txBody>
          <a:bodyPr>
            <a:normAutofit fontScale="90000"/>
          </a:bodyPr>
          <a:lstStyle/>
          <a:p>
            <a:r>
              <a:rPr lang="en-GB" sz="3200" b="1" dirty="0">
                <a:solidFill>
                  <a:srgbClr val="C00000"/>
                </a:solidFill>
              </a:rPr>
              <a:t>Heat exchangers (5):  can be huge - like this condenser…</a:t>
            </a:r>
            <a:endParaRPr lang="fr-FR" sz="3200" b="1" dirty="0">
              <a:solidFill>
                <a:srgbClr val="C00000"/>
              </a:solidFill>
            </a:endParaRPr>
          </a:p>
        </p:txBody>
      </p:sp>
      <p:pic>
        <p:nvPicPr>
          <p:cNvPr id="7" name="QM Condenser.jpg"/>
          <p:cNvPicPr/>
          <p:nvPr/>
        </p:nvPicPr>
        <p:blipFill rotWithShape="1">
          <a:blip r:embed="rId2" r:link="rId3" cstate="print">
            <a:extLst>
              <a:ext uri="{28A0092B-C50C-407E-A947-70E740481C1C}">
                <a14:useLocalDpi xmlns:a14="http://schemas.microsoft.com/office/drawing/2010/main" val="0"/>
              </a:ext>
            </a:extLst>
          </a:blip>
          <a:srcRect l="2597" t="7377" r="5053" b="41448"/>
          <a:stretch>
            <a:fillRect/>
          </a:stretch>
        </p:blipFill>
        <p:spPr bwMode="auto">
          <a:xfrm>
            <a:off x="628650" y="1042012"/>
            <a:ext cx="5415280" cy="2249805"/>
          </a:xfrm>
          <a:prstGeom prst="rect">
            <a:avLst/>
          </a:prstGeom>
          <a:ln>
            <a:noFill/>
          </a:ln>
          <a:extLst>
            <a:ext uri="{53640926-AAD7-44D8-BBD7-CCE9431645EC}">
              <a14:shadowObscured xmlns:a14="http://schemas.microsoft.com/office/drawing/2010/main"/>
            </a:ext>
          </a:extLst>
        </p:spPr>
      </p:pic>
      <p:sp>
        <p:nvSpPr>
          <p:cNvPr id="5" name="ZoneTexte 4"/>
          <p:cNvSpPr txBox="1"/>
          <p:nvPr/>
        </p:nvSpPr>
        <p:spPr>
          <a:xfrm>
            <a:off x="666406" y="3941979"/>
            <a:ext cx="8214172" cy="2246769"/>
          </a:xfrm>
          <a:prstGeom prst="rect">
            <a:avLst/>
          </a:prstGeom>
          <a:noFill/>
        </p:spPr>
        <p:txBody>
          <a:bodyPr wrap="none" rtlCol="0">
            <a:spAutoFit/>
          </a:bodyPr>
          <a:lstStyle/>
          <a:p>
            <a:pPr algn="ctr"/>
            <a:r>
              <a:rPr lang="en-GB" sz="2000" b="1" dirty="0">
                <a:solidFill>
                  <a:schemeClr val="accent5">
                    <a:lumMod val="75000"/>
                  </a:schemeClr>
                </a:solidFill>
              </a:rPr>
              <a:t>RMS Queen Mary (Long Beach, CA)</a:t>
            </a:r>
          </a:p>
          <a:p>
            <a:pPr algn="ctr"/>
            <a:endParaRPr lang="en-GB" sz="1200" b="1" i="1" dirty="0">
              <a:solidFill>
                <a:srgbClr val="C00000"/>
              </a:solidFill>
            </a:endParaRPr>
          </a:p>
          <a:p>
            <a:pPr algn="ctr"/>
            <a:r>
              <a:rPr lang="en-GB" b="1" i="1" dirty="0"/>
              <a:t> Ship completed 1936, John Brown shipyard, Clydebank, Glasgow, Scotland</a:t>
            </a:r>
          </a:p>
          <a:p>
            <a:pPr algn="ctr"/>
            <a:r>
              <a:rPr lang="en-GB" b="1" i="1" dirty="0"/>
              <a:t>Displacement:	77,400 long tons (78,642 metric tons)</a:t>
            </a:r>
          </a:p>
          <a:p>
            <a:pPr algn="ctr"/>
            <a:r>
              <a:rPr lang="en-GB" b="1" i="1" dirty="0"/>
              <a:t>Length:	1,019.4 </a:t>
            </a:r>
            <a:r>
              <a:rPr lang="en-GB" b="1" i="1" dirty="0" err="1"/>
              <a:t>ft</a:t>
            </a:r>
            <a:r>
              <a:rPr lang="en-GB" b="1" i="1" dirty="0"/>
              <a:t> (310.7 m): Beam:	118 </a:t>
            </a:r>
            <a:r>
              <a:rPr lang="en-GB" b="1" i="1" dirty="0" err="1"/>
              <a:t>ft</a:t>
            </a:r>
            <a:r>
              <a:rPr lang="en-GB" b="1" i="1" dirty="0"/>
              <a:t> (36.0 m), Height: 181 </a:t>
            </a:r>
            <a:r>
              <a:rPr lang="en-GB" b="1" i="1" dirty="0" err="1"/>
              <a:t>ft</a:t>
            </a:r>
            <a:r>
              <a:rPr lang="en-GB" b="1" i="1" dirty="0"/>
              <a:t> (55.2 m)</a:t>
            </a:r>
          </a:p>
          <a:p>
            <a:pPr algn="ctr"/>
            <a:r>
              <a:rPr lang="en-GB" b="1" i="1" dirty="0"/>
              <a:t>Draught: 38 </a:t>
            </a:r>
            <a:r>
              <a:rPr lang="en-GB" b="1" i="1" dirty="0" err="1"/>
              <a:t>ft</a:t>
            </a:r>
            <a:r>
              <a:rPr lang="en-GB" b="1" i="1" dirty="0"/>
              <a:t> 9 in (11.8 m), Decks: 12</a:t>
            </a:r>
          </a:p>
          <a:p>
            <a:pPr algn="ctr"/>
            <a:r>
              <a:rPr lang="en-GB" b="1" i="1" dirty="0"/>
              <a:t>Installed power: 24 × Yarrow boilers Propulsion: 4 × Parsons geared steam turbines, </a:t>
            </a:r>
          </a:p>
          <a:p>
            <a:pPr algn="ctr"/>
            <a:r>
              <a:rPr lang="en-GB" b="1" i="1" dirty="0"/>
              <a:t>4 shafts, 200,000 </a:t>
            </a:r>
            <a:r>
              <a:rPr lang="en-GB" b="1" i="1" dirty="0" err="1"/>
              <a:t>shp</a:t>
            </a:r>
            <a:r>
              <a:rPr lang="en-GB" b="1" i="1" dirty="0"/>
              <a:t> (150,000 kW) Speed: 28.5 </a:t>
            </a:r>
            <a:r>
              <a:rPr lang="en-GB" b="1" i="1" dirty="0" err="1"/>
              <a:t>kts</a:t>
            </a:r>
            <a:r>
              <a:rPr lang="en-GB" b="1" i="1" dirty="0"/>
              <a:t> (52.8 km/h; 32.8 mph)</a:t>
            </a:r>
          </a:p>
        </p:txBody>
      </p:sp>
      <p:sp>
        <p:nvSpPr>
          <p:cNvPr id="8" name="ZoneTexte 7"/>
          <p:cNvSpPr txBox="1"/>
          <p:nvPr/>
        </p:nvSpPr>
        <p:spPr>
          <a:xfrm>
            <a:off x="6200257" y="2932285"/>
            <a:ext cx="2635145" cy="923330"/>
          </a:xfrm>
          <a:prstGeom prst="rect">
            <a:avLst/>
          </a:prstGeom>
          <a:noFill/>
        </p:spPr>
        <p:txBody>
          <a:bodyPr wrap="none" rtlCol="0">
            <a:spAutoFit/>
          </a:bodyPr>
          <a:lstStyle/>
          <a:p>
            <a:pPr algn="ctr"/>
            <a:r>
              <a:rPr lang="en-GB" dirty="0"/>
              <a:t>Seawater coolant enters </a:t>
            </a:r>
          </a:p>
          <a:p>
            <a:pPr algn="ctr"/>
            <a:r>
              <a:rPr lang="en-GB" dirty="0"/>
              <a:t>&amp; leaves condensers </a:t>
            </a:r>
          </a:p>
          <a:p>
            <a:pPr algn="ctr"/>
            <a:r>
              <a:rPr lang="en-GB" dirty="0"/>
              <a:t>through openings in hull.  </a:t>
            </a:r>
          </a:p>
        </p:txBody>
      </p:sp>
      <p:sp>
        <p:nvSpPr>
          <p:cNvPr id="10" name="ZoneTexte 9"/>
          <p:cNvSpPr txBox="1"/>
          <p:nvPr/>
        </p:nvSpPr>
        <p:spPr>
          <a:xfrm>
            <a:off x="6005191" y="939877"/>
            <a:ext cx="3071431" cy="2031325"/>
          </a:xfrm>
          <a:prstGeom prst="rect">
            <a:avLst/>
          </a:prstGeom>
          <a:noFill/>
        </p:spPr>
        <p:txBody>
          <a:bodyPr wrap="square" rtlCol="0">
            <a:spAutoFit/>
          </a:bodyPr>
          <a:lstStyle/>
          <a:p>
            <a:pPr algn="ctr"/>
            <a:r>
              <a:rPr lang="en-GB" b="1" i="1" dirty="0"/>
              <a:t> </a:t>
            </a:r>
            <a:r>
              <a:rPr lang="en-GB" b="1" i="1" dirty="0">
                <a:solidFill>
                  <a:srgbClr val="C00000"/>
                </a:solidFill>
              </a:rPr>
              <a:t>Hot (Steam</a:t>
            </a:r>
            <a:r>
              <a:rPr lang="en-GB" b="1" i="1" dirty="0">
                <a:solidFill>
                  <a:srgbClr val="C00000"/>
                </a:solidFill>
                <a:sym typeface="Wingdings" panose="05000000000000000000" pitchFamily="2" charset="2"/>
              </a:rPr>
              <a:t></a:t>
            </a:r>
            <a:r>
              <a:rPr lang="en-GB" b="1" i="1" dirty="0">
                <a:solidFill>
                  <a:srgbClr val="C00000"/>
                </a:solidFill>
              </a:rPr>
              <a:t> liquid) </a:t>
            </a:r>
          </a:p>
          <a:p>
            <a:pPr algn="ctr"/>
            <a:r>
              <a:rPr lang="en-GB" b="1" i="1" dirty="0"/>
              <a:t>to </a:t>
            </a:r>
          </a:p>
          <a:p>
            <a:pPr algn="ctr"/>
            <a:r>
              <a:rPr lang="en-GB" b="1" i="1" dirty="0">
                <a:solidFill>
                  <a:schemeClr val="accent5"/>
                </a:solidFill>
              </a:rPr>
              <a:t>cooler liquid (sea water)</a:t>
            </a:r>
          </a:p>
          <a:p>
            <a:pPr algn="ctr"/>
            <a:r>
              <a:rPr lang="en-GB" i="1" dirty="0"/>
              <a:t>(Oil-fired boilers</a:t>
            </a:r>
            <a:r>
              <a:rPr lang="en-GB" i="1" dirty="0">
                <a:sym typeface="Wingdings" panose="05000000000000000000" pitchFamily="2" charset="2"/>
              </a:rPr>
              <a:t> </a:t>
            </a:r>
          </a:p>
          <a:p>
            <a:pPr algn="ctr"/>
            <a:r>
              <a:rPr lang="en-GB" i="1" dirty="0">
                <a:sym typeface="Wingdings" panose="05000000000000000000" pitchFamily="2" charset="2"/>
              </a:rPr>
              <a:t>steam turbines  </a:t>
            </a:r>
          </a:p>
          <a:p>
            <a:pPr algn="ctr"/>
            <a:r>
              <a:rPr lang="en-GB" i="1" dirty="0">
                <a:sym typeface="Wingdings" panose="05000000000000000000" pitchFamily="2" charset="2"/>
              </a:rPr>
              <a:t>condensers </a:t>
            </a:r>
          </a:p>
          <a:p>
            <a:pPr algn="ctr"/>
            <a:r>
              <a:rPr lang="en-GB" i="1" dirty="0">
                <a:sym typeface="Wingdings" panose="05000000000000000000" pitchFamily="2" charset="2"/>
              </a:rPr>
              <a:t>(closed </a:t>
            </a:r>
            <a:r>
              <a:rPr lang="en-GB" i="1" dirty="0" err="1">
                <a:sym typeface="Wingdings" panose="05000000000000000000" pitchFamily="2" charset="2"/>
              </a:rPr>
              <a:t>feedwater</a:t>
            </a:r>
            <a:r>
              <a:rPr lang="en-GB" i="1" dirty="0">
                <a:sym typeface="Wingdings" panose="05000000000000000000" pitchFamily="2" charset="2"/>
              </a:rPr>
              <a:t> circuit)) </a:t>
            </a:r>
            <a:endParaRPr lang="en-GB" i="1" dirty="0"/>
          </a:p>
        </p:txBody>
      </p:sp>
      <p:sp>
        <p:nvSpPr>
          <p:cNvPr id="9" name="Ellipse 8"/>
          <p:cNvSpPr/>
          <p:nvPr/>
        </p:nvSpPr>
        <p:spPr>
          <a:xfrm>
            <a:off x="4408370" y="2759603"/>
            <a:ext cx="288757" cy="53221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032985" y="849166"/>
            <a:ext cx="4885351" cy="309281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96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014988" y="6356351"/>
            <a:ext cx="5114023" cy="285081"/>
          </a:xfrm>
        </p:spPr>
        <p:txBody>
          <a:bodyPr/>
          <a:lstStyle/>
          <a:p>
            <a:r>
              <a:rPr lang="en-US" dirty="0"/>
              <a:t>Physics 524: Survey of Instrumentation &amp; Laboratory Techniques:  </a:t>
            </a:r>
          </a:p>
          <a:p>
            <a:r>
              <a:rPr lang="en-US" dirty="0"/>
              <a:t>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7</a:t>
            </a:fld>
            <a:endParaRPr lang="en-US" dirty="0"/>
          </a:p>
        </p:txBody>
      </p:sp>
      <p:pic>
        <p:nvPicPr>
          <p:cNvPr id="6" name="Water cooling tower.jpg"/>
          <p:cNvPicPr/>
          <p:nvPr/>
        </p:nvPicPr>
        <p:blipFill rotWithShape="1">
          <a:blip r:embed="rId2" r:link="rId3" cstate="print">
            <a:extLst>
              <a:ext uri="{28A0092B-C50C-407E-A947-70E740481C1C}">
                <a14:useLocalDpi xmlns:a14="http://schemas.microsoft.com/office/drawing/2010/main" val="0"/>
              </a:ext>
            </a:extLst>
          </a:blip>
          <a:srcRect l="2032" t="3612" r="7444" b="12838"/>
          <a:stretch>
            <a:fillRect/>
          </a:stretch>
        </p:blipFill>
        <p:spPr bwMode="auto">
          <a:xfrm>
            <a:off x="195815" y="1499680"/>
            <a:ext cx="4133749" cy="2908647"/>
          </a:xfrm>
          <a:prstGeom prst="rect">
            <a:avLst/>
          </a:prstGeom>
          <a:ln>
            <a:noFill/>
          </a:ln>
          <a:extLst>
            <a:ext uri="{53640926-AAD7-44D8-BBD7-CCE9431645EC}">
              <a14:shadowObscured xmlns:a14="http://schemas.microsoft.com/office/drawing/2010/main"/>
            </a:ext>
          </a:extLst>
        </p:spPr>
      </p:pic>
      <p:pic>
        <p:nvPicPr>
          <p:cNvPr id="7" name="Espace réservé pour une image  6" descr="Physics 524 Cooling &amp; Thermal management Sept 26 2023.docx - Word"/>
          <p:cNvPicPr>
            <a:picLocks noChangeAspect="1"/>
          </p:cNvPicPr>
          <p:nvPr/>
        </p:nvPicPr>
        <p:blipFill rotWithShape="1">
          <a:blip r:embed="rId4">
            <a:extLst>
              <a:ext uri="{28A0092B-C50C-407E-A947-70E740481C1C}">
                <a14:useLocalDpi xmlns:a14="http://schemas.microsoft.com/office/drawing/2010/main" val="0"/>
              </a:ext>
            </a:extLst>
          </a:blip>
          <a:srcRect l="47843" t="56633" r="9567" b="9174"/>
          <a:stretch/>
        </p:blipFill>
        <p:spPr>
          <a:xfrm>
            <a:off x="433045" y="4404275"/>
            <a:ext cx="2579664" cy="1804884"/>
          </a:xfrm>
          <a:prstGeom prst="rect">
            <a:avLst/>
          </a:prstGeom>
        </p:spPr>
      </p:pic>
      <p:sp>
        <p:nvSpPr>
          <p:cNvPr id="8" name="Rectangle 7"/>
          <p:cNvSpPr/>
          <p:nvPr/>
        </p:nvSpPr>
        <p:spPr>
          <a:xfrm>
            <a:off x="3896728" y="720428"/>
            <a:ext cx="5122444" cy="286232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rPr>
              <a:t>Water cooling tower, typically used at power stations </a:t>
            </a:r>
          </a:p>
          <a:p>
            <a:r>
              <a:rPr lang="en-GB" dirty="0">
                <a:latin typeface="Calibri" panose="020F0502020204030204" pitchFamily="34" charset="0"/>
                <a:ea typeface="Times New Roman" panose="02020603050405020304" pitchFamily="18" charset="0"/>
              </a:rPr>
              <a:t>and big industrial plants &amp; data </a:t>
            </a:r>
            <a:r>
              <a:rPr lang="en-GB" dirty="0" err="1">
                <a:latin typeface="Calibri" panose="020F0502020204030204" pitchFamily="34" charset="0"/>
                <a:ea typeface="Times New Roman" panose="02020603050405020304" pitchFamily="18" charset="0"/>
              </a:rPr>
              <a:t>centers</a:t>
            </a:r>
            <a:r>
              <a:rPr lang="en-GB" dirty="0">
                <a:latin typeface="Calibri" panose="020F0502020204030204" pitchFamily="34" charset="0"/>
                <a:ea typeface="Times New Roman" panose="02020603050405020304" pitchFamily="18" charset="0"/>
              </a:rPr>
              <a:t>.</a:t>
            </a:r>
          </a:p>
          <a:p>
            <a:r>
              <a:rPr lang="en-GB" dirty="0">
                <a:latin typeface="Calibri" panose="020F0502020204030204" pitchFamily="34" charset="0"/>
                <a:ea typeface="Times New Roman" panose="02020603050405020304" pitchFamily="18" charset="0"/>
              </a:rPr>
              <a:t> Secondary hot water from  a heat exchanger cooling </a:t>
            </a:r>
          </a:p>
          <a:p>
            <a:r>
              <a:rPr lang="en-GB" dirty="0">
                <a:latin typeface="Calibri" panose="020F0502020204030204" pitchFamily="34" charset="0"/>
                <a:ea typeface="Times New Roman" panose="02020603050405020304" pitchFamily="18" charset="0"/>
              </a:rPr>
              <a:t>an industrial process is pumped to the top of the </a:t>
            </a:r>
          </a:p>
          <a:p>
            <a:r>
              <a:rPr lang="en-GB" dirty="0">
                <a:latin typeface="Calibri" panose="020F0502020204030204" pitchFamily="34" charset="0"/>
                <a:ea typeface="Times New Roman" panose="02020603050405020304" pitchFamily="18" charset="0"/>
              </a:rPr>
              <a:t>tower and sprayed into a counter flow of air. </a:t>
            </a:r>
          </a:p>
          <a:p>
            <a:r>
              <a:rPr lang="en-GB" dirty="0">
                <a:latin typeface="Calibri" panose="020F0502020204030204" pitchFamily="34" charset="0"/>
                <a:ea typeface="Times New Roman" panose="02020603050405020304" pitchFamily="18" charset="0"/>
              </a:rPr>
              <a:t>Water is thus cooled and collected in the bottom </a:t>
            </a:r>
          </a:p>
          <a:p>
            <a:r>
              <a:rPr lang="en-GB" dirty="0">
                <a:latin typeface="Calibri" panose="020F0502020204030204" pitchFamily="34" charset="0"/>
                <a:ea typeface="Times New Roman" panose="02020603050405020304" pitchFamily="18" charset="0"/>
              </a:rPr>
              <a:t>pond. The circuit is  open, some water escapes as </a:t>
            </a:r>
          </a:p>
          <a:p>
            <a:r>
              <a:rPr lang="en-GB" dirty="0">
                <a:latin typeface="Calibri" panose="020F0502020204030204" pitchFamily="34" charset="0"/>
                <a:ea typeface="Times New Roman" panose="02020603050405020304" pitchFamily="18" charset="0"/>
              </a:rPr>
              <a:t>vapour and must be replenished, </a:t>
            </a:r>
          </a:p>
          <a:p>
            <a:r>
              <a:rPr lang="en-GB" dirty="0">
                <a:latin typeface="Calibri" panose="020F0502020204030204" pitchFamily="34" charset="0"/>
                <a:ea typeface="Times New Roman" panose="02020603050405020304" pitchFamily="18" charset="0"/>
              </a:rPr>
              <a:t>while that collected in the bottom pond must be </a:t>
            </a:r>
          </a:p>
          <a:p>
            <a:r>
              <a:rPr lang="en-GB" dirty="0">
                <a:latin typeface="Calibri" panose="020F0502020204030204" pitchFamily="34" charset="0"/>
                <a:ea typeface="Times New Roman" panose="02020603050405020304" pitchFamily="18" charset="0"/>
              </a:rPr>
              <a:t>filtered on its way back to the heat exchanger</a:t>
            </a:r>
            <a:endParaRPr lang="fr-FR" dirty="0"/>
          </a:p>
        </p:txBody>
      </p:sp>
      <p:sp>
        <p:nvSpPr>
          <p:cNvPr id="9" name="ZoneTexte 8"/>
          <p:cNvSpPr txBox="1"/>
          <p:nvPr/>
        </p:nvSpPr>
        <p:spPr>
          <a:xfrm>
            <a:off x="554396" y="1130348"/>
            <a:ext cx="2921184" cy="369332"/>
          </a:xfrm>
          <a:prstGeom prst="rect">
            <a:avLst/>
          </a:prstGeom>
          <a:noFill/>
        </p:spPr>
        <p:txBody>
          <a:bodyPr wrap="none" rtlCol="0">
            <a:spAutoFit/>
          </a:bodyPr>
          <a:lstStyle/>
          <a:p>
            <a:r>
              <a:rPr lang="en-GB" b="1" i="1" dirty="0">
                <a:solidFill>
                  <a:srgbClr val="FF0000"/>
                </a:solidFill>
              </a:rPr>
              <a:t>Hot liquid </a:t>
            </a:r>
            <a:r>
              <a:rPr lang="en-GB" b="1" i="1" dirty="0"/>
              <a:t>to </a:t>
            </a:r>
            <a:r>
              <a:rPr lang="en-GB" b="1" i="1" dirty="0">
                <a:solidFill>
                  <a:schemeClr val="accent5"/>
                </a:solidFill>
              </a:rPr>
              <a:t>cooler gas (air)</a:t>
            </a:r>
            <a:r>
              <a:rPr lang="en-GB" b="1" i="1" dirty="0"/>
              <a:t>:</a:t>
            </a:r>
            <a:endParaRPr lang="fr-FR" dirty="0"/>
          </a:p>
        </p:txBody>
      </p:sp>
      <p:sp>
        <p:nvSpPr>
          <p:cNvPr id="10" name="Titre 1"/>
          <p:cNvSpPr>
            <a:spLocks noGrp="1"/>
          </p:cNvSpPr>
          <p:nvPr>
            <p:ph type="title"/>
          </p:nvPr>
        </p:nvSpPr>
        <p:spPr>
          <a:xfrm>
            <a:off x="165377" y="175543"/>
            <a:ext cx="8802833" cy="569594"/>
          </a:xfrm>
        </p:spPr>
        <p:txBody>
          <a:bodyPr>
            <a:normAutofit fontScale="90000"/>
          </a:bodyPr>
          <a:lstStyle/>
          <a:p>
            <a:r>
              <a:rPr lang="en-GB" sz="3200" b="1" dirty="0">
                <a:solidFill>
                  <a:srgbClr val="C00000"/>
                </a:solidFill>
              </a:rPr>
              <a:t>Heat exchangers (6):  can be huge - like this cooling tower…</a:t>
            </a:r>
            <a:endParaRPr lang="fr-FR" sz="3200" b="1" dirty="0">
              <a:solidFill>
                <a:srgbClr val="C00000"/>
              </a:solidFill>
            </a:endParaRPr>
          </a:p>
        </p:txBody>
      </p:sp>
      <p:pic>
        <p:nvPicPr>
          <p:cNvPr id="11" name="Picture 15"/>
          <p:cNvPicPr/>
          <p:nvPr/>
        </p:nvPicPr>
        <p:blipFill rotWithShape="1">
          <a:blip r:embed="rId5" cstate="print">
            <a:extLst>
              <a:ext uri="{28A0092B-C50C-407E-A947-70E740481C1C}">
                <a14:useLocalDpi xmlns:a14="http://schemas.microsoft.com/office/drawing/2010/main" val="0"/>
              </a:ext>
            </a:extLst>
          </a:blip>
          <a:srcRect l="33903" t="23828" b="27901"/>
          <a:stretch/>
        </p:blipFill>
        <p:spPr bwMode="auto">
          <a:xfrm>
            <a:off x="4566794" y="3518738"/>
            <a:ext cx="2367531" cy="2367948"/>
          </a:xfrm>
          <a:prstGeom prst="rect">
            <a:avLst/>
          </a:prstGeom>
          <a:noFill/>
          <a:ln>
            <a:noFill/>
          </a:ln>
        </p:spPr>
      </p:pic>
      <p:pic>
        <p:nvPicPr>
          <p:cNvPr id="12" name="Picture 15"/>
          <p:cNvPicPr/>
          <p:nvPr/>
        </p:nvPicPr>
        <p:blipFill rotWithShape="1">
          <a:blip r:embed="rId5" cstate="print">
            <a:extLst>
              <a:ext uri="{28A0092B-C50C-407E-A947-70E740481C1C}">
                <a14:useLocalDpi xmlns:a14="http://schemas.microsoft.com/office/drawing/2010/main" val="0"/>
              </a:ext>
            </a:extLst>
          </a:blip>
          <a:srcRect l="33366" t="72292"/>
          <a:stretch/>
        </p:blipFill>
        <p:spPr bwMode="auto">
          <a:xfrm>
            <a:off x="6457950" y="4553699"/>
            <a:ext cx="2386781" cy="1359254"/>
          </a:xfrm>
          <a:prstGeom prst="rect">
            <a:avLst/>
          </a:prstGeom>
          <a:noFill/>
          <a:ln>
            <a:noFill/>
          </a:ln>
        </p:spPr>
      </p:pic>
    </p:spTree>
    <p:extLst>
      <p:ext uri="{BB962C8B-B14F-4D97-AF65-F5344CB8AC3E}">
        <p14:creationId xmlns:p14="http://schemas.microsoft.com/office/powerpoint/2010/main" val="294394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2014988" y="6356351"/>
            <a:ext cx="5114023" cy="285081"/>
          </a:xfrm>
        </p:spPr>
        <p:txBody>
          <a:bodyPr/>
          <a:lstStyle/>
          <a:p>
            <a:r>
              <a:rPr lang="en-US" dirty="0"/>
              <a:t>Physics 524: Survey of Instrumentation &amp; Laboratory Techniques:  </a:t>
            </a:r>
          </a:p>
          <a:p>
            <a:r>
              <a:rPr lang="en-US" dirty="0"/>
              <a:t>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8</a:t>
            </a:fld>
            <a:endParaRPr lang="en-US" dirty="0"/>
          </a:p>
        </p:txBody>
      </p:sp>
      <p:sp>
        <p:nvSpPr>
          <p:cNvPr id="10" name="Titre 1"/>
          <p:cNvSpPr>
            <a:spLocks noGrp="1"/>
          </p:cNvSpPr>
          <p:nvPr>
            <p:ph type="title"/>
          </p:nvPr>
        </p:nvSpPr>
        <p:spPr>
          <a:xfrm>
            <a:off x="165377" y="175542"/>
            <a:ext cx="8802833" cy="786983"/>
          </a:xfrm>
        </p:spPr>
        <p:txBody>
          <a:bodyPr>
            <a:normAutofit fontScale="90000"/>
          </a:bodyPr>
          <a:lstStyle/>
          <a:p>
            <a:r>
              <a:rPr lang="en-GB" sz="3200" b="1" dirty="0">
                <a:solidFill>
                  <a:srgbClr val="C00000"/>
                </a:solidFill>
              </a:rPr>
              <a:t>Heat exchangers (7):  and small too (100 </a:t>
            </a:r>
            <a:r>
              <a:rPr lang="en-GB" sz="3200" b="1" dirty="0" err="1">
                <a:solidFill>
                  <a:srgbClr val="C00000"/>
                </a:solidFill>
              </a:rPr>
              <a:t>Wattish</a:t>
            </a:r>
            <a:r>
              <a:rPr lang="en-GB" sz="3200" b="1" dirty="0">
                <a:solidFill>
                  <a:srgbClr val="C00000"/>
                </a:solidFill>
              </a:rPr>
              <a:t>) –</a:t>
            </a:r>
            <a:br>
              <a:rPr lang="en-GB" sz="3200" b="1" dirty="0">
                <a:solidFill>
                  <a:srgbClr val="C00000"/>
                </a:solidFill>
              </a:rPr>
            </a:br>
            <a:r>
              <a:rPr lang="en-GB" sz="3200" b="1" dirty="0">
                <a:solidFill>
                  <a:srgbClr val="C00000"/>
                </a:solidFill>
              </a:rPr>
              <a:t>	     like this overclocking (?) installation…</a:t>
            </a:r>
            <a:endParaRPr lang="fr-FR" sz="3200" b="1" dirty="0">
              <a:solidFill>
                <a:srgbClr val="C00000"/>
              </a:solidFill>
            </a:endParaRPr>
          </a:p>
        </p:txBody>
      </p:sp>
      <p:pic>
        <p:nvPicPr>
          <p:cNvPr id="13" name="Ultimate DIY.jpg"/>
          <p:cNvPicPr/>
          <p:nvPr/>
        </p:nvPicPr>
        <p:blipFill rotWithShape="1">
          <a:blip r:embed="rId2" r:link="rId3" cstate="print">
            <a:extLst>
              <a:ext uri="{28A0092B-C50C-407E-A947-70E740481C1C}">
                <a14:useLocalDpi xmlns:a14="http://schemas.microsoft.com/office/drawing/2010/main" val="0"/>
              </a:ext>
            </a:extLst>
          </a:blip>
          <a:srcRect l="7729" t="25167" r="51332" b="20743"/>
          <a:stretch>
            <a:fillRect/>
          </a:stretch>
        </p:blipFill>
        <p:spPr bwMode="auto">
          <a:xfrm>
            <a:off x="1501541" y="1039529"/>
            <a:ext cx="5746282" cy="52421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544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5.3 Phase Change Cooling</a:t>
            </a:r>
            <a:endParaRPr lang="fr-FR" dirty="0"/>
          </a:p>
        </p:txBody>
      </p:sp>
      <p:sp>
        <p:nvSpPr>
          <p:cNvPr id="3" name="Espace réservé du pied de page 2"/>
          <p:cNvSpPr>
            <a:spLocks noGrp="1"/>
          </p:cNvSpPr>
          <p:nvPr>
            <p:ph type="ftr" sz="quarter" idx="11"/>
          </p:nvPr>
        </p:nvSpPr>
        <p:spPr>
          <a:xfrm>
            <a:off x="2090420" y="6356350"/>
            <a:ext cx="4367530" cy="365125"/>
          </a:xfrm>
        </p:spPr>
        <p:txBody>
          <a:bodyPr/>
          <a:lstStyle/>
          <a:p>
            <a:r>
              <a:rPr lang="en-US" dirty="0"/>
              <a:t>Physics 524: Survey of Instrumentation &amp; Laboratory Techniques:  Unit 5:  Cooling &amp; Thermal management © G. Hallewell (2023)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9</a:t>
            </a:fld>
            <a:endParaRPr lang="en-US"/>
          </a:p>
        </p:txBody>
      </p:sp>
      <p:sp>
        <p:nvSpPr>
          <p:cNvPr id="7" name="ZoneTexte 6"/>
          <p:cNvSpPr txBox="1"/>
          <p:nvPr/>
        </p:nvSpPr>
        <p:spPr>
          <a:xfrm>
            <a:off x="271112" y="1557154"/>
            <a:ext cx="8709948" cy="4801314"/>
          </a:xfrm>
          <a:prstGeom prst="rect">
            <a:avLst/>
          </a:prstGeom>
          <a:noFill/>
        </p:spPr>
        <p:txBody>
          <a:bodyPr wrap="none" rtlCol="0">
            <a:spAutoFit/>
          </a:bodyPr>
          <a:lstStyle/>
          <a:p>
            <a:pPr marL="342900" indent="-342900">
              <a:buFont typeface="Arial" panose="020B0604020202020204" pitchFamily="34" charset="0"/>
              <a:buChar char="•"/>
            </a:pPr>
            <a:r>
              <a:rPr lang="en-GB" sz="2400" dirty="0">
                <a:solidFill>
                  <a:schemeClr val="accent5"/>
                </a:solidFill>
              </a:rPr>
              <a:t>We saw in the examples of some of the heat exchangers that a </a:t>
            </a:r>
          </a:p>
          <a:p>
            <a:r>
              <a:rPr lang="en-GB" sz="2400" dirty="0">
                <a:solidFill>
                  <a:schemeClr val="accent5"/>
                </a:solidFill>
              </a:rPr>
              <a:t>     phase change can occur in one of the fluids. </a:t>
            </a:r>
          </a:p>
          <a:p>
            <a:pPr marL="342900" indent="-342900">
              <a:buFont typeface="Arial" panose="020B0604020202020204" pitchFamily="34" charset="0"/>
              <a:buChar char="•"/>
            </a:pPr>
            <a:endParaRPr lang="en-GB" sz="2400" dirty="0">
              <a:solidFill>
                <a:schemeClr val="accent5"/>
              </a:solidFill>
            </a:endParaRPr>
          </a:p>
          <a:p>
            <a:pPr marL="342900" indent="-342900">
              <a:buFont typeface="Arial" panose="020B0604020202020204" pitchFamily="34" charset="0"/>
              <a:buChar char="•"/>
            </a:pPr>
            <a:r>
              <a:rPr lang="en-GB" sz="2400" dirty="0">
                <a:solidFill>
                  <a:schemeClr val="accent5"/>
                </a:solidFill>
              </a:rPr>
              <a:t>Changing the phase of a fluid requires the right combination of </a:t>
            </a:r>
          </a:p>
          <a:p>
            <a:r>
              <a:rPr lang="en-GB" sz="2400" dirty="0">
                <a:solidFill>
                  <a:schemeClr val="accent5"/>
                </a:solidFill>
              </a:rPr>
              <a:t>     temperature &amp; pressure, and requires a lot of energy transfer </a:t>
            </a:r>
          </a:p>
          <a:p>
            <a:r>
              <a:rPr lang="en-GB" sz="2400" dirty="0">
                <a:solidFill>
                  <a:schemeClr val="accent5"/>
                </a:solidFill>
              </a:rPr>
              <a:t>     to achieve. </a:t>
            </a:r>
          </a:p>
          <a:p>
            <a:pPr marL="342900" indent="-342900">
              <a:buFont typeface="Arial" panose="020B0604020202020204" pitchFamily="34" charset="0"/>
              <a:buChar char="•"/>
            </a:pPr>
            <a:endParaRPr lang="en-GB" sz="2400" dirty="0">
              <a:solidFill>
                <a:schemeClr val="accent5"/>
              </a:solidFill>
            </a:endParaRPr>
          </a:p>
          <a:p>
            <a:pPr marL="342900" indent="-342900">
              <a:buFont typeface="Arial" panose="020B0604020202020204" pitchFamily="34" charset="0"/>
              <a:buChar char="•"/>
            </a:pPr>
            <a:r>
              <a:rPr lang="en-GB" sz="2400" dirty="0">
                <a:solidFill>
                  <a:schemeClr val="accent5"/>
                </a:solidFill>
              </a:rPr>
              <a:t>Indeed: phase change is a very good way to achieve cooling </a:t>
            </a:r>
          </a:p>
          <a:p>
            <a:r>
              <a:rPr lang="en-GB" sz="2400" dirty="0">
                <a:solidFill>
                  <a:schemeClr val="accent5"/>
                </a:solidFill>
              </a:rPr>
              <a:t>     with a much smaller flow of coolant than in a </a:t>
            </a:r>
            <a:r>
              <a:rPr lang="en-GB" sz="2400" dirty="0" err="1">
                <a:solidFill>
                  <a:schemeClr val="accent5"/>
                </a:solidFill>
              </a:rPr>
              <a:t>monophase</a:t>
            </a:r>
            <a:r>
              <a:rPr lang="en-GB" sz="2400" dirty="0">
                <a:solidFill>
                  <a:schemeClr val="accent5"/>
                </a:solidFill>
              </a:rPr>
              <a:t> system.</a:t>
            </a:r>
          </a:p>
          <a:p>
            <a:pPr marL="342900" indent="-342900">
              <a:buFont typeface="Arial" panose="020B0604020202020204" pitchFamily="34" charset="0"/>
              <a:buChar char="•"/>
            </a:pPr>
            <a:endParaRPr lang="en-GB" sz="2400" dirty="0">
              <a:solidFill>
                <a:schemeClr val="accent5"/>
              </a:solidFill>
            </a:endParaRPr>
          </a:p>
          <a:p>
            <a:pPr marL="342900" indent="-342900">
              <a:buFont typeface="Arial" panose="020B0604020202020204" pitchFamily="34" charset="0"/>
              <a:buChar char="•"/>
            </a:pPr>
            <a:r>
              <a:rPr lang="en-GB" sz="2400" dirty="0">
                <a:solidFill>
                  <a:schemeClr val="accent5"/>
                </a:solidFill>
              </a:rPr>
              <a:t>We will now go on to explore the energy uptake capabilities </a:t>
            </a:r>
          </a:p>
          <a:p>
            <a:r>
              <a:rPr lang="en-GB" sz="2400" dirty="0">
                <a:solidFill>
                  <a:schemeClr val="accent5"/>
                </a:solidFill>
              </a:rPr>
              <a:t>    of phase change cooling.</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145681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5|3.6"/>
</p:tagLst>
</file>

<file path=ppt/tags/tag2.xml><?xml version="1.0" encoding="utf-8"?>
<p:tagLst xmlns:a="http://schemas.openxmlformats.org/drawingml/2006/main" xmlns:r="http://schemas.openxmlformats.org/officeDocument/2006/relationships" xmlns:p="http://schemas.openxmlformats.org/presentationml/2006/main">
  <p:tag name="TIMING" val="|11.7"/>
</p:tagLst>
</file>

<file path=ppt/tags/tag3.xml><?xml version="1.0" encoding="utf-8"?>
<p:tagLst xmlns:a="http://schemas.openxmlformats.org/drawingml/2006/main" xmlns:r="http://schemas.openxmlformats.org/officeDocument/2006/relationships" xmlns:p="http://schemas.openxmlformats.org/presentationml/2006/main">
  <p:tag name="TIMING" val="|3.1"/>
</p:tagLst>
</file>

<file path=ppt/tags/tag4.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60325</TotalTime>
  <Words>3062</Words>
  <Application>Microsoft Office PowerPoint</Application>
  <PresentationFormat>On-screen Show (4:3)</PresentationFormat>
  <Paragraphs>307</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Thème Office</vt:lpstr>
      <vt:lpstr>Lecture 2 of 4 (27:1)</vt:lpstr>
      <vt:lpstr>Heat exchangers (1)</vt:lpstr>
      <vt:lpstr>Heat exchangers (2)</vt:lpstr>
      <vt:lpstr>Heat exchangers (3): and in your refrigerator…</vt:lpstr>
      <vt:lpstr>Heat exchangers (4): …</vt:lpstr>
      <vt:lpstr>Heat exchangers (5):  can be huge - like this condenser…</vt:lpstr>
      <vt:lpstr>Heat exchangers (6):  can be huge - like this cooling tower…</vt:lpstr>
      <vt:lpstr>Heat exchangers (7):  and small too (100 Wattish) –       like this overclocking (?) installation…</vt:lpstr>
      <vt:lpstr>5.3 Phase Change Cooling</vt:lpstr>
      <vt:lpstr>Attention: ye approach Isenthalp</vt:lpstr>
      <vt:lpstr>5.3 Phase Change Cooling (2)</vt:lpstr>
      <vt:lpstr>5.3 Phase Change Cooling (3)</vt:lpstr>
      <vt:lpstr>5.3 Phase Change Cooling (4)</vt:lpstr>
      <vt:lpstr>5.3 Phase Change Cooling (5)</vt:lpstr>
      <vt:lpstr> 5.3 Phase Change Cooling (6): LHC ATLAS detector with C3F8 coolant   </vt:lpstr>
      <vt:lpstr> Let’s digress!   Here is ATLAS at LHC  </vt:lpstr>
      <vt:lpstr>      Unpeeling the ATLAS Onion </vt:lpstr>
      <vt:lpstr> Unpeeling the ATLAS Onion: the evaporators  ‘Semi-Conductor Tracker’ (SCT)  silicon microstrip tracker surrounding pixel detector </vt:lpstr>
      <vt:lpstr>Unpeeling the ATLAS Onion: the evaporators ATLAS – Silicon Pixel Detector Structure</vt:lpstr>
      <vt:lpstr>PowerPoint Presentation</vt:lpstr>
      <vt:lpstr>PowerPoint Presentation</vt:lpstr>
      <vt:lpstr>5.3 Phase Change Cooling (9):  The ATLAS Si tracker C3F8 92 m (300’) thermosiphon cooling system: no moving parts (except valves) in C3F8 circuit. </vt:lpstr>
      <vt:lpstr>PowerPoint Presentation</vt:lpstr>
      <vt:lpstr>Thermosiphon: Reversal on Pressure-Enthaply Diagram</vt:lpstr>
      <vt:lpstr>5.3 Phase Change Cooling (10):  </vt:lpstr>
      <vt:lpstr>5.3 Phase Change Cooling (11):  </vt:lpstr>
      <vt:lpstr>5.3 Phase Change Cooling:  </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Greg</dc:creator>
  <cp:lastModifiedBy>Gregory Hallewell</cp:lastModifiedBy>
  <cp:revision>839</cp:revision>
  <dcterms:created xsi:type="dcterms:W3CDTF">2015-02-25T21:40:34Z</dcterms:created>
  <dcterms:modified xsi:type="dcterms:W3CDTF">2023-10-26T14:18:18Z</dcterms:modified>
</cp:coreProperties>
</file>