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2" r:id="rId1"/>
  </p:sldMasterIdLst>
  <p:notesMasterIdLst>
    <p:notesMasterId r:id="rId19"/>
  </p:notesMasterIdLst>
  <p:sldIdLst>
    <p:sldId id="1035" r:id="rId2"/>
    <p:sldId id="1043" r:id="rId3"/>
    <p:sldId id="1044" r:id="rId4"/>
    <p:sldId id="1045" r:id="rId5"/>
    <p:sldId id="1046" r:id="rId6"/>
    <p:sldId id="1047" r:id="rId7"/>
    <p:sldId id="1048" r:id="rId8"/>
    <p:sldId id="1049" r:id="rId9"/>
    <p:sldId id="1050" r:id="rId10"/>
    <p:sldId id="1120" r:id="rId11"/>
    <p:sldId id="1051" r:id="rId12"/>
    <p:sldId id="1052" r:id="rId13"/>
    <p:sldId id="1054" r:id="rId14"/>
    <p:sldId id="1055" r:id="rId15"/>
    <p:sldId id="1056" r:id="rId16"/>
    <p:sldId id="1057" r:id="rId17"/>
    <p:sldId id="1059" r:id="rId1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00"/>
    <a:srgbClr val="B51BAA"/>
    <a:srgbClr val="FF85F6"/>
    <a:srgbClr val="765A00"/>
    <a:srgbClr val="B08600"/>
    <a:srgbClr val="5AD660"/>
    <a:srgbClr val="66FF33"/>
    <a:srgbClr val="640000"/>
    <a:srgbClr val="CFB5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26" autoAdjust="0"/>
  </p:normalViewPr>
  <p:slideViewPr>
    <p:cSldViewPr snapToGrid="0">
      <p:cViewPr>
        <p:scale>
          <a:sx n="75" d="100"/>
          <a:sy n="75" d="100"/>
        </p:scale>
        <p:origin x="972" y="-248"/>
      </p:cViewPr>
      <p:guideLst/>
    </p:cSldViewPr>
  </p:slideViewPr>
  <p:notesTextViewPr>
    <p:cViewPr>
      <p:scale>
        <a:sx n="1" d="1"/>
        <a:sy n="1" d="1"/>
      </p:scale>
      <p:origin x="0" y="0"/>
    </p:cViewPr>
  </p:notesTextViewPr>
  <p:sorterViewPr>
    <p:cViewPr varScale="1">
      <p:scale>
        <a:sx n="1" d="1"/>
        <a:sy n="1" d="1"/>
      </p:scale>
      <p:origin x="0" y="-41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0F80B-C477-499F-A054-B4CD7A3A68B7}" type="datetimeFigureOut">
              <a:rPr lang="fr-FR" smtClean="0"/>
              <a:t>23/10/2023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01EEE-EE17-4350-B87A-0B1EEE02B2C7}" type="slidenum">
              <a:rPr lang="fr-FR" smtClean="0"/>
              <a:t>‹#›</a:t>
            </a:fld>
            <a:endParaRPr lang="fr-FR"/>
          </a:p>
        </p:txBody>
      </p:sp>
    </p:spTree>
    <p:extLst>
      <p:ext uri="{BB962C8B-B14F-4D97-AF65-F5344CB8AC3E}">
        <p14:creationId xmlns:p14="http://schemas.microsoft.com/office/powerpoint/2010/main" val="237564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4F44CFC-E9E6-4C24-B222-9229CD32A80E}" type="datetime1">
              <a:rPr lang="fr-FR" smtClean="0"/>
              <a:t>23/10/2023</a:t>
            </a:fld>
            <a:endParaRPr lang="fr-FR"/>
          </a:p>
        </p:txBody>
      </p:sp>
      <p:sp>
        <p:nvSpPr>
          <p:cNvPr id="5" name="Footer Placeholder 4"/>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285681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B5C7DC0-E0E4-4E0C-9F28-67D6DF4D0F45}" type="datetime1">
              <a:rPr lang="fr-FR" smtClean="0"/>
              <a:t>23/10/2023</a:t>
            </a:fld>
            <a:endParaRPr lang="fr-FR"/>
          </a:p>
        </p:txBody>
      </p:sp>
      <p:sp>
        <p:nvSpPr>
          <p:cNvPr id="5" name="Footer Placeholder 4"/>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1495036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4AE6EE-AEE1-4F4C-BB74-3DFD8ECBD07F}" type="datetime1">
              <a:rPr lang="fr-FR" smtClean="0"/>
              <a:t>23/10/2023</a:t>
            </a:fld>
            <a:endParaRPr lang="fr-FR"/>
          </a:p>
        </p:txBody>
      </p:sp>
      <p:sp>
        <p:nvSpPr>
          <p:cNvPr id="5" name="Footer Placeholder 4"/>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4277849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x-none" dirty="0"/>
              <a:t>Slide Title</a:t>
            </a:r>
            <a:endParaRPr lang="en-US" dirty="0"/>
          </a:p>
        </p:txBody>
      </p:sp>
      <p:sp>
        <p:nvSpPr>
          <p:cNvPr id="3" name="Date Placeholder 2"/>
          <p:cNvSpPr>
            <a:spLocks noGrp="1"/>
          </p:cNvSpPr>
          <p:nvPr>
            <p:ph type="dt" sz="half" idx="10"/>
          </p:nvPr>
        </p:nvSpPr>
        <p:spPr/>
        <p:txBody>
          <a:bodyPr/>
          <a:lstStyle/>
          <a:p>
            <a:fld id="{8D3726F1-E8C3-4A18-B76F-E04CF26770DF}" type="datetime1">
              <a:rPr lang="fr-FR" smtClean="0"/>
              <a:t>23/10/2023</a:t>
            </a:fld>
            <a:endParaRPr lang="en-US" dirty="0"/>
          </a:p>
        </p:txBody>
      </p:sp>
      <p:sp>
        <p:nvSpPr>
          <p:cNvPr id="4" name="Footer Placeholder 3"/>
          <p:cNvSpPr>
            <a:spLocks noGrp="1"/>
          </p:cNvSpPr>
          <p:nvPr>
            <p:ph type="ftr" sz="quarter" idx="11"/>
          </p:nvPr>
        </p:nvSpPr>
        <p:spPr/>
        <p:txBody>
          <a:bodyPr/>
          <a:lstStyle/>
          <a:p>
            <a:r>
              <a:rPr lang="en-US"/>
              <a:t>Physics 524: Survey of Instrumentation &amp; Laboratory Techniques:  Unit 5:  Cooling &amp; Thermal management © G. Hallewell (2023) </a:t>
            </a:r>
            <a:endParaRPr lang="en-US" dirty="0"/>
          </a:p>
        </p:txBody>
      </p:sp>
      <p:sp>
        <p:nvSpPr>
          <p:cNvPr id="5" name="Slide Number Placeholder 4"/>
          <p:cNvSpPr>
            <a:spLocks noGrp="1"/>
          </p:cNvSpPr>
          <p:nvPr>
            <p:ph type="sldNum" sz="quarter" idx="12"/>
          </p:nvPr>
        </p:nvSpPr>
        <p:spPr/>
        <p:txBody>
          <a:bodyPr/>
          <a:lstStyle/>
          <a:p>
            <a:fld id="{8D6C380F-326D-3C40-9EE7-7FBAB0953422}" type="slidenum">
              <a:rPr lang="en-US" smtClean="0"/>
              <a:pPr/>
              <a:t>‹#›</a:t>
            </a:fld>
            <a:endParaRPr lang="en-US"/>
          </a:p>
        </p:txBody>
      </p:sp>
      <p:sp>
        <p:nvSpPr>
          <p:cNvPr id="7" name="Content Placeholder 6"/>
          <p:cNvSpPr>
            <a:spLocks noGrp="1"/>
          </p:cNvSpPr>
          <p:nvPr>
            <p:ph sz="quarter" idx="13" hasCustomPrompt="1"/>
          </p:nvPr>
        </p:nvSpPr>
        <p:spPr>
          <a:xfrm>
            <a:off x="457200" y="1260000"/>
            <a:ext cx="8226425" cy="5016068"/>
          </a:xfrm>
        </p:spPr>
        <p:txBody>
          <a:bodyPr/>
          <a:lstStyle>
            <a:lvl2pPr>
              <a:defRPr baseline="0"/>
            </a:lvl2pPr>
          </a:lstStyle>
          <a:p>
            <a:pPr lvl="0"/>
            <a:r>
              <a:rPr lang="x-none" dirty="0"/>
              <a:t>Slide text first level</a:t>
            </a:r>
          </a:p>
          <a:p>
            <a:pPr lvl="1"/>
            <a:r>
              <a:rPr lang="x-none" dirty="0"/>
              <a:t>Slide text second level</a:t>
            </a:r>
          </a:p>
          <a:p>
            <a:pPr lvl="2"/>
            <a:r>
              <a:rPr lang="x-none" dirty="0"/>
              <a:t>Slide text third level</a:t>
            </a:r>
          </a:p>
          <a:p>
            <a:pPr lvl="3"/>
            <a:r>
              <a:rPr lang="x-none" dirty="0"/>
              <a:t>Slide text fourth level</a:t>
            </a:r>
          </a:p>
          <a:p>
            <a:pPr lvl="4"/>
            <a:r>
              <a:rPr lang="x-none" dirty="0"/>
              <a:t>Slide text fifth level</a:t>
            </a:r>
            <a:endParaRPr lang="en-US" dirty="0"/>
          </a:p>
        </p:txBody>
      </p:sp>
    </p:spTree>
    <p:extLst>
      <p:ext uri="{BB962C8B-B14F-4D97-AF65-F5344CB8AC3E}">
        <p14:creationId xmlns:p14="http://schemas.microsoft.com/office/powerpoint/2010/main" val="423470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35DC7F-E0D1-479C-91A8-B671D2881862}" type="datetime1">
              <a:rPr lang="fr-FR" smtClean="0"/>
              <a:t>23/10/2023</a:t>
            </a:fld>
            <a:endParaRPr lang="fr-FR"/>
          </a:p>
        </p:txBody>
      </p:sp>
      <p:sp>
        <p:nvSpPr>
          <p:cNvPr id="5" name="Footer Placeholder 4"/>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159477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1B7CA78-5DCE-4373-8BF2-AB73AF02CF28}" type="datetime1">
              <a:rPr lang="fr-FR" smtClean="0"/>
              <a:t>23/10/2023</a:t>
            </a:fld>
            <a:endParaRPr lang="fr-FR"/>
          </a:p>
        </p:txBody>
      </p:sp>
      <p:sp>
        <p:nvSpPr>
          <p:cNvPr id="5" name="Footer Placeholder 4"/>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1434508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92EB019-A8C9-4BA1-A51A-97272D268ADB}" type="datetime1">
              <a:rPr lang="fr-FR" smtClean="0"/>
              <a:t>23/10/2023</a:t>
            </a:fld>
            <a:endParaRPr lang="fr-FR"/>
          </a:p>
        </p:txBody>
      </p:sp>
      <p:sp>
        <p:nvSpPr>
          <p:cNvPr id="6" name="Footer Placeholder 5"/>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7" name="Slide Number Placeholder 6"/>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240530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CAAB68E-C384-42C8-9858-653A30430440}" type="datetime1">
              <a:rPr lang="fr-FR" smtClean="0"/>
              <a:t>23/10/2023</a:t>
            </a:fld>
            <a:endParaRPr lang="fr-FR"/>
          </a:p>
        </p:txBody>
      </p:sp>
      <p:sp>
        <p:nvSpPr>
          <p:cNvPr id="8" name="Footer Placeholder 7"/>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9" name="Slide Number Placeholder 8"/>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102483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4B400BB-7561-43C4-804C-CDC275D53689}" type="datetime1">
              <a:rPr lang="fr-FR" smtClean="0"/>
              <a:t>23/10/2023</a:t>
            </a:fld>
            <a:endParaRPr lang="fr-FR"/>
          </a:p>
        </p:txBody>
      </p:sp>
      <p:sp>
        <p:nvSpPr>
          <p:cNvPr id="4" name="Footer Placeholder 3"/>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5" name="Slide Number Placeholder 4"/>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324640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83BF90-E6A2-4B49-9B18-4A50C2C7F4B8}" type="datetime1">
              <a:rPr lang="fr-FR" smtClean="0"/>
              <a:t>23/10/2023</a:t>
            </a:fld>
            <a:endParaRPr lang="fr-FR"/>
          </a:p>
        </p:txBody>
      </p:sp>
      <p:sp>
        <p:nvSpPr>
          <p:cNvPr id="3" name="Footer Placeholder 2"/>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4" name="Slide Number Placeholder 3"/>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161826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B9A2C96-2402-4535-A2E5-ED95326CC58D}" type="datetime1">
              <a:rPr lang="fr-FR" smtClean="0"/>
              <a:t>23/10/2023</a:t>
            </a:fld>
            <a:endParaRPr lang="fr-FR"/>
          </a:p>
        </p:txBody>
      </p:sp>
      <p:sp>
        <p:nvSpPr>
          <p:cNvPr id="6" name="Footer Placeholder 5"/>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7" name="Slide Number Placeholder 6"/>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218034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8A91D0C-5DAB-48C0-BE76-C80A6891FCAC}" type="datetime1">
              <a:rPr lang="fr-FR" smtClean="0"/>
              <a:t>23/10/2023</a:t>
            </a:fld>
            <a:endParaRPr lang="fr-FR"/>
          </a:p>
        </p:txBody>
      </p:sp>
      <p:sp>
        <p:nvSpPr>
          <p:cNvPr id="6" name="Footer Placeholder 5"/>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7" name="Slide Number Placeholder 6"/>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316497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5B460-AA14-4B5A-A2DB-14C88F33BF04}" type="datetime1">
              <a:rPr lang="fr-FR" smtClean="0"/>
              <a:t>23/10/2023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9EBEA-8FF1-4741-9019-86B2F2893584}" type="slidenum">
              <a:rPr lang="fr-FR" smtClean="0"/>
              <a:t>‹#›</a:t>
            </a:fld>
            <a:endParaRPr lang="fr-FR"/>
          </a:p>
        </p:txBody>
      </p:sp>
    </p:spTree>
    <p:extLst>
      <p:ext uri="{BB962C8B-B14F-4D97-AF65-F5344CB8AC3E}">
        <p14:creationId xmlns:p14="http://schemas.microsoft.com/office/powerpoint/2010/main" val="2910172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6"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file:///C:\Greg\Gollin-Cooling_course\Course%20description\Figures%20for%20course%20description\Cooling%20%20block.jpg" TargetMode="External"/><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file:///C:\Greg\Gollin-Cooling_course\Course%20description\Figures%20for%20course%20description\Cooling%20%20block.jpg" TargetMode="External"/><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file:///C:\Greg\Gollin-Cooling_course\Course%20description\Figures%20for%20course%20description\Evaporator.jpg"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file:///F:\Gollin-Cooling_course\Course%20description\Figures%20for%20course%20description\PID%20formula.jpg" TargetMode="External"/><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file:///F:\Gollin-Cooling_course\Course%20description\Figures%20for%20course%20description\PID%20screenshots.jpg" TargetMode="External"/><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hyperlink" Target="https://en.wikipedia.org/wiki/File:PID_Compensation_Animated.gif" TargetMode="External"/><Relationship Id="rId5" Type="http://schemas.openxmlformats.org/officeDocument/2006/relationships/image" Target="file:///C:\Sauvegarde\Gollin-Cooling_course\Course%20description\latest%20course%20descrpiption,%20late%20september%202023\Figures%20for%20course%20description\PID_Compensation_Animated.gif" TargetMode="Externa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2424932"/>
            <a:ext cx="7886700" cy="1325563"/>
          </a:xfrm>
        </p:spPr>
        <p:txBody>
          <a:bodyPr/>
          <a:lstStyle/>
          <a:p>
            <a:pPr algn="ctr"/>
            <a:r>
              <a:rPr lang="fr-FR" b="1" dirty="0">
                <a:solidFill>
                  <a:srgbClr val="C00000"/>
                </a:solidFill>
              </a:rPr>
              <a:t>Lecture 1 of 4</a:t>
            </a:r>
            <a:br>
              <a:rPr lang="fr-FR" b="1" dirty="0">
                <a:solidFill>
                  <a:srgbClr val="C00000"/>
                </a:solidFill>
              </a:rPr>
            </a:br>
            <a:r>
              <a:rPr lang="fr-FR" b="1" dirty="0">
                <a:solidFill>
                  <a:srgbClr val="C00000"/>
                </a:solidFill>
              </a:rPr>
              <a:t>(16:</a:t>
            </a:r>
            <a:r>
              <a:rPr lang="fr-FR" sz="2400" b="1" dirty="0">
                <a:solidFill>
                  <a:srgbClr val="C00000"/>
                </a:solidFill>
              </a:rPr>
              <a:t>4</a:t>
            </a:r>
            <a:r>
              <a:rPr lang="fr-FR" b="1" dirty="0">
                <a:solidFill>
                  <a:srgbClr val="C00000"/>
                </a:solidFill>
              </a:rPr>
              <a:t>)</a:t>
            </a:r>
          </a:p>
        </p:txBody>
      </p:sp>
      <p:sp>
        <p:nvSpPr>
          <p:cNvPr id="3" name="Espace réservé du numéro de diapositive 2"/>
          <p:cNvSpPr>
            <a:spLocks noGrp="1"/>
          </p:cNvSpPr>
          <p:nvPr>
            <p:ph type="sldNum" sz="quarter" idx="12"/>
          </p:nvPr>
        </p:nvSpPr>
        <p:spPr/>
        <p:txBody>
          <a:bodyPr/>
          <a:lstStyle/>
          <a:p>
            <a:fld id="{8D6C380F-326D-3C40-9EE7-7FBAB0953422}" type="slidenum">
              <a:rPr lang="en-US" smtClean="0"/>
              <a:pPr/>
              <a:t>1</a:t>
            </a:fld>
            <a:endParaRPr lang="en-US"/>
          </a:p>
        </p:txBody>
      </p:sp>
      <p:sp>
        <p:nvSpPr>
          <p:cNvPr id="4" name="Espace réservé du pied de page 3"/>
          <p:cNvSpPr>
            <a:spLocks noGrp="1"/>
          </p:cNvSpPr>
          <p:nvPr>
            <p:ph type="ftr" sz="quarter" idx="11"/>
          </p:nvPr>
        </p:nvSpPr>
        <p:spPr>
          <a:xfrm>
            <a:off x="2265680" y="6148071"/>
            <a:ext cx="4316730" cy="416560"/>
          </a:xfrm>
        </p:spPr>
        <p:txBody>
          <a:bodyPr/>
          <a:lstStyle/>
          <a:p>
            <a:r>
              <a:rPr lang="en-US" dirty="0"/>
              <a:t>Physics 524: Survey of Instrumentation &amp; Laboratory Techniques:  Unit 5:  Cooling &amp; Thermal management © G. Hallewell (2023) </a:t>
            </a:r>
          </a:p>
        </p:txBody>
      </p:sp>
    </p:spTree>
    <p:extLst>
      <p:ext uri="{BB962C8B-B14F-4D97-AF65-F5344CB8AC3E}">
        <p14:creationId xmlns:p14="http://schemas.microsoft.com/office/powerpoint/2010/main" val="383838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499561" y="6112042"/>
            <a:ext cx="4492174" cy="426871"/>
          </a:xfrm>
        </p:spPr>
        <p:txBody>
          <a:bodyPr/>
          <a:lstStyle/>
          <a:p>
            <a:r>
              <a:rPr lang="en-US" dirty="0"/>
              <a:t>Physics 524: Survey of Instrumentation &amp; Laboratory Techniques: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10</a:t>
            </a:fld>
            <a:endParaRPr lang="en-US"/>
          </a:p>
        </p:txBody>
      </p:sp>
      <p:sp>
        <p:nvSpPr>
          <p:cNvPr id="8" name="Titre 1"/>
          <p:cNvSpPr>
            <a:spLocks noGrp="1"/>
          </p:cNvSpPr>
          <p:nvPr>
            <p:ph type="title"/>
          </p:nvPr>
        </p:nvSpPr>
        <p:spPr>
          <a:xfrm>
            <a:off x="628650" y="365126"/>
            <a:ext cx="7886700" cy="814591"/>
          </a:xfrm>
        </p:spPr>
        <p:txBody>
          <a:bodyPr/>
          <a:lstStyle/>
          <a:p>
            <a:pPr algn="ctr"/>
            <a:r>
              <a:rPr lang="en-GB" b="1" dirty="0">
                <a:solidFill>
                  <a:srgbClr val="C00000"/>
                </a:solidFill>
              </a:rPr>
              <a:t>5.2 </a:t>
            </a:r>
            <a:r>
              <a:rPr lang="en-GB" b="1" dirty="0" err="1">
                <a:solidFill>
                  <a:srgbClr val="C00000"/>
                </a:solidFill>
              </a:rPr>
              <a:t>Monophase</a:t>
            </a:r>
            <a:r>
              <a:rPr lang="en-GB" b="1" dirty="0">
                <a:solidFill>
                  <a:srgbClr val="C00000"/>
                </a:solidFill>
              </a:rPr>
              <a:t> liquid cooling</a:t>
            </a:r>
            <a:endParaRPr lang="fr-FR" b="1" dirty="0">
              <a:solidFill>
                <a:srgbClr val="C00000"/>
              </a:solidFill>
            </a:endParaRPr>
          </a:p>
        </p:txBody>
      </p:sp>
      <p:sp>
        <p:nvSpPr>
          <p:cNvPr id="9" name="ZoneTexte 8"/>
          <p:cNvSpPr txBox="1"/>
          <p:nvPr/>
        </p:nvSpPr>
        <p:spPr>
          <a:xfrm>
            <a:off x="135252" y="1424026"/>
            <a:ext cx="9008748" cy="2862322"/>
          </a:xfrm>
          <a:prstGeom prst="rect">
            <a:avLst/>
          </a:prstGeom>
          <a:noFill/>
        </p:spPr>
        <p:txBody>
          <a:bodyPr wrap="none" rtlCol="0">
            <a:spAutoFit/>
          </a:bodyPr>
          <a:lstStyle/>
          <a:p>
            <a:r>
              <a:rPr lang="en-GB" b="1" dirty="0"/>
              <a:t>Problem (1) – see also separate sheet:</a:t>
            </a:r>
            <a:r>
              <a:rPr lang="en-GB" dirty="0"/>
              <a:t> </a:t>
            </a:r>
          </a:p>
          <a:p>
            <a:r>
              <a:rPr lang="en-GB" dirty="0"/>
              <a:t> </a:t>
            </a:r>
            <a:endParaRPr lang="en-GB" sz="1200" dirty="0"/>
          </a:p>
          <a:p>
            <a:r>
              <a:rPr lang="en-GB" dirty="0">
                <a:solidFill>
                  <a:schemeClr val="accent5"/>
                </a:solidFill>
              </a:rPr>
              <a:t>A core processor chip in a PC dissipates 100W of heat. The user has attached a liquid-channel </a:t>
            </a:r>
          </a:p>
          <a:p>
            <a:r>
              <a:rPr lang="en-GB" dirty="0">
                <a:solidFill>
                  <a:schemeClr val="accent5"/>
                </a:solidFill>
              </a:rPr>
              <a:t>cooling block directly to it, through which coolant liquid can flow. </a:t>
            </a:r>
          </a:p>
          <a:p>
            <a:r>
              <a:rPr lang="en-GB" dirty="0">
                <a:solidFill>
                  <a:schemeClr val="accent5"/>
                </a:solidFill>
              </a:rPr>
              <a:t> </a:t>
            </a:r>
          </a:p>
          <a:p>
            <a:r>
              <a:rPr lang="en-GB" dirty="0">
                <a:solidFill>
                  <a:schemeClr val="accent5"/>
                </a:solidFill>
              </a:rPr>
              <a:t>The user has a choice between water or a non-conductive modern liquid coolant with GWP=0 </a:t>
            </a:r>
          </a:p>
          <a:p>
            <a:r>
              <a:rPr lang="en-GB" dirty="0">
                <a:solidFill>
                  <a:schemeClr val="accent5"/>
                </a:solidFill>
              </a:rPr>
              <a:t>(3M NOVEC®  649 [2.2]). What is the mass flow </a:t>
            </a:r>
            <a:r>
              <a:rPr lang="en-GB" b="1" i="1" dirty="0">
                <a:solidFill>
                  <a:schemeClr val="accent5"/>
                </a:solidFill>
              </a:rPr>
              <a:t>ṁ</a:t>
            </a:r>
            <a:r>
              <a:rPr lang="en-GB" dirty="0">
                <a:solidFill>
                  <a:schemeClr val="accent5"/>
                </a:solidFill>
              </a:rPr>
              <a:t> of (1) water and (2) 3M NOVEC® 649 </a:t>
            </a:r>
          </a:p>
          <a:p>
            <a:r>
              <a:rPr lang="en-GB" dirty="0">
                <a:solidFill>
                  <a:schemeClr val="accent5"/>
                </a:solidFill>
              </a:rPr>
              <a:t>needed to ensure that the coolant liquid temperature rise </a:t>
            </a:r>
            <a:r>
              <a:rPr lang="en-GB" b="1" i="1" dirty="0">
                <a:solidFill>
                  <a:schemeClr val="accent5"/>
                </a:solidFill>
              </a:rPr>
              <a:t>DT</a:t>
            </a:r>
            <a:r>
              <a:rPr lang="en-GB" dirty="0">
                <a:solidFill>
                  <a:schemeClr val="accent5"/>
                </a:solidFill>
              </a:rPr>
              <a:t> is limited to 10 ˚C?</a:t>
            </a:r>
          </a:p>
          <a:p>
            <a:r>
              <a:rPr lang="en-GB" dirty="0">
                <a:solidFill>
                  <a:schemeClr val="accent5"/>
                </a:solidFill>
              </a:rPr>
              <a:t> </a:t>
            </a:r>
          </a:p>
          <a:p>
            <a:endParaRPr lang="fr-FR" dirty="0">
              <a:solidFill>
                <a:schemeClr val="accent5"/>
              </a:solidFill>
            </a:endParaRPr>
          </a:p>
        </p:txBody>
      </p:sp>
    </p:spTree>
    <p:extLst>
      <p:ext uri="{BB962C8B-B14F-4D97-AF65-F5344CB8AC3E}">
        <p14:creationId xmlns:p14="http://schemas.microsoft.com/office/powerpoint/2010/main" val="86263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50921" y="6356350"/>
            <a:ext cx="4969644" cy="365125"/>
          </a:xfrm>
        </p:spPr>
        <p:txBody>
          <a:bodyPr/>
          <a:lstStyle/>
          <a:p>
            <a:r>
              <a:rPr lang="en-US" dirty="0"/>
              <a:t>Physics 524: Survey of Instrumentation &amp; Laboratory Techniques:  </a:t>
            </a:r>
          </a:p>
          <a:p>
            <a:r>
              <a:rPr lang="en-US" dirty="0"/>
              <a:t>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11</a:t>
            </a:fld>
            <a:endParaRPr lang="en-US"/>
          </a:p>
        </p:txBody>
      </p:sp>
      <p:sp>
        <p:nvSpPr>
          <p:cNvPr id="6" name="ZoneTexte 5"/>
          <p:cNvSpPr txBox="1"/>
          <p:nvPr/>
        </p:nvSpPr>
        <p:spPr>
          <a:xfrm>
            <a:off x="198270" y="2172640"/>
            <a:ext cx="8747459" cy="1754326"/>
          </a:xfrm>
          <a:prstGeom prst="rect">
            <a:avLst/>
          </a:prstGeom>
          <a:noFill/>
        </p:spPr>
        <p:txBody>
          <a:bodyPr wrap="none" rtlCol="0">
            <a:spAutoFit/>
          </a:bodyPr>
          <a:lstStyle/>
          <a:p>
            <a:r>
              <a:rPr lang="en-GB" dirty="0">
                <a:solidFill>
                  <a:schemeClr val="accent5"/>
                </a:solidFill>
              </a:rPr>
              <a:t> </a:t>
            </a:r>
          </a:p>
          <a:p>
            <a:r>
              <a:rPr lang="en-GB" dirty="0">
                <a:solidFill>
                  <a:schemeClr val="accent5"/>
                </a:solidFill>
              </a:rPr>
              <a:t>In practice of course, heat must be  channelled into a cooling fluid through adhesive </a:t>
            </a:r>
          </a:p>
          <a:p>
            <a:r>
              <a:rPr lang="en-GB" dirty="0">
                <a:solidFill>
                  <a:schemeClr val="accent5"/>
                </a:solidFill>
              </a:rPr>
              <a:t>or thermal grease and through the wall of the cooling block into the fluid. </a:t>
            </a:r>
          </a:p>
          <a:p>
            <a:endParaRPr lang="en-GB" dirty="0">
              <a:solidFill>
                <a:schemeClr val="accent5"/>
              </a:solidFill>
            </a:endParaRPr>
          </a:p>
          <a:p>
            <a:r>
              <a:rPr lang="en-GB" dirty="0">
                <a:solidFill>
                  <a:schemeClr val="accent5"/>
                </a:solidFill>
              </a:rPr>
              <a:t>All these materials have thermal resistances which stack up, resulting  in a significant </a:t>
            </a:r>
          </a:p>
          <a:p>
            <a:r>
              <a:rPr lang="en-GB" dirty="0">
                <a:solidFill>
                  <a:schemeClr val="accent5"/>
                </a:solidFill>
              </a:rPr>
              <a:t>temperature offset between the dissipating structure and cooling fluid evacuating the heat.</a:t>
            </a:r>
          </a:p>
        </p:txBody>
      </p:sp>
      <p:sp>
        <p:nvSpPr>
          <p:cNvPr id="7" name="Titre 1"/>
          <p:cNvSpPr>
            <a:spLocks noGrp="1"/>
          </p:cNvSpPr>
          <p:nvPr>
            <p:ph type="title"/>
          </p:nvPr>
        </p:nvSpPr>
        <p:spPr>
          <a:xfrm>
            <a:off x="628650" y="365126"/>
            <a:ext cx="7886700" cy="814591"/>
          </a:xfrm>
        </p:spPr>
        <p:txBody>
          <a:bodyPr/>
          <a:lstStyle/>
          <a:p>
            <a:pPr algn="ctr"/>
            <a:r>
              <a:rPr lang="en-GB" b="1" dirty="0">
                <a:solidFill>
                  <a:srgbClr val="C00000"/>
                </a:solidFill>
              </a:rPr>
              <a:t>5.2 </a:t>
            </a:r>
            <a:r>
              <a:rPr lang="en-GB" b="1" dirty="0" err="1">
                <a:solidFill>
                  <a:srgbClr val="C00000"/>
                </a:solidFill>
              </a:rPr>
              <a:t>Monophase</a:t>
            </a:r>
            <a:r>
              <a:rPr lang="en-GB" b="1" dirty="0">
                <a:solidFill>
                  <a:srgbClr val="C00000"/>
                </a:solidFill>
              </a:rPr>
              <a:t> liquid cooling (4)</a:t>
            </a:r>
            <a:endParaRPr lang="fr-FR" b="1" dirty="0">
              <a:solidFill>
                <a:srgbClr val="C00000"/>
              </a:solidFill>
            </a:endParaRPr>
          </a:p>
        </p:txBody>
      </p:sp>
    </p:spTree>
    <p:extLst>
      <p:ext uri="{BB962C8B-B14F-4D97-AF65-F5344CB8AC3E}">
        <p14:creationId xmlns:p14="http://schemas.microsoft.com/office/powerpoint/2010/main" val="92600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015290" y="6273083"/>
            <a:ext cx="4575008" cy="584917"/>
          </a:xfrm>
        </p:spPr>
        <p:txBody>
          <a:bodyPr/>
          <a:lstStyle/>
          <a:p>
            <a:r>
              <a:rPr lang="en-US" dirty="0"/>
              <a:t>Physics 524: Survey of Instrumentation &amp; Laboratory Techniques:  </a:t>
            </a:r>
          </a:p>
          <a:p>
            <a:r>
              <a:rPr lang="en-US" dirty="0"/>
              <a:t>Unit 5:  Cooling &amp; Thermal management © G. Hallewell (2023) </a:t>
            </a:r>
          </a:p>
        </p:txBody>
      </p:sp>
      <p:sp>
        <p:nvSpPr>
          <p:cNvPr id="4" name="Espace réservé du numéro de diapositive 3"/>
          <p:cNvSpPr>
            <a:spLocks noGrp="1"/>
          </p:cNvSpPr>
          <p:nvPr>
            <p:ph type="sldNum" sz="quarter" idx="12"/>
          </p:nvPr>
        </p:nvSpPr>
        <p:spPr/>
        <p:txBody>
          <a:bodyPr/>
          <a:lstStyle/>
          <a:p>
            <a:endParaRPr lang="en-US" dirty="0"/>
          </a:p>
          <a:p>
            <a:endParaRPr lang="en-US" dirty="0"/>
          </a:p>
          <a:p>
            <a:fld id="{8D6C380F-326D-3C40-9EE7-7FBAB0953422}" type="slidenum">
              <a:rPr lang="en-US" smtClean="0"/>
              <a:pPr/>
              <a:t>12</a:t>
            </a:fld>
            <a:endParaRPr lang="en-US" dirty="0"/>
          </a:p>
        </p:txBody>
      </p:sp>
      <p:sp>
        <p:nvSpPr>
          <p:cNvPr id="7" name="Titre 1"/>
          <p:cNvSpPr>
            <a:spLocks noGrp="1"/>
          </p:cNvSpPr>
          <p:nvPr>
            <p:ph type="title"/>
          </p:nvPr>
        </p:nvSpPr>
        <p:spPr>
          <a:xfrm>
            <a:off x="292263" y="233679"/>
            <a:ext cx="8419097" cy="814591"/>
          </a:xfrm>
        </p:spPr>
        <p:txBody>
          <a:bodyPr>
            <a:noAutofit/>
          </a:bodyPr>
          <a:lstStyle/>
          <a:p>
            <a:pPr algn="ctr">
              <a:lnSpc>
                <a:spcPct val="80000"/>
              </a:lnSpc>
            </a:pPr>
            <a:r>
              <a:rPr lang="en-GB" sz="3600" b="1" dirty="0">
                <a:solidFill>
                  <a:srgbClr val="C00000"/>
                </a:solidFill>
              </a:rPr>
              <a:t>5.2 </a:t>
            </a:r>
            <a:r>
              <a:rPr lang="en-GB" sz="3600" dirty="0">
                <a:solidFill>
                  <a:srgbClr val="C00000"/>
                </a:solidFill>
                <a:latin typeface="Calibri" panose="020F0502020204030204" pitchFamily="34" charset="0"/>
                <a:ea typeface="Times New Roman" panose="02020603050405020304" pitchFamily="18" charset="0"/>
              </a:rPr>
              <a:t>Thermal Conductivity, thermal resistance – getting heat into a coolant </a:t>
            </a:r>
            <a:endParaRPr lang="fr-FR" sz="3600" dirty="0">
              <a:solidFill>
                <a:srgbClr val="C00000"/>
              </a:solidFill>
            </a:endParaRPr>
          </a:p>
        </p:txBody>
      </p:sp>
      <mc:AlternateContent xmlns:mc="http://schemas.openxmlformats.org/markup-compatibility/2006" xmlns:a14="http://schemas.microsoft.com/office/drawing/2010/main">
        <mc:Choice Requires="a14">
          <p:sp>
            <p:nvSpPr>
              <p:cNvPr id="9" name="Rectangle 8"/>
              <p:cNvSpPr/>
              <p:nvPr/>
            </p:nvSpPr>
            <p:spPr>
              <a:xfrm>
                <a:off x="154503" y="1052927"/>
                <a:ext cx="9095376" cy="5386988"/>
              </a:xfrm>
              <a:prstGeom prst="rect">
                <a:avLst/>
              </a:prstGeom>
            </p:spPr>
            <p:txBody>
              <a:bodyPr wrap="square">
                <a:spAutoFit/>
              </a:bodyPr>
              <a:lstStyle/>
              <a:p>
                <a:pPr indent="180340" algn="just">
                  <a:spcAft>
                    <a:spcPts val="0"/>
                  </a:spcAft>
                </a:pPr>
                <a:r>
                  <a:rPr lang="en-GB" dirty="0">
                    <a:solidFill>
                      <a:schemeClr val="accent5"/>
                    </a:solidFill>
                    <a:latin typeface="Calibri" panose="020F0502020204030204" pitchFamily="34" charset="0"/>
                    <a:ea typeface="Times New Roman" panose="02020603050405020304" pitchFamily="18" charset="0"/>
                  </a:rPr>
                  <a:t>Thermal conductivity &amp; resistance can be considered similarly to </a:t>
                </a:r>
              </a:p>
              <a:p>
                <a:pPr indent="180340" algn="just">
                  <a:spcAft>
                    <a:spcPts val="0"/>
                  </a:spcAft>
                </a:pPr>
                <a:r>
                  <a:rPr lang="en-GB" dirty="0">
                    <a:solidFill>
                      <a:schemeClr val="accent5"/>
                    </a:solidFill>
                    <a:latin typeface="Calibri" panose="020F0502020204030204" pitchFamily="34" charset="0"/>
                    <a:ea typeface="Times New Roman" panose="02020603050405020304" pitchFamily="18" charset="0"/>
                  </a:rPr>
                  <a:t>electrical conductivity &amp; resistance, with expressions similar those derived from Ohm’s law</a:t>
                </a:r>
                <a:r>
                  <a:rPr lang="en-GB" dirty="0">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indent="180340" algn="just">
                  <a:spcAft>
                    <a:spcPts val="0"/>
                  </a:spcAft>
                </a:pPr>
                <a:r>
                  <a:rPr lang="en-GB" sz="700" b="1" dirty="0">
                    <a:effectLst/>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indent="180340" algn="just">
                  <a:spcAft>
                    <a:spcPts val="0"/>
                  </a:spcAft>
                </a:pPr>
                <a:r>
                  <a:rPr lang="en-GB" dirty="0">
                    <a:latin typeface="Calibri" panose="020F0502020204030204" pitchFamily="34" charset="0"/>
                    <a:ea typeface="Times New Roman" panose="02020603050405020304" pitchFamily="18" charset="0"/>
                  </a:rPr>
                  <a:t> The temperature difference, </a:t>
                </a:r>
                <a:r>
                  <a:rPr lang="en-GB" b="1" i="1" dirty="0" err="1">
                    <a:latin typeface="Symbol" panose="05050102010706020507" pitchFamily="18" charset="2"/>
                    <a:ea typeface="Times New Roman" panose="02020603050405020304" pitchFamily="18" charset="0"/>
                    <a:cs typeface="Calibri" panose="020F0502020204030204" pitchFamily="34" charset="0"/>
                  </a:rPr>
                  <a:t>d</a:t>
                </a:r>
                <a:r>
                  <a:rPr lang="en-GB" b="1" i="1" dirty="0" err="1">
                    <a:latin typeface="Calibri" panose="020F0502020204030204" pitchFamily="34" charset="0"/>
                    <a:ea typeface="Times New Roman" panose="02020603050405020304" pitchFamily="18" charset="0"/>
                  </a:rPr>
                  <a:t>T</a:t>
                </a:r>
                <a:r>
                  <a:rPr lang="en-GB" dirty="0">
                    <a:latin typeface="Calibri" panose="020F0502020204030204" pitchFamily="34" charset="0"/>
                    <a:ea typeface="Times New Roman" panose="02020603050405020304" pitchFamily="18" charset="0"/>
                  </a:rPr>
                  <a:t> (K) across a thermal interface (a good thermal conductor </a:t>
                </a:r>
              </a:p>
              <a:p>
                <a:pPr indent="180340" algn="just">
                  <a:spcAft>
                    <a:spcPts val="0"/>
                  </a:spcAft>
                </a:pPr>
                <a:r>
                  <a:rPr lang="en-GB" dirty="0">
                    <a:latin typeface="Calibri" panose="020F0502020204030204" pitchFamily="34" charset="0"/>
                    <a:ea typeface="Times New Roman" panose="02020603050405020304" pitchFamily="18" charset="0"/>
                  </a:rPr>
                  <a:t>like a metal or a poor conductor like a  foam insulator) of thickness </a:t>
                </a:r>
                <a:r>
                  <a:rPr lang="en-GB" b="1" i="1" dirty="0">
                    <a:latin typeface="Calibri" panose="020F0502020204030204" pitchFamily="34" charset="0"/>
                    <a:ea typeface="Times New Roman" panose="02020603050405020304" pitchFamily="18" charset="0"/>
                  </a:rPr>
                  <a:t>l</a:t>
                </a:r>
                <a:r>
                  <a:rPr lang="en-GB" dirty="0">
                    <a:latin typeface="Calibri" panose="020F0502020204030204" pitchFamily="34" charset="0"/>
                    <a:ea typeface="Times New Roman" panose="02020603050405020304" pitchFamily="18" charset="0"/>
                  </a:rPr>
                  <a:t> (m) </a:t>
                </a:r>
              </a:p>
              <a:p>
                <a:pPr indent="180340" algn="just">
                  <a:spcAft>
                    <a:spcPts val="0"/>
                  </a:spcAft>
                </a:pPr>
                <a:r>
                  <a:rPr lang="en-GB" dirty="0">
                    <a:latin typeface="Calibri" panose="020F0502020204030204" pitchFamily="34" charset="0"/>
                    <a:ea typeface="Times New Roman" panose="02020603050405020304" pitchFamily="18" charset="0"/>
                  </a:rPr>
                  <a:t>when a power density of </a:t>
                </a:r>
                <a:r>
                  <a:rPr lang="en-GB" b="1" i="1" dirty="0">
                    <a:latin typeface="Calibri" panose="020F0502020204030204" pitchFamily="34" charset="0"/>
                    <a:ea typeface="Times New Roman" panose="02020603050405020304" pitchFamily="18" charset="0"/>
                  </a:rPr>
                  <a:t>q</a:t>
                </a:r>
                <a:r>
                  <a:rPr lang="en-GB" dirty="0">
                    <a:latin typeface="Calibri" panose="020F0502020204030204" pitchFamily="34" charset="0"/>
                    <a:ea typeface="Times New Roman" panose="02020603050405020304" pitchFamily="18" charset="0"/>
                  </a:rPr>
                  <a:t> (W.m</a:t>
                </a:r>
                <a:r>
                  <a:rPr lang="en-GB" baseline="30000" dirty="0">
                    <a:latin typeface="Calibri" panose="020F0502020204030204" pitchFamily="34" charset="0"/>
                    <a:ea typeface="Times New Roman" panose="02020603050405020304" pitchFamily="18" charset="0"/>
                  </a:rPr>
                  <a:t>-2</a:t>
                </a:r>
                <a:r>
                  <a:rPr lang="en-GB" dirty="0">
                    <a:latin typeface="Calibri" panose="020F0502020204030204" pitchFamily="34" charset="0"/>
                    <a:ea typeface="Times New Roman" panose="02020603050405020304" pitchFamily="18" charset="0"/>
                  </a:rPr>
                  <a:t>) is applied to one side is given by:</a:t>
                </a:r>
                <a:endParaRPr lang="en-GB" dirty="0">
                  <a:latin typeface="Times New Roman" panose="02020603050405020304" pitchFamily="18" charset="0"/>
                  <a:ea typeface="Times New Roman" panose="02020603050405020304" pitchFamily="18" charset="0"/>
                </a:endParaRPr>
              </a:p>
              <a:p>
                <a:pPr indent="180340" algn="just">
                  <a:spcAft>
                    <a:spcPts val="0"/>
                  </a:spcAft>
                </a:pPr>
                <a:r>
                  <a:rPr lang="en-GB" sz="700" dirty="0">
                    <a:effectLst/>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marL="180340" algn="r">
                  <a:spcAft>
                    <a:spcPts val="0"/>
                  </a:spcAft>
                </a:pPr>
                <a:r>
                  <a:rPr lang="en-GB" sz="2400" b="1" i="1" dirty="0">
                    <a:effectLst/>
                    <a:latin typeface="Symbol" panose="05050102010706020507" pitchFamily="18" charset="2"/>
                    <a:ea typeface="Times New Roman" panose="02020603050405020304" pitchFamily="18" charset="0"/>
                    <a:cs typeface="Calibri" panose="020F0502020204030204" pitchFamily="34" charset="0"/>
                  </a:rPr>
                  <a:t>                                  </a:t>
                </a:r>
                <a:r>
                  <a:rPr lang="en-GB" sz="2400" b="1" i="1" dirty="0" err="1">
                    <a:effectLst/>
                    <a:latin typeface="Symbol" panose="05050102010706020507" pitchFamily="18" charset="2"/>
                    <a:ea typeface="Times New Roman" panose="02020603050405020304" pitchFamily="18" charset="0"/>
                    <a:cs typeface="Calibri" panose="020F0502020204030204" pitchFamily="34" charset="0"/>
                  </a:rPr>
                  <a:t>d</a:t>
                </a:r>
                <a:r>
                  <a:rPr lang="en-GB" sz="2400" b="1" i="1" dirty="0" err="1">
                    <a:effectLst/>
                    <a:latin typeface="Calibri" panose="020F0502020204030204" pitchFamily="34" charset="0"/>
                    <a:ea typeface="Times New Roman" panose="02020603050405020304" pitchFamily="18" charset="0"/>
                  </a:rPr>
                  <a:t>T</a:t>
                </a:r>
                <a:r>
                  <a:rPr lang="en-GB" sz="2400" b="1" i="1" dirty="0">
                    <a:effectLst/>
                    <a:latin typeface="Calibri" panose="020F0502020204030204" pitchFamily="34" charset="0"/>
                    <a:ea typeface="Times New Roman" panose="02020603050405020304" pitchFamily="18" charset="0"/>
                  </a:rPr>
                  <a:t> = </a:t>
                </a:r>
                <a14:m>
                  <m:oMath xmlns:m="http://schemas.openxmlformats.org/officeDocument/2006/math">
                    <m:f>
                      <m:fPr>
                        <m:ctrlPr>
                          <a:rPr lang="en-GB" sz="2400" b="1" i="1">
                            <a:effectLst/>
                            <a:latin typeface="Cambria Math" panose="02040503050406030204" pitchFamily="18" charset="0"/>
                            <a:ea typeface="Times New Roman" panose="02020603050405020304" pitchFamily="18" charset="0"/>
                            <a:cs typeface="Calibri" panose="020F0502020204030204" pitchFamily="34" charset="0"/>
                          </a:rPr>
                        </m:ctrlPr>
                      </m:fPr>
                      <m:num>
                        <m:r>
                          <a:rPr lang="en-GB" sz="2400" b="1" i="1">
                            <a:effectLst/>
                            <a:latin typeface="Cambria Math" panose="02040503050406030204" pitchFamily="18" charset="0"/>
                            <a:ea typeface="Times New Roman" panose="02020603050405020304" pitchFamily="18" charset="0"/>
                            <a:cs typeface="Calibri" panose="020F0502020204030204" pitchFamily="34" charset="0"/>
                          </a:rPr>
                          <m:t>𝒒</m:t>
                        </m:r>
                        <m:r>
                          <a:rPr lang="en-GB" sz="2400" b="1" i="1">
                            <a:effectLst/>
                            <a:latin typeface="Cambria Math" panose="02040503050406030204" pitchFamily="18" charset="0"/>
                            <a:ea typeface="Times New Roman" panose="02020603050405020304" pitchFamily="18" charset="0"/>
                            <a:cs typeface="Calibri" panose="020F0502020204030204" pitchFamily="34" charset="0"/>
                          </a:rPr>
                          <m:t>.</m:t>
                        </m:r>
                        <m:r>
                          <a:rPr lang="en-GB" sz="2400" b="1" i="1">
                            <a:effectLst/>
                            <a:latin typeface="Cambria Math" panose="02040503050406030204" pitchFamily="18" charset="0"/>
                            <a:ea typeface="Times New Roman" panose="02020603050405020304" pitchFamily="18" charset="0"/>
                            <a:cs typeface="Calibri" panose="020F0502020204030204" pitchFamily="34" charset="0"/>
                          </a:rPr>
                          <m:t>𝒍</m:t>
                        </m:r>
                      </m:num>
                      <m:den>
                        <m:r>
                          <a:rPr lang="en-GB" sz="2400" b="1" i="1">
                            <a:effectLst/>
                            <a:latin typeface="Cambria Math" panose="02040503050406030204" pitchFamily="18" charset="0"/>
                            <a:ea typeface="Times New Roman" panose="02020603050405020304" pitchFamily="18" charset="0"/>
                            <a:cs typeface="Calibri" panose="020F0502020204030204" pitchFamily="34" charset="0"/>
                          </a:rPr>
                          <m:t>𝒌</m:t>
                        </m:r>
                      </m:den>
                    </m:f>
                  </m:oMath>
                </a14:m>
                <a:r>
                  <a:rPr lang="en-GB" sz="2000" b="1" dirty="0">
                    <a:effectLst/>
                    <a:latin typeface="Calibri" panose="020F0502020204030204" pitchFamily="34" charset="0"/>
                    <a:ea typeface="Times New Roman" panose="02020603050405020304" pitchFamily="18" charset="0"/>
                  </a:rPr>
                  <a:t>   		 			</a:t>
                </a:r>
                <a:r>
                  <a:rPr lang="en-GB" sz="700" b="1" dirty="0">
                    <a:effectLst/>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a:spcAft>
                    <a:spcPts val="0"/>
                  </a:spcAft>
                </a:pPr>
                <a:r>
                  <a:rPr lang="en-GB" dirty="0">
                    <a:latin typeface="Calibri" panose="020F0502020204030204" pitchFamily="34" charset="0"/>
                    <a:ea typeface="Times New Roman" panose="02020603050405020304" pitchFamily="18" charset="0"/>
                  </a:rPr>
                  <a:t>  where </a:t>
                </a:r>
                <a:r>
                  <a:rPr lang="en-GB" b="1" i="1" dirty="0">
                    <a:latin typeface="Calibri" panose="020F0502020204030204" pitchFamily="34" charset="0"/>
                    <a:ea typeface="Times New Roman" panose="02020603050405020304" pitchFamily="18" charset="0"/>
                  </a:rPr>
                  <a:t>k</a:t>
                </a:r>
                <a:r>
                  <a:rPr lang="en-GB" dirty="0">
                    <a:latin typeface="Calibri" panose="020F0502020204030204" pitchFamily="34" charset="0"/>
                    <a:ea typeface="Times New Roman" panose="02020603050405020304" pitchFamily="18" charset="0"/>
                  </a:rPr>
                  <a:t> is the thermal conductivity of the interface expressed in SI units of W.m</a:t>
                </a:r>
                <a:r>
                  <a:rPr lang="en-GB" baseline="30000" dirty="0">
                    <a:latin typeface="Calibri" panose="020F0502020204030204" pitchFamily="34" charset="0"/>
                    <a:ea typeface="Times New Roman" panose="02020603050405020304" pitchFamily="18" charset="0"/>
                  </a:rPr>
                  <a:t>-1</a:t>
                </a:r>
                <a:r>
                  <a:rPr lang="en-GB" dirty="0">
                    <a:latin typeface="Calibri" panose="020F0502020204030204" pitchFamily="34" charset="0"/>
                    <a:ea typeface="Times New Roman" panose="02020603050405020304" pitchFamily="18" charset="0"/>
                  </a:rPr>
                  <a:t>.K</a:t>
                </a:r>
                <a:r>
                  <a:rPr lang="en-GB" baseline="30000" dirty="0">
                    <a:latin typeface="Calibri" panose="020F0502020204030204" pitchFamily="34" charset="0"/>
                    <a:ea typeface="Times New Roman" panose="02020603050405020304" pitchFamily="18" charset="0"/>
                  </a:rPr>
                  <a:t>-1</a:t>
                </a:r>
                <a:endParaRPr lang="en-GB" dirty="0">
                  <a:latin typeface="Times New Roman" panose="02020603050405020304" pitchFamily="18" charset="0"/>
                  <a:ea typeface="Times New Roman" panose="02020603050405020304" pitchFamily="18" charset="0"/>
                </a:endParaRPr>
              </a:p>
              <a:p>
                <a:pPr>
                  <a:spcAft>
                    <a:spcPts val="0"/>
                  </a:spcAft>
                </a:pPr>
                <a:r>
                  <a:rPr lang="en-GB" dirty="0">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indent="180340">
                  <a:spcAft>
                    <a:spcPts val="0"/>
                  </a:spcAft>
                </a:pPr>
                <a:r>
                  <a:rPr lang="en-GB" dirty="0">
                    <a:latin typeface="Calibri" panose="020F0502020204030204" pitchFamily="34" charset="0"/>
                    <a:ea typeface="Times New Roman" panose="02020603050405020304" pitchFamily="18" charset="0"/>
                  </a:rPr>
                  <a:t>Alternatively the above equation can be expressed in terms of the thermal </a:t>
                </a:r>
                <a:r>
                  <a:rPr lang="en-GB" i="1" dirty="0">
                    <a:latin typeface="Calibri" panose="020F0502020204030204" pitchFamily="34" charset="0"/>
                    <a:ea typeface="Times New Roman" panose="02020603050405020304" pitchFamily="18" charset="0"/>
                  </a:rPr>
                  <a:t>resistance</a:t>
                </a:r>
                <a:r>
                  <a:rPr lang="en-GB" dirty="0">
                    <a:latin typeface="Calibri" panose="020F0502020204030204" pitchFamily="34" charset="0"/>
                    <a:ea typeface="Times New Roman" panose="02020603050405020304" pitchFamily="18" charset="0"/>
                  </a:rPr>
                  <a:t>, </a:t>
                </a:r>
                <a:r>
                  <a:rPr lang="en-GB" b="1" i="1" dirty="0">
                    <a:latin typeface="Calibri" panose="020F0502020204030204" pitchFamily="34" charset="0"/>
                    <a:ea typeface="Times New Roman" panose="02020603050405020304" pitchFamily="18" charset="0"/>
                  </a:rPr>
                  <a:t>R</a:t>
                </a:r>
                <a:r>
                  <a:rPr lang="en-GB" dirty="0">
                    <a:latin typeface="Calibri" panose="020F0502020204030204" pitchFamily="34" charset="0"/>
                    <a:ea typeface="Times New Roman" panose="02020603050405020304" pitchFamily="18" charset="0"/>
                  </a:rPr>
                  <a:t>  </a:t>
                </a:r>
              </a:p>
              <a:p>
                <a:pPr indent="180340">
                  <a:spcAft>
                    <a:spcPts val="0"/>
                  </a:spcAft>
                </a:pPr>
                <a:r>
                  <a:rPr lang="en-GB" dirty="0">
                    <a:latin typeface="Calibri" panose="020F0502020204030204" pitchFamily="34" charset="0"/>
                    <a:ea typeface="Times New Roman" panose="02020603050405020304" pitchFamily="18" charset="0"/>
                  </a:rPr>
                  <a:t> (expressed in SI units of m.K.W</a:t>
                </a:r>
                <a:r>
                  <a:rPr lang="en-GB" baseline="30000" dirty="0">
                    <a:latin typeface="Calibri" panose="020F0502020204030204" pitchFamily="34" charset="0"/>
                    <a:ea typeface="Times New Roman" panose="02020603050405020304" pitchFamily="18" charset="0"/>
                  </a:rPr>
                  <a:t>-1</a:t>
                </a:r>
                <a:r>
                  <a:rPr lang="en-GB" dirty="0">
                    <a:latin typeface="Calibri" panose="020F0502020204030204" pitchFamily="34" charset="0"/>
                    <a:ea typeface="Times New Roman" panose="02020603050405020304" pitchFamily="18" charset="0"/>
                  </a:rPr>
                  <a:t>) of the interface as follows:</a:t>
                </a:r>
                <a:endParaRPr lang="en-GB" dirty="0">
                  <a:latin typeface="Times New Roman" panose="02020603050405020304" pitchFamily="18" charset="0"/>
                  <a:ea typeface="Times New Roman" panose="02020603050405020304" pitchFamily="18" charset="0"/>
                </a:endParaRPr>
              </a:p>
              <a:p>
                <a:pPr marL="180340">
                  <a:spcAft>
                    <a:spcPts val="0"/>
                  </a:spcAft>
                </a:pPr>
                <a:r>
                  <a:rPr lang="en-GB" sz="700" dirty="0">
                    <a:effectLst/>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marL="180340" algn="r">
                  <a:spcAft>
                    <a:spcPts val="0"/>
                  </a:spcAft>
                </a:pPr>
                <a:r>
                  <a:rPr lang="en-GB" sz="2400" b="1" i="1" dirty="0" err="1">
                    <a:effectLst/>
                    <a:latin typeface="Symbol" panose="05050102010706020507" pitchFamily="18" charset="2"/>
                    <a:ea typeface="Times New Roman" panose="02020603050405020304" pitchFamily="18" charset="0"/>
                    <a:cs typeface="Calibri" panose="020F0502020204030204" pitchFamily="34" charset="0"/>
                  </a:rPr>
                  <a:t>d</a:t>
                </a:r>
                <a:r>
                  <a:rPr lang="en-GB" sz="2400" b="1" i="1" dirty="0" err="1">
                    <a:effectLst/>
                    <a:latin typeface="Calibri" panose="020F0502020204030204" pitchFamily="34" charset="0"/>
                    <a:ea typeface="Times New Roman" panose="02020603050405020304" pitchFamily="18" charset="0"/>
                  </a:rPr>
                  <a:t>T</a:t>
                </a:r>
                <a:r>
                  <a:rPr lang="en-GB" sz="2400" b="1" i="1" dirty="0">
                    <a:effectLst/>
                    <a:latin typeface="Calibri" panose="020F0502020204030204" pitchFamily="34" charset="0"/>
                    <a:ea typeface="Times New Roman" panose="02020603050405020304" pitchFamily="18" charset="0"/>
                  </a:rPr>
                  <a:t> </a:t>
                </a:r>
                <a:r>
                  <a:rPr lang="en-GB" sz="2000" b="1" i="1" dirty="0">
                    <a:effectLst/>
                    <a:latin typeface="Calibri" panose="020F0502020204030204" pitchFamily="34" charset="0"/>
                    <a:ea typeface="Times New Roman" panose="02020603050405020304" pitchFamily="18" charset="0"/>
                  </a:rPr>
                  <a:t>= </a:t>
                </a:r>
                <a:r>
                  <a:rPr lang="en-GB" sz="2000" b="1" i="1" dirty="0">
                    <a:effectLst/>
                    <a:latin typeface="Cambria Math" panose="02040503050406030204" pitchFamily="18" charset="0"/>
                    <a:ea typeface="Times New Roman" panose="02020603050405020304" pitchFamily="18" charset="0"/>
                    <a:cs typeface="Calibri" panose="020F0502020204030204" pitchFamily="34" charset="0"/>
                  </a:rPr>
                  <a:t>q. R. l</a:t>
                </a:r>
                <a:r>
                  <a:rPr lang="en-GB" sz="2000" b="1" dirty="0">
                    <a:effectLst/>
                    <a:latin typeface="Calibri" panose="020F0502020204030204" pitchFamily="34" charset="0"/>
                    <a:ea typeface="Times New Roman" panose="02020603050405020304" pitchFamily="18" charset="0"/>
                  </a:rPr>
                  <a:t> 					</a:t>
                </a:r>
                <a:r>
                  <a:rPr lang="en-GB" sz="700" b="1" dirty="0">
                    <a:effectLst/>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algn="just">
                  <a:spcAft>
                    <a:spcPts val="0"/>
                  </a:spcAft>
                </a:pPr>
                <a:r>
                  <a:rPr lang="en-GB" dirty="0">
                    <a:solidFill>
                      <a:schemeClr val="accent5"/>
                    </a:solidFill>
                    <a:latin typeface="Calibri" panose="020F0502020204030204" pitchFamily="34" charset="0"/>
                    <a:ea typeface="Times New Roman" panose="02020603050405020304" pitchFamily="18" charset="0"/>
                  </a:rPr>
                  <a:t>This equation has a similar form to that of the expression linking the voltage drop, </a:t>
                </a:r>
              </a:p>
              <a:p>
                <a:pPr algn="just">
                  <a:spcAft>
                    <a:spcPts val="0"/>
                  </a:spcAft>
                </a:pPr>
                <a:r>
                  <a:rPr lang="en-GB" b="1" i="1" dirty="0" err="1">
                    <a:solidFill>
                      <a:schemeClr val="accent5"/>
                    </a:solidFill>
                    <a:latin typeface="Symbol" panose="05050102010706020507" pitchFamily="18" charset="2"/>
                    <a:ea typeface="Times New Roman" panose="02020603050405020304" pitchFamily="18" charset="0"/>
                    <a:cs typeface="Calibri" panose="020F0502020204030204" pitchFamily="34" charset="0"/>
                  </a:rPr>
                  <a:t>d</a:t>
                </a:r>
                <a:r>
                  <a:rPr lang="en-GB" b="1" i="1" dirty="0" err="1">
                    <a:solidFill>
                      <a:schemeClr val="accent5"/>
                    </a:solidFill>
                    <a:latin typeface="Calibri" panose="020F0502020204030204" pitchFamily="34" charset="0"/>
                    <a:ea typeface="Times New Roman" panose="02020603050405020304" pitchFamily="18" charset="0"/>
                  </a:rPr>
                  <a:t>V</a:t>
                </a:r>
                <a:r>
                  <a:rPr lang="en-GB" b="1" i="1" dirty="0">
                    <a:solidFill>
                      <a:schemeClr val="accent5"/>
                    </a:solidFill>
                    <a:latin typeface="Calibri" panose="020F0502020204030204" pitchFamily="34" charset="0"/>
                    <a:ea typeface="Times New Roman" panose="02020603050405020304" pitchFamily="18" charset="0"/>
                  </a:rPr>
                  <a:t>,</a:t>
                </a:r>
                <a:r>
                  <a:rPr lang="en-GB" sz="2400" i="1" dirty="0">
                    <a:solidFill>
                      <a:schemeClr val="accent5"/>
                    </a:solidFill>
                    <a:effectLst/>
                    <a:latin typeface="Calibri" panose="020F0502020204030204" pitchFamily="34" charset="0"/>
                    <a:ea typeface="Times New Roman" panose="02020603050405020304" pitchFamily="18" charset="0"/>
                  </a:rPr>
                  <a:t> </a:t>
                </a:r>
                <a:r>
                  <a:rPr lang="en-GB" dirty="0">
                    <a:solidFill>
                      <a:schemeClr val="accent5"/>
                    </a:solidFill>
                    <a:latin typeface="Calibri" panose="020F0502020204030204" pitchFamily="34" charset="0"/>
                    <a:ea typeface="Times New Roman" panose="02020603050405020304" pitchFamily="18" charset="0"/>
                  </a:rPr>
                  <a:t>along a wire of cross sectional area, </a:t>
                </a:r>
                <a:r>
                  <a:rPr lang="en-GB" b="1" i="1" dirty="0">
                    <a:solidFill>
                      <a:schemeClr val="accent5"/>
                    </a:solidFill>
                    <a:latin typeface="Calibri" panose="020F0502020204030204" pitchFamily="34" charset="0"/>
                    <a:ea typeface="Times New Roman" panose="02020603050405020304" pitchFamily="18" charset="0"/>
                  </a:rPr>
                  <a:t>a,</a:t>
                </a:r>
                <a:r>
                  <a:rPr lang="en-GB" dirty="0">
                    <a:solidFill>
                      <a:schemeClr val="accent5"/>
                    </a:solidFill>
                    <a:latin typeface="Calibri" panose="020F0502020204030204" pitchFamily="34" charset="0"/>
                    <a:ea typeface="Times New Roman" panose="02020603050405020304" pitchFamily="18" charset="0"/>
                  </a:rPr>
                  <a:t> and length,</a:t>
                </a:r>
                <a:r>
                  <a:rPr lang="en-GB" b="1" i="1" dirty="0">
                    <a:solidFill>
                      <a:schemeClr val="accent5"/>
                    </a:solidFill>
                    <a:latin typeface="Calibri" panose="020F0502020204030204" pitchFamily="34" charset="0"/>
                    <a:ea typeface="Times New Roman" panose="02020603050405020304" pitchFamily="18" charset="0"/>
                  </a:rPr>
                  <a:t> l,</a:t>
                </a:r>
                <a:r>
                  <a:rPr lang="en-GB" dirty="0">
                    <a:solidFill>
                      <a:schemeClr val="accent5"/>
                    </a:solidFill>
                    <a:latin typeface="Calibri" panose="020F0502020204030204" pitchFamily="34" charset="0"/>
                    <a:ea typeface="Times New Roman" panose="02020603050405020304" pitchFamily="18" charset="0"/>
                  </a:rPr>
                  <a:t> with its resistivity, </a:t>
                </a:r>
                <a:r>
                  <a:rPr lang="en-GB" b="1" i="1" dirty="0">
                    <a:solidFill>
                      <a:schemeClr val="accent5"/>
                    </a:solidFill>
                    <a:latin typeface="Calibri" panose="020F0502020204030204" pitchFamily="34" charset="0"/>
                    <a:ea typeface="Times New Roman" panose="02020603050405020304" pitchFamily="18" charset="0"/>
                  </a:rPr>
                  <a:t>r</a:t>
                </a:r>
                <a:r>
                  <a:rPr lang="en-GB" dirty="0">
                    <a:solidFill>
                      <a:schemeClr val="accent5"/>
                    </a:solidFill>
                    <a:latin typeface="Calibri" panose="020F0502020204030204" pitchFamily="34" charset="0"/>
                    <a:ea typeface="Times New Roman" panose="02020603050405020304" pitchFamily="18" charset="0"/>
                  </a:rPr>
                  <a:t>, in Ohm-metres: </a:t>
                </a:r>
                <a:endParaRPr lang="en-GB" dirty="0">
                  <a:solidFill>
                    <a:schemeClr val="accent5"/>
                  </a:solidFill>
                  <a:latin typeface="Times New Roman" panose="02020603050405020304" pitchFamily="18" charset="0"/>
                  <a:ea typeface="Times New Roman" panose="02020603050405020304" pitchFamily="18" charset="0"/>
                </a:endParaRPr>
              </a:p>
              <a:p>
                <a:pPr marL="180340" algn="r">
                  <a:spcAft>
                    <a:spcPts val="0"/>
                  </a:spcAft>
                </a:pPr>
                <a:r>
                  <a:rPr lang="en-GB" sz="700" b="1" dirty="0">
                    <a:solidFill>
                      <a:schemeClr val="accent5"/>
                    </a:solidFill>
                    <a:effectLst/>
                    <a:latin typeface="Calibri" panose="020F0502020204030204" pitchFamily="34" charset="0"/>
                    <a:ea typeface="Times New Roman" panose="02020603050405020304" pitchFamily="18" charset="0"/>
                  </a:rPr>
                  <a:t> </a:t>
                </a:r>
                <a:endParaRPr lang="en-GB" dirty="0">
                  <a:solidFill>
                    <a:schemeClr val="accent5"/>
                  </a:solidFill>
                  <a:latin typeface="Times New Roman" panose="02020603050405020304" pitchFamily="18" charset="0"/>
                  <a:ea typeface="Times New Roman" panose="02020603050405020304" pitchFamily="18" charset="0"/>
                </a:endParaRPr>
              </a:p>
              <a:p>
                <a:pPr marL="180340" algn="r">
                  <a:spcAft>
                    <a:spcPts val="0"/>
                  </a:spcAft>
                </a:pPr>
                <a:r>
                  <a:rPr lang="en-GB" sz="2400" b="1" i="1" dirty="0" err="1">
                    <a:solidFill>
                      <a:schemeClr val="accent5"/>
                    </a:solidFill>
                    <a:effectLst/>
                    <a:latin typeface="Symbol" panose="05050102010706020507" pitchFamily="18" charset="2"/>
                    <a:ea typeface="Times New Roman" panose="02020603050405020304" pitchFamily="18" charset="0"/>
                    <a:cs typeface="Calibri" panose="020F0502020204030204" pitchFamily="34" charset="0"/>
                  </a:rPr>
                  <a:t>d</a:t>
                </a:r>
                <a:r>
                  <a:rPr lang="en-GB" sz="2400" b="1" i="1" dirty="0" err="1">
                    <a:solidFill>
                      <a:schemeClr val="accent5"/>
                    </a:solidFill>
                    <a:effectLst/>
                    <a:latin typeface="Calibri" panose="020F0502020204030204" pitchFamily="34" charset="0"/>
                    <a:ea typeface="Times New Roman" panose="02020603050405020304" pitchFamily="18" charset="0"/>
                  </a:rPr>
                  <a:t>V</a:t>
                </a:r>
                <a:r>
                  <a:rPr lang="en-GB" sz="2400" b="1" i="1" dirty="0">
                    <a:solidFill>
                      <a:schemeClr val="accent5"/>
                    </a:solidFill>
                    <a:effectLst/>
                    <a:latin typeface="Calibri" panose="020F0502020204030204" pitchFamily="34" charset="0"/>
                    <a:ea typeface="Times New Roman" panose="02020603050405020304" pitchFamily="18" charset="0"/>
                  </a:rPr>
                  <a:t> = </a:t>
                </a:r>
                <a14:m>
                  <m:oMath xmlns:m="http://schemas.openxmlformats.org/officeDocument/2006/math">
                    <m:f>
                      <m:fPr>
                        <m:ctrlP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𝑰</m:t>
                        </m:r>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m:t>
                        </m:r>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𝒓</m:t>
                        </m:r>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m:t>
                        </m:r>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𝒍</m:t>
                        </m:r>
                      </m:num>
                      <m:den>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𝒂</m:t>
                        </m:r>
                      </m:den>
                    </m:f>
                  </m:oMath>
                </a14:m>
                <a:r>
                  <a:rPr lang="en-GB" sz="2000" b="1" dirty="0">
                    <a:solidFill>
                      <a:schemeClr val="accent5"/>
                    </a:solidFill>
                    <a:effectLst/>
                    <a:latin typeface="Calibri" panose="020F0502020204030204" pitchFamily="34" charset="0"/>
                    <a:ea typeface="Times New Roman" panose="02020603050405020304" pitchFamily="18" charset="0"/>
                  </a:rPr>
                  <a:t>   					</a:t>
                </a:r>
                <a:r>
                  <a:rPr lang="en-GB" sz="700" b="1" dirty="0">
                    <a:solidFill>
                      <a:schemeClr val="accent5"/>
                    </a:solidFill>
                    <a:effectLst/>
                    <a:latin typeface="Calibri" panose="020F0502020204030204" pitchFamily="34" charset="0"/>
                    <a:ea typeface="Times New Roman" panose="02020603050405020304" pitchFamily="18" charset="0"/>
                  </a:rPr>
                  <a:t> </a:t>
                </a:r>
                <a:endParaRPr lang="en-GB" dirty="0">
                  <a:solidFill>
                    <a:schemeClr val="accent5"/>
                  </a:solidFill>
                  <a:latin typeface="Times New Roman" panose="02020603050405020304" pitchFamily="18" charset="0"/>
                  <a:ea typeface="Times New Roman" panose="02020603050405020304" pitchFamily="18" charset="0"/>
                </a:endParaRPr>
              </a:p>
              <a:p>
                <a:pPr>
                  <a:spcAft>
                    <a:spcPts val="0"/>
                  </a:spcAft>
                </a:pPr>
                <a:r>
                  <a:rPr lang="en-GB" dirty="0">
                    <a:solidFill>
                      <a:schemeClr val="accent5"/>
                    </a:solidFill>
                    <a:latin typeface="Calibri" panose="020F0502020204030204" pitchFamily="34" charset="0"/>
                    <a:ea typeface="Times New Roman" panose="02020603050405020304" pitchFamily="18" charset="0"/>
                  </a:rPr>
                  <a:t>where (</a:t>
                </a:r>
                <a:r>
                  <a:rPr lang="en-GB" b="1" i="1" dirty="0">
                    <a:solidFill>
                      <a:schemeClr val="accent5"/>
                    </a:solidFill>
                    <a:latin typeface="Calibri" panose="020F0502020204030204" pitchFamily="34" charset="0"/>
                    <a:ea typeface="Times New Roman" panose="02020603050405020304" pitchFamily="18" charset="0"/>
                  </a:rPr>
                  <a:t>I/a</a:t>
                </a:r>
                <a:r>
                  <a:rPr lang="en-GB" dirty="0">
                    <a:solidFill>
                      <a:schemeClr val="accent5"/>
                    </a:solidFill>
                    <a:latin typeface="Calibri" panose="020F0502020204030204" pitchFamily="34" charset="0"/>
                    <a:ea typeface="Times New Roman" panose="02020603050405020304" pitchFamily="18" charset="0"/>
                  </a:rPr>
                  <a:t>) is the current flux, in A.m</a:t>
                </a:r>
                <a:r>
                  <a:rPr lang="en-GB" baseline="30000" dirty="0">
                    <a:solidFill>
                      <a:schemeClr val="accent5"/>
                    </a:solidFill>
                    <a:latin typeface="Calibri" panose="020F0502020204030204" pitchFamily="34" charset="0"/>
                    <a:ea typeface="Times New Roman" panose="02020603050405020304" pitchFamily="18" charset="0"/>
                  </a:rPr>
                  <a:t>-2</a:t>
                </a:r>
                <a:r>
                  <a:rPr lang="en-GB" dirty="0">
                    <a:solidFill>
                      <a:schemeClr val="accent5"/>
                    </a:solidFill>
                    <a:latin typeface="Calibri" panose="020F0502020204030204" pitchFamily="34" charset="0"/>
                    <a:ea typeface="Times New Roman" panose="02020603050405020304" pitchFamily="18" charset="0"/>
                  </a:rPr>
                  <a:t>, in direct analogy to </a:t>
                </a:r>
                <a:r>
                  <a:rPr lang="en-GB" b="1" i="1" dirty="0">
                    <a:solidFill>
                      <a:schemeClr val="accent5"/>
                    </a:solidFill>
                    <a:latin typeface="Calibri" panose="020F0502020204030204" pitchFamily="34" charset="0"/>
                    <a:ea typeface="Times New Roman" panose="02020603050405020304" pitchFamily="18" charset="0"/>
                  </a:rPr>
                  <a:t>q</a:t>
                </a:r>
                <a:r>
                  <a:rPr lang="en-GB" dirty="0">
                    <a:solidFill>
                      <a:schemeClr val="accent5"/>
                    </a:solidFill>
                    <a:latin typeface="Calibri" panose="020F0502020204030204" pitchFamily="34" charset="0"/>
                    <a:ea typeface="Times New Roman" panose="02020603050405020304" pitchFamily="18" charset="0"/>
                  </a:rPr>
                  <a:t> in W.m</a:t>
                </a:r>
                <a:r>
                  <a:rPr lang="en-GB" baseline="30000" dirty="0">
                    <a:solidFill>
                      <a:schemeClr val="accent5"/>
                    </a:solidFill>
                    <a:latin typeface="Calibri" panose="020F0502020204030204" pitchFamily="34" charset="0"/>
                    <a:ea typeface="Times New Roman" panose="02020603050405020304" pitchFamily="18" charset="0"/>
                  </a:rPr>
                  <a:t>-2</a:t>
                </a:r>
                <a:endParaRPr lang="en-GB" dirty="0">
                  <a:solidFill>
                    <a:schemeClr val="accent5"/>
                  </a:solidFill>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54503" y="1052927"/>
                <a:ext cx="9095376" cy="5386988"/>
              </a:xfrm>
              <a:prstGeom prst="rect">
                <a:avLst/>
              </a:prstGeom>
              <a:blipFill>
                <a:blip r:embed="rId2"/>
                <a:stretch>
                  <a:fillRect l="-536" t="-680" b="-906"/>
                </a:stretch>
              </a:blipFill>
            </p:spPr>
            <p:txBody>
              <a:bodyPr/>
              <a:lstStyle/>
              <a:p>
                <a:r>
                  <a:rPr lang="fr-FR">
                    <a:noFill/>
                  </a:rPr>
                  <a:t> </a:t>
                </a:r>
              </a:p>
            </p:txBody>
          </p:sp>
        </mc:Fallback>
      </mc:AlternateContent>
    </p:spTree>
    <p:extLst>
      <p:ext uri="{BB962C8B-B14F-4D97-AF65-F5344CB8AC3E}">
        <p14:creationId xmlns:p14="http://schemas.microsoft.com/office/powerpoint/2010/main" val="400558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7" end="1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en-US"/>
              <a:t>Physics 524: Survey of Instrumentation &amp; Laboratory Techniques:  Unit 5:  Cooling &amp; Thermal management © G. Hallewell (2023) </a:t>
            </a:r>
            <a:endParaRPr lang="en-US" dirty="0"/>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13</a:t>
            </a:fld>
            <a:endParaRPr lang="en-US"/>
          </a:p>
        </p:txBody>
      </p:sp>
      <p:graphicFrame>
        <p:nvGraphicFramePr>
          <p:cNvPr id="7" name="Espace réservé du contenu 6"/>
          <p:cNvGraphicFramePr>
            <a:graphicFrameLocks noGrp="1"/>
          </p:cNvGraphicFramePr>
          <p:nvPr>
            <p:ph sz="quarter" idx="13"/>
            <p:extLst>
              <p:ext uri="{D42A27DB-BD31-4B8C-83A1-F6EECF244321}">
                <p14:modId xmlns:p14="http://schemas.microsoft.com/office/powerpoint/2010/main" val="1402121376"/>
              </p:ext>
            </p:extLst>
          </p:nvPr>
        </p:nvGraphicFramePr>
        <p:xfrm>
          <a:off x="112262" y="567891"/>
          <a:ext cx="8919476" cy="6180029"/>
        </p:xfrm>
        <a:graphic>
          <a:graphicData uri="http://schemas.openxmlformats.org/drawingml/2006/table">
            <a:tbl>
              <a:tblPr firstRow="1" firstCol="1" bandRow="1">
                <a:tableStyleId>{5C22544A-7EE6-4342-B048-85BDC9FD1C3A}</a:tableStyleId>
              </a:tblPr>
              <a:tblGrid>
                <a:gridCol w="2505561">
                  <a:extLst>
                    <a:ext uri="{9D8B030D-6E8A-4147-A177-3AD203B41FA5}">
                      <a16:colId xmlns:a16="http://schemas.microsoft.com/office/drawing/2014/main" val="3171034601"/>
                    </a:ext>
                  </a:extLst>
                </a:gridCol>
                <a:gridCol w="2230068">
                  <a:extLst>
                    <a:ext uri="{9D8B030D-6E8A-4147-A177-3AD203B41FA5}">
                      <a16:colId xmlns:a16="http://schemas.microsoft.com/office/drawing/2014/main" val="524606861"/>
                    </a:ext>
                  </a:extLst>
                </a:gridCol>
                <a:gridCol w="4183847">
                  <a:extLst>
                    <a:ext uri="{9D8B030D-6E8A-4147-A177-3AD203B41FA5}">
                      <a16:colId xmlns:a16="http://schemas.microsoft.com/office/drawing/2014/main" val="981595355"/>
                    </a:ext>
                  </a:extLst>
                </a:gridCol>
              </a:tblGrid>
              <a:tr h="279132">
                <a:tc>
                  <a:txBody>
                    <a:bodyPr/>
                    <a:lstStyle/>
                    <a:p>
                      <a:pPr algn="ctr">
                        <a:lnSpc>
                          <a:spcPct val="107000"/>
                        </a:lnSpc>
                        <a:spcAft>
                          <a:spcPts val="0"/>
                        </a:spcAft>
                      </a:pPr>
                      <a:r>
                        <a:rPr lang="en-GB" sz="1400">
                          <a:effectLst/>
                        </a:rPr>
                        <a:t>Material</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400" dirty="0">
                          <a:effectLst/>
                        </a:rPr>
                        <a:t>Thermal Conductivity </a:t>
                      </a:r>
                      <a:r>
                        <a:rPr lang="en-GB" sz="1000" dirty="0">
                          <a:effectLst/>
                        </a:rPr>
                        <a:t>W.m</a:t>
                      </a:r>
                      <a:r>
                        <a:rPr lang="en-GB" sz="1000" baseline="30000" dirty="0">
                          <a:effectLst/>
                        </a:rPr>
                        <a:t>-1</a:t>
                      </a:r>
                      <a:r>
                        <a:rPr lang="en-GB" sz="1000" dirty="0">
                          <a:effectLst/>
                        </a:rPr>
                        <a:t>.K</a:t>
                      </a:r>
                      <a:r>
                        <a:rPr lang="en-GB" sz="1000" baseline="30000" dirty="0">
                          <a:effectLst/>
                        </a:rPr>
                        <a:t>-1</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400" dirty="0">
                          <a:effectLst/>
                        </a:rPr>
                        <a:t>Application</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701296345"/>
                  </a:ext>
                </a:extLst>
              </a:tr>
              <a:tr h="223085">
                <a:tc>
                  <a:txBody>
                    <a:bodyPr/>
                    <a:lstStyle/>
                    <a:p>
                      <a:pPr algn="ctr">
                        <a:lnSpc>
                          <a:spcPct val="107000"/>
                        </a:lnSpc>
                        <a:spcAft>
                          <a:spcPts val="0"/>
                        </a:spcAft>
                      </a:pPr>
                      <a:r>
                        <a:rPr lang="en-GB" sz="1000" dirty="0">
                          <a:effectLst/>
                        </a:rPr>
                        <a:t>Air (20 ˚C, 1 bar)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tc>
                <a:tc>
                  <a:txBody>
                    <a:bodyPr/>
                    <a:lstStyle/>
                    <a:p>
                      <a:pPr algn="ctr">
                        <a:lnSpc>
                          <a:spcPct val="107000"/>
                        </a:lnSpc>
                        <a:spcAft>
                          <a:spcPts val="0"/>
                        </a:spcAft>
                      </a:pPr>
                      <a:r>
                        <a:rPr lang="en-GB" sz="1000" dirty="0">
                          <a:effectLst/>
                        </a:rPr>
                        <a:t>0.026??? [2.1]</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tc>
                <a:tc>
                  <a:txBody>
                    <a:bodyPr/>
                    <a:lstStyle/>
                    <a:p>
                      <a:pPr algn="ctr">
                        <a:lnSpc>
                          <a:spcPct val="107000"/>
                        </a:lnSpc>
                        <a:spcAft>
                          <a:spcPts val="0"/>
                        </a:spcAft>
                      </a:pPr>
                      <a:r>
                        <a:rPr lang="en-GB" sz="1000" dirty="0">
                          <a:effectLst/>
                        </a:rPr>
                        <a:t>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624289725"/>
                  </a:ext>
                </a:extLst>
              </a:tr>
              <a:tr h="223085">
                <a:tc>
                  <a:txBody>
                    <a:bodyPr/>
                    <a:lstStyle/>
                    <a:p>
                      <a:pPr algn="ctr">
                        <a:lnSpc>
                          <a:spcPct val="107000"/>
                        </a:lnSpc>
                        <a:spcAft>
                          <a:spcPts val="0"/>
                        </a:spcAft>
                      </a:pPr>
                      <a:r>
                        <a:rPr lang="en-GB" sz="1000" dirty="0">
                          <a:effectLst/>
                        </a:rPr>
                        <a:t>Aluminium</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236</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Good </a:t>
                      </a:r>
                      <a:r>
                        <a:rPr lang="en-GB" sz="1000" dirty="0" err="1">
                          <a:effectLst/>
                        </a:rPr>
                        <a:t>elec</a:t>
                      </a:r>
                      <a:r>
                        <a:rPr lang="en-GB" sz="1000" dirty="0">
                          <a:effectLst/>
                        </a:rPr>
                        <a:t> &amp; heat conductor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655357582"/>
                  </a:ext>
                </a:extLst>
              </a:tr>
              <a:tr h="313614">
                <a:tc>
                  <a:txBody>
                    <a:bodyPr/>
                    <a:lstStyle/>
                    <a:p>
                      <a:pPr algn="ctr">
                        <a:lnSpc>
                          <a:spcPct val="107000"/>
                        </a:lnSpc>
                        <a:spcAft>
                          <a:spcPts val="0"/>
                        </a:spcAft>
                      </a:pPr>
                      <a:r>
                        <a:rPr lang="en-GB" sz="1000" dirty="0">
                          <a:effectLst/>
                        </a:rPr>
                        <a:t>Asbestos (200 ˚C)</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0.21</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Historic insulator (hazardous)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155272143"/>
                  </a:ext>
                </a:extLst>
              </a:tr>
              <a:tr h="223085">
                <a:tc>
                  <a:txBody>
                    <a:bodyPr/>
                    <a:lstStyle/>
                    <a:p>
                      <a:pPr algn="ctr">
                        <a:lnSpc>
                          <a:spcPct val="107000"/>
                        </a:lnSpc>
                        <a:spcAft>
                          <a:spcPts val="0"/>
                        </a:spcAft>
                      </a:pPr>
                      <a:r>
                        <a:rPr lang="en-GB" sz="1000">
                          <a:effectLst/>
                        </a:rPr>
                        <a:t>Beryllia (ceramic)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285 (room temp)</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Heat spreader (hazardous)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218511730"/>
                  </a:ext>
                </a:extLst>
              </a:tr>
              <a:tr h="223085">
                <a:tc>
                  <a:txBody>
                    <a:bodyPr/>
                    <a:lstStyle/>
                    <a:p>
                      <a:pPr algn="ctr">
                        <a:lnSpc>
                          <a:spcPct val="107000"/>
                        </a:lnSpc>
                        <a:spcAft>
                          <a:spcPts val="0"/>
                        </a:spcAft>
                      </a:pPr>
                      <a:r>
                        <a:rPr lang="en-GB" sz="1000">
                          <a:effectLst/>
                        </a:rPr>
                        <a:t>Brass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109−160</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Good </a:t>
                      </a:r>
                      <a:r>
                        <a:rPr lang="en-GB" sz="1000" dirty="0" err="1">
                          <a:effectLst/>
                        </a:rPr>
                        <a:t>elec</a:t>
                      </a:r>
                      <a:r>
                        <a:rPr lang="en-GB" sz="1000" dirty="0">
                          <a:effectLst/>
                        </a:rPr>
                        <a:t> &amp; heat conductor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065236361"/>
                  </a:ext>
                </a:extLst>
              </a:tr>
              <a:tr h="264981">
                <a:tc>
                  <a:txBody>
                    <a:bodyPr/>
                    <a:lstStyle/>
                    <a:p>
                      <a:pPr algn="ctr">
                        <a:lnSpc>
                          <a:spcPct val="107000"/>
                        </a:lnSpc>
                        <a:spcAft>
                          <a:spcPts val="0"/>
                        </a:spcAft>
                      </a:pPr>
                      <a:r>
                        <a:rPr lang="en-GB" sz="1000">
                          <a:effectLst/>
                        </a:rPr>
                        <a:t>Copper</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400</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Very good </a:t>
                      </a:r>
                      <a:r>
                        <a:rPr lang="en-GB" sz="1000" dirty="0" err="1">
                          <a:effectLst/>
                        </a:rPr>
                        <a:t>elec</a:t>
                      </a:r>
                      <a:r>
                        <a:rPr lang="en-GB" sz="1000" dirty="0">
                          <a:effectLst/>
                        </a:rPr>
                        <a:t> &amp; heat conductor, cooling systems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513070790"/>
                  </a:ext>
                </a:extLst>
              </a:tr>
              <a:tr h="223085">
                <a:tc>
                  <a:txBody>
                    <a:bodyPr/>
                    <a:lstStyle/>
                    <a:p>
                      <a:pPr algn="ctr">
                        <a:lnSpc>
                          <a:spcPct val="107000"/>
                        </a:lnSpc>
                        <a:spcAft>
                          <a:spcPts val="0"/>
                        </a:spcAft>
                      </a:pPr>
                      <a:r>
                        <a:rPr lang="en-GB" sz="1000">
                          <a:effectLst/>
                        </a:rPr>
                        <a:t>Cork</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0.043</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305628800"/>
                  </a:ext>
                </a:extLst>
              </a:tr>
              <a:tr h="223085">
                <a:tc>
                  <a:txBody>
                    <a:bodyPr/>
                    <a:lstStyle/>
                    <a:p>
                      <a:pPr algn="ctr">
                        <a:lnSpc>
                          <a:spcPct val="107000"/>
                        </a:lnSpc>
                        <a:spcAft>
                          <a:spcPts val="0"/>
                        </a:spcAft>
                      </a:pPr>
                      <a:r>
                        <a:rPr lang="en-GB" sz="1000">
                          <a:effectLst/>
                        </a:rPr>
                        <a:t>Diamond (CVD wafer)</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2300</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Heat spreader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692212766"/>
                  </a:ext>
                </a:extLst>
              </a:tr>
              <a:tr h="296706">
                <a:tc>
                  <a:txBody>
                    <a:bodyPr/>
                    <a:lstStyle/>
                    <a:p>
                      <a:pPr algn="ctr">
                        <a:lnSpc>
                          <a:spcPct val="107000"/>
                        </a:lnSpc>
                        <a:spcAft>
                          <a:spcPts val="0"/>
                        </a:spcAft>
                      </a:pPr>
                      <a:r>
                        <a:rPr lang="en-GB" sz="1000" dirty="0">
                          <a:effectLst/>
                        </a:rPr>
                        <a:t>Dow Corning 340 heat conducting paste</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0.67</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Demountable thermal connection heat source </a:t>
                      </a:r>
                      <a:r>
                        <a:rPr lang="en-GB" sz="1000" dirty="0">
                          <a:effectLst/>
                          <a:sym typeface="Wingdings" panose="05000000000000000000" pitchFamily="2" charset="2"/>
                        </a:rPr>
                        <a:t></a:t>
                      </a:r>
                      <a:r>
                        <a:rPr lang="en-GB" sz="1000" dirty="0">
                          <a:effectLst/>
                        </a:rPr>
                        <a:t> heat sink</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971273026"/>
                  </a:ext>
                </a:extLst>
              </a:tr>
              <a:tr h="223085">
                <a:tc>
                  <a:txBody>
                    <a:bodyPr/>
                    <a:lstStyle/>
                    <a:p>
                      <a:pPr algn="ctr">
                        <a:lnSpc>
                          <a:spcPct val="107000"/>
                        </a:lnSpc>
                        <a:spcAft>
                          <a:spcPts val="0"/>
                        </a:spcAft>
                      </a:pPr>
                      <a:r>
                        <a:rPr lang="en-GB" sz="1000">
                          <a:effectLst/>
                        </a:rPr>
                        <a:t>3M FC-72® (liq.) (25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0.06 [2.3]</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Cooling liquid</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65896578"/>
                  </a:ext>
                </a:extLst>
              </a:tr>
              <a:tr h="223085">
                <a:tc>
                  <a:txBody>
                    <a:bodyPr/>
                    <a:lstStyle/>
                    <a:p>
                      <a:pPr algn="ctr">
                        <a:lnSpc>
                          <a:spcPct val="107000"/>
                        </a:lnSpc>
                        <a:spcAft>
                          <a:spcPts val="0"/>
                        </a:spcAft>
                      </a:pPr>
                      <a:r>
                        <a:rPr lang="en-GB" sz="1000">
                          <a:effectLst/>
                        </a:rPr>
                        <a:t>Glass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0.935</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84595497"/>
                  </a:ext>
                </a:extLst>
              </a:tr>
              <a:tr h="223085">
                <a:tc>
                  <a:txBody>
                    <a:bodyPr/>
                    <a:lstStyle/>
                    <a:p>
                      <a:pPr algn="ctr">
                        <a:lnSpc>
                          <a:spcPct val="107000"/>
                        </a:lnSpc>
                        <a:spcAft>
                          <a:spcPts val="0"/>
                        </a:spcAft>
                      </a:pPr>
                      <a:r>
                        <a:rPr lang="en-GB" sz="1000">
                          <a:effectLst/>
                        </a:rPr>
                        <a:t>Glass Fiber (20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0.042</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221699596"/>
                  </a:ext>
                </a:extLst>
              </a:tr>
              <a:tr h="223085">
                <a:tc>
                  <a:txBody>
                    <a:bodyPr/>
                    <a:lstStyle/>
                    <a:p>
                      <a:pPr algn="ctr">
                        <a:lnSpc>
                          <a:spcPct val="107000"/>
                        </a:lnSpc>
                        <a:spcAft>
                          <a:spcPts val="0"/>
                        </a:spcAft>
                      </a:pPr>
                      <a:r>
                        <a:rPr lang="en-GB" sz="1000" dirty="0">
                          <a:effectLst/>
                        </a:rPr>
                        <a:t>Gold</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312</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Electrical connections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737622239"/>
                  </a:ext>
                </a:extLst>
              </a:tr>
              <a:tr h="223085">
                <a:tc>
                  <a:txBody>
                    <a:bodyPr/>
                    <a:lstStyle/>
                    <a:p>
                      <a:pPr algn="ctr">
                        <a:lnSpc>
                          <a:spcPct val="107000"/>
                        </a:lnSpc>
                        <a:spcAft>
                          <a:spcPts val="0"/>
                        </a:spcAft>
                      </a:pPr>
                      <a:r>
                        <a:rPr lang="en-GB" sz="1000">
                          <a:effectLst/>
                        </a:rPr>
                        <a:t>­Graphite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151</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Heat spreader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296010037"/>
                  </a:ext>
                </a:extLst>
              </a:tr>
              <a:tr h="223085">
                <a:tc>
                  <a:txBody>
                    <a:bodyPr/>
                    <a:lstStyle/>
                    <a:p>
                      <a:pPr algn="ctr">
                        <a:lnSpc>
                          <a:spcPct val="107000"/>
                        </a:lnSpc>
                        <a:spcAft>
                          <a:spcPts val="0"/>
                        </a:spcAft>
                      </a:pPr>
                      <a:r>
                        <a:rPr lang="en-GB" sz="1000">
                          <a:effectLst/>
                        </a:rPr>
                        <a:t>Lead</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35</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Electrical connections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441442066"/>
                  </a:ext>
                </a:extLst>
              </a:tr>
              <a:tr h="313614">
                <a:tc>
                  <a:txBody>
                    <a:bodyPr/>
                    <a:lstStyle/>
                    <a:p>
                      <a:pPr algn="ctr">
                        <a:lnSpc>
                          <a:spcPct val="107000"/>
                        </a:lnSpc>
                        <a:spcAft>
                          <a:spcPts val="0"/>
                        </a:spcAft>
                      </a:pPr>
                      <a:r>
                        <a:rPr lang="en-GB" sz="1000">
                          <a:effectLst/>
                        </a:rPr>
                        <a:t>Mica (50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0.43</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Heat resistant Electrical 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292122249"/>
                  </a:ext>
                </a:extLst>
              </a:tr>
              <a:tr h="313614">
                <a:tc>
                  <a:txBody>
                    <a:bodyPr/>
                    <a:lstStyle/>
                    <a:p>
                      <a:pPr algn="ctr">
                        <a:lnSpc>
                          <a:spcPct val="107000"/>
                        </a:lnSpc>
                        <a:spcAft>
                          <a:spcPts val="0"/>
                        </a:spcAft>
                      </a:pPr>
                      <a:r>
                        <a:rPr lang="en-GB" sz="1000">
                          <a:effectLst/>
                        </a:rPr>
                        <a:t>3M NOVEC® 649 (liq.) (25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0.06 [2.2]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Cooling liquid</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341723022"/>
                  </a:ext>
                </a:extLst>
              </a:tr>
              <a:tr h="223085">
                <a:tc>
                  <a:txBody>
                    <a:bodyPr/>
                    <a:lstStyle/>
                    <a:p>
                      <a:pPr algn="ctr">
                        <a:lnSpc>
                          <a:spcPct val="107000"/>
                        </a:lnSpc>
                        <a:spcAft>
                          <a:spcPts val="0"/>
                        </a:spcAft>
                      </a:pPr>
                      <a:r>
                        <a:rPr lang="en-GB" sz="1000">
                          <a:effectLst/>
                        </a:rPr>
                        <a:t>Rockwool (20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0.034</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144924487"/>
                  </a:ext>
                </a:extLst>
              </a:tr>
              <a:tr h="313614">
                <a:tc>
                  <a:txBody>
                    <a:bodyPr/>
                    <a:lstStyle/>
                    <a:p>
                      <a:pPr algn="ctr">
                        <a:lnSpc>
                          <a:spcPct val="107000"/>
                        </a:lnSpc>
                        <a:spcAft>
                          <a:spcPts val="0"/>
                        </a:spcAft>
                      </a:pPr>
                      <a:r>
                        <a:rPr lang="en-GB" sz="1000">
                          <a:effectLst/>
                        </a:rPr>
                        <a:t>Silver</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425</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Very Good </a:t>
                      </a:r>
                      <a:r>
                        <a:rPr lang="en-GB" sz="1000" dirty="0" err="1">
                          <a:effectLst/>
                        </a:rPr>
                        <a:t>elec</a:t>
                      </a:r>
                      <a:r>
                        <a:rPr lang="en-GB" sz="1000" dirty="0">
                          <a:effectLst/>
                        </a:rPr>
                        <a:t> &amp; heat conductor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180477471"/>
                  </a:ext>
                </a:extLst>
              </a:tr>
              <a:tr h="223085">
                <a:tc>
                  <a:txBody>
                    <a:bodyPr/>
                    <a:lstStyle/>
                    <a:p>
                      <a:pPr algn="ctr">
                        <a:lnSpc>
                          <a:spcPct val="107000"/>
                        </a:lnSpc>
                        <a:spcAft>
                          <a:spcPts val="0"/>
                        </a:spcAft>
                      </a:pPr>
                      <a:r>
                        <a:rPr lang="en-GB" sz="1000">
                          <a:effectLst/>
                        </a:rPr>
                        <a:t>Silicon</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148-150</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Active semiconductor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00376386"/>
                  </a:ext>
                </a:extLst>
              </a:tr>
              <a:tr h="227241">
                <a:tc>
                  <a:txBody>
                    <a:bodyPr/>
                    <a:lstStyle/>
                    <a:p>
                      <a:pPr algn="ctr">
                        <a:lnSpc>
                          <a:spcPct val="107000"/>
                        </a:lnSpc>
                        <a:spcAft>
                          <a:spcPts val="0"/>
                        </a:spcAft>
                      </a:pPr>
                      <a:r>
                        <a:rPr lang="en-GB" sz="1000" dirty="0">
                          <a:effectLst/>
                        </a:rPr>
                        <a:t>304, 316 Stainless Steel</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 14-18 (room temp)</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Poor heat conductor (for a metal), cooling systems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853208972"/>
                  </a:ext>
                </a:extLst>
              </a:tr>
              <a:tr h="346509">
                <a:tc>
                  <a:txBody>
                    <a:bodyPr/>
                    <a:lstStyle/>
                    <a:p>
                      <a:pPr algn="ctr">
                        <a:lnSpc>
                          <a:spcPct val="107000"/>
                        </a:lnSpc>
                        <a:spcAft>
                          <a:spcPts val="0"/>
                        </a:spcAft>
                      </a:pPr>
                      <a:r>
                        <a:rPr lang="en-GB" sz="1000" dirty="0">
                          <a:effectLst/>
                        </a:rPr>
                        <a:t>STYCAST® 2850 (</a:t>
                      </a:r>
                      <a:r>
                        <a:rPr lang="en-GB" sz="1000" dirty="0" err="1">
                          <a:effectLst/>
                        </a:rPr>
                        <a:t>Emeron</a:t>
                      </a:r>
                      <a:r>
                        <a:rPr lang="en-GB" sz="1000" dirty="0">
                          <a:effectLst/>
                        </a:rPr>
                        <a:t> &amp; </a:t>
                      </a:r>
                      <a:r>
                        <a:rPr lang="en-GB" sz="1000" dirty="0" err="1">
                          <a:effectLst/>
                        </a:rPr>
                        <a:t>Cuming</a:t>
                      </a:r>
                      <a:r>
                        <a:rPr lang="en-GB" sz="1000" dirty="0">
                          <a:effectLst/>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1.02-1.68 [2.4]</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Thermally conductive epoxy: permanent</a:t>
                      </a:r>
                      <a:r>
                        <a:rPr lang="en-GB" sz="1000" baseline="0" dirty="0">
                          <a:effectLst/>
                        </a:rPr>
                        <a:t> </a:t>
                      </a:r>
                      <a:r>
                        <a:rPr lang="en-GB" sz="1000" dirty="0">
                          <a:effectLst/>
                        </a:rPr>
                        <a:t>connection heat source </a:t>
                      </a:r>
                      <a:r>
                        <a:rPr lang="en-GB" sz="1000" dirty="0">
                          <a:effectLst/>
                          <a:sym typeface="Wingdings" panose="05000000000000000000" pitchFamily="2" charset="2"/>
                        </a:rPr>
                        <a:t></a:t>
                      </a:r>
                      <a:r>
                        <a:rPr lang="en-GB" sz="1000" dirty="0">
                          <a:effectLst/>
                        </a:rPr>
                        <a:t> heat sink</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231563290"/>
                  </a:ext>
                </a:extLst>
              </a:tr>
              <a:tr h="231006">
                <a:tc>
                  <a:txBody>
                    <a:bodyPr/>
                    <a:lstStyle/>
                    <a:p>
                      <a:pPr algn="ctr">
                        <a:lnSpc>
                          <a:spcPct val="107000"/>
                        </a:lnSpc>
                        <a:spcAft>
                          <a:spcPts val="0"/>
                        </a:spcAft>
                      </a:pPr>
                      <a:r>
                        <a:rPr lang="en-GB" sz="1000" dirty="0">
                          <a:effectLst/>
                        </a:rPr>
                        <a:t>Urethane Foam (Rigid) (20 ˚C)</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0.026</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238223690"/>
                  </a:ext>
                </a:extLst>
              </a:tr>
              <a:tr h="156808">
                <a:tc>
                  <a:txBody>
                    <a:bodyPr/>
                    <a:lstStyle/>
                    <a:p>
                      <a:pPr algn="ctr">
                        <a:lnSpc>
                          <a:spcPct val="107000"/>
                        </a:lnSpc>
                        <a:spcAft>
                          <a:spcPts val="0"/>
                        </a:spcAft>
                      </a:pPr>
                      <a:r>
                        <a:rPr lang="en-GB" sz="1000">
                          <a:effectLst/>
                        </a:rPr>
                        <a:t>Water (20˚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0.613</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Cooling liquid</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728170967"/>
                  </a:ext>
                </a:extLst>
              </a:tr>
            </a:tbl>
          </a:graphicData>
        </a:graphic>
      </p:graphicFrame>
      <p:sp>
        <p:nvSpPr>
          <p:cNvPr id="8" name="Rectangle 1"/>
          <p:cNvSpPr>
            <a:spLocks noChangeArrowheads="1"/>
          </p:cNvSpPr>
          <p:nvPr/>
        </p:nvSpPr>
        <p:spPr bwMode="auto">
          <a:xfrm>
            <a:off x="591694" y="107604"/>
            <a:ext cx="81830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Approximate thermal conductivity of some common materials </a:t>
            </a:r>
            <a:endParaRPr kumimoji="0" lang="en-GB" altLang="en-US" sz="24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74382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8461" y="941639"/>
            <a:ext cx="7886700" cy="1325563"/>
          </a:xfrm>
        </p:spPr>
        <p:txBody>
          <a:bodyPr>
            <a:normAutofit/>
          </a:bodyPr>
          <a:lstStyle/>
          <a:p>
            <a:pPr algn="ctr"/>
            <a:r>
              <a:rPr lang="en-GB" sz="2400" b="1" dirty="0">
                <a:solidFill>
                  <a:schemeClr val="accent5"/>
                </a:solidFill>
              </a:rPr>
              <a:t>Example from a common application: cooling a processor core with a liquid-channel block (plan and elevation views)</a:t>
            </a:r>
            <a:endParaRPr lang="fr-FR" sz="2400" b="1" dirty="0">
              <a:solidFill>
                <a:schemeClr val="accent5"/>
              </a:solidFill>
            </a:endParaRPr>
          </a:p>
        </p:txBody>
      </p:sp>
      <p:sp>
        <p:nvSpPr>
          <p:cNvPr id="3" name="Espace réservé du pied de page 2"/>
          <p:cNvSpPr>
            <a:spLocks noGrp="1"/>
          </p:cNvSpPr>
          <p:nvPr>
            <p:ph type="ftr" sz="quarter" idx="11"/>
          </p:nvPr>
        </p:nvSpPr>
        <p:spPr>
          <a:xfrm>
            <a:off x="2307037" y="6279348"/>
            <a:ext cx="4661635" cy="365125"/>
          </a:xfrm>
        </p:spPr>
        <p:txBody>
          <a:bodyPr/>
          <a:lstStyle/>
          <a:p>
            <a:r>
              <a:rPr lang="en-US" dirty="0"/>
              <a:t>Physics 524: Survey of Instrumentation &amp; Laboratory Techniques: </a:t>
            </a:r>
          </a:p>
          <a:p>
            <a:r>
              <a:rPr lang="en-US" dirty="0"/>
              <a:t>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14</a:t>
            </a:fld>
            <a:endParaRPr lang="en-US"/>
          </a:p>
        </p:txBody>
      </p:sp>
      <p:pic>
        <p:nvPicPr>
          <p:cNvPr id="6" name="Cooling  block.jpg"/>
          <p:cNvPicPr/>
          <p:nvPr/>
        </p:nvPicPr>
        <p:blipFill rotWithShape="1">
          <a:blip r:embed="rId2" r:link="rId3">
            <a:extLst>
              <a:ext uri="{28A0092B-C50C-407E-A947-70E740481C1C}">
                <a14:useLocalDpi xmlns:a14="http://schemas.microsoft.com/office/drawing/2010/main" val="0"/>
              </a:ext>
            </a:extLst>
          </a:blip>
          <a:srcRect t="29702" b="33013"/>
          <a:stretch>
            <a:fillRect/>
          </a:stretch>
        </p:blipFill>
        <p:spPr bwMode="auto">
          <a:xfrm>
            <a:off x="1651015" y="1934555"/>
            <a:ext cx="5697589" cy="4306292"/>
          </a:xfrm>
          <a:prstGeom prst="rect">
            <a:avLst/>
          </a:prstGeom>
          <a:ln>
            <a:noFill/>
          </a:ln>
          <a:extLst>
            <a:ext uri="{53640926-AAD7-44D8-BBD7-CCE9431645EC}">
              <a14:shadowObscured xmlns:a14="http://schemas.microsoft.com/office/drawing/2010/main"/>
            </a:ext>
          </a:extLst>
        </p:spPr>
      </p:pic>
      <p:sp>
        <p:nvSpPr>
          <p:cNvPr id="7" name="Titre 1"/>
          <p:cNvSpPr txBox="1">
            <a:spLocks/>
          </p:cNvSpPr>
          <p:nvPr/>
        </p:nvSpPr>
        <p:spPr>
          <a:xfrm>
            <a:off x="0" y="233679"/>
            <a:ext cx="8999621" cy="814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GB" sz="3200" b="1" dirty="0">
                <a:solidFill>
                  <a:srgbClr val="C00000"/>
                </a:solidFill>
              </a:rPr>
              <a:t>5.2 </a:t>
            </a:r>
            <a:r>
              <a:rPr lang="en-GB" sz="3200" b="1" dirty="0" err="1">
                <a:solidFill>
                  <a:srgbClr val="C00000"/>
                </a:solidFill>
              </a:rPr>
              <a:t>Monophase</a:t>
            </a:r>
            <a:r>
              <a:rPr lang="en-GB" sz="3200" b="1" dirty="0">
                <a:solidFill>
                  <a:srgbClr val="C00000"/>
                </a:solidFill>
              </a:rPr>
              <a:t> cooling </a:t>
            </a:r>
          </a:p>
          <a:p>
            <a:pPr algn="ctr">
              <a:lnSpc>
                <a:spcPct val="80000"/>
              </a:lnSpc>
            </a:pPr>
            <a:r>
              <a:rPr lang="en-GB" sz="3200" b="1" dirty="0">
                <a:solidFill>
                  <a:srgbClr val="C00000"/>
                </a:solidFill>
              </a:rPr>
              <a:t>and </a:t>
            </a:r>
            <a:r>
              <a:rPr lang="en-GB" sz="3200" dirty="0">
                <a:solidFill>
                  <a:srgbClr val="C00000"/>
                </a:solidFill>
                <a:latin typeface="Calibri" panose="020F0502020204030204" pitchFamily="34" charset="0"/>
                <a:ea typeface="Times New Roman" panose="02020603050405020304" pitchFamily="18" charset="0"/>
              </a:rPr>
              <a:t>conducting heat into a coolant (1) </a:t>
            </a:r>
            <a:endParaRPr lang="fr-FR" sz="3200" dirty="0">
              <a:solidFill>
                <a:srgbClr val="C00000"/>
              </a:solidFill>
            </a:endParaRPr>
          </a:p>
        </p:txBody>
      </p:sp>
      <p:pic>
        <p:nvPicPr>
          <p:cNvPr id="9" name="Picture 4" descr="https://m.media-amazon.com/images/I/71vT45ozo1L._AC_SL1500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318"/>
          <a:stretch/>
        </p:blipFill>
        <p:spPr bwMode="auto">
          <a:xfrm>
            <a:off x="6334349" y="2382706"/>
            <a:ext cx="2304602" cy="214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25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226277" y="6200264"/>
            <a:ext cx="4357370" cy="365125"/>
          </a:xfrm>
        </p:spPr>
        <p:txBody>
          <a:bodyPr/>
          <a:lstStyle/>
          <a:p>
            <a:r>
              <a:rPr lang="en-US" dirty="0"/>
              <a:t>Physics 524: Survey of Instrumentation &amp; Laboratory Techniques: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15</a:t>
            </a:fld>
            <a:endParaRPr lang="en-US"/>
          </a:p>
        </p:txBody>
      </p:sp>
      <p:sp>
        <p:nvSpPr>
          <p:cNvPr id="6" name="Rectangle 2"/>
          <p:cNvSpPr>
            <a:spLocks noChangeArrowheads="1"/>
          </p:cNvSpPr>
          <p:nvPr/>
        </p:nvSpPr>
        <p:spPr bwMode="auto">
          <a:xfrm>
            <a:off x="1391920" y="-25603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Problem (2) – see also separate sheet:</a:t>
            </a:r>
            <a:r>
              <a:rPr kumimoji="0" lang="en-GB"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A core processor chip in a PC dissipates 100W of heat. The chip has a (3 cm x 3cm) square profile. The user has attached a (3 cm x 3cm) square channelled copper block on top of it, through which coolant liquid can flow to cool the processor. The cooling block makes contact with a thin metal jacket on top of the chip through a 100 micron layer of Dow Corning 340 thermally-conducting grease.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The processor chip package itself is 3 mm thick in total (as illustrated in the figure), made from a 1 mm-thick active silicon layer that is centrally-sandwiched with 1 mm of ceramic encapsulant above and below it. The ceramic fill has a thermal conductivity of 200 Wm</a:t>
            </a:r>
            <a:r>
              <a:rPr kumimoji="0" lang="en-GB" altLang="en-US" sz="1200" b="0" i="0" u="none" strike="noStrike" cap="none" normalizeH="0" baseline="3000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.K</a:t>
            </a:r>
            <a:r>
              <a:rPr kumimoji="0" lang="en-GB" altLang="en-US" sz="1200" b="0" i="0" u="none" strike="noStrike" cap="none" normalizeH="0" baseline="3000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6145" name="Cooling  block.jpg" descr="C:\Greg\Gollin-Cooling_course\Course description\Figures for course description\Cooling  block.jpg"/>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53247" b="26952"/>
          <a:stretch>
            <a:fillRect/>
          </a:stretch>
        </p:blipFill>
        <p:spPr bwMode="auto">
          <a:xfrm>
            <a:off x="415859" y="2863671"/>
            <a:ext cx="7835966" cy="25820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1391920" y="-21031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en-GB"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r>
              <a:rPr kumimoji="0" lang="en-GB" altLang="en-US" sz="1200" b="1"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Note:</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the heat is dissipated in the doped semiconductor implanted into the surface of the active silicon layer </a:t>
            </a:r>
            <a:r>
              <a:rPr kumimoji="0" lang="en-GB" altLang="en-US" sz="1200" b="1" i="1"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facing down</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towards the connector to the mother board, and must pass through 1 mm of silicon substrate in the opposite (up) direction on its way to the cooling block. Any heat loss by conduction through the connector pins to the mother board can be ignored. The very small thermal resistance of the thin topside metal jacket can also be neglected in the calculation; you can pretend that it isn’t there</a:t>
            </a:r>
            <a:r>
              <a:rPr kumimoji="0" lang="en-GB" altLang="en-US" sz="1200" b="0" i="0" u="none" strike="noStrike" cap="none" normalizeH="0" baseline="0">
                <a:ln>
                  <a:noFill/>
                </a:ln>
                <a:solidFill>
                  <a:srgbClr val="2F5496"/>
                </a:solidFill>
                <a:effectLst/>
                <a:ea typeface="Times New Roman" panose="02020603050405020304" pitchFamily="18"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ZoneTexte 7"/>
          <p:cNvSpPr txBox="1"/>
          <p:nvPr/>
        </p:nvSpPr>
        <p:spPr>
          <a:xfrm>
            <a:off x="147679" y="1106779"/>
            <a:ext cx="9206175" cy="1631216"/>
          </a:xfrm>
          <a:prstGeom prst="rect">
            <a:avLst/>
          </a:prstGeom>
          <a:noFill/>
        </p:spPr>
        <p:txBody>
          <a:bodyPr wrap="none" rtlCol="0">
            <a:spAutoFit/>
          </a:bodyPr>
          <a:lstStyle/>
          <a:p>
            <a:r>
              <a:rPr lang="en-GB" b="1" dirty="0"/>
              <a:t>Problem (2) – see also separate sheet:</a:t>
            </a:r>
            <a:r>
              <a:rPr lang="en-GB" dirty="0"/>
              <a:t>  </a:t>
            </a:r>
          </a:p>
          <a:p>
            <a:r>
              <a:rPr lang="en-GB" sz="1000" dirty="0"/>
              <a:t> </a:t>
            </a:r>
          </a:p>
          <a:p>
            <a:r>
              <a:rPr lang="en-GB" dirty="0"/>
              <a:t>A core processor chip in a PC dissipates 100W of heat and has a 4 x 4cm square profile. </a:t>
            </a:r>
          </a:p>
          <a:p>
            <a:r>
              <a:rPr lang="en-GB" dirty="0"/>
              <a:t>The user has attached a 4 x 4cm channelled copper block on top, through which liquid </a:t>
            </a:r>
          </a:p>
          <a:p>
            <a:r>
              <a:rPr lang="en-GB" dirty="0"/>
              <a:t>flows to cool the processor. The cooling block makes contact with a thin metal jacket </a:t>
            </a:r>
          </a:p>
          <a:p>
            <a:r>
              <a:rPr lang="en-GB" dirty="0"/>
              <a:t>on top of the chip through a 100 micron layer of Dow Corning 340 thermal-conductive grease. </a:t>
            </a:r>
          </a:p>
        </p:txBody>
      </p:sp>
      <p:sp>
        <p:nvSpPr>
          <p:cNvPr id="10" name="Titre 1"/>
          <p:cNvSpPr txBox="1">
            <a:spLocks/>
          </p:cNvSpPr>
          <p:nvPr/>
        </p:nvSpPr>
        <p:spPr>
          <a:xfrm>
            <a:off x="0" y="233679"/>
            <a:ext cx="8999621" cy="814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GB" sz="3200" b="1" dirty="0">
                <a:solidFill>
                  <a:srgbClr val="C00000"/>
                </a:solidFill>
              </a:rPr>
              <a:t>5.2 </a:t>
            </a:r>
            <a:r>
              <a:rPr lang="en-GB" sz="3200" b="1" dirty="0" err="1">
                <a:solidFill>
                  <a:srgbClr val="C00000"/>
                </a:solidFill>
              </a:rPr>
              <a:t>Monophase</a:t>
            </a:r>
            <a:r>
              <a:rPr lang="en-GB" sz="3200" b="1" dirty="0">
                <a:solidFill>
                  <a:srgbClr val="C00000"/>
                </a:solidFill>
              </a:rPr>
              <a:t> cooling </a:t>
            </a:r>
          </a:p>
          <a:p>
            <a:pPr algn="ctr">
              <a:lnSpc>
                <a:spcPct val="80000"/>
              </a:lnSpc>
            </a:pPr>
            <a:r>
              <a:rPr lang="en-GB" sz="3200" b="1" dirty="0">
                <a:solidFill>
                  <a:srgbClr val="C00000"/>
                </a:solidFill>
              </a:rPr>
              <a:t>and </a:t>
            </a:r>
            <a:r>
              <a:rPr lang="en-GB" sz="3200" dirty="0">
                <a:solidFill>
                  <a:srgbClr val="C00000"/>
                </a:solidFill>
                <a:latin typeface="Calibri" panose="020F0502020204030204" pitchFamily="34" charset="0"/>
                <a:ea typeface="Times New Roman" panose="02020603050405020304" pitchFamily="18" charset="0"/>
              </a:rPr>
              <a:t>conducting heat into a coolant  </a:t>
            </a:r>
            <a:endParaRPr lang="fr-FR" sz="3200" dirty="0">
              <a:solidFill>
                <a:srgbClr val="C00000"/>
              </a:solidFill>
            </a:endParaRPr>
          </a:p>
        </p:txBody>
      </p:sp>
      <p:sp>
        <p:nvSpPr>
          <p:cNvPr id="11" name="ZoneTexte 10"/>
          <p:cNvSpPr txBox="1"/>
          <p:nvPr/>
        </p:nvSpPr>
        <p:spPr>
          <a:xfrm>
            <a:off x="134599" y="5365060"/>
            <a:ext cx="8410829" cy="1200329"/>
          </a:xfrm>
          <a:prstGeom prst="rect">
            <a:avLst/>
          </a:prstGeom>
          <a:noFill/>
        </p:spPr>
        <p:txBody>
          <a:bodyPr wrap="none" rtlCol="0">
            <a:spAutoFit/>
          </a:bodyPr>
          <a:lstStyle/>
          <a:p>
            <a:r>
              <a:rPr lang="en-GB" dirty="0"/>
              <a:t>The processor chip package itself is 3 mm thick in total (as illustrated), made from a </a:t>
            </a:r>
          </a:p>
          <a:p>
            <a:r>
              <a:rPr lang="en-GB" dirty="0"/>
              <a:t>1 mm-thick active silicon layer centrally-sandwiched with 1 mm of ceramic </a:t>
            </a:r>
            <a:r>
              <a:rPr lang="en-GB" dirty="0" err="1"/>
              <a:t>encapsulant</a:t>
            </a:r>
            <a:endParaRPr lang="en-GB" dirty="0"/>
          </a:p>
          <a:p>
            <a:r>
              <a:rPr lang="en-GB" dirty="0"/>
              <a:t> above &amp; below it. The ceramic fill has a thermal conductivity of 200 Wm</a:t>
            </a:r>
            <a:r>
              <a:rPr lang="en-GB" baseline="30000" dirty="0"/>
              <a:t>-1</a:t>
            </a:r>
            <a:r>
              <a:rPr lang="en-GB" dirty="0"/>
              <a:t>.K</a:t>
            </a:r>
            <a:r>
              <a:rPr lang="en-GB" baseline="30000" dirty="0"/>
              <a:t>-1</a:t>
            </a:r>
            <a:r>
              <a:rPr lang="en-GB" dirty="0"/>
              <a:t>. </a:t>
            </a:r>
          </a:p>
          <a:p>
            <a:endParaRPr lang="fr-FR" dirty="0"/>
          </a:p>
        </p:txBody>
      </p:sp>
    </p:spTree>
    <p:extLst>
      <p:ext uri="{BB962C8B-B14F-4D97-AF65-F5344CB8AC3E}">
        <p14:creationId xmlns:p14="http://schemas.microsoft.com/office/powerpoint/2010/main" val="132409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226277" y="6200264"/>
            <a:ext cx="4357370" cy="365125"/>
          </a:xfrm>
        </p:spPr>
        <p:txBody>
          <a:bodyPr/>
          <a:lstStyle/>
          <a:p>
            <a:r>
              <a:rPr lang="en-US" dirty="0"/>
              <a:t>Physics 524: Survey of Instrumentation &amp; Laboratory Techniques: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16</a:t>
            </a:fld>
            <a:endParaRPr lang="en-US"/>
          </a:p>
        </p:txBody>
      </p:sp>
      <p:sp>
        <p:nvSpPr>
          <p:cNvPr id="6" name="Rectangle 2"/>
          <p:cNvSpPr>
            <a:spLocks noChangeArrowheads="1"/>
          </p:cNvSpPr>
          <p:nvPr/>
        </p:nvSpPr>
        <p:spPr bwMode="auto">
          <a:xfrm>
            <a:off x="1391920" y="-25603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Problem (2) – see also separate sheet:</a:t>
            </a:r>
            <a:r>
              <a:rPr kumimoji="0" lang="en-GB"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A core processor chip in a PC dissipates 100W of heat. The chip has a (3 cm x 3cm) square profile. The user has attached a (3 cm x 3cm) square channelled copper block on top of it, through which coolant liquid can flow to cool the processor. The cooling block makes contact with a thin metal jacket on top of the chip through a 100 micron layer of Dow Corning 340 thermally-conducting grease.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The processor chip package itself is 3 mm thick in total (as illustrated in the figure), made from a 1 mm-thick active silicon layer that is centrally-sandwiched with 1 mm of ceramic encapsulant above and below it. The ceramic fill has a thermal conductivity of 200 Wm</a:t>
            </a:r>
            <a:r>
              <a:rPr kumimoji="0" lang="en-GB" altLang="en-US" sz="1200" b="0" i="0" u="none" strike="noStrike" cap="none" normalizeH="0" baseline="3000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.K</a:t>
            </a:r>
            <a:r>
              <a:rPr kumimoji="0" lang="en-GB" altLang="en-US" sz="1200" b="0" i="0" u="none" strike="noStrike" cap="none" normalizeH="0" baseline="3000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1391920" y="-21031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en-GB"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r>
              <a:rPr kumimoji="0" lang="en-GB" altLang="en-US" sz="1200" b="1"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Note:</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the heat is dissipated in the doped semiconductor implanted into the surface of the active silicon layer </a:t>
            </a:r>
            <a:r>
              <a:rPr kumimoji="0" lang="en-GB" altLang="en-US" sz="1200" b="1" i="1"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facing down</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towards the connector to the mother board, and must pass through 1 mm of silicon substrate in the opposite (up) direction on its way to the cooling block. Any heat loss by conduction through the connector pins to the mother board can be ignored. The very small thermal resistance of the thin topside metal jacket can also be neglected in the calculation; you can pretend that it isn’t there</a:t>
            </a:r>
            <a:r>
              <a:rPr kumimoji="0" lang="en-GB" altLang="en-US" sz="1200" b="0" i="0" u="none" strike="noStrike" cap="none" normalizeH="0" baseline="0">
                <a:ln>
                  <a:noFill/>
                </a:ln>
                <a:solidFill>
                  <a:srgbClr val="2F5496"/>
                </a:solidFill>
                <a:effectLst/>
                <a:ea typeface="Times New Roman" panose="02020603050405020304" pitchFamily="18"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ZoneTexte 7"/>
          <p:cNvSpPr txBox="1"/>
          <p:nvPr/>
        </p:nvSpPr>
        <p:spPr>
          <a:xfrm>
            <a:off x="147679" y="1106779"/>
            <a:ext cx="4333174" cy="523220"/>
          </a:xfrm>
          <a:prstGeom prst="rect">
            <a:avLst/>
          </a:prstGeom>
          <a:noFill/>
        </p:spPr>
        <p:txBody>
          <a:bodyPr wrap="none" rtlCol="0">
            <a:spAutoFit/>
          </a:bodyPr>
          <a:lstStyle/>
          <a:p>
            <a:r>
              <a:rPr lang="en-GB" b="1" dirty="0"/>
              <a:t>Problem (2: </a:t>
            </a:r>
            <a:r>
              <a:rPr lang="en-GB" b="1" dirty="0" err="1"/>
              <a:t>cont</a:t>
            </a:r>
            <a:r>
              <a:rPr lang="en-GB" b="1" dirty="0"/>
              <a:t>) – see also separate sheet</a:t>
            </a:r>
            <a:endParaRPr lang="en-GB" dirty="0"/>
          </a:p>
          <a:p>
            <a:r>
              <a:rPr lang="en-GB" sz="1000" dirty="0"/>
              <a:t> </a:t>
            </a:r>
          </a:p>
        </p:txBody>
      </p:sp>
      <p:sp>
        <p:nvSpPr>
          <p:cNvPr id="10" name="Titre 1"/>
          <p:cNvSpPr txBox="1">
            <a:spLocks/>
          </p:cNvSpPr>
          <p:nvPr/>
        </p:nvSpPr>
        <p:spPr>
          <a:xfrm>
            <a:off x="0" y="233679"/>
            <a:ext cx="8999621" cy="814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GB" sz="3200" b="1" dirty="0">
                <a:solidFill>
                  <a:srgbClr val="C00000"/>
                </a:solidFill>
              </a:rPr>
              <a:t>5.2 </a:t>
            </a:r>
            <a:r>
              <a:rPr lang="en-GB" sz="3200" b="1" dirty="0" err="1">
                <a:solidFill>
                  <a:srgbClr val="C00000"/>
                </a:solidFill>
              </a:rPr>
              <a:t>Monophase</a:t>
            </a:r>
            <a:r>
              <a:rPr lang="en-GB" sz="3200" b="1" dirty="0">
                <a:solidFill>
                  <a:srgbClr val="C00000"/>
                </a:solidFill>
              </a:rPr>
              <a:t> cooling </a:t>
            </a:r>
          </a:p>
          <a:p>
            <a:pPr algn="ctr">
              <a:lnSpc>
                <a:spcPct val="80000"/>
              </a:lnSpc>
            </a:pPr>
            <a:r>
              <a:rPr lang="en-GB" sz="3200" b="1" dirty="0">
                <a:solidFill>
                  <a:srgbClr val="C00000"/>
                </a:solidFill>
              </a:rPr>
              <a:t>and </a:t>
            </a:r>
            <a:r>
              <a:rPr lang="en-GB" sz="3200" dirty="0">
                <a:solidFill>
                  <a:srgbClr val="C00000"/>
                </a:solidFill>
                <a:latin typeface="Calibri" panose="020F0502020204030204" pitchFamily="34" charset="0"/>
                <a:ea typeface="Times New Roman" panose="02020603050405020304" pitchFamily="18" charset="0"/>
              </a:rPr>
              <a:t>conducting heat into a coolant </a:t>
            </a:r>
            <a:endParaRPr lang="fr-FR" sz="3200" dirty="0">
              <a:solidFill>
                <a:srgbClr val="C00000"/>
              </a:solidFill>
            </a:endParaRPr>
          </a:p>
        </p:txBody>
      </p:sp>
      <p:sp>
        <p:nvSpPr>
          <p:cNvPr id="2" name="ZoneTexte 1"/>
          <p:cNvSpPr txBox="1"/>
          <p:nvPr/>
        </p:nvSpPr>
        <p:spPr>
          <a:xfrm>
            <a:off x="147679" y="1629999"/>
            <a:ext cx="8630440" cy="2031325"/>
          </a:xfrm>
          <a:prstGeom prst="rect">
            <a:avLst/>
          </a:prstGeom>
          <a:noFill/>
        </p:spPr>
        <p:txBody>
          <a:bodyPr wrap="none" rtlCol="0">
            <a:spAutoFit/>
          </a:bodyPr>
          <a:lstStyle/>
          <a:p>
            <a:r>
              <a:rPr lang="en-GB" b="1" dirty="0">
                <a:solidFill>
                  <a:schemeClr val="accent5"/>
                </a:solidFill>
              </a:rPr>
              <a:t>Note:</a:t>
            </a:r>
            <a:r>
              <a:rPr lang="en-GB" dirty="0">
                <a:solidFill>
                  <a:schemeClr val="accent5"/>
                </a:solidFill>
              </a:rPr>
              <a:t> </a:t>
            </a:r>
            <a:r>
              <a:rPr lang="en-GB" i="1" dirty="0">
                <a:solidFill>
                  <a:schemeClr val="accent5"/>
                </a:solidFill>
              </a:rPr>
              <a:t>the heat is dissipated in the doped semiconductor implanted into the surface of the </a:t>
            </a:r>
          </a:p>
          <a:p>
            <a:r>
              <a:rPr lang="en-GB" i="1" dirty="0">
                <a:solidFill>
                  <a:schemeClr val="accent5"/>
                </a:solidFill>
              </a:rPr>
              <a:t>active silicon layer </a:t>
            </a:r>
            <a:r>
              <a:rPr lang="en-GB" b="1" i="1" dirty="0">
                <a:solidFill>
                  <a:schemeClr val="accent5"/>
                </a:solidFill>
              </a:rPr>
              <a:t>facing down</a:t>
            </a:r>
            <a:r>
              <a:rPr lang="en-GB" i="1" dirty="0">
                <a:solidFill>
                  <a:schemeClr val="accent5"/>
                </a:solidFill>
              </a:rPr>
              <a:t> towards the connector to the mother board, and must first</a:t>
            </a:r>
          </a:p>
          <a:p>
            <a:r>
              <a:rPr lang="en-GB" i="1" dirty="0">
                <a:solidFill>
                  <a:schemeClr val="accent5"/>
                </a:solidFill>
              </a:rPr>
              <a:t>pass through 1 mm of silicon substrate in the opposite (up) direction on its way to the </a:t>
            </a:r>
          </a:p>
          <a:p>
            <a:r>
              <a:rPr lang="en-GB" i="1" dirty="0">
                <a:solidFill>
                  <a:schemeClr val="accent5"/>
                </a:solidFill>
              </a:rPr>
              <a:t>cooling block. Any heat loss by conduction through the connector pins to the mother </a:t>
            </a:r>
          </a:p>
          <a:p>
            <a:r>
              <a:rPr lang="en-GB" i="1" dirty="0">
                <a:solidFill>
                  <a:schemeClr val="accent5"/>
                </a:solidFill>
              </a:rPr>
              <a:t>board can be ignored. The very small thermal resistance of the thin topside metal jacket </a:t>
            </a:r>
          </a:p>
          <a:p>
            <a:r>
              <a:rPr lang="en-GB" i="1" dirty="0">
                <a:solidFill>
                  <a:schemeClr val="accent5"/>
                </a:solidFill>
              </a:rPr>
              <a:t>can also be neglected in the calculation; you can pretend that it isn’t there. </a:t>
            </a:r>
          </a:p>
          <a:p>
            <a:endParaRPr lang="fr-FR" dirty="0"/>
          </a:p>
        </p:txBody>
      </p:sp>
      <p:sp>
        <p:nvSpPr>
          <p:cNvPr id="5" name="ZoneTexte 4"/>
          <p:cNvSpPr txBox="1"/>
          <p:nvPr/>
        </p:nvSpPr>
        <p:spPr>
          <a:xfrm>
            <a:off x="131306" y="3525483"/>
            <a:ext cx="8737007" cy="1200329"/>
          </a:xfrm>
          <a:prstGeom prst="rect">
            <a:avLst/>
          </a:prstGeom>
          <a:noFill/>
        </p:spPr>
        <p:txBody>
          <a:bodyPr wrap="none" rtlCol="0">
            <a:spAutoFit/>
          </a:bodyPr>
          <a:lstStyle/>
          <a:p>
            <a:r>
              <a:rPr lang="en-GB" dirty="0"/>
              <a:t>The heat from the chip can be thought of as passing through 1 mm of silicon and a further</a:t>
            </a:r>
          </a:p>
          <a:p>
            <a:r>
              <a:rPr lang="en-GB" dirty="0"/>
              <a:t> 1mm of ceramic before passing through a 100 micron (0.1 mm) thick layer of Dow Corning </a:t>
            </a:r>
          </a:p>
          <a:p>
            <a:r>
              <a:rPr lang="en-GB" dirty="0"/>
              <a:t>340 thermal paste, and finally through the copper cooling block with an effective thickness </a:t>
            </a:r>
          </a:p>
          <a:p>
            <a:r>
              <a:rPr lang="en-GB" dirty="0"/>
              <a:t>of 3 mm before reaching the cooling liquid channel, as shown in the figure.</a:t>
            </a:r>
          </a:p>
        </p:txBody>
      </p:sp>
    </p:spTree>
    <p:extLst>
      <p:ext uri="{BB962C8B-B14F-4D97-AF65-F5344CB8AC3E}">
        <p14:creationId xmlns:p14="http://schemas.microsoft.com/office/powerpoint/2010/main" val="1449283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624689" y="6360028"/>
            <a:ext cx="4517256" cy="365125"/>
          </a:xfrm>
        </p:spPr>
        <p:txBody>
          <a:bodyPr/>
          <a:lstStyle/>
          <a:p>
            <a:r>
              <a:rPr lang="en-US" dirty="0"/>
              <a:t>Physics 524: Survey of Instrumentation &amp; Laboratory Techniques: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17</a:t>
            </a:fld>
            <a:endParaRPr lang="en-US"/>
          </a:p>
        </p:txBody>
      </p:sp>
      <p:sp>
        <p:nvSpPr>
          <p:cNvPr id="6" name="Rectangle 5"/>
          <p:cNvSpPr/>
          <p:nvPr/>
        </p:nvSpPr>
        <p:spPr>
          <a:xfrm>
            <a:off x="144379" y="1459027"/>
            <a:ext cx="8855242" cy="4893647"/>
          </a:xfrm>
          <a:prstGeom prst="rect">
            <a:avLst/>
          </a:prstGeom>
        </p:spPr>
        <p:txBody>
          <a:bodyPr wrap="square">
            <a:spAutoFit/>
          </a:bodyPr>
          <a:lstStyle/>
          <a:p>
            <a:pPr algn="just">
              <a:spcAft>
                <a:spcPts val="0"/>
              </a:spcAft>
            </a:pPr>
            <a:endParaRPr lang="en-GB" sz="1600" dirty="0">
              <a:latin typeface="Times New Roman" panose="02020603050405020304" pitchFamily="18" charset="0"/>
              <a:ea typeface="Times New Roman" panose="02020603050405020304" pitchFamily="18" charset="0"/>
            </a:endParaRPr>
          </a:p>
          <a:p>
            <a:pPr algn="just">
              <a:spcAft>
                <a:spcPts val="0"/>
              </a:spcAft>
            </a:pPr>
            <a:r>
              <a:rPr lang="en-GB" sz="1600" dirty="0">
                <a:solidFill>
                  <a:srgbClr val="2F5496"/>
                </a:solidFill>
                <a:latin typeface="Calibri" panose="020F0502020204030204" pitchFamily="34" charset="0"/>
                <a:ea typeface="Times New Roman" panose="02020603050405020304" pitchFamily="18" charset="0"/>
              </a:rPr>
              <a:t>For the first 4 questions you can consider that the coolant to enters the block 20 ˚C and leaves at 30 ˚C. The average temperature of the liquid in the cooling channel can thus be taken to be 25 ˚C. </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GB" sz="1600" dirty="0">
                <a:solidFill>
                  <a:srgbClr val="2F5496"/>
                </a:solidFill>
                <a:latin typeface="Calibri" panose="020F0502020204030204" pitchFamily="34"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GB" sz="1600" dirty="0">
                <a:solidFill>
                  <a:srgbClr val="2F5496"/>
                </a:solidFill>
                <a:latin typeface="Calibri" panose="020F0502020204030204" pitchFamily="34" charset="0"/>
                <a:ea typeface="Times New Roman" panose="02020603050405020304" pitchFamily="18" charset="0"/>
              </a:rPr>
              <a:t>What are the (progressively-increasing) temperatures on the following surfaces;</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GB" sz="1600" dirty="0">
                <a:solidFill>
                  <a:srgbClr val="2F5496"/>
                </a:solidFill>
                <a:latin typeface="Calibri" panose="020F0502020204030204" pitchFamily="34"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lvl="0" algn="just">
              <a:spcAft>
                <a:spcPts val="0"/>
              </a:spcAft>
            </a:pPr>
            <a:r>
              <a:rPr lang="en-GB" sz="1400" b="1" dirty="0">
                <a:solidFill>
                  <a:srgbClr val="2F5496"/>
                </a:solidFill>
                <a:latin typeface="Calibri" panose="020F0502020204030204" pitchFamily="34" charset="0"/>
                <a:ea typeface="Times New Roman" panose="02020603050405020304" pitchFamily="18" charset="0"/>
              </a:rPr>
              <a:t>Q1</a:t>
            </a:r>
            <a:r>
              <a:rPr lang="en-GB" sz="1400" dirty="0">
                <a:solidFill>
                  <a:srgbClr val="2F5496"/>
                </a:solidFill>
                <a:latin typeface="Calibri" panose="020F0502020204030204" pitchFamily="34" charset="0"/>
                <a:ea typeface="Times New Roman" panose="02020603050405020304" pitchFamily="18" charset="0"/>
              </a:rPr>
              <a:t>: The surface of the copper block in contact with the top face of the Dow Corning 340 thermal grease film (</a:t>
            </a:r>
            <a:r>
              <a:rPr lang="en-GB" sz="1400" b="1" dirty="0">
                <a:solidFill>
                  <a:srgbClr val="2F5496"/>
                </a:solidFill>
                <a:latin typeface="Calibri" panose="020F0502020204030204" pitchFamily="34" charset="0"/>
                <a:ea typeface="Times New Roman" panose="02020603050405020304" pitchFamily="18" charset="0"/>
              </a:rPr>
              <a:t>A</a:t>
            </a:r>
            <a:r>
              <a:rPr lang="en-GB" sz="1400" dirty="0">
                <a:solidFill>
                  <a:srgbClr val="2F5496"/>
                </a:solidFill>
                <a:latin typeface="Calibri" panose="020F0502020204030204" pitchFamily="34" charset="0"/>
                <a:ea typeface="Times New Roman" panose="02020603050405020304" pitchFamily="18" charset="0"/>
              </a:rPr>
              <a:t>)?</a:t>
            </a:r>
          </a:p>
          <a:p>
            <a:pPr lvl="0" algn="just">
              <a:spcAft>
                <a:spcPts val="0"/>
              </a:spcAft>
            </a:pPr>
            <a:r>
              <a:rPr lang="en-GB" sz="1400" dirty="0">
                <a:solidFill>
                  <a:srgbClr val="2F5496"/>
                </a:solidFill>
                <a:latin typeface="Calibri" panose="020F0502020204030204" pitchFamily="34" charset="0"/>
                <a:ea typeface="Times New Roman" panose="02020603050405020304" pitchFamily="18" charset="0"/>
              </a:rPr>
              <a:t>	 (This is 3mm from the plane of the coolant channel)</a:t>
            </a:r>
            <a:endParaRPr lang="en-GB" sz="1400" dirty="0">
              <a:latin typeface="Times New Roman" panose="02020603050405020304" pitchFamily="18" charset="0"/>
              <a:ea typeface="Times New Roman" panose="02020603050405020304" pitchFamily="18" charset="0"/>
            </a:endParaRPr>
          </a:p>
          <a:p>
            <a:pPr lvl="0" algn="just">
              <a:spcAft>
                <a:spcPts val="0"/>
              </a:spcAft>
            </a:pPr>
            <a:r>
              <a:rPr lang="en-GB" sz="1400" b="1" dirty="0">
                <a:solidFill>
                  <a:srgbClr val="2F5496"/>
                </a:solidFill>
                <a:latin typeface="Calibri" panose="020F0502020204030204" pitchFamily="34" charset="0"/>
                <a:ea typeface="Times New Roman" panose="02020603050405020304" pitchFamily="18" charset="0"/>
              </a:rPr>
              <a:t>Q2</a:t>
            </a:r>
            <a:r>
              <a:rPr lang="en-GB" sz="1400" dirty="0">
                <a:solidFill>
                  <a:srgbClr val="2F5496"/>
                </a:solidFill>
                <a:latin typeface="Calibri" panose="020F0502020204030204" pitchFamily="34" charset="0"/>
                <a:ea typeface="Times New Roman" panose="02020603050405020304" pitchFamily="18" charset="0"/>
              </a:rPr>
              <a:t>: The surface of the ceramic in contact with the bottom face of the 100 micron Dow Corning 340 </a:t>
            </a:r>
          </a:p>
          <a:p>
            <a:pPr lvl="0" algn="just">
              <a:spcAft>
                <a:spcPts val="0"/>
              </a:spcAft>
            </a:pPr>
            <a:r>
              <a:rPr lang="en-GB" sz="1400" dirty="0">
                <a:solidFill>
                  <a:srgbClr val="2F5496"/>
                </a:solidFill>
                <a:latin typeface="Calibri" panose="020F0502020204030204" pitchFamily="34" charset="0"/>
                <a:ea typeface="Times New Roman" panose="02020603050405020304" pitchFamily="18" charset="0"/>
              </a:rPr>
              <a:t>	thermal grease film (</a:t>
            </a:r>
            <a:r>
              <a:rPr lang="en-GB" sz="1400" b="1" dirty="0">
                <a:solidFill>
                  <a:srgbClr val="2F5496"/>
                </a:solidFill>
                <a:latin typeface="Calibri" panose="020F0502020204030204" pitchFamily="34" charset="0"/>
                <a:ea typeface="Times New Roman" panose="02020603050405020304" pitchFamily="18" charset="0"/>
              </a:rPr>
              <a:t>B</a:t>
            </a:r>
            <a:r>
              <a:rPr lang="en-GB" sz="1400" dirty="0">
                <a:solidFill>
                  <a:srgbClr val="2F5496"/>
                </a:solidFill>
                <a:latin typeface="Calibri" panose="020F0502020204030204" pitchFamily="34" charset="0"/>
                <a:ea typeface="Times New Roman" panose="02020603050405020304" pitchFamily="18" charset="0"/>
              </a:rPr>
              <a:t>)?</a:t>
            </a:r>
            <a:endParaRPr lang="en-GB" sz="1400" dirty="0">
              <a:latin typeface="Times New Roman" panose="02020603050405020304" pitchFamily="18" charset="0"/>
              <a:ea typeface="Times New Roman" panose="02020603050405020304" pitchFamily="18" charset="0"/>
            </a:endParaRPr>
          </a:p>
          <a:p>
            <a:pPr lvl="0" algn="just">
              <a:spcAft>
                <a:spcPts val="0"/>
              </a:spcAft>
            </a:pPr>
            <a:r>
              <a:rPr lang="en-GB" sz="1400" b="1" dirty="0">
                <a:solidFill>
                  <a:srgbClr val="2F5496"/>
                </a:solidFill>
                <a:latin typeface="Calibri" panose="020F0502020204030204" pitchFamily="34" charset="0"/>
                <a:ea typeface="Times New Roman" panose="02020603050405020304" pitchFamily="18" charset="0"/>
              </a:rPr>
              <a:t>Q3</a:t>
            </a:r>
            <a:r>
              <a:rPr lang="en-GB" sz="1400" dirty="0">
                <a:solidFill>
                  <a:srgbClr val="2F5496"/>
                </a:solidFill>
                <a:latin typeface="Calibri" panose="020F0502020204030204" pitchFamily="34" charset="0"/>
                <a:ea typeface="Times New Roman" panose="02020603050405020304" pitchFamily="18" charset="0"/>
              </a:rPr>
              <a:t>: The hot (</a:t>
            </a:r>
            <a:r>
              <a:rPr lang="en-GB" sz="1400" dirty="0" err="1">
                <a:solidFill>
                  <a:srgbClr val="2F5496"/>
                </a:solidFill>
                <a:latin typeface="Calibri" panose="020F0502020204030204" pitchFamily="34" charset="0"/>
                <a:ea typeface="Times New Roman" panose="02020603050405020304" pitchFamily="18" charset="0"/>
              </a:rPr>
              <a:t>downfacing</a:t>
            </a:r>
            <a:r>
              <a:rPr lang="en-GB" sz="1400" dirty="0">
                <a:solidFill>
                  <a:srgbClr val="2F5496"/>
                </a:solidFill>
                <a:latin typeface="Calibri" panose="020F0502020204030204" pitchFamily="34" charset="0"/>
                <a:ea typeface="Times New Roman" panose="02020603050405020304" pitchFamily="18" charset="0"/>
              </a:rPr>
              <a:t>) side of the1 mm thick processor chip itself (</a:t>
            </a:r>
            <a:r>
              <a:rPr lang="en-GB" sz="1400" b="1" dirty="0">
                <a:solidFill>
                  <a:srgbClr val="2F5496"/>
                </a:solidFill>
                <a:latin typeface="Calibri" panose="020F0502020204030204" pitchFamily="34" charset="0"/>
                <a:ea typeface="Times New Roman" panose="02020603050405020304" pitchFamily="18" charset="0"/>
              </a:rPr>
              <a:t>C</a:t>
            </a:r>
            <a:r>
              <a:rPr lang="en-GB" sz="1400" dirty="0">
                <a:solidFill>
                  <a:srgbClr val="2F5496"/>
                </a:solidFill>
                <a:latin typeface="Calibri" panose="020F0502020204030204" pitchFamily="34" charset="0"/>
                <a:ea typeface="Times New Roman" panose="02020603050405020304" pitchFamily="18" charset="0"/>
              </a:rPr>
              <a:t>)?</a:t>
            </a:r>
            <a:endParaRPr lang="en-GB" sz="1400" dirty="0">
              <a:latin typeface="Times New Roman" panose="02020603050405020304" pitchFamily="18" charset="0"/>
              <a:ea typeface="Times New Roman" panose="02020603050405020304" pitchFamily="18" charset="0"/>
            </a:endParaRPr>
          </a:p>
          <a:p>
            <a:pPr marL="457200" algn="just">
              <a:spcAft>
                <a:spcPts val="0"/>
              </a:spcAft>
            </a:pPr>
            <a:r>
              <a:rPr lang="en-GB" sz="1400" b="1" dirty="0">
                <a:solidFill>
                  <a:srgbClr val="2F5496"/>
                </a:solidFill>
                <a:latin typeface="Calibri" panose="020F0502020204030204" pitchFamily="34" charset="0"/>
                <a:ea typeface="Times New Roman" panose="02020603050405020304" pitchFamily="18" charset="0"/>
              </a:rPr>
              <a:t>Note:</a:t>
            </a:r>
            <a:r>
              <a:rPr lang="en-GB" sz="1400" dirty="0">
                <a:solidFill>
                  <a:srgbClr val="2F5496"/>
                </a:solidFill>
                <a:latin typeface="Calibri" panose="020F0502020204030204" pitchFamily="34" charset="0"/>
                <a:ea typeface="Times New Roman" panose="02020603050405020304" pitchFamily="18" charset="0"/>
              </a:rPr>
              <a:t> you have to consider the thermal resistance of two materials in series to get to this figure.  </a:t>
            </a:r>
            <a:endParaRPr lang="en-GB" sz="1400" dirty="0">
              <a:latin typeface="Times New Roman" panose="02020603050405020304" pitchFamily="18" charset="0"/>
              <a:ea typeface="Times New Roman" panose="02020603050405020304" pitchFamily="18" charset="0"/>
            </a:endParaRPr>
          </a:p>
          <a:p>
            <a:pPr lvl="0" algn="just">
              <a:spcAft>
                <a:spcPts val="0"/>
              </a:spcAft>
            </a:pPr>
            <a:r>
              <a:rPr lang="en-GB" sz="1400" b="1" dirty="0">
                <a:solidFill>
                  <a:srgbClr val="2F5496"/>
                </a:solidFill>
                <a:latin typeface="Calibri" panose="020F0502020204030204" pitchFamily="34" charset="0"/>
                <a:ea typeface="Times New Roman" panose="02020603050405020304" pitchFamily="18" charset="0"/>
              </a:rPr>
              <a:t>Q4</a:t>
            </a:r>
            <a:r>
              <a:rPr lang="en-GB" sz="1400" dirty="0">
                <a:solidFill>
                  <a:srgbClr val="2F5496"/>
                </a:solidFill>
                <a:latin typeface="Calibri" panose="020F0502020204030204" pitchFamily="34" charset="0"/>
                <a:ea typeface="Times New Roman" panose="02020603050405020304" pitchFamily="18" charset="0"/>
              </a:rPr>
              <a:t>: Which material contributes the biggest temperature difference (temperature difference across itself)?</a:t>
            </a:r>
            <a:endParaRPr lang="en-GB" sz="1400" dirty="0">
              <a:latin typeface="Times New Roman" panose="02020603050405020304" pitchFamily="18" charset="0"/>
              <a:ea typeface="Times New Roman" panose="02020603050405020304" pitchFamily="18" charset="0"/>
            </a:endParaRPr>
          </a:p>
          <a:p>
            <a:pPr lvl="0" algn="just">
              <a:spcAft>
                <a:spcPts val="0"/>
              </a:spcAft>
            </a:pPr>
            <a:r>
              <a:rPr lang="en-GB" sz="1400" b="1" dirty="0">
                <a:solidFill>
                  <a:srgbClr val="2F5496"/>
                </a:solidFill>
                <a:latin typeface="Calibri" panose="020F0502020204030204" pitchFamily="34" charset="0"/>
                <a:ea typeface="Times New Roman" panose="02020603050405020304" pitchFamily="18" charset="0"/>
              </a:rPr>
              <a:t>Q5: </a:t>
            </a:r>
            <a:r>
              <a:rPr lang="en-GB" sz="1400" dirty="0">
                <a:solidFill>
                  <a:srgbClr val="2F5496"/>
                </a:solidFill>
                <a:latin typeface="Calibri" panose="020F0502020204030204" pitchFamily="34" charset="0"/>
                <a:ea typeface="Times New Roman" panose="02020603050405020304" pitchFamily="18" charset="0"/>
              </a:rPr>
              <a:t>What method would you use to reduce the contribution of this layer (mechanical solutions acceptable)?</a:t>
            </a:r>
            <a:endParaRPr lang="en-GB" sz="1400" dirty="0">
              <a:latin typeface="Times New Roman" panose="02020603050405020304" pitchFamily="18" charset="0"/>
              <a:ea typeface="Times New Roman" panose="02020603050405020304" pitchFamily="18" charset="0"/>
            </a:endParaRPr>
          </a:p>
          <a:p>
            <a:pPr algn="just">
              <a:spcAft>
                <a:spcPts val="0"/>
              </a:spcAft>
            </a:pPr>
            <a:r>
              <a:rPr lang="en-GB" sz="1600" dirty="0">
                <a:solidFill>
                  <a:srgbClr val="2F5496"/>
                </a:solidFill>
                <a:latin typeface="Calibri" panose="020F0502020204030204" pitchFamily="34"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L="228600" algn="just">
              <a:spcAft>
                <a:spcPts val="0"/>
              </a:spcAft>
            </a:pPr>
            <a:r>
              <a:rPr lang="en-GB" sz="1600" b="1" i="1" dirty="0">
                <a:solidFill>
                  <a:srgbClr val="2F5496"/>
                </a:solidFill>
                <a:latin typeface="Calibri" panose="020F0502020204030204" pitchFamily="34" charset="0"/>
                <a:ea typeface="Times New Roman" panose="02020603050405020304" pitchFamily="18" charset="0"/>
              </a:rPr>
              <a:t>Building on knowledge</a:t>
            </a:r>
            <a:endParaRPr lang="en-GB" sz="1600" b="1" dirty="0">
              <a:latin typeface="Times New Roman" panose="02020603050405020304" pitchFamily="18" charset="0"/>
              <a:ea typeface="Times New Roman" panose="02020603050405020304" pitchFamily="18" charset="0"/>
            </a:endParaRPr>
          </a:p>
          <a:p>
            <a:r>
              <a:rPr lang="en-GB" sz="1600" b="1" dirty="0">
                <a:solidFill>
                  <a:srgbClr val="2F5496"/>
                </a:solidFill>
                <a:latin typeface="Calibri" panose="020F0502020204030204" pitchFamily="34" charset="0"/>
                <a:ea typeface="Times New Roman" panose="02020603050405020304" pitchFamily="18" charset="0"/>
              </a:rPr>
              <a:t>Q6: </a:t>
            </a:r>
            <a:r>
              <a:rPr lang="en-GB" sz="1400" dirty="0">
                <a:solidFill>
                  <a:srgbClr val="2F5496"/>
                </a:solidFill>
                <a:latin typeface="Calibri" panose="020F0502020204030204" pitchFamily="34" charset="0"/>
                <a:ea typeface="Times New Roman" panose="02020603050405020304" pitchFamily="18" charset="0"/>
              </a:rPr>
              <a:t>The user has a choice between water or a non-conductive modern liquid coolant with GWP = 0 (3M NOVEC® 649 [2.2]), but the pump available can only circulate a maximum of 3 grams per second (a mass flow </a:t>
            </a:r>
            <a:r>
              <a:rPr lang="en-GB" sz="1400">
                <a:solidFill>
                  <a:srgbClr val="2F5496"/>
                </a:solidFill>
                <a:latin typeface="Calibri" panose="020F0502020204030204" pitchFamily="34" charset="0"/>
                <a:ea typeface="Times New Roman" panose="02020603050405020304" pitchFamily="18" charset="0"/>
              </a:rPr>
              <a:t>of 0.003 </a:t>
            </a:r>
            <a:r>
              <a:rPr lang="en-GB" sz="1400" dirty="0">
                <a:solidFill>
                  <a:srgbClr val="2F5496"/>
                </a:solidFill>
                <a:latin typeface="Calibri" panose="020F0502020204030204" pitchFamily="34" charset="0"/>
                <a:ea typeface="Times New Roman" panose="02020603050405020304" pitchFamily="18" charset="0"/>
              </a:rPr>
              <a:t>kg.s</a:t>
            </a:r>
            <a:r>
              <a:rPr lang="en-GB" sz="1400" baseline="30000" dirty="0">
                <a:solidFill>
                  <a:srgbClr val="2F5496"/>
                </a:solidFill>
                <a:latin typeface="Calibri" panose="020F0502020204030204" pitchFamily="34" charset="0"/>
                <a:ea typeface="Times New Roman" panose="02020603050405020304" pitchFamily="18" charset="0"/>
              </a:rPr>
              <a:t>-1</a:t>
            </a:r>
            <a:r>
              <a:rPr lang="en-GB" sz="1400" dirty="0">
                <a:solidFill>
                  <a:srgbClr val="2F5496"/>
                </a:solidFill>
                <a:latin typeface="Calibri" panose="020F0502020204030204" pitchFamily="34" charset="0"/>
                <a:ea typeface="Times New Roman" panose="02020603050405020304" pitchFamily="18" charset="0"/>
              </a:rPr>
              <a:t>) of any liquid.   What is the input temperature of NOVEC 649 to the copper cooling block to maintain an average temperature in the block cooling channel of 25 ˚C?  (Hint: this calculation uses the concept of coolant heat capacity and mass flow from the previous problem. </a:t>
            </a:r>
            <a:endParaRPr lang="fr-FR" sz="1400" dirty="0"/>
          </a:p>
        </p:txBody>
      </p:sp>
      <p:sp>
        <p:nvSpPr>
          <p:cNvPr id="7" name="Titre 1"/>
          <p:cNvSpPr txBox="1">
            <a:spLocks/>
          </p:cNvSpPr>
          <p:nvPr/>
        </p:nvSpPr>
        <p:spPr>
          <a:xfrm>
            <a:off x="0" y="233679"/>
            <a:ext cx="8999621" cy="814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GB" sz="3200" b="1" dirty="0">
                <a:solidFill>
                  <a:srgbClr val="C00000"/>
                </a:solidFill>
              </a:rPr>
              <a:t>5.2 </a:t>
            </a:r>
            <a:r>
              <a:rPr lang="en-GB" sz="3200" b="1" dirty="0" err="1">
                <a:solidFill>
                  <a:srgbClr val="C00000"/>
                </a:solidFill>
              </a:rPr>
              <a:t>Monophase</a:t>
            </a:r>
            <a:r>
              <a:rPr lang="en-GB" sz="3200" b="1" dirty="0">
                <a:solidFill>
                  <a:srgbClr val="C00000"/>
                </a:solidFill>
              </a:rPr>
              <a:t> cooling </a:t>
            </a:r>
          </a:p>
          <a:p>
            <a:pPr algn="ctr">
              <a:lnSpc>
                <a:spcPct val="80000"/>
              </a:lnSpc>
            </a:pPr>
            <a:r>
              <a:rPr lang="en-GB" sz="3200" b="1" dirty="0">
                <a:solidFill>
                  <a:srgbClr val="C00000"/>
                </a:solidFill>
              </a:rPr>
              <a:t>and </a:t>
            </a:r>
            <a:r>
              <a:rPr lang="en-GB" sz="3200" dirty="0">
                <a:solidFill>
                  <a:srgbClr val="C00000"/>
                </a:solidFill>
                <a:latin typeface="Calibri" panose="020F0502020204030204" pitchFamily="34" charset="0"/>
                <a:ea typeface="Times New Roman" panose="02020603050405020304" pitchFamily="18" charset="0"/>
              </a:rPr>
              <a:t>conducting heat into a coolant  </a:t>
            </a:r>
            <a:endParaRPr lang="fr-FR" sz="3200" dirty="0">
              <a:solidFill>
                <a:srgbClr val="C00000"/>
              </a:solidFill>
            </a:endParaRPr>
          </a:p>
        </p:txBody>
      </p:sp>
      <p:sp>
        <p:nvSpPr>
          <p:cNvPr id="8" name="ZoneTexte 7"/>
          <p:cNvSpPr txBox="1"/>
          <p:nvPr/>
        </p:nvSpPr>
        <p:spPr>
          <a:xfrm>
            <a:off x="147679" y="1106779"/>
            <a:ext cx="4333174" cy="523220"/>
          </a:xfrm>
          <a:prstGeom prst="rect">
            <a:avLst/>
          </a:prstGeom>
          <a:noFill/>
        </p:spPr>
        <p:txBody>
          <a:bodyPr wrap="none" rtlCol="0">
            <a:spAutoFit/>
          </a:bodyPr>
          <a:lstStyle/>
          <a:p>
            <a:r>
              <a:rPr lang="en-GB" b="1" dirty="0"/>
              <a:t>Problem (2: </a:t>
            </a:r>
            <a:r>
              <a:rPr lang="en-GB" b="1" dirty="0" err="1"/>
              <a:t>cont</a:t>
            </a:r>
            <a:r>
              <a:rPr lang="en-GB" b="1" dirty="0"/>
              <a:t>) – see also separate sheet</a:t>
            </a:r>
            <a:endParaRPr lang="en-GB" dirty="0"/>
          </a:p>
          <a:p>
            <a:r>
              <a:rPr lang="en-GB" sz="1000" dirty="0"/>
              <a:t> </a:t>
            </a:r>
          </a:p>
        </p:txBody>
      </p:sp>
    </p:spTree>
    <p:extLst>
      <p:ext uri="{BB962C8B-B14F-4D97-AF65-F5344CB8AC3E}">
        <p14:creationId xmlns:p14="http://schemas.microsoft.com/office/powerpoint/2010/main" val="219236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8286" y="254822"/>
            <a:ext cx="6766561" cy="645527"/>
          </a:xfrm>
        </p:spPr>
        <p:txBody>
          <a:bodyPr>
            <a:noAutofit/>
          </a:bodyPr>
          <a:lstStyle/>
          <a:p>
            <a:pPr algn="ctr"/>
            <a:r>
              <a:rPr lang="en-US" sz="3200" b="1" dirty="0">
                <a:solidFill>
                  <a:srgbClr val="002060"/>
                </a:solidFill>
                <a:effectLst>
                  <a:outerShdw blurRad="38100" dist="38100" dir="2700000" algn="tl">
                    <a:srgbClr val="000000">
                      <a:alpha val="43137"/>
                    </a:srgbClr>
                  </a:outerShdw>
                </a:effectLst>
              </a:rPr>
              <a:t>5.1 Some thermal regulation devices (1)</a:t>
            </a:r>
            <a:endParaRPr lang="fr-FR" sz="3200" b="1" dirty="0">
              <a:solidFill>
                <a:srgbClr val="002060"/>
              </a:solidFill>
              <a:effectLst>
                <a:outerShdw blurRad="38100" dist="38100" dir="2700000" algn="tl">
                  <a:srgbClr val="000000">
                    <a:alpha val="43137"/>
                  </a:srgbClr>
                </a:outerShdw>
              </a:effectLst>
            </a:endParaRPr>
          </a:p>
        </p:txBody>
      </p:sp>
      <p:sp>
        <p:nvSpPr>
          <p:cNvPr id="3" name="Espace réservé du pied de page 2"/>
          <p:cNvSpPr>
            <a:spLocks noGrp="1"/>
          </p:cNvSpPr>
          <p:nvPr>
            <p:ph type="ftr" sz="quarter" idx="11"/>
          </p:nvPr>
        </p:nvSpPr>
        <p:spPr>
          <a:xfrm>
            <a:off x="2622550" y="6399848"/>
            <a:ext cx="4499610" cy="278129"/>
          </a:xfrm>
        </p:spPr>
        <p:txBody>
          <a:bodyPr/>
          <a:lstStyle/>
          <a:p>
            <a:r>
              <a:rPr lang="en-US" dirty="0"/>
              <a:t>Physics 524: Survey of Instrumentation &amp; Laboratory Techniques: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2</a:t>
            </a:fld>
            <a:endParaRPr lang="en-US"/>
          </a:p>
        </p:txBody>
      </p:sp>
      <p:pic>
        <p:nvPicPr>
          <p:cNvPr id="6" name="Image 5"/>
          <p:cNvPicPr>
            <a:picLocks noChangeAspect="1"/>
          </p:cNvPicPr>
          <p:nvPr/>
        </p:nvPicPr>
        <p:blipFill rotWithShape="1">
          <a:blip r:embed="rId2"/>
          <a:srcRect t="11146" b="17786"/>
          <a:stretch/>
        </p:blipFill>
        <p:spPr>
          <a:xfrm>
            <a:off x="4711566" y="1110583"/>
            <a:ext cx="4219457" cy="2146433"/>
          </a:xfrm>
          <a:prstGeom prst="rect">
            <a:avLst/>
          </a:prstGeom>
        </p:spPr>
      </p:pic>
      <p:sp>
        <p:nvSpPr>
          <p:cNvPr id="7" name="ZoneTexte 6"/>
          <p:cNvSpPr txBox="1"/>
          <p:nvPr/>
        </p:nvSpPr>
        <p:spPr>
          <a:xfrm>
            <a:off x="462012" y="1094306"/>
            <a:ext cx="4081112" cy="2585323"/>
          </a:xfrm>
          <a:prstGeom prst="rect">
            <a:avLst/>
          </a:prstGeom>
          <a:noFill/>
        </p:spPr>
        <p:txBody>
          <a:bodyPr wrap="square" rtlCol="0">
            <a:spAutoFit/>
          </a:bodyPr>
          <a:lstStyle/>
          <a:p>
            <a:r>
              <a:rPr lang="en-GB" b="1" dirty="0">
                <a:solidFill>
                  <a:schemeClr val="accent5"/>
                </a:solidFill>
              </a:rPr>
              <a:t>The humble room thermostat: </a:t>
            </a:r>
          </a:p>
          <a:p>
            <a:r>
              <a:rPr lang="en-GB" b="1" dirty="0">
                <a:solidFill>
                  <a:srgbClr val="C00000"/>
                </a:solidFill>
              </a:rPr>
              <a:t>Bi-metallic strip electric witch actuator</a:t>
            </a:r>
          </a:p>
          <a:p>
            <a:r>
              <a:rPr lang="en-GB" b="1" dirty="0"/>
              <a:t>Feedback: </a:t>
            </a:r>
          </a:p>
          <a:p>
            <a:endParaRPr lang="en-GB" b="1" dirty="0">
              <a:solidFill>
                <a:srgbClr val="C00000"/>
              </a:solidFill>
            </a:endParaRPr>
          </a:p>
          <a:p>
            <a:endParaRPr lang="en-GB" b="1" dirty="0">
              <a:solidFill>
                <a:srgbClr val="C00000"/>
              </a:solidFill>
            </a:endParaRPr>
          </a:p>
          <a:p>
            <a:endParaRPr lang="en-GB" b="1" dirty="0">
              <a:solidFill>
                <a:srgbClr val="C00000"/>
              </a:solidFill>
            </a:endParaRPr>
          </a:p>
          <a:p>
            <a:endParaRPr lang="en-GB" b="1" dirty="0">
              <a:solidFill>
                <a:srgbClr val="C00000"/>
              </a:solidFill>
            </a:endParaRPr>
          </a:p>
          <a:p>
            <a:endParaRPr lang="en-GB" b="1" dirty="0">
              <a:solidFill>
                <a:srgbClr val="C00000"/>
              </a:solidFill>
            </a:endParaRPr>
          </a:p>
          <a:p>
            <a:r>
              <a:rPr lang="en-GB" b="1" dirty="0">
                <a:solidFill>
                  <a:srgbClr val="C00000"/>
                </a:solidFill>
              </a:rPr>
              <a:t>slow, thru room air convection</a:t>
            </a:r>
          </a:p>
        </p:txBody>
      </p:sp>
      <p:pic>
        <p:nvPicPr>
          <p:cNvPr id="10" name="Image 9"/>
          <p:cNvPicPr>
            <a:picLocks noChangeAspect="1"/>
          </p:cNvPicPr>
          <p:nvPr/>
        </p:nvPicPr>
        <p:blipFill>
          <a:blip r:embed="rId3"/>
          <a:stretch>
            <a:fillRect/>
          </a:stretch>
        </p:blipFill>
        <p:spPr>
          <a:xfrm>
            <a:off x="449684" y="4118411"/>
            <a:ext cx="2459482" cy="2040236"/>
          </a:xfrm>
          <a:prstGeom prst="rect">
            <a:avLst/>
          </a:prstGeom>
        </p:spPr>
      </p:pic>
      <p:sp>
        <p:nvSpPr>
          <p:cNvPr id="11" name="ZoneTexte 10"/>
          <p:cNvSpPr txBox="1"/>
          <p:nvPr/>
        </p:nvSpPr>
        <p:spPr>
          <a:xfrm>
            <a:off x="3184985" y="4276519"/>
            <a:ext cx="5860130" cy="1477328"/>
          </a:xfrm>
          <a:prstGeom prst="rect">
            <a:avLst/>
          </a:prstGeom>
          <a:noFill/>
        </p:spPr>
        <p:txBody>
          <a:bodyPr wrap="none" rtlCol="0">
            <a:spAutoFit/>
          </a:bodyPr>
          <a:lstStyle/>
          <a:p>
            <a:r>
              <a:rPr lang="en-GB" b="1" dirty="0">
                <a:solidFill>
                  <a:schemeClr val="accent5"/>
                </a:solidFill>
              </a:rPr>
              <a:t>The almost-as humble automobile radiator thermostat</a:t>
            </a:r>
          </a:p>
          <a:p>
            <a:r>
              <a:rPr lang="en-GB" b="1" dirty="0"/>
              <a:t>Feedback: </a:t>
            </a:r>
          </a:p>
          <a:p>
            <a:r>
              <a:rPr lang="en-GB" b="1" dirty="0">
                <a:solidFill>
                  <a:srgbClr val="C00000"/>
                </a:solidFill>
              </a:rPr>
              <a:t>Fast, immersed, expanding wax plug capsule counteracts</a:t>
            </a:r>
          </a:p>
          <a:p>
            <a:r>
              <a:rPr lang="en-GB" b="1" dirty="0">
                <a:solidFill>
                  <a:srgbClr val="C00000"/>
                </a:solidFill>
              </a:rPr>
              <a:t>closure spring to increase coolant flow as engine warms up</a:t>
            </a:r>
          </a:p>
          <a:p>
            <a:endParaRPr lang="fr-FR" b="1" dirty="0">
              <a:solidFill>
                <a:srgbClr val="C00000"/>
              </a:solidFill>
            </a:endParaRPr>
          </a:p>
        </p:txBody>
      </p:sp>
      <p:sp>
        <p:nvSpPr>
          <p:cNvPr id="14" name="Rectangle 13"/>
          <p:cNvSpPr/>
          <p:nvPr/>
        </p:nvSpPr>
        <p:spPr>
          <a:xfrm>
            <a:off x="173255" y="900349"/>
            <a:ext cx="8757768" cy="28605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193116" y="3855773"/>
            <a:ext cx="8757768" cy="24492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1609944" y="1729259"/>
            <a:ext cx="2827302" cy="1604401"/>
          </a:xfrm>
          <a:prstGeom prst="rect">
            <a:avLst/>
          </a:prstGeom>
        </p:spPr>
      </p:pic>
      <p:sp>
        <p:nvSpPr>
          <p:cNvPr id="8" name="Ellipse 7"/>
          <p:cNvSpPr/>
          <p:nvPr/>
        </p:nvSpPr>
        <p:spPr>
          <a:xfrm>
            <a:off x="1679425" y="2211571"/>
            <a:ext cx="500249" cy="52086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9644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8286" y="254822"/>
            <a:ext cx="6766561" cy="645527"/>
          </a:xfrm>
        </p:spPr>
        <p:txBody>
          <a:bodyPr>
            <a:noAutofit/>
          </a:bodyPr>
          <a:lstStyle/>
          <a:p>
            <a:pPr algn="ctr"/>
            <a:r>
              <a:rPr lang="en-US" sz="3200" b="1" dirty="0">
                <a:solidFill>
                  <a:srgbClr val="002060"/>
                </a:solidFill>
                <a:effectLst>
                  <a:outerShdw blurRad="38100" dist="38100" dir="2700000" algn="tl">
                    <a:srgbClr val="000000">
                      <a:alpha val="43137"/>
                    </a:srgbClr>
                  </a:outerShdw>
                </a:effectLst>
              </a:rPr>
              <a:t>5.1 Some thermal regulation devices (2)</a:t>
            </a:r>
            <a:endParaRPr lang="fr-FR" sz="3200" b="1" dirty="0">
              <a:solidFill>
                <a:srgbClr val="002060"/>
              </a:solidFill>
              <a:effectLst>
                <a:outerShdw blurRad="38100" dist="38100" dir="2700000" algn="tl">
                  <a:srgbClr val="000000">
                    <a:alpha val="43137"/>
                  </a:srgbClr>
                </a:outerShdw>
              </a:effectLst>
            </a:endParaRPr>
          </a:p>
        </p:txBody>
      </p:sp>
      <p:sp>
        <p:nvSpPr>
          <p:cNvPr id="3" name="Espace réservé du pied de page 2"/>
          <p:cNvSpPr>
            <a:spLocks noGrp="1"/>
          </p:cNvSpPr>
          <p:nvPr>
            <p:ph type="ftr" sz="quarter" idx="11"/>
          </p:nvPr>
        </p:nvSpPr>
        <p:spPr>
          <a:xfrm>
            <a:off x="2289868" y="6356351"/>
            <a:ext cx="4367530" cy="365125"/>
          </a:xfrm>
        </p:spPr>
        <p:txBody>
          <a:bodyPr/>
          <a:lstStyle/>
          <a:p>
            <a:r>
              <a:rPr lang="en-US" dirty="0"/>
              <a:t>Physics 524: Survey of Instrumentation &amp; Laboratory Techniques: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3</a:t>
            </a:fld>
            <a:endParaRPr lang="en-US"/>
          </a:p>
        </p:txBody>
      </p:sp>
      <p:sp>
        <p:nvSpPr>
          <p:cNvPr id="7" name="ZoneTexte 6"/>
          <p:cNvSpPr txBox="1"/>
          <p:nvPr/>
        </p:nvSpPr>
        <p:spPr>
          <a:xfrm>
            <a:off x="462012" y="1094306"/>
            <a:ext cx="5847348" cy="1200329"/>
          </a:xfrm>
          <a:prstGeom prst="rect">
            <a:avLst/>
          </a:prstGeom>
          <a:noFill/>
        </p:spPr>
        <p:txBody>
          <a:bodyPr wrap="square" rtlCol="0">
            <a:spAutoFit/>
          </a:bodyPr>
          <a:lstStyle/>
          <a:p>
            <a:r>
              <a:rPr lang="en-GB" b="1" dirty="0">
                <a:solidFill>
                  <a:schemeClr val="accent5"/>
                </a:solidFill>
              </a:rPr>
              <a:t>The water heating radiator thermostatic valve: </a:t>
            </a:r>
          </a:p>
          <a:p>
            <a:r>
              <a:rPr lang="en-GB" b="1" dirty="0"/>
              <a:t>Feedback</a:t>
            </a:r>
          </a:p>
          <a:p>
            <a:r>
              <a:rPr lang="en-GB" b="1" dirty="0">
                <a:solidFill>
                  <a:srgbClr val="C00000"/>
                </a:solidFill>
              </a:rPr>
              <a:t>Fast, immersed, expanding wax plug capsule closes valve orifice as set temperature is approached.</a:t>
            </a:r>
            <a:endParaRPr lang="fr-FR" dirty="0"/>
          </a:p>
        </p:txBody>
      </p:sp>
      <p:sp>
        <p:nvSpPr>
          <p:cNvPr id="11" name="ZoneTexte 10"/>
          <p:cNvSpPr txBox="1"/>
          <p:nvPr/>
        </p:nvSpPr>
        <p:spPr>
          <a:xfrm>
            <a:off x="340510" y="4521456"/>
            <a:ext cx="8742111" cy="1477328"/>
          </a:xfrm>
          <a:prstGeom prst="rect">
            <a:avLst/>
          </a:prstGeom>
          <a:noFill/>
        </p:spPr>
        <p:txBody>
          <a:bodyPr wrap="square" rtlCol="0">
            <a:spAutoFit/>
          </a:bodyPr>
          <a:lstStyle/>
          <a:p>
            <a:r>
              <a:rPr lang="en-GB" b="1" dirty="0" err="1">
                <a:solidFill>
                  <a:schemeClr val="accent5"/>
                </a:solidFill>
              </a:rPr>
              <a:t>Vapor</a:t>
            </a:r>
            <a:r>
              <a:rPr lang="en-GB" b="1" dirty="0">
                <a:solidFill>
                  <a:schemeClr val="accent5"/>
                </a:solidFill>
              </a:rPr>
              <a:t> bulb-driven thermo-regulation valve: </a:t>
            </a:r>
          </a:p>
          <a:p>
            <a:r>
              <a:rPr lang="en-GB" b="1" dirty="0"/>
              <a:t>Feedback: </a:t>
            </a:r>
          </a:p>
          <a:p>
            <a:r>
              <a:rPr lang="en-GB" b="1" dirty="0">
                <a:solidFill>
                  <a:srgbClr val="C00000"/>
                </a:solidFill>
              </a:rPr>
              <a:t>Very Fast, Bulb usually clamped to a metal tube in a cooling circuit:</a:t>
            </a:r>
          </a:p>
          <a:p>
            <a:r>
              <a:rPr lang="en-GB" b="1" dirty="0">
                <a:solidFill>
                  <a:srgbClr val="C00000"/>
                </a:solidFill>
              </a:rPr>
              <a:t>When sensed tube temp too high vapour expands (or evaporates), pushing on diaphragm, opening valve stem to let more coolant into the circuit.</a:t>
            </a:r>
          </a:p>
        </p:txBody>
      </p:sp>
      <p:pic>
        <p:nvPicPr>
          <p:cNvPr id="5" name="Image 4"/>
          <p:cNvPicPr>
            <a:picLocks noChangeAspect="1"/>
          </p:cNvPicPr>
          <p:nvPr/>
        </p:nvPicPr>
        <p:blipFill rotWithShape="1">
          <a:blip r:embed="rId2"/>
          <a:srcRect l="26752" t="13976"/>
          <a:stretch/>
        </p:blipFill>
        <p:spPr>
          <a:xfrm>
            <a:off x="7083704" y="956824"/>
            <a:ext cx="1718013" cy="1320532"/>
          </a:xfrm>
          <a:prstGeom prst="rect">
            <a:avLst/>
          </a:prstGeom>
        </p:spPr>
      </p:pic>
      <p:pic>
        <p:nvPicPr>
          <p:cNvPr id="8" name="Image 7"/>
          <p:cNvPicPr>
            <a:picLocks noChangeAspect="1"/>
          </p:cNvPicPr>
          <p:nvPr/>
        </p:nvPicPr>
        <p:blipFill rotWithShape="1">
          <a:blip r:embed="rId3"/>
          <a:srcRect l="8887" t="21728" r="5377" b="24804"/>
          <a:stretch/>
        </p:blipFill>
        <p:spPr>
          <a:xfrm>
            <a:off x="362968" y="2636745"/>
            <a:ext cx="3330576" cy="1936250"/>
          </a:xfrm>
          <a:prstGeom prst="rect">
            <a:avLst/>
          </a:prstGeom>
        </p:spPr>
      </p:pic>
      <p:sp>
        <p:nvSpPr>
          <p:cNvPr id="12" name="Rectangle 11"/>
          <p:cNvSpPr/>
          <p:nvPr/>
        </p:nvSpPr>
        <p:spPr>
          <a:xfrm>
            <a:off x="173255" y="900351"/>
            <a:ext cx="8757768" cy="1456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73255" y="2488590"/>
            <a:ext cx="8757768" cy="3508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7955280" y="4429760"/>
            <a:ext cx="109087" cy="34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p:nvPr/>
        </p:nvCxnSpPr>
        <p:spPr>
          <a:xfrm flipH="1">
            <a:off x="5713919" y="4114800"/>
            <a:ext cx="6161" cy="65823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e 27"/>
          <p:cNvGrpSpPr/>
          <p:nvPr/>
        </p:nvGrpSpPr>
        <p:grpSpPr>
          <a:xfrm>
            <a:off x="6559779" y="2765345"/>
            <a:ext cx="1955571" cy="2329298"/>
            <a:chOff x="4552139" y="3155993"/>
            <a:chExt cx="3854216" cy="3428751"/>
          </a:xfrm>
        </p:grpSpPr>
        <p:grpSp>
          <p:nvGrpSpPr>
            <p:cNvPr id="26" name="Groupe 25"/>
            <p:cNvGrpSpPr/>
            <p:nvPr/>
          </p:nvGrpSpPr>
          <p:grpSpPr>
            <a:xfrm>
              <a:off x="4552139" y="3155993"/>
              <a:ext cx="3854216" cy="3428751"/>
              <a:chOff x="4552139" y="3155993"/>
              <a:chExt cx="3854216" cy="3428751"/>
            </a:xfrm>
          </p:grpSpPr>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139" y="3155993"/>
                <a:ext cx="3854216" cy="3428751"/>
              </a:xfrm>
              <a:prstGeom prst="rect">
                <a:avLst/>
              </a:prstGeom>
            </p:spPr>
          </p:pic>
          <p:sp>
            <p:nvSpPr>
              <p:cNvPr id="9" name="Rectangle 8"/>
              <p:cNvSpPr/>
              <p:nvPr/>
            </p:nvSpPr>
            <p:spPr>
              <a:xfrm>
                <a:off x="5791200" y="4287520"/>
                <a:ext cx="2303647"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p:cNvCxnSpPr/>
              <p:nvPr/>
            </p:nvCxnSpPr>
            <p:spPr>
              <a:xfrm>
                <a:off x="5752559" y="4135120"/>
                <a:ext cx="10819" cy="603435"/>
              </a:xfrm>
              <a:prstGeom prst="line">
                <a:avLst/>
              </a:prstGeom>
              <a:ln w="539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7837123" y="3887285"/>
                <a:ext cx="10819" cy="603435"/>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7796483" y="3891246"/>
                <a:ext cx="10819" cy="603435"/>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27" name="Connecteur droit 26"/>
            <p:cNvCxnSpPr/>
            <p:nvPr/>
          </p:nvCxnSpPr>
          <p:spPr>
            <a:xfrm>
              <a:off x="5700983" y="4128042"/>
              <a:ext cx="10819" cy="60343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1" name="Evaporator.jpg"/>
          <p:cNvPicPr/>
          <p:nvPr/>
        </p:nvPicPr>
        <p:blipFill rotWithShape="1">
          <a:blip r:embed="rId5" r:link="rId6">
            <a:extLst>
              <a:ext uri="{28A0092B-C50C-407E-A947-70E740481C1C}">
                <a14:useLocalDpi xmlns:a14="http://schemas.microsoft.com/office/drawing/2010/main" val="0"/>
              </a:ext>
            </a:extLst>
          </a:blip>
          <a:srcRect l="33770" t="16560" r="44496" b="43000"/>
          <a:stretch>
            <a:fillRect/>
          </a:stretch>
        </p:blipFill>
        <p:spPr bwMode="auto">
          <a:xfrm>
            <a:off x="4485509" y="2815278"/>
            <a:ext cx="1577149" cy="19577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4022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451435" y="6356350"/>
            <a:ext cx="4777138" cy="365125"/>
          </a:xfrm>
        </p:spPr>
        <p:txBody>
          <a:bodyPr/>
          <a:lstStyle/>
          <a:p>
            <a:r>
              <a:rPr lang="en-US" dirty="0"/>
              <a:t>Physics 524: Survey of Instrumentation &amp; Laboratory Techniques:  </a:t>
            </a:r>
          </a:p>
          <a:p>
            <a:r>
              <a:rPr lang="en-US" dirty="0"/>
              <a:t>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4</a:t>
            </a:fld>
            <a:endParaRPr lang="en-US"/>
          </a:p>
        </p:txBody>
      </p:sp>
      <p:sp>
        <p:nvSpPr>
          <p:cNvPr id="6" name="Titre 1"/>
          <p:cNvSpPr>
            <a:spLocks noGrp="1"/>
          </p:cNvSpPr>
          <p:nvPr>
            <p:ph type="title"/>
          </p:nvPr>
        </p:nvSpPr>
        <p:spPr>
          <a:xfrm>
            <a:off x="1026160" y="244662"/>
            <a:ext cx="7343007" cy="645527"/>
          </a:xfrm>
        </p:spPr>
        <p:txBody>
          <a:bodyPr>
            <a:noAutofit/>
          </a:bodyPr>
          <a:lstStyle/>
          <a:p>
            <a:pPr algn="ctr"/>
            <a:r>
              <a:rPr lang="en-US" sz="3200" b="1" dirty="0">
                <a:solidFill>
                  <a:srgbClr val="002060"/>
                </a:solidFill>
                <a:effectLst>
                  <a:outerShdw blurRad="38100" dist="38100" dir="2700000" algn="tl">
                    <a:srgbClr val="000000">
                      <a:alpha val="43137"/>
                    </a:srgbClr>
                  </a:outerShdw>
                </a:effectLst>
              </a:rPr>
              <a:t>5.1 Some thermal regulation techniques (1)</a:t>
            </a:r>
            <a:endParaRPr lang="fr-FR" sz="3200" b="1" dirty="0">
              <a:solidFill>
                <a:srgbClr val="002060"/>
              </a:solidFill>
              <a:effectLst>
                <a:outerShdw blurRad="38100" dist="38100" dir="2700000" algn="tl">
                  <a:srgbClr val="000000">
                    <a:alpha val="43137"/>
                  </a:srgbClr>
                </a:outerShdw>
              </a:effectLst>
            </a:endParaRPr>
          </a:p>
        </p:txBody>
      </p:sp>
      <p:pic>
        <p:nvPicPr>
          <p:cNvPr id="7" name="Image 6"/>
          <p:cNvPicPr>
            <a:picLocks noChangeAspect="1"/>
          </p:cNvPicPr>
          <p:nvPr/>
        </p:nvPicPr>
        <p:blipFill rotWithShape="1">
          <a:blip r:embed="rId2"/>
          <a:srcRect l="2978" t="16900" r="3004" b="26204"/>
          <a:stretch/>
        </p:blipFill>
        <p:spPr>
          <a:xfrm>
            <a:off x="558264" y="1029904"/>
            <a:ext cx="8133349" cy="3089709"/>
          </a:xfrm>
          <a:prstGeom prst="rect">
            <a:avLst/>
          </a:prstGeom>
        </p:spPr>
      </p:pic>
      <p:sp>
        <p:nvSpPr>
          <p:cNvPr id="8" name="ZoneTexte 7"/>
          <p:cNvSpPr txBox="1"/>
          <p:nvPr/>
        </p:nvSpPr>
        <p:spPr>
          <a:xfrm>
            <a:off x="558265" y="4191952"/>
            <a:ext cx="7810902" cy="923330"/>
          </a:xfrm>
          <a:prstGeom prst="rect">
            <a:avLst/>
          </a:prstGeom>
          <a:noFill/>
        </p:spPr>
        <p:txBody>
          <a:bodyPr wrap="square" rtlCol="0">
            <a:spAutoFit/>
          </a:bodyPr>
          <a:lstStyle/>
          <a:p>
            <a:pPr algn="ctr"/>
            <a:r>
              <a:rPr lang="en-GB" b="1" dirty="0">
                <a:solidFill>
                  <a:schemeClr val="accent5"/>
                </a:solidFill>
              </a:rPr>
              <a:t>Inexpensive digital controller with NTC thermistor </a:t>
            </a:r>
          </a:p>
          <a:p>
            <a:pPr algn="ctr"/>
            <a:r>
              <a:rPr lang="en-GB" b="1" dirty="0">
                <a:solidFill>
                  <a:schemeClr val="accent5"/>
                </a:solidFill>
              </a:rPr>
              <a:t>&amp; </a:t>
            </a:r>
            <a:r>
              <a:rPr lang="en-GB" b="1" u="sng" dirty="0">
                <a:solidFill>
                  <a:schemeClr val="accent5"/>
                </a:solidFill>
              </a:rPr>
              <a:t>P</a:t>
            </a:r>
            <a:r>
              <a:rPr lang="en-GB" b="1" dirty="0">
                <a:solidFill>
                  <a:schemeClr val="accent5"/>
                </a:solidFill>
              </a:rPr>
              <a:t>ulse </a:t>
            </a:r>
            <a:r>
              <a:rPr lang="en-GB" b="1" u="sng" dirty="0">
                <a:solidFill>
                  <a:schemeClr val="accent5"/>
                </a:solidFill>
              </a:rPr>
              <a:t>W</a:t>
            </a:r>
            <a:r>
              <a:rPr lang="en-GB" b="1" dirty="0">
                <a:solidFill>
                  <a:schemeClr val="accent5"/>
                </a:solidFill>
              </a:rPr>
              <a:t>idth </a:t>
            </a:r>
            <a:r>
              <a:rPr lang="en-GB" b="1" u="sng" dirty="0">
                <a:solidFill>
                  <a:schemeClr val="accent5"/>
                </a:solidFill>
              </a:rPr>
              <a:t>M</a:t>
            </a:r>
            <a:r>
              <a:rPr lang="en-GB" b="1" dirty="0">
                <a:solidFill>
                  <a:schemeClr val="accent5"/>
                </a:solidFill>
              </a:rPr>
              <a:t>odulated (“All or Nothing”) relay output </a:t>
            </a:r>
          </a:p>
          <a:p>
            <a:pPr algn="ctr"/>
            <a:r>
              <a:rPr lang="en-GB" b="1" dirty="0">
                <a:solidFill>
                  <a:schemeClr val="accent5"/>
                </a:solidFill>
              </a:rPr>
              <a:t>driven by a PID (</a:t>
            </a:r>
            <a:r>
              <a:rPr lang="en-GB" b="1" u="sng" dirty="0">
                <a:solidFill>
                  <a:schemeClr val="accent5"/>
                </a:solidFill>
              </a:rPr>
              <a:t>P</a:t>
            </a:r>
            <a:r>
              <a:rPr lang="en-GB" b="1" dirty="0">
                <a:solidFill>
                  <a:schemeClr val="accent5"/>
                </a:solidFill>
              </a:rPr>
              <a:t>roportional, </a:t>
            </a:r>
            <a:r>
              <a:rPr lang="en-GB" b="1" u="sng" dirty="0">
                <a:solidFill>
                  <a:schemeClr val="accent5"/>
                </a:solidFill>
              </a:rPr>
              <a:t>I</a:t>
            </a:r>
            <a:r>
              <a:rPr lang="en-GB" b="1" dirty="0">
                <a:solidFill>
                  <a:schemeClr val="accent5"/>
                </a:solidFill>
              </a:rPr>
              <a:t>ntegral and </a:t>
            </a:r>
            <a:r>
              <a:rPr lang="en-GB" b="1" u="sng" dirty="0">
                <a:solidFill>
                  <a:schemeClr val="accent5"/>
                </a:solidFill>
              </a:rPr>
              <a:t>D</a:t>
            </a:r>
            <a:r>
              <a:rPr lang="en-GB" b="1" dirty="0">
                <a:solidFill>
                  <a:schemeClr val="accent5"/>
                </a:solidFill>
              </a:rPr>
              <a:t>erivative algorithm)</a:t>
            </a:r>
          </a:p>
        </p:txBody>
      </p:sp>
    </p:spTree>
    <p:extLst>
      <p:ext uri="{BB962C8B-B14F-4D97-AF65-F5344CB8AC3E}">
        <p14:creationId xmlns:p14="http://schemas.microsoft.com/office/powerpoint/2010/main" val="104535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451435" y="6356350"/>
            <a:ext cx="4777138" cy="365125"/>
          </a:xfrm>
        </p:spPr>
        <p:txBody>
          <a:bodyPr/>
          <a:lstStyle/>
          <a:p>
            <a:r>
              <a:rPr lang="en-US" dirty="0"/>
              <a:t>Physics 524: Survey of Instrumentation &amp; Laboratory Techniques:  </a:t>
            </a:r>
          </a:p>
          <a:p>
            <a:r>
              <a:rPr lang="en-US" dirty="0"/>
              <a:t>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5</a:t>
            </a:fld>
            <a:endParaRPr lang="en-US"/>
          </a:p>
        </p:txBody>
      </p:sp>
      <p:sp>
        <p:nvSpPr>
          <p:cNvPr id="6" name="Titre 1"/>
          <p:cNvSpPr>
            <a:spLocks noGrp="1"/>
          </p:cNvSpPr>
          <p:nvPr>
            <p:ph type="title"/>
          </p:nvPr>
        </p:nvSpPr>
        <p:spPr>
          <a:xfrm>
            <a:off x="423512" y="244662"/>
            <a:ext cx="8383604" cy="645527"/>
          </a:xfrm>
        </p:spPr>
        <p:txBody>
          <a:bodyPr>
            <a:noAutofit/>
          </a:bodyPr>
          <a:lstStyle/>
          <a:p>
            <a:pPr algn="ctr"/>
            <a:r>
              <a:rPr lang="en-US" sz="3200" b="1" dirty="0">
                <a:solidFill>
                  <a:srgbClr val="002060"/>
                </a:solidFill>
                <a:effectLst>
                  <a:outerShdw blurRad="38100" dist="38100" dir="2700000" algn="tl">
                    <a:srgbClr val="000000">
                      <a:alpha val="43137"/>
                    </a:srgbClr>
                  </a:outerShdw>
                </a:effectLst>
              </a:rPr>
              <a:t>5.1 Proportional, Integral &amp;Derivative Control (1)</a:t>
            </a:r>
            <a:endParaRPr lang="fr-FR" sz="3200" b="1" dirty="0">
              <a:solidFill>
                <a:srgbClr val="002060"/>
              </a:solidFill>
              <a:effectLst>
                <a:outerShdw blurRad="38100" dist="38100" dir="2700000" algn="tl">
                  <a:srgbClr val="000000">
                    <a:alpha val="43137"/>
                  </a:srgbClr>
                </a:outerShdw>
              </a:effectLst>
            </a:endParaRPr>
          </a:p>
        </p:txBody>
      </p:sp>
      <p:pic>
        <p:nvPicPr>
          <p:cNvPr id="9" name="PID formula.jpg"/>
          <p:cNvPicPr/>
          <p:nvPr/>
        </p:nvPicPr>
        <p:blipFill rotWithShape="1">
          <a:blip r:embed="rId2" r:link="rId3" cstate="print">
            <a:extLst>
              <a:ext uri="{28A0092B-C50C-407E-A947-70E740481C1C}">
                <a14:useLocalDpi xmlns:a14="http://schemas.microsoft.com/office/drawing/2010/main" val="0"/>
              </a:ext>
            </a:extLst>
          </a:blip>
          <a:srcRect l="9826" t="35803" r="11291" b="45000"/>
          <a:stretch>
            <a:fillRect/>
          </a:stretch>
        </p:blipFill>
        <p:spPr bwMode="auto">
          <a:xfrm>
            <a:off x="2349634" y="975819"/>
            <a:ext cx="4531360" cy="826770"/>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0" y="1802589"/>
            <a:ext cx="9096080" cy="4862870"/>
          </a:xfrm>
          <a:prstGeom prst="rect">
            <a:avLst/>
          </a:prstGeom>
          <a:noFill/>
        </p:spPr>
        <p:txBody>
          <a:bodyPr wrap="none" rtlCol="0">
            <a:spAutoFit/>
          </a:bodyPr>
          <a:lstStyle/>
          <a:p>
            <a:pPr marL="285750" indent="-285750">
              <a:buFont typeface="Arial" panose="020B0604020202020204" pitchFamily="34" charset="0"/>
              <a:buChar char="•"/>
            </a:pPr>
            <a:r>
              <a:rPr lang="en-GB" dirty="0"/>
              <a:t>Three correctional terms </a:t>
            </a:r>
            <a:r>
              <a:rPr lang="en-GB" b="1" i="1" dirty="0" err="1">
                <a:solidFill>
                  <a:schemeClr val="accent5"/>
                </a:solidFill>
              </a:rPr>
              <a:t>K</a:t>
            </a:r>
            <a:r>
              <a:rPr lang="en-GB" b="1" i="1" baseline="-25000" dirty="0" err="1">
                <a:solidFill>
                  <a:schemeClr val="accent5"/>
                </a:solidFill>
              </a:rPr>
              <a:t>p</a:t>
            </a:r>
            <a:r>
              <a:rPr lang="en-GB" dirty="0"/>
              <a:t>, </a:t>
            </a:r>
            <a:r>
              <a:rPr lang="en-GB" b="1" i="1" dirty="0">
                <a:solidFill>
                  <a:srgbClr val="FF0000"/>
                </a:solidFill>
              </a:rPr>
              <a:t>K</a:t>
            </a:r>
            <a:r>
              <a:rPr lang="en-GB" b="1" i="1" baseline="-25000" dirty="0">
                <a:solidFill>
                  <a:srgbClr val="FF0000"/>
                </a:solidFill>
              </a:rPr>
              <a:t>I</a:t>
            </a:r>
            <a:r>
              <a:rPr lang="en-GB" dirty="0">
                <a:solidFill>
                  <a:srgbClr val="FF0000"/>
                </a:solidFill>
              </a:rPr>
              <a:t> </a:t>
            </a:r>
            <a:r>
              <a:rPr lang="en-GB" dirty="0"/>
              <a:t>and </a:t>
            </a:r>
            <a:r>
              <a:rPr lang="en-GB" b="1" i="1" dirty="0">
                <a:solidFill>
                  <a:schemeClr val="accent6">
                    <a:lumMod val="75000"/>
                  </a:schemeClr>
                </a:solidFill>
              </a:rPr>
              <a:t>K</a:t>
            </a:r>
            <a:r>
              <a:rPr lang="en-GB" b="1" i="1" baseline="-25000" dirty="0">
                <a:solidFill>
                  <a:schemeClr val="accent6">
                    <a:lumMod val="75000"/>
                  </a:schemeClr>
                </a:solidFill>
              </a:rPr>
              <a:t>D</a:t>
            </a:r>
            <a:r>
              <a:rPr lang="en-GB" dirty="0"/>
              <a:t> : proportional, integral and differential gain:</a:t>
            </a:r>
          </a:p>
          <a:p>
            <a:r>
              <a:rPr lang="en-GB" dirty="0"/>
              <a:t>     form the collective (time dependent) response </a:t>
            </a:r>
            <a:r>
              <a:rPr lang="en-GB" b="1" i="1" dirty="0"/>
              <a:t>u</a:t>
            </a:r>
            <a:r>
              <a:rPr lang="en-GB" b="1" i="1" baseline="-25000" dirty="0"/>
              <a:t>(t)</a:t>
            </a:r>
            <a:r>
              <a:rPr lang="en-GB" dirty="0"/>
              <a:t> of the control algorithm to differences</a:t>
            </a:r>
          </a:p>
          <a:p>
            <a:r>
              <a:rPr lang="en-GB" dirty="0"/>
              <a:t>     </a:t>
            </a:r>
            <a:r>
              <a:rPr lang="en-GB" b="1" i="1" dirty="0"/>
              <a:t>e</a:t>
            </a:r>
            <a:r>
              <a:rPr lang="en-GB" b="1" i="1" baseline="-25000" dirty="0"/>
              <a:t>(t)</a:t>
            </a:r>
            <a:r>
              <a:rPr lang="en-GB" dirty="0"/>
              <a:t> between measured value of a </a:t>
            </a:r>
            <a:r>
              <a:rPr lang="en-GB" b="1" i="1" u="sng" dirty="0"/>
              <a:t>P</a:t>
            </a:r>
            <a:r>
              <a:rPr lang="en-GB" dirty="0"/>
              <a:t>rocess </a:t>
            </a:r>
            <a:r>
              <a:rPr lang="en-GB" b="1" i="1" u="sng" dirty="0"/>
              <a:t>V</a:t>
            </a:r>
            <a:r>
              <a:rPr lang="en-GB" dirty="0"/>
              <a:t>ariable &amp; </a:t>
            </a:r>
            <a:r>
              <a:rPr lang="en-GB" b="1" i="1" u="sng" dirty="0"/>
              <a:t>S</a:t>
            </a:r>
            <a:r>
              <a:rPr lang="en-GB" dirty="0"/>
              <a:t>et </a:t>
            </a:r>
            <a:r>
              <a:rPr lang="en-GB" b="1" i="1" u="sng" dirty="0"/>
              <a:t>P</a:t>
            </a:r>
            <a:r>
              <a:rPr lang="en-GB" dirty="0"/>
              <a:t>oint to be maintained or reached; </a:t>
            </a:r>
          </a:p>
          <a:p>
            <a:endParaRPr lang="en-GB" sz="1000" dirty="0"/>
          </a:p>
          <a:p>
            <a:r>
              <a:rPr lang="en-GB" b="1" i="1" dirty="0">
                <a:solidFill>
                  <a:srgbClr val="0070C0"/>
                </a:solidFill>
              </a:rPr>
              <a:t>     </a:t>
            </a:r>
            <a:r>
              <a:rPr lang="en-GB" b="1" i="1" dirty="0" err="1">
                <a:solidFill>
                  <a:srgbClr val="0070C0"/>
                </a:solidFill>
              </a:rPr>
              <a:t>K</a:t>
            </a:r>
            <a:r>
              <a:rPr lang="en-GB" b="1" i="1" baseline="-25000" dirty="0" err="1">
                <a:solidFill>
                  <a:srgbClr val="0070C0"/>
                </a:solidFill>
              </a:rPr>
              <a:t>p</a:t>
            </a:r>
            <a:r>
              <a:rPr lang="en-GB" dirty="0"/>
              <a:t>, </a:t>
            </a:r>
            <a:r>
              <a:rPr lang="en-GB" b="1" i="1" dirty="0">
                <a:solidFill>
                  <a:srgbClr val="FF0000"/>
                </a:solidFill>
              </a:rPr>
              <a:t>K</a:t>
            </a:r>
            <a:r>
              <a:rPr lang="en-GB" b="1" i="1" baseline="-25000" dirty="0">
                <a:solidFill>
                  <a:srgbClr val="FF0000"/>
                </a:solidFill>
              </a:rPr>
              <a:t>I</a:t>
            </a:r>
            <a:r>
              <a:rPr lang="en-GB" dirty="0"/>
              <a:t> &amp; </a:t>
            </a:r>
            <a:r>
              <a:rPr lang="en-GB" b="1" i="1" dirty="0">
                <a:solidFill>
                  <a:schemeClr val="accent6">
                    <a:lumMod val="75000"/>
                  </a:schemeClr>
                </a:solidFill>
              </a:rPr>
              <a:t>K</a:t>
            </a:r>
            <a:r>
              <a:rPr lang="en-GB" b="1" i="1" baseline="-25000" dirty="0">
                <a:solidFill>
                  <a:schemeClr val="accent6">
                    <a:lumMod val="75000"/>
                  </a:schemeClr>
                </a:solidFill>
              </a:rPr>
              <a:t>D</a:t>
            </a:r>
            <a:r>
              <a:rPr lang="en-GB" dirty="0"/>
              <a:t> are “</a:t>
            </a:r>
            <a:r>
              <a:rPr lang="en-GB" dirty="0" err="1"/>
              <a:t>tunable</a:t>
            </a:r>
            <a:r>
              <a:rPr lang="en-GB" dirty="0"/>
              <a:t>” parameters</a:t>
            </a:r>
          </a:p>
          <a:p>
            <a:endParaRPr lang="en-GB" sz="1000" dirty="0"/>
          </a:p>
          <a:p>
            <a:pPr marL="285750" indent="-285750">
              <a:buFont typeface="Arial" panose="020B0604020202020204" pitchFamily="34" charset="0"/>
              <a:buChar char="•"/>
            </a:pPr>
            <a:r>
              <a:rPr lang="en-GB" b="1" i="1" dirty="0"/>
              <a:t>t </a:t>
            </a:r>
            <a:r>
              <a:rPr lang="en-GB" dirty="0"/>
              <a:t>is the current time (or timestamp) of the </a:t>
            </a:r>
          </a:p>
          <a:p>
            <a:r>
              <a:rPr lang="en-GB" dirty="0"/>
              <a:t>     measured </a:t>
            </a:r>
            <a:r>
              <a:rPr lang="en-GB" b="1" i="1" dirty="0"/>
              <a:t>PV</a:t>
            </a:r>
            <a:r>
              <a:rPr lang="en-GB" dirty="0"/>
              <a:t> at which</a:t>
            </a:r>
            <a:r>
              <a:rPr lang="en-GB" baseline="-25000" dirty="0"/>
              <a:t> </a:t>
            </a:r>
            <a:r>
              <a:rPr lang="en-GB" b="1" i="1" dirty="0"/>
              <a:t>e</a:t>
            </a:r>
            <a:r>
              <a:rPr lang="en-GB" b="1" i="1" baseline="-25000" dirty="0"/>
              <a:t>(</a:t>
            </a:r>
            <a:r>
              <a:rPr lang="en-GB" b="1" i="1" baseline="-25000" dirty="0">
                <a:latin typeface="Symbol" panose="05050102010706020507" pitchFamily="18" charset="2"/>
              </a:rPr>
              <a:t>t</a:t>
            </a:r>
            <a:r>
              <a:rPr lang="en-GB" b="1" i="1" baseline="-25000" dirty="0"/>
              <a:t>) </a:t>
            </a:r>
            <a:r>
              <a:rPr lang="en-GB" dirty="0"/>
              <a:t>is calculated.</a:t>
            </a:r>
            <a:r>
              <a:rPr lang="en-GB" b="1" i="1" baseline="-25000" dirty="0"/>
              <a:t> </a:t>
            </a:r>
          </a:p>
          <a:p>
            <a:pPr marL="285750" indent="-285750">
              <a:buFont typeface="Arial" panose="020B0604020202020204" pitchFamily="34" charset="0"/>
              <a:buChar char="•"/>
            </a:pPr>
            <a:r>
              <a:rPr lang="en-GB" dirty="0"/>
              <a:t>The variable </a:t>
            </a:r>
            <a:r>
              <a:rPr lang="en-GB" b="1" i="1" dirty="0"/>
              <a:t>t</a:t>
            </a:r>
            <a:r>
              <a:rPr lang="en-GB" dirty="0"/>
              <a:t>  is the internal integration time</a:t>
            </a:r>
          </a:p>
          <a:p>
            <a:r>
              <a:rPr lang="en-GB" dirty="0"/>
              <a:t>      which can take on values from a start time t</a:t>
            </a:r>
          </a:p>
          <a:p>
            <a:r>
              <a:rPr lang="en-GB" dirty="0"/>
              <a:t>	 of the most recent timestamp </a:t>
            </a:r>
            <a:r>
              <a:rPr lang="en-GB" b="1" i="1" dirty="0"/>
              <a:t>t</a:t>
            </a:r>
            <a:r>
              <a:rPr lang="en-GB" dirty="0"/>
              <a:t>. </a:t>
            </a:r>
            <a:endParaRPr lang="fr-FR" dirty="0"/>
          </a:p>
          <a:p>
            <a:endParaRPr lang="en-GB" sz="1000" dirty="0"/>
          </a:p>
          <a:p>
            <a:pPr marL="285750" indent="-285750">
              <a:buFont typeface="Arial" panose="020B0604020202020204" pitchFamily="34" charset="0"/>
              <a:buChar char="•"/>
            </a:pPr>
            <a:r>
              <a:rPr lang="en-GB" dirty="0">
                <a:solidFill>
                  <a:schemeClr val="accent6">
                    <a:lumMod val="75000"/>
                  </a:schemeClr>
                </a:solidFill>
              </a:rPr>
              <a:t>A modern PID controller will contain a “learn mode” </a:t>
            </a:r>
          </a:p>
          <a:p>
            <a:r>
              <a:rPr lang="en-GB" dirty="0">
                <a:solidFill>
                  <a:schemeClr val="accent6">
                    <a:lumMod val="75000"/>
                  </a:schemeClr>
                </a:solidFill>
              </a:rPr>
              <a:t>      algorithm that will vary </a:t>
            </a:r>
            <a:r>
              <a:rPr lang="en-GB" b="1" i="1" dirty="0" err="1">
                <a:solidFill>
                  <a:schemeClr val="accent6">
                    <a:lumMod val="75000"/>
                  </a:schemeClr>
                </a:solidFill>
              </a:rPr>
              <a:t>K</a:t>
            </a:r>
            <a:r>
              <a:rPr lang="en-GB" b="1" i="1" baseline="-25000" dirty="0" err="1">
                <a:solidFill>
                  <a:schemeClr val="accent6">
                    <a:lumMod val="75000"/>
                  </a:schemeClr>
                </a:solidFill>
              </a:rPr>
              <a:t>p</a:t>
            </a:r>
            <a:r>
              <a:rPr lang="en-GB" dirty="0">
                <a:solidFill>
                  <a:schemeClr val="accent6">
                    <a:lumMod val="75000"/>
                  </a:schemeClr>
                </a:solidFill>
              </a:rPr>
              <a:t>, </a:t>
            </a:r>
            <a:r>
              <a:rPr lang="en-GB" b="1" i="1" dirty="0">
                <a:solidFill>
                  <a:schemeClr val="accent6">
                    <a:lumMod val="75000"/>
                  </a:schemeClr>
                </a:solidFill>
              </a:rPr>
              <a:t>K</a:t>
            </a:r>
            <a:r>
              <a:rPr lang="en-GB" b="1" i="1" baseline="-25000" dirty="0">
                <a:solidFill>
                  <a:schemeClr val="accent6">
                    <a:lumMod val="75000"/>
                  </a:schemeClr>
                </a:solidFill>
              </a:rPr>
              <a:t>I</a:t>
            </a:r>
            <a:r>
              <a:rPr lang="en-GB" dirty="0">
                <a:solidFill>
                  <a:schemeClr val="accent6">
                    <a:lumMod val="75000"/>
                  </a:schemeClr>
                </a:solidFill>
              </a:rPr>
              <a:t> &amp; </a:t>
            </a:r>
            <a:r>
              <a:rPr lang="en-GB" b="1" i="1" dirty="0">
                <a:solidFill>
                  <a:schemeClr val="accent6">
                    <a:lumMod val="75000"/>
                  </a:schemeClr>
                </a:solidFill>
              </a:rPr>
              <a:t>K</a:t>
            </a:r>
            <a:r>
              <a:rPr lang="en-GB" b="1" i="1" baseline="-25000" dirty="0">
                <a:solidFill>
                  <a:schemeClr val="accent6">
                    <a:lumMod val="75000"/>
                  </a:schemeClr>
                </a:solidFill>
              </a:rPr>
              <a:t>D</a:t>
            </a:r>
            <a:r>
              <a:rPr lang="en-GB" dirty="0">
                <a:solidFill>
                  <a:schemeClr val="accent6">
                    <a:lumMod val="75000"/>
                  </a:schemeClr>
                </a:solidFill>
              </a:rPr>
              <a:t> to find the</a:t>
            </a:r>
          </a:p>
          <a:p>
            <a:r>
              <a:rPr lang="en-GB" dirty="0">
                <a:solidFill>
                  <a:schemeClr val="accent6">
                    <a:lumMod val="75000"/>
                  </a:schemeClr>
                </a:solidFill>
              </a:rPr>
              <a:t>      optimum combination. In doing so it will find the </a:t>
            </a:r>
          </a:p>
          <a:p>
            <a:r>
              <a:rPr lang="en-GB" dirty="0">
                <a:solidFill>
                  <a:schemeClr val="accent6">
                    <a:lumMod val="75000"/>
                  </a:schemeClr>
                </a:solidFill>
              </a:rPr>
              <a:t>      feedback characteristic  (or “transfer function”) of the system.</a:t>
            </a:r>
          </a:p>
          <a:p>
            <a:endParaRPr lang="en-GB" sz="1000" dirty="0"/>
          </a:p>
          <a:p>
            <a:r>
              <a:rPr lang="en-GB" b="1" dirty="0">
                <a:solidFill>
                  <a:srgbClr val="C00000"/>
                </a:solidFill>
              </a:rPr>
              <a:t>One such </a:t>
            </a:r>
            <a:r>
              <a:rPr lang="en-GB" b="1" dirty="0" err="1">
                <a:solidFill>
                  <a:srgbClr val="C00000"/>
                </a:solidFill>
              </a:rPr>
              <a:t>autotune</a:t>
            </a:r>
            <a:r>
              <a:rPr lang="en-GB" b="1" dirty="0">
                <a:solidFill>
                  <a:srgbClr val="C00000"/>
                </a:solidFill>
              </a:rPr>
              <a:t> is the Zeigler-Nicholls approach </a:t>
            </a:r>
          </a:p>
          <a:p>
            <a:endParaRPr lang="en-GB" dirty="0"/>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287" y="2823321"/>
            <a:ext cx="3761873" cy="2821405"/>
          </a:xfrm>
          <a:prstGeom prst="rect">
            <a:avLst/>
          </a:prstGeom>
          <a:ln>
            <a:solidFill>
              <a:schemeClr val="accent1">
                <a:shade val="50000"/>
              </a:schemeClr>
            </a:solidFill>
          </a:ln>
        </p:spPr>
      </p:pic>
    </p:spTree>
    <p:extLst>
      <p:ext uri="{BB962C8B-B14F-4D97-AF65-F5344CB8AC3E}">
        <p14:creationId xmlns:p14="http://schemas.microsoft.com/office/powerpoint/2010/main" val="240893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129712" y="6356351"/>
            <a:ext cx="4421004" cy="365125"/>
          </a:xfrm>
        </p:spPr>
        <p:txBody>
          <a:bodyPr/>
          <a:lstStyle/>
          <a:p>
            <a:r>
              <a:rPr lang="en-US" dirty="0"/>
              <a:t>Physics 524: Survey of Instrumentation &amp; Laboratory Techniques: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6</a:t>
            </a:fld>
            <a:endParaRPr lang="en-US"/>
          </a:p>
        </p:txBody>
      </p:sp>
      <p:pic>
        <p:nvPicPr>
          <p:cNvPr id="6" name="PID screenshots.jpg"/>
          <p:cNvPicPr/>
          <p:nvPr/>
        </p:nvPicPr>
        <p:blipFill rotWithShape="1">
          <a:blip r:embed="rId2" r:link="rId3" cstate="print">
            <a:extLst>
              <a:ext uri="{28A0092B-C50C-407E-A947-70E740481C1C}">
                <a14:useLocalDpi xmlns:a14="http://schemas.microsoft.com/office/drawing/2010/main" val="0"/>
              </a:ext>
            </a:extLst>
          </a:blip>
          <a:srcRect t="17533" b="44632"/>
          <a:stretch>
            <a:fillRect/>
          </a:stretch>
        </p:blipFill>
        <p:spPr bwMode="auto">
          <a:xfrm>
            <a:off x="1347629" y="979190"/>
            <a:ext cx="6448742" cy="2099945"/>
          </a:xfrm>
          <a:prstGeom prst="rect">
            <a:avLst/>
          </a:prstGeom>
          <a:ln>
            <a:noFill/>
          </a:ln>
          <a:extLst>
            <a:ext uri="{53640926-AAD7-44D8-BBD7-CCE9431645EC}">
              <a14:shadowObscured xmlns:a14="http://schemas.microsoft.com/office/drawing/2010/main"/>
            </a:ext>
          </a:extLst>
        </p:spPr>
      </p:pic>
      <p:pic>
        <p:nvPicPr>
          <p:cNvPr id="9" name="Image 8"/>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5334000" y="3498851"/>
            <a:ext cx="3810000" cy="2857500"/>
          </a:xfrm>
          <a:prstGeom prst="rect">
            <a:avLst/>
          </a:prstGeom>
        </p:spPr>
      </p:pic>
      <p:sp>
        <p:nvSpPr>
          <p:cNvPr id="11" name="Titre 1"/>
          <p:cNvSpPr>
            <a:spLocks noGrp="1"/>
          </p:cNvSpPr>
          <p:nvPr>
            <p:ph type="title"/>
          </p:nvPr>
        </p:nvSpPr>
        <p:spPr>
          <a:xfrm>
            <a:off x="423512" y="244662"/>
            <a:ext cx="8383604" cy="645527"/>
          </a:xfrm>
        </p:spPr>
        <p:txBody>
          <a:bodyPr>
            <a:noAutofit/>
          </a:bodyPr>
          <a:lstStyle/>
          <a:p>
            <a:pPr algn="ctr"/>
            <a:r>
              <a:rPr lang="en-US" sz="3200" b="1" dirty="0">
                <a:solidFill>
                  <a:srgbClr val="002060"/>
                </a:solidFill>
                <a:effectLst>
                  <a:outerShdw blurRad="38100" dist="38100" dir="2700000" algn="tl">
                    <a:srgbClr val="000000">
                      <a:alpha val="43137"/>
                    </a:srgbClr>
                  </a:outerShdw>
                </a:effectLst>
              </a:rPr>
              <a:t>5.1 Proportional, Integral &amp;Derivative Control (2)</a:t>
            </a:r>
            <a:endParaRPr lang="fr-FR" sz="3200" b="1" dirty="0">
              <a:solidFill>
                <a:srgbClr val="002060"/>
              </a:solidFill>
              <a:effectLst>
                <a:outerShdw blurRad="38100" dist="38100" dir="2700000" algn="tl">
                  <a:srgbClr val="000000">
                    <a:alpha val="43137"/>
                  </a:srgbClr>
                </a:outerShdw>
              </a:effectLst>
            </a:endParaRPr>
          </a:p>
        </p:txBody>
      </p:sp>
      <p:sp>
        <p:nvSpPr>
          <p:cNvPr id="10" name="ZoneTexte 9"/>
          <p:cNvSpPr txBox="1"/>
          <p:nvPr/>
        </p:nvSpPr>
        <p:spPr>
          <a:xfrm>
            <a:off x="202130" y="3250595"/>
            <a:ext cx="8384090" cy="2585323"/>
          </a:xfrm>
          <a:prstGeom prst="rect">
            <a:avLst/>
          </a:prstGeom>
          <a:noFill/>
        </p:spPr>
        <p:txBody>
          <a:bodyPr wrap="none" rtlCol="0">
            <a:spAutoFit/>
          </a:bodyPr>
          <a:lstStyle/>
          <a:p>
            <a:r>
              <a:rPr lang="en-GB" i="1" dirty="0"/>
              <a:t>Screenshots (from </a:t>
            </a:r>
            <a:r>
              <a:rPr lang="fr-FR" dirty="0">
                <a:hlinkClick r:id="rId6"/>
              </a:rPr>
              <a:t>https://en.wikipedia.org/wiki/File:PID_Compensation_Animated.gif</a:t>
            </a:r>
            <a:r>
              <a:rPr lang="en-GB" i="1" dirty="0"/>
              <a:t>) </a:t>
            </a:r>
          </a:p>
          <a:p>
            <a:r>
              <a:rPr lang="en-GB" i="1" dirty="0"/>
              <a:t>the time-dependent response of the measured value</a:t>
            </a:r>
          </a:p>
          <a:p>
            <a:r>
              <a:rPr lang="en-GB" i="1" dirty="0"/>
              <a:t> (blue curve) of a process variable (</a:t>
            </a:r>
            <a:r>
              <a:rPr lang="en-GB" b="1" i="1" dirty="0"/>
              <a:t>PV</a:t>
            </a:r>
            <a:r>
              <a:rPr lang="en-GB" i="1" dirty="0"/>
              <a:t>) following a step </a:t>
            </a:r>
          </a:p>
          <a:p>
            <a:r>
              <a:rPr lang="en-GB" i="1" dirty="0"/>
              <a:t>change in </a:t>
            </a:r>
            <a:r>
              <a:rPr lang="en-GB" i="1" dirty="0" err="1"/>
              <a:t>setpoint</a:t>
            </a:r>
            <a:r>
              <a:rPr lang="en-GB" i="1" dirty="0"/>
              <a:t> (</a:t>
            </a:r>
            <a:r>
              <a:rPr lang="en-GB" b="1" i="1" dirty="0"/>
              <a:t>SP</a:t>
            </a:r>
            <a:r>
              <a:rPr lang="en-GB" i="1" dirty="0"/>
              <a:t>) when regulated by an automatic</a:t>
            </a:r>
          </a:p>
          <a:p>
            <a:r>
              <a:rPr lang="en-GB" i="1" dirty="0"/>
              <a:t> learning-mode PID algorithm.</a:t>
            </a:r>
            <a:endParaRPr lang="en-GB" dirty="0"/>
          </a:p>
          <a:p>
            <a:r>
              <a:rPr lang="en-GB" i="1" dirty="0"/>
              <a:t> </a:t>
            </a:r>
            <a:r>
              <a:rPr lang="en-GB" b="1" i="1" dirty="0"/>
              <a:t>x-axis</a:t>
            </a:r>
            <a:r>
              <a:rPr lang="en-GB" i="1" dirty="0"/>
              <a:t>: time (arbitrary units): </a:t>
            </a:r>
            <a:endParaRPr lang="en-GB" dirty="0"/>
          </a:p>
          <a:p>
            <a:r>
              <a:rPr lang="en-GB" b="1" i="1" dirty="0"/>
              <a:t>y axis</a:t>
            </a:r>
            <a:r>
              <a:rPr lang="en-GB" i="1" dirty="0"/>
              <a:t>: measured value of the process value relative </a:t>
            </a:r>
          </a:p>
          <a:p>
            <a:r>
              <a:rPr lang="en-GB" i="1" dirty="0"/>
              <a:t>to the new set point (taken to be 1).</a:t>
            </a:r>
            <a:endParaRPr lang="en-GB" dirty="0"/>
          </a:p>
          <a:p>
            <a:endParaRPr lang="fr-FR" dirty="0"/>
          </a:p>
        </p:txBody>
      </p:sp>
      <p:sp>
        <p:nvSpPr>
          <p:cNvPr id="12" name="ZoneTexte 11"/>
          <p:cNvSpPr txBox="1"/>
          <p:nvPr/>
        </p:nvSpPr>
        <p:spPr>
          <a:xfrm>
            <a:off x="2204186" y="2912806"/>
            <a:ext cx="896399" cy="369332"/>
          </a:xfrm>
          <a:prstGeom prst="rect">
            <a:avLst/>
          </a:prstGeom>
          <a:noFill/>
        </p:spPr>
        <p:txBody>
          <a:bodyPr wrap="none" rtlCol="0">
            <a:spAutoFit/>
          </a:bodyPr>
          <a:lstStyle/>
          <a:p>
            <a:r>
              <a:rPr lang="en-GB" dirty="0"/>
              <a:t>Time</a:t>
            </a:r>
            <a:r>
              <a:rPr lang="en-GB" dirty="0">
                <a:sym typeface="Wingdings" panose="05000000000000000000" pitchFamily="2" charset="2"/>
              </a:rPr>
              <a:t></a:t>
            </a:r>
            <a:endParaRPr lang="fr-FR" dirty="0"/>
          </a:p>
        </p:txBody>
      </p:sp>
      <p:sp>
        <p:nvSpPr>
          <p:cNvPr id="14" name="ZoneTexte 13"/>
          <p:cNvSpPr txBox="1"/>
          <p:nvPr/>
        </p:nvSpPr>
        <p:spPr>
          <a:xfrm>
            <a:off x="4167114" y="2919414"/>
            <a:ext cx="896399" cy="369332"/>
          </a:xfrm>
          <a:prstGeom prst="rect">
            <a:avLst/>
          </a:prstGeom>
          <a:noFill/>
        </p:spPr>
        <p:txBody>
          <a:bodyPr wrap="none" rtlCol="0">
            <a:spAutoFit/>
          </a:bodyPr>
          <a:lstStyle/>
          <a:p>
            <a:r>
              <a:rPr lang="en-GB" dirty="0"/>
              <a:t>Time</a:t>
            </a:r>
            <a:r>
              <a:rPr lang="en-GB" dirty="0">
                <a:sym typeface="Wingdings" panose="05000000000000000000" pitchFamily="2" charset="2"/>
              </a:rPr>
              <a:t></a:t>
            </a:r>
            <a:endParaRPr lang="fr-FR" dirty="0"/>
          </a:p>
        </p:txBody>
      </p:sp>
      <p:sp>
        <p:nvSpPr>
          <p:cNvPr id="15" name="ZoneTexte 14"/>
          <p:cNvSpPr txBox="1"/>
          <p:nvPr/>
        </p:nvSpPr>
        <p:spPr>
          <a:xfrm>
            <a:off x="6457950" y="2882776"/>
            <a:ext cx="896399" cy="369332"/>
          </a:xfrm>
          <a:prstGeom prst="rect">
            <a:avLst/>
          </a:prstGeom>
          <a:noFill/>
        </p:spPr>
        <p:txBody>
          <a:bodyPr wrap="none" rtlCol="0">
            <a:spAutoFit/>
          </a:bodyPr>
          <a:lstStyle/>
          <a:p>
            <a:r>
              <a:rPr lang="en-GB" dirty="0"/>
              <a:t>Time</a:t>
            </a:r>
            <a:r>
              <a:rPr lang="en-GB" dirty="0">
                <a:sym typeface="Wingdings" panose="05000000000000000000" pitchFamily="2" charset="2"/>
              </a:rPr>
              <a:t></a:t>
            </a:r>
            <a:endParaRPr lang="fr-FR" dirty="0"/>
          </a:p>
        </p:txBody>
      </p:sp>
      <p:sp>
        <p:nvSpPr>
          <p:cNvPr id="16" name="ZoneTexte 15"/>
          <p:cNvSpPr txBox="1"/>
          <p:nvPr/>
        </p:nvSpPr>
        <p:spPr>
          <a:xfrm>
            <a:off x="6906149" y="6161530"/>
            <a:ext cx="896399" cy="369332"/>
          </a:xfrm>
          <a:prstGeom prst="rect">
            <a:avLst/>
          </a:prstGeom>
          <a:noFill/>
        </p:spPr>
        <p:txBody>
          <a:bodyPr wrap="none" rtlCol="0">
            <a:spAutoFit/>
          </a:bodyPr>
          <a:lstStyle/>
          <a:p>
            <a:r>
              <a:rPr lang="en-GB" dirty="0"/>
              <a:t>Time</a:t>
            </a:r>
            <a:r>
              <a:rPr lang="en-GB" dirty="0">
                <a:sym typeface="Wingdings" panose="05000000000000000000" pitchFamily="2" charset="2"/>
              </a:rPr>
              <a:t></a:t>
            </a:r>
            <a:endParaRPr lang="fr-FR" dirty="0"/>
          </a:p>
        </p:txBody>
      </p:sp>
      <p:sp>
        <p:nvSpPr>
          <p:cNvPr id="17" name="ZoneTexte 16"/>
          <p:cNvSpPr txBox="1"/>
          <p:nvPr/>
        </p:nvSpPr>
        <p:spPr>
          <a:xfrm rot="16200000">
            <a:off x="760397" y="1624901"/>
            <a:ext cx="1035605" cy="369332"/>
          </a:xfrm>
          <a:prstGeom prst="rect">
            <a:avLst/>
          </a:prstGeom>
          <a:noFill/>
        </p:spPr>
        <p:txBody>
          <a:bodyPr wrap="none" rtlCol="0">
            <a:spAutoFit/>
          </a:bodyPr>
          <a:lstStyle/>
          <a:p>
            <a:r>
              <a:rPr lang="en-GB" dirty="0"/>
              <a:t>PV/SP </a:t>
            </a:r>
            <a:r>
              <a:rPr lang="en-GB" dirty="0">
                <a:sym typeface="Wingdings" panose="05000000000000000000" pitchFamily="2" charset="2"/>
              </a:rPr>
              <a:t></a:t>
            </a:r>
            <a:endParaRPr lang="fr-FR" dirty="0"/>
          </a:p>
        </p:txBody>
      </p:sp>
      <p:sp>
        <p:nvSpPr>
          <p:cNvPr id="18" name="ZoneTexte 17"/>
          <p:cNvSpPr txBox="1"/>
          <p:nvPr/>
        </p:nvSpPr>
        <p:spPr>
          <a:xfrm rot="16200000">
            <a:off x="5000864" y="4702903"/>
            <a:ext cx="1035605" cy="369332"/>
          </a:xfrm>
          <a:prstGeom prst="rect">
            <a:avLst/>
          </a:prstGeom>
          <a:noFill/>
        </p:spPr>
        <p:txBody>
          <a:bodyPr wrap="none" rtlCol="0">
            <a:spAutoFit/>
          </a:bodyPr>
          <a:lstStyle/>
          <a:p>
            <a:r>
              <a:rPr lang="en-GB" dirty="0"/>
              <a:t>PV/SP </a:t>
            </a:r>
            <a:r>
              <a:rPr lang="en-GB" dirty="0">
                <a:sym typeface="Wingdings" panose="05000000000000000000" pitchFamily="2" charset="2"/>
              </a:rPr>
              <a:t></a:t>
            </a:r>
            <a:endParaRPr lang="fr-FR" dirty="0"/>
          </a:p>
        </p:txBody>
      </p:sp>
    </p:spTree>
    <p:extLst>
      <p:ext uri="{BB962C8B-B14F-4D97-AF65-F5344CB8AC3E}">
        <p14:creationId xmlns:p14="http://schemas.microsoft.com/office/powerpoint/2010/main" val="1935690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7"/>
            <a:ext cx="7886700" cy="703278"/>
          </a:xfrm>
        </p:spPr>
        <p:txBody>
          <a:bodyPr/>
          <a:lstStyle/>
          <a:p>
            <a:pPr algn="ctr"/>
            <a:r>
              <a:rPr lang="en-GB" b="1" dirty="0">
                <a:solidFill>
                  <a:srgbClr val="C00000"/>
                </a:solidFill>
              </a:rPr>
              <a:t>5.2 </a:t>
            </a:r>
            <a:r>
              <a:rPr lang="en-GB" b="1" dirty="0" err="1">
                <a:solidFill>
                  <a:srgbClr val="C00000"/>
                </a:solidFill>
              </a:rPr>
              <a:t>Monophase</a:t>
            </a:r>
            <a:r>
              <a:rPr lang="en-GB" b="1" dirty="0">
                <a:solidFill>
                  <a:srgbClr val="C00000"/>
                </a:solidFill>
              </a:rPr>
              <a:t> liquid cooling (1)</a:t>
            </a:r>
            <a:endParaRPr lang="fr-FR" b="1" dirty="0">
              <a:solidFill>
                <a:srgbClr val="C00000"/>
              </a:solidFill>
            </a:endParaRPr>
          </a:p>
        </p:txBody>
      </p:sp>
      <p:sp>
        <p:nvSpPr>
          <p:cNvPr id="3" name="Espace réservé du pied de page 2"/>
          <p:cNvSpPr>
            <a:spLocks noGrp="1"/>
          </p:cNvSpPr>
          <p:nvPr>
            <p:ph type="ftr" sz="quarter" idx="11"/>
          </p:nvPr>
        </p:nvSpPr>
        <p:spPr>
          <a:xfrm>
            <a:off x="3028949" y="6356351"/>
            <a:ext cx="4459505" cy="365125"/>
          </a:xfrm>
        </p:spPr>
        <p:txBody>
          <a:bodyPr/>
          <a:lstStyle/>
          <a:p>
            <a:r>
              <a:rPr lang="en-US" dirty="0"/>
              <a:t>Physics 524: Survey of Instrumentation &amp; Laboratory Techniques: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7</a:t>
            </a:fld>
            <a:endParaRPr lang="en-US"/>
          </a:p>
        </p:txBody>
      </p:sp>
      <p:pic>
        <p:nvPicPr>
          <p:cNvPr id="6" name="Picture 1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 y="1198881"/>
            <a:ext cx="3581918" cy="4905628"/>
          </a:xfrm>
          <a:prstGeom prst="rect">
            <a:avLst/>
          </a:prstGeom>
          <a:noFill/>
          <a:ln>
            <a:noFill/>
          </a:ln>
        </p:spPr>
      </p:pic>
      <p:pic>
        <p:nvPicPr>
          <p:cNvPr id="7" name="Picture 16"/>
          <p:cNvPicPr/>
          <p:nvPr/>
        </p:nvPicPr>
        <p:blipFill rotWithShape="1">
          <a:blip r:embed="rId3">
            <a:extLst>
              <a:ext uri="{28A0092B-C50C-407E-A947-70E740481C1C}">
                <a14:useLocalDpi xmlns:a14="http://schemas.microsoft.com/office/drawing/2010/main" val="0"/>
              </a:ext>
            </a:extLst>
          </a:blip>
          <a:srcRect l="66653" t="55777" r="2315" b="10157"/>
          <a:stretch/>
        </p:blipFill>
        <p:spPr bwMode="auto">
          <a:xfrm>
            <a:off x="13702030" y="2566235"/>
            <a:ext cx="1464945" cy="2089150"/>
          </a:xfrm>
          <a:prstGeom prst="rect">
            <a:avLst/>
          </a:prstGeom>
          <a:noFill/>
          <a:ln>
            <a:noFill/>
          </a:ln>
          <a:extLst>
            <a:ext uri="{53640926-AAD7-44D8-BBD7-CCE9431645EC}">
              <a14:shadowObscured xmlns:a14="http://schemas.microsoft.com/office/drawing/2010/main"/>
            </a:ext>
          </a:extLst>
        </p:spPr>
      </p:pic>
      <p:pic>
        <p:nvPicPr>
          <p:cNvPr id="8" name="Picture 16"/>
          <p:cNvPicPr/>
          <p:nvPr/>
        </p:nvPicPr>
        <p:blipFill rotWithShape="1">
          <a:blip r:embed="rId3">
            <a:extLst>
              <a:ext uri="{28A0092B-C50C-407E-A947-70E740481C1C}">
                <a14:useLocalDpi xmlns:a14="http://schemas.microsoft.com/office/drawing/2010/main" val="0"/>
              </a:ext>
            </a:extLst>
          </a:blip>
          <a:srcRect l="35758" t="6885" r="2260" b="64098"/>
          <a:stretch/>
        </p:blipFill>
        <p:spPr bwMode="auto">
          <a:xfrm>
            <a:off x="5646420" y="4204890"/>
            <a:ext cx="2491740" cy="1720740"/>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4084320" y="1127054"/>
            <a:ext cx="4734560" cy="3323987"/>
          </a:xfrm>
          <a:prstGeom prst="rect">
            <a:avLst/>
          </a:prstGeom>
        </p:spPr>
        <p:txBody>
          <a:bodyPr wrap="square">
            <a:spAutoFit/>
          </a:bodyPr>
          <a:lstStyle/>
          <a:p>
            <a:pPr algn="just">
              <a:spcBef>
                <a:spcPts val="1200"/>
              </a:spcBef>
              <a:spcAft>
                <a:spcPts val="0"/>
              </a:spcAft>
            </a:pPr>
            <a:r>
              <a:rPr lang="en-GB" b="1" i="1" dirty="0">
                <a:latin typeface="Calibri" panose="020F0502020204030204" pitchFamily="34" charset="0"/>
                <a:ea typeface="Times New Roman" panose="02020603050405020304" pitchFamily="18" charset="0"/>
              </a:rPr>
              <a:t>A cold blast from the past</a:t>
            </a:r>
            <a:r>
              <a:rPr lang="en-GB" i="1" dirty="0">
                <a:latin typeface="Calibri" panose="020F0502020204030204" pitchFamily="34" charset="0"/>
                <a:ea typeface="Times New Roman" panose="02020603050405020304" pitchFamily="18" charset="0"/>
              </a:rPr>
              <a:t>: </a:t>
            </a:r>
          </a:p>
          <a:p>
            <a:pPr algn="just">
              <a:spcBef>
                <a:spcPts val="1200"/>
              </a:spcBef>
            </a:pPr>
            <a:r>
              <a:rPr lang="en-GB" i="1" dirty="0">
                <a:latin typeface="Calibri" panose="020F0502020204030204" pitchFamily="34" charset="0"/>
                <a:ea typeface="Times New Roman" panose="02020603050405020304" pitchFamily="18" charset="0"/>
              </a:rPr>
              <a:t>Cray II supercomputer completely immersed in (electrically non-conductive) liquid coolant here 3M FC-77® fluorocarbon* (weighs ~1.8 x H</a:t>
            </a:r>
            <a:r>
              <a:rPr lang="en-GB" i="1" baseline="-25000" dirty="0">
                <a:latin typeface="Calibri" panose="020F0502020204030204" pitchFamily="34" charset="0"/>
                <a:ea typeface="Times New Roman" panose="02020603050405020304" pitchFamily="18" charset="0"/>
              </a:rPr>
              <a:t>2</a:t>
            </a:r>
            <a:r>
              <a:rPr lang="en-GB" i="1" dirty="0">
                <a:latin typeface="Calibri" panose="020F0502020204030204" pitchFamily="34" charset="0"/>
                <a:ea typeface="Times New Roman" panose="02020603050405020304" pitchFamily="18" charset="0"/>
              </a:rPr>
              <a:t>O)</a:t>
            </a:r>
          </a:p>
          <a:p>
            <a:pPr algn="just">
              <a:spcBef>
                <a:spcPts val="1200"/>
              </a:spcBef>
            </a:pPr>
            <a:r>
              <a:rPr lang="en-GB" b="1" i="1" dirty="0">
                <a:solidFill>
                  <a:srgbClr val="C00000"/>
                </a:solidFill>
                <a:latin typeface="Calibri" panose="020F0502020204030204" pitchFamily="34" charset="0"/>
                <a:ea typeface="Times New Roman" panose="02020603050405020304" pitchFamily="18" charset="0"/>
              </a:rPr>
              <a:t>(See liquid pumps and fluorocarbon / water heat exchanger).</a:t>
            </a:r>
            <a:endParaRPr lang="en-GB" i="1" dirty="0">
              <a:latin typeface="Calibri" panose="020F0502020204030204" pitchFamily="34" charset="0"/>
              <a:ea typeface="Times New Roman" panose="02020603050405020304" pitchFamily="18" charset="0"/>
            </a:endParaRPr>
          </a:p>
          <a:p>
            <a:pPr algn="just">
              <a:spcBef>
                <a:spcPts val="1200"/>
              </a:spcBef>
              <a:spcAft>
                <a:spcPts val="0"/>
              </a:spcAft>
            </a:pPr>
            <a:r>
              <a:rPr lang="en-GB" i="1" dirty="0">
                <a:solidFill>
                  <a:schemeClr val="accent5"/>
                </a:solidFill>
                <a:latin typeface="Calibri" panose="020F0502020204030204" pitchFamily="34" charset="0"/>
                <a:ea typeface="Times New Roman" panose="02020603050405020304" pitchFamily="18" charset="0"/>
              </a:rPr>
              <a:t>*Such fluorocarbon fluids have very high Global Warming Potential (GWP</a:t>
            </a:r>
            <a:r>
              <a:rPr lang="en-GB" i="1" baseline="-25000" dirty="0">
                <a:solidFill>
                  <a:schemeClr val="accent5"/>
                </a:solidFill>
                <a:latin typeface="Calibri" panose="020F0502020204030204" pitchFamily="34" charset="0"/>
                <a:ea typeface="Times New Roman" panose="02020603050405020304" pitchFamily="18" charset="0"/>
              </a:rPr>
              <a:t>20y</a:t>
            </a:r>
            <a:r>
              <a:rPr lang="en-GB" i="1" dirty="0">
                <a:solidFill>
                  <a:schemeClr val="accent5"/>
                </a:solidFill>
                <a:latin typeface="Calibri" panose="020F0502020204030204" pitchFamily="34" charset="0"/>
                <a:ea typeface="Times New Roman" panose="02020603050405020304" pitchFamily="18" charset="0"/>
              </a:rPr>
              <a:t>: 5000-10000* CO</a:t>
            </a:r>
            <a:r>
              <a:rPr lang="en-GB" i="1" baseline="-25000" dirty="0">
                <a:solidFill>
                  <a:schemeClr val="accent5"/>
                </a:solidFill>
                <a:latin typeface="Calibri" panose="020F0502020204030204" pitchFamily="34" charset="0"/>
                <a:ea typeface="Times New Roman" panose="02020603050405020304" pitchFamily="18" charset="0"/>
              </a:rPr>
              <a:t>2</a:t>
            </a:r>
            <a:r>
              <a:rPr lang="en-GB" i="1" dirty="0">
                <a:solidFill>
                  <a:schemeClr val="accent5"/>
                </a:solidFill>
                <a:latin typeface="Calibri" panose="020F0502020204030204" pitchFamily="34" charset="0"/>
                <a:ea typeface="Times New Roman" panose="02020603050405020304" pitchFamily="18" charset="0"/>
              </a:rPr>
              <a:t>) and are being progressively replaced with new compounds. </a:t>
            </a:r>
            <a:endParaRPr lang="en-GB" dirty="0">
              <a:solidFill>
                <a:schemeClr val="accent5"/>
              </a:solidFill>
              <a:latin typeface="Times New Roman" panose="02020603050405020304" pitchFamily="18" charset="0"/>
              <a:ea typeface="Times New Roman" panose="02020603050405020304" pitchFamily="18" charset="0"/>
            </a:endParaRPr>
          </a:p>
        </p:txBody>
      </p:sp>
      <p:sp>
        <p:nvSpPr>
          <p:cNvPr id="10" name="ZoneTexte 9"/>
          <p:cNvSpPr txBox="1"/>
          <p:nvPr/>
        </p:nvSpPr>
        <p:spPr>
          <a:xfrm>
            <a:off x="4035135" y="5916034"/>
            <a:ext cx="4783745" cy="369332"/>
          </a:xfrm>
          <a:prstGeom prst="rect">
            <a:avLst/>
          </a:prstGeom>
          <a:noFill/>
        </p:spPr>
        <p:txBody>
          <a:bodyPr wrap="none" rtlCol="0">
            <a:spAutoFit/>
          </a:bodyPr>
          <a:lstStyle/>
          <a:p>
            <a:r>
              <a:rPr lang="en-GB" i="1" dirty="0">
                <a:solidFill>
                  <a:srgbClr val="C00000"/>
                </a:solidFill>
                <a:latin typeface="Calibri" panose="020F0502020204030204" pitchFamily="34" charset="0"/>
                <a:ea typeface="Times New Roman" panose="02020603050405020304" pitchFamily="18" charset="0"/>
              </a:rPr>
              <a:t>The military remain big users (e.g. radar systems)</a:t>
            </a:r>
            <a:endParaRPr lang="fr-FR" dirty="0">
              <a:solidFill>
                <a:srgbClr val="C00000"/>
              </a:solidFill>
            </a:endParaRPr>
          </a:p>
        </p:txBody>
      </p:sp>
      <p:sp>
        <p:nvSpPr>
          <p:cNvPr id="11" name="Ellipse 10"/>
          <p:cNvSpPr/>
          <p:nvPr/>
        </p:nvSpPr>
        <p:spPr>
          <a:xfrm>
            <a:off x="6457950" y="5140960"/>
            <a:ext cx="521970" cy="53848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4531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441808" y="6356351"/>
            <a:ext cx="4950393" cy="365125"/>
          </a:xfrm>
        </p:spPr>
        <p:txBody>
          <a:bodyPr/>
          <a:lstStyle/>
          <a:p>
            <a:r>
              <a:rPr lang="en-US" dirty="0"/>
              <a:t>Physics 524: Survey of Instrumentation &amp; Laboratory Techniques:  </a:t>
            </a:r>
          </a:p>
          <a:p>
            <a:r>
              <a:rPr lang="en-US" dirty="0"/>
              <a:t>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8</a:t>
            </a:fld>
            <a:endParaRPr lang="en-US"/>
          </a:p>
        </p:txBody>
      </p:sp>
      <mc:AlternateContent xmlns:mc="http://schemas.openxmlformats.org/markup-compatibility/2006" xmlns:a14="http://schemas.microsoft.com/office/drawing/2010/main">
        <mc:Choice Requires="a14">
          <p:sp>
            <p:nvSpPr>
              <p:cNvPr id="5" name="Espace réservé du contenu 4"/>
              <p:cNvSpPr>
                <a:spLocks noGrp="1"/>
              </p:cNvSpPr>
              <p:nvPr>
                <p:ph sz="quarter" idx="13"/>
              </p:nvPr>
            </p:nvSpPr>
            <p:spPr>
              <a:xfrm>
                <a:off x="77001" y="1260000"/>
                <a:ext cx="8922619" cy="5016068"/>
              </a:xfrm>
            </p:spPr>
            <p:txBody>
              <a:bodyPr>
                <a:normAutofit fontScale="70000" lnSpcReduction="20000"/>
              </a:bodyPr>
              <a:lstStyle/>
              <a:p>
                <a:pPr marL="457200" lvl="1" indent="0">
                  <a:buNone/>
                </a:pPr>
                <a:r>
                  <a:rPr lang="en-GB" sz="3300" b="1" dirty="0"/>
                  <a:t>Heat capacity, temperature rise </a:t>
                </a:r>
                <a:r>
                  <a:rPr lang="en-GB" sz="3300" b="1" i="1" dirty="0"/>
                  <a:t>vs</a:t>
                </a:r>
                <a:r>
                  <a:rPr lang="en-GB" sz="3300" b="1" dirty="0"/>
                  <a:t>. power &amp; liquid flow rate</a:t>
                </a:r>
              </a:p>
              <a:p>
                <a:pPr marL="457200" lvl="1" indent="0">
                  <a:buNone/>
                </a:pPr>
                <a:r>
                  <a:rPr lang="en-GB" sz="3300" b="1" dirty="0"/>
                  <a:t> </a:t>
                </a:r>
                <a:r>
                  <a:rPr lang="en-GB" sz="800" dirty="0"/>
                  <a:t> </a:t>
                </a:r>
                <a:endParaRPr lang="en-GB" sz="4800" dirty="0"/>
              </a:p>
              <a:p>
                <a:pPr>
                  <a:lnSpc>
                    <a:spcPct val="120000"/>
                  </a:lnSpc>
                  <a:spcBef>
                    <a:spcPts val="0"/>
                  </a:spcBef>
                </a:pPr>
                <a:r>
                  <a:rPr lang="en-GB" dirty="0">
                    <a:solidFill>
                      <a:schemeClr val="accent5">
                        <a:lumMod val="75000"/>
                      </a:schemeClr>
                    </a:solidFill>
                  </a:rPr>
                  <a:t>A fluid will rise in temperature according to its mass, </a:t>
                </a:r>
                <a:r>
                  <a:rPr lang="en-GB" b="1" i="1" dirty="0">
                    <a:solidFill>
                      <a:schemeClr val="accent5">
                        <a:lumMod val="75000"/>
                      </a:schemeClr>
                    </a:solidFill>
                  </a:rPr>
                  <a:t>m</a:t>
                </a:r>
                <a:r>
                  <a:rPr lang="en-GB" dirty="0">
                    <a:solidFill>
                      <a:schemeClr val="accent5">
                        <a:lumMod val="75000"/>
                      </a:schemeClr>
                    </a:solidFill>
                  </a:rPr>
                  <a:t> (kg), the heat energy </a:t>
                </a:r>
                <a:r>
                  <a:rPr lang="en-GB" b="1" i="1" dirty="0">
                    <a:solidFill>
                      <a:schemeClr val="accent5">
                        <a:lumMod val="75000"/>
                      </a:schemeClr>
                    </a:solidFill>
                  </a:rPr>
                  <a:t>Q</a:t>
                </a:r>
                <a:r>
                  <a:rPr lang="en-GB" dirty="0">
                    <a:solidFill>
                      <a:schemeClr val="accent5">
                        <a:lumMod val="75000"/>
                      </a:schemeClr>
                    </a:solidFill>
                  </a:rPr>
                  <a:t>, (Joules) absorbed, and its own heat capacity, </a:t>
                </a:r>
                <a:r>
                  <a:rPr lang="en-GB" b="1" i="1" dirty="0">
                    <a:solidFill>
                      <a:schemeClr val="accent5">
                        <a:lumMod val="75000"/>
                      </a:schemeClr>
                    </a:solidFill>
                  </a:rPr>
                  <a:t>C,</a:t>
                </a:r>
                <a:r>
                  <a:rPr lang="en-GB" dirty="0">
                    <a:solidFill>
                      <a:schemeClr val="accent5">
                        <a:lumMod val="75000"/>
                      </a:schemeClr>
                    </a:solidFill>
                  </a:rPr>
                  <a:t> expressed in units of J.kg</a:t>
                </a:r>
                <a:r>
                  <a:rPr lang="en-GB" baseline="30000" dirty="0">
                    <a:solidFill>
                      <a:schemeClr val="accent5">
                        <a:lumMod val="75000"/>
                      </a:schemeClr>
                    </a:solidFill>
                  </a:rPr>
                  <a:t>-1</a:t>
                </a:r>
                <a:r>
                  <a:rPr lang="en-GB" dirty="0">
                    <a:solidFill>
                      <a:schemeClr val="accent5">
                        <a:lumMod val="75000"/>
                      </a:schemeClr>
                    </a:solidFill>
                  </a:rPr>
                  <a:t>.K</a:t>
                </a:r>
                <a:r>
                  <a:rPr lang="en-GB" baseline="30000" dirty="0">
                    <a:solidFill>
                      <a:schemeClr val="accent5">
                        <a:lumMod val="75000"/>
                      </a:schemeClr>
                    </a:solidFill>
                  </a:rPr>
                  <a:t>-1</a:t>
                </a:r>
                <a:r>
                  <a:rPr lang="en-GB" dirty="0">
                    <a:solidFill>
                      <a:schemeClr val="accent5">
                        <a:lumMod val="75000"/>
                      </a:schemeClr>
                    </a:solidFill>
                  </a:rPr>
                  <a:t>;</a:t>
                </a:r>
              </a:p>
              <a:p>
                <a:pPr>
                  <a:lnSpc>
                    <a:spcPct val="120000"/>
                  </a:lnSpc>
                  <a:spcBef>
                    <a:spcPts val="0"/>
                  </a:spcBef>
                </a:pPr>
                <a:endParaRPr lang="en-GB" dirty="0">
                  <a:solidFill>
                    <a:schemeClr val="accent5">
                      <a:lumMod val="75000"/>
                    </a:schemeClr>
                  </a:solidFill>
                </a:endParaRPr>
              </a:p>
              <a:p>
                <a:pPr>
                  <a:lnSpc>
                    <a:spcPct val="120000"/>
                  </a:lnSpc>
                  <a:spcBef>
                    <a:spcPts val="0"/>
                  </a:spcBef>
                </a:pPr>
                <a:r>
                  <a:rPr lang="en-GB" b="1" i="1" dirty="0">
                    <a:solidFill>
                      <a:schemeClr val="accent6">
                        <a:lumMod val="50000"/>
                      </a:schemeClr>
                    </a:solidFill>
                  </a:rPr>
                  <a:t>C</a:t>
                </a:r>
                <a:r>
                  <a:rPr lang="en-GB" dirty="0">
                    <a:solidFill>
                      <a:schemeClr val="accent6">
                        <a:lumMod val="50000"/>
                      </a:schemeClr>
                    </a:solidFill>
                  </a:rPr>
                  <a:t> relates the energy needed to raise 1kg of the fluid by 1 ˚C or 1 Kelvin (K); </a:t>
                </a:r>
              </a:p>
              <a:p>
                <a:pPr>
                  <a:lnSpc>
                    <a:spcPct val="120000"/>
                  </a:lnSpc>
                  <a:spcBef>
                    <a:spcPts val="0"/>
                  </a:spcBef>
                </a:pPr>
                <a:endParaRPr lang="en-GB" dirty="0">
                  <a:solidFill>
                    <a:schemeClr val="accent6">
                      <a:lumMod val="50000"/>
                    </a:schemeClr>
                  </a:solidFill>
                </a:endParaRPr>
              </a:p>
              <a:p>
                <a:pPr>
                  <a:lnSpc>
                    <a:spcPct val="120000"/>
                  </a:lnSpc>
                  <a:spcBef>
                    <a:spcPts val="0"/>
                  </a:spcBef>
                </a:pPr>
                <a:r>
                  <a:rPr lang="en-GB" dirty="0"/>
                  <a:t>Let’s consider a practical situation: </a:t>
                </a:r>
              </a:p>
              <a:p>
                <a:pPr marL="0" indent="0">
                  <a:lnSpc>
                    <a:spcPct val="120000"/>
                  </a:lnSpc>
                  <a:spcBef>
                    <a:spcPts val="0"/>
                  </a:spcBef>
                  <a:buNone/>
                </a:pPr>
                <a:r>
                  <a:rPr lang="en-GB" dirty="0"/>
                  <a:t>    We have a source of heat, </a:t>
                </a:r>
                <a:r>
                  <a:rPr lang="en-GB" b="1" i="1" dirty="0"/>
                  <a:t>P</a:t>
                </a:r>
                <a:r>
                  <a:rPr lang="en-GB" dirty="0"/>
                  <a:t>, (Watts or J.s</a:t>
                </a:r>
                <a:r>
                  <a:rPr lang="en-GB" baseline="30000" dirty="0"/>
                  <a:t>-1</a:t>
                </a:r>
                <a:r>
                  <a:rPr lang="en-GB" dirty="0"/>
                  <a:t>) which we wish to evacuate   </a:t>
                </a:r>
              </a:p>
              <a:p>
                <a:pPr marL="0" indent="0">
                  <a:lnSpc>
                    <a:spcPct val="120000"/>
                  </a:lnSpc>
                  <a:spcBef>
                    <a:spcPts val="0"/>
                  </a:spcBef>
                  <a:buNone/>
                </a:pPr>
                <a:r>
                  <a:rPr lang="en-GB" dirty="0"/>
                  <a:t>    using a cooling fluid, but what mass flow </a:t>
                </a:r>
                <a:r>
                  <a:rPr lang="en-GB" b="1" i="1" dirty="0"/>
                  <a:t>ṁ</a:t>
                </a:r>
                <a:r>
                  <a:rPr lang="en-GB" dirty="0"/>
                  <a:t> (kg.s</a:t>
                </a:r>
                <a:r>
                  <a:rPr lang="en-GB" baseline="30000" dirty="0"/>
                  <a:t>-1</a:t>
                </a:r>
                <a:r>
                  <a:rPr lang="en-GB" dirty="0"/>
                  <a:t>) do we need, and by </a:t>
                </a:r>
              </a:p>
              <a:p>
                <a:pPr marL="0" indent="0">
                  <a:lnSpc>
                    <a:spcPct val="120000"/>
                  </a:lnSpc>
                  <a:spcBef>
                    <a:spcPts val="0"/>
                  </a:spcBef>
                  <a:buNone/>
                </a:pPr>
                <a:r>
                  <a:rPr lang="en-GB" dirty="0"/>
                  <a:t>    how much can we allow the temperature in the fluid itself to rise (</a:t>
                </a:r>
                <a:r>
                  <a:rPr lang="en-GB" b="1" i="1" dirty="0"/>
                  <a:t>DT</a:t>
                </a:r>
                <a:r>
                  <a:rPr lang="en-GB" dirty="0"/>
                  <a:t>, ˚C)? </a:t>
                </a:r>
              </a:p>
              <a:p>
                <a:pPr marL="0" indent="0">
                  <a:lnSpc>
                    <a:spcPct val="120000"/>
                  </a:lnSpc>
                  <a:spcBef>
                    <a:spcPts val="0"/>
                  </a:spcBef>
                  <a:buNone/>
                </a:pPr>
                <a:endParaRPr lang="en-GB" dirty="0"/>
              </a:p>
              <a:p>
                <a:pPr>
                  <a:lnSpc>
                    <a:spcPct val="120000"/>
                  </a:lnSpc>
                  <a:spcBef>
                    <a:spcPts val="0"/>
                  </a:spcBef>
                </a:pPr>
                <a:r>
                  <a:rPr lang="en-GB" dirty="0"/>
                  <a:t>Liquid temperature rise is related to the absorbed power &amp; liquid heat capacity via</a:t>
                </a:r>
              </a:p>
              <a:p>
                <a:pPr marL="0" indent="0">
                  <a:buNone/>
                </a:pPr>
                <a:endParaRPr lang="en-GB" dirty="0"/>
              </a:p>
              <a:p>
                <a:pPr marL="0" indent="0" algn="ctr">
                  <a:buNone/>
                </a:pPr>
                <a:r>
                  <a:rPr lang="en-GB" sz="3400" b="1" i="1" dirty="0"/>
                  <a:t>DT = </a:t>
                </a:r>
                <a14:m>
                  <m:oMath xmlns:m="http://schemas.openxmlformats.org/officeDocument/2006/math">
                    <m:f>
                      <m:fPr>
                        <m:ctrlPr>
                          <a:rPr lang="en-GB" sz="3400" b="1" i="1">
                            <a:latin typeface="Cambria Math" panose="02040503050406030204" pitchFamily="18" charset="0"/>
                          </a:rPr>
                        </m:ctrlPr>
                      </m:fPr>
                      <m:num>
                        <m:r>
                          <a:rPr lang="en-GB" sz="3400" b="1" i="1">
                            <a:latin typeface="Cambria Math" panose="02040503050406030204" pitchFamily="18" charset="0"/>
                          </a:rPr>
                          <m:t>𝑷</m:t>
                        </m:r>
                      </m:num>
                      <m:den>
                        <m:r>
                          <a:rPr lang="en-GB" sz="3400" b="1" i="1">
                            <a:latin typeface="Cambria Math" panose="02040503050406030204" pitchFamily="18" charset="0"/>
                          </a:rPr>
                          <m:t>𝑪</m:t>
                        </m:r>
                        <m:r>
                          <a:rPr lang="en-GB" sz="3400" b="1" i="1">
                            <a:latin typeface="Cambria Math" panose="02040503050406030204" pitchFamily="18" charset="0"/>
                          </a:rPr>
                          <m:t>∗ ṁ</m:t>
                        </m:r>
                      </m:den>
                    </m:f>
                  </m:oMath>
                </a14:m>
                <a:endParaRPr lang="en-GB" sz="3400" b="1" dirty="0"/>
              </a:p>
              <a:p>
                <a:endParaRPr lang="fr-FR" dirty="0"/>
              </a:p>
            </p:txBody>
          </p:sp>
        </mc:Choice>
        <mc:Fallback xmlns="">
          <p:sp>
            <p:nvSpPr>
              <p:cNvPr id="5" name="Espace réservé du contenu 4"/>
              <p:cNvSpPr>
                <a:spLocks noGrp="1" noRot="1" noChangeAspect="1" noMove="1" noResize="1" noEditPoints="1" noAdjustHandles="1" noChangeArrowheads="1" noChangeShapeType="1" noTextEdit="1"/>
              </p:cNvSpPr>
              <p:nvPr>
                <p:ph sz="quarter" idx="13"/>
              </p:nvPr>
            </p:nvSpPr>
            <p:spPr>
              <a:xfrm>
                <a:off x="77001" y="1260000"/>
                <a:ext cx="8922619" cy="5016068"/>
              </a:xfrm>
              <a:blipFill>
                <a:blip r:embed="rId2"/>
                <a:stretch>
                  <a:fillRect l="-615" t="-2795" r="-684"/>
                </a:stretch>
              </a:blipFill>
            </p:spPr>
            <p:txBody>
              <a:bodyPr/>
              <a:lstStyle/>
              <a:p>
                <a:r>
                  <a:rPr lang="fr-FR">
                    <a:noFill/>
                  </a:rPr>
                  <a:t> </a:t>
                </a:r>
              </a:p>
            </p:txBody>
          </p:sp>
        </mc:Fallback>
      </mc:AlternateContent>
      <p:sp>
        <p:nvSpPr>
          <p:cNvPr id="6" name="Titre 1"/>
          <p:cNvSpPr>
            <a:spLocks noGrp="1"/>
          </p:cNvSpPr>
          <p:nvPr>
            <p:ph type="title"/>
          </p:nvPr>
        </p:nvSpPr>
        <p:spPr>
          <a:xfrm>
            <a:off x="628650" y="365126"/>
            <a:ext cx="7886700" cy="814591"/>
          </a:xfrm>
        </p:spPr>
        <p:txBody>
          <a:bodyPr/>
          <a:lstStyle/>
          <a:p>
            <a:pPr algn="ctr"/>
            <a:r>
              <a:rPr lang="en-GB" b="1" dirty="0">
                <a:solidFill>
                  <a:srgbClr val="C00000"/>
                </a:solidFill>
              </a:rPr>
              <a:t>5.2 </a:t>
            </a:r>
            <a:r>
              <a:rPr lang="en-GB" b="1" dirty="0" err="1">
                <a:solidFill>
                  <a:srgbClr val="C00000"/>
                </a:solidFill>
              </a:rPr>
              <a:t>Monophase</a:t>
            </a:r>
            <a:r>
              <a:rPr lang="en-GB" b="1" dirty="0">
                <a:solidFill>
                  <a:srgbClr val="C00000"/>
                </a:solidFill>
              </a:rPr>
              <a:t> liquid cooling (2)</a:t>
            </a:r>
            <a:endParaRPr lang="fr-FR" b="1" dirty="0">
              <a:solidFill>
                <a:srgbClr val="C00000"/>
              </a:solidFill>
            </a:endParaRPr>
          </a:p>
        </p:txBody>
      </p:sp>
    </p:spTree>
    <p:extLst>
      <p:ext uri="{BB962C8B-B14F-4D97-AF65-F5344CB8AC3E}">
        <p14:creationId xmlns:p14="http://schemas.microsoft.com/office/powerpoint/2010/main" val="86716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499561" y="6112042"/>
            <a:ext cx="4492174" cy="426871"/>
          </a:xfrm>
        </p:spPr>
        <p:txBody>
          <a:bodyPr/>
          <a:lstStyle/>
          <a:p>
            <a:r>
              <a:rPr lang="en-US" dirty="0"/>
              <a:t>Physics 524: Survey of Instrumentation &amp; Laboratory Techniques: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9</a:t>
            </a:fld>
            <a:endParaRPr lang="en-US"/>
          </a:p>
        </p:txBody>
      </p:sp>
      <p:graphicFrame>
        <p:nvGraphicFramePr>
          <p:cNvPr id="6" name="Tableau 5"/>
          <p:cNvGraphicFramePr>
            <a:graphicFrameLocks noGrp="1"/>
          </p:cNvGraphicFramePr>
          <p:nvPr>
            <p:extLst>
              <p:ext uri="{D42A27DB-BD31-4B8C-83A1-F6EECF244321}">
                <p14:modId xmlns:p14="http://schemas.microsoft.com/office/powerpoint/2010/main" val="3014512264"/>
              </p:ext>
            </p:extLst>
          </p:nvPr>
        </p:nvGraphicFramePr>
        <p:xfrm>
          <a:off x="1143926" y="1869105"/>
          <a:ext cx="6716964" cy="1374420"/>
        </p:xfrm>
        <a:graphic>
          <a:graphicData uri="http://schemas.openxmlformats.org/drawingml/2006/table">
            <a:tbl>
              <a:tblPr firstRow="1" firstCol="1" bandRow="1">
                <a:tableStyleId>{5C22544A-7EE6-4342-B048-85BDC9FD1C3A}</a:tableStyleId>
              </a:tblPr>
              <a:tblGrid>
                <a:gridCol w="1916661">
                  <a:extLst>
                    <a:ext uri="{9D8B030D-6E8A-4147-A177-3AD203B41FA5}">
                      <a16:colId xmlns:a16="http://schemas.microsoft.com/office/drawing/2014/main" val="1033551336"/>
                    </a:ext>
                  </a:extLst>
                </a:gridCol>
                <a:gridCol w="1386888">
                  <a:extLst>
                    <a:ext uri="{9D8B030D-6E8A-4147-A177-3AD203B41FA5}">
                      <a16:colId xmlns:a16="http://schemas.microsoft.com/office/drawing/2014/main" val="2883120972"/>
                    </a:ext>
                  </a:extLst>
                </a:gridCol>
                <a:gridCol w="2346347">
                  <a:extLst>
                    <a:ext uri="{9D8B030D-6E8A-4147-A177-3AD203B41FA5}">
                      <a16:colId xmlns:a16="http://schemas.microsoft.com/office/drawing/2014/main" val="3205874347"/>
                    </a:ext>
                  </a:extLst>
                </a:gridCol>
                <a:gridCol w="1067068">
                  <a:extLst>
                    <a:ext uri="{9D8B030D-6E8A-4147-A177-3AD203B41FA5}">
                      <a16:colId xmlns:a16="http://schemas.microsoft.com/office/drawing/2014/main" val="1110775557"/>
                    </a:ext>
                  </a:extLst>
                </a:gridCol>
              </a:tblGrid>
              <a:tr h="274884">
                <a:tc>
                  <a:txBody>
                    <a:bodyPr/>
                    <a:lstStyle/>
                    <a:p>
                      <a:pPr algn="ctr">
                        <a:lnSpc>
                          <a:spcPct val="107000"/>
                        </a:lnSpc>
                        <a:spcAft>
                          <a:spcPts val="0"/>
                        </a:spcAft>
                      </a:pPr>
                      <a:r>
                        <a:rPr lang="en-GB" sz="1400" dirty="0">
                          <a:effectLst/>
                        </a:rPr>
                        <a:t>Fluid (Gas)</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C: J/(kg.°C)</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Fluid (Liquid)</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C: J/(kg.°C)</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83795728"/>
                  </a:ext>
                </a:extLst>
              </a:tr>
              <a:tr h="274884">
                <a:tc>
                  <a:txBody>
                    <a:bodyPr/>
                    <a:lstStyle/>
                    <a:p>
                      <a:pPr algn="ctr">
                        <a:lnSpc>
                          <a:spcPct val="107000"/>
                        </a:lnSpc>
                        <a:spcAft>
                          <a:spcPts val="0"/>
                        </a:spcAft>
                      </a:pPr>
                      <a:r>
                        <a:rPr lang="en-GB" sz="1400">
                          <a:effectLst/>
                        </a:rPr>
                        <a:t>Air (20 ˚C, 1 bar)</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a:effectLst/>
                        </a:rPr>
                        <a:t>1006 [2.1]</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Mercury</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126</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6798254"/>
                  </a:ext>
                </a:extLst>
              </a:tr>
              <a:tr h="274884">
                <a:tc>
                  <a:txBody>
                    <a:bodyPr/>
                    <a:lstStyle/>
                    <a:p>
                      <a:pPr algn="ctr">
                        <a:lnSpc>
                          <a:spcPct val="107000"/>
                        </a:lnSpc>
                        <a:spcAft>
                          <a:spcPts val="0"/>
                        </a:spcAft>
                      </a:pPr>
                      <a:r>
                        <a:rPr lang="en-GB" sz="1400">
                          <a:effectLst/>
                        </a:rPr>
                        <a:t>Helium (20 ˚C, 1 bar)</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5192 [2.1]</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400">
                          <a:effectLst/>
                        </a:rPr>
                        <a:t>3M NOVEC® 649 (liq.) (20 ˚C)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1103 </a:t>
                      </a:r>
                      <a:r>
                        <a:rPr lang="fr-FR" sz="1400" dirty="0">
                          <a:effectLst/>
                        </a:rPr>
                        <a:t>[2.2]</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3172862"/>
                  </a:ext>
                </a:extLst>
              </a:tr>
              <a:tr h="274884">
                <a:tc>
                  <a:txBody>
                    <a:bodyPr/>
                    <a:lstStyle/>
                    <a:p>
                      <a:pPr algn="ctr">
                        <a:lnSpc>
                          <a:spcPct val="107000"/>
                        </a:lnSpc>
                        <a:spcAft>
                          <a:spcPts val="0"/>
                        </a:spcAft>
                      </a:pPr>
                      <a:r>
                        <a:rPr lang="en-GB" sz="1400">
                          <a:effectLst/>
                        </a:rPr>
                        <a:t>Hydrogen (20 ˚C, 1 bar)</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14288 [2.1]</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3M FC-72® (liq.) (25 ˚C)</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1100 </a:t>
                      </a:r>
                      <a:r>
                        <a:rPr lang="fr-FR" sz="1400" dirty="0">
                          <a:effectLst/>
                        </a:rPr>
                        <a:t>[2.3]</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7633040"/>
                  </a:ext>
                </a:extLst>
              </a:tr>
              <a:tr h="274884">
                <a:tc>
                  <a:txBody>
                    <a:bodyPr/>
                    <a:lstStyle/>
                    <a:p>
                      <a:endParaRPr lang="fr-FR" sz="1400"/>
                    </a:p>
                  </a:txBody>
                  <a:tcPr marL="68580" marR="68580" marT="0" marB="0" anchor="ctr"/>
                </a:tc>
                <a:tc>
                  <a:txBody>
                    <a:bodyPr/>
                    <a:lstStyle/>
                    <a:p>
                      <a:endParaRPr lang="fr-FR" sz="1400" dirty="0"/>
                    </a:p>
                  </a:txBody>
                  <a:tcPr marL="68580" marR="68580" marT="0" marB="0" anchor="ctr"/>
                </a:tc>
                <a:tc>
                  <a:txBody>
                    <a:bodyPr/>
                    <a:lstStyle/>
                    <a:p>
                      <a:pPr algn="ctr">
                        <a:lnSpc>
                          <a:spcPct val="107000"/>
                        </a:lnSpc>
                        <a:spcAft>
                          <a:spcPts val="0"/>
                        </a:spcAft>
                      </a:pPr>
                      <a:r>
                        <a:rPr lang="en-GB" sz="1400" b="1" dirty="0">
                          <a:effectLst/>
                        </a:rPr>
                        <a:t>Water (liq.)</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4187 [2.1]</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8291623"/>
                  </a:ext>
                </a:extLst>
              </a:tr>
            </a:tbl>
          </a:graphicData>
        </a:graphic>
      </p:graphicFrame>
      <p:sp>
        <p:nvSpPr>
          <p:cNvPr id="7" name="Rectangle 1"/>
          <p:cNvSpPr>
            <a:spLocks noChangeArrowheads="1"/>
          </p:cNvSpPr>
          <p:nvPr/>
        </p:nvSpPr>
        <p:spPr bwMode="auto">
          <a:xfrm>
            <a:off x="1201284" y="1179717"/>
            <a:ext cx="65995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Approximate heat capacity of some cooling fluids </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2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a:t>
            </a:r>
            <a:r>
              <a:rPr kumimoji="0" lang="en-GB" altLang="en-US" sz="1200" b="1" i="0" u="none" strike="noStrike" cap="none" normalizeH="0" baseline="0" dirty="0">
                <a:ln>
                  <a:noFill/>
                </a:ln>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references refer to unit support  notes]</a:t>
            </a:r>
            <a:endParaRPr kumimoji="0" lang="en-GB" altLang="en-US" sz="1200" b="1" i="0" u="none" strike="noStrike" cap="none" normalizeH="0" baseline="0" dirty="0">
              <a:ln>
                <a:noFill/>
              </a:ln>
              <a:solidFill>
                <a:schemeClr val="accent6">
                  <a:lumMod val="50000"/>
                </a:schemeClr>
              </a:solidFill>
              <a:effectLst/>
              <a:latin typeface="Arial" panose="020B0604020202020204" pitchFamily="34" charset="0"/>
            </a:endParaRPr>
          </a:p>
        </p:txBody>
      </p:sp>
      <p:sp>
        <p:nvSpPr>
          <p:cNvPr id="8" name="Titre 1"/>
          <p:cNvSpPr>
            <a:spLocks noGrp="1"/>
          </p:cNvSpPr>
          <p:nvPr>
            <p:ph type="title"/>
          </p:nvPr>
        </p:nvSpPr>
        <p:spPr>
          <a:xfrm>
            <a:off x="628650" y="365126"/>
            <a:ext cx="7886700" cy="814591"/>
          </a:xfrm>
        </p:spPr>
        <p:txBody>
          <a:bodyPr/>
          <a:lstStyle/>
          <a:p>
            <a:pPr algn="ctr"/>
            <a:r>
              <a:rPr lang="en-GB" b="1" dirty="0">
                <a:solidFill>
                  <a:srgbClr val="C00000"/>
                </a:solidFill>
              </a:rPr>
              <a:t>5.2 </a:t>
            </a:r>
            <a:r>
              <a:rPr lang="en-GB" b="1" dirty="0" err="1">
                <a:solidFill>
                  <a:srgbClr val="C00000"/>
                </a:solidFill>
              </a:rPr>
              <a:t>Monophase</a:t>
            </a:r>
            <a:r>
              <a:rPr lang="en-GB" b="1" dirty="0">
                <a:solidFill>
                  <a:srgbClr val="C00000"/>
                </a:solidFill>
              </a:rPr>
              <a:t> liquid cooling (3)</a:t>
            </a:r>
            <a:endParaRPr lang="fr-FR" b="1" dirty="0">
              <a:solidFill>
                <a:srgbClr val="C00000"/>
              </a:solidFill>
            </a:endParaRPr>
          </a:p>
        </p:txBody>
      </p:sp>
    </p:spTree>
    <p:extLst>
      <p:ext uri="{BB962C8B-B14F-4D97-AF65-F5344CB8AC3E}">
        <p14:creationId xmlns:p14="http://schemas.microsoft.com/office/powerpoint/2010/main" val="365979173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58613</TotalTime>
  <Words>3115</Words>
  <Application>Microsoft Office PowerPoint</Application>
  <PresentationFormat>On-screen Show (4:3)</PresentationFormat>
  <Paragraphs>314</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Thème Office</vt:lpstr>
      <vt:lpstr>Lecture 1 of 4 (16:4)</vt:lpstr>
      <vt:lpstr>5.1 Some thermal regulation devices (1)</vt:lpstr>
      <vt:lpstr>5.1 Some thermal regulation devices (2)</vt:lpstr>
      <vt:lpstr>5.1 Some thermal regulation techniques (1)</vt:lpstr>
      <vt:lpstr>5.1 Proportional, Integral &amp;Derivative Control (1)</vt:lpstr>
      <vt:lpstr>5.1 Proportional, Integral &amp;Derivative Control (2)</vt:lpstr>
      <vt:lpstr>5.2 Monophase liquid cooling (1)</vt:lpstr>
      <vt:lpstr>5.2 Monophase liquid cooling (2)</vt:lpstr>
      <vt:lpstr>5.2 Monophase liquid cooling (3)</vt:lpstr>
      <vt:lpstr>5.2 Monophase liquid cooling</vt:lpstr>
      <vt:lpstr>5.2 Monophase liquid cooling (4)</vt:lpstr>
      <vt:lpstr>5.2 Thermal Conductivity, thermal resistance – getting heat into a coolant </vt:lpstr>
      <vt:lpstr>PowerPoint Presentation</vt:lpstr>
      <vt:lpstr>Example from a common application: cooling a processor core with a liquid-channel block (plan and elevation views)</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Greg</dc:creator>
  <cp:lastModifiedBy>Gregory Hallewell</cp:lastModifiedBy>
  <cp:revision>834</cp:revision>
  <dcterms:created xsi:type="dcterms:W3CDTF">2015-02-25T21:40:34Z</dcterms:created>
  <dcterms:modified xsi:type="dcterms:W3CDTF">2023-10-23T13:41:23Z</dcterms:modified>
</cp:coreProperties>
</file>