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8" r:id="rId5"/>
    <p:sldId id="267" r:id="rId6"/>
    <p:sldId id="261" r:id="rId7"/>
    <p:sldId id="259" r:id="rId8"/>
    <p:sldId id="260" r:id="rId9"/>
    <p:sldId id="268" r:id="rId10"/>
    <p:sldId id="269" r:id="rId11"/>
    <p:sldId id="262" r:id="rId12"/>
    <p:sldId id="263" r:id="rId13"/>
    <p:sldId id="270" r:id="rId14"/>
    <p:sldId id="279" r:id="rId15"/>
    <p:sldId id="264" r:id="rId16"/>
    <p:sldId id="271" r:id="rId17"/>
    <p:sldId id="272" r:id="rId18"/>
    <p:sldId id="265" r:id="rId19"/>
    <p:sldId id="275" r:id="rId20"/>
    <p:sldId id="266" r:id="rId21"/>
    <p:sldId id="274" r:id="rId22"/>
    <p:sldId id="276" r:id="rId23"/>
    <p:sldId id="277"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39B572-351D-2A47-F804-0BB8AFF52800}" v="6" dt="2023-11-15T00:12:50.383"/>
    <p1510:client id="{49EAF5D2-36F5-154D-805B-80D8A4699D76}" v="934" dt="2023-11-14T03:15:49.411"/>
    <p1510:client id="{5C3FF0DB-AB01-76BB-526C-0007B907EFCC}" v="206" dt="2023-11-14T13:19:34.296"/>
    <p1510:client id="{71C58D11-DD5E-396B-E95A-E206645F893C}" v="247" dt="2023-11-13T21:00:54.170"/>
    <p1510:client id="{7270FA80-2C1A-DB66-747A-F451E3E8F385}" v="46" dt="2023-11-14T20:16:13.739"/>
    <p1510:client id="{8E3BC175-F589-1300-EF5F-60B103D300D6}" v="705" dt="2023-11-14T21:10:31.171"/>
    <p1510:client id="{CFBADFC0-08E0-9606-B204-9B318E53E06F}" v="1067" dt="2023-11-14T06:33:41.061"/>
    <p1510:client id="{D7B64639-DD8F-4A28-B366-2F4122668A04}" v="529" vWet="531" dt="2023-11-14T18:18:40.266"/>
    <p1510:client id="{EE97A30D-56D8-4D70-8594-6308A61A5D79}" v="2522" dt="2023-11-14T08:32:07.3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256D5-CF46-4344-A86A-B5B67E61F1BF}" type="datetimeFigureOut">
              <a:t>2023/11/14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81CE36-95B9-4447-96C4-F7099739067D}" type="slidenum">
              <a:t>‹#›</a:t>
            </a:fld>
            <a:endParaRPr lang="en-US"/>
          </a:p>
        </p:txBody>
      </p:sp>
    </p:spTree>
    <p:extLst>
      <p:ext uri="{BB962C8B-B14F-4D97-AF65-F5344CB8AC3E}">
        <p14:creationId xmlns:p14="http://schemas.microsoft.com/office/powerpoint/2010/main" val="2048069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0142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101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7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41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9875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616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0934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192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3aa681e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3aa681e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44BC2-34BE-B05B-63C0-BE543449DC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6F696F-4327-BB65-7AB9-487C850623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A61022-0B12-9309-20DC-EA633EF4D699}"/>
              </a:ext>
            </a:extLst>
          </p:cNvPr>
          <p:cNvSpPr>
            <a:spLocks noGrp="1"/>
          </p:cNvSpPr>
          <p:nvPr>
            <p:ph type="dt" sz="half" idx="10"/>
          </p:nvPr>
        </p:nvSpPr>
        <p:spPr/>
        <p:txBody>
          <a:bodyPr/>
          <a:lstStyle/>
          <a:p>
            <a:fld id="{94C11956-61E1-4EAA-802A-DC175B86E7C6}" type="datetimeFigureOut">
              <a:rPr lang="en-US" smtClean="0"/>
              <a:t>11/14/2023</a:t>
            </a:fld>
            <a:endParaRPr lang="en-US"/>
          </a:p>
        </p:txBody>
      </p:sp>
      <p:sp>
        <p:nvSpPr>
          <p:cNvPr id="5" name="Footer Placeholder 4">
            <a:extLst>
              <a:ext uri="{FF2B5EF4-FFF2-40B4-BE49-F238E27FC236}">
                <a16:creationId xmlns:a16="http://schemas.microsoft.com/office/drawing/2014/main" id="{31974B00-5004-CD57-0261-7B91BA76C7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4821C9-BE0B-466C-A260-6BAF94321328}"/>
              </a:ext>
            </a:extLst>
          </p:cNvPr>
          <p:cNvSpPr>
            <a:spLocks noGrp="1"/>
          </p:cNvSpPr>
          <p:nvPr>
            <p:ph type="sldNum" sz="quarter" idx="12"/>
          </p:nvPr>
        </p:nvSpPr>
        <p:spPr/>
        <p:txBody>
          <a:bodyPr/>
          <a:lstStyle/>
          <a:p>
            <a:fld id="{35EDF18D-1051-4140-B824-600E3370C42D}" type="slidenum">
              <a:rPr lang="en-US" smtClean="0"/>
              <a:t>‹#›</a:t>
            </a:fld>
            <a:endParaRPr lang="en-US"/>
          </a:p>
        </p:txBody>
      </p:sp>
    </p:spTree>
    <p:extLst>
      <p:ext uri="{BB962C8B-B14F-4D97-AF65-F5344CB8AC3E}">
        <p14:creationId xmlns:p14="http://schemas.microsoft.com/office/powerpoint/2010/main" val="3061275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99655-60AC-81F2-EA0A-3F9DFD8663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DEBBA3-1AC3-F158-FB07-F350D0AB02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23CD0-28B7-3EE5-7CD0-3AB0732DC851}"/>
              </a:ext>
            </a:extLst>
          </p:cNvPr>
          <p:cNvSpPr>
            <a:spLocks noGrp="1"/>
          </p:cNvSpPr>
          <p:nvPr>
            <p:ph type="dt" sz="half" idx="10"/>
          </p:nvPr>
        </p:nvSpPr>
        <p:spPr/>
        <p:txBody>
          <a:bodyPr/>
          <a:lstStyle/>
          <a:p>
            <a:fld id="{94C11956-61E1-4EAA-802A-DC175B86E7C6}" type="datetimeFigureOut">
              <a:rPr lang="en-US" smtClean="0"/>
              <a:t>11/14/2023</a:t>
            </a:fld>
            <a:endParaRPr lang="en-US"/>
          </a:p>
        </p:txBody>
      </p:sp>
      <p:sp>
        <p:nvSpPr>
          <p:cNvPr id="5" name="Footer Placeholder 4">
            <a:extLst>
              <a:ext uri="{FF2B5EF4-FFF2-40B4-BE49-F238E27FC236}">
                <a16:creationId xmlns:a16="http://schemas.microsoft.com/office/drawing/2014/main" id="{FF87E4C1-5CAB-72C7-71A2-9DBB800E3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6DDDA-23A7-ECBA-C0A1-245FA897BDF4}"/>
              </a:ext>
            </a:extLst>
          </p:cNvPr>
          <p:cNvSpPr>
            <a:spLocks noGrp="1"/>
          </p:cNvSpPr>
          <p:nvPr>
            <p:ph type="sldNum" sz="quarter" idx="12"/>
          </p:nvPr>
        </p:nvSpPr>
        <p:spPr/>
        <p:txBody>
          <a:bodyPr/>
          <a:lstStyle/>
          <a:p>
            <a:fld id="{35EDF18D-1051-4140-B824-600E3370C42D}" type="slidenum">
              <a:rPr lang="en-US" smtClean="0"/>
              <a:t>‹#›</a:t>
            </a:fld>
            <a:endParaRPr lang="en-US"/>
          </a:p>
        </p:txBody>
      </p:sp>
    </p:spTree>
    <p:extLst>
      <p:ext uri="{BB962C8B-B14F-4D97-AF65-F5344CB8AC3E}">
        <p14:creationId xmlns:p14="http://schemas.microsoft.com/office/powerpoint/2010/main" val="4024570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E9AA44-1FA9-C42C-FFCB-766236E2AC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336894-B86B-1F29-D5A2-DF6D8718D3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8ACEB-9C5F-35BA-F9C6-C2D11E35F4F7}"/>
              </a:ext>
            </a:extLst>
          </p:cNvPr>
          <p:cNvSpPr>
            <a:spLocks noGrp="1"/>
          </p:cNvSpPr>
          <p:nvPr>
            <p:ph type="dt" sz="half" idx="10"/>
          </p:nvPr>
        </p:nvSpPr>
        <p:spPr/>
        <p:txBody>
          <a:bodyPr/>
          <a:lstStyle/>
          <a:p>
            <a:fld id="{94C11956-61E1-4EAA-802A-DC175B86E7C6}" type="datetimeFigureOut">
              <a:rPr lang="en-US" smtClean="0"/>
              <a:t>11/14/2023</a:t>
            </a:fld>
            <a:endParaRPr lang="en-US"/>
          </a:p>
        </p:txBody>
      </p:sp>
      <p:sp>
        <p:nvSpPr>
          <p:cNvPr id="5" name="Footer Placeholder 4">
            <a:extLst>
              <a:ext uri="{FF2B5EF4-FFF2-40B4-BE49-F238E27FC236}">
                <a16:creationId xmlns:a16="http://schemas.microsoft.com/office/drawing/2014/main" id="{7AFE7EF7-ABC7-1BBC-87BD-553BC49C7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E745B-3192-5BCC-CC18-5CE3FD1B126F}"/>
              </a:ext>
            </a:extLst>
          </p:cNvPr>
          <p:cNvSpPr>
            <a:spLocks noGrp="1"/>
          </p:cNvSpPr>
          <p:nvPr>
            <p:ph type="sldNum" sz="quarter" idx="12"/>
          </p:nvPr>
        </p:nvSpPr>
        <p:spPr/>
        <p:txBody>
          <a:bodyPr/>
          <a:lstStyle/>
          <a:p>
            <a:fld id="{35EDF18D-1051-4140-B824-600E3370C42D}" type="slidenum">
              <a:rPr lang="en-US" smtClean="0"/>
              <a:t>‹#›</a:t>
            </a:fld>
            <a:endParaRPr lang="en-US"/>
          </a:p>
        </p:txBody>
      </p:sp>
    </p:spTree>
    <p:extLst>
      <p:ext uri="{BB962C8B-B14F-4D97-AF65-F5344CB8AC3E}">
        <p14:creationId xmlns:p14="http://schemas.microsoft.com/office/powerpoint/2010/main" val="2994659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799513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E998-3837-9002-F292-A198CECB35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5D7698-E109-7E9C-6EC6-B606BF15E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07CDD-92D8-63EE-B91C-BB061D3749C7}"/>
              </a:ext>
            </a:extLst>
          </p:cNvPr>
          <p:cNvSpPr>
            <a:spLocks noGrp="1"/>
          </p:cNvSpPr>
          <p:nvPr>
            <p:ph type="dt" sz="half" idx="10"/>
          </p:nvPr>
        </p:nvSpPr>
        <p:spPr/>
        <p:txBody>
          <a:bodyPr/>
          <a:lstStyle/>
          <a:p>
            <a:fld id="{94C11956-61E1-4EAA-802A-DC175B86E7C6}" type="datetimeFigureOut">
              <a:rPr lang="en-US" smtClean="0"/>
              <a:t>11/14/2023</a:t>
            </a:fld>
            <a:endParaRPr lang="en-US"/>
          </a:p>
        </p:txBody>
      </p:sp>
      <p:sp>
        <p:nvSpPr>
          <p:cNvPr id="5" name="Footer Placeholder 4">
            <a:extLst>
              <a:ext uri="{FF2B5EF4-FFF2-40B4-BE49-F238E27FC236}">
                <a16:creationId xmlns:a16="http://schemas.microsoft.com/office/drawing/2014/main" id="{28B9EDA5-0777-D72E-71B9-4B57FE17B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13B95-DAE8-3177-66F6-84A961B9AEDC}"/>
              </a:ext>
            </a:extLst>
          </p:cNvPr>
          <p:cNvSpPr>
            <a:spLocks noGrp="1"/>
          </p:cNvSpPr>
          <p:nvPr>
            <p:ph type="sldNum" sz="quarter" idx="12"/>
          </p:nvPr>
        </p:nvSpPr>
        <p:spPr/>
        <p:txBody>
          <a:bodyPr/>
          <a:lstStyle/>
          <a:p>
            <a:fld id="{35EDF18D-1051-4140-B824-600E3370C42D}" type="slidenum">
              <a:rPr lang="en-US" smtClean="0"/>
              <a:t>‹#›</a:t>
            </a:fld>
            <a:endParaRPr lang="en-US"/>
          </a:p>
        </p:txBody>
      </p:sp>
    </p:spTree>
    <p:extLst>
      <p:ext uri="{BB962C8B-B14F-4D97-AF65-F5344CB8AC3E}">
        <p14:creationId xmlns:p14="http://schemas.microsoft.com/office/powerpoint/2010/main" val="1081092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BA5BD-E9CA-CC98-3342-CB7413329C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2D800-4AE2-70D2-44E1-D297E3C21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719961-BD93-375A-2AA7-16DDF9043D8C}"/>
              </a:ext>
            </a:extLst>
          </p:cNvPr>
          <p:cNvSpPr>
            <a:spLocks noGrp="1"/>
          </p:cNvSpPr>
          <p:nvPr>
            <p:ph type="dt" sz="half" idx="10"/>
          </p:nvPr>
        </p:nvSpPr>
        <p:spPr/>
        <p:txBody>
          <a:bodyPr/>
          <a:lstStyle/>
          <a:p>
            <a:fld id="{94C11956-61E1-4EAA-802A-DC175B86E7C6}" type="datetimeFigureOut">
              <a:rPr lang="en-US" smtClean="0"/>
              <a:t>11/14/2023</a:t>
            </a:fld>
            <a:endParaRPr lang="en-US"/>
          </a:p>
        </p:txBody>
      </p:sp>
      <p:sp>
        <p:nvSpPr>
          <p:cNvPr id="5" name="Footer Placeholder 4">
            <a:extLst>
              <a:ext uri="{FF2B5EF4-FFF2-40B4-BE49-F238E27FC236}">
                <a16:creationId xmlns:a16="http://schemas.microsoft.com/office/drawing/2014/main" id="{0F2A4C10-0F74-2E8B-9608-AA3DDE634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2B5AB-E32B-A69B-E897-274E614E8004}"/>
              </a:ext>
            </a:extLst>
          </p:cNvPr>
          <p:cNvSpPr>
            <a:spLocks noGrp="1"/>
          </p:cNvSpPr>
          <p:nvPr>
            <p:ph type="sldNum" sz="quarter" idx="12"/>
          </p:nvPr>
        </p:nvSpPr>
        <p:spPr/>
        <p:txBody>
          <a:bodyPr/>
          <a:lstStyle/>
          <a:p>
            <a:fld id="{35EDF18D-1051-4140-B824-600E3370C42D}" type="slidenum">
              <a:rPr lang="en-US" smtClean="0"/>
              <a:t>‹#›</a:t>
            </a:fld>
            <a:endParaRPr lang="en-US"/>
          </a:p>
        </p:txBody>
      </p:sp>
    </p:spTree>
    <p:extLst>
      <p:ext uri="{BB962C8B-B14F-4D97-AF65-F5344CB8AC3E}">
        <p14:creationId xmlns:p14="http://schemas.microsoft.com/office/powerpoint/2010/main" val="519658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E63BE-18AD-413E-BEA6-AF9415D1BE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B40B99-DC19-78D5-B3E0-58C6766E63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A33155-BB53-C506-CC97-863666D1E0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E9A781-CCA2-FE37-9830-1A61B4A61521}"/>
              </a:ext>
            </a:extLst>
          </p:cNvPr>
          <p:cNvSpPr>
            <a:spLocks noGrp="1"/>
          </p:cNvSpPr>
          <p:nvPr>
            <p:ph type="dt" sz="half" idx="10"/>
          </p:nvPr>
        </p:nvSpPr>
        <p:spPr/>
        <p:txBody>
          <a:bodyPr/>
          <a:lstStyle/>
          <a:p>
            <a:fld id="{94C11956-61E1-4EAA-802A-DC175B86E7C6}" type="datetimeFigureOut">
              <a:rPr lang="en-US" smtClean="0"/>
              <a:t>11/14/2023</a:t>
            </a:fld>
            <a:endParaRPr lang="en-US"/>
          </a:p>
        </p:txBody>
      </p:sp>
      <p:sp>
        <p:nvSpPr>
          <p:cNvPr id="6" name="Footer Placeholder 5">
            <a:extLst>
              <a:ext uri="{FF2B5EF4-FFF2-40B4-BE49-F238E27FC236}">
                <a16:creationId xmlns:a16="http://schemas.microsoft.com/office/drawing/2014/main" id="{61A0788E-6630-EF0F-500B-FFFAB0423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6550DC-22C9-8E3B-5DD7-1F46E564F51D}"/>
              </a:ext>
            </a:extLst>
          </p:cNvPr>
          <p:cNvSpPr>
            <a:spLocks noGrp="1"/>
          </p:cNvSpPr>
          <p:nvPr>
            <p:ph type="sldNum" sz="quarter" idx="12"/>
          </p:nvPr>
        </p:nvSpPr>
        <p:spPr/>
        <p:txBody>
          <a:bodyPr/>
          <a:lstStyle/>
          <a:p>
            <a:fld id="{35EDF18D-1051-4140-B824-600E3370C42D}" type="slidenum">
              <a:rPr lang="en-US" smtClean="0"/>
              <a:t>‹#›</a:t>
            </a:fld>
            <a:endParaRPr lang="en-US"/>
          </a:p>
        </p:txBody>
      </p:sp>
    </p:spTree>
    <p:extLst>
      <p:ext uri="{BB962C8B-B14F-4D97-AF65-F5344CB8AC3E}">
        <p14:creationId xmlns:p14="http://schemas.microsoft.com/office/powerpoint/2010/main" val="99397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F42C4-2556-1F1E-4ABF-2E1D72FCC1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9FCA11-8DF9-CC3A-DE11-D1A93EE95C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74A466-CEA3-CD48-6472-6B9E94AD43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6E3724-C758-5B33-3E5F-8671A02B22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C9A4D1-D1C6-43EE-E900-8457112354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8EB750-979C-5DD3-7C39-D60DA46BE2B2}"/>
              </a:ext>
            </a:extLst>
          </p:cNvPr>
          <p:cNvSpPr>
            <a:spLocks noGrp="1"/>
          </p:cNvSpPr>
          <p:nvPr>
            <p:ph type="dt" sz="half" idx="10"/>
          </p:nvPr>
        </p:nvSpPr>
        <p:spPr/>
        <p:txBody>
          <a:bodyPr/>
          <a:lstStyle/>
          <a:p>
            <a:fld id="{94C11956-61E1-4EAA-802A-DC175B86E7C6}" type="datetimeFigureOut">
              <a:rPr lang="en-US" smtClean="0"/>
              <a:t>11/14/2023</a:t>
            </a:fld>
            <a:endParaRPr lang="en-US"/>
          </a:p>
        </p:txBody>
      </p:sp>
      <p:sp>
        <p:nvSpPr>
          <p:cNvPr id="8" name="Footer Placeholder 7">
            <a:extLst>
              <a:ext uri="{FF2B5EF4-FFF2-40B4-BE49-F238E27FC236}">
                <a16:creationId xmlns:a16="http://schemas.microsoft.com/office/drawing/2014/main" id="{25C19D21-7EA6-AA7D-FA69-FDC47705B7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C579C4-5C9C-D409-4067-F3648FC2E820}"/>
              </a:ext>
            </a:extLst>
          </p:cNvPr>
          <p:cNvSpPr>
            <a:spLocks noGrp="1"/>
          </p:cNvSpPr>
          <p:nvPr>
            <p:ph type="sldNum" sz="quarter" idx="12"/>
          </p:nvPr>
        </p:nvSpPr>
        <p:spPr/>
        <p:txBody>
          <a:bodyPr/>
          <a:lstStyle/>
          <a:p>
            <a:fld id="{35EDF18D-1051-4140-B824-600E3370C42D}" type="slidenum">
              <a:rPr lang="en-US" smtClean="0"/>
              <a:t>‹#›</a:t>
            </a:fld>
            <a:endParaRPr lang="en-US"/>
          </a:p>
        </p:txBody>
      </p:sp>
    </p:spTree>
    <p:extLst>
      <p:ext uri="{BB962C8B-B14F-4D97-AF65-F5344CB8AC3E}">
        <p14:creationId xmlns:p14="http://schemas.microsoft.com/office/powerpoint/2010/main" val="2479278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9FFF4-FAD7-EF5B-225A-CFE965F30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FB5F16-8853-4B54-4B89-A44639EEB2F9}"/>
              </a:ext>
            </a:extLst>
          </p:cNvPr>
          <p:cNvSpPr>
            <a:spLocks noGrp="1"/>
          </p:cNvSpPr>
          <p:nvPr>
            <p:ph type="dt" sz="half" idx="10"/>
          </p:nvPr>
        </p:nvSpPr>
        <p:spPr/>
        <p:txBody>
          <a:bodyPr/>
          <a:lstStyle/>
          <a:p>
            <a:fld id="{94C11956-61E1-4EAA-802A-DC175B86E7C6}" type="datetimeFigureOut">
              <a:rPr lang="en-US" smtClean="0"/>
              <a:t>11/14/2023</a:t>
            </a:fld>
            <a:endParaRPr lang="en-US"/>
          </a:p>
        </p:txBody>
      </p:sp>
      <p:sp>
        <p:nvSpPr>
          <p:cNvPr id="4" name="Footer Placeholder 3">
            <a:extLst>
              <a:ext uri="{FF2B5EF4-FFF2-40B4-BE49-F238E27FC236}">
                <a16:creationId xmlns:a16="http://schemas.microsoft.com/office/drawing/2014/main" id="{EE0630CB-9471-6315-9C5D-7439727915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C5BB88-C51A-FDD5-2FFB-1CCDA0F8CE1D}"/>
              </a:ext>
            </a:extLst>
          </p:cNvPr>
          <p:cNvSpPr>
            <a:spLocks noGrp="1"/>
          </p:cNvSpPr>
          <p:nvPr>
            <p:ph type="sldNum" sz="quarter" idx="12"/>
          </p:nvPr>
        </p:nvSpPr>
        <p:spPr/>
        <p:txBody>
          <a:bodyPr/>
          <a:lstStyle/>
          <a:p>
            <a:fld id="{35EDF18D-1051-4140-B824-600E3370C42D}" type="slidenum">
              <a:rPr lang="en-US" smtClean="0"/>
              <a:t>‹#›</a:t>
            </a:fld>
            <a:endParaRPr lang="en-US"/>
          </a:p>
        </p:txBody>
      </p:sp>
    </p:spTree>
    <p:extLst>
      <p:ext uri="{BB962C8B-B14F-4D97-AF65-F5344CB8AC3E}">
        <p14:creationId xmlns:p14="http://schemas.microsoft.com/office/powerpoint/2010/main" val="2496774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CB3B88-56DF-16CE-BA46-F4BCCF8401E8}"/>
              </a:ext>
            </a:extLst>
          </p:cNvPr>
          <p:cNvSpPr>
            <a:spLocks noGrp="1"/>
          </p:cNvSpPr>
          <p:nvPr>
            <p:ph type="dt" sz="half" idx="10"/>
          </p:nvPr>
        </p:nvSpPr>
        <p:spPr/>
        <p:txBody>
          <a:bodyPr/>
          <a:lstStyle/>
          <a:p>
            <a:fld id="{94C11956-61E1-4EAA-802A-DC175B86E7C6}" type="datetimeFigureOut">
              <a:rPr lang="en-US" smtClean="0"/>
              <a:t>11/14/2023</a:t>
            </a:fld>
            <a:endParaRPr lang="en-US"/>
          </a:p>
        </p:txBody>
      </p:sp>
      <p:sp>
        <p:nvSpPr>
          <p:cNvPr id="3" name="Footer Placeholder 2">
            <a:extLst>
              <a:ext uri="{FF2B5EF4-FFF2-40B4-BE49-F238E27FC236}">
                <a16:creationId xmlns:a16="http://schemas.microsoft.com/office/drawing/2014/main" id="{94D090D4-0B97-6BE8-5742-B666DD8C1D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A0DF35-B3E2-9FED-1817-82A8D50DE892}"/>
              </a:ext>
            </a:extLst>
          </p:cNvPr>
          <p:cNvSpPr>
            <a:spLocks noGrp="1"/>
          </p:cNvSpPr>
          <p:nvPr>
            <p:ph type="sldNum" sz="quarter" idx="12"/>
          </p:nvPr>
        </p:nvSpPr>
        <p:spPr/>
        <p:txBody>
          <a:bodyPr/>
          <a:lstStyle/>
          <a:p>
            <a:fld id="{35EDF18D-1051-4140-B824-600E3370C42D}" type="slidenum">
              <a:rPr lang="en-US" smtClean="0"/>
              <a:t>‹#›</a:t>
            </a:fld>
            <a:endParaRPr lang="en-US"/>
          </a:p>
        </p:txBody>
      </p:sp>
    </p:spTree>
    <p:extLst>
      <p:ext uri="{BB962C8B-B14F-4D97-AF65-F5344CB8AC3E}">
        <p14:creationId xmlns:p14="http://schemas.microsoft.com/office/powerpoint/2010/main" val="2225717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BFB7C-8C60-B81B-BCC4-EDCF069B2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3EAB57-194B-E6F9-FA3E-29468D926E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FCEBF8-BDCE-5290-07D0-E4189FB971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FCEF7-E8A6-58A0-CCED-F7723ECFDA5B}"/>
              </a:ext>
            </a:extLst>
          </p:cNvPr>
          <p:cNvSpPr>
            <a:spLocks noGrp="1"/>
          </p:cNvSpPr>
          <p:nvPr>
            <p:ph type="dt" sz="half" idx="10"/>
          </p:nvPr>
        </p:nvSpPr>
        <p:spPr/>
        <p:txBody>
          <a:bodyPr/>
          <a:lstStyle/>
          <a:p>
            <a:fld id="{94C11956-61E1-4EAA-802A-DC175B86E7C6}" type="datetimeFigureOut">
              <a:rPr lang="en-US" smtClean="0"/>
              <a:t>11/14/2023</a:t>
            </a:fld>
            <a:endParaRPr lang="en-US"/>
          </a:p>
        </p:txBody>
      </p:sp>
      <p:sp>
        <p:nvSpPr>
          <p:cNvPr id="6" name="Footer Placeholder 5">
            <a:extLst>
              <a:ext uri="{FF2B5EF4-FFF2-40B4-BE49-F238E27FC236}">
                <a16:creationId xmlns:a16="http://schemas.microsoft.com/office/drawing/2014/main" id="{A82304CE-8A94-C59F-4802-11F7DFDAA0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3E3FF3-08DB-54B8-03E5-5E21FBB35053}"/>
              </a:ext>
            </a:extLst>
          </p:cNvPr>
          <p:cNvSpPr>
            <a:spLocks noGrp="1"/>
          </p:cNvSpPr>
          <p:nvPr>
            <p:ph type="sldNum" sz="quarter" idx="12"/>
          </p:nvPr>
        </p:nvSpPr>
        <p:spPr/>
        <p:txBody>
          <a:bodyPr/>
          <a:lstStyle/>
          <a:p>
            <a:fld id="{35EDF18D-1051-4140-B824-600E3370C42D}" type="slidenum">
              <a:rPr lang="en-US" smtClean="0"/>
              <a:t>‹#›</a:t>
            </a:fld>
            <a:endParaRPr lang="en-US"/>
          </a:p>
        </p:txBody>
      </p:sp>
    </p:spTree>
    <p:extLst>
      <p:ext uri="{BB962C8B-B14F-4D97-AF65-F5344CB8AC3E}">
        <p14:creationId xmlns:p14="http://schemas.microsoft.com/office/powerpoint/2010/main" val="3864365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DDD4-E080-A7B3-9466-DB02740346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B83FF6-F2C5-BD74-F434-5F41730927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932DC9-BAC5-CB08-0188-45363C164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3E7B74-F3A3-BE3D-C202-5A44EBCD42E5}"/>
              </a:ext>
            </a:extLst>
          </p:cNvPr>
          <p:cNvSpPr>
            <a:spLocks noGrp="1"/>
          </p:cNvSpPr>
          <p:nvPr>
            <p:ph type="dt" sz="half" idx="10"/>
          </p:nvPr>
        </p:nvSpPr>
        <p:spPr/>
        <p:txBody>
          <a:bodyPr/>
          <a:lstStyle/>
          <a:p>
            <a:fld id="{94C11956-61E1-4EAA-802A-DC175B86E7C6}" type="datetimeFigureOut">
              <a:rPr lang="en-US" smtClean="0"/>
              <a:t>11/14/2023</a:t>
            </a:fld>
            <a:endParaRPr lang="en-US"/>
          </a:p>
        </p:txBody>
      </p:sp>
      <p:sp>
        <p:nvSpPr>
          <p:cNvPr id="6" name="Footer Placeholder 5">
            <a:extLst>
              <a:ext uri="{FF2B5EF4-FFF2-40B4-BE49-F238E27FC236}">
                <a16:creationId xmlns:a16="http://schemas.microsoft.com/office/drawing/2014/main" id="{02418E11-C6E2-66DD-88FE-78A03B1189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9EC45-EC9B-2DEB-ADFD-A34EBE507A55}"/>
              </a:ext>
            </a:extLst>
          </p:cNvPr>
          <p:cNvSpPr>
            <a:spLocks noGrp="1"/>
          </p:cNvSpPr>
          <p:nvPr>
            <p:ph type="sldNum" sz="quarter" idx="12"/>
          </p:nvPr>
        </p:nvSpPr>
        <p:spPr/>
        <p:txBody>
          <a:bodyPr/>
          <a:lstStyle/>
          <a:p>
            <a:fld id="{35EDF18D-1051-4140-B824-600E3370C42D}" type="slidenum">
              <a:rPr lang="en-US" smtClean="0"/>
              <a:t>‹#›</a:t>
            </a:fld>
            <a:endParaRPr lang="en-US"/>
          </a:p>
        </p:txBody>
      </p:sp>
    </p:spTree>
    <p:extLst>
      <p:ext uri="{BB962C8B-B14F-4D97-AF65-F5344CB8AC3E}">
        <p14:creationId xmlns:p14="http://schemas.microsoft.com/office/powerpoint/2010/main" val="419310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C723AC-44DF-2EC4-E1C3-8E49BAA55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B26407-CE79-06C5-C50B-9DA6FEE381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DC1E2-A81C-E13B-FC0E-8E90D48231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11956-61E1-4EAA-802A-DC175B86E7C6}" type="datetimeFigureOut">
              <a:rPr lang="en-US" smtClean="0"/>
              <a:t>11/14/2023</a:t>
            </a:fld>
            <a:endParaRPr lang="en-US"/>
          </a:p>
        </p:txBody>
      </p:sp>
      <p:sp>
        <p:nvSpPr>
          <p:cNvPr id="5" name="Footer Placeholder 4">
            <a:extLst>
              <a:ext uri="{FF2B5EF4-FFF2-40B4-BE49-F238E27FC236}">
                <a16:creationId xmlns:a16="http://schemas.microsoft.com/office/drawing/2014/main" id="{4C8E489B-A65E-8E41-8F51-009258A768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D262F7-DEB2-605B-4909-D7120687C5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EDF18D-1051-4140-B824-600E3370C42D}" type="slidenum">
              <a:rPr lang="en-US" smtClean="0"/>
              <a:t>‹#›</a:t>
            </a:fld>
            <a:endParaRPr lang="en-US"/>
          </a:p>
        </p:txBody>
      </p:sp>
    </p:spTree>
    <p:extLst>
      <p:ext uri="{BB962C8B-B14F-4D97-AF65-F5344CB8AC3E}">
        <p14:creationId xmlns:p14="http://schemas.microsoft.com/office/powerpoint/2010/main" val="4164952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Picture 2" descr="Horses grazing in a field&#10;&#10;Description automatically generated">
            <a:extLst>
              <a:ext uri="{FF2B5EF4-FFF2-40B4-BE49-F238E27FC236}">
                <a16:creationId xmlns:a16="http://schemas.microsoft.com/office/drawing/2014/main" id="{98121F67-43C8-ED15-F84C-0DAE79EABBC8}"/>
              </a:ext>
            </a:extLst>
          </p:cNvPr>
          <p:cNvPicPr>
            <a:picLocks noChangeAspect="1"/>
          </p:cNvPicPr>
          <p:nvPr/>
        </p:nvPicPr>
        <p:blipFill>
          <a:blip r:embed="rId3"/>
          <a:stretch>
            <a:fillRect/>
          </a:stretch>
        </p:blipFill>
        <p:spPr>
          <a:xfrm>
            <a:off x="4864100" y="952500"/>
            <a:ext cx="6845300" cy="4695825"/>
          </a:xfrm>
          <a:prstGeom prst="rect">
            <a:avLst/>
          </a:prstGeom>
        </p:spPr>
      </p:pic>
      <p:pic>
        <p:nvPicPr>
          <p:cNvPr id="56" name="Google Shape;56;p13"/>
          <p:cNvPicPr preferRelativeResize="0"/>
          <p:nvPr/>
        </p:nvPicPr>
        <p:blipFill>
          <a:blip r:embed="rId4">
            <a:alphaModFix/>
          </a:blip>
          <a:stretch>
            <a:fillRect/>
          </a:stretch>
        </p:blipFill>
        <p:spPr>
          <a:xfrm>
            <a:off x="4864100" y="5708650"/>
            <a:ext cx="6845300" cy="44450"/>
          </a:xfrm>
          <a:prstGeom prst="rect">
            <a:avLst/>
          </a:prstGeom>
        </p:spPr>
      </p:pic>
      <p:sp>
        <p:nvSpPr>
          <p:cNvPr id="54" name="Google Shape;54;p13"/>
          <p:cNvSpPr txBox="1">
            <a:spLocks noGrp="1"/>
          </p:cNvSpPr>
          <p:nvPr>
            <p:ph type="subTitle" idx="1"/>
          </p:nvPr>
        </p:nvSpPr>
        <p:spPr>
          <a:xfrm>
            <a:off x="477981" y="4872922"/>
            <a:ext cx="3933306" cy="1208141"/>
          </a:xfrm>
          <a:prstGeom prst="rect">
            <a:avLst/>
          </a:prstGeom>
        </p:spPr>
        <p:txBody>
          <a:bodyPr spcFirstLastPara="1" lIns="121900" tIns="121900" rIns="121900" bIns="121900" anchorCtr="0">
            <a:normAutofit/>
          </a:bodyPr>
          <a:lstStyle/>
          <a:p>
            <a:pPr algn="l"/>
            <a:r>
              <a:rPr lang="en" sz="2000">
                <a:cs typeface="Calibri"/>
              </a:rPr>
              <a:t>Seth Cox, Samriddhi Bhatia, Boyun Wang</a:t>
            </a:r>
          </a:p>
        </p:txBody>
      </p:sp>
      <p:sp>
        <p:nvSpPr>
          <p:cNvPr id="55" name="Google Shape;55;p13"/>
          <p:cNvSpPr txBox="1">
            <a:spLocks noGrp="1"/>
          </p:cNvSpPr>
          <p:nvPr>
            <p:ph type="ctrTitle"/>
          </p:nvPr>
        </p:nvSpPr>
        <p:spPr>
          <a:xfrm>
            <a:off x="477981" y="1122363"/>
            <a:ext cx="4023360" cy="3204134"/>
          </a:xfrm>
          <a:prstGeom prst="rect">
            <a:avLst/>
          </a:prstGeom>
        </p:spPr>
        <p:txBody>
          <a:bodyPr spcFirstLastPara="1" lIns="121900" tIns="121900" rIns="121900" bIns="121900" anchor="b" anchorCtr="0">
            <a:normAutofit/>
          </a:bodyPr>
          <a:lstStyle/>
          <a:p>
            <a:pPr algn="l"/>
            <a:r>
              <a:rPr lang="en" sz="3400">
                <a:latin typeface="Times New Roman"/>
                <a:ea typeface="+mj-lt"/>
                <a:cs typeface="+mj-lt"/>
              </a:rPr>
              <a:t>Equine Diagnostic Applications of Real-Time Kinematics Precision</a:t>
            </a:r>
            <a:br>
              <a:rPr lang="en" sz="3400">
                <a:latin typeface="Times New Roman"/>
                <a:ea typeface="+mj-lt"/>
                <a:cs typeface="+mj-lt"/>
              </a:rPr>
            </a:br>
            <a:r>
              <a:rPr lang="en" sz="3400">
                <a:latin typeface="Times New Roman"/>
                <a:ea typeface="+mj-lt"/>
                <a:cs typeface="+mj-lt"/>
              </a:rPr>
              <a:t>GPS systems</a:t>
            </a:r>
            <a:endParaRPr lang="en-US" sz="3400">
              <a:latin typeface="Times New Roman"/>
              <a:cs typeface="Calibri Light"/>
            </a:endParaRPr>
          </a:p>
        </p:txBody>
      </p:sp>
      <p:pic>
        <p:nvPicPr>
          <p:cNvPr id="4" name="Google Shape;66;p14">
            <a:extLst>
              <a:ext uri="{FF2B5EF4-FFF2-40B4-BE49-F238E27FC236}">
                <a16:creationId xmlns:a16="http://schemas.microsoft.com/office/drawing/2014/main" id="{BB60175E-F88F-020C-77AD-5ADAB824230B}"/>
              </a:ext>
            </a:extLst>
          </p:cNvPr>
          <p:cNvPicPr preferRelativeResize="0"/>
          <p:nvPr/>
        </p:nvPicPr>
        <p:blipFill>
          <a:blip r:embed="rId5">
            <a:alphaModFix/>
          </a:blip>
          <a:stretch>
            <a:fillRect/>
          </a:stretch>
        </p:blipFill>
        <p:spPr>
          <a:xfrm>
            <a:off x="11671601" y="196801"/>
            <a:ext cx="267833" cy="384300"/>
          </a:xfrm>
          <a:prstGeom prst="rect">
            <a:avLst/>
          </a:prstGeom>
          <a:noFill/>
          <a:ln>
            <a:noFill/>
          </a:ln>
        </p:spPr>
      </p:pic>
    </p:spTree>
    <p:extLst>
      <p:ext uri="{BB962C8B-B14F-4D97-AF65-F5344CB8AC3E}">
        <p14:creationId xmlns:p14="http://schemas.microsoft.com/office/powerpoint/2010/main" val="2441912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98400"/>
            <a:ext cx="6219200"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pPr>
              <a:buSzPts val="990"/>
            </a:pPr>
            <a:r>
              <a:rPr lang="en" sz="4550">
                <a:solidFill>
                  <a:schemeClr val="lt1"/>
                </a:solidFill>
                <a:latin typeface="Times New Roman"/>
                <a:ea typeface="Calibri"/>
                <a:cs typeface="Calibri"/>
              </a:rPr>
              <a:t>PCB Design</a:t>
            </a:r>
          </a:p>
        </p:txBody>
      </p:sp>
      <p:sp>
        <p:nvSpPr>
          <p:cNvPr id="62" name="Google Shape;62;p14"/>
          <p:cNvSpPr txBox="1">
            <a:spLocks noGrp="1"/>
          </p:cNvSpPr>
          <p:nvPr>
            <p:ph type="body" idx="1"/>
          </p:nvPr>
        </p:nvSpPr>
        <p:spPr>
          <a:xfrm>
            <a:off x="209133" y="1505500"/>
            <a:ext cx="5735743" cy="5321200"/>
          </a:xfrm>
          <a:prstGeom prst="rect">
            <a:avLst/>
          </a:prstGeom>
        </p:spPr>
        <p:txBody>
          <a:bodyPr spcFirstLastPara="1" wrap="square" lIns="121900" tIns="121900" rIns="121900" bIns="121900" anchor="t" anchorCtr="0">
            <a:noAutofit/>
          </a:bodyPr>
          <a:lstStyle/>
          <a:p>
            <a:pPr marL="0" indent="0">
              <a:lnSpc>
                <a:spcPct val="95000"/>
              </a:lnSpc>
              <a:spcBef>
                <a:spcPts val="1333"/>
              </a:spcBef>
              <a:spcAft>
                <a:spcPts val="1600"/>
              </a:spcAft>
              <a:buSzPts val="605"/>
              <a:buNone/>
            </a:pPr>
            <a:r>
              <a:rPr lang="en-US" sz="2000">
                <a:solidFill>
                  <a:schemeClr val="lt1"/>
                </a:solidFill>
                <a:ea typeface="+mn-lt"/>
                <a:cs typeface="+mn-lt"/>
              </a:rPr>
              <a:t>Base Station </a:t>
            </a:r>
            <a:r>
              <a:rPr lang="en-US" sz="2000">
                <a:solidFill>
                  <a:schemeClr val="lt1"/>
                </a:solidFill>
                <a:latin typeface="Calibri"/>
                <a:ea typeface="Calibri"/>
                <a:cs typeface="Calibri"/>
              </a:rPr>
              <a:t>PCB Design:</a:t>
            </a:r>
          </a:p>
          <a:p>
            <a:pPr marL="342900" indent="-342900">
              <a:lnSpc>
                <a:spcPct val="95000"/>
              </a:lnSpc>
              <a:spcBef>
                <a:spcPts val="1333"/>
              </a:spcBef>
              <a:spcAft>
                <a:spcPts val="1600"/>
              </a:spcAft>
              <a:buSzPts val="605"/>
              <a:buAutoNum type="arabicPeriod"/>
            </a:pPr>
            <a:r>
              <a:rPr lang="en-US" sz="1550">
                <a:solidFill>
                  <a:schemeClr val="lt1"/>
                </a:solidFill>
                <a:latin typeface="Calibri"/>
                <a:ea typeface="Calibri"/>
                <a:cs typeface="Calibri"/>
              </a:rPr>
              <a:t>Components: </a:t>
            </a:r>
            <a:br>
              <a:rPr lang="en-US" sz="1550">
                <a:solidFill>
                  <a:schemeClr val="lt1"/>
                </a:solidFill>
                <a:latin typeface="Calibri"/>
                <a:ea typeface="Calibri"/>
                <a:cs typeface="Calibri"/>
              </a:rPr>
            </a:br>
            <a:r>
              <a:rPr lang="en-US" sz="1550">
                <a:solidFill>
                  <a:schemeClr val="lt1"/>
                </a:solidFill>
                <a:latin typeface="Calibri"/>
                <a:ea typeface="Calibri"/>
                <a:cs typeface="Calibri"/>
              </a:rPr>
              <a:t>a. </a:t>
            </a:r>
            <a:r>
              <a:rPr lang="en-US" sz="1550" err="1">
                <a:solidFill>
                  <a:schemeClr val="lt1"/>
                </a:solidFill>
                <a:ea typeface="+mn-lt"/>
                <a:cs typeface="+mn-lt"/>
              </a:rPr>
              <a:t>SparkFun</a:t>
            </a:r>
            <a:r>
              <a:rPr lang="en-US" sz="1550">
                <a:solidFill>
                  <a:schemeClr val="lt1"/>
                </a:solidFill>
                <a:ea typeface="+mn-lt"/>
                <a:cs typeface="+mn-lt"/>
              </a:rPr>
              <a:t> GPS-RTK-SMA Breakout - ZED-F9P (</a:t>
            </a:r>
            <a:r>
              <a:rPr lang="en-US" sz="1550" err="1">
                <a:solidFill>
                  <a:schemeClr val="lt1"/>
                </a:solidFill>
                <a:ea typeface="+mn-lt"/>
                <a:cs typeface="+mn-lt"/>
              </a:rPr>
              <a:t>Qwiic</a:t>
            </a:r>
            <a:r>
              <a:rPr lang="en-US" sz="1550">
                <a:solidFill>
                  <a:schemeClr val="lt1"/>
                </a:solidFill>
                <a:ea typeface="+mn-lt"/>
                <a:cs typeface="+mn-lt"/>
              </a:rPr>
              <a:t>)</a:t>
            </a:r>
            <a:br>
              <a:rPr lang="en-US"/>
            </a:br>
            <a:r>
              <a:rPr lang="en-US" sz="1550">
                <a:solidFill>
                  <a:schemeClr val="lt1"/>
                </a:solidFill>
                <a:latin typeface="Calibri"/>
                <a:cs typeface="Calibri"/>
              </a:rPr>
              <a:t>b. </a:t>
            </a:r>
            <a:r>
              <a:rPr lang="en-US" sz="1550" err="1">
                <a:solidFill>
                  <a:schemeClr val="lt1"/>
                </a:solidFill>
                <a:ea typeface="+mn-lt"/>
                <a:cs typeface="+mn-lt"/>
              </a:rPr>
              <a:t>SparkFun</a:t>
            </a:r>
            <a:r>
              <a:rPr lang="en-US" sz="1550">
                <a:solidFill>
                  <a:schemeClr val="lt1"/>
                </a:solidFill>
                <a:ea typeface="+mn-lt"/>
                <a:cs typeface="+mn-lt"/>
              </a:rPr>
              <a:t> LoRa Thing Plus – </a:t>
            </a:r>
            <a:r>
              <a:rPr lang="en-US" sz="1550" err="1">
                <a:solidFill>
                  <a:schemeClr val="lt1"/>
                </a:solidFill>
                <a:ea typeface="+mn-lt"/>
                <a:cs typeface="+mn-lt"/>
              </a:rPr>
              <a:t>expLoRaBLE</a:t>
            </a:r>
            <a:br>
              <a:rPr lang="en-US" sz="1550">
                <a:cs typeface="Calibri"/>
              </a:rPr>
            </a:br>
            <a:r>
              <a:rPr lang="en-US" sz="1550">
                <a:solidFill>
                  <a:schemeClr val="lt1"/>
                </a:solidFill>
                <a:latin typeface="Calibri"/>
                <a:cs typeface="Calibri"/>
              </a:rPr>
              <a:t>c. </a:t>
            </a:r>
            <a:r>
              <a:rPr lang="en-US" sz="1550">
                <a:solidFill>
                  <a:schemeClr val="lt1"/>
                </a:solidFill>
                <a:ea typeface="+mn-lt"/>
                <a:cs typeface="+mn-lt"/>
              </a:rPr>
              <a:t>Inductive Charging Set - 5V @ 500mA max: Input Part</a:t>
            </a:r>
          </a:p>
          <a:p>
            <a:pPr marL="342900" indent="-342900">
              <a:lnSpc>
                <a:spcPct val="95000"/>
              </a:lnSpc>
              <a:spcBef>
                <a:spcPts val="1333"/>
              </a:spcBef>
              <a:spcAft>
                <a:spcPts val="1600"/>
              </a:spcAft>
              <a:buSzPts val="605"/>
              <a:buAutoNum type="arabicPeriod"/>
            </a:pPr>
            <a:r>
              <a:rPr lang="en-US" sz="1550">
                <a:solidFill>
                  <a:schemeClr val="lt1"/>
                </a:solidFill>
                <a:ea typeface="+mn-lt"/>
                <a:cs typeface="+mn-lt"/>
              </a:rPr>
              <a:t>Connection:</a:t>
            </a:r>
            <a:br>
              <a:rPr lang="en-US" sz="1550">
                <a:solidFill>
                  <a:schemeClr val="lt1"/>
                </a:solidFill>
                <a:ea typeface="+mn-lt"/>
                <a:cs typeface="+mn-lt"/>
              </a:rPr>
            </a:br>
            <a:r>
              <a:rPr lang="en-US" sz="1550">
                <a:solidFill>
                  <a:schemeClr val="lt1"/>
                </a:solidFill>
                <a:ea typeface="+mn-lt"/>
                <a:cs typeface="+mn-lt"/>
              </a:rPr>
              <a:t>a. General I2C, Replaced for </a:t>
            </a:r>
            <a:r>
              <a:rPr lang="en-US" sz="1550" err="1">
                <a:solidFill>
                  <a:schemeClr val="lt1"/>
                </a:solidFill>
                <a:ea typeface="+mn-lt"/>
                <a:cs typeface="+mn-lt"/>
              </a:rPr>
              <a:t>Qwiic</a:t>
            </a:r>
            <a:r>
              <a:rPr lang="en-US" sz="1550">
                <a:solidFill>
                  <a:schemeClr val="lt1"/>
                </a:solidFill>
                <a:ea typeface="+mn-lt"/>
                <a:cs typeface="+mn-lt"/>
              </a:rPr>
              <a:t> System</a:t>
            </a:r>
            <a:br>
              <a:rPr lang="en-US" sz="1550">
                <a:solidFill>
                  <a:schemeClr val="lt1"/>
                </a:solidFill>
                <a:ea typeface="+mn-lt"/>
                <a:cs typeface="+mn-lt"/>
              </a:rPr>
            </a:br>
            <a:r>
              <a:rPr lang="en-US" sz="1550">
                <a:solidFill>
                  <a:schemeClr val="lt1"/>
                </a:solidFill>
                <a:ea typeface="+mn-lt"/>
                <a:cs typeface="+mn-lt"/>
              </a:rPr>
              <a:t>b. Charge for Inductive Charging Coil</a:t>
            </a:r>
          </a:p>
          <a:p>
            <a:pPr marL="0" indent="0">
              <a:lnSpc>
                <a:spcPct val="95000"/>
              </a:lnSpc>
              <a:spcBef>
                <a:spcPts val="1333"/>
              </a:spcBef>
              <a:spcAft>
                <a:spcPts val="1600"/>
              </a:spcAft>
              <a:buSzPts val="605"/>
              <a:buNone/>
            </a:pPr>
            <a:endParaRPr lang="en-US" sz="1550">
              <a:solidFill>
                <a:schemeClr val="lt1"/>
              </a:solidFill>
              <a:ea typeface="+mn-lt"/>
              <a:cs typeface="+mn-lt"/>
            </a:endParaRPr>
          </a:p>
        </p:txBody>
      </p:sp>
      <p:pic>
        <p:nvPicPr>
          <p:cNvPr id="63" name="Google Shape;63;p14"/>
          <p:cNvPicPr preferRelativeResize="0"/>
          <p:nvPr/>
        </p:nvPicPr>
        <p:blipFill>
          <a:blip r:embed="rId3">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4">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Calibri"/>
                <a:ea typeface="Calibri"/>
                <a:cs typeface="Calibri"/>
              </a:rPr>
              <a:t>10</a:t>
            </a:r>
          </a:p>
        </p:txBody>
      </p:sp>
      <p:pic>
        <p:nvPicPr>
          <p:cNvPr id="3" name="图片 2" descr="图形用户界面, 图示&#10;&#10;已自动生成说明">
            <a:extLst>
              <a:ext uri="{FF2B5EF4-FFF2-40B4-BE49-F238E27FC236}">
                <a16:creationId xmlns:a16="http://schemas.microsoft.com/office/drawing/2014/main" id="{CAEDDC9E-FAE5-59C8-C91D-876A64B297A3}"/>
              </a:ext>
            </a:extLst>
          </p:cNvPr>
          <p:cNvPicPr>
            <a:picLocks noChangeAspect="1"/>
          </p:cNvPicPr>
          <p:nvPr/>
        </p:nvPicPr>
        <p:blipFill>
          <a:blip r:embed="rId5"/>
          <a:stretch>
            <a:fillRect/>
          </a:stretch>
        </p:blipFill>
        <p:spPr>
          <a:xfrm>
            <a:off x="5950857" y="2399099"/>
            <a:ext cx="6096000" cy="3293517"/>
          </a:xfrm>
          <a:prstGeom prst="rect">
            <a:avLst/>
          </a:prstGeom>
        </p:spPr>
      </p:pic>
    </p:spTree>
    <p:extLst>
      <p:ext uri="{BB962C8B-B14F-4D97-AF65-F5344CB8AC3E}">
        <p14:creationId xmlns:p14="http://schemas.microsoft.com/office/powerpoint/2010/main" val="1545931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98400"/>
            <a:ext cx="6769889"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pPr>
              <a:buSzPts val="990"/>
            </a:pPr>
            <a:r>
              <a:rPr lang="en" sz="4550">
                <a:solidFill>
                  <a:schemeClr val="lt1"/>
                </a:solidFill>
                <a:latin typeface="Times New Roman"/>
                <a:ea typeface="Calibri"/>
                <a:cs typeface="Calibri"/>
              </a:rPr>
              <a:t>Housing Design and Setup</a:t>
            </a:r>
          </a:p>
        </p:txBody>
      </p:sp>
      <p:sp>
        <p:nvSpPr>
          <p:cNvPr id="62" name="Google Shape;62;p14"/>
          <p:cNvSpPr txBox="1">
            <a:spLocks noGrp="1"/>
          </p:cNvSpPr>
          <p:nvPr>
            <p:ph type="body" idx="1"/>
          </p:nvPr>
        </p:nvSpPr>
        <p:spPr>
          <a:xfrm>
            <a:off x="209133" y="1505500"/>
            <a:ext cx="7241600" cy="5321200"/>
          </a:xfrm>
          <a:prstGeom prst="rect">
            <a:avLst/>
          </a:prstGeom>
        </p:spPr>
        <p:txBody>
          <a:bodyPr spcFirstLastPara="1" wrap="square" lIns="121900" tIns="121900" rIns="121900" bIns="121900" anchor="t" anchorCtr="0">
            <a:noAutofit/>
          </a:bodyPr>
          <a:lstStyle/>
          <a:p>
            <a:pPr marL="0" indent="0">
              <a:lnSpc>
                <a:spcPct val="95000"/>
              </a:lnSpc>
              <a:spcBef>
                <a:spcPts val="1333"/>
              </a:spcBef>
              <a:spcAft>
                <a:spcPts val="1600"/>
              </a:spcAft>
              <a:buNone/>
            </a:pPr>
            <a:r>
              <a:rPr lang="en-US" sz="2000">
                <a:solidFill>
                  <a:schemeClr val="lt1"/>
                </a:solidFill>
                <a:ea typeface="+mn-lt"/>
                <a:cs typeface="+mn-lt"/>
              </a:rPr>
              <a:t>Charging Choice: Inductive Charging</a:t>
            </a:r>
          </a:p>
          <a:p>
            <a:pPr marL="342900" indent="-342900">
              <a:lnSpc>
                <a:spcPct val="95000"/>
              </a:lnSpc>
              <a:spcBef>
                <a:spcPts val="1333"/>
              </a:spcBef>
              <a:spcAft>
                <a:spcPts val="1600"/>
              </a:spcAft>
            </a:pPr>
            <a:r>
              <a:rPr lang="en-US" sz="2000">
                <a:solidFill>
                  <a:schemeClr val="lt1"/>
                </a:solidFill>
                <a:ea typeface="等线"/>
                <a:cs typeface="Calibri"/>
              </a:rPr>
              <a:t>Why We need to use Inductive Charging?</a:t>
            </a:r>
            <a:br>
              <a:rPr lang="en-US" sz="2000">
                <a:solidFill>
                  <a:schemeClr val="lt1"/>
                </a:solidFill>
                <a:ea typeface="等线"/>
                <a:cs typeface="Calibri"/>
              </a:rPr>
            </a:br>
            <a:r>
              <a:rPr lang="en-US" sz="2000">
                <a:solidFill>
                  <a:schemeClr val="lt1"/>
                </a:solidFill>
                <a:ea typeface="等线"/>
                <a:cs typeface="Calibri"/>
              </a:rPr>
              <a:t>1. Convenient</a:t>
            </a:r>
            <a:br>
              <a:rPr lang="en-US" sz="2000">
                <a:solidFill>
                  <a:schemeClr val="lt1"/>
                </a:solidFill>
                <a:ea typeface="等线"/>
                <a:cs typeface="Calibri"/>
              </a:rPr>
            </a:br>
            <a:r>
              <a:rPr lang="en-US" sz="2000">
                <a:solidFill>
                  <a:schemeClr val="lt1"/>
                </a:solidFill>
                <a:ea typeface="等线"/>
                <a:cs typeface="Calibri"/>
              </a:rPr>
              <a:t>2. Waterproof</a:t>
            </a:r>
          </a:p>
          <a:p>
            <a:pPr marL="342900" indent="-342900">
              <a:lnSpc>
                <a:spcPct val="95000"/>
              </a:lnSpc>
              <a:spcBef>
                <a:spcPts val="1333"/>
              </a:spcBef>
              <a:spcAft>
                <a:spcPts val="1600"/>
              </a:spcAft>
            </a:pPr>
            <a:r>
              <a:rPr lang="en-US" sz="2000">
                <a:solidFill>
                  <a:schemeClr val="lt1"/>
                </a:solidFill>
                <a:ea typeface="等线"/>
                <a:cs typeface="Calibri"/>
              </a:rPr>
              <a:t>How it works?</a:t>
            </a:r>
            <a:br>
              <a:rPr lang="en-US" sz="2000">
                <a:solidFill>
                  <a:schemeClr val="lt1"/>
                </a:solidFill>
                <a:ea typeface="等线"/>
                <a:cs typeface="Calibri"/>
              </a:rPr>
            </a:br>
            <a:r>
              <a:rPr lang="en-US" sz="2000">
                <a:solidFill>
                  <a:schemeClr val="lt1"/>
                </a:solidFill>
                <a:ea typeface="等线"/>
                <a:cs typeface="Calibri"/>
              </a:rPr>
              <a:t>1. </a:t>
            </a:r>
            <a:r>
              <a:rPr lang="en-US" sz="2000">
                <a:solidFill>
                  <a:schemeClr val="lt1"/>
                </a:solidFill>
                <a:ea typeface="+mn-lt"/>
                <a:cs typeface="+mn-lt"/>
              </a:rPr>
              <a:t>These chargers work by taking a power transformer and splitting it in half, an AC waveform is generated into one, and couples into the second coil.</a:t>
            </a:r>
            <a:br>
              <a:rPr lang="en-US" sz="2000">
                <a:solidFill>
                  <a:schemeClr val="lt1"/>
                </a:solidFill>
                <a:ea typeface="+mn-lt"/>
                <a:cs typeface="+mn-lt"/>
              </a:rPr>
            </a:br>
            <a:r>
              <a:rPr lang="en-US" sz="2000">
                <a:solidFill>
                  <a:schemeClr val="lt1"/>
                </a:solidFill>
                <a:ea typeface="+mn-lt"/>
                <a:cs typeface="+mn-lt"/>
              </a:rPr>
              <a:t>2. Any non-ferrous/non-conductive material (</a:t>
            </a:r>
            <a:r>
              <a:rPr lang="en-US" sz="2000" err="1">
                <a:solidFill>
                  <a:schemeClr val="lt1"/>
                </a:solidFill>
                <a:ea typeface="+mn-lt"/>
                <a:cs typeface="+mn-lt"/>
              </a:rPr>
              <a:t>eg</a:t>
            </a:r>
            <a:r>
              <a:rPr lang="en-US" sz="2000">
                <a:solidFill>
                  <a:schemeClr val="lt1"/>
                </a:solidFill>
                <a:ea typeface="+mn-lt"/>
                <a:cs typeface="+mn-lt"/>
              </a:rPr>
              <a:t> air, wood, leather, plastic, paper, glass) can be used between the two coils. The material doesn't affect the distance or efficiency.</a:t>
            </a:r>
            <a:endParaRPr lang="en-US" sz="2000">
              <a:solidFill>
                <a:schemeClr val="lt1"/>
              </a:solidFill>
              <a:ea typeface="等线"/>
              <a:cs typeface="Calibri"/>
            </a:endParaRPr>
          </a:p>
          <a:p>
            <a:pPr marL="0" indent="0">
              <a:lnSpc>
                <a:spcPct val="95000"/>
              </a:lnSpc>
              <a:spcBef>
                <a:spcPts val="1333"/>
              </a:spcBef>
              <a:spcAft>
                <a:spcPts val="1600"/>
              </a:spcAft>
              <a:buNone/>
            </a:pPr>
            <a:endParaRPr lang="en-US" altLang="zh-CN" sz="2000">
              <a:solidFill>
                <a:schemeClr val="lt1"/>
              </a:solidFill>
              <a:ea typeface="等线"/>
              <a:cs typeface="Calibri"/>
            </a:endParaRPr>
          </a:p>
        </p:txBody>
      </p:sp>
      <p:pic>
        <p:nvPicPr>
          <p:cNvPr id="63" name="Google Shape;63;p14"/>
          <p:cNvPicPr preferRelativeResize="0"/>
          <p:nvPr/>
        </p:nvPicPr>
        <p:blipFill>
          <a:blip r:embed="rId3">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4">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Calibri"/>
                <a:ea typeface="Calibri"/>
                <a:cs typeface="Calibri"/>
              </a:rPr>
              <a:t>14</a:t>
            </a:r>
          </a:p>
        </p:txBody>
      </p:sp>
      <p:pic>
        <p:nvPicPr>
          <p:cNvPr id="3" name="图片 2" descr="Angled shot of two inductive chargers.">
            <a:extLst>
              <a:ext uri="{FF2B5EF4-FFF2-40B4-BE49-F238E27FC236}">
                <a16:creationId xmlns:a16="http://schemas.microsoft.com/office/drawing/2014/main" id="{DC0AB9EB-9ACB-8D69-D37C-0D487EB49257}"/>
              </a:ext>
            </a:extLst>
          </p:cNvPr>
          <p:cNvPicPr>
            <a:picLocks noChangeAspect="1"/>
          </p:cNvPicPr>
          <p:nvPr/>
        </p:nvPicPr>
        <p:blipFill>
          <a:blip r:embed="rId5"/>
          <a:stretch>
            <a:fillRect/>
          </a:stretch>
        </p:blipFill>
        <p:spPr>
          <a:xfrm>
            <a:off x="7273471" y="1909736"/>
            <a:ext cx="4775199" cy="3582813"/>
          </a:xfrm>
          <a:prstGeom prst="rect">
            <a:avLst/>
          </a:prstGeom>
        </p:spPr>
      </p:pic>
    </p:spTree>
    <p:extLst>
      <p:ext uri="{BB962C8B-B14F-4D97-AF65-F5344CB8AC3E}">
        <p14:creationId xmlns:p14="http://schemas.microsoft.com/office/powerpoint/2010/main" val="738519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98400"/>
            <a:ext cx="6769889"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pPr>
              <a:buSzPts val="990"/>
            </a:pPr>
            <a:r>
              <a:rPr lang="en" sz="4550">
                <a:solidFill>
                  <a:schemeClr val="lt1"/>
                </a:solidFill>
                <a:latin typeface="Times New Roman"/>
                <a:ea typeface="Calibri"/>
                <a:cs typeface="Calibri"/>
              </a:rPr>
              <a:t>Housing Design and Setup</a:t>
            </a:r>
          </a:p>
        </p:txBody>
      </p:sp>
      <p:sp>
        <p:nvSpPr>
          <p:cNvPr id="62" name="Google Shape;62;p14"/>
          <p:cNvSpPr txBox="1">
            <a:spLocks noGrp="1"/>
          </p:cNvSpPr>
          <p:nvPr>
            <p:ph type="body" idx="1"/>
          </p:nvPr>
        </p:nvSpPr>
        <p:spPr>
          <a:xfrm>
            <a:off x="209133" y="1505500"/>
            <a:ext cx="5057134" cy="5321200"/>
          </a:xfrm>
          <a:prstGeom prst="rect">
            <a:avLst/>
          </a:prstGeom>
        </p:spPr>
        <p:txBody>
          <a:bodyPr spcFirstLastPara="1" wrap="square" lIns="121900" tIns="121900" rIns="121900" bIns="121900" anchor="t" anchorCtr="0">
            <a:noAutofit/>
          </a:bodyPr>
          <a:lstStyle/>
          <a:p>
            <a:pPr marL="0" indent="0">
              <a:lnSpc>
                <a:spcPct val="95000"/>
              </a:lnSpc>
              <a:spcBef>
                <a:spcPts val="1333"/>
              </a:spcBef>
              <a:spcAft>
                <a:spcPts val="1600"/>
              </a:spcAft>
              <a:buNone/>
            </a:pPr>
            <a:r>
              <a:rPr lang="en-US" sz="2000">
                <a:solidFill>
                  <a:schemeClr val="lt1"/>
                </a:solidFill>
                <a:ea typeface="+mn-lt"/>
                <a:cs typeface="+mn-lt"/>
              </a:rPr>
              <a:t>Equine GPS Rover:</a:t>
            </a:r>
          </a:p>
          <a:p>
            <a:pPr marL="0" indent="0">
              <a:lnSpc>
                <a:spcPct val="95000"/>
              </a:lnSpc>
              <a:spcBef>
                <a:spcPts val="1333"/>
              </a:spcBef>
              <a:spcAft>
                <a:spcPts val="1600"/>
              </a:spcAft>
              <a:buNone/>
            </a:pPr>
            <a:r>
              <a:rPr lang="en-US" altLang="zh-CN" sz="2000">
                <a:solidFill>
                  <a:schemeClr val="lt1"/>
                </a:solidFill>
                <a:ea typeface="等线"/>
                <a:cs typeface="Calibri"/>
              </a:rPr>
              <a:t>Components:</a:t>
            </a:r>
          </a:p>
          <a:p>
            <a:pPr marL="342900" indent="-342900">
              <a:lnSpc>
                <a:spcPct val="95000"/>
              </a:lnSpc>
              <a:spcBef>
                <a:spcPts val="1333"/>
              </a:spcBef>
              <a:spcAft>
                <a:spcPts val="1600"/>
              </a:spcAft>
            </a:pPr>
            <a:r>
              <a:rPr lang="en-US" altLang="zh-CN" sz="2000">
                <a:solidFill>
                  <a:schemeClr val="lt1"/>
                </a:solidFill>
                <a:ea typeface="等线"/>
                <a:cs typeface="Calibri"/>
              </a:rPr>
              <a:t>PCB Board with Circuit</a:t>
            </a:r>
          </a:p>
          <a:p>
            <a:pPr marL="342900" indent="-342900">
              <a:lnSpc>
                <a:spcPct val="95000"/>
              </a:lnSpc>
              <a:spcBef>
                <a:spcPts val="1333"/>
              </a:spcBef>
              <a:spcAft>
                <a:spcPts val="1600"/>
              </a:spcAft>
            </a:pPr>
            <a:r>
              <a:rPr lang="en-US" altLang="zh-CN" sz="2000">
                <a:solidFill>
                  <a:schemeClr val="lt1"/>
                </a:solidFill>
                <a:ea typeface="等线"/>
                <a:cs typeface="Calibri"/>
              </a:rPr>
              <a:t>External Design</a:t>
            </a:r>
            <a:br>
              <a:rPr lang="en-US" altLang="zh-CN" sz="2000">
                <a:solidFill>
                  <a:schemeClr val="lt1"/>
                </a:solidFill>
                <a:ea typeface="等线"/>
                <a:cs typeface="Calibri"/>
              </a:rPr>
            </a:br>
            <a:r>
              <a:rPr lang="en-US" altLang="zh-CN" sz="2000">
                <a:solidFill>
                  <a:schemeClr val="lt1"/>
                </a:solidFill>
                <a:ea typeface="等线"/>
                <a:cs typeface="Calibri"/>
              </a:rPr>
              <a:t>1. Where should we put the device on the Horse?</a:t>
            </a:r>
            <a:br>
              <a:rPr lang="en-US" altLang="zh-CN" sz="2000">
                <a:solidFill>
                  <a:schemeClr val="lt1"/>
                </a:solidFill>
                <a:ea typeface="等线"/>
                <a:cs typeface="Calibri"/>
              </a:rPr>
            </a:br>
            <a:r>
              <a:rPr lang="en-US" altLang="zh-CN" sz="2000">
                <a:solidFill>
                  <a:schemeClr val="lt1"/>
                </a:solidFill>
                <a:ea typeface="等线"/>
                <a:cs typeface="Calibri"/>
              </a:rPr>
              <a:t>Possible Places:</a:t>
            </a:r>
            <a:br>
              <a:rPr lang="en-US" altLang="zh-CN" sz="2000">
                <a:solidFill>
                  <a:schemeClr val="lt1"/>
                </a:solidFill>
                <a:ea typeface="等线"/>
                <a:cs typeface="Calibri"/>
              </a:rPr>
            </a:br>
            <a:r>
              <a:rPr lang="en-US" altLang="zh-CN" sz="2000">
                <a:solidFill>
                  <a:schemeClr val="lt1"/>
                </a:solidFill>
                <a:ea typeface="等线"/>
                <a:cs typeface="Calibri"/>
              </a:rPr>
              <a:t>a. Back</a:t>
            </a:r>
            <a:br>
              <a:rPr lang="en-US" altLang="zh-CN" sz="2000">
                <a:solidFill>
                  <a:schemeClr val="lt1"/>
                </a:solidFill>
                <a:ea typeface="等线"/>
                <a:cs typeface="Calibri"/>
              </a:rPr>
            </a:br>
            <a:r>
              <a:rPr lang="en-US" altLang="zh-CN" sz="2000">
                <a:solidFill>
                  <a:schemeClr val="lt1"/>
                </a:solidFill>
                <a:ea typeface="等线"/>
                <a:cs typeface="Calibri"/>
              </a:rPr>
              <a:t>b. Neck</a:t>
            </a:r>
          </a:p>
          <a:p>
            <a:pPr marL="0" indent="0">
              <a:lnSpc>
                <a:spcPct val="95000"/>
              </a:lnSpc>
              <a:spcBef>
                <a:spcPts val="1333"/>
              </a:spcBef>
              <a:spcAft>
                <a:spcPts val="1600"/>
              </a:spcAft>
              <a:buNone/>
            </a:pPr>
            <a:endParaRPr lang="en-US" sz="2000">
              <a:solidFill>
                <a:schemeClr val="lt1"/>
              </a:solidFill>
              <a:ea typeface="等线"/>
              <a:cs typeface="Calibri"/>
            </a:endParaRPr>
          </a:p>
          <a:p>
            <a:pPr marL="0" indent="0">
              <a:lnSpc>
                <a:spcPct val="95000"/>
              </a:lnSpc>
              <a:spcBef>
                <a:spcPts val="1333"/>
              </a:spcBef>
              <a:spcAft>
                <a:spcPts val="1600"/>
              </a:spcAft>
              <a:buNone/>
            </a:pPr>
            <a:endParaRPr lang="en-US" altLang="zh-CN" sz="2000">
              <a:solidFill>
                <a:schemeClr val="lt1"/>
              </a:solidFill>
              <a:ea typeface="等线"/>
              <a:cs typeface="Calibri"/>
            </a:endParaRPr>
          </a:p>
        </p:txBody>
      </p:sp>
      <p:pic>
        <p:nvPicPr>
          <p:cNvPr id="63" name="Google Shape;63;p14"/>
          <p:cNvPicPr preferRelativeResize="0"/>
          <p:nvPr/>
        </p:nvPicPr>
        <p:blipFill>
          <a:blip r:embed="rId3">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4">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Calibri"/>
                <a:ea typeface="Calibri"/>
                <a:cs typeface="Calibri"/>
              </a:rPr>
              <a:t>11</a:t>
            </a:r>
          </a:p>
        </p:txBody>
      </p:sp>
      <p:pic>
        <p:nvPicPr>
          <p:cNvPr id="2" name="图片 1" descr="Vector equestrian horse equipment 13 items in 2 color +">
            <a:extLst>
              <a:ext uri="{FF2B5EF4-FFF2-40B4-BE49-F238E27FC236}">
                <a16:creationId xmlns:a16="http://schemas.microsoft.com/office/drawing/2014/main" id="{BF7727CE-58CF-0F46-C1D8-5DB63C551161}"/>
              </a:ext>
            </a:extLst>
          </p:cNvPr>
          <p:cNvPicPr>
            <a:picLocks noChangeAspect="1"/>
          </p:cNvPicPr>
          <p:nvPr/>
        </p:nvPicPr>
        <p:blipFill>
          <a:blip r:embed="rId5"/>
          <a:stretch>
            <a:fillRect/>
          </a:stretch>
        </p:blipFill>
        <p:spPr>
          <a:xfrm>
            <a:off x="5431971" y="1770743"/>
            <a:ext cx="5872842" cy="3924299"/>
          </a:xfrm>
          <a:prstGeom prst="rect">
            <a:avLst/>
          </a:prstGeom>
        </p:spPr>
      </p:pic>
    </p:spTree>
    <p:extLst>
      <p:ext uri="{BB962C8B-B14F-4D97-AF65-F5344CB8AC3E}">
        <p14:creationId xmlns:p14="http://schemas.microsoft.com/office/powerpoint/2010/main" val="2818826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98400"/>
            <a:ext cx="6769889"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pPr>
              <a:buSzPts val="990"/>
            </a:pPr>
            <a:r>
              <a:rPr lang="en" sz="4550">
                <a:solidFill>
                  <a:schemeClr val="lt1"/>
                </a:solidFill>
                <a:latin typeface="Times New Roman"/>
                <a:ea typeface="Calibri"/>
                <a:cs typeface="Calibri"/>
              </a:rPr>
              <a:t>Housing Design and Setup</a:t>
            </a:r>
          </a:p>
        </p:txBody>
      </p:sp>
      <p:sp>
        <p:nvSpPr>
          <p:cNvPr id="62" name="Google Shape;62;p14"/>
          <p:cNvSpPr txBox="1">
            <a:spLocks noGrp="1"/>
          </p:cNvSpPr>
          <p:nvPr>
            <p:ph type="body" idx="1"/>
          </p:nvPr>
        </p:nvSpPr>
        <p:spPr>
          <a:xfrm>
            <a:off x="209133" y="1505500"/>
            <a:ext cx="6606601" cy="5321200"/>
          </a:xfrm>
          <a:prstGeom prst="rect">
            <a:avLst/>
          </a:prstGeom>
        </p:spPr>
        <p:txBody>
          <a:bodyPr spcFirstLastPara="1" wrap="square" lIns="121900" tIns="121900" rIns="121900" bIns="121900" anchor="t" anchorCtr="0">
            <a:noAutofit/>
          </a:bodyPr>
          <a:lstStyle/>
          <a:p>
            <a:pPr marL="0" indent="0">
              <a:lnSpc>
                <a:spcPct val="95000"/>
              </a:lnSpc>
              <a:spcBef>
                <a:spcPts val="1333"/>
              </a:spcBef>
              <a:spcAft>
                <a:spcPts val="1600"/>
              </a:spcAft>
              <a:buNone/>
            </a:pPr>
            <a:r>
              <a:rPr lang="en-US" sz="2000" dirty="0">
                <a:solidFill>
                  <a:schemeClr val="lt1"/>
                </a:solidFill>
                <a:ea typeface="+mn-lt"/>
                <a:cs typeface="+mn-lt"/>
              </a:rPr>
              <a:t>Equine GPS Rover:</a:t>
            </a:r>
          </a:p>
          <a:p>
            <a:pPr marL="0" indent="0">
              <a:lnSpc>
                <a:spcPct val="95000"/>
              </a:lnSpc>
              <a:spcBef>
                <a:spcPts val="1333"/>
              </a:spcBef>
              <a:spcAft>
                <a:spcPts val="1600"/>
              </a:spcAft>
              <a:buNone/>
            </a:pPr>
            <a:r>
              <a:rPr lang="en-US" sz="1600" dirty="0">
                <a:solidFill>
                  <a:schemeClr val="lt1"/>
                </a:solidFill>
                <a:ea typeface="等线"/>
                <a:cs typeface="Calibri"/>
              </a:rPr>
              <a:t>Design Selection:</a:t>
            </a:r>
          </a:p>
          <a:p>
            <a:pPr marL="457200" indent="-457200">
              <a:lnSpc>
                <a:spcPct val="95000"/>
              </a:lnSpc>
              <a:spcBef>
                <a:spcPts val="1333"/>
              </a:spcBef>
              <a:spcAft>
                <a:spcPts val="1600"/>
              </a:spcAft>
              <a:buAutoNum type="arabicPeriod"/>
            </a:pPr>
            <a:r>
              <a:rPr lang="en-US" sz="1600" dirty="0">
                <a:solidFill>
                  <a:schemeClr val="lt1"/>
                </a:solidFill>
                <a:ea typeface="等线"/>
                <a:cs typeface="Calibri"/>
              </a:rPr>
              <a:t>Sealed PCB Bag: </a:t>
            </a:r>
            <a:r>
              <a:rPr lang="en-US" sz="1600" dirty="0">
                <a:solidFill>
                  <a:schemeClr val="lt1"/>
                </a:solidFill>
                <a:ea typeface="+mn-lt"/>
                <a:cs typeface="+mn-lt"/>
              </a:rPr>
              <a:t>A customized bag made of carbon fiber and other materials has waterproof, anti-corrosive, and mildew-proof functions, and the waterproof antenna also extends from one end.</a:t>
            </a:r>
            <a:endParaRPr lang="en-US" sz="1600" dirty="0">
              <a:solidFill>
                <a:schemeClr val="lt1"/>
              </a:solidFill>
              <a:ea typeface="等线"/>
              <a:cs typeface="Calibri"/>
            </a:endParaRPr>
          </a:p>
          <a:p>
            <a:pPr marL="457200" indent="-457200">
              <a:lnSpc>
                <a:spcPct val="95000"/>
              </a:lnSpc>
              <a:spcBef>
                <a:spcPts val="1333"/>
              </a:spcBef>
              <a:spcAft>
                <a:spcPts val="1600"/>
              </a:spcAft>
            </a:pPr>
            <a:r>
              <a:rPr lang="en-US" sz="1600" dirty="0">
                <a:solidFill>
                  <a:schemeClr val="lt1"/>
                </a:solidFill>
                <a:ea typeface="等线"/>
                <a:cs typeface="Calibri"/>
              </a:rPr>
              <a:t>PCB Box with Screw: </a:t>
            </a:r>
            <a:r>
              <a:rPr lang="en-US" sz="1600" dirty="0">
                <a:solidFill>
                  <a:schemeClr val="lt1"/>
                </a:solidFill>
                <a:ea typeface="+mn-lt"/>
                <a:cs typeface="+mn-lt"/>
              </a:rPr>
              <a:t>A custom-sized waterproof case with screws to ensure waterproof sealing and a waterproof antenna extending from one end to maintain signal strength.</a:t>
            </a:r>
          </a:p>
          <a:p>
            <a:pPr marL="0" indent="0">
              <a:lnSpc>
                <a:spcPct val="95000"/>
              </a:lnSpc>
              <a:spcBef>
                <a:spcPts val="1333"/>
              </a:spcBef>
              <a:spcAft>
                <a:spcPts val="1600"/>
              </a:spcAft>
              <a:buNone/>
            </a:pPr>
            <a:r>
              <a:rPr lang="en-US" sz="1600" dirty="0">
                <a:solidFill>
                  <a:schemeClr val="lt1"/>
                </a:solidFill>
                <a:ea typeface="等线"/>
                <a:cs typeface="Calibri"/>
              </a:rPr>
              <a:t>Things to Consider:</a:t>
            </a:r>
          </a:p>
          <a:p>
            <a:pPr marL="457200" indent="-457200">
              <a:lnSpc>
                <a:spcPct val="95000"/>
              </a:lnSpc>
              <a:spcBef>
                <a:spcPts val="1333"/>
              </a:spcBef>
              <a:spcAft>
                <a:spcPts val="1600"/>
              </a:spcAft>
              <a:buAutoNum type="arabicPeriod"/>
            </a:pPr>
            <a:r>
              <a:rPr lang="en-US" sz="1600" dirty="0">
                <a:solidFill>
                  <a:schemeClr val="lt1"/>
                </a:solidFill>
                <a:ea typeface="等线"/>
                <a:cs typeface="Calibri"/>
              </a:rPr>
              <a:t>Environmental factors</a:t>
            </a:r>
          </a:p>
          <a:p>
            <a:pPr marL="457200" indent="-457200">
              <a:lnSpc>
                <a:spcPct val="95000"/>
              </a:lnSpc>
              <a:spcBef>
                <a:spcPts val="1333"/>
              </a:spcBef>
              <a:spcAft>
                <a:spcPts val="1600"/>
              </a:spcAft>
              <a:buAutoNum type="arabicPeriod"/>
            </a:pPr>
            <a:r>
              <a:rPr lang="en-US" sz="1600" dirty="0">
                <a:solidFill>
                  <a:schemeClr val="lt1"/>
                </a:solidFill>
                <a:ea typeface="+mn-lt"/>
                <a:cs typeface="+mn-lt"/>
              </a:rPr>
              <a:t>The comfort of the horse</a:t>
            </a:r>
            <a:endParaRPr lang="en-US" altLang="zh-CN" sz="2000" dirty="0">
              <a:solidFill>
                <a:schemeClr val="lt1"/>
              </a:solidFill>
              <a:ea typeface="等线"/>
              <a:cs typeface="Calibri"/>
            </a:endParaRPr>
          </a:p>
        </p:txBody>
      </p:sp>
      <p:pic>
        <p:nvPicPr>
          <p:cNvPr id="63" name="Google Shape;63;p14"/>
          <p:cNvPicPr preferRelativeResize="0"/>
          <p:nvPr/>
        </p:nvPicPr>
        <p:blipFill>
          <a:blip r:embed="rId3">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4">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Calibri"/>
                <a:ea typeface="Calibri"/>
                <a:cs typeface="Calibri"/>
              </a:rPr>
              <a:t>12</a:t>
            </a:r>
          </a:p>
        </p:txBody>
      </p:sp>
      <p:pic>
        <p:nvPicPr>
          <p:cNvPr id="3" name="图片 2">
            <a:extLst>
              <a:ext uri="{FF2B5EF4-FFF2-40B4-BE49-F238E27FC236}">
                <a16:creationId xmlns:a16="http://schemas.microsoft.com/office/drawing/2014/main" id="{7A3DBD8F-8690-E76E-3371-28F5AB91176B}"/>
              </a:ext>
            </a:extLst>
          </p:cNvPr>
          <p:cNvPicPr>
            <a:picLocks noChangeAspect="1"/>
          </p:cNvPicPr>
          <p:nvPr/>
        </p:nvPicPr>
        <p:blipFill>
          <a:blip r:embed="rId5"/>
          <a:stretch>
            <a:fillRect/>
          </a:stretch>
        </p:blipFill>
        <p:spPr>
          <a:xfrm>
            <a:off x="7058932" y="155575"/>
            <a:ext cx="3770992" cy="2809421"/>
          </a:xfrm>
          <a:prstGeom prst="rect">
            <a:avLst/>
          </a:prstGeom>
        </p:spPr>
      </p:pic>
      <p:pic>
        <p:nvPicPr>
          <p:cNvPr id="4" name="图片 3" descr="图片包含 钟表, 游戏机&#10;&#10;已自动生成说明">
            <a:extLst>
              <a:ext uri="{FF2B5EF4-FFF2-40B4-BE49-F238E27FC236}">
                <a16:creationId xmlns:a16="http://schemas.microsoft.com/office/drawing/2014/main" id="{3C9145D1-856E-4C77-EC06-5FC9728AE507}"/>
              </a:ext>
            </a:extLst>
          </p:cNvPr>
          <p:cNvPicPr>
            <a:picLocks noChangeAspect="1"/>
          </p:cNvPicPr>
          <p:nvPr/>
        </p:nvPicPr>
        <p:blipFill>
          <a:blip r:embed="rId6"/>
          <a:stretch>
            <a:fillRect/>
          </a:stretch>
        </p:blipFill>
        <p:spPr>
          <a:xfrm>
            <a:off x="7059386" y="3113313"/>
            <a:ext cx="3606801" cy="3606801"/>
          </a:xfrm>
          <a:prstGeom prst="rect">
            <a:avLst/>
          </a:prstGeom>
        </p:spPr>
      </p:pic>
    </p:spTree>
    <p:extLst>
      <p:ext uri="{BB962C8B-B14F-4D97-AF65-F5344CB8AC3E}">
        <p14:creationId xmlns:p14="http://schemas.microsoft.com/office/powerpoint/2010/main" val="2197860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98400"/>
            <a:ext cx="6769889"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pPr>
              <a:buSzPts val="990"/>
            </a:pPr>
            <a:r>
              <a:rPr lang="en" sz="4550">
                <a:solidFill>
                  <a:schemeClr val="lt1"/>
                </a:solidFill>
                <a:latin typeface="Times New Roman"/>
                <a:ea typeface="Calibri"/>
                <a:cs typeface="Calibri"/>
              </a:rPr>
              <a:t>Housing Design and Setup</a:t>
            </a:r>
          </a:p>
        </p:txBody>
      </p:sp>
      <p:sp>
        <p:nvSpPr>
          <p:cNvPr id="62" name="Google Shape;62;p14"/>
          <p:cNvSpPr txBox="1">
            <a:spLocks noGrp="1"/>
          </p:cNvSpPr>
          <p:nvPr>
            <p:ph type="body" idx="1"/>
          </p:nvPr>
        </p:nvSpPr>
        <p:spPr>
          <a:xfrm>
            <a:off x="209133" y="1505500"/>
            <a:ext cx="7368599" cy="5321200"/>
          </a:xfrm>
          <a:prstGeom prst="rect">
            <a:avLst/>
          </a:prstGeom>
        </p:spPr>
        <p:txBody>
          <a:bodyPr spcFirstLastPara="1" wrap="square" lIns="121900" tIns="121900" rIns="121900" bIns="121900" anchor="t" anchorCtr="0">
            <a:noAutofit/>
          </a:bodyPr>
          <a:lstStyle/>
          <a:p>
            <a:pPr marL="0" indent="0">
              <a:lnSpc>
                <a:spcPct val="95000"/>
              </a:lnSpc>
              <a:spcBef>
                <a:spcPts val="1333"/>
              </a:spcBef>
              <a:spcAft>
                <a:spcPts val="1600"/>
              </a:spcAft>
              <a:buNone/>
            </a:pPr>
            <a:r>
              <a:rPr lang="en-US" sz="2000">
                <a:solidFill>
                  <a:schemeClr val="lt1"/>
                </a:solidFill>
                <a:ea typeface="+mn-lt"/>
                <a:cs typeface="+mn-lt"/>
              </a:rPr>
              <a:t>The reference Base Station:</a:t>
            </a:r>
            <a:endParaRPr lang="zh-CN">
              <a:solidFill>
                <a:schemeClr val="lt1"/>
              </a:solidFill>
              <a:ea typeface="+mn-lt"/>
              <a:cs typeface="+mn-lt"/>
            </a:endParaRPr>
          </a:p>
          <a:p>
            <a:pPr marL="342900" indent="-342900">
              <a:lnSpc>
                <a:spcPct val="95000"/>
              </a:lnSpc>
              <a:spcBef>
                <a:spcPts val="1333"/>
              </a:spcBef>
              <a:spcAft>
                <a:spcPts val="1600"/>
              </a:spcAft>
            </a:pPr>
            <a:r>
              <a:rPr lang="en-US" sz="1600">
                <a:solidFill>
                  <a:schemeClr val="lt1"/>
                </a:solidFill>
                <a:ea typeface="+mn-lt"/>
                <a:cs typeface="+mn-lt"/>
              </a:rPr>
              <a:t>Assembly and power supply:</a:t>
            </a:r>
            <a:br>
              <a:rPr lang="en-US" sz="1600"/>
            </a:br>
            <a:r>
              <a:rPr lang="en-US" sz="1600">
                <a:solidFill>
                  <a:schemeClr val="lt1"/>
                </a:solidFill>
                <a:ea typeface="+mn-lt"/>
                <a:cs typeface="+mn-lt"/>
              </a:rPr>
              <a:t>Assemble the PCB circuit board powered by USB and connect it to the reference computer. We aim to build an analogous setup to the one provided by </a:t>
            </a:r>
            <a:r>
              <a:rPr lang="en-US" sz="1600" err="1">
                <a:solidFill>
                  <a:schemeClr val="lt1"/>
                </a:solidFill>
                <a:ea typeface="+mn-lt"/>
                <a:cs typeface="+mn-lt"/>
              </a:rPr>
              <a:t>SparkFun's</a:t>
            </a:r>
            <a:r>
              <a:rPr lang="en-US" sz="1600">
                <a:solidFill>
                  <a:schemeClr val="lt1"/>
                </a:solidFill>
                <a:ea typeface="+mn-lt"/>
                <a:cs typeface="+mn-lt"/>
              </a:rPr>
              <a:t> tutorial on building a DIY GNSS reference station.</a:t>
            </a:r>
          </a:p>
          <a:p>
            <a:pPr marL="608965" indent="-456565"/>
            <a:r>
              <a:rPr lang="en-US" sz="1600">
                <a:solidFill>
                  <a:schemeClr val="lt1"/>
                </a:solidFill>
                <a:ea typeface="+mn-lt"/>
                <a:cs typeface="+mn-lt"/>
              </a:rPr>
              <a:t>External shell:</a:t>
            </a:r>
            <a:br>
              <a:rPr lang="en-US" sz="1600">
                <a:solidFill>
                  <a:schemeClr val="lt1"/>
                </a:solidFill>
                <a:ea typeface="+mn-lt"/>
                <a:cs typeface="+mn-lt"/>
              </a:rPr>
            </a:br>
            <a:r>
              <a:rPr lang="en-US" sz="1600">
                <a:solidFill>
                  <a:schemeClr val="lt1"/>
                </a:solidFill>
                <a:ea typeface="+mn-lt"/>
                <a:cs typeface="+mn-lt"/>
              </a:rPr>
              <a:t>1. The system adopts a completely waterproof shell to ensure that the internal components are protected from weather conditions.</a:t>
            </a:r>
            <a:br>
              <a:rPr lang="en-US" sz="1600">
                <a:solidFill>
                  <a:schemeClr val="lt1"/>
                </a:solidFill>
                <a:ea typeface="+mn-lt"/>
                <a:cs typeface="+mn-lt"/>
              </a:rPr>
            </a:br>
            <a:br>
              <a:rPr lang="en-US" sz="1600">
                <a:ea typeface="+mn-lt"/>
                <a:cs typeface="+mn-lt"/>
              </a:rPr>
            </a:br>
            <a:r>
              <a:rPr lang="en-US" sz="1600">
                <a:solidFill>
                  <a:schemeClr val="lt1"/>
                </a:solidFill>
                <a:ea typeface="+mn-lt"/>
                <a:cs typeface="+mn-lt"/>
              </a:rPr>
              <a:t>2. The receiving antenna is placed in an obstacle-free area to ensure the strength and integrity of the received signal.</a:t>
            </a:r>
            <a:endParaRPr lang="en-US">
              <a:solidFill>
                <a:schemeClr val="lt1"/>
              </a:solidFill>
              <a:cs typeface="Calibri" panose="020F0502020204030204"/>
            </a:endParaRPr>
          </a:p>
          <a:p>
            <a:pPr marL="0" indent="0">
              <a:lnSpc>
                <a:spcPct val="95000"/>
              </a:lnSpc>
              <a:spcBef>
                <a:spcPts val="1333"/>
              </a:spcBef>
              <a:spcAft>
                <a:spcPts val="1600"/>
              </a:spcAft>
              <a:buNone/>
            </a:pPr>
            <a:endParaRPr lang="en-US" sz="2000">
              <a:solidFill>
                <a:schemeClr val="lt1"/>
              </a:solidFill>
              <a:ea typeface="等线"/>
              <a:cs typeface="Calibri"/>
            </a:endParaRPr>
          </a:p>
          <a:p>
            <a:pPr marL="0" indent="0">
              <a:lnSpc>
                <a:spcPct val="95000"/>
              </a:lnSpc>
              <a:spcBef>
                <a:spcPts val="1333"/>
              </a:spcBef>
              <a:spcAft>
                <a:spcPts val="1600"/>
              </a:spcAft>
              <a:buNone/>
            </a:pPr>
            <a:endParaRPr lang="en-US" altLang="zh-CN" sz="2000">
              <a:solidFill>
                <a:schemeClr val="lt1"/>
              </a:solidFill>
              <a:ea typeface="等线"/>
              <a:cs typeface="Calibri"/>
            </a:endParaRPr>
          </a:p>
        </p:txBody>
      </p:sp>
      <p:pic>
        <p:nvPicPr>
          <p:cNvPr id="63" name="Google Shape;63;p14"/>
          <p:cNvPicPr preferRelativeResize="0"/>
          <p:nvPr/>
        </p:nvPicPr>
        <p:blipFill>
          <a:blip r:embed="rId3">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4">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Calibri"/>
                <a:ea typeface="Calibri"/>
                <a:cs typeface="Calibri"/>
              </a:rPr>
              <a:t>13</a:t>
            </a:r>
          </a:p>
        </p:txBody>
      </p:sp>
      <p:pic>
        <p:nvPicPr>
          <p:cNvPr id="3" name="图片 2" descr="SparkFun RTK Base Station">
            <a:extLst>
              <a:ext uri="{FF2B5EF4-FFF2-40B4-BE49-F238E27FC236}">
                <a16:creationId xmlns:a16="http://schemas.microsoft.com/office/drawing/2014/main" id="{4D0D228A-8D03-2BC2-EDD9-AA6440E7E5AA}"/>
              </a:ext>
            </a:extLst>
          </p:cNvPr>
          <p:cNvPicPr>
            <a:picLocks noChangeAspect="1"/>
          </p:cNvPicPr>
          <p:nvPr/>
        </p:nvPicPr>
        <p:blipFill>
          <a:blip r:embed="rId5"/>
          <a:stretch>
            <a:fillRect/>
          </a:stretch>
        </p:blipFill>
        <p:spPr>
          <a:xfrm>
            <a:off x="7518400" y="2329688"/>
            <a:ext cx="4729842" cy="2697552"/>
          </a:xfrm>
          <a:prstGeom prst="rect">
            <a:avLst/>
          </a:prstGeom>
        </p:spPr>
      </p:pic>
    </p:spTree>
    <p:extLst>
      <p:ext uri="{BB962C8B-B14F-4D97-AF65-F5344CB8AC3E}">
        <p14:creationId xmlns:p14="http://schemas.microsoft.com/office/powerpoint/2010/main" val="2534138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98400"/>
            <a:ext cx="7935301"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pPr>
              <a:buSzPts val="990"/>
            </a:pPr>
            <a:r>
              <a:rPr lang="en" sz="4550">
                <a:solidFill>
                  <a:schemeClr val="lt1"/>
                </a:solidFill>
                <a:latin typeface="Times New Roman"/>
                <a:ea typeface="Calibri"/>
                <a:cs typeface="Calibri"/>
              </a:rPr>
              <a:t>Data Acquisition and Procedure</a:t>
            </a:r>
          </a:p>
        </p:txBody>
      </p:sp>
      <p:sp>
        <p:nvSpPr>
          <p:cNvPr id="62" name="Google Shape;62;p14"/>
          <p:cNvSpPr txBox="1">
            <a:spLocks noGrp="1"/>
          </p:cNvSpPr>
          <p:nvPr>
            <p:ph type="body" idx="1"/>
          </p:nvPr>
        </p:nvSpPr>
        <p:spPr>
          <a:xfrm>
            <a:off x="209133" y="1505500"/>
            <a:ext cx="7241600" cy="5321200"/>
          </a:xfrm>
          <a:prstGeom prst="rect">
            <a:avLst/>
          </a:prstGeom>
        </p:spPr>
        <p:txBody>
          <a:bodyPr spcFirstLastPara="1" wrap="square" lIns="121900" tIns="121900" rIns="121900" bIns="121900" anchor="t" anchorCtr="0">
            <a:noAutofit/>
          </a:bodyPr>
          <a:lstStyle/>
          <a:p>
            <a:pPr marL="0" indent="0">
              <a:lnSpc>
                <a:spcPct val="95000"/>
              </a:lnSpc>
              <a:spcBef>
                <a:spcPts val="1333"/>
              </a:spcBef>
              <a:spcAft>
                <a:spcPts val="1600"/>
              </a:spcAft>
              <a:buSzPts val="605"/>
              <a:buNone/>
            </a:pPr>
            <a:r>
              <a:rPr lang="en-US" sz="1552">
                <a:solidFill>
                  <a:schemeClr val="lt1"/>
                </a:solidFill>
                <a:latin typeface="Calibri"/>
                <a:ea typeface="Calibri"/>
                <a:cs typeface="Calibri"/>
              </a:rPr>
              <a:t>To acquire accuracy data, 4 separate tests were done, each over a one-minute time interval which corresponds to approximately 60 data points. </a:t>
            </a:r>
          </a:p>
          <a:p>
            <a:pPr marL="0" indent="0">
              <a:lnSpc>
                <a:spcPct val="95000"/>
              </a:lnSpc>
              <a:spcBef>
                <a:spcPts val="1333"/>
              </a:spcBef>
              <a:spcAft>
                <a:spcPts val="1600"/>
              </a:spcAft>
              <a:buSzPts val="605"/>
              <a:buNone/>
            </a:pPr>
            <a:r>
              <a:rPr lang="en-US" sz="1552">
                <a:solidFill>
                  <a:schemeClr val="lt1"/>
                </a:solidFill>
                <a:latin typeface="Calibri"/>
                <a:ea typeface="Calibri"/>
                <a:cs typeface="Calibri"/>
              </a:rPr>
              <a:t>Tests were done to gauge the accuracy with/without the steel grounding plate, and when the rover was moving. </a:t>
            </a:r>
          </a:p>
          <a:p>
            <a:pPr marL="0" indent="0">
              <a:lnSpc>
                <a:spcPct val="95000"/>
              </a:lnSpc>
              <a:spcBef>
                <a:spcPts val="1333"/>
              </a:spcBef>
              <a:spcAft>
                <a:spcPts val="1600"/>
              </a:spcAft>
              <a:buSzPts val="605"/>
              <a:buNone/>
            </a:pPr>
            <a:r>
              <a:rPr lang="en-US" sz="1552">
                <a:solidFill>
                  <a:schemeClr val="lt1"/>
                </a:solidFill>
                <a:latin typeface="Calibri"/>
                <a:ea typeface="Calibri"/>
                <a:cs typeface="Calibri"/>
              </a:rPr>
              <a:t>For the stationary test, the rover system was placed a little over 1 meter from the base station and was not touched for the entire test. </a:t>
            </a:r>
          </a:p>
          <a:p>
            <a:pPr marL="0" indent="0">
              <a:lnSpc>
                <a:spcPct val="95000"/>
              </a:lnSpc>
              <a:spcBef>
                <a:spcPts val="1333"/>
              </a:spcBef>
              <a:spcAft>
                <a:spcPts val="1600"/>
              </a:spcAft>
              <a:buSzPts val="605"/>
              <a:buNone/>
            </a:pPr>
            <a:r>
              <a:rPr lang="en-US" sz="1552">
                <a:solidFill>
                  <a:schemeClr val="lt1"/>
                </a:solidFill>
                <a:latin typeface="Calibri"/>
                <a:ea typeface="Calibri"/>
                <a:cs typeface="Calibri"/>
              </a:rPr>
              <a:t>For the moving test, one of us walks around in circles in the same spot each time approximately 1-2 meters from the base station. </a:t>
            </a:r>
          </a:p>
          <a:p>
            <a:pPr marL="0" indent="0">
              <a:lnSpc>
                <a:spcPct val="95000"/>
              </a:lnSpc>
              <a:spcBef>
                <a:spcPts val="1333"/>
              </a:spcBef>
              <a:spcAft>
                <a:spcPts val="1600"/>
              </a:spcAft>
              <a:buSzPts val="605"/>
              <a:buNone/>
            </a:pPr>
            <a:r>
              <a:rPr lang="en-US" sz="1552">
                <a:solidFill>
                  <a:schemeClr val="lt1"/>
                </a:solidFill>
                <a:latin typeface="Calibri"/>
                <a:ea typeface="Calibri"/>
                <a:cs typeface="Calibri"/>
              </a:rPr>
              <a:t>Accuracy data was collected using the built in horizontal and vertical accuracy functions of the GPS breakout board. </a:t>
            </a:r>
          </a:p>
          <a:p>
            <a:pPr marL="0" indent="0">
              <a:lnSpc>
                <a:spcPct val="95000"/>
              </a:lnSpc>
              <a:spcBef>
                <a:spcPts val="1333"/>
              </a:spcBef>
              <a:spcAft>
                <a:spcPts val="1600"/>
              </a:spcAft>
              <a:buSzPts val="605"/>
              <a:buNone/>
            </a:pPr>
            <a:r>
              <a:rPr lang="en-US" sz="1552">
                <a:solidFill>
                  <a:schemeClr val="lt1"/>
                </a:solidFill>
                <a:latin typeface="Calibri"/>
                <a:ea typeface="Calibri"/>
                <a:cs typeface="Calibri"/>
              </a:rPr>
              <a:t>We also measured the range of the radio antennae by walking down the street and noting when we lost connection. </a:t>
            </a:r>
          </a:p>
        </p:txBody>
      </p:sp>
      <p:pic>
        <p:nvPicPr>
          <p:cNvPr id="63" name="Google Shape;63;p14"/>
          <p:cNvPicPr preferRelativeResize="0"/>
          <p:nvPr/>
        </p:nvPicPr>
        <p:blipFill>
          <a:blip r:embed="rId3">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4">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Calibri"/>
                <a:ea typeface="Calibri"/>
                <a:cs typeface="Calibri"/>
              </a:rPr>
              <a:t>15</a:t>
            </a:r>
          </a:p>
        </p:txBody>
      </p:sp>
    </p:spTree>
    <p:extLst>
      <p:ext uri="{BB962C8B-B14F-4D97-AF65-F5344CB8AC3E}">
        <p14:creationId xmlns:p14="http://schemas.microsoft.com/office/powerpoint/2010/main" val="3708318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98400"/>
            <a:ext cx="7935301"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pPr>
              <a:buSzPts val="990"/>
            </a:pPr>
            <a:r>
              <a:rPr lang="en" sz="4550">
                <a:solidFill>
                  <a:schemeClr val="lt1"/>
                </a:solidFill>
                <a:latin typeface="Times New Roman"/>
                <a:ea typeface="Calibri"/>
                <a:cs typeface="Calibri"/>
              </a:rPr>
              <a:t>Data Acquisition and Procedure</a:t>
            </a:r>
          </a:p>
        </p:txBody>
      </p:sp>
      <p:sp>
        <p:nvSpPr>
          <p:cNvPr id="62" name="Google Shape;62;p14"/>
          <p:cNvSpPr txBox="1">
            <a:spLocks noGrp="1"/>
          </p:cNvSpPr>
          <p:nvPr>
            <p:ph type="body" idx="1"/>
          </p:nvPr>
        </p:nvSpPr>
        <p:spPr>
          <a:xfrm>
            <a:off x="209133" y="1505500"/>
            <a:ext cx="7241600" cy="5321200"/>
          </a:xfrm>
          <a:prstGeom prst="rect">
            <a:avLst/>
          </a:prstGeom>
        </p:spPr>
        <p:txBody>
          <a:bodyPr spcFirstLastPara="1" wrap="square" lIns="121900" tIns="121900" rIns="121900" bIns="121900" anchor="t" anchorCtr="0">
            <a:noAutofit/>
          </a:bodyPr>
          <a:lstStyle/>
          <a:p>
            <a:pPr marL="0" indent="0">
              <a:lnSpc>
                <a:spcPct val="95000"/>
              </a:lnSpc>
              <a:spcBef>
                <a:spcPts val="1333"/>
              </a:spcBef>
              <a:spcAft>
                <a:spcPts val="1600"/>
              </a:spcAft>
              <a:buSzPts val="605"/>
              <a:buNone/>
            </a:pPr>
            <a:r>
              <a:rPr lang="en-US" sz="1552">
                <a:solidFill>
                  <a:schemeClr val="lt1"/>
                </a:solidFill>
                <a:latin typeface="Calibri"/>
                <a:ea typeface="Calibri"/>
                <a:cs typeface="Calibri"/>
              </a:rPr>
              <a:t>GPS Data can also be acquired using the software U-Center.</a:t>
            </a:r>
          </a:p>
          <a:p>
            <a:pPr marL="0" indent="0">
              <a:lnSpc>
                <a:spcPct val="95000"/>
              </a:lnSpc>
              <a:spcBef>
                <a:spcPts val="1333"/>
              </a:spcBef>
              <a:spcAft>
                <a:spcPts val="1600"/>
              </a:spcAft>
              <a:buSzPts val="605"/>
              <a:buNone/>
            </a:pPr>
            <a:r>
              <a:rPr lang="en-US" sz="1552">
                <a:solidFill>
                  <a:schemeClr val="lt1"/>
                </a:solidFill>
                <a:latin typeface="Calibri"/>
                <a:ea typeface="Calibri"/>
                <a:cs typeface="Calibri"/>
              </a:rPr>
              <a:t>This program lets us control all aspects of the GPS module inside the program instead of the code.</a:t>
            </a:r>
          </a:p>
          <a:p>
            <a:pPr marL="0" indent="0">
              <a:lnSpc>
                <a:spcPct val="95000"/>
              </a:lnSpc>
              <a:spcBef>
                <a:spcPts val="1333"/>
              </a:spcBef>
              <a:spcAft>
                <a:spcPts val="1600"/>
              </a:spcAft>
              <a:buSzPts val="605"/>
              <a:buNone/>
            </a:pPr>
            <a:r>
              <a:rPr lang="en-US" sz="1552">
                <a:solidFill>
                  <a:schemeClr val="lt1"/>
                </a:solidFill>
                <a:latin typeface="Calibri"/>
                <a:ea typeface="Calibri"/>
                <a:cs typeface="Calibri"/>
              </a:rPr>
              <a:t>This program will be used to determine the coordinates of the antenna once the permanent base station is installed.  </a:t>
            </a:r>
          </a:p>
        </p:txBody>
      </p:sp>
      <p:pic>
        <p:nvPicPr>
          <p:cNvPr id="63" name="Google Shape;63;p14"/>
          <p:cNvPicPr preferRelativeResize="0"/>
          <p:nvPr/>
        </p:nvPicPr>
        <p:blipFill>
          <a:blip r:embed="rId3">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4">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Calibri"/>
                <a:ea typeface="Calibri"/>
                <a:cs typeface="Calibri"/>
              </a:rPr>
              <a:t>15</a:t>
            </a:r>
          </a:p>
        </p:txBody>
      </p:sp>
      <p:pic>
        <p:nvPicPr>
          <p:cNvPr id="1028" name="Picture 4" descr="How to use U-center with GPS module (Basic guide) - YouTube">
            <a:extLst>
              <a:ext uri="{FF2B5EF4-FFF2-40B4-BE49-F238E27FC236}">
                <a16:creationId xmlns:a16="http://schemas.microsoft.com/office/drawing/2014/main" id="{BFE54358-9C22-220A-2F76-4998ADEB9F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582039"/>
            <a:ext cx="5755313" cy="3237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123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98400"/>
            <a:ext cx="6219200"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pPr>
              <a:buSzPts val="990"/>
            </a:pPr>
            <a:r>
              <a:rPr lang="en" sz="4550">
                <a:solidFill>
                  <a:schemeClr val="lt1"/>
                </a:solidFill>
                <a:latin typeface="Times New Roman"/>
                <a:ea typeface="Calibri"/>
                <a:cs typeface="Calibri"/>
              </a:rPr>
              <a:t>Results</a:t>
            </a:r>
          </a:p>
        </p:txBody>
      </p:sp>
      <p:sp>
        <p:nvSpPr>
          <p:cNvPr id="62" name="Google Shape;62;p14"/>
          <p:cNvSpPr txBox="1">
            <a:spLocks noGrp="1"/>
          </p:cNvSpPr>
          <p:nvPr>
            <p:ph type="body" idx="1"/>
          </p:nvPr>
        </p:nvSpPr>
        <p:spPr>
          <a:xfrm>
            <a:off x="209133" y="1316969"/>
            <a:ext cx="3149062" cy="5321200"/>
          </a:xfrm>
          <a:prstGeom prst="rect">
            <a:avLst/>
          </a:prstGeom>
        </p:spPr>
        <p:txBody>
          <a:bodyPr spcFirstLastPara="1" wrap="square" lIns="121900" tIns="121900" rIns="121900" bIns="121900" anchor="t" anchorCtr="0">
            <a:noAutofit/>
          </a:bodyPr>
          <a:lstStyle/>
          <a:p>
            <a:pPr marL="0" indent="0">
              <a:lnSpc>
                <a:spcPct val="95000"/>
              </a:lnSpc>
              <a:spcBef>
                <a:spcPts val="1333"/>
              </a:spcBef>
              <a:spcAft>
                <a:spcPts val="1600"/>
              </a:spcAft>
              <a:buSzPts val="605"/>
              <a:buNone/>
            </a:pPr>
            <a:r>
              <a:rPr lang="en-US" sz="1552">
                <a:solidFill>
                  <a:schemeClr val="lt1"/>
                </a:solidFill>
                <a:latin typeface="Calibri"/>
                <a:ea typeface="Calibri"/>
                <a:cs typeface="Calibri"/>
              </a:rPr>
              <a:t>Data from accuracy tests while stationary and moving, and with/without grounding plate.</a:t>
            </a:r>
          </a:p>
          <a:p>
            <a:pPr marL="0" indent="0">
              <a:lnSpc>
                <a:spcPct val="95000"/>
              </a:lnSpc>
              <a:spcBef>
                <a:spcPts val="1333"/>
              </a:spcBef>
              <a:spcAft>
                <a:spcPts val="1600"/>
              </a:spcAft>
              <a:buSzPts val="605"/>
              <a:buNone/>
            </a:pPr>
            <a:r>
              <a:rPr lang="en-US" sz="1552">
                <a:solidFill>
                  <a:schemeClr val="lt1"/>
                </a:solidFill>
                <a:latin typeface="Calibri"/>
                <a:ea typeface="Calibri"/>
                <a:cs typeface="Calibri"/>
              </a:rPr>
              <a:t>These tests confirm the plate is necessary, device never comes close to a fix without it.</a:t>
            </a:r>
          </a:p>
          <a:p>
            <a:pPr marL="0" indent="0">
              <a:lnSpc>
                <a:spcPct val="95000"/>
              </a:lnSpc>
              <a:spcBef>
                <a:spcPts val="1333"/>
              </a:spcBef>
              <a:spcAft>
                <a:spcPts val="1600"/>
              </a:spcAft>
              <a:buSzPts val="605"/>
              <a:buNone/>
            </a:pPr>
            <a:r>
              <a:rPr lang="en-US" sz="1552">
                <a:solidFill>
                  <a:schemeClr val="lt1"/>
                </a:solidFill>
                <a:latin typeface="Calibri"/>
                <a:ea typeface="Calibri"/>
                <a:cs typeface="Calibri"/>
              </a:rPr>
              <a:t>Further tests need to be done to test the effects of moving on the accuracy, is there a maximum speed the device can move while fixed/fixing? </a:t>
            </a:r>
          </a:p>
          <a:p>
            <a:pPr marL="0" indent="0">
              <a:lnSpc>
                <a:spcPct val="95000"/>
              </a:lnSpc>
              <a:spcBef>
                <a:spcPts val="1333"/>
              </a:spcBef>
              <a:spcAft>
                <a:spcPts val="1600"/>
              </a:spcAft>
              <a:buSzPts val="605"/>
              <a:buNone/>
            </a:pPr>
            <a:r>
              <a:rPr lang="en-US" sz="1552">
                <a:solidFill>
                  <a:schemeClr val="lt1"/>
                </a:solidFill>
                <a:latin typeface="Calibri"/>
                <a:ea typeface="Calibri"/>
                <a:cs typeface="Calibri"/>
              </a:rPr>
              <a:t>Vertical accuracy is always at least slightly worse than horizontal, something to keep in mind.</a:t>
            </a:r>
          </a:p>
        </p:txBody>
      </p:sp>
      <p:pic>
        <p:nvPicPr>
          <p:cNvPr id="63" name="Google Shape;63;p14"/>
          <p:cNvPicPr preferRelativeResize="0"/>
          <p:nvPr/>
        </p:nvPicPr>
        <p:blipFill>
          <a:blip r:embed="rId3">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4">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Calibri"/>
                <a:ea typeface="Calibri"/>
                <a:cs typeface="Calibri"/>
              </a:rPr>
              <a:t>16</a:t>
            </a:r>
          </a:p>
        </p:txBody>
      </p:sp>
      <p:pic>
        <p:nvPicPr>
          <p:cNvPr id="3" name="Picture 2" descr="A graph of a number of blue and orange lines&#10;&#10;Description automatically generated">
            <a:extLst>
              <a:ext uri="{FF2B5EF4-FFF2-40B4-BE49-F238E27FC236}">
                <a16:creationId xmlns:a16="http://schemas.microsoft.com/office/drawing/2014/main" id="{ED947599-8952-4DCE-6182-984A7FF9BC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1011" y="512800"/>
            <a:ext cx="4164164" cy="2858364"/>
          </a:xfrm>
          <a:prstGeom prst="rect">
            <a:avLst/>
          </a:prstGeom>
        </p:spPr>
      </p:pic>
      <p:pic>
        <p:nvPicPr>
          <p:cNvPr id="5" name="Picture 4" descr="A graph of a moving plate test&#10;&#10;Description automatically generated">
            <a:extLst>
              <a:ext uri="{FF2B5EF4-FFF2-40B4-BE49-F238E27FC236}">
                <a16:creationId xmlns:a16="http://schemas.microsoft.com/office/drawing/2014/main" id="{4CED4A85-F666-159D-97C3-371AA7D4AF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5061" y="3605418"/>
            <a:ext cx="4164163" cy="2858364"/>
          </a:xfrm>
          <a:prstGeom prst="rect">
            <a:avLst/>
          </a:prstGeom>
        </p:spPr>
      </p:pic>
      <p:pic>
        <p:nvPicPr>
          <p:cNvPr id="7" name="Picture 6" descr="A graph of a number of people&#10;&#10;Description automatically generated with medium confidence">
            <a:extLst>
              <a:ext uri="{FF2B5EF4-FFF2-40B4-BE49-F238E27FC236}">
                <a16:creationId xmlns:a16="http://schemas.microsoft.com/office/drawing/2014/main" id="{09548AFC-8705-511D-FF31-8BAFD49BCD15}"/>
              </a:ext>
            </a:extLst>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7851011" y="3605418"/>
            <a:ext cx="4160520" cy="2862072"/>
          </a:xfrm>
          <a:prstGeom prst="rect">
            <a:avLst/>
          </a:prstGeom>
        </p:spPr>
      </p:pic>
      <p:pic>
        <p:nvPicPr>
          <p:cNvPr id="9" name="Picture 8" descr="A graph of a test&#10;&#10;Description automatically generated">
            <a:extLst>
              <a:ext uri="{FF2B5EF4-FFF2-40B4-BE49-F238E27FC236}">
                <a16:creationId xmlns:a16="http://schemas.microsoft.com/office/drawing/2014/main" id="{CD9519EA-324E-0513-AE25-06BCCE587408}"/>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524343" y="530999"/>
            <a:ext cx="4160520" cy="2862072"/>
          </a:xfrm>
          <a:prstGeom prst="rect">
            <a:avLst/>
          </a:prstGeom>
        </p:spPr>
      </p:pic>
    </p:spTree>
    <p:extLst>
      <p:ext uri="{BB962C8B-B14F-4D97-AF65-F5344CB8AC3E}">
        <p14:creationId xmlns:p14="http://schemas.microsoft.com/office/powerpoint/2010/main" val="1035067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98400"/>
            <a:ext cx="6219200"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pPr>
              <a:buSzPts val="990"/>
            </a:pPr>
            <a:r>
              <a:rPr lang="en" sz="4550">
                <a:solidFill>
                  <a:schemeClr val="lt1"/>
                </a:solidFill>
                <a:latin typeface="Times New Roman"/>
                <a:ea typeface="Calibri"/>
                <a:cs typeface="Calibri"/>
              </a:rPr>
              <a:t>Discussion</a:t>
            </a:r>
          </a:p>
        </p:txBody>
      </p:sp>
      <p:sp>
        <p:nvSpPr>
          <p:cNvPr id="62" name="Google Shape;62;p14"/>
          <p:cNvSpPr txBox="1">
            <a:spLocks noGrp="1"/>
          </p:cNvSpPr>
          <p:nvPr>
            <p:ph type="body" idx="1"/>
          </p:nvPr>
        </p:nvSpPr>
        <p:spPr>
          <a:xfrm>
            <a:off x="209133" y="1316969"/>
            <a:ext cx="5425990" cy="5321200"/>
          </a:xfrm>
          <a:prstGeom prst="rect">
            <a:avLst/>
          </a:prstGeom>
        </p:spPr>
        <p:txBody>
          <a:bodyPr spcFirstLastPara="1" wrap="square" lIns="121900" tIns="121900" rIns="121900" bIns="121900" anchor="t" anchorCtr="0">
            <a:noAutofit/>
          </a:bodyPr>
          <a:lstStyle/>
          <a:p>
            <a:pPr marL="0" indent="0">
              <a:lnSpc>
                <a:spcPct val="95000"/>
              </a:lnSpc>
              <a:spcBef>
                <a:spcPts val="1333"/>
              </a:spcBef>
              <a:spcAft>
                <a:spcPts val="1600"/>
              </a:spcAft>
              <a:buSzPts val="605"/>
              <a:buNone/>
            </a:pPr>
            <a:r>
              <a:rPr lang="en-US" sz="2000">
                <a:solidFill>
                  <a:schemeClr val="lt1"/>
                </a:solidFill>
                <a:latin typeface="Calibri"/>
                <a:ea typeface="Calibri"/>
                <a:cs typeface="Calibri"/>
              </a:rPr>
              <a:t>Antenna: </a:t>
            </a:r>
          </a:p>
          <a:p>
            <a:pPr marL="342900" indent="-342900">
              <a:lnSpc>
                <a:spcPct val="95000"/>
              </a:lnSpc>
              <a:spcBef>
                <a:spcPts val="1333"/>
              </a:spcBef>
              <a:spcAft>
                <a:spcPts val="1600"/>
              </a:spcAft>
              <a:buSzPts val="605"/>
            </a:pPr>
            <a:r>
              <a:rPr lang="en-US" sz="2000">
                <a:solidFill>
                  <a:schemeClr val="lt1"/>
                </a:solidFill>
                <a:ea typeface="+mn-lt"/>
                <a:cs typeface="+mn-lt"/>
              </a:rPr>
              <a:t>Gain: 8dBi internal antenna</a:t>
            </a:r>
          </a:p>
          <a:p>
            <a:pPr marL="342900" indent="-342900">
              <a:lnSpc>
                <a:spcPct val="95000"/>
              </a:lnSpc>
              <a:spcBef>
                <a:spcPts val="1333"/>
              </a:spcBef>
              <a:spcAft>
                <a:spcPts val="1600"/>
              </a:spcAft>
              <a:buSzPts val="605"/>
            </a:pPr>
            <a:r>
              <a:rPr lang="en-US" sz="2000">
                <a:solidFill>
                  <a:schemeClr val="lt1"/>
                </a:solidFill>
                <a:latin typeface="Calibri"/>
                <a:ea typeface="Calibri"/>
                <a:cs typeface="Calibri"/>
              </a:rPr>
              <a:t>Not meet expectation</a:t>
            </a:r>
            <a:endParaRPr lang="en-US" sz="2000">
              <a:solidFill>
                <a:schemeClr val="lt1"/>
              </a:solidFill>
              <a:ea typeface="+mn-lt"/>
              <a:cs typeface="+mn-lt"/>
            </a:endParaRPr>
          </a:p>
          <a:p>
            <a:pPr marL="342900" indent="-342900">
              <a:lnSpc>
                <a:spcPct val="95000"/>
              </a:lnSpc>
              <a:spcBef>
                <a:spcPts val="1333"/>
              </a:spcBef>
              <a:spcAft>
                <a:spcPts val="1600"/>
              </a:spcAft>
              <a:buSzPts val="605"/>
            </a:pPr>
            <a:r>
              <a:rPr lang="en-US" sz="2000">
                <a:solidFill>
                  <a:schemeClr val="lt1"/>
                </a:solidFill>
                <a:latin typeface="Calibri"/>
                <a:ea typeface="Calibri"/>
                <a:cs typeface="Calibri"/>
              </a:rPr>
              <a:t>Present Choice</a:t>
            </a:r>
          </a:p>
          <a:p>
            <a:pPr marL="0" indent="0">
              <a:lnSpc>
                <a:spcPct val="95000"/>
              </a:lnSpc>
              <a:spcBef>
                <a:spcPts val="1333"/>
              </a:spcBef>
              <a:spcAft>
                <a:spcPts val="1600"/>
              </a:spcAft>
              <a:buSzPts val="605"/>
              <a:buNone/>
            </a:pPr>
            <a:endParaRPr lang="en-US" sz="2000">
              <a:solidFill>
                <a:schemeClr val="lt1"/>
              </a:solidFill>
              <a:latin typeface="Calibri"/>
              <a:ea typeface="Calibri"/>
              <a:cs typeface="Calibri"/>
            </a:endParaRPr>
          </a:p>
        </p:txBody>
      </p:sp>
      <p:pic>
        <p:nvPicPr>
          <p:cNvPr id="63" name="Google Shape;63;p14"/>
          <p:cNvPicPr preferRelativeResize="0"/>
          <p:nvPr/>
        </p:nvPicPr>
        <p:blipFill>
          <a:blip r:embed="rId3">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4">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Calibri"/>
                <a:ea typeface="Calibri"/>
                <a:cs typeface="Calibri"/>
              </a:rPr>
              <a:t>17</a:t>
            </a:r>
          </a:p>
        </p:txBody>
      </p:sp>
      <p:pic>
        <p:nvPicPr>
          <p:cNvPr id="2" name="图片 1" descr="Wide Band 4G LTE Internal LoRa Antenna">
            <a:extLst>
              <a:ext uri="{FF2B5EF4-FFF2-40B4-BE49-F238E27FC236}">
                <a16:creationId xmlns:a16="http://schemas.microsoft.com/office/drawing/2014/main" id="{EB81D247-B4BC-12BD-1C45-EF75E756DA3D}"/>
              </a:ext>
            </a:extLst>
          </p:cNvPr>
          <p:cNvPicPr>
            <a:picLocks noChangeAspect="1"/>
          </p:cNvPicPr>
          <p:nvPr/>
        </p:nvPicPr>
        <p:blipFill>
          <a:blip r:embed="rId5"/>
          <a:stretch>
            <a:fillRect/>
          </a:stretch>
        </p:blipFill>
        <p:spPr>
          <a:xfrm>
            <a:off x="6533242" y="1217386"/>
            <a:ext cx="3960585" cy="3960585"/>
          </a:xfrm>
          <a:prstGeom prst="rect">
            <a:avLst/>
          </a:prstGeom>
        </p:spPr>
      </p:pic>
      <p:pic>
        <p:nvPicPr>
          <p:cNvPr id="6" name="图片 5" descr="文本&#10;&#10;已自动生成说明">
            <a:extLst>
              <a:ext uri="{FF2B5EF4-FFF2-40B4-BE49-F238E27FC236}">
                <a16:creationId xmlns:a16="http://schemas.microsoft.com/office/drawing/2014/main" id="{302AE521-1B5D-2903-13CA-86BE59296A3B}"/>
              </a:ext>
            </a:extLst>
          </p:cNvPr>
          <p:cNvPicPr>
            <a:picLocks noChangeAspect="1"/>
          </p:cNvPicPr>
          <p:nvPr/>
        </p:nvPicPr>
        <p:blipFill>
          <a:blip r:embed="rId6"/>
          <a:stretch>
            <a:fillRect/>
          </a:stretch>
        </p:blipFill>
        <p:spPr>
          <a:xfrm>
            <a:off x="6890720" y="1099457"/>
            <a:ext cx="3417987" cy="4114800"/>
          </a:xfrm>
          <a:prstGeom prst="rect">
            <a:avLst/>
          </a:prstGeom>
        </p:spPr>
      </p:pic>
    </p:spTree>
    <p:extLst>
      <p:ext uri="{BB962C8B-B14F-4D97-AF65-F5344CB8AC3E}">
        <p14:creationId xmlns:p14="http://schemas.microsoft.com/office/powerpoint/2010/main" val="332098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98400"/>
            <a:ext cx="6219200"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pPr>
              <a:buSzPts val="990"/>
            </a:pPr>
            <a:r>
              <a:rPr lang="en" sz="4550">
                <a:solidFill>
                  <a:schemeClr val="lt1"/>
                </a:solidFill>
                <a:latin typeface="Times New Roman"/>
                <a:ea typeface="Calibri"/>
                <a:cs typeface="Calibri"/>
              </a:rPr>
              <a:t>Future Goals</a:t>
            </a:r>
          </a:p>
        </p:txBody>
      </p:sp>
      <p:sp>
        <p:nvSpPr>
          <p:cNvPr id="62" name="Google Shape;62;p14"/>
          <p:cNvSpPr txBox="1">
            <a:spLocks noGrp="1"/>
          </p:cNvSpPr>
          <p:nvPr>
            <p:ph type="body" idx="1"/>
          </p:nvPr>
        </p:nvSpPr>
        <p:spPr>
          <a:xfrm>
            <a:off x="209133" y="1316969"/>
            <a:ext cx="5425990" cy="5321200"/>
          </a:xfrm>
          <a:prstGeom prst="rect">
            <a:avLst/>
          </a:prstGeom>
        </p:spPr>
        <p:txBody>
          <a:bodyPr spcFirstLastPara="1" wrap="square" lIns="121900" tIns="121900" rIns="121900" bIns="121900" anchor="t" anchorCtr="0">
            <a:noAutofit/>
          </a:bodyPr>
          <a:lstStyle/>
          <a:p>
            <a:pPr marL="0" indent="0">
              <a:lnSpc>
                <a:spcPct val="95000"/>
              </a:lnSpc>
              <a:spcBef>
                <a:spcPts val="1333"/>
              </a:spcBef>
              <a:spcAft>
                <a:spcPts val="1600"/>
              </a:spcAft>
              <a:buSzPts val="605"/>
              <a:buNone/>
            </a:pPr>
            <a:r>
              <a:rPr lang="en-US" sz="2000">
                <a:solidFill>
                  <a:schemeClr val="lt1"/>
                </a:solidFill>
                <a:latin typeface="Calibri"/>
                <a:ea typeface="Calibri"/>
                <a:cs typeface="Calibri"/>
              </a:rPr>
              <a:t>Determine what kind of positional data we would like to collect.</a:t>
            </a:r>
          </a:p>
          <a:p>
            <a:pPr marL="0" indent="0">
              <a:lnSpc>
                <a:spcPct val="95000"/>
              </a:lnSpc>
              <a:spcBef>
                <a:spcPts val="1333"/>
              </a:spcBef>
              <a:spcAft>
                <a:spcPts val="1600"/>
              </a:spcAft>
              <a:buSzPts val="605"/>
              <a:buNone/>
            </a:pPr>
            <a:r>
              <a:rPr lang="en-US" sz="2000">
                <a:solidFill>
                  <a:schemeClr val="lt1"/>
                </a:solidFill>
                <a:latin typeface="Calibri"/>
                <a:ea typeface="Calibri"/>
                <a:cs typeface="Calibri"/>
              </a:rPr>
              <a:t>Develop code that can analyze the collected data and compare new data to the established norm.</a:t>
            </a:r>
          </a:p>
          <a:p>
            <a:pPr marL="0" indent="0">
              <a:lnSpc>
                <a:spcPct val="95000"/>
              </a:lnSpc>
              <a:spcBef>
                <a:spcPts val="1333"/>
              </a:spcBef>
              <a:spcAft>
                <a:spcPts val="1600"/>
              </a:spcAft>
              <a:buSzPts val="605"/>
              <a:buNone/>
            </a:pPr>
            <a:r>
              <a:rPr lang="en-US" sz="2000">
                <a:solidFill>
                  <a:schemeClr val="lt1"/>
                </a:solidFill>
                <a:latin typeface="Calibri"/>
                <a:ea typeface="Calibri"/>
                <a:cs typeface="Calibri"/>
              </a:rPr>
              <a:t>Test with RTK application and improve with the housing design being suitable for horse.</a:t>
            </a:r>
          </a:p>
          <a:p>
            <a:pPr marL="0" indent="0">
              <a:lnSpc>
                <a:spcPct val="95000"/>
              </a:lnSpc>
              <a:spcBef>
                <a:spcPts val="1333"/>
              </a:spcBef>
              <a:spcAft>
                <a:spcPts val="1600"/>
              </a:spcAft>
              <a:buSzPts val="605"/>
              <a:buNone/>
            </a:pPr>
            <a:r>
              <a:rPr lang="en-US" sz="2000">
                <a:solidFill>
                  <a:schemeClr val="lt1"/>
                </a:solidFill>
                <a:latin typeface="Calibri"/>
                <a:ea typeface="Calibri"/>
                <a:cs typeface="Calibri"/>
              </a:rPr>
              <a:t>Further improve the range between wearable equipment and reference base station. Test how cover materials affected the signal intensity and the range.</a:t>
            </a:r>
          </a:p>
        </p:txBody>
      </p:sp>
      <p:pic>
        <p:nvPicPr>
          <p:cNvPr id="63" name="Google Shape;63;p14"/>
          <p:cNvPicPr preferRelativeResize="0"/>
          <p:nvPr/>
        </p:nvPicPr>
        <p:blipFill>
          <a:blip r:embed="rId3">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4">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Calibri"/>
                <a:ea typeface="Calibri"/>
                <a:cs typeface="Calibri"/>
              </a:rPr>
              <a:t>18</a:t>
            </a:r>
          </a:p>
        </p:txBody>
      </p:sp>
    </p:spTree>
    <p:extLst>
      <p:ext uri="{BB962C8B-B14F-4D97-AF65-F5344CB8AC3E}">
        <p14:creationId xmlns:p14="http://schemas.microsoft.com/office/powerpoint/2010/main" val="142648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98400"/>
            <a:ext cx="6219200"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r>
              <a:rPr lang="en" sz="4550">
                <a:solidFill>
                  <a:schemeClr val="lt1"/>
                </a:solidFill>
                <a:latin typeface="Times New Roman"/>
                <a:cs typeface="Calibri"/>
                <a:sym typeface="Calibri"/>
              </a:rPr>
              <a:t>Bio</a:t>
            </a:r>
            <a:endParaRPr lang="en-US">
              <a:solidFill>
                <a:schemeClr val="lt1"/>
              </a:solidFill>
              <a:latin typeface="Times New Roman"/>
              <a:cs typeface="Times New Roman"/>
            </a:endParaRPr>
          </a:p>
        </p:txBody>
      </p:sp>
      <p:pic>
        <p:nvPicPr>
          <p:cNvPr id="63" name="Google Shape;63;p14"/>
          <p:cNvPicPr preferRelativeResize="0"/>
          <p:nvPr/>
        </p:nvPicPr>
        <p:blipFill>
          <a:blip r:embed="rId3">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4">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Calibri"/>
                <a:ea typeface="Calibri"/>
                <a:cs typeface="Calibri"/>
              </a:rPr>
              <a:t>2</a:t>
            </a:r>
          </a:p>
        </p:txBody>
      </p:sp>
      <p:pic>
        <p:nvPicPr>
          <p:cNvPr id="3" name="Picture 2" descr="A person wearing glasses smiling&#10;&#10;Description automatically generated">
            <a:extLst>
              <a:ext uri="{FF2B5EF4-FFF2-40B4-BE49-F238E27FC236}">
                <a16:creationId xmlns:a16="http://schemas.microsoft.com/office/drawing/2014/main" id="{2B609479-8B15-1C2C-E272-407C16D1F5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4769" y="2040367"/>
            <a:ext cx="1922462" cy="1922462"/>
          </a:xfrm>
          <a:prstGeom prst="rect">
            <a:avLst/>
          </a:prstGeom>
        </p:spPr>
      </p:pic>
      <p:pic>
        <p:nvPicPr>
          <p:cNvPr id="5" name="Picture 4" descr="A child in a blue jacket&#10;&#10;Description automatically generated">
            <a:extLst>
              <a:ext uri="{FF2B5EF4-FFF2-40B4-BE49-F238E27FC236}">
                <a16:creationId xmlns:a16="http://schemas.microsoft.com/office/drawing/2014/main" id="{3C42F678-E5A3-C471-BF04-171747DC2C0B}"/>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8666800" y="2035194"/>
            <a:ext cx="1920240" cy="1920240"/>
          </a:xfrm>
          <a:prstGeom prst="ellipse">
            <a:avLst/>
          </a:prstGeom>
        </p:spPr>
      </p:pic>
      <p:pic>
        <p:nvPicPr>
          <p:cNvPr id="7" name="Picture 6" descr="A person wearing glasses smiling&#10;&#10;Description automatically generated">
            <a:extLst>
              <a:ext uri="{FF2B5EF4-FFF2-40B4-BE49-F238E27FC236}">
                <a16:creationId xmlns:a16="http://schemas.microsoft.com/office/drawing/2014/main" id="{5662743D-81DB-6880-A7A6-A0F27ED068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4960" y="2035194"/>
            <a:ext cx="1920240" cy="1920240"/>
          </a:xfrm>
          <a:prstGeom prst="rect">
            <a:avLst/>
          </a:prstGeom>
        </p:spPr>
      </p:pic>
      <p:sp>
        <p:nvSpPr>
          <p:cNvPr id="8" name="TextBox 7">
            <a:extLst>
              <a:ext uri="{FF2B5EF4-FFF2-40B4-BE49-F238E27FC236}">
                <a16:creationId xmlns:a16="http://schemas.microsoft.com/office/drawing/2014/main" id="{F5D00454-6FD3-A2BE-F938-1B07DCE57094}"/>
              </a:ext>
            </a:extLst>
          </p:cNvPr>
          <p:cNvSpPr txBox="1"/>
          <p:nvPr/>
        </p:nvSpPr>
        <p:spPr>
          <a:xfrm>
            <a:off x="1390967" y="4002663"/>
            <a:ext cx="2495234" cy="1446550"/>
          </a:xfrm>
          <a:prstGeom prst="rect">
            <a:avLst/>
          </a:prstGeom>
          <a:noFill/>
        </p:spPr>
        <p:txBody>
          <a:bodyPr wrap="square" rtlCol="0">
            <a:spAutoFit/>
          </a:bodyPr>
          <a:lstStyle/>
          <a:p>
            <a:r>
              <a:rPr lang="en-US">
                <a:solidFill>
                  <a:schemeClr val="bg1"/>
                </a:solidFill>
              </a:rPr>
              <a:t>Seth Cox</a:t>
            </a:r>
          </a:p>
          <a:p>
            <a:r>
              <a:rPr lang="en-US" sz="1400">
                <a:solidFill>
                  <a:schemeClr val="bg1"/>
                </a:solidFill>
              </a:rPr>
              <a:t>Primary tasks include:</a:t>
            </a:r>
          </a:p>
          <a:p>
            <a:pPr marL="285750" indent="-285750">
              <a:buFont typeface="Arial" panose="020B0604020202020204" pitchFamily="34" charset="0"/>
              <a:buChar char="•"/>
            </a:pPr>
            <a:r>
              <a:rPr lang="en-US" sz="1400">
                <a:solidFill>
                  <a:schemeClr val="bg1"/>
                </a:solidFill>
              </a:rPr>
              <a:t>Developing code for the project</a:t>
            </a:r>
          </a:p>
          <a:p>
            <a:pPr marL="285750" indent="-285750">
              <a:buFont typeface="Arial" panose="020B0604020202020204" pitchFamily="34" charset="0"/>
              <a:buChar char="•"/>
            </a:pPr>
            <a:r>
              <a:rPr lang="en-US" sz="1400">
                <a:solidFill>
                  <a:schemeClr val="bg1"/>
                </a:solidFill>
              </a:rPr>
              <a:t>Managing and learning how to operate the GPS system </a:t>
            </a:r>
          </a:p>
        </p:txBody>
      </p:sp>
      <p:sp>
        <p:nvSpPr>
          <p:cNvPr id="4" name="TextBox 3">
            <a:extLst>
              <a:ext uri="{FF2B5EF4-FFF2-40B4-BE49-F238E27FC236}">
                <a16:creationId xmlns:a16="http://schemas.microsoft.com/office/drawing/2014/main" id="{2C5370EF-533D-4181-3C34-8980DBAE5C1C}"/>
              </a:ext>
            </a:extLst>
          </p:cNvPr>
          <p:cNvSpPr txBox="1"/>
          <p:nvPr/>
        </p:nvSpPr>
        <p:spPr>
          <a:xfrm>
            <a:off x="5040923" y="4005384"/>
            <a:ext cx="2670255"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Samriddhi Bhatia</a:t>
            </a:r>
          </a:p>
          <a:p>
            <a:r>
              <a:rPr lang="en-US" sz="1400">
                <a:solidFill>
                  <a:schemeClr val="bg1"/>
                </a:solidFill>
                <a:cs typeface="Calibri"/>
              </a:rPr>
              <a:t>Primary tasks include:</a:t>
            </a:r>
          </a:p>
          <a:p>
            <a:pPr marL="285750" indent="-285750">
              <a:buFont typeface="Arial"/>
              <a:buChar char="•"/>
            </a:pPr>
            <a:r>
              <a:rPr lang="en-US" sz="1400">
                <a:solidFill>
                  <a:schemeClr val="bg1"/>
                </a:solidFill>
                <a:cs typeface="Calibri"/>
              </a:rPr>
              <a:t>Manage and design the inductive charging system. </a:t>
            </a:r>
          </a:p>
          <a:p>
            <a:pPr marL="285750" indent="-285750">
              <a:buFont typeface="Arial"/>
              <a:buChar char="•"/>
            </a:pPr>
            <a:r>
              <a:rPr lang="en-US" sz="1400">
                <a:solidFill>
                  <a:schemeClr val="bg1"/>
                </a:solidFill>
                <a:ea typeface="+mn-lt"/>
                <a:cs typeface="+mn-lt"/>
              </a:rPr>
              <a:t>Involved in developing the design for the equine GPS system's PCB housing and collar</a:t>
            </a:r>
            <a:endParaRPr lang="en-US" sz="1400">
              <a:solidFill>
                <a:schemeClr val="bg1"/>
              </a:solidFill>
              <a:cs typeface="Calibri"/>
            </a:endParaRPr>
          </a:p>
          <a:p>
            <a:endParaRPr lang="en-US" sz="1400">
              <a:solidFill>
                <a:schemeClr val="bg1"/>
              </a:solidFill>
              <a:cs typeface="Calibri"/>
            </a:endParaRPr>
          </a:p>
        </p:txBody>
      </p:sp>
      <p:sp>
        <p:nvSpPr>
          <p:cNvPr id="2" name="文本框 1">
            <a:extLst>
              <a:ext uri="{FF2B5EF4-FFF2-40B4-BE49-F238E27FC236}">
                <a16:creationId xmlns:a16="http://schemas.microsoft.com/office/drawing/2014/main" id="{68234830-E1CB-3DFB-7C15-51768B5D9C35}"/>
              </a:ext>
            </a:extLst>
          </p:cNvPr>
          <p:cNvSpPr txBox="1"/>
          <p:nvPr/>
        </p:nvSpPr>
        <p:spPr>
          <a:xfrm>
            <a:off x="8445499" y="4127500"/>
            <a:ext cx="2612571" cy="215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err="1">
                <a:solidFill>
                  <a:schemeClr val="bg1"/>
                </a:solidFill>
                <a:ea typeface="等线"/>
                <a:cs typeface="Calibri"/>
              </a:rPr>
              <a:t>Boyun</a:t>
            </a:r>
            <a:r>
              <a:rPr lang="en-US" altLang="zh-CN">
                <a:solidFill>
                  <a:schemeClr val="bg1"/>
                </a:solidFill>
                <a:ea typeface="等线"/>
                <a:cs typeface="Calibri"/>
              </a:rPr>
              <a:t> Wang</a:t>
            </a:r>
          </a:p>
          <a:p>
            <a:r>
              <a:rPr lang="en-US" altLang="zh-CN" sz="1400">
                <a:solidFill>
                  <a:schemeClr val="bg1"/>
                </a:solidFill>
                <a:ea typeface="等线"/>
                <a:cs typeface="Calibri"/>
              </a:rPr>
              <a:t>Primary tasks include:</a:t>
            </a:r>
          </a:p>
          <a:p>
            <a:pPr marL="285750" indent="-285750">
              <a:buFont typeface="Arial,Sans-Serif"/>
              <a:buChar char="•"/>
            </a:pPr>
            <a:r>
              <a:rPr lang="en-US" altLang="zh-CN" sz="1400">
                <a:solidFill>
                  <a:schemeClr val="bg1"/>
                </a:solidFill>
                <a:ea typeface="等线"/>
                <a:cs typeface="Calibri"/>
              </a:rPr>
              <a:t>Manage and design PCB and Circuit Design.</a:t>
            </a:r>
          </a:p>
          <a:p>
            <a:pPr marL="285750" indent="-285750">
              <a:buFont typeface="Arial,Sans-Serif"/>
              <a:buChar char="•"/>
            </a:pPr>
            <a:r>
              <a:rPr lang="en-US" altLang="zh-CN" sz="1400">
                <a:solidFill>
                  <a:schemeClr val="bg1"/>
                </a:solidFill>
                <a:ea typeface="等线"/>
                <a:cs typeface="Calibri"/>
              </a:rPr>
              <a:t>Involved in design and improve collar and GPS antenna</a:t>
            </a:r>
          </a:p>
          <a:p>
            <a:endParaRPr lang="en-US" altLang="zh-CN" sz="1400">
              <a:solidFill>
                <a:srgbClr val="FFFFFF"/>
              </a:solidFill>
              <a:ea typeface="等线"/>
              <a:cs typeface="Calibri"/>
            </a:endParaRPr>
          </a:p>
          <a:p>
            <a:pPr algn="l"/>
            <a:endParaRPr lang="zh-CN" altLang="en-US">
              <a:ea typeface="等线"/>
              <a:cs typeface="Calibri"/>
            </a:endParaRPr>
          </a:p>
        </p:txBody>
      </p:sp>
    </p:spTree>
    <p:extLst>
      <p:ext uri="{BB962C8B-B14F-4D97-AF65-F5344CB8AC3E}">
        <p14:creationId xmlns:p14="http://schemas.microsoft.com/office/powerpoint/2010/main" val="4231594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98400"/>
            <a:ext cx="6219200"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pPr>
              <a:buSzPts val="990"/>
            </a:pPr>
            <a:r>
              <a:rPr lang="en" sz="4550">
                <a:solidFill>
                  <a:schemeClr val="lt1"/>
                </a:solidFill>
                <a:latin typeface="Times New Roman"/>
                <a:ea typeface="Calibri"/>
                <a:cs typeface="Calibri"/>
              </a:rPr>
              <a:t>Potential Problems</a:t>
            </a:r>
          </a:p>
        </p:txBody>
      </p:sp>
      <p:sp>
        <p:nvSpPr>
          <p:cNvPr id="62" name="Google Shape;62;p14"/>
          <p:cNvSpPr txBox="1">
            <a:spLocks noGrp="1"/>
          </p:cNvSpPr>
          <p:nvPr>
            <p:ph type="body" idx="1"/>
          </p:nvPr>
        </p:nvSpPr>
        <p:spPr>
          <a:xfrm>
            <a:off x="209133" y="1316969"/>
            <a:ext cx="5425990" cy="5321200"/>
          </a:xfrm>
          <a:prstGeom prst="rect">
            <a:avLst/>
          </a:prstGeom>
        </p:spPr>
        <p:txBody>
          <a:bodyPr spcFirstLastPara="1" wrap="square" lIns="121900" tIns="121900" rIns="121900" bIns="121900" anchor="t" anchorCtr="0">
            <a:noAutofit/>
          </a:bodyPr>
          <a:lstStyle/>
          <a:p>
            <a:pPr marL="0" indent="0">
              <a:lnSpc>
                <a:spcPct val="95000"/>
              </a:lnSpc>
              <a:spcBef>
                <a:spcPts val="1333"/>
              </a:spcBef>
              <a:spcAft>
                <a:spcPts val="1600"/>
              </a:spcAft>
              <a:buSzPts val="605"/>
              <a:buNone/>
            </a:pPr>
            <a:r>
              <a:rPr lang="en-US" sz="2000">
                <a:solidFill>
                  <a:schemeClr val="lt1"/>
                </a:solidFill>
                <a:latin typeface="Calibri"/>
                <a:ea typeface="Calibri"/>
                <a:cs typeface="Calibri"/>
              </a:rPr>
              <a:t>If the moving issue with regards to accuracy is not solved, this places a severe limitation on the potential applications of our system.</a:t>
            </a:r>
          </a:p>
          <a:p>
            <a:pPr marL="0" indent="0">
              <a:lnSpc>
                <a:spcPct val="95000"/>
              </a:lnSpc>
              <a:spcBef>
                <a:spcPts val="1333"/>
              </a:spcBef>
              <a:spcAft>
                <a:spcPts val="1600"/>
              </a:spcAft>
              <a:buSzPts val="605"/>
              <a:buNone/>
            </a:pPr>
            <a:r>
              <a:rPr lang="en-US" sz="2000">
                <a:solidFill>
                  <a:schemeClr val="lt1"/>
                </a:solidFill>
                <a:latin typeface="Calibri"/>
                <a:ea typeface="Calibri"/>
                <a:cs typeface="Calibri"/>
              </a:rPr>
              <a:t>The bulk of the device may become too much to be comfortably placed on the horse.</a:t>
            </a:r>
          </a:p>
          <a:p>
            <a:pPr marL="0" indent="0">
              <a:lnSpc>
                <a:spcPct val="95000"/>
              </a:lnSpc>
              <a:spcBef>
                <a:spcPts val="1333"/>
              </a:spcBef>
              <a:spcAft>
                <a:spcPts val="1600"/>
              </a:spcAft>
              <a:buSzPts val="605"/>
              <a:buNone/>
            </a:pPr>
            <a:endParaRPr lang="en-US" sz="2000">
              <a:solidFill>
                <a:schemeClr val="lt1"/>
              </a:solidFill>
              <a:latin typeface="Calibri"/>
              <a:ea typeface="Calibri"/>
              <a:cs typeface="Calibri"/>
            </a:endParaRPr>
          </a:p>
        </p:txBody>
      </p:sp>
      <p:pic>
        <p:nvPicPr>
          <p:cNvPr id="63" name="Google Shape;63;p14"/>
          <p:cNvPicPr preferRelativeResize="0"/>
          <p:nvPr/>
        </p:nvPicPr>
        <p:blipFill>
          <a:blip r:embed="rId3">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4">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Calibri"/>
                <a:ea typeface="Calibri"/>
                <a:cs typeface="Calibri"/>
              </a:rPr>
              <a:t>19</a:t>
            </a:r>
          </a:p>
        </p:txBody>
      </p:sp>
    </p:spTree>
    <p:extLst>
      <p:ext uri="{BB962C8B-B14F-4D97-AF65-F5344CB8AC3E}">
        <p14:creationId xmlns:p14="http://schemas.microsoft.com/office/powerpoint/2010/main" val="538373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98400"/>
            <a:ext cx="6219200"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r>
              <a:rPr lang="en" sz="4550" dirty="0">
                <a:solidFill>
                  <a:schemeClr val="lt1"/>
                </a:solidFill>
                <a:latin typeface="Times New Roman"/>
                <a:cs typeface="Calibri"/>
              </a:rPr>
              <a:t>Questions?</a:t>
            </a:r>
            <a:endParaRPr lang="zh-CN" altLang="en-US" dirty="0">
              <a:solidFill>
                <a:schemeClr val="lt1"/>
              </a:solidFill>
            </a:endParaRPr>
          </a:p>
        </p:txBody>
      </p:sp>
      <p:sp>
        <p:nvSpPr>
          <p:cNvPr id="62" name="Google Shape;62;p14"/>
          <p:cNvSpPr txBox="1">
            <a:spLocks noGrp="1"/>
          </p:cNvSpPr>
          <p:nvPr>
            <p:ph type="body" idx="1"/>
          </p:nvPr>
        </p:nvSpPr>
        <p:spPr>
          <a:xfrm>
            <a:off x="209133" y="1316969"/>
            <a:ext cx="5425990" cy="5321200"/>
          </a:xfrm>
          <a:prstGeom prst="rect">
            <a:avLst/>
          </a:prstGeom>
        </p:spPr>
        <p:txBody>
          <a:bodyPr spcFirstLastPara="1" wrap="square" lIns="121900" tIns="121900" rIns="121900" bIns="121900" anchor="t" anchorCtr="0">
            <a:noAutofit/>
          </a:bodyPr>
          <a:lstStyle/>
          <a:p>
            <a:pPr marL="0" indent="0">
              <a:lnSpc>
                <a:spcPct val="95000"/>
              </a:lnSpc>
              <a:spcBef>
                <a:spcPts val="1333"/>
              </a:spcBef>
              <a:spcAft>
                <a:spcPts val="1600"/>
              </a:spcAft>
              <a:buSzPts val="605"/>
              <a:buNone/>
            </a:pPr>
            <a:endParaRPr lang="en-US" sz="2000" dirty="0">
              <a:solidFill>
                <a:schemeClr val="lt1"/>
              </a:solidFill>
              <a:latin typeface="Calibri"/>
              <a:ea typeface="Calibri"/>
              <a:cs typeface="Calibri"/>
            </a:endParaRPr>
          </a:p>
          <a:p>
            <a:pPr marL="0" indent="0">
              <a:lnSpc>
                <a:spcPct val="95000"/>
              </a:lnSpc>
              <a:spcBef>
                <a:spcPts val="1333"/>
              </a:spcBef>
              <a:spcAft>
                <a:spcPts val="1600"/>
              </a:spcAft>
              <a:buSzPts val="605"/>
              <a:buNone/>
            </a:pPr>
            <a:endParaRPr lang="en-US" sz="2000">
              <a:solidFill>
                <a:schemeClr val="lt1"/>
              </a:solidFill>
              <a:latin typeface="Calibri"/>
              <a:ea typeface="Calibri"/>
              <a:cs typeface="Calibri"/>
            </a:endParaRPr>
          </a:p>
        </p:txBody>
      </p:sp>
      <p:pic>
        <p:nvPicPr>
          <p:cNvPr id="63" name="Google Shape;63;p14"/>
          <p:cNvPicPr preferRelativeResize="0"/>
          <p:nvPr/>
        </p:nvPicPr>
        <p:blipFill>
          <a:blip r:embed="rId3">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4">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dirty="0">
                <a:solidFill>
                  <a:schemeClr val="lt1"/>
                </a:solidFill>
                <a:latin typeface="Calibri"/>
                <a:ea typeface="Calibri"/>
                <a:cs typeface="Calibri"/>
              </a:rPr>
              <a:t>20</a:t>
            </a:r>
          </a:p>
        </p:txBody>
      </p:sp>
      <p:pic>
        <p:nvPicPr>
          <p:cNvPr id="2" name="图片 1" descr="文本&#10;&#10;已自动生成说明">
            <a:extLst>
              <a:ext uri="{FF2B5EF4-FFF2-40B4-BE49-F238E27FC236}">
                <a16:creationId xmlns:a16="http://schemas.microsoft.com/office/drawing/2014/main" id="{8AC65CCE-28E8-4CD7-316E-BC77461120A2}"/>
              </a:ext>
            </a:extLst>
          </p:cNvPr>
          <p:cNvPicPr>
            <a:picLocks noChangeAspect="1"/>
          </p:cNvPicPr>
          <p:nvPr/>
        </p:nvPicPr>
        <p:blipFill>
          <a:blip r:embed="rId5"/>
          <a:stretch>
            <a:fillRect/>
          </a:stretch>
        </p:blipFill>
        <p:spPr>
          <a:xfrm>
            <a:off x="3921760" y="-892"/>
            <a:ext cx="6106160" cy="4502664"/>
          </a:xfrm>
          <a:prstGeom prst="rect">
            <a:avLst/>
          </a:prstGeom>
        </p:spPr>
      </p:pic>
      <p:pic>
        <p:nvPicPr>
          <p:cNvPr id="3" name="图片 2" descr="文本&#10;&#10;已自动生成说明">
            <a:extLst>
              <a:ext uri="{FF2B5EF4-FFF2-40B4-BE49-F238E27FC236}">
                <a16:creationId xmlns:a16="http://schemas.microsoft.com/office/drawing/2014/main" id="{DE969235-ED3D-C749-4FD1-B92DFA5DBA5D}"/>
              </a:ext>
            </a:extLst>
          </p:cNvPr>
          <p:cNvPicPr>
            <a:picLocks noChangeAspect="1"/>
          </p:cNvPicPr>
          <p:nvPr/>
        </p:nvPicPr>
        <p:blipFill>
          <a:blip r:embed="rId6"/>
          <a:stretch>
            <a:fillRect/>
          </a:stretch>
        </p:blipFill>
        <p:spPr>
          <a:xfrm>
            <a:off x="3921760" y="4498826"/>
            <a:ext cx="6106160" cy="2239308"/>
          </a:xfrm>
          <a:prstGeom prst="rect">
            <a:avLst/>
          </a:prstGeom>
        </p:spPr>
      </p:pic>
      <p:sp>
        <p:nvSpPr>
          <p:cNvPr id="4" name="文本框 3">
            <a:extLst>
              <a:ext uri="{FF2B5EF4-FFF2-40B4-BE49-F238E27FC236}">
                <a16:creationId xmlns:a16="http://schemas.microsoft.com/office/drawing/2014/main" id="{4DBDE9AF-0758-035D-1917-63DC385DFA88}"/>
              </a:ext>
            </a:extLst>
          </p:cNvPr>
          <p:cNvSpPr txBox="1"/>
          <p:nvPr/>
        </p:nvSpPr>
        <p:spPr>
          <a:xfrm>
            <a:off x="431800" y="2501900"/>
            <a:ext cx="3213100" cy="23775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5000"/>
              </a:lnSpc>
              <a:spcBef>
                <a:spcPts val="1333"/>
              </a:spcBef>
              <a:spcAft>
                <a:spcPts val="1600"/>
              </a:spcAft>
            </a:pPr>
            <a:r>
              <a:rPr lang="en-US" altLang="zh-CN" sz="2000" dirty="0">
                <a:solidFill>
                  <a:schemeClr val="lt1"/>
                </a:solidFill>
                <a:ea typeface="等线"/>
                <a:cs typeface="Calibri"/>
              </a:rPr>
              <a:t>Acknowledgement:</a:t>
            </a:r>
          </a:p>
          <a:p>
            <a:pPr>
              <a:lnSpc>
                <a:spcPct val="95000"/>
              </a:lnSpc>
              <a:spcBef>
                <a:spcPts val="1333"/>
              </a:spcBef>
              <a:spcAft>
                <a:spcPts val="1600"/>
              </a:spcAft>
            </a:pPr>
            <a:r>
              <a:rPr lang="en-US" altLang="zh-CN" sz="2000" dirty="0">
                <a:solidFill>
                  <a:schemeClr val="lt1"/>
                </a:solidFill>
                <a:ea typeface="等线"/>
                <a:cs typeface="Calibri"/>
              </a:rPr>
              <a:t>George Golin &amp; </a:t>
            </a:r>
            <a:r>
              <a:rPr lang="en-US" sz="2000" dirty="0">
                <a:solidFill>
                  <a:schemeClr val="lt1"/>
                </a:solidFill>
                <a:ea typeface="+mn-lt"/>
                <a:cs typeface="+mn-lt"/>
              </a:rPr>
              <a:t>Yuk Tung Liu</a:t>
            </a:r>
          </a:p>
          <a:p>
            <a:pPr>
              <a:lnSpc>
                <a:spcPct val="95000"/>
              </a:lnSpc>
              <a:spcBef>
                <a:spcPts val="1333"/>
              </a:spcBef>
              <a:spcAft>
                <a:spcPts val="1600"/>
              </a:spcAft>
            </a:pPr>
            <a:r>
              <a:rPr lang="en-US" sz="2000" dirty="0" err="1">
                <a:solidFill>
                  <a:schemeClr val="lt1"/>
                </a:solidFill>
                <a:ea typeface="等线"/>
                <a:cs typeface="+mn-lt"/>
              </a:rPr>
              <a:t>Sparkfun</a:t>
            </a:r>
            <a:r>
              <a:rPr lang="en-US" sz="2000" dirty="0">
                <a:solidFill>
                  <a:schemeClr val="lt1"/>
                </a:solidFill>
                <a:ea typeface="等线"/>
                <a:cs typeface="+mn-lt"/>
              </a:rPr>
              <a:t> Electronics</a:t>
            </a:r>
          </a:p>
          <a:p>
            <a:pPr>
              <a:lnSpc>
                <a:spcPct val="95000"/>
              </a:lnSpc>
              <a:spcBef>
                <a:spcPts val="1333"/>
              </a:spcBef>
              <a:spcAft>
                <a:spcPts val="1600"/>
              </a:spcAft>
            </a:pPr>
            <a:r>
              <a:rPr lang="en-US" sz="2000" dirty="0">
                <a:solidFill>
                  <a:schemeClr val="lt1"/>
                </a:solidFill>
                <a:ea typeface="+mn-lt"/>
                <a:cs typeface="+mn-lt"/>
              </a:rPr>
              <a:t>Annette Marie McCoy</a:t>
            </a:r>
            <a:endParaRPr lang="en-US" dirty="0">
              <a:solidFill>
                <a:schemeClr val="lt1"/>
              </a:solidFill>
            </a:endParaRPr>
          </a:p>
        </p:txBody>
      </p:sp>
    </p:spTree>
    <p:extLst>
      <p:ext uri="{BB962C8B-B14F-4D97-AF65-F5344CB8AC3E}">
        <p14:creationId xmlns:p14="http://schemas.microsoft.com/office/powerpoint/2010/main" val="126469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98400"/>
            <a:ext cx="6219200"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pPr>
              <a:buSzPts val="990"/>
            </a:pPr>
            <a:r>
              <a:rPr lang="en" sz="4550">
                <a:solidFill>
                  <a:schemeClr val="lt1"/>
                </a:solidFill>
                <a:latin typeface="Times New Roman"/>
                <a:ea typeface="Calibri"/>
                <a:cs typeface="Calibri"/>
                <a:sym typeface="Calibri"/>
              </a:rPr>
              <a:t>Purpose</a:t>
            </a:r>
            <a:endParaRPr sz="4560">
              <a:solidFill>
                <a:schemeClr val="lt1"/>
              </a:solidFill>
              <a:latin typeface="Times New Roman"/>
              <a:ea typeface="Calibri"/>
              <a:cs typeface="Calibri"/>
              <a:sym typeface="Calibri"/>
            </a:endParaRPr>
          </a:p>
        </p:txBody>
      </p:sp>
      <p:sp>
        <p:nvSpPr>
          <p:cNvPr id="62" name="Google Shape;62;p14"/>
          <p:cNvSpPr txBox="1">
            <a:spLocks noGrp="1"/>
          </p:cNvSpPr>
          <p:nvPr>
            <p:ph type="body" idx="1"/>
          </p:nvPr>
        </p:nvSpPr>
        <p:spPr>
          <a:xfrm>
            <a:off x="209133" y="1505500"/>
            <a:ext cx="7241600" cy="5321200"/>
          </a:xfrm>
          <a:prstGeom prst="rect">
            <a:avLst/>
          </a:prstGeom>
        </p:spPr>
        <p:txBody>
          <a:bodyPr spcFirstLastPara="1" wrap="square" lIns="121900" tIns="121900" rIns="121900" bIns="121900" anchor="t" anchorCtr="0">
            <a:noAutofit/>
          </a:bodyPr>
          <a:lstStyle/>
          <a:p>
            <a:pPr marL="608965" indent="-456565">
              <a:buNone/>
            </a:pPr>
            <a:r>
              <a:rPr lang="en-US" sz="2000">
                <a:solidFill>
                  <a:schemeClr val="bg1"/>
                </a:solidFill>
                <a:ea typeface="+mn-lt"/>
                <a:cs typeface="+mn-lt"/>
              </a:rPr>
              <a:t>Hypothesis Exploration:</a:t>
            </a:r>
          </a:p>
          <a:p>
            <a:pPr marL="608965" indent="-456565">
              <a:buNone/>
            </a:pPr>
            <a:endParaRPr lang="en-US" sz="2000">
              <a:solidFill>
                <a:schemeClr val="bg1"/>
              </a:solidFill>
              <a:ea typeface="+mn-lt"/>
              <a:cs typeface="+mn-lt"/>
            </a:endParaRPr>
          </a:p>
          <a:p>
            <a:pPr marL="285750" indent="-285750">
              <a:buFont typeface="Arial"/>
              <a:buChar char="●"/>
            </a:pPr>
            <a:r>
              <a:rPr lang="en-US" sz="2000">
                <a:solidFill>
                  <a:schemeClr val="bg1"/>
                </a:solidFill>
                <a:ea typeface="+mn-lt"/>
                <a:cs typeface="+mn-lt"/>
              </a:rPr>
              <a:t>GPS monitors can effectively identify nuanced movements linked to specific behaviors, enabling the detection of irregularities indicating potential health or environmental concerns in the pasture.</a:t>
            </a:r>
            <a:endParaRPr lang="en-US" sz="2000">
              <a:solidFill>
                <a:schemeClr val="bg1"/>
              </a:solidFill>
              <a:cs typeface="Calibri"/>
            </a:endParaRPr>
          </a:p>
          <a:p>
            <a:pPr marL="0" indent="0">
              <a:buNone/>
            </a:pPr>
            <a:endParaRPr lang="en-US" sz="2000">
              <a:solidFill>
                <a:schemeClr val="bg1"/>
              </a:solidFill>
              <a:ea typeface="+mn-lt"/>
              <a:cs typeface="+mn-lt"/>
            </a:endParaRPr>
          </a:p>
          <a:p>
            <a:pPr marL="285750" indent="-285750">
              <a:buFont typeface="Arial"/>
              <a:buChar char="●"/>
            </a:pPr>
            <a:r>
              <a:rPr lang="en-US" sz="2000">
                <a:solidFill>
                  <a:schemeClr val="bg1"/>
                </a:solidFill>
                <a:ea typeface="+mn-lt"/>
                <a:cs typeface="+mn-lt"/>
              </a:rPr>
              <a:t>Recognizes the potential of GPS systems in monitoring a horse's behavior during recovery from illness, providing critical data for assessing the effectiveness of recovery strategies and ensuring the well-being of the horse as it returns to normal activities.</a:t>
            </a:r>
            <a:endParaRPr lang="en-US" sz="2000">
              <a:solidFill>
                <a:schemeClr val="bg1"/>
              </a:solidFill>
              <a:cs typeface="Calibri"/>
            </a:endParaRPr>
          </a:p>
          <a:p>
            <a:pPr marL="0" indent="0">
              <a:lnSpc>
                <a:spcPct val="95000"/>
              </a:lnSpc>
              <a:spcBef>
                <a:spcPts val="1333"/>
              </a:spcBef>
              <a:spcAft>
                <a:spcPts val="1600"/>
              </a:spcAft>
              <a:buSzPts val="605"/>
              <a:buNone/>
            </a:pPr>
            <a:endParaRPr lang="en-US" sz="1550">
              <a:solidFill>
                <a:schemeClr val="bg1"/>
              </a:solidFill>
              <a:latin typeface="Calibri"/>
              <a:ea typeface="Calibri"/>
              <a:cs typeface="Calibri"/>
            </a:endParaRPr>
          </a:p>
        </p:txBody>
      </p:sp>
      <p:pic>
        <p:nvPicPr>
          <p:cNvPr id="63" name="Google Shape;63;p14"/>
          <p:cNvPicPr preferRelativeResize="0"/>
          <p:nvPr/>
        </p:nvPicPr>
        <p:blipFill>
          <a:blip r:embed="rId3">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4">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Calibri"/>
                <a:ea typeface="Calibri"/>
                <a:cs typeface="Calibri"/>
              </a:rPr>
              <a:t>3</a:t>
            </a:r>
          </a:p>
        </p:txBody>
      </p:sp>
      <p:pic>
        <p:nvPicPr>
          <p:cNvPr id="2" name="Picture 1" descr="Horse Pasture Seed Mix - Great Basin Seeds - pasture grass for horses">
            <a:extLst>
              <a:ext uri="{FF2B5EF4-FFF2-40B4-BE49-F238E27FC236}">
                <a16:creationId xmlns:a16="http://schemas.microsoft.com/office/drawing/2014/main" id="{81C0B67D-63B1-54D5-1B87-D7D1CCB47D2D}"/>
              </a:ext>
            </a:extLst>
          </p:cNvPr>
          <p:cNvPicPr>
            <a:picLocks noChangeAspect="1"/>
          </p:cNvPicPr>
          <p:nvPr/>
        </p:nvPicPr>
        <p:blipFill>
          <a:blip r:embed="rId5"/>
          <a:stretch>
            <a:fillRect/>
          </a:stretch>
        </p:blipFill>
        <p:spPr>
          <a:xfrm>
            <a:off x="7511887" y="878580"/>
            <a:ext cx="3967610" cy="5465558"/>
          </a:xfrm>
          <a:prstGeom prst="rect">
            <a:avLst/>
          </a:prstGeom>
        </p:spPr>
      </p:pic>
    </p:spTree>
    <p:extLst>
      <p:ext uri="{BB962C8B-B14F-4D97-AF65-F5344CB8AC3E}">
        <p14:creationId xmlns:p14="http://schemas.microsoft.com/office/powerpoint/2010/main" val="25931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98400"/>
            <a:ext cx="6219200"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pPr>
              <a:buSzPts val="990"/>
            </a:pPr>
            <a:r>
              <a:rPr lang="en" sz="4550">
                <a:solidFill>
                  <a:schemeClr val="lt1"/>
                </a:solidFill>
                <a:latin typeface="Times New Roman"/>
                <a:ea typeface="Calibri"/>
                <a:cs typeface="Calibri"/>
                <a:sym typeface="Calibri"/>
              </a:rPr>
              <a:t>General Background</a:t>
            </a:r>
            <a:endParaRPr lang="en" sz="4550">
              <a:solidFill>
                <a:schemeClr val="lt1"/>
              </a:solidFill>
              <a:latin typeface="Times New Roman"/>
              <a:ea typeface="Calibri"/>
              <a:cs typeface="Calibri"/>
            </a:endParaRPr>
          </a:p>
        </p:txBody>
      </p:sp>
      <p:sp>
        <p:nvSpPr>
          <p:cNvPr id="62" name="Google Shape;62;p14"/>
          <p:cNvSpPr txBox="1">
            <a:spLocks noGrp="1"/>
          </p:cNvSpPr>
          <p:nvPr>
            <p:ph type="body" idx="1"/>
          </p:nvPr>
        </p:nvSpPr>
        <p:spPr>
          <a:xfrm>
            <a:off x="209133" y="1505500"/>
            <a:ext cx="10888779" cy="5321200"/>
          </a:xfrm>
          <a:prstGeom prst="rect">
            <a:avLst/>
          </a:prstGeom>
        </p:spPr>
        <p:txBody>
          <a:bodyPr spcFirstLastPara="1" wrap="square" lIns="121900" tIns="121900" rIns="121900" bIns="121900" anchor="t" anchorCtr="0">
            <a:noAutofit/>
          </a:bodyPr>
          <a:lstStyle/>
          <a:p>
            <a:pPr marL="285750" indent="-285750">
              <a:buFont typeface="Arial"/>
              <a:buChar char="●"/>
            </a:pPr>
            <a:r>
              <a:rPr lang="en-US" sz="2000" b="1">
                <a:solidFill>
                  <a:schemeClr val="lt1"/>
                </a:solidFill>
                <a:ea typeface="+mn-lt"/>
                <a:cs typeface="+mn-lt"/>
              </a:rPr>
              <a:t>Sedentary Lifestyle Impact:</a:t>
            </a:r>
            <a:endParaRPr lang="en-US" sz="2000">
              <a:solidFill>
                <a:schemeClr val="lt1"/>
              </a:solidFill>
              <a:cs typeface="Calibri"/>
            </a:endParaRPr>
          </a:p>
          <a:p>
            <a:pPr marL="1504315" lvl="1" indent="-285750">
              <a:buFont typeface="Arial"/>
              <a:buChar char="○"/>
            </a:pPr>
            <a:r>
              <a:rPr lang="en-US" sz="2000">
                <a:solidFill>
                  <a:srgbClr val="D1D5DB"/>
                </a:solidFill>
                <a:ea typeface="+mn-lt"/>
                <a:cs typeface="+mn-lt"/>
              </a:rPr>
              <a:t>Limited studies show sedentary lifestyles in domesticated horses may affect health and hoof quality.</a:t>
            </a:r>
            <a:endParaRPr lang="en-US" sz="2000">
              <a:cs typeface="Calibri"/>
            </a:endParaRPr>
          </a:p>
          <a:p>
            <a:pPr marL="285750" indent="-285750">
              <a:buFont typeface="Arial"/>
              <a:buChar char="●"/>
            </a:pPr>
            <a:r>
              <a:rPr lang="en-US" sz="2000" b="1">
                <a:solidFill>
                  <a:schemeClr val="lt1"/>
                </a:solidFill>
                <a:ea typeface="+mn-lt"/>
                <a:cs typeface="+mn-lt"/>
              </a:rPr>
              <a:t>GPS in Racehorse Training:</a:t>
            </a:r>
            <a:endParaRPr lang="en-US" sz="2000">
              <a:solidFill>
                <a:schemeClr val="lt1"/>
              </a:solidFill>
              <a:cs typeface="Calibri"/>
            </a:endParaRPr>
          </a:p>
          <a:p>
            <a:pPr marL="1504315" lvl="1" indent="-285750">
              <a:buFont typeface="Arial"/>
              <a:buChar char="○"/>
            </a:pPr>
            <a:r>
              <a:rPr lang="en-US" sz="2000">
                <a:solidFill>
                  <a:srgbClr val="D1D5DB"/>
                </a:solidFill>
                <a:ea typeface="+mn-lt"/>
                <a:cs typeface="+mn-lt"/>
              </a:rPr>
              <a:t>GPS units in racehorse training offer precise workload measures and insights into injury risks.</a:t>
            </a:r>
            <a:endParaRPr lang="en-US" sz="2000">
              <a:cs typeface="Calibri"/>
            </a:endParaRPr>
          </a:p>
          <a:p>
            <a:pPr marL="285750" indent="-285750">
              <a:buFont typeface="Arial"/>
              <a:buChar char="●"/>
            </a:pPr>
            <a:r>
              <a:rPr lang="en-US" sz="2000" b="1">
                <a:solidFill>
                  <a:schemeClr val="lt1"/>
                </a:solidFill>
                <a:ea typeface="+mn-lt"/>
                <a:cs typeface="+mn-lt"/>
              </a:rPr>
              <a:t>Widespread GPS Adoption:</a:t>
            </a:r>
            <a:endParaRPr lang="en-US" sz="2000">
              <a:solidFill>
                <a:schemeClr val="lt1"/>
              </a:solidFill>
              <a:cs typeface="Calibri"/>
            </a:endParaRPr>
          </a:p>
          <a:p>
            <a:pPr marL="1504315" lvl="1" indent="-285750">
              <a:buFont typeface="Arial"/>
              <a:buChar char="○"/>
            </a:pPr>
            <a:r>
              <a:rPr lang="en-US" sz="2000">
                <a:solidFill>
                  <a:srgbClr val="D1D5DB"/>
                </a:solidFill>
                <a:ea typeface="+mn-lt"/>
                <a:cs typeface="+mn-lt"/>
              </a:rPr>
              <a:t>Equine industry widely employs GPS for assessing exercise, competition, behavior, and fitness (Linder et al., 2020).</a:t>
            </a:r>
            <a:endParaRPr lang="en-US" sz="2000">
              <a:cs typeface="Calibri"/>
            </a:endParaRPr>
          </a:p>
          <a:p>
            <a:pPr marL="285750" indent="-285750">
              <a:buFont typeface="Arial"/>
              <a:buChar char="●"/>
            </a:pPr>
            <a:r>
              <a:rPr lang="en-US" sz="2000" b="1">
                <a:solidFill>
                  <a:schemeClr val="lt1"/>
                </a:solidFill>
                <a:ea typeface="+mn-lt"/>
                <a:cs typeface="+mn-lt"/>
              </a:rPr>
              <a:t>Equine Behavior Evolution:</a:t>
            </a:r>
            <a:endParaRPr lang="en-US" sz="2000">
              <a:solidFill>
                <a:schemeClr val="lt1"/>
              </a:solidFill>
              <a:cs typeface="Calibri"/>
            </a:endParaRPr>
          </a:p>
          <a:p>
            <a:pPr marL="1504315" lvl="1" indent="-285750">
              <a:buFont typeface="Arial"/>
              <a:buChar char="○"/>
            </a:pPr>
            <a:r>
              <a:rPr lang="en-US" sz="2000">
                <a:solidFill>
                  <a:srgbClr val="D1D5DB"/>
                </a:solidFill>
                <a:ea typeface="+mn-lt"/>
                <a:cs typeface="+mn-lt"/>
              </a:rPr>
              <a:t>Evolution from the "golden age" of gait analysis to modern detection of age, disease, and fatigue.</a:t>
            </a:r>
            <a:endParaRPr lang="en-US" sz="2000">
              <a:cs typeface="Calibri"/>
            </a:endParaRPr>
          </a:p>
          <a:p>
            <a:pPr marL="1504315" lvl="1" indent="-285750">
              <a:buFont typeface="Arial"/>
              <a:buChar char="○"/>
            </a:pPr>
            <a:r>
              <a:rPr lang="en-US" sz="2000">
                <a:solidFill>
                  <a:srgbClr val="D1D5DB"/>
                </a:solidFill>
                <a:ea typeface="+mn-lt"/>
                <a:cs typeface="+mn-lt"/>
              </a:rPr>
              <a:t>IMUs crucial for objective gait measurements.</a:t>
            </a:r>
            <a:endParaRPr lang="en-US" sz="2000">
              <a:cs typeface="Calibri"/>
            </a:endParaRPr>
          </a:p>
          <a:p>
            <a:pPr marL="285750" indent="-285750">
              <a:buFont typeface="Arial"/>
              <a:buChar char="●"/>
            </a:pPr>
            <a:r>
              <a:rPr lang="en-US" sz="2000" b="1">
                <a:solidFill>
                  <a:schemeClr val="lt1"/>
                </a:solidFill>
                <a:ea typeface="+mn-lt"/>
                <a:cs typeface="+mn-lt"/>
              </a:rPr>
              <a:t>GPS and IMU Synergies:</a:t>
            </a:r>
            <a:endParaRPr lang="en-US" sz="2000">
              <a:solidFill>
                <a:schemeClr val="lt1"/>
              </a:solidFill>
              <a:cs typeface="Calibri"/>
            </a:endParaRPr>
          </a:p>
          <a:p>
            <a:pPr marL="1504315" lvl="1" indent="-285750">
              <a:buFont typeface="Arial"/>
              <a:buChar char="○"/>
            </a:pPr>
            <a:r>
              <a:rPr lang="en-US" sz="2000">
                <a:solidFill>
                  <a:srgbClr val="D1D5DB"/>
                </a:solidFill>
                <a:ea typeface="+mn-lt"/>
                <a:cs typeface="+mn-lt"/>
              </a:rPr>
              <a:t>Recognizing synergies between GPS and IMU systems for accurate and cost-effective equine monitoring.</a:t>
            </a:r>
            <a:endParaRPr lang="en-US" sz="2000">
              <a:cs typeface="Calibri"/>
            </a:endParaRPr>
          </a:p>
          <a:p>
            <a:pPr marL="0" indent="0">
              <a:lnSpc>
                <a:spcPct val="95000"/>
              </a:lnSpc>
              <a:spcBef>
                <a:spcPts val="1333"/>
              </a:spcBef>
              <a:spcAft>
                <a:spcPts val="1600"/>
              </a:spcAft>
              <a:buSzPts val="605"/>
              <a:buNone/>
            </a:pPr>
            <a:endParaRPr lang="en-US" sz="2000">
              <a:solidFill>
                <a:schemeClr val="lt1"/>
              </a:solidFill>
              <a:latin typeface="Calibri"/>
              <a:ea typeface="Calibri"/>
              <a:cs typeface="Calibri"/>
            </a:endParaRPr>
          </a:p>
        </p:txBody>
      </p:sp>
      <p:pic>
        <p:nvPicPr>
          <p:cNvPr id="63" name="Google Shape;63;p14"/>
          <p:cNvPicPr preferRelativeResize="0"/>
          <p:nvPr/>
        </p:nvPicPr>
        <p:blipFill>
          <a:blip r:embed="rId3">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4">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Calibri"/>
                <a:ea typeface="Calibri"/>
                <a:cs typeface="Calibri"/>
              </a:rPr>
              <a:t>4</a:t>
            </a:r>
          </a:p>
        </p:txBody>
      </p:sp>
    </p:spTree>
    <p:extLst>
      <p:ext uri="{BB962C8B-B14F-4D97-AF65-F5344CB8AC3E}">
        <p14:creationId xmlns:p14="http://schemas.microsoft.com/office/powerpoint/2010/main" val="879221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598" y="298400"/>
            <a:ext cx="11256001"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r>
              <a:rPr lang="en" sz="4550">
                <a:solidFill>
                  <a:schemeClr val="lt1"/>
                </a:solidFill>
                <a:latin typeface="Times New Roman"/>
                <a:cs typeface="Calibri"/>
                <a:sym typeface="Calibri"/>
              </a:rPr>
              <a:t>GPS RTK Background - How a GPS Works</a:t>
            </a:r>
            <a:endParaRPr lang="en-US">
              <a:solidFill>
                <a:schemeClr val="lt1"/>
              </a:solidFill>
              <a:latin typeface="Times New Roman"/>
              <a:cs typeface="Times New Roman"/>
            </a:endParaRPr>
          </a:p>
        </p:txBody>
      </p:sp>
      <mc:AlternateContent xmlns:mc="http://schemas.openxmlformats.org/markup-compatibility/2006" xmlns:a14="http://schemas.microsoft.com/office/drawing/2010/main">
        <mc:Choice Requires="a14">
          <p:sp>
            <p:nvSpPr>
              <p:cNvPr id="62" name="Google Shape;62;p14"/>
              <p:cNvSpPr txBox="1">
                <a:spLocks noGrp="1"/>
              </p:cNvSpPr>
              <p:nvPr>
                <p:ph type="body" idx="1"/>
              </p:nvPr>
            </p:nvSpPr>
            <p:spPr>
              <a:xfrm>
                <a:off x="209133" y="1316969"/>
                <a:ext cx="7241600" cy="5321200"/>
              </a:xfrm>
              <a:prstGeom prst="rect">
                <a:avLst/>
              </a:prstGeom>
            </p:spPr>
            <p:txBody>
              <a:bodyPr spcFirstLastPara="1" wrap="square" lIns="121900" tIns="121900" rIns="121900" bIns="121900" anchor="t" anchorCtr="0">
                <a:noAutofit/>
              </a:bodyPr>
              <a:lstStyle/>
              <a:p>
                <a:pPr marL="0" indent="0">
                  <a:lnSpc>
                    <a:spcPct val="95000"/>
                  </a:lnSpc>
                  <a:spcBef>
                    <a:spcPts val="1333"/>
                  </a:spcBef>
                  <a:spcAft>
                    <a:spcPts val="1600"/>
                  </a:spcAft>
                  <a:buSzPts val="605"/>
                  <a:buNone/>
                </a:pPr>
                <a:r>
                  <a:rPr lang="en-US" sz="1552">
                    <a:solidFill>
                      <a:schemeClr val="lt1"/>
                    </a:solidFill>
                    <a:latin typeface="Calibri"/>
                    <a:ea typeface="Calibri"/>
                    <a:cs typeface="Calibri"/>
                  </a:rPr>
                  <a:t>GPS modules find their position via a process called trilateration. This is done by finding the range from multiple satellites to see where they intersect. </a:t>
                </a:r>
              </a:p>
              <a:p>
                <a:pPr marL="0" indent="0">
                  <a:lnSpc>
                    <a:spcPct val="107000"/>
                  </a:lnSpc>
                  <a:spcAft>
                    <a:spcPts val="800"/>
                  </a:spcAft>
                  <a:buNone/>
                </a:pPr>
                <a:r>
                  <a:rPr lang="en-US" sz="1552">
                    <a:solidFill>
                      <a:schemeClr val="lt1"/>
                    </a:solidFill>
                    <a:latin typeface="Calibri"/>
                    <a:ea typeface="Calibri"/>
                    <a:cs typeface="Calibri"/>
                  </a:rPr>
                  <a:t>The GPS module determines the range by using the position of the satellite as well as the time the signal from the satellite was sent out via, </a:t>
                </a:r>
                <a:br>
                  <a:rPr lang="en-US" sz="1552">
                    <a:solidFill>
                      <a:schemeClr val="lt1"/>
                    </a:solidFill>
                    <a:latin typeface="Calibri"/>
                    <a:ea typeface="Calibri"/>
                    <a:cs typeface="Calibri"/>
                  </a:rPr>
                </a:br>
                <a14:m>
                  <m:oMathPara xmlns:m="http://schemas.openxmlformats.org/officeDocument/2006/math">
                    <m:oMathParaPr>
                      <m:jc m:val="centerGroup"/>
                    </m:oMathParaPr>
                    <m:oMath xmlns:m="http://schemas.openxmlformats.org/officeDocument/2006/math">
                      <m:sSub>
                        <m:sSubPr>
                          <m:ctrlPr>
                            <a:rPr lang="en-US" sz="1600" i="1" kern="10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16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ρ</m:t>
                          </m:r>
                        </m:e>
                        <m:sub>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𝑖</m:t>
                          </m:r>
                        </m:sub>
                      </m:sSub>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1600" b="0" i="1" kern="100"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𝑐</m:t>
                      </m:r>
                      <m:r>
                        <a:rPr lang="en-US" sz="1600" i="1" kern="10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600" i="1" kern="10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0" i="1" kern="10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𝑡</m:t>
                          </m:r>
                        </m:e>
                        <m:sub>
                          <m:r>
                            <a:rPr lang="en-US" sz="1600" b="0" i="1" kern="10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𝑖</m:t>
                          </m:r>
                        </m:sub>
                      </m:sSub>
                      <m:r>
                        <a:rPr lang="en-US" sz="1600" b="0" i="1" kern="10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b>
                                      <m:r>
                                        <m:rPr>
                                          <m:nor/>
                                        </m:rPr>
                                        <a:rPr lang="en-US" sz="16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sat</m:t>
                                      </m:r>
                                      <m:r>
                                        <m:rPr>
                                          <m:nor/>
                                        </m:rPr>
                                        <a:rPr lang="en-US" sz="16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𝑖</m:t>
                                      </m:r>
                                    </m:sub>
                                  </m:sSub>
                                </m:e>
                              </m:d>
                            </m:e>
                            <m:sup>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𝑦</m:t>
                                  </m:r>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𝑦</m:t>
                                      </m:r>
                                    </m:e>
                                    <m:sub>
                                      <m:r>
                                        <m:rPr>
                                          <m:nor/>
                                        </m:rPr>
                                        <a:rPr lang="en-US" sz="16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sat</m:t>
                                      </m:r>
                                      <m:r>
                                        <m:rPr>
                                          <m:nor/>
                                        </m:rPr>
                                        <a:rPr lang="en-US" sz="16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𝑖</m:t>
                                      </m:r>
                                    </m:sub>
                                  </m:sSub>
                                </m:e>
                              </m:d>
                            </m:e>
                            <m:sup>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𝑧</m:t>
                                  </m:r>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𝑧</m:t>
                                      </m:r>
                                    </m:e>
                                    <m:sub>
                                      <m:r>
                                        <m:rPr>
                                          <m:nor/>
                                        </m:rPr>
                                        <a:rPr lang="en-US" sz="16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sat</m:t>
                                      </m:r>
                                      <m:r>
                                        <m:rPr>
                                          <m:nor/>
                                        </m:rPr>
                                        <a:rPr lang="en-US" sz="16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𝑖</m:t>
                                      </m:r>
                                    </m:sub>
                                  </m:sSub>
                                </m:e>
                              </m:d>
                            </m:e>
                            <m:sup>
                              <m:r>
                                <a:rPr lang="en-US" sz="16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e>
                      </m:rad>
                    </m:oMath>
                  </m:oMathPara>
                </a14:m>
                <a:endParaRPr lang="en-US" sz="1600" kern="100">
                  <a:latin typeface="Calibri" panose="020F0502020204030204" pitchFamily="34" charset="0"/>
                  <a:ea typeface="Calibri" panose="020F0502020204030204" pitchFamily="34" charset="0"/>
                  <a:cs typeface="Times New Roman" panose="02020603050405020304" pitchFamily="18" charset="0"/>
                </a:endParaRPr>
              </a:p>
              <a:p>
                <a:pPr marL="0" indent="0">
                  <a:lnSpc>
                    <a:spcPct val="95000"/>
                  </a:lnSpc>
                  <a:spcBef>
                    <a:spcPts val="1333"/>
                  </a:spcBef>
                  <a:spcAft>
                    <a:spcPts val="1600"/>
                  </a:spcAft>
                  <a:buSzPts val="605"/>
                  <a:buNone/>
                </a:pPr>
                <a:r>
                  <a:rPr lang="en-US" sz="1552">
                    <a:solidFill>
                      <a:schemeClr val="lt1"/>
                    </a:solidFill>
                    <a:latin typeface="Calibri"/>
                    <a:ea typeface="Calibri"/>
                    <a:cs typeface="Calibri"/>
                  </a:rPr>
                  <a:t>This assumes that the signal traveled in a straight line to the GPS module. In practice there are many sources of error affecting this measurement. This leads to the ‘</a:t>
                </a:r>
                <a:r>
                  <a:rPr lang="en-US" sz="1552" err="1">
                    <a:solidFill>
                      <a:schemeClr val="lt1"/>
                    </a:solidFill>
                    <a:latin typeface="Calibri"/>
                    <a:ea typeface="Calibri"/>
                    <a:cs typeface="Calibri"/>
                  </a:rPr>
                  <a:t>pseudorange</a:t>
                </a:r>
                <a:r>
                  <a:rPr lang="en-US" sz="1552">
                    <a:solidFill>
                      <a:schemeClr val="lt1"/>
                    </a:solidFill>
                    <a:latin typeface="Calibri"/>
                    <a:ea typeface="Calibri"/>
                    <a:cs typeface="Calibri"/>
                  </a:rPr>
                  <a:t>’. Sources of error are</a:t>
                </a:r>
              </a:p>
              <a:p>
                <a:pPr marL="285750" indent="-285750">
                  <a:lnSpc>
                    <a:spcPct val="95000"/>
                  </a:lnSpc>
                  <a:spcBef>
                    <a:spcPts val="1333"/>
                  </a:spcBef>
                  <a:spcAft>
                    <a:spcPts val="1600"/>
                  </a:spcAft>
                  <a:buSzPts val="605"/>
                </a:pPr>
                <a:r>
                  <a:rPr lang="en-US" sz="1552">
                    <a:solidFill>
                      <a:schemeClr val="lt1"/>
                    </a:solidFill>
                    <a:latin typeface="Calibri"/>
                    <a:ea typeface="Calibri"/>
                    <a:cs typeface="Calibri"/>
                  </a:rPr>
                  <a:t>Atmospheric effects, specifically refraction in the ionosphere and troposphere</a:t>
                </a:r>
              </a:p>
              <a:p>
                <a:pPr marL="285750" indent="-285750">
                  <a:lnSpc>
                    <a:spcPct val="95000"/>
                  </a:lnSpc>
                  <a:spcBef>
                    <a:spcPts val="1333"/>
                  </a:spcBef>
                  <a:spcAft>
                    <a:spcPts val="1600"/>
                  </a:spcAft>
                  <a:buSzPts val="605"/>
                </a:pPr>
                <a:r>
                  <a:rPr lang="en-US" sz="1552">
                    <a:solidFill>
                      <a:schemeClr val="lt1"/>
                    </a:solidFill>
                    <a:latin typeface="Calibri"/>
                    <a:ea typeface="Calibri"/>
                    <a:cs typeface="Calibri"/>
                  </a:rPr>
                  <a:t>Clock offsets between the satellite and GPS module</a:t>
                </a:r>
              </a:p>
              <a:p>
                <a:pPr marL="285750" indent="-285750">
                  <a:lnSpc>
                    <a:spcPct val="95000"/>
                  </a:lnSpc>
                  <a:spcBef>
                    <a:spcPts val="1333"/>
                  </a:spcBef>
                  <a:spcAft>
                    <a:spcPts val="1600"/>
                  </a:spcAft>
                  <a:buSzPts val="605"/>
                </a:pPr>
                <a:r>
                  <a:rPr lang="en-US" sz="1552">
                    <a:solidFill>
                      <a:schemeClr val="lt1"/>
                    </a:solidFill>
                    <a:latin typeface="Calibri"/>
                    <a:ea typeface="Calibri"/>
                    <a:cs typeface="Calibri"/>
                  </a:rPr>
                  <a:t>Errors in the Satellites Ephemeral data</a:t>
                </a:r>
              </a:p>
              <a:p>
                <a:pPr marL="285750" indent="-285750">
                  <a:lnSpc>
                    <a:spcPct val="95000"/>
                  </a:lnSpc>
                  <a:spcBef>
                    <a:spcPts val="1333"/>
                  </a:spcBef>
                  <a:spcAft>
                    <a:spcPts val="1600"/>
                  </a:spcAft>
                  <a:buSzPts val="605"/>
                </a:pPr>
                <a:r>
                  <a:rPr lang="en-US" sz="1552">
                    <a:solidFill>
                      <a:schemeClr val="lt1"/>
                    </a:solidFill>
                    <a:latin typeface="Calibri"/>
                    <a:ea typeface="Calibri"/>
                    <a:cs typeface="Calibri"/>
                  </a:rPr>
                  <a:t>Selective Availability (Turned off in 2000)</a:t>
                </a:r>
              </a:p>
            </p:txBody>
          </p:sp>
        </mc:Choice>
        <mc:Fallback xmlns="">
          <p:sp>
            <p:nvSpPr>
              <p:cNvPr id="62" name="Google Shape;62;p14"/>
              <p:cNvSpPr txBox="1">
                <a:spLocks noGrp="1" noRot="1" noChangeAspect="1" noMove="1" noResize="1" noEditPoints="1" noAdjustHandles="1" noChangeArrowheads="1" noChangeShapeType="1" noTextEdit="1"/>
              </p:cNvSpPr>
              <p:nvPr>
                <p:ph type="body" idx="1"/>
              </p:nvPr>
            </p:nvSpPr>
            <p:spPr>
              <a:xfrm>
                <a:off x="209133" y="1316969"/>
                <a:ext cx="7241600" cy="5321200"/>
              </a:xfrm>
              <a:prstGeom prst="rect">
                <a:avLst/>
              </a:prstGeom>
              <a:blipFill>
                <a:blip r:embed="rId3"/>
                <a:stretch>
                  <a:fillRect b="-1718"/>
                </a:stretch>
              </a:blipFill>
            </p:spPr>
            <p:txBody>
              <a:bodyPr/>
              <a:lstStyle/>
              <a:p>
                <a:r>
                  <a:rPr lang="zh-CN" altLang="en-US">
                    <a:noFill/>
                  </a:rPr>
                  <a:t> </a:t>
                </a:r>
              </a:p>
            </p:txBody>
          </p:sp>
        </mc:Fallback>
      </mc:AlternateContent>
      <p:pic>
        <p:nvPicPr>
          <p:cNvPr id="63" name="Google Shape;63;p14"/>
          <p:cNvPicPr preferRelativeResize="0"/>
          <p:nvPr/>
        </p:nvPicPr>
        <p:blipFill>
          <a:blip r:embed="rId4">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5">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Calibri"/>
                <a:ea typeface="Calibri"/>
                <a:cs typeface="Calibri"/>
              </a:rPr>
              <a:t>5</a:t>
            </a:r>
          </a:p>
        </p:txBody>
      </p:sp>
      <p:pic>
        <p:nvPicPr>
          <p:cNvPr id="3" name="Picture 2" descr="A diagram of a satellite&#10;&#10;Description automatically generated">
            <a:extLst>
              <a:ext uri="{FF2B5EF4-FFF2-40B4-BE49-F238E27FC236}">
                <a16:creationId xmlns:a16="http://schemas.microsoft.com/office/drawing/2014/main" id="{DFA812B3-A805-3D23-7618-E3D9905954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0733" y="1306796"/>
            <a:ext cx="4648200" cy="3398491"/>
          </a:xfrm>
          <a:prstGeom prst="rect">
            <a:avLst/>
          </a:prstGeom>
        </p:spPr>
      </p:pic>
      <p:sp>
        <p:nvSpPr>
          <p:cNvPr id="4" name="TextBox 3">
            <a:extLst>
              <a:ext uri="{FF2B5EF4-FFF2-40B4-BE49-F238E27FC236}">
                <a16:creationId xmlns:a16="http://schemas.microsoft.com/office/drawing/2014/main" id="{FB22E807-2A44-BF0B-7270-7A4A8DD00784}"/>
              </a:ext>
            </a:extLst>
          </p:cNvPr>
          <p:cNvSpPr txBox="1"/>
          <p:nvPr/>
        </p:nvSpPr>
        <p:spPr>
          <a:xfrm>
            <a:off x="7494166" y="4800600"/>
            <a:ext cx="4604767" cy="369332"/>
          </a:xfrm>
          <a:prstGeom prst="rect">
            <a:avLst/>
          </a:prstGeom>
          <a:noFill/>
        </p:spPr>
        <p:txBody>
          <a:bodyPr wrap="square" rtlCol="0">
            <a:spAutoFit/>
          </a:bodyPr>
          <a:lstStyle/>
          <a:p>
            <a:r>
              <a:rPr lang="en-US" sz="900">
                <a:solidFill>
                  <a:schemeClr val="bg1"/>
                </a:solidFill>
              </a:rPr>
              <a:t>Image adapted from The Global Positioning System: Signals, Measurements, and Performance by Per K. </a:t>
            </a:r>
            <a:r>
              <a:rPr lang="en-US" sz="900" err="1">
                <a:solidFill>
                  <a:schemeClr val="bg1"/>
                </a:solidFill>
              </a:rPr>
              <a:t>Enge</a:t>
            </a:r>
            <a:r>
              <a:rPr lang="en-US" sz="900">
                <a:solidFill>
                  <a:schemeClr val="bg1"/>
                </a:solidFill>
              </a:rPr>
              <a:t> </a:t>
            </a:r>
          </a:p>
        </p:txBody>
      </p:sp>
    </p:spTree>
    <p:extLst>
      <p:ext uri="{BB962C8B-B14F-4D97-AF65-F5344CB8AC3E}">
        <p14:creationId xmlns:p14="http://schemas.microsoft.com/office/powerpoint/2010/main" val="3415405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98400"/>
            <a:ext cx="9719000"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r>
              <a:rPr lang="en" sz="4550">
                <a:solidFill>
                  <a:schemeClr val="lt1"/>
                </a:solidFill>
                <a:latin typeface="Times New Roman"/>
                <a:cs typeface="Calibri"/>
                <a:sym typeface="Calibri"/>
              </a:rPr>
              <a:t>GPS RTK Background – Intro to RTK</a:t>
            </a:r>
            <a:endParaRPr lang="en-US">
              <a:solidFill>
                <a:schemeClr val="lt1"/>
              </a:solidFill>
              <a:latin typeface="Times New Roman"/>
              <a:cs typeface="Times New Roman"/>
            </a:endParaRPr>
          </a:p>
        </p:txBody>
      </p:sp>
      <p:sp>
        <p:nvSpPr>
          <p:cNvPr id="62" name="Google Shape;62;p14"/>
          <p:cNvSpPr txBox="1">
            <a:spLocks noGrp="1"/>
          </p:cNvSpPr>
          <p:nvPr>
            <p:ph type="body" idx="1"/>
          </p:nvPr>
        </p:nvSpPr>
        <p:spPr>
          <a:xfrm>
            <a:off x="209133" y="1505500"/>
            <a:ext cx="7241600" cy="5321200"/>
          </a:xfrm>
          <a:prstGeom prst="rect">
            <a:avLst/>
          </a:prstGeom>
        </p:spPr>
        <p:txBody>
          <a:bodyPr spcFirstLastPara="1" wrap="square" lIns="121900" tIns="121900" rIns="121900" bIns="121900" anchor="t" anchorCtr="0">
            <a:noAutofit/>
          </a:bodyPr>
          <a:lstStyle/>
          <a:p>
            <a:pPr marL="0" indent="0">
              <a:lnSpc>
                <a:spcPct val="95000"/>
              </a:lnSpc>
              <a:spcBef>
                <a:spcPts val="1333"/>
              </a:spcBef>
              <a:spcAft>
                <a:spcPts val="1600"/>
              </a:spcAft>
              <a:buSzPts val="605"/>
              <a:buNone/>
            </a:pPr>
            <a:r>
              <a:rPr lang="en-US" sz="1552">
                <a:solidFill>
                  <a:schemeClr val="lt1"/>
                </a:solidFill>
                <a:latin typeface="Calibri"/>
                <a:ea typeface="Calibri"/>
                <a:cs typeface="Calibri"/>
              </a:rPr>
              <a:t>So how do we account for these errors? Real Time Kinematics (RTK) mitigates these errors and provides the user with ≈ 1cm accuracy. RTK requires the use of two GPS modules, one acting as a base station with a known location, and a rover whose position we are interested in finding. You also need some form of data link between them. </a:t>
            </a:r>
          </a:p>
          <a:p>
            <a:pPr marL="0" indent="0">
              <a:lnSpc>
                <a:spcPct val="95000"/>
              </a:lnSpc>
              <a:spcBef>
                <a:spcPts val="1333"/>
              </a:spcBef>
              <a:spcAft>
                <a:spcPts val="1600"/>
              </a:spcAft>
              <a:buSzPts val="605"/>
              <a:buNone/>
            </a:pPr>
            <a:r>
              <a:rPr lang="en-US" sz="1552">
                <a:solidFill>
                  <a:schemeClr val="lt1"/>
                </a:solidFill>
                <a:latin typeface="Calibri"/>
                <a:ea typeface="Calibri"/>
                <a:cs typeface="Calibri"/>
              </a:rPr>
              <a:t>The Basic Steps to this process are:</a:t>
            </a:r>
          </a:p>
          <a:p>
            <a:pPr marL="342900" indent="-342900">
              <a:lnSpc>
                <a:spcPct val="95000"/>
              </a:lnSpc>
              <a:spcBef>
                <a:spcPts val="1333"/>
              </a:spcBef>
              <a:spcAft>
                <a:spcPts val="1600"/>
              </a:spcAft>
              <a:buSzPts val="605"/>
              <a:buFont typeface="+mj-lt"/>
              <a:buAutoNum type="arabicPeriod"/>
            </a:pPr>
            <a:r>
              <a:rPr lang="en-US" sz="1552">
                <a:solidFill>
                  <a:schemeClr val="lt1"/>
                </a:solidFill>
                <a:latin typeface="Calibri"/>
                <a:ea typeface="Calibri"/>
                <a:cs typeface="Calibri"/>
              </a:rPr>
              <a:t>The base station measures its </a:t>
            </a:r>
            <a:r>
              <a:rPr lang="en-US" sz="1552" err="1">
                <a:solidFill>
                  <a:schemeClr val="lt1"/>
                </a:solidFill>
                <a:latin typeface="Calibri"/>
                <a:ea typeface="Calibri"/>
                <a:cs typeface="Calibri"/>
              </a:rPr>
              <a:t>pseudorange</a:t>
            </a:r>
            <a:r>
              <a:rPr lang="en-US" sz="1552">
                <a:solidFill>
                  <a:schemeClr val="lt1"/>
                </a:solidFill>
                <a:latin typeface="Calibri"/>
                <a:ea typeface="Calibri"/>
                <a:cs typeface="Calibri"/>
              </a:rPr>
              <a:t> and the phase of the carrier signals, from this it can make estimates on the error the system is seeing since it already knows its position.</a:t>
            </a:r>
          </a:p>
          <a:p>
            <a:pPr marL="342900" indent="-342900">
              <a:lnSpc>
                <a:spcPct val="95000"/>
              </a:lnSpc>
              <a:spcBef>
                <a:spcPts val="1333"/>
              </a:spcBef>
              <a:spcAft>
                <a:spcPts val="1600"/>
              </a:spcAft>
              <a:buSzPts val="605"/>
              <a:buFont typeface="+mj-lt"/>
              <a:buAutoNum type="arabicPeriod"/>
            </a:pPr>
            <a:r>
              <a:rPr lang="en-US" sz="1552">
                <a:solidFill>
                  <a:schemeClr val="lt1"/>
                </a:solidFill>
                <a:latin typeface="Calibri"/>
                <a:ea typeface="Calibri"/>
                <a:cs typeface="Calibri"/>
              </a:rPr>
              <a:t>The base station sends this information, including its location and the phase of the carrier wave to the rover. This is done using the  Radio Technical Commission for Maritime Services (RTCM) protocol</a:t>
            </a:r>
          </a:p>
          <a:p>
            <a:pPr marL="342900" indent="-342900">
              <a:lnSpc>
                <a:spcPct val="95000"/>
              </a:lnSpc>
              <a:spcBef>
                <a:spcPts val="1333"/>
              </a:spcBef>
              <a:spcAft>
                <a:spcPts val="1600"/>
              </a:spcAft>
              <a:buSzPts val="605"/>
              <a:buFont typeface="+mj-lt"/>
              <a:buAutoNum type="arabicPeriod"/>
            </a:pPr>
            <a:r>
              <a:rPr lang="en-US" sz="1552">
                <a:solidFill>
                  <a:schemeClr val="lt1"/>
                </a:solidFill>
                <a:latin typeface="Calibri"/>
                <a:ea typeface="Calibri"/>
                <a:cs typeface="Calibri"/>
              </a:rPr>
              <a:t>The rover then finds its </a:t>
            </a:r>
            <a:r>
              <a:rPr lang="en-US" sz="1552" err="1">
                <a:solidFill>
                  <a:schemeClr val="lt1"/>
                </a:solidFill>
                <a:latin typeface="Calibri"/>
                <a:ea typeface="Calibri"/>
                <a:cs typeface="Calibri"/>
              </a:rPr>
              <a:t>pseudorange</a:t>
            </a:r>
            <a:r>
              <a:rPr lang="en-US" sz="1552">
                <a:solidFill>
                  <a:schemeClr val="lt1"/>
                </a:solidFill>
                <a:latin typeface="Calibri"/>
                <a:ea typeface="Calibri"/>
                <a:cs typeface="Calibri"/>
              </a:rPr>
              <a:t> and uses the data the base station sent to it to find its relative position to the base station to high precision.</a:t>
            </a:r>
          </a:p>
          <a:p>
            <a:pPr marL="342900" indent="-342900">
              <a:lnSpc>
                <a:spcPct val="95000"/>
              </a:lnSpc>
              <a:spcBef>
                <a:spcPts val="1333"/>
              </a:spcBef>
              <a:spcAft>
                <a:spcPts val="1600"/>
              </a:spcAft>
              <a:buSzPts val="605"/>
              <a:buFont typeface="+mj-lt"/>
              <a:buAutoNum type="arabicPeriod"/>
            </a:pPr>
            <a:endParaRPr lang="en-US" sz="1552">
              <a:solidFill>
                <a:schemeClr val="lt1"/>
              </a:solidFill>
              <a:latin typeface="Calibri"/>
              <a:ea typeface="Calibri"/>
              <a:cs typeface="Calibri"/>
            </a:endParaRPr>
          </a:p>
        </p:txBody>
      </p:sp>
      <p:pic>
        <p:nvPicPr>
          <p:cNvPr id="63" name="Google Shape;63;p14"/>
          <p:cNvPicPr preferRelativeResize="0"/>
          <p:nvPr/>
        </p:nvPicPr>
        <p:blipFill>
          <a:blip r:embed="rId3">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4">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Calibri"/>
                <a:ea typeface="Calibri"/>
                <a:cs typeface="Calibri"/>
              </a:rPr>
              <a:t>6</a:t>
            </a:r>
          </a:p>
        </p:txBody>
      </p:sp>
      <p:pic>
        <p:nvPicPr>
          <p:cNvPr id="5" name="Picture 4" descr="A diagram of a navigation system&#10;&#10;Description automatically generated">
            <a:extLst>
              <a:ext uri="{FF2B5EF4-FFF2-40B4-BE49-F238E27FC236}">
                <a16:creationId xmlns:a16="http://schemas.microsoft.com/office/drawing/2014/main" id="{63D3137C-D049-9087-131B-2E86EAEB8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9903" y="1024601"/>
            <a:ext cx="4604767" cy="3572374"/>
          </a:xfrm>
          <a:prstGeom prst="rect">
            <a:avLst/>
          </a:prstGeom>
        </p:spPr>
      </p:pic>
      <p:sp>
        <p:nvSpPr>
          <p:cNvPr id="6" name="TextBox 5">
            <a:extLst>
              <a:ext uri="{FF2B5EF4-FFF2-40B4-BE49-F238E27FC236}">
                <a16:creationId xmlns:a16="http://schemas.microsoft.com/office/drawing/2014/main" id="{5784A64B-9EF8-D8BB-9155-EC90BDB56644}"/>
              </a:ext>
            </a:extLst>
          </p:cNvPr>
          <p:cNvSpPr txBox="1"/>
          <p:nvPr/>
        </p:nvSpPr>
        <p:spPr>
          <a:xfrm>
            <a:off x="7334667" y="4708542"/>
            <a:ext cx="4604767" cy="369332"/>
          </a:xfrm>
          <a:prstGeom prst="rect">
            <a:avLst/>
          </a:prstGeom>
          <a:noFill/>
        </p:spPr>
        <p:txBody>
          <a:bodyPr wrap="square" rtlCol="0">
            <a:spAutoFit/>
          </a:bodyPr>
          <a:lstStyle/>
          <a:p>
            <a:r>
              <a:rPr lang="en-US" sz="900">
                <a:solidFill>
                  <a:schemeClr val="bg1"/>
                </a:solidFill>
              </a:rPr>
              <a:t>Image adapted from The Global Positioning System: Signals, Measurements, and Performance by Per K. </a:t>
            </a:r>
            <a:r>
              <a:rPr lang="en-US" sz="900" err="1">
                <a:solidFill>
                  <a:schemeClr val="bg1"/>
                </a:solidFill>
              </a:rPr>
              <a:t>Enge</a:t>
            </a:r>
            <a:r>
              <a:rPr lang="en-US" sz="900">
                <a:solidFill>
                  <a:schemeClr val="bg1"/>
                </a:solidFill>
              </a:rPr>
              <a:t> </a:t>
            </a:r>
          </a:p>
        </p:txBody>
      </p:sp>
    </p:spTree>
    <p:extLst>
      <p:ext uri="{BB962C8B-B14F-4D97-AF65-F5344CB8AC3E}">
        <p14:creationId xmlns:p14="http://schemas.microsoft.com/office/powerpoint/2010/main" val="2199138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98400"/>
            <a:ext cx="10201600"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r>
              <a:rPr lang="en" sz="4550">
                <a:solidFill>
                  <a:schemeClr val="lt1"/>
                </a:solidFill>
                <a:latin typeface="Times New Roman"/>
                <a:cs typeface="Calibri"/>
                <a:sym typeface="Calibri"/>
              </a:rPr>
              <a:t>GPS RTK Background - RTK Algorithm</a:t>
            </a:r>
            <a:endParaRPr lang="en-US">
              <a:solidFill>
                <a:schemeClr val="lt1"/>
              </a:solidFill>
              <a:latin typeface="Times New Roman"/>
              <a:cs typeface="Times New Roman"/>
            </a:endParaRPr>
          </a:p>
        </p:txBody>
      </p:sp>
      <mc:AlternateContent xmlns:mc="http://schemas.openxmlformats.org/markup-compatibility/2006" xmlns:a14="http://schemas.microsoft.com/office/drawing/2010/main">
        <mc:Choice Requires="a14">
          <p:sp>
            <p:nvSpPr>
              <p:cNvPr id="62" name="Google Shape;62;p14"/>
              <p:cNvSpPr txBox="1">
                <a:spLocks noGrp="1"/>
              </p:cNvSpPr>
              <p:nvPr>
                <p:ph type="body" idx="1"/>
              </p:nvPr>
            </p:nvSpPr>
            <p:spPr>
              <a:xfrm>
                <a:off x="217600" y="1062000"/>
                <a:ext cx="7241600" cy="5321200"/>
              </a:xfrm>
              <a:prstGeom prst="rect">
                <a:avLst/>
              </a:prstGeom>
            </p:spPr>
            <p:txBody>
              <a:bodyPr spcFirstLastPara="1" wrap="square" lIns="121900" tIns="121900" rIns="121900" bIns="121900" anchor="t" anchorCtr="0">
                <a:noAutofit/>
              </a:bodyPr>
              <a:lstStyle/>
              <a:p>
                <a:pPr marL="0" indent="0">
                  <a:lnSpc>
                    <a:spcPct val="95000"/>
                  </a:lnSpc>
                  <a:spcBef>
                    <a:spcPts val="1333"/>
                  </a:spcBef>
                  <a:spcAft>
                    <a:spcPts val="1600"/>
                  </a:spcAft>
                  <a:buSzPts val="605"/>
                  <a:buNone/>
                </a:pPr>
                <a:r>
                  <a:rPr lang="en-US" sz="1552">
                    <a:solidFill>
                      <a:schemeClr val="lt1"/>
                    </a:solidFill>
                    <a:latin typeface="Calibri"/>
                    <a:ea typeface="Calibri"/>
                    <a:cs typeface="Calibri"/>
                  </a:rPr>
                  <a:t>To find the relative position of the rover from the base station, the rover must calculate the phase difference between the signals arriving there, and at the base station. This is done via process known as double difference processing. Mathematically this looks like,</a:t>
                </a:r>
              </a:p>
              <a:p>
                <a:pPr marL="0" indent="0">
                  <a:lnSpc>
                    <a:spcPct val="95000"/>
                  </a:lnSpc>
                  <a:spcBef>
                    <a:spcPts val="1333"/>
                  </a:spcBef>
                  <a:spcAft>
                    <a:spcPts val="1600"/>
                  </a:spcAft>
                  <a:buSzPts val="605"/>
                  <a:buNone/>
                </a:pPr>
                <a14:m>
                  <m:oMathPara xmlns:m="http://schemas.openxmlformats.org/officeDocument/2006/math">
                    <m:oMathParaPr>
                      <m:jc m:val="centerGroup"/>
                    </m:oMathParaPr>
                    <m:oMath xmlns:m="http://schemas.openxmlformats.org/officeDocument/2006/math">
                      <m:sSub>
                        <m:sSubPr>
                          <m:ctrlPr>
                            <a:rPr lang="en-US" sz="1800" i="1" kern="10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ϕ</m:t>
                          </m:r>
                        </m:e>
                        <m:sub>
                          <m:r>
                            <m:rPr>
                              <m:nor/>
                            </m:rP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base</m:t>
                          </m:r>
                          <m:r>
                            <m:rPr>
                              <m:nor/>
                            </m:rP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m:rPr>
                              <m:sty m:val="p"/>
                            </m:rP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λ</m:t>
                          </m:r>
                        </m:den>
                      </m:f>
                      <m:d>
                        <m:dPr>
                          <m:begChr m:val="["/>
                          <m:endChr m:val="]"/>
                          <m:ctrlP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ρ</m:t>
                              </m:r>
                            </m:e>
                            <m:sub>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𝑁</m:t>
                              </m:r>
                            </m:e>
                            <m:sub>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𝑖</m:t>
                              </m:r>
                            </m:sub>
                          </m:sSub>
                          <m:r>
                            <m:rPr>
                              <m:sty m:val="p"/>
                            </m:rP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λ</m:t>
                          </m:r>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ϵ</m:t>
                              </m:r>
                            </m:e>
                            <m:sub>
                              <m:r>
                                <m:rPr>
                                  <m:sty m:val="p"/>
                                </m:rP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ϕ</m:t>
                              </m:r>
                            </m:sub>
                          </m:sSub>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𝐼</m:t>
                              </m:r>
                            </m:e>
                            <m:sub>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𝑐</m:t>
                          </m:r>
                          <m:d>
                            <m:dPr>
                              <m:ctrlP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b>
                                  <m:r>
                                    <m:rPr>
                                      <m:nor/>
                                    </m:rP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sat</m:t>
                                  </m:r>
                                  <m:r>
                                    <m:rPr>
                                      <m:nor/>
                                    </m:rP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b>
                                  <m:r>
                                    <m:rPr>
                                      <m:nor/>
                                    </m:rP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base</m:t>
                                  </m:r>
                                  <m:r>
                                    <m:rPr>
                                      <m:nor/>
                                    </m:rP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sub>
                              </m:sSub>
                            </m:e>
                          </m:d>
                        </m:e>
                      </m:d>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5000"/>
                  </a:lnSpc>
                  <a:spcBef>
                    <a:spcPts val="1333"/>
                  </a:spcBef>
                  <a:spcAft>
                    <a:spcPts val="1600"/>
                  </a:spcAft>
                  <a:buSzPts val="605"/>
                  <a:buNone/>
                </a:pPr>
                <a:r>
                  <a:rPr lang="en-US" sz="1552">
                    <a:solidFill>
                      <a:schemeClr val="lt1"/>
                    </a:solidFill>
                    <a:latin typeface="Calibri"/>
                    <a:ea typeface="Calibri"/>
                    <a:cs typeface="Calibri"/>
                  </a:rPr>
                  <a:t>which finds the phase of the signal at the base station/rover. For double difference processing we need to find the phase difference between the base station and rover for 2 different signals and subtract them. This results in,</a:t>
                </a:r>
              </a:p>
              <a:p>
                <a:pPr marL="0" indent="0">
                  <a:lnSpc>
                    <a:spcPct val="95000"/>
                  </a:lnSpc>
                  <a:spcBef>
                    <a:spcPts val="1333"/>
                  </a:spcBef>
                  <a:spcAft>
                    <a:spcPts val="1600"/>
                  </a:spcAft>
                  <a:buSzPts val="605"/>
                  <a:buNone/>
                </a:pPr>
                <a14:m>
                  <m:oMathPara xmlns:m="http://schemas.openxmlformats.org/officeDocument/2006/math">
                    <m:oMathParaPr>
                      <m:jc m:val="centerGroup"/>
                    </m:oMathParaPr>
                    <m:oMath xmlns:m="http://schemas.openxmlformats.org/officeDocument/2006/math">
                      <m:r>
                        <m:rPr>
                          <m:sty m:val="p"/>
                        </m:rPr>
                        <a:rPr lang="en-US" sz="1400" kern="10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ΔΦ</m:t>
                      </m:r>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14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m:rPr>
                              <m:sty m:val="p"/>
                            </m:rPr>
                            <a:rPr lang="en-US" sz="14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λ</m:t>
                          </m:r>
                        </m:den>
                      </m:f>
                      <m:d>
                        <m:dPr>
                          <m:ctrlP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4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ρ</m:t>
                              </m:r>
                            </m:e>
                            <m:sub>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𝑟𝑒𝑐</m:t>
                              </m:r>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4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ρ</m:t>
                              </m:r>
                            </m:e>
                            <m:sub>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𝑏𝑎𝑠𝑒</m:t>
                              </m:r>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4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ρ</m:t>
                              </m:r>
                            </m:e>
                            <m:sub>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𝑟𝑒𝑐</m:t>
                              </m:r>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4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ρ</m:t>
                              </m:r>
                            </m:e>
                            <m:sub>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𝑏𝑎𝑠𝑒</m:t>
                              </m:r>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4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λ</m:t>
                          </m:r>
                          <m:d>
                            <m:dPr>
                              <m:ctrlP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𝑁</m:t>
                                  </m:r>
                                </m:e>
                                <m:sub>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𝑟𝑒𝑐</m:t>
                                  </m:r>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𝑁</m:t>
                                  </m:r>
                                </m:e>
                                <m:sub>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𝑏𝑎𝑠𝑒</m:t>
                                  </m:r>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𝑁</m:t>
                                  </m:r>
                                </m:e>
                                <m:sub>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𝑟𝑒𝑐</m:t>
                                  </m:r>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𝑁</m:t>
                                  </m:r>
                                </m:e>
                                <m:sub>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𝑏𝑎𝑠𝑒</m:t>
                                  </m:r>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d>
                        </m:e>
                      </m:d>
                      <m:r>
                        <a:rPr lang="en-US" sz="14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4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5000"/>
                  </a:lnSpc>
                  <a:spcBef>
                    <a:spcPts val="1333"/>
                  </a:spcBef>
                  <a:spcAft>
                    <a:spcPts val="1600"/>
                  </a:spcAft>
                  <a:buSzPts val="605"/>
                  <a:buNone/>
                </a:pPr>
                <a:r>
                  <a:rPr lang="en-US" sz="1400" kern="100">
                    <a:solidFill>
                      <a:schemeClr val="bg1"/>
                    </a:solidFill>
                    <a:latin typeface="Calibri" panose="020F0502020204030204" pitchFamily="34" charset="0"/>
                    <a:ea typeface="Calibri" panose="020F0502020204030204" pitchFamily="34" charset="0"/>
                    <a:cs typeface="Times New Roman" panose="02020603050405020304" pitchFamily="18" charset="0"/>
                  </a:rPr>
                  <a:t>which resolves the issue to 4 integer ambiguities. Solve these and you have the relative position. This is what is known as RTK ‘floating’ mode.</a:t>
                </a:r>
              </a:p>
              <a:p>
                <a:pPr marL="0" indent="0">
                  <a:lnSpc>
                    <a:spcPct val="95000"/>
                  </a:lnSpc>
                  <a:spcBef>
                    <a:spcPts val="1333"/>
                  </a:spcBef>
                  <a:spcAft>
                    <a:spcPts val="1600"/>
                  </a:spcAft>
                  <a:buSzPts val="605"/>
                  <a:buNone/>
                </a:pPr>
                <a:r>
                  <a:rPr lang="en-US" sz="1400" kern="100">
                    <a:solidFill>
                      <a:schemeClr val="bg1"/>
                    </a:solidFill>
                    <a:latin typeface="Calibri" panose="020F0502020204030204" pitchFamily="34" charset="0"/>
                    <a:ea typeface="Calibri" panose="020F0502020204030204" pitchFamily="34" charset="0"/>
                    <a:cs typeface="Times New Roman" panose="02020603050405020304" pitchFamily="18" charset="0"/>
                  </a:rPr>
                  <a:t>Solving for these requires taking multiple sets of data and complex algorithms to solve. The time it takes for the rover to ‘fix’ is what denotes the quality of a device. </a:t>
                </a:r>
              </a:p>
              <a:p>
                <a:pPr marL="0" indent="0">
                  <a:lnSpc>
                    <a:spcPct val="95000"/>
                  </a:lnSpc>
                  <a:spcBef>
                    <a:spcPts val="1333"/>
                  </a:spcBef>
                  <a:spcAft>
                    <a:spcPts val="1600"/>
                  </a:spcAft>
                  <a:buSzPts val="605"/>
                  <a:buNone/>
                </a:pPr>
                <a:r>
                  <a:rPr lang="en-US" sz="14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pro</a:t>
                </a:r>
                <a:r>
                  <a:rPr lang="en-US" sz="1400" kern="100">
                    <a:solidFill>
                      <a:schemeClr val="bg1"/>
                    </a:solidFill>
                    <a:latin typeface="Calibri" panose="020F0502020204030204" pitchFamily="34" charset="0"/>
                    <a:ea typeface="Calibri" panose="020F0502020204030204" pitchFamily="34" charset="0"/>
                    <a:cs typeface="Times New Roman" panose="02020603050405020304" pitchFamily="18" charset="0"/>
                  </a:rPr>
                  <a:t>cess works on the assumption that the errors seen by the base station are the same as those experienced by the rover. </a:t>
                </a:r>
                <a:endParaRPr lang="en-US" sz="14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5000"/>
                  </a:lnSpc>
                  <a:spcBef>
                    <a:spcPts val="1333"/>
                  </a:spcBef>
                  <a:spcAft>
                    <a:spcPts val="1600"/>
                  </a:spcAft>
                  <a:buSzPts val="605"/>
                  <a:buNone/>
                </a:pPr>
                <a:endParaRPr lang="en-US" sz="1552">
                  <a:solidFill>
                    <a:schemeClr val="lt1"/>
                  </a:solidFill>
                  <a:latin typeface="Calibri"/>
                  <a:ea typeface="Calibri"/>
                  <a:cs typeface="Calibri"/>
                </a:endParaRPr>
              </a:p>
            </p:txBody>
          </p:sp>
        </mc:Choice>
        <mc:Fallback xmlns="">
          <p:sp>
            <p:nvSpPr>
              <p:cNvPr id="62" name="Google Shape;62;p14"/>
              <p:cNvSpPr txBox="1">
                <a:spLocks noGrp="1" noRot="1" noChangeAspect="1" noMove="1" noResize="1" noEditPoints="1" noAdjustHandles="1" noChangeArrowheads="1" noChangeShapeType="1" noTextEdit="1"/>
              </p:cNvSpPr>
              <p:nvPr>
                <p:ph type="body" idx="1"/>
              </p:nvPr>
            </p:nvSpPr>
            <p:spPr>
              <a:xfrm>
                <a:off x="217600" y="1062000"/>
                <a:ext cx="7241600" cy="5321200"/>
              </a:xfrm>
              <a:prstGeom prst="rect">
                <a:avLst/>
              </a:prstGeom>
              <a:blipFill>
                <a:blip r:embed="rId3"/>
                <a:stretch>
                  <a:fillRect r="-421" b="-7331"/>
                </a:stretch>
              </a:blipFill>
            </p:spPr>
            <p:txBody>
              <a:bodyPr/>
              <a:lstStyle/>
              <a:p>
                <a:r>
                  <a:rPr lang="zh-CN" altLang="en-US">
                    <a:noFill/>
                  </a:rPr>
                  <a:t> </a:t>
                </a:r>
              </a:p>
            </p:txBody>
          </p:sp>
        </mc:Fallback>
      </mc:AlternateContent>
      <p:pic>
        <p:nvPicPr>
          <p:cNvPr id="63" name="Google Shape;63;p14"/>
          <p:cNvPicPr preferRelativeResize="0"/>
          <p:nvPr/>
        </p:nvPicPr>
        <p:blipFill>
          <a:blip r:embed="rId4">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5">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Calibri"/>
                <a:ea typeface="Calibri"/>
                <a:cs typeface="Calibri"/>
              </a:rPr>
              <a:t>7</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56B0291-7959-14B7-60AA-9D29BFB0EE48}"/>
                  </a:ext>
                </a:extLst>
              </p:cNvPr>
              <p:cNvSpPr txBox="1"/>
              <p:nvPr/>
            </p:nvSpPr>
            <p:spPr>
              <a:xfrm>
                <a:off x="7704667" y="1491734"/>
                <a:ext cx="3183467" cy="3465692"/>
              </a:xfrm>
              <a:prstGeom prst="rect">
                <a:avLst/>
              </a:prstGeom>
              <a:noFill/>
            </p:spPr>
            <p:txBody>
              <a:bodyPr wrap="square" rtlCol="0">
                <a:spAutoFit/>
              </a:bodyPr>
              <a:lstStyle/>
              <a:p>
                <a:r>
                  <a:rPr lang="en-US">
                    <a:solidFill>
                      <a:schemeClr val="bg1"/>
                    </a:solidFill>
                  </a:rPr>
                  <a:t>Variables in Equations:</a:t>
                </a:r>
              </a:p>
              <a:p>
                <a:pPr marL="0" marR="0">
                  <a:lnSpc>
                    <a:spcPct val="107000"/>
                  </a:lnSpc>
                  <a:spcBef>
                    <a:spcPts val="0"/>
                  </a:spcBef>
                  <a:spcAft>
                    <a:spcPts val="800"/>
                  </a:spcAft>
                </a:pPr>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1800" kern="10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λ</m:t>
                    </m:r>
                  </m:oMath>
                </a14:m>
                <a: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a:t> - Wavelength</a:t>
                </a:r>
              </a:p>
              <a:p>
                <a:pPr marL="0" marR="0">
                  <a:lnSpc>
                    <a:spcPct val="107000"/>
                  </a:lnSpc>
                  <a:spcBef>
                    <a:spcPts val="0"/>
                  </a:spcBef>
                  <a:spcAft>
                    <a:spcPts val="800"/>
                  </a:spcAft>
                </a:pPr>
                <a14:m>
                  <m:oMath xmlns:m="http://schemas.openxmlformats.org/officeDocument/2006/math">
                    <m:sSub>
                      <m:sSubPr>
                        <m:ctrlP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ϵ</m:t>
                        </m:r>
                      </m:e>
                      <m:sub>
                        <m:r>
                          <m:rPr>
                            <m:sty m:val="p"/>
                          </m:rP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ϕ</m:t>
                        </m:r>
                      </m:sub>
                    </m:sSub>
                  </m:oMath>
                </a14:m>
                <a: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a:t> - </a:t>
                </a:r>
                <a: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a:t>System Noise</a:t>
                </a:r>
              </a:p>
              <a:p>
                <a:pPr marL="0" marR="0">
                  <a:lnSpc>
                    <a:spcPct val="107000"/>
                  </a:lnSpc>
                  <a:spcBef>
                    <a:spcPts val="0"/>
                  </a:spcBef>
                  <a:spcAft>
                    <a:spcPts val="800"/>
                  </a:spcAft>
                </a:pPr>
                <a14:m>
                  <m:oMath xmlns:m="http://schemas.openxmlformats.org/officeDocument/2006/math">
                    <m:sSub>
                      <m:sSubPr>
                        <m:ctrlP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𝐼</m:t>
                        </m:r>
                      </m:e>
                      <m:sub>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𝑖</m:t>
                        </m:r>
                      </m:sub>
                    </m:sSub>
                  </m:oMath>
                </a14:m>
                <a: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a:t> - </a:t>
                </a:r>
                <a: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a:t>Ionospheric Error</a:t>
                </a:r>
                <a:endPar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14:m>
                  <m:oMath xmlns:m="http://schemas.openxmlformats.org/officeDocument/2006/math">
                    <m:sSub>
                      <m:sSubPr>
                        <m:ctrlP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𝑖</m:t>
                        </m:r>
                      </m:sub>
                    </m:sSub>
                  </m:oMath>
                </a14:m>
                <a: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a:t> - </a:t>
                </a:r>
                <a: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a:t>Tropospheric Error</a:t>
                </a:r>
                <a:endPar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14:m>
                  <m:oMath xmlns:m="http://schemas.openxmlformats.org/officeDocument/2006/math">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𝑐</m:t>
                    </m:r>
                  </m:oMath>
                </a14:m>
                <a: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a:t> – </a:t>
                </a:r>
                <a:r>
                  <a:rPr lang="en-US" sz="1800"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a:t>Speed of Light</a:t>
                </a:r>
                <a:endPar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14:m>
                  <m:oMath xmlns:m="http://schemas.openxmlformats.org/officeDocument/2006/math">
                    <m:sSub>
                      <m:sSubPr>
                        <m:ctrlP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𝑁</m:t>
                        </m:r>
                      </m:e>
                      <m:sub>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𝑖</m:t>
                        </m:r>
                      </m:sub>
                    </m:sSub>
                  </m:oMath>
                </a14:m>
                <a: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a:t> - </a:t>
                </a:r>
                <a:r>
                  <a:rPr lang="en-US" kern="1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a:t>Integer Ambiguity</a:t>
                </a:r>
                <a:endPar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14:m>
                  <m:oMath xmlns:m="http://schemas.openxmlformats.org/officeDocument/2006/math">
                    <m:r>
                      <a:rPr lang="en-US" sz="18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oMath>
                </a14:m>
                <a:r>
                  <a:rPr lang="en-US"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Clock Bias</a:t>
                </a:r>
              </a:p>
              <a:p>
                <a:endParaRPr lang="en-US">
                  <a:solidFill>
                    <a:schemeClr val="bg1"/>
                  </a:solidFill>
                </a:endParaRPr>
              </a:p>
            </p:txBody>
          </p:sp>
        </mc:Choice>
        <mc:Fallback xmlns="">
          <p:sp>
            <p:nvSpPr>
              <p:cNvPr id="2" name="TextBox 1">
                <a:extLst>
                  <a:ext uri="{FF2B5EF4-FFF2-40B4-BE49-F238E27FC236}">
                    <a16:creationId xmlns:a16="http://schemas.microsoft.com/office/drawing/2014/main" id="{056B0291-7959-14B7-60AA-9D29BFB0EE48}"/>
                  </a:ext>
                </a:extLst>
              </p:cNvPr>
              <p:cNvSpPr txBox="1">
                <a:spLocks noRot="1" noChangeAspect="1" noMove="1" noResize="1" noEditPoints="1" noAdjustHandles="1" noChangeArrowheads="1" noChangeShapeType="1" noTextEdit="1"/>
              </p:cNvSpPr>
              <p:nvPr/>
            </p:nvSpPr>
            <p:spPr>
              <a:xfrm>
                <a:off x="7704667" y="1491734"/>
                <a:ext cx="3183467" cy="3465692"/>
              </a:xfrm>
              <a:prstGeom prst="rect">
                <a:avLst/>
              </a:prstGeom>
              <a:blipFill>
                <a:blip r:embed="rId6"/>
                <a:stretch>
                  <a:fillRect l="-1724" t="-105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78403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98400"/>
            <a:ext cx="6219200"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r>
              <a:rPr lang="en" sz="4550">
                <a:solidFill>
                  <a:schemeClr val="lt1"/>
                </a:solidFill>
                <a:latin typeface="Times New Roman"/>
                <a:cs typeface="Calibri"/>
                <a:sym typeface="Calibri"/>
              </a:rPr>
              <a:t>Experimental Set-up</a:t>
            </a:r>
            <a:endParaRPr lang="en-US">
              <a:solidFill>
                <a:schemeClr val="lt1"/>
              </a:solidFill>
              <a:latin typeface="Times New Roman"/>
              <a:cs typeface="Times New Roman"/>
            </a:endParaRPr>
          </a:p>
        </p:txBody>
      </p:sp>
      <p:pic>
        <p:nvPicPr>
          <p:cNvPr id="6" name="Picture 5">
            <a:extLst>
              <a:ext uri="{FF2B5EF4-FFF2-40B4-BE49-F238E27FC236}">
                <a16:creationId xmlns:a16="http://schemas.microsoft.com/office/drawing/2014/main" id="{00BB01EC-4F90-6CB2-3A25-32BEFB762E72}"/>
              </a:ext>
            </a:extLst>
          </p:cNvPr>
          <p:cNvPicPr>
            <a:picLocks noChangeAspect="1"/>
          </p:cNvPicPr>
          <p:nvPr/>
        </p:nvPicPr>
        <p:blipFill rotWithShape="1">
          <a:blip r:embed="rId3"/>
          <a:srcRect l="13950" t="36544" r="20162" b="25555"/>
          <a:stretch/>
        </p:blipFill>
        <p:spPr>
          <a:xfrm>
            <a:off x="5674111" y="175195"/>
            <a:ext cx="1773758" cy="1361833"/>
          </a:xfrm>
          <a:prstGeom prst="rect">
            <a:avLst/>
          </a:prstGeom>
        </p:spPr>
      </p:pic>
      <p:sp>
        <p:nvSpPr>
          <p:cNvPr id="62" name="Google Shape;62;p14"/>
          <p:cNvSpPr txBox="1">
            <a:spLocks noGrp="1"/>
          </p:cNvSpPr>
          <p:nvPr>
            <p:ph type="body" idx="1"/>
          </p:nvPr>
        </p:nvSpPr>
        <p:spPr>
          <a:xfrm>
            <a:off x="209133" y="1505500"/>
            <a:ext cx="7241600" cy="5321200"/>
          </a:xfrm>
          <a:prstGeom prst="rect">
            <a:avLst/>
          </a:prstGeom>
        </p:spPr>
        <p:txBody>
          <a:bodyPr spcFirstLastPara="1" wrap="square" lIns="121900" tIns="121900" rIns="121900" bIns="121900" anchor="t" anchorCtr="0">
            <a:noAutofit/>
          </a:bodyPr>
          <a:lstStyle/>
          <a:p>
            <a:pPr marL="285750" indent="-285750">
              <a:lnSpc>
                <a:spcPct val="95000"/>
              </a:lnSpc>
              <a:spcBef>
                <a:spcPts val="1333"/>
              </a:spcBef>
              <a:spcAft>
                <a:spcPts val="1600"/>
              </a:spcAft>
            </a:pPr>
            <a:r>
              <a:rPr lang="en-US" sz="1600">
                <a:solidFill>
                  <a:schemeClr val="bg1"/>
                </a:solidFill>
                <a:latin typeface="Arial Nova"/>
                <a:ea typeface="Calibri"/>
                <a:cs typeface="Arial"/>
              </a:rPr>
              <a:t>System components: </a:t>
            </a:r>
            <a:r>
              <a:rPr lang="en-US" sz="1600">
                <a:solidFill>
                  <a:schemeClr val="bg2">
                    <a:lumMod val="90000"/>
                  </a:schemeClr>
                </a:solidFill>
                <a:latin typeface="Arial Nova"/>
                <a:ea typeface="Calibri"/>
                <a:cs typeface="Arial"/>
              </a:rPr>
              <a:t>Two GPS-RTK-SMA Breakout boards by </a:t>
            </a:r>
            <a:r>
              <a:rPr lang="en-US" sz="1600" err="1">
                <a:solidFill>
                  <a:schemeClr val="bg2">
                    <a:lumMod val="90000"/>
                  </a:schemeClr>
                </a:solidFill>
                <a:latin typeface="Arial Nova"/>
                <a:ea typeface="Calibri"/>
                <a:cs typeface="Arial"/>
              </a:rPr>
              <a:t>Sparkfun</a:t>
            </a:r>
            <a:r>
              <a:rPr lang="en-US" sz="1600">
                <a:solidFill>
                  <a:schemeClr val="bg2">
                    <a:lumMod val="90000"/>
                  </a:schemeClr>
                </a:solidFill>
                <a:latin typeface="Arial Nova"/>
                <a:ea typeface="Calibri"/>
                <a:cs typeface="Arial"/>
              </a:rPr>
              <a:t> Electronics.</a:t>
            </a:r>
            <a:endParaRPr lang="en-US" sz="1600">
              <a:solidFill>
                <a:schemeClr val="bg2">
                  <a:lumMod val="90000"/>
                </a:schemeClr>
              </a:solidFill>
              <a:latin typeface="Arial Nova"/>
              <a:cs typeface="Calibri"/>
            </a:endParaRPr>
          </a:p>
          <a:p>
            <a:pPr marL="285750" indent="-285750">
              <a:lnSpc>
                <a:spcPct val="95000"/>
              </a:lnSpc>
              <a:spcBef>
                <a:spcPts val="1333"/>
              </a:spcBef>
              <a:spcAft>
                <a:spcPts val="1600"/>
              </a:spcAft>
            </a:pPr>
            <a:r>
              <a:rPr lang="en-US" sz="1600">
                <a:solidFill>
                  <a:schemeClr val="bg1"/>
                </a:solidFill>
                <a:latin typeface="Arial Nova"/>
                <a:cs typeface="Arial"/>
              </a:rPr>
              <a:t>Communication Setup : </a:t>
            </a:r>
            <a:r>
              <a:rPr lang="en-US" sz="1600">
                <a:solidFill>
                  <a:schemeClr val="bg2">
                    <a:lumMod val="90000"/>
                  </a:schemeClr>
                </a:solidFill>
                <a:latin typeface="Arial Nova"/>
                <a:cs typeface="Arial"/>
              </a:rPr>
              <a:t>Each board is paired with LoRa Thing Plus - </a:t>
            </a:r>
            <a:r>
              <a:rPr lang="en-US" sz="1600" err="1">
                <a:solidFill>
                  <a:schemeClr val="bg2">
                    <a:lumMod val="90000"/>
                  </a:schemeClr>
                </a:solidFill>
                <a:latin typeface="Arial Nova"/>
                <a:ea typeface="+mn-lt"/>
                <a:cs typeface="+mn-lt"/>
              </a:rPr>
              <a:t>expLoRaBLE</a:t>
            </a:r>
            <a:r>
              <a:rPr lang="en-US" sz="1600">
                <a:solidFill>
                  <a:schemeClr val="bg2">
                    <a:lumMod val="90000"/>
                  </a:schemeClr>
                </a:solidFill>
                <a:latin typeface="Arial Nova"/>
                <a:ea typeface="+mn-lt"/>
                <a:cs typeface="+mn-lt"/>
              </a:rPr>
              <a:t> board, allowing communication over the radio antenna of 915 </a:t>
            </a:r>
            <a:r>
              <a:rPr lang="en-US" sz="1600" err="1">
                <a:solidFill>
                  <a:schemeClr val="bg2">
                    <a:lumMod val="90000"/>
                  </a:schemeClr>
                </a:solidFill>
                <a:latin typeface="Arial Nova"/>
                <a:ea typeface="+mn-lt"/>
                <a:cs typeface="+mn-lt"/>
              </a:rPr>
              <a:t>MHz.</a:t>
            </a:r>
            <a:r>
              <a:rPr lang="en-US" sz="1600">
                <a:solidFill>
                  <a:schemeClr val="bg2">
                    <a:lumMod val="90000"/>
                  </a:schemeClr>
                </a:solidFill>
                <a:latin typeface="Arial Nova"/>
                <a:ea typeface="+mn-lt"/>
                <a:cs typeface="+mn-lt"/>
              </a:rPr>
              <a:t> </a:t>
            </a:r>
            <a:endParaRPr lang="en-US" sz="1600">
              <a:solidFill>
                <a:schemeClr val="bg2">
                  <a:lumMod val="90000"/>
                </a:schemeClr>
              </a:solidFill>
              <a:latin typeface="Arial Nova"/>
              <a:cs typeface="Calibri"/>
            </a:endParaRPr>
          </a:p>
          <a:p>
            <a:pPr marL="285750" indent="-285750">
              <a:lnSpc>
                <a:spcPct val="95000"/>
              </a:lnSpc>
              <a:spcBef>
                <a:spcPts val="1333"/>
              </a:spcBef>
              <a:spcAft>
                <a:spcPts val="1600"/>
              </a:spcAft>
            </a:pPr>
            <a:r>
              <a:rPr lang="en-US" sz="1600">
                <a:solidFill>
                  <a:schemeClr val="bg1"/>
                </a:solidFill>
                <a:latin typeface="Arial Nova"/>
                <a:cs typeface="Calibri"/>
              </a:rPr>
              <a:t>Antenna and Grounding plates: </a:t>
            </a:r>
            <a:r>
              <a:rPr lang="en-US" sz="1600">
                <a:solidFill>
                  <a:schemeClr val="bg2">
                    <a:lumMod val="90000"/>
                  </a:schemeClr>
                </a:solidFill>
                <a:latin typeface="Arial Nova"/>
                <a:ea typeface="+mn-lt"/>
                <a:cs typeface="+mn-lt"/>
              </a:rPr>
              <a:t>ANN-MB-00 GNSS multiband antenna for both L1 and L2 frequency bands along with grounding plates. </a:t>
            </a:r>
            <a:endParaRPr lang="en-US" sz="1600">
              <a:solidFill>
                <a:schemeClr val="bg2">
                  <a:lumMod val="90000"/>
                </a:schemeClr>
              </a:solidFill>
              <a:latin typeface="Arial Nova"/>
              <a:cs typeface="Calibri"/>
            </a:endParaRPr>
          </a:p>
          <a:p>
            <a:pPr marL="285750" indent="-285750">
              <a:lnSpc>
                <a:spcPct val="95000"/>
              </a:lnSpc>
              <a:spcBef>
                <a:spcPts val="1333"/>
              </a:spcBef>
              <a:spcAft>
                <a:spcPts val="1600"/>
              </a:spcAft>
            </a:pPr>
            <a:r>
              <a:rPr lang="en-US" sz="1600">
                <a:solidFill>
                  <a:schemeClr val="bg1"/>
                </a:solidFill>
                <a:latin typeface="Arial Nova"/>
                <a:cs typeface="Calibri"/>
              </a:rPr>
              <a:t>Base Station Set-up and Data Collection : </a:t>
            </a:r>
            <a:r>
              <a:rPr lang="en-US" sz="1600">
                <a:solidFill>
                  <a:schemeClr val="bg2">
                    <a:lumMod val="90000"/>
                  </a:schemeClr>
                </a:solidFill>
                <a:latin typeface="Arial Nova"/>
                <a:cs typeface="Calibri"/>
              </a:rPr>
              <a:t>Data collection for </a:t>
            </a:r>
            <a:r>
              <a:rPr lang="en-US" sz="1600" err="1">
                <a:solidFill>
                  <a:schemeClr val="bg2">
                    <a:lumMod val="90000"/>
                  </a:schemeClr>
                </a:solidFill>
                <a:latin typeface="Arial Nova"/>
                <a:cs typeface="Calibri"/>
              </a:rPr>
              <a:t>upto</a:t>
            </a:r>
            <a:r>
              <a:rPr lang="en-US" sz="1600">
                <a:solidFill>
                  <a:schemeClr val="bg2">
                    <a:lumMod val="90000"/>
                  </a:schemeClr>
                </a:solidFill>
                <a:latin typeface="Arial Nova"/>
                <a:cs typeface="Calibri"/>
              </a:rPr>
              <a:t> 24 hours on the Roof of Loomis for minimal disturbance. </a:t>
            </a:r>
            <a:r>
              <a:rPr lang="en-US" sz="1600">
                <a:solidFill>
                  <a:schemeClr val="bg2">
                    <a:lumMod val="90000"/>
                  </a:schemeClr>
                </a:solidFill>
                <a:latin typeface="Arial Nova"/>
                <a:ea typeface="+mn-lt"/>
                <a:cs typeface="+mn-lt"/>
              </a:rPr>
              <a:t>RTCM message transfer to GPS module on the rover</a:t>
            </a:r>
          </a:p>
          <a:p>
            <a:pPr marL="285750" indent="-285750">
              <a:lnSpc>
                <a:spcPct val="95000"/>
              </a:lnSpc>
              <a:spcBef>
                <a:spcPts val="1333"/>
              </a:spcBef>
              <a:spcAft>
                <a:spcPts val="1600"/>
              </a:spcAft>
            </a:pPr>
            <a:r>
              <a:rPr lang="en-US" sz="1600">
                <a:solidFill>
                  <a:schemeClr val="bg1"/>
                </a:solidFill>
                <a:latin typeface="Arial Nova"/>
                <a:cs typeface="Calibri"/>
              </a:rPr>
              <a:t>Power and access :</a:t>
            </a:r>
            <a:r>
              <a:rPr lang="en-US" sz="1600">
                <a:solidFill>
                  <a:schemeClr val="bg2">
                    <a:lumMod val="90000"/>
                  </a:schemeClr>
                </a:solidFill>
                <a:latin typeface="Arial Nova"/>
                <a:cs typeface="Calibri"/>
              </a:rPr>
              <a:t> Base Station is powered by computer directly. Remote access to Base station's computer through Window's Remote Access Feature. Rover powered by a battery and charged via an inductive charging system.</a:t>
            </a:r>
          </a:p>
          <a:p>
            <a:pPr marL="285750" indent="-285750">
              <a:lnSpc>
                <a:spcPct val="95000"/>
              </a:lnSpc>
              <a:spcBef>
                <a:spcPts val="1333"/>
              </a:spcBef>
              <a:spcAft>
                <a:spcPts val="1600"/>
              </a:spcAft>
            </a:pPr>
            <a:endParaRPr lang="en-US" sz="1600">
              <a:solidFill>
                <a:schemeClr val="bg1"/>
              </a:solidFill>
              <a:latin typeface="Arial Nova"/>
              <a:cs typeface="Calibri"/>
            </a:endParaRPr>
          </a:p>
          <a:p>
            <a:pPr marL="285750" indent="-285750">
              <a:lnSpc>
                <a:spcPct val="95000"/>
              </a:lnSpc>
              <a:spcBef>
                <a:spcPts val="1333"/>
              </a:spcBef>
              <a:spcAft>
                <a:spcPts val="1600"/>
              </a:spcAft>
            </a:pPr>
            <a:endParaRPr lang="en-US" sz="1600">
              <a:solidFill>
                <a:schemeClr val="lt1"/>
              </a:solidFill>
              <a:latin typeface="Arial"/>
              <a:cs typeface="Arial"/>
            </a:endParaRPr>
          </a:p>
        </p:txBody>
      </p:sp>
      <p:pic>
        <p:nvPicPr>
          <p:cNvPr id="63" name="Google Shape;63;p14"/>
          <p:cNvPicPr preferRelativeResize="0"/>
          <p:nvPr/>
        </p:nvPicPr>
        <p:blipFill>
          <a:blip r:embed="rId4">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5">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Calibri"/>
                <a:ea typeface="Calibri"/>
                <a:cs typeface="Calibri"/>
              </a:rPr>
              <a:t>8</a:t>
            </a:r>
          </a:p>
        </p:txBody>
      </p:sp>
      <p:pic>
        <p:nvPicPr>
          <p:cNvPr id="5" name="Picture 4">
            <a:extLst>
              <a:ext uri="{FF2B5EF4-FFF2-40B4-BE49-F238E27FC236}">
                <a16:creationId xmlns:a16="http://schemas.microsoft.com/office/drawing/2014/main" id="{361ECAF9-7FEF-135F-2E48-7486FE613233}"/>
              </a:ext>
            </a:extLst>
          </p:cNvPr>
          <p:cNvPicPr>
            <a:picLocks noChangeAspect="1"/>
          </p:cNvPicPr>
          <p:nvPr/>
        </p:nvPicPr>
        <p:blipFill>
          <a:blip r:embed="rId6"/>
          <a:stretch>
            <a:fillRect/>
          </a:stretch>
        </p:blipFill>
        <p:spPr>
          <a:xfrm>
            <a:off x="7477595" y="172325"/>
            <a:ext cx="4106487" cy="3079865"/>
          </a:xfrm>
          <a:prstGeom prst="rect">
            <a:avLst/>
          </a:prstGeom>
        </p:spPr>
      </p:pic>
      <p:pic>
        <p:nvPicPr>
          <p:cNvPr id="3" name="Picture 2">
            <a:extLst>
              <a:ext uri="{FF2B5EF4-FFF2-40B4-BE49-F238E27FC236}">
                <a16:creationId xmlns:a16="http://schemas.microsoft.com/office/drawing/2014/main" id="{96DF5969-3214-F6C8-B8E5-7ED9959775E6}"/>
              </a:ext>
            </a:extLst>
          </p:cNvPr>
          <p:cNvPicPr>
            <a:picLocks noChangeAspect="1"/>
          </p:cNvPicPr>
          <p:nvPr/>
        </p:nvPicPr>
        <p:blipFill>
          <a:blip r:embed="rId7"/>
          <a:stretch>
            <a:fillRect/>
          </a:stretch>
        </p:blipFill>
        <p:spPr>
          <a:xfrm>
            <a:off x="6721231" y="3284863"/>
            <a:ext cx="5627077" cy="3570736"/>
          </a:xfrm>
          <a:prstGeom prst="rect">
            <a:avLst/>
          </a:prstGeom>
        </p:spPr>
      </p:pic>
    </p:spTree>
    <p:extLst>
      <p:ext uri="{BB962C8B-B14F-4D97-AF65-F5344CB8AC3E}">
        <p14:creationId xmlns:p14="http://schemas.microsoft.com/office/powerpoint/2010/main" val="4141717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298400"/>
            <a:ext cx="6219200" cy="763600"/>
          </a:xfrm>
          <a:prstGeom prst="rect">
            <a:avLst/>
          </a:prstGeom>
          <a:effectLst>
            <a:outerShdw blurRad="57150" dist="19050" dir="5400000" algn="bl" rotWithShape="0">
              <a:srgbClr val="000000"/>
            </a:outerShdw>
          </a:effectLst>
        </p:spPr>
        <p:txBody>
          <a:bodyPr spcFirstLastPara="1" wrap="square" lIns="121900" tIns="121900" rIns="121900" bIns="121900" anchor="t" anchorCtr="0">
            <a:noAutofit/>
          </a:bodyPr>
          <a:lstStyle/>
          <a:p>
            <a:pPr>
              <a:buSzPts val="990"/>
            </a:pPr>
            <a:r>
              <a:rPr lang="en" sz="4550">
                <a:solidFill>
                  <a:schemeClr val="lt1"/>
                </a:solidFill>
                <a:latin typeface="Times New Roman"/>
                <a:ea typeface="Calibri"/>
                <a:cs typeface="Calibri"/>
              </a:rPr>
              <a:t>PCB Design</a:t>
            </a:r>
          </a:p>
        </p:txBody>
      </p:sp>
      <p:sp>
        <p:nvSpPr>
          <p:cNvPr id="62" name="Google Shape;62;p14"/>
          <p:cNvSpPr txBox="1">
            <a:spLocks noGrp="1"/>
          </p:cNvSpPr>
          <p:nvPr>
            <p:ph type="body" idx="1"/>
          </p:nvPr>
        </p:nvSpPr>
        <p:spPr>
          <a:xfrm>
            <a:off x="209133" y="1515660"/>
            <a:ext cx="5372160" cy="5311040"/>
          </a:xfrm>
          <a:prstGeom prst="rect">
            <a:avLst/>
          </a:prstGeom>
        </p:spPr>
        <p:txBody>
          <a:bodyPr spcFirstLastPara="1" wrap="square" lIns="121900" tIns="121900" rIns="121900" bIns="121900" anchor="t" anchorCtr="0">
            <a:noAutofit/>
          </a:bodyPr>
          <a:lstStyle/>
          <a:p>
            <a:pPr marL="0" indent="0">
              <a:lnSpc>
                <a:spcPct val="95000"/>
              </a:lnSpc>
              <a:spcBef>
                <a:spcPts val="1333"/>
              </a:spcBef>
              <a:spcAft>
                <a:spcPts val="1600"/>
              </a:spcAft>
              <a:buSzPts val="605"/>
              <a:buNone/>
            </a:pPr>
            <a:r>
              <a:rPr lang="en-US" sz="2000" dirty="0">
                <a:solidFill>
                  <a:schemeClr val="lt1"/>
                </a:solidFill>
                <a:ea typeface="+mn-lt"/>
                <a:cs typeface="+mn-lt"/>
              </a:rPr>
              <a:t>Equine GPS Rover </a:t>
            </a:r>
            <a:r>
              <a:rPr lang="en-US" sz="2000" dirty="0">
                <a:solidFill>
                  <a:schemeClr val="lt1"/>
                </a:solidFill>
                <a:latin typeface="Calibri"/>
                <a:ea typeface="Calibri"/>
                <a:cs typeface="Calibri"/>
              </a:rPr>
              <a:t>PCB Design:</a:t>
            </a:r>
          </a:p>
          <a:p>
            <a:pPr marL="342900" indent="-342900">
              <a:lnSpc>
                <a:spcPct val="95000"/>
              </a:lnSpc>
              <a:spcBef>
                <a:spcPts val="1333"/>
              </a:spcBef>
              <a:spcAft>
                <a:spcPts val="1600"/>
              </a:spcAft>
              <a:buSzPts val="605"/>
              <a:buAutoNum type="arabicPeriod"/>
            </a:pPr>
            <a:r>
              <a:rPr lang="en-US" sz="1550" dirty="0">
                <a:solidFill>
                  <a:schemeClr val="lt1"/>
                </a:solidFill>
                <a:latin typeface="Calibri"/>
                <a:ea typeface="Calibri"/>
                <a:cs typeface="Calibri"/>
              </a:rPr>
              <a:t>Equipment: </a:t>
            </a:r>
            <a:br>
              <a:rPr lang="en-US" sz="1550" dirty="0">
                <a:latin typeface="Calibri"/>
                <a:ea typeface="Calibri"/>
                <a:cs typeface="Calibri"/>
              </a:rPr>
            </a:br>
            <a:r>
              <a:rPr lang="en-US" sz="1550" dirty="0">
                <a:solidFill>
                  <a:schemeClr val="lt1"/>
                </a:solidFill>
                <a:latin typeface="Calibri"/>
                <a:ea typeface="Calibri"/>
                <a:cs typeface="Calibri"/>
              </a:rPr>
              <a:t>a. </a:t>
            </a:r>
            <a:r>
              <a:rPr lang="en-US" sz="1550" dirty="0" err="1">
                <a:solidFill>
                  <a:schemeClr val="lt1"/>
                </a:solidFill>
                <a:ea typeface="+mn-lt"/>
                <a:cs typeface="+mn-lt"/>
              </a:rPr>
              <a:t>SparkFun</a:t>
            </a:r>
            <a:r>
              <a:rPr lang="en-US" sz="1550" dirty="0">
                <a:solidFill>
                  <a:schemeClr val="lt1"/>
                </a:solidFill>
                <a:ea typeface="+mn-lt"/>
                <a:cs typeface="+mn-lt"/>
              </a:rPr>
              <a:t> GPS-RTK-SMA Breakout - ZED-F9P (</a:t>
            </a:r>
            <a:r>
              <a:rPr lang="en-US" sz="1550" dirty="0" err="1">
                <a:solidFill>
                  <a:schemeClr val="lt1"/>
                </a:solidFill>
                <a:ea typeface="+mn-lt"/>
                <a:cs typeface="+mn-lt"/>
              </a:rPr>
              <a:t>Qwiic</a:t>
            </a:r>
            <a:r>
              <a:rPr lang="en-US" sz="1550" dirty="0">
                <a:solidFill>
                  <a:schemeClr val="lt1"/>
                </a:solidFill>
                <a:ea typeface="+mn-lt"/>
                <a:cs typeface="+mn-lt"/>
              </a:rPr>
              <a:t>)</a:t>
            </a:r>
            <a:br>
              <a:rPr lang="en-US" dirty="0"/>
            </a:br>
            <a:r>
              <a:rPr lang="en-US" sz="1550" dirty="0">
                <a:solidFill>
                  <a:schemeClr val="lt1"/>
                </a:solidFill>
                <a:latin typeface="Calibri"/>
                <a:cs typeface="Calibri"/>
              </a:rPr>
              <a:t>b. </a:t>
            </a:r>
            <a:r>
              <a:rPr lang="en-US" sz="1550" dirty="0" err="1">
                <a:solidFill>
                  <a:schemeClr val="lt1"/>
                </a:solidFill>
                <a:ea typeface="+mn-lt"/>
                <a:cs typeface="+mn-lt"/>
              </a:rPr>
              <a:t>SparkFun</a:t>
            </a:r>
            <a:r>
              <a:rPr lang="en-US" sz="1550" dirty="0">
                <a:solidFill>
                  <a:schemeClr val="lt1"/>
                </a:solidFill>
                <a:ea typeface="+mn-lt"/>
                <a:cs typeface="+mn-lt"/>
              </a:rPr>
              <a:t> LoRa Thing Plus – </a:t>
            </a:r>
            <a:r>
              <a:rPr lang="en-US" sz="1550" dirty="0" err="1">
                <a:solidFill>
                  <a:schemeClr val="lt1"/>
                </a:solidFill>
                <a:ea typeface="+mn-lt"/>
                <a:cs typeface="+mn-lt"/>
              </a:rPr>
              <a:t>expLoRaBLE</a:t>
            </a:r>
            <a:br>
              <a:rPr lang="en-US" dirty="0"/>
            </a:br>
            <a:r>
              <a:rPr lang="en-US" sz="1550" dirty="0">
                <a:solidFill>
                  <a:schemeClr val="lt1"/>
                </a:solidFill>
                <a:latin typeface="Calibri"/>
                <a:cs typeface="Calibri"/>
              </a:rPr>
              <a:t>c. 5 AA Battery Pack</a:t>
            </a:r>
            <a:br>
              <a:rPr lang="en-US" sz="1550" dirty="0">
                <a:latin typeface="Calibri"/>
                <a:cs typeface="Calibri"/>
              </a:rPr>
            </a:br>
            <a:r>
              <a:rPr lang="en-US" sz="1550" dirty="0">
                <a:solidFill>
                  <a:schemeClr val="lt1"/>
                </a:solidFill>
                <a:latin typeface="Calibri"/>
                <a:cs typeface="Calibri"/>
              </a:rPr>
              <a:t>d. </a:t>
            </a:r>
            <a:r>
              <a:rPr lang="en-US" sz="1550" dirty="0">
                <a:solidFill>
                  <a:schemeClr val="lt1"/>
                </a:solidFill>
                <a:ea typeface="+mn-lt"/>
                <a:cs typeface="+mn-lt"/>
              </a:rPr>
              <a:t>Inductive Charging Set - 5V @ 500mA max Output Part</a:t>
            </a:r>
          </a:p>
          <a:p>
            <a:pPr marL="342900" indent="-342900">
              <a:lnSpc>
                <a:spcPct val="95000"/>
              </a:lnSpc>
              <a:spcBef>
                <a:spcPts val="1333"/>
              </a:spcBef>
              <a:spcAft>
                <a:spcPts val="1600"/>
              </a:spcAft>
              <a:buSzPts val="605"/>
              <a:buAutoNum type="arabicPeriod"/>
            </a:pPr>
            <a:r>
              <a:rPr lang="en-US" sz="1550" dirty="0">
                <a:solidFill>
                  <a:schemeClr val="lt1"/>
                </a:solidFill>
                <a:ea typeface="+mn-lt"/>
                <a:cs typeface="+mn-lt"/>
              </a:rPr>
              <a:t>Connection:</a:t>
            </a:r>
            <a:br>
              <a:rPr lang="en-US" sz="1550" dirty="0">
                <a:ea typeface="+mn-lt"/>
                <a:cs typeface="+mn-lt"/>
              </a:rPr>
            </a:br>
            <a:r>
              <a:rPr lang="en-US" sz="1550" dirty="0">
                <a:solidFill>
                  <a:schemeClr val="lt1"/>
                </a:solidFill>
                <a:ea typeface="+mn-lt"/>
                <a:cs typeface="+mn-lt"/>
              </a:rPr>
              <a:t>a. General I2C, Replaced for </a:t>
            </a:r>
            <a:r>
              <a:rPr lang="en-US" sz="1550" b="1" dirty="0" err="1">
                <a:solidFill>
                  <a:schemeClr val="lt1"/>
                </a:solidFill>
                <a:ea typeface="+mn-lt"/>
                <a:cs typeface="+mn-lt"/>
              </a:rPr>
              <a:t>Qwiic</a:t>
            </a:r>
            <a:r>
              <a:rPr lang="en-US" sz="1550" b="1" dirty="0">
                <a:solidFill>
                  <a:schemeClr val="lt1"/>
                </a:solidFill>
                <a:ea typeface="+mn-lt"/>
                <a:cs typeface="+mn-lt"/>
              </a:rPr>
              <a:t> System</a:t>
            </a:r>
            <a:br>
              <a:rPr lang="en-US" sz="1550" b="1" dirty="0">
                <a:ea typeface="+mn-lt"/>
                <a:cs typeface="+mn-lt"/>
              </a:rPr>
            </a:br>
            <a:r>
              <a:rPr lang="en-US" sz="1550" dirty="0">
                <a:solidFill>
                  <a:schemeClr val="lt1"/>
                </a:solidFill>
                <a:ea typeface="+mn-lt"/>
                <a:cs typeface="+mn-lt"/>
              </a:rPr>
              <a:t>b. Serial Connection</a:t>
            </a:r>
            <a:br>
              <a:rPr lang="en-US" sz="1550" dirty="0">
                <a:solidFill>
                  <a:schemeClr val="lt1"/>
                </a:solidFill>
                <a:cs typeface="Calibri"/>
              </a:rPr>
            </a:br>
            <a:br>
              <a:rPr lang="en-US" dirty="0"/>
            </a:br>
            <a:r>
              <a:rPr lang="en-US" sz="1600" dirty="0">
                <a:solidFill>
                  <a:schemeClr val="lt1"/>
                </a:solidFill>
                <a:ea typeface="+mn-lt"/>
                <a:cs typeface="+mn-lt"/>
              </a:rPr>
              <a:t>The GPS module and the </a:t>
            </a:r>
            <a:r>
              <a:rPr lang="en-US" sz="1600" dirty="0" err="1">
                <a:solidFill>
                  <a:schemeClr val="lt1"/>
                </a:solidFill>
                <a:ea typeface="+mn-lt"/>
                <a:cs typeface="+mn-lt"/>
              </a:rPr>
              <a:t>expLoRaBLE</a:t>
            </a:r>
            <a:r>
              <a:rPr lang="en-US" sz="1600" dirty="0">
                <a:solidFill>
                  <a:schemeClr val="lt1"/>
                </a:solidFill>
                <a:ea typeface="+mn-lt"/>
                <a:cs typeface="+mn-lt"/>
              </a:rPr>
              <a:t> board are connected via both I2C and the Serial port to allow easy communication between the two devices as well as to provide a channel for the </a:t>
            </a:r>
            <a:r>
              <a:rPr lang="en-US" sz="1600" dirty="0" err="1">
                <a:solidFill>
                  <a:schemeClr val="lt1"/>
                </a:solidFill>
                <a:ea typeface="+mn-lt"/>
                <a:cs typeface="+mn-lt"/>
              </a:rPr>
              <a:t>expLoRaBLE</a:t>
            </a:r>
            <a:r>
              <a:rPr lang="en-US" sz="1600" dirty="0">
                <a:solidFill>
                  <a:schemeClr val="lt1"/>
                </a:solidFill>
                <a:ea typeface="+mn-lt"/>
                <a:cs typeface="+mn-lt"/>
              </a:rPr>
              <a:t> board to send the RTCM messages it receives from the base station over.</a:t>
            </a:r>
            <a:endParaRPr lang="en-US">
              <a:solidFill>
                <a:schemeClr val="lt1"/>
              </a:solidFill>
              <a:cs typeface="Calibri" panose="020F0502020204030204"/>
            </a:endParaRPr>
          </a:p>
          <a:p>
            <a:pPr marL="0" indent="0">
              <a:lnSpc>
                <a:spcPct val="95000"/>
              </a:lnSpc>
              <a:spcBef>
                <a:spcPts val="1333"/>
              </a:spcBef>
              <a:spcAft>
                <a:spcPts val="1600"/>
              </a:spcAft>
              <a:buSzPts val="605"/>
              <a:buNone/>
            </a:pPr>
            <a:endParaRPr lang="en-US" sz="1550" dirty="0">
              <a:solidFill>
                <a:schemeClr val="lt1"/>
              </a:solidFill>
              <a:ea typeface="+mn-lt"/>
              <a:cs typeface="+mn-lt"/>
            </a:endParaRPr>
          </a:p>
        </p:txBody>
      </p:sp>
      <p:pic>
        <p:nvPicPr>
          <p:cNvPr id="63" name="Google Shape;63;p14"/>
          <p:cNvPicPr preferRelativeResize="0"/>
          <p:nvPr/>
        </p:nvPicPr>
        <p:blipFill>
          <a:blip r:embed="rId3">
            <a:alphaModFix/>
          </a:blip>
          <a:stretch>
            <a:fillRect/>
          </a:stretch>
        </p:blipFill>
        <p:spPr>
          <a:xfrm>
            <a:off x="552767" y="1161101"/>
            <a:ext cx="2719932" cy="56767"/>
          </a:xfrm>
          <a:prstGeom prst="rect">
            <a:avLst/>
          </a:prstGeom>
          <a:noFill/>
          <a:ln>
            <a:noFill/>
          </a:ln>
        </p:spPr>
      </p:pic>
      <p:pic>
        <p:nvPicPr>
          <p:cNvPr id="66" name="Google Shape;66;p14"/>
          <p:cNvPicPr preferRelativeResize="0"/>
          <p:nvPr/>
        </p:nvPicPr>
        <p:blipFill>
          <a:blip r:embed="rId4">
            <a:alphaModFix/>
          </a:blip>
          <a:stretch>
            <a:fillRect/>
          </a:stretch>
        </p:blipFill>
        <p:spPr>
          <a:xfrm>
            <a:off x="11671601" y="196801"/>
            <a:ext cx="267833" cy="384300"/>
          </a:xfrm>
          <a:prstGeom prst="rect">
            <a:avLst/>
          </a:prstGeom>
          <a:noFill/>
          <a:ln>
            <a:noFill/>
          </a:ln>
        </p:spPr>
      </p:pic>
      <p:sp>
        <p:nvSpPr>
          <p:cNvPr id="67" name="Google Shape;67;p14"/>
          <p:cNvSpPr txBox="1"/>
          <p:nvPr/>
        </p:nvSpPr>
        <p:spPr>
          <a:xfrm>
            <a:off x="11671600" y="6327001"/>
            <a:ext cx="744400" cy="492402"/>
          </a:xfrm>
          <a:prstGeom prst="rect">
            <a:avLst/>
          </a:prstGeom>
          <a:noFill/>
          <a:ln>
            <a:noFill/>
          </a:ln>
        </p:spPr>
        <p:txBody>
          <a:bodyPr spcFirstLastPara="1" wrap="square" lIns="121900" tIns="121900" rIns="121900" bIns="121900" anchor="t" anchorCtr="0">
            <a:spAutoFit/>
          </a:bodyPr>
          <a:lstStyle/>
          <a:p>
            <a:r>
              <a:rPr lang="en" sz="1600">
                <a:solidFill>
                  <a:schemeClr val="lt1"/>
                </a:solidFill>
                <a:latin typeface="Calibri"/>
                <a:ea typeface="Calibri"/>
                <a:cs typeface="Calibri"/>
              </a:rPr>
              <a:t>9</a:t>
            </a:r>
          </a:p>
        </p:txBody>
      </p:sp>
      <p:pic>
        <p:nvPicPr>
          <p:cNvPr id="2" name="图片 1" descr="图形用户界面&#10;&#10;已自动生成说明">
            <a:extLst>
              <a:ext uri="{FF2B5EF4-FFF2-40B4-BE49-F238E27FC236}">
                <a16:creationId xmlns:a16="http://schemas.microsoft.com/office/drawing/2014/main" id="{E945F760-E31E-DAB5-D5B9-B18DA8C94A93}"/>
              </a:ext>
            </a:extLst>
          </p:cNvPr>
          <p:cNvPicPr>
            <a:picLocks noChangeAspect="1"/>
          </p:cNvPicPr>
          <p:nvPr/>
        </p:nvPicPr>
        <p:blipFill>
          <a:blip r:embed="rId5"/>
          <a:stretch>
            <a:fillRect/>
          </a:stretch>
        </p:blipFill>
        <p:spPr>
          <a:xfrm>
            <a:off x="6311900" y="1506960"/>
            <a:ext cx="5364841" cy="4751221"/>
          </a:xfrm>
          <a:prstGeom prst="rect">
            <a:avLst/>
          </a:prstGeom>
        </p:spPr>
      </p:pic>
      <p:pic>
        <p:nvPicPr>
          <p:cNvPr id="5" name="图片 4" descr="图片包含 QR 代码&#10;&#10;已自动生成说明">
            <a:extLst>
              <a:ext uri="{FF2B5EF4-FFF2-40B4-BE49-F238E27FC236}">
                <a16:creationId xmlns:a16="http://schemas.microsoft.com/office/drawing/2014/main" id="{D5E5AE72-57A5-181A-D4A8-2FEA05720ECB}"/>
              </a:ext>
            </a:extLst>
          </p:cNvPr>
          <p:cNvPicPr>
            <a:picLocks noChangeAspect="1"/>
          </p:cNvPicPr>
          <p:nvPr/>
        </p:nvPicPr>
        <p:blipFill>
          <a:blip r:embed="rId6"/>
          <a:stretch>
            <a:fillRect/>
          </a:stretch>
        </p:blipFill>
        <p:spPr>
          <a:xfrm>
            <a:off x="5836920" y="3434080"/>
            <a:ext cx="3149600" cy="3159760"/>
          </a:xfrm>
          <a:prstGeom prst="rect">
            <a:avLst/>
          </a:prstGeom>
        </p:spPr>
      </p:pic>
      <p:pic>
        <p:nvPicPr>
          <p:cNvPr id="6" name="图片 5" descr="图示&#10;&#10;已自动生成说明">
            <a:extLst>
              <a:ext uri="{FF2B5EF4-FFF2-40B4-BE49-F238E27FC236}">
                <a16:creationId xmlns:a16="http://schemas.microsoft.com/office/drawing/2014/main" id="{F4361EE5-4539-AB10-0033-B843B3B1C826}"/>
              </a:ext>
            </a:extLst>
          </p:cNvPr>
          <p:cNvPicPr>
            <a:picLocks noChangeAspect="1"/>
          </p:cNvPicPr>
          <p:nvPr/>
        </p:nvPicPr>
        <p:blipFill>
          <a:blip r:embed="rId7"/>
          <a:stretch>
            <a:fillRect/>
          </a:stretch>
        </p:blipFill>
        <p:spPr>
          <a:xfrm>
            <a:off x="8681720" y="934720"/>
            <a:ext cx="3291840" cy="3291840"/>
          </a:xfrm>
          <a:prstGeom prst="rect">
            <a:avLst/>
          </a:prstGeom>
        </p:spPr>
      </p:pic>
    </p:spTree>
    <p:extLst>
      <p:ext uri="{BB962C8B-B14F-4D97-AF65-F5344CB8AC3E}">
        <p14:creationId xmlns:p14="http://schemas.microsoft.com/office/powerpoint/2010/main" val="4835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AE04004E474A54E8AAF1A785B089810" ma:contentTypeVersion="3" ma:contentTypeDescription="Create a new document." ma:contentTypeScope="" ma:versionID="d1666610384a1ebe271c7877b582b845">
  <xsd:schema xmlns:xsd="http://www.w3.org/2001/XMLSchema" xmlns:xs="http://www.w3.org/2001/XMLSchema" xmlns:p="http://schemas.microsoft.com/office/2006/metadata/properties" xmlns:ns3="62ca3f23-9902-4c25-b32c-aefc4ef8ee84" targetNamespace="http://schemas.microsoft.com/office/2006/metadata/properties" ma:root="true" ma:fieldsID="f1649aca3172ff8e03168e4f9a55cf19" ns3:_="">
    <xsd:import namespace="62ca3f23-9902-4c25-b32c-aefc4ef8ee84"/>
    <xsd:element name="properties">
      <xsd:complexType>
        <xsd:sequence>
          <xsd:element name="documentManagement">
            <xsd:complexType>
              <xsd:all>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ca3f23-9902-4c25-b32c-aefc4ef8ee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AF4B0A4-BCFE-4047-8142-6ECCCE40B7CC}">
  <ds:schemaRefs>
    <ds:schemaRef ds:uri="http://schemas.microsoft.com/sharepoint/v3/contenttype/forms"/>
  </ds:schemaRefs>
</ds:datastoreItem>
</file>

<file path=customXml/itemProps2.xml><?xml version="1.0" encoding="utf-8"?>
<ds:datastoreItem xmlns:ds="http://schemas.openxmlformats.org/officeDocument/2006/customXml" ds:itemID="{02E1CC3F-CD66-4834-90CD-82C2933D3E84}">
  <ds:schemaRefs>
    <ds:schemaRef ds:uri="62ca3f23-9902-4c25-b32c-aefc4ef8ee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DD53E64-D72E-4A87-8D4E-0D7DE846C8DA}">
  <ds:schemaRefs>
    <ds:schemaRef ds:uri="62ca3f23-9902-4c25-b32c-aefc4ef8ee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宽屏</PresentationFormat>
  <Slides>21</Slides>
  <Notes>21</Notes>
  <HiddenSlides>0</HiddenSlides>
  <ScaleCrop>false</ScaleCrop>
  <HeadingPairs>
    <vt:vector size="4" baseType="variant">
      <vt:variant>
        <vt:lpstr>主题</vt:lpstr>
      </vt:variant>
      <vt:variant>
        <vt:i4>1</vt:i4>
      </vt:variant>
      <vt:variant>
        <vt:lpstr>幻灯片标题</vt:lpstr>
      </vt:variant>
      <vt:variant>
        <vt:i4>21</vt:i4>
      </vt:variant>
    </vt:vector>
  </HeadingPairs>
  <TitlesOfParts>
    <vt:vector size="22" baseType="lpstr">
      <vt:lpstr>Office Theme</vt:lpstr>
      <vt:lpstr>Equine Diagnostic Applications of Real-Time Kinematics Precision GPS systems</vt:lpstr>
      <vt:lpstr>Bio</vt:lpstr>
      <vt:lpstr>Purpose</vt:lpstr>
      <vt:lpstr>General Background</vt:lpstr>
      <vt:lpstr>GPS RTK Background - How a GPS Works</vt:lpstr>
      <vt:lpstr>GPS RTK Background – Intro to RTK</vt:lpstr>
      <vt:lpstr>GPS RTK Background - RTK Algorithm</vt:lpstr>
      <vt:lpstr>Experimental Set-up</vt:lpstr>
      <vt:lpstr>PCB Design</vt:lpstr>
      <vt:lpstr>PCB Design</vt:lpstr>
      <vt:lpstr>Housing Design and Setup</vt:lpstr>
      <vt:lpstr>Housing Design and Setup</vt:lpstr>
      <vt:lpstr>Housing Design and Setup</vt:lpstr>
      <vt:lpstr>Housing Design and Setup</vt:lpstr>
      <vt:lpstr>Data Acquisition and Procedure</vt:lpstr>
      <vt:lpstr>Data Acquisition and Procedure</vt:lpstr>
      <vt:lpstr>Results</vt:lpstr>
      <vt:lpstr>Discussion</vt:lpstr>
      <vt:lpstr>Future Goals</vt:lpstr>
      <vt:lpstr>Potential Problems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 Seth Michael</dc:creator>
  <cp:revision>176</cp:revision>
  <dcterms:created xsi:type="dcterms:W3CDTF">2023-11-13T02:44:22Z</dcterms:created>
  <dcterms:modified xsi:type="dcterms:W3CDTF">2023-11-15T00:12:52Z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0x010100FAE04004E474A54E8AAF1A785B089810</vt:lpwstr>
  </property>
</Properties>
</file>