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9ab57dca6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9ab57dca6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ab57dca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ab57dca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61493a259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61493a259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ad74da046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ad74da046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ad74da046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ad74da046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61493a259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61493a259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1493a259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61493a259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61493a259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61493a259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167a6855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6167a6855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1493a259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61493a259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68392a0c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68392a0c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9af2e3674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9af2e3674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af2e3674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af2e3674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1493a25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61493a25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ad74da046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9ad74da046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af2e3674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af2e3674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ad74da046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9ad74da046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68392a0c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968392a0c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9af2e3674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9af2e3674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6169f6500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6169f6500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ab57dca6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9ab57dca6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ab57dca6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ab57dca6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169f6500d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6169f6500d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61493a25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61493a25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degreesymbol.net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 523 Project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Orion Arndt, Ferzem Khan, Jay Zhang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continued</a:t>
            </a:r>
            <a:endParaRPr/>
          </a:p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Capacitors- reduces voltage fluctuation for more consistent power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I2C multiplexer- connects the DPS 310 sensors to itself and allows multiple of the same I2C device to relay their information back to the Radio feather and to the display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Ribbon cable connectors on both the central and sensor boards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DPS310 pressure sensors- High accuracy, precision and frequency, one of these stays on a central board with the other hardware, while three are attached to separate boards and placed into a flow meter structure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311700" y="402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Flow Meter Apparatus</a:t>
            </a:r>
            <a:endParaRPr/>
          </a:p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311700" y="10672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structure utilizes the Bernoulli equation by forcing the air through a smaller area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 3 DPS 310 pressure sensors on separate boards will be sealed on with grease and EPDM o-rings, </a:t>
            </a:r>
            <a:r>
              <a:rPr lang="en"/>
              <a:t>pressured</a:t>
            </a:r>
            <a:r>
              <a:rPr lang="en"/>
              <a:t> into sealing by six screw forced into holes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material currently used to print the flow meter structure is PLA</a:t>
            </a:r>
            <a:endParaRPr/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25" y="3286745"/>
            <a:ext cx="2472775" cy="17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421" y="3208450"/>
            <a:ext cx="4031869" cy="174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Board</a:t>
            </a:r>
            <a:endParaRPr/>
          </a:p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>
            <a:off x="5314000" y="1152475"/>
            <a:ext cx="351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Board </a:t>
            </a:r>
            <a:r>
              <a:rPr lang="en"/>
              <a:t>containing</a:t>
            </a:r>
            <a:r>
              <a:rPr lang="en"/>
              <a:t> all </a:t>
            </a:r>
            <a:r>
              <a:rPr lang="en"/>
              <a:t>necessary</a:t>
            </a:r>
            <a:r>
              <a:rPr lang="en"/>
              <a:t> hardware for base function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Made for testing, not a prototype  </a:t>
            </a:r>
            <a:r>
              <a:rPr lang="en"/>
              <a:t>intended</a:t>
            </a:r>
            <a:r>
              <a:rPr lang="en"/>
              <a:t> to function with tubing</a:t>
            </a:r>
            <a:endParaRPr/>
          </a:p>
        </p:txBody>
      </p:sp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604477" cy="3810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311700" y="385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Schematics</a:t>
            </a:r>
            <a:endParaRPr/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958050"/>
            <a:ext cx="5737025" cy="34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725" y="2800327"/>
            <a:ext cx="3006776" cy="73401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3814350" y="3013738"/>
            <a:ext cx="973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Multiplexer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33" name="Google Shape;133;p25"/>
          <p:cNvSpPr txBox="1"/>
          <p:nvPr/>
        </p:nvSpPr>
        <p:spPr>
          <a:xfrm>
            <a:off x="3399825" y="1370075"/>
            <a:ext cx="134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DS3231 Clock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6048725" y="1028700"/>
            <a:ext cx="2943300" cy="1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Identical with the testing board except 1µF Capacitors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Uses three identical sensor boards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37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Design</a:t>
            </a:r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450" y="2209113"/>
            <a:ext cx="1669301" cy="16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376" y="949450"/>
            <a:ext cx="3917143" cy="419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1152475"/>
            <a:ext cx="8520600" cy="36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IDE: Main goals</a:t>
            </a:r>
            <a:endParaRPr/>
          </a:p>
          <a:p>
            <a:pPr indent="-342900" lvl="0" marL="914400" rtl="0" algn="l">
              <a:spcBef>
                <a:spcPts val="120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Data collection and calibration from DPS 310 sensors (pressure, temperature)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Local storage on to SD cards (upto 8 hours?)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Transmission of data to hospital network via wifi upon request - WiFiNINA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Arduino IDE: Secondary goals</a:t>
            </a:r>
            <a:endParaRPr/>
          </a:p>
          <a:p>
            <a:pPr indent="-342900" lvl="0" marL="914400" rtl="0" algn="l">
              <a:spcBef>
                <a:spcPts val="120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Radio communication to base station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Python:</a:t>
            </a:r>
            <a:endParaRPr/>
          </a:p>
          <a:p>
            <a:pPr indent="-342900" lvl="0" marL="914400" rtl="0" algn="l">
              <a:spcBef>
                <a:spcPts val="120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Offline data analysis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Acquisition</a:t>
            </a:r>
            <a:endParaRPr/>
          </a:p>
        </p:txBody>
      </p:sp>
      <p:sp>
        <p:nvSpPr>
          <p:cNvPr id="153" name="Google Shape;153;p28"/>
          <p:cNvSpPr txBox="1"/>
          <p:nvPr>
            <p:ph idx="1" type="body"/>
          </p:nvPr>
        </p:nvSpPr>
        <p:spPr>
          <a:xfrm>
            <a:off x="311700" y="1152475"/>
            <a:ext cx="6097500" cy="35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Calibration: During setup calculate average readings from each individual sensor (baselines), and corrected differences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Read raw data from DPS 310 sensors, use calibration to get corrected readings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storage to SD card, display to TFT, listen to Wifi client on server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rate from flow meter ~few hundred bytes per second</a:t>
            </a:r>
            <a:endParaRPr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4175" y="215800"/>
            <a:ext cx="1629602" cy="218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4174" y="2772325"/>
            <a:ext cx="1629600" cy="2172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11700" y="1085100"/>
            <a:ext cx="4786800" cy="32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DPS 310 Precision: 0.2 Pa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DPS 310 Temperature Sensitivity: 0.5 Pa/K</a:t>
            </a:r>
            <a:br>
              <a:rPr lang="en"/>
            </a:br>
            <a:br>
              <a:rPr lang="en"/>
            </a:br>
            <a:r>
              <a:rPr lang="en"/>
              <a:t>Take some initial readings to calibrate our pressure readings: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baseline="-25000" lang="en"/>
              <a:t>avg</a:t>
            </a:r>
            <a:r>
              <a:rPr lang="en"/>
              <a:t> = ∑P</a:t>
            </a:r>
            <a:r>
              <a:rPr baseline="-25000" lang="en"/>
              <a:t>i</a:t>
            </a:r>
            <a:r>
              <a:rPr lang="en"/>
              <a:t> / N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baseline="30000" lang="en"/>
              <a:t>2</a:t>
            </a:r>
            <a:r>
              <a:rPr baseline="-25000" lang="en"/>
              <a:t>avg</a:t>
            </a:r>
            <a:r>
              <a:rPr lang="en"/>
              <a:t> = </a:t>
            </a:r>
            <a:r>
              <a:rPr lang="en"/>
              <a:t>∑(P</a:t>
            </a:r>
            <a:r>
              <a:rPr baseline="-25000" lang="en"/>
              <a:t>i</a:t>
            </a:r>
            <a:r>
              <a:rPr baseline="30000" lang="en"/>
              <a:t>2</a:t>
            </a:r>
            <a:r>
              <a:rPr lang="en"/>
              <a:t> - P</a:t>
            </a:r>
            <a:r>
              <a:rPr baseline="-25000" lang="en"/>
              <a:t>offset</a:t>
            </a:r>
            <a:r>
              <a:rPr lang="en"/>
              <a:t>) / N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(P</a:t>
            </a:r>
            <a:r>
              <a:rPr baseline="-25000" lang="en"/>
              <a:t>i</a:t>
            </a:r>
            <a:r>
              <a:rPr lang="en"/>
              <a:t> - P</a:t>
            </a:r>
            <a:r>
              <a:rPr baseline="-25000" lang="en"/>
              <a:t>j</a:t>
            </a:r>
            <a:r>
              <a:rPr lang="en"/>
              <a:t>)</a:t>
            </a:r>
            <a:r>
              <a:rPr baseline="-25000" lang="en"/>
              <a:t>avg</a:t>
            </a:r>
            <a:r>
              <a:rPr lang="en"/>
              <a:t> = (P</a:t>
            </a:r>
            <a:r>
              <a:rPr baseline="-25000" lang="en"/>
              <a:t>i, avg</a:t>
            </a:r>
            <a:r>
              <a:rPr lang="en"/>
              <a:t> - P</a:t>
            </a:r>
            <a:r>
              <a:rPr baseline="-25000" lang="en"/>
              <a:t>j, avg</a:t>
            </a:r>
            <a:r>
              <a:rPr lang="en"/>
              <a:t>)</a:t>
            </a:r>
            <a:endParaRPr baseline="-25000"/>
          </a:p>
        </p:txBody>
      </p:sp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500" y="1195388"/>
            <a:ext cx="3733800" cy="27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311700" y="4396975"/>
            <a:ext cx="81828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(P</a:t>
            </a:r>
            <a:r>
              <a:rPr baseline="-25000" lang="en" sz="1800">
                <a:solidFill>
                  <a:schemeClr val="dk2"/>
                </a:solidFill>
              </a:rPr>
              <a:t>i</a:t>
            </a:r>
            <a:r>
              <a:rPr lang="en" sz="1800">
                <a:solidFill>
                  <a:schemeClr val="dk2"/>
                </a:solidFill>
              </a:rPr>
              <a:t> - P</a:t>
            </a:r>
            <a:r>
              <a:rPr baseline="-25000" lang="en" sz="1800">
                <a:solidFill>
                  <a:schemeClr val="dk2"/>
                </a:solidFill>
              </a:rPr>
              <a:t>j</a:t>
            </a:r>
            <a:r>
              <a:rPr lang="en" sz="1800">
                <a:solidFill>
                  <a:schemeClr val="dk2"/>
                </a:solidFill>
              </a:rPr>
              <a:t>)</a:t>
            </a:r>
            <a:r>
              <a:rPr baseline="-25000" lang="en" sz="1800">
                <a:solidFill>
                  <a:schemeClr val="dk2"/>
                </a:solidFill>
              </a:rPr>
              <a:t>corrected</a:t>
            </a:r>
            <a:r>
              <a:rPr lang="en" sz="1800">
                <a:solidFill>
                  <a:schemeClr val="dk2"/>
                </a:solidFill>
              </a:rPr>
              <a:t> = (P</a:t>
            </a:r>
            <a:r>
              <a:rPr baseline="-25000" lang="en" sz="1800">
                <a:solidFill>
                  <a:schemeClr val="dk2"/>
                </a:solidFill>
              </a:rPr>
              <a:t>i</a:t>
            </a:r>
            <a:r>
              <a:rPr lang="en" sz="1800">
                <a:solidFill>
                  <a:schemeClr val="dk2"/>
                </a:solidFill>
              </a:rPr>
              <a:t> - P</a:t>
            </a:r>
            <a:r>
              <a:rPr baseline="-25000" lang="en" sz="1800">
                <a:solidFill>
                  <a:schemeClr val="dk2"/>
                </a:solidFill>
              </a:rPr>
              <a:t>j</a:t>
            </a:r>
            <a:r>
              <a:rPr lang="en" sz="1800">
                <a:solidFill>
                  <a:schemeClr val="dk2"/>
                </a:solidFill>
              </a:rPr>
              <a:t>)</a:t>
            </a:r>
            <a:r>
              <a:rPr baseline="-25000" lang="en" sz="1800">
                <a:solidFill>
                  <a:schemeClr val="dk2"/>
                </a:solidFill>
              </a:rPr>
              <a:t>uncorrected</a:t>
            </a:r>
            <a:r>
              <a:rPr lang="en" sz="1800">
                <a:solidFill>
                  <a:schemeClr val="dk2"/>
                </a:solidFill>
              </a:rPr>
              <a:t>  - (P</a:t>
            </a:r>
            <a:r>
              <a:rPr baseline="-25000" lang="en" sz="1800">
                <a:solidFill>
                  <a:schemeClr val="dk2"/>
                </a:solidFill>
              </a:rPr>
              <a:t>i</a:t>
            </a:r>
            <a:r>
              <a:rPr lang="en" sz="1800">
                <a:solidFill>
                  <a:schemeClr val="dk2"/>
                </a:solidFill>
              </a:rPr>
              <a:t> - P</a:t>
            </a:r>
            <a:r>
              <a:rPr baseline="-25000" lang="en" sz="1800">
                <a:solidFill>
                  <a:schemeClr val="dk2"/>
                </a:solidFill>
              </a:rPr>
              <a:t>j</a:t>
            </a:r>
            <a:r>
              <a:rPr lang="en" sz="1800">
                <a:solidFill>
                  <a:schemeClr val="dk2"/>
                </a:solidFill>
              </a:rPr>
              <a:t>)</a:t>
            </a:r>
            <a:r>
              <a:rPr baseline="-25000" lang="en" sz="1800">
                <a:solidFill>
                  <a:schemeClr val="dk2"/>
                </a:solidFill>
              </a:rPr>
              <a:t>avg</a:t>
            </a:r>
            <a:endParaRPr baseline="-25000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25" y="1195375"/>
            <a:ext cx="4182725" cy="30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725" y="1173925"/>
            <a:ext cx="4240925" cy="31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Integration with Hospital Systems</a:t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IEEE 802.11 wifi protocol (standard)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use Arduino IDE’s WiFiNINA library to communicate over the internet using Airlift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Medical personnel send a request to our IP address using a specified port number, Airlift receives request and delivers data as a web page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8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During the Covid-19 pandemic, many countries including the US experienced a severe shortage of </a:t>
            </a:r>
            <a:r>
              <a:rPr lang="en"/>
              <a:t>ventilator machines for </a:t>
            </a:r>
            <a:r>
              <a:rPr lang="en"/>
              <a:t>intubated patients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the huge loss of life and property during the Covid-19 pandemic, it’s imperative to prepare for the next global pandemic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Sharing a single ventilator between multiple patients is increasingly seen as a viable way to alleviate shortage of ventilators, thus saving more money and life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Patients have varying degrees of airflow needed, making effective, real-time airflow monitoring a necessity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Market vacuum of effective, affordable and convenient airflow monitors (e.g. the “PEEP-Alert Pressure and Flow Monitor” in FDA’s EUA)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Transmission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5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Know Airlift IP address and Network SSID (IllinoisNet_Guest), define specific port for client to listen 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Client sends an http request to the IP address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Once the Airlift detects a client connected to our specific server, prepare to begin transmitting data via an http response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transmitting data, delay 1 ms to give web browser time to receive data, then close connection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Transmission continued</a:t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Progress: Can successfully send raw sensor data in real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steps: Learn how to receive and identify specific requests over extended periods of time (ex. Pressure difference between sensor 1 and 3 over the last 4 hours as a plot)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622" y="2512725"/>
            <a:ext cx="4519775" cy="23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Plans</a:t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152475"/>
            <a:ext cx="3938400" cy="3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 and improving our calibration scheme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Analysis of pressure difference in flow meter for </a:t>
            </a:r>
            <a:r>
              <a:rPr lang="en"/>
              <a:t>simulated lung </a:t>
            </a:r>
            <a:r>
              <a:rPr lang="en"/>
              <a:t>air flow and comparison with theoretical values using Bernoulli equation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Comparison of prototype with Prof. Gollin’s </a:t>
            </a:r>
            <a:r>
              <a:rPr lang="en"/>
              <a:t>existing</a:t>
            </a:r>
            <a:r>
              <a:rPr lang="en"/>
              <a:t> prototype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975" y="1017725"/>
            <a:ext cx="4751800" cy="329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Term Goals (End of This Semester)</a:t>
            </a:r>
            <a:endParaRPr/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 first </a:t>
            </a:r>
            <a:r>
              <a:rPr lang="en"/>
              <a:t>prototype:</a:t>
            </a:r>
            <a:r>
              <a:rPr lang="en"/>
              <a:t> PCBs ordered, 3D printed flowtube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Improvements to code: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Full communication over wifi - specific requests instead of boolean request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Improve local storage and display capabilities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 Term Goals (End of Next Semester)</a:t>
            </a:r>
            <a:endParaRPr/>
          </a:p>
        </p:txBody>
      </p:sp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Extensive prototype testing and data analysis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 integration with Carle Illinois College of Medicine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 different flow tube geometries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Patent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Problems on the Horizon</a:t>
            </a:r>
            <a:endParaRPr/>
          </a:p>
        </p:txBody>
      </p:sp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311700" y="1152475"/>
            <a:ext cx="8520600" cy="36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Failure to compile our device into ventilator tubes due to size difference, unreliable connection, etc.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Failure to integrate our device into local hospital networks due to technical details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cost of mass production of PCB boards, 3D models and related components may be unreasonably high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data storage management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40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optimized ventilator flow meter. This device can: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Monitor airflow rates in ventilator tubes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Display airflow rates on its own LCD screen; both real-time data and line plots showing data over a period of time are available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Read time and compile it with airflow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Store data to a micro SD card on the LCD display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Upload data to an online server (private IP address) with the help of improved integration into a hospital wireless network, thus realizing real-time, remote and reliable respiratory monitoring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 Flow and Bernoulli Equation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9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</a:t>
            </a:r>
            <a:r>
              <a:rPr baseline="-25000" lang="en"/>
              <a:t>1 </a:t>
            </a:r>
            <a:r>
              <a:rPr lang="en"/>
              <a:t>+1/2ρ</a:t>
            </a:r>
            <a:r>
              <a:rPr baseline="-25000" lang="en"/>
              <a:t>1</a:t>
            </a:r>
            <a:r>
              <a:rPr lang="en"/>
              <a:t>v</a:t>
            </a:r>
            <a:r>
              <a:rPr baseline="-25000" lang="en"/>
              <a:t>1</a:t>
            </a:r>
            <a:r>
              <a:rPr baseline="30000" lang="en"/>
              <a:t>2 </a:t>
            </a:r>
            <a:r>
              <a:rPr lang="en"/>
              <a:t>+</a:t>
            </a:r>
            <a:r>
              <a:rPr lang="en"/>
              <a:t>ρ</a:t>
            </a:r>
            <a:r>
              <a:rPr baseline="-25000" lang="en"/>
              <a:t>1</a:t>
            </a:r>
            <a:r>
              <a:rPr lang="en"/>
              <a:t>gh</a:t>
            </a:r>
            <a:r>
              <a:rPr baseline="-25000" lang="en"/>
              <a:t>1 </a:t>
            </a:r>
            <a:r>
              <a:rPr lang="en"/>
              <a:t>=P</a:t>
            </a:r>
            <a:r>
              <a:rPr baseline="-25000" lang="en"/>
              <a:t>2 </a:t>
            </a:r>
            <a:r>
              <a:rPr lang="en"/>
              <a:t>+1/2ρ</a:t>
            </a:r>
            <a:r>
              <a:rPr baseline="-25000" lang="en"/>
              <a:t>2</a:t>
            </a:r>
            <a:r>
              <a:rPr lang="en"/>
              <a:t>v</a:t>
            </a:r>
            <a:r>
              <a:rPr baseline="-25000" lang="en"/>
              <a:t>2</a:t>
            </a:r>
            <a:r>
              <a:rPr baseline="30000" lang="en"/>
              <a:t>2 </a:t>
            </a:r>
            <a:r>
              <a:rPr lang="en"/>
              <a:t>+ρ</a:t>
            </a:r>
            <a:r>
              <a:rPr baseline="-25000" lang="en"/>
              <a:t>2</a:t>
            </a:r>
            <a:r>
              <a:rPr lang="en"/>
              <a:t>gh</a:t>
            </a:r>
            <a:r>
              <a:rPr baseline="-25000" lang="en"/>
              <a:t>2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ρ</a:t>
            </a:r>
            <a:r>
              <a:rPr baseline="-25000" lang="en"/>
              <a:t>1 </a:t>
            </a:r>
            <a:r>
              <a:rPr lang="en"/>
              <a:t>≈ρ</a:t>
            </a:r>
            <a:r>
              <a:rPr baseline="-25000" lang="en"/>
              <a:t>2</a:t>
            </a:r>
            <a:r>
              <a:rPr lang="en"/>
              <a:t>, </a:t>
            </a:r>
            <a:r>
              <a:rPr i="1" lang="en"/>
              <a:t>h</a:t>
            </a:r>
            <a:r>
              <a:rPr baseline="-25000" lang="en"/>
              <a:t>1 </a:t>
            </a:r>
            <a:r>
              <a:rPr lang="en"/>
              <a:t>=</a:t>
            </a:r>
            <a:r>
              <a:rPr i="1" lang="en"/>
              <a:t>h</a:t>
            </a:r>
            <a:r>
              <a:rPr baseline="-25000" lang="en"/>
              <a:t>2</a:t>
            </a:r>
            <a:r>
              <a:rPr lang="en"/>
              <a:t>, so P</a:t>
            </a:r>
            <a:r>
              <a:rPr baseline="-25000" lang="en"/>
              <a:t>1 </a:t>
            </a:r>
            <a:r>
              <a:rPr lang="en"/>
              <a:t>-P</a:t>
            </a:r>
            <a:r>
              <a:rPr baseline="-25000" lang="en"/>
              <a:t>2 </a:t>
            </a:r>
            <a:r>
              <a:rPr lang="en"/>
              <a:t>≈1/2ρ(v</a:t>
            </a:r>
            <a:r>
              <a:rPr baseline="-25000" lang="en"/>
              <a:t>2</a:t>
            </a:r>
            <a:r>
              <a:rPr baseline="30000" lang="en"/>
              <a:t>2 </a:t>
            </a:r>
            <a:r>
              <a:rPr lang="en"/>
              <a:t>-v</a:t>
            </a:r>
            <a:r>
              <a:rPr baseline="-25000" lang="en"/>
              <a:t>1</a:t>
            </a:r>
            <a:r>
              <a:rPr baseline="30000" lang="en"/>
              <a:t>2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u=Q/A. Assume Q=30L/min=5*10 m</a:t>
            </a:r>
            <a:r>
              <a:rPr baseline="30000" lang="en"/>
              <a:t>-4</a:t>
            </a:r>
            <a:r>
              <a:rPr lang="en"/>
              <a:t>/s, A</a:t>
            </a:r>
            <a:r>
              <a:rPr baseline="-25000" lang="en"/>
              <a:t>max</a:t>
            </a:r>
            <a:r>
              <a:rPr lang="en"/>
              <a:t>=38mm*60mm=0.00228m</a:t>
            </a:r>
            <a:r>
              <a:rPr baseline="30000" lang="en"/>
              <a:t>2</a:t>
            </a:r>
            <a:r>
              <a:rPr lang="en"/>
              <a:t>, A</a:t>
            </a:r>
            <a:r>
              <a:rPr baseline="-25000" lang="en"/>
              <a:t>min</a:t>
            </a:r>
            <a:r>
              <a:rPr lang="en"/>
              <a:t>=10mm*60mm=0.0006m</a:t>
            </a:r>
            <a:r>
              <a:rPr baseline="30000" lang="en"/>
              <a:t>2</a:t>
            </a:r>
            <a:r>
              <a:rPr lang="en"/>
              <a:t>, so u</a:t>
            </a:r>
            <a:r>
              <a:rPr baseline="-25000" lang="en"/>
              <a:t>max</a:t>
            </a:r>
            <a:r>
              <a:rPr lang="en"/>
              <a:t>=0.833m/s, u</a:t>
            </a:r>
            <a:r>
              <a:rPr baseline="-25000" lang="en"/>
              <a:t>min</a:t>
            </a:r>
            <a:r>
              <a:rPr lang="en"/>
              <a:t>=0.219m/s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We will determine the airflow through the device by measuring the pressure difference between the inlet and central region of the flow tube with DPS310 pressure sensors.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Turbulent Flow</a:t>
            </a:r>
            <a:endParaRPr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Bernoulli equation applies to fluids undergoing laminar flow, not turbulent flow. Systems with R</a:t>
            </a:r>
            <a:r>
              <a:rPr baseline="-25000" lang="en"/>
              <a:t>e</a:t>
            </a:r>
            <a:r>
              <a:rPr lang="en"/>
              <a:t>&lt;2,300 will usually exhibit laminar flow, while those with R</a:t>
            </a:r>
            <a:r>
              <a:rPr baseline="-25000" lang="en"/>
              <a:t>e</a:t>
            </a:r>
            <a:r>
              <a:rPr lang="en"/>
              <a:t>&gt;2,900 will tend to show turbulence.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baseline="-25000" lang="en"/>
              <a:t>e</a:t>
            </a:r>
            <a:r>
              <a:rPr lang="en"/>
              <a:t>=ud</a:t>
            </a:r>
            <a:r>
              <a:rPr baseline="-25000" lang="en"/>
              <a:t>h</a:t>
            </a:r>
            <a:r>
              <a:rPr lang="en"/>
              <a:t>/v, where d</a:t>
            </a:r>
            <a:r>
              <a:rPr baseline="-25000" lang="en"/>
              <a:t>h</a:t>
            </a:r>
            <a:r>
              <a:rPr lang="en"/>
              <a:t>=4A/C and v=1.506*10</a:t>
            </a:r>
            <a:r>
              <a:rPr baseline="30000" lang="en"/>
              <a:t>-5</a:t>
            </a:r>
            <a:r>
              <a:rPr lang="en"/>
              <a:t>m</a:t>
            </a:r>
            <a:r>
              <a:rPr baseline="30000" lang="en"/>
              <a:t>2</a:t>
            </a:r>
            <a:r>
              <a:rPr lang="en"/>
              <a:t>/s at 20</a:t>
            </a:r>
            <a:r>
              <a:rPr lang="en">
                <a:uFill>
                  <a:noFill/>
                </a:uFill>
                <a:hlinkClick r:id="rId3"/>
              </a:rPr>
              <a:t>°</a:t>
            </a:r>
            <a:r>
              <a:rPr lang="en"/>
              <a:t>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u</a:t>
            </a:r>
            <a:r>
              <a:rPr baseline="-25000" lang="en"/>
              <a:t>max</a:t>
            </a:r>
            <a:r>
              <a:rPr lang="en"/>
              <a:t>=0.833m/s, d</a:t>
            </a:r>
            <a:r>
              <a:rPr baseline="-25000" lang="en"/>
              <a:t>h,min</a:t>
            </a:r>
            <a:r>
              <a:rPr lang="en"/>
              <a:t>=2*10mm*60mm/(10mm+60mm)=17.143mm, d</a:t>
            </a:r>
            <a:r>
              <a:rPr baseline="-25000" lang="en"/>
              <a:t>h,max</a:t>
            </a:r>
            <a:r>
              <a:rPr lang="en"/>
              <a:t>=2*38mm*60mm/(38mm+60mm)=46.531mm, so R</a:t>
            </a:r>
            <a:r>
              <a:rPr baseline="-25000" lang="en"/>
              <a:t>e,min</a:t>
            </a:r>
            <a:r>
              <a:rPr lang="en"/>
              <a:t>=950.108, R</a:t>
            </a:r>
            <a:r>
              <a:rPr baseline="-25000" lang="en"/>
              <a:t>e,max</a:t>
            </a:r>
            <a:r>
              <a:rPr lang="en"/>
              <a:t>=2578.864, so the air flow in our device is laminar, not turbulent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388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Device</a:t>
            </a:r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future flow meter is a structure designed to utilize the bernoulli equation to know the pressure through the flow tubes of a ventilator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information is passed through the circuit into the programming which records the raw data and calculates flow rate of air into and out of the lungs of various patients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is then communicated via radio and/or </a:t>
            </a:r>
            <a:r>
              <a:rPr lang="en"/>
              <a:t>wifi to the hospital electrical system, allowing the ventilator to potentially alter its flow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</a:t>
            </a:r>
            <a:endParaRPr/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11700" y="1152475"/>
            <a:ext cx="8520600" cy="38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Creating the flowmeter structure 3D model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Creating the sensor board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Researching possible part improvements and some material properties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Occasional</a:t>
            </a:r>
            <a:r>
              <a:rPr lang="en" sz="1800"/>
              <a:t> aid in coding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Jay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Creating and updating the home board (both schematic design and PCB design)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Researching documentation of related componen</a:t>
            </a:r>
            <a:r>
              <a:rPr lang="en" sz="1800">
                <a:highlight>
                  <a:schemeClr val="lt1"/>
                </a:highlight>
              </a:rPr>
              <a:t>ts (</a:t>
            </a:r>
            <a:r>
              <a:rPr lang="en" sz="1800">
                <a:highlight>
                  <a:schemeClr val="lt1"/>
                </a:highlight>
              </a:rPr>
              <a:t>TFT LCD display, DPS310 sensor, etc.</a:t>
            </a:r>
            <a:r>
              <a:rPr lang="en" sz="1800">
                <a:highlight>
                  <a:schemeClr val="lt1"/>
                </a:highlight>
              </a:rPr>
              <a:t>)</a:t>
            </a:r>
            <a:endParaRPr sz="1800">
              <a:highlight>
                <a:schemeClr val="lt1"/>
              </a:highlight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Occasional aid in coding and testing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 continued</a:t>
            </a:r>
            <a:endParaRPr/>
          </a:p>
        </p:txBody>
      </p:sp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Ferzem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Main contributor to Arduino IDE code and DAQ software development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Prototype testing and calibration, offline data analysis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Researching on Airlift capability for information exchange over wifi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Adafruit Radio feather M0- what all other devices eventually connect back to, can use radio signals to communicate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Adafruit Airlift Wifi- allows for sending data through wireless internet, is necessary as a way to communicate with hospital systems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Adafruit ST7735 TFT display- allows us to read data </a:t>
            </a:r>
            <a:r>
              <a:rPr lang="en"/>
              <a:t>without</a:t>
            </a:r>
            <a:r>
              <a:rPr lang="en"/>
              <a:t> serial monitors, prototype of the display that would be used at hospitals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DS3231 clock - used for time tracking within the programming, aids the DPS310 sensors in being in sync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