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68" r:id="rId2"/>
    <p:sldId id="256" r:id="rId3"/>
    <p:sldId id="318" r:id="rId4"/>
    <p:sldId id="288" r:id="rId5"/>
    <p:sldId id="277" r:id="rId6"/>
    <p:sldId id="272" r:id="rId7"/>
    <p:sldId id="321" r:id="rId8"/>
    <p:sldId id="275" r:id="rId9"/>
    <p:sldId id="287" r:id="rId10"/>
    <p:sldId id="257" r:id="rId11"/>
    <p:sldId id="280" r:id="rId12"/>
    <p:sldId id="320" r:id="rId13"/>
    <p:sldId id="282" r:id="rId14"/>
    <p:sldId id="285" r:id="rId15"/>
    <p:sldId id="263" r:id="rId16"/>
    <p:sldId id="322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56" autoAdjust="0"/>
    <p:restoredTop sz="72518" autoAdjust="0"/>
  </p:normalViewPr>
  <p:slideViewPr>
    <p:cSldViewPr snapToGrid="0" snapToObjects="1">
      <p:cViewPr varScale="1">
        <p:scale>
          <a:sx n="104" d="100"/>
          <a:sy n="104" d="100"/>
        </p:scale>
        <p:origin x="120" y="2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D0296-FBEA-504D-907B-438B40A88C1B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7E512-AAB0-3D4F-97AC-01E1DF5B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35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7E512-AAB0-3D4F-97AC-01E1DF5B6C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42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peak difference from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7E512-AAB0-3D4F-97AC-01E1DF5B6C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15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7E512-AAB0-3D4F-97AC-01E1DF5B6C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88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4"/>
            <a:ext cx="10363200" cy="17341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94AC-5D25-504A-80B3-F0D1C580B3A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22DE-1E13-0242-AD46-1A54ECEB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94AC-5D25-504A-80B3-F0D1C580B3A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22DE-1E13-0242-AD46-1A54ECEB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7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94AC-5D25-504A-80B3-F0D1C580B3A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22DE-1E13-0242-AD46-1A54ECEB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81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Phys</a:t>
            </a:r>
            <a:r>
              <a:rPr lang="en-US" dirty="0"/>
              <a:t> 150   Lecture 25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6A15E-13B4-4FBD-A57E-D83484A79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1176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11176000" cy="518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5821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5000"/>
                <a:lumOff val="55000"/>
              </a:schemeClr>
            </a:gs>
            <a:gs pos="16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0920"/>
            <a:ext cx="10515600" cy="743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70451"/>
            <a:ext cx="10515600" cy="4906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594AC-5D25-504A-80B3-F0D1C580B3AE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PHYS 213: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222DE-1E13-0242-AD46-1A54ECEB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  <p:sldLayoutId id="21474836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 w="12700">
            <a:solidFill>
              <a:schemeClr val="tx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50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A997C-9BA1-8544-B39D-BAD9602CD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thoughts/comments/hopes/wishes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C6A3EF-5152-D44B-B3A0-A8A2437C8519}"/>
              </a:ext>
            </a:extLst>
          </p:cNvPr>
          <p:cNvSpPr txBox="1"/>
          <p:nvPr/>
        </p:nvSpPr>
        <p:spPr>
          <a:xfrm>
            <a:off x="271748" y="629250"/>
            <a:ext cx="86545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Three physicists held a beach party and hade so much fun they made it annual. Its now known as a popular wave function among the department. </a:t>
            </a:r>
          </a:p>
          <a:p>
            <a:endParaRPr lang="en-US" dirty="0"/>
          </a:p>
          <a:p>
            <a:r>
              <a:rPr lang="en-US" dirty="0"/>
              <a:t>Can we go over some worked examples of applying wave equations like in the checkpoint? I feel like </a:t>
            </a:r>
            <a:r>
              <a:rPr lang="en-US" dirty="0" err="1"/>
              <a:t>im</a:t>
            </a:r>
            <a:r>
              <a:rPr lang="en-US" dirty="0"/>
              <a:t> getting my math wrong</a:t>
            </a:r>
          </a:p>
          <a:p>
            <a:r>
              <a:rPr lang="en-US" dirty="0">
                <a:solidFill>
                  <a:srgbClr val="FF0000"/>
                </a:solidFill>
              </a:rPr>
              <a:t>Yep, we’ll go over it. It’s not too bad once you get used to it. Like weather in Illinois.</a:t>
            </a:r>
          </a:p>
          <a:p>
            <a:endParaRPr lang="en-US" dirty="0"/>
          </a:p>
          <a:p>
            <a:r>
              <a:rPr lang="en-US" dirty="0"/>
              <a:t>I tried to think of a quantum mechanics joke, but the thing about them is that they can be incredibly funny and incredibly unfunny at the same time.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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890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line Media 7" descr="lecture9wavepacket">
            <a:hlinkClick r:id="" action="ppaction://media"/>
            <a:extLst>
              <a:ext uri="{FF2B5EF4-FFF2-40B4-BE49-F238E27FC236}">
                <a16:creationId xmlns:a16="http://schemas.microsoft.com/office/drawing/2014/main" id="{47E2FE4E-80E4-2F45-B0D7-ED1AE0AF519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00" y="635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Wave function of a particle with momentum 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521312" y="1406978"/>
                <a:ext cx="3832487" cy="3024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mbria Math" charset="0"/>
                  </a:rPr>
                  <a:t>Empirical fact:</a:t>
                </a:r>
              </a:p>
              <a:p>
                <a:endParaRPr lang="en-US" sz="2400" i="1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𝐸</m:t>
                      </m:r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a:rPr lang="en-US" sz="2400" i="1">
                          <a:latin typeface="Cambria Math" charset="0"/>
                        </a:rPr>
                        <m:t>h𝑓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𝑝</m:t>
                      </m:r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h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𝜆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312" y="1406978"/>
                <a:ext cx="3832487" cy="3024867"/>
              </a:xfrm>
              <a:prstGeom prst="rect">
                <a:avLst/>
              </a:prstGeom>
              <a:blipFill>
                <a:blip r:embed="rId5"/>
                <a:stretch>
                  <a:fillRect l="-2310" t="-1255" b="-1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85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F987B-4237-B641-88D2-F29A8208B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quantum description of the two-slit experiment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58F14C0-7E56-7E40-B461-992BFC797D7C}"/>
                  </a:ext>
                </a:extLst>
              </p:cNvPr>
              <p:cNvSpPr txBox="1"/>
              <p:nvPr/>
            </p:nvSpPr>
            <p:spPr>
              <a:xfrm>
                <a:off x="838201" y="1547446"/>
                <a:ext cx="5450058" cy="3596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Particle with wavelength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Superposition of paths: 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58F14C0-7E56-7E40-B461-992BFC797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547446"/>
                <a:ext cx="5450058" cy="3596562"/>
              </a:xfrm>
              <a:prstGeom prst="rect">
                <a:avLst/>
              </a:prstGeom>
              <a:blipFill>
                <a:blip r:embed="rId4"/>
                <a:stretch>
                  <a:fillRect l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E11C917-E669-3440-A5DE-945EF145AADE}"/>
              </a:ext>
            </a:extLst>
          </p:cNvPr>
          <p:cNvSpPr/>
          <p:nvPr/>
        </p:nvSpPr>
        <p:spPr>
          <a:xfrm>
            <a:off x="6766560" y="1322363"/>
            <a:ext cx="84406" cy="13364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12D7BAE-0510-1F43-BD97-C025031777D7}"/>
              </a:ext>
            </a:extLst>
          </p:cNvPr>
          <p:cNvSpPr/>
          <p:nvPr/>
        </p:nvSpPr>
        <p:spPr>
          <a:xfrm>
            <a:off x="6766560" y="2760784"/>
            <a:ext cx="84406" cy="14615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C5E3BE3-AEC4-204D-9403-CFF3D1511AAF}"/>
              </a:ext>
            </a:extLst>
          </p:cNvPr>
          <p:cNvSpPr/>
          <p:nvPr/>
        </p:nvSpPr>
        <p:spPr>
          <a:xfrm>
            <a:off x="6766560" y="4403188"/>
            <a:ext cx="84406" cy="2096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D70579-3BF0-234C-9465-A13A3BE041A7}"/>
              </a:ext>
            </a:extLst>
          </p:cNvPr>
          <p:cNvSpPr/>
          <p:nvPr/>
        </p:nvSpPr>
        <p:spPr>
          <a:xfrm>
            <a:off x="11774658" y="935500"/>
            <a:ext cx="417342" cy="57325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06C2EBC-C94A-464D-B466-894F9C31C0DD}"/>
              </a:ext>
            </a:extLst>
          </p:cNvPr>
          <p:cNvCxnSpPr>
            <a:cxnSpLocks/>
          </p:cNvCxnSpPr>
          <p:nvPr/>
        </p:nvCxnSpPr>
        <p:spPr>
          <a:xfrm flipV="1">
            <a:off x="6991643" y="1244993"/>
            <a:ext cx="4768948" cy="1413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6B5F851-0FFF-ED4B-AE8A-E8D4E45BFD03}"/>
              </a:ext>
            </a:extLst>
          </p:cNvPr>
          <p:cNvCxnSpPr>
            <a:cxnSpLocks/>
          </p:cNvCxnSpPr>
          <p:nvPr/>
        </p:nvCxnSpPr>
        <p:spPr>
          <a:xfrm flipV="1">
            <a:off x="6865033" y="1322363"/>
            <a:ext cx="4895558" cy="3002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862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8B455B-C002-2B4C-B4C9-1BE6BE72C4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8B455B-C002-2B4C-B4C9-1BE6BE72C4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hart&#10;&#10;Description automatically generated with medium confidence">
            <a:extLst>
              <a:ext uri="{FF2B5EF4-FFF2-40B4-BE49-F238E27FC236}">
                <a16:creationId xmlns:a16="http://schemas.microsoft.com/office/drawing/2014/main" id="{6D0E5C3B-5624-344B-8868-C28D3F58F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652" y="1184225"/>
            <a:ext cx="4056575" cy="37121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49853E-5740-F542-83A3-6E901BFBAC80}"/>
              </a:ext>
            </a:extLst>
          </p:cNvPr>
          <p:cNvSpPr txBox="1"/>
          <p:nvPr/>
        </p:nvSpPr>
        <p:spPr>
          <a:xfrm>
            <a:off x="970671" y="1674055"/>
            <a:ext cx="46986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Relationship between momentum and wave number is empirical! (based on experiment)</a:t>
            </a:r>
          </a:p>
          <a:p>
            <a:endParaRPr lang="en-US" sz="2400" dirty="0"/>
          </a:p>
          <a:p>
            <a:r>
              <a:rPr lang="en-US" sz="2400" dirty="0"/>
              <a:t>But it is the same relationship for electrons and for photons.</a:t>
            </a:r>
          </a:p>
        </p:txBody>
      </p:sp>
    </p:spTree>
    <p:extLst>
      <p:ext uri="{BB962C8B-B14F-4D97-AF65-F5344CB8AC3E}">
        <p14:creationId xmlns:p14="http://schemas.microsoft.com/office/powerpoint/2010/main" val="2708279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7FE50-9961-0B40-95DF-173F7B0BC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momentum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F2BA61-3F50-AF4D-935D-88C438A2C739}"/>
                  </a:ext>
                </a:extLst>
              </p:cNvPr>
              <p:cNvSpPr txBox="1"/>
              <p:nvPr/>
            </p:nvSpPr>
            <p:spPr>
              <a:xfrm>
                <a:off x="323557" y="1237957"/>
                <a:ext cx="7174523" cy="342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Suppose that electrons with momentum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are described by a wave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𝑖𝑘𝑥</m:t>
                        </m:r>
                      </m:sup>
                    </m:sSup>
                  </m:oMath>
                </a14:m>
                <a:r>
                  <a:rPr lang="en-US" sz="2400" dirty="0"/>
                  <a:t>,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If we decrease the velocity of the electrons, what will happen to the spacing between fringes? </a:t>
                </a:r>
              </a:p>
              <a:p>
                <a:endParaRPr lang="en-US" sz="2400" dirty="0"/>
              </a:p>
              <a:p>
                <a:pPr marL="342900" indent="-342900">
                  <a:buAutoNum type="alphaLcParenR"/>
                </a:pPr>
                <a:r>
                  <a:rPr lang="en-US" sz="2400" dirty="0"/>
                  <a:t>Decrease.</a:t>
                </a:r>
              </a:p>
              <a:p>
                <a:pPr marL="342900" indent="-342900">
                  <a:buAutoNum type="alphaLcParenR"/>
                </a:pPr>
                <a:r>
                  <a:rPr lang="en-US" sz="2400" dirty="0"/>
                  <a:t>Stay the same.</a:t>
                </a:r>
              </a:p>
              <a:p>
                <a:pPr marL="342900" indent="-342900">
                  <a:buAutoNum type="alphaLcParenR"/>
                </a:pPr>
                <a:r>
                  <a:rPr lang="en-US" sz="2400" dirty="0"/>
                  <a:t>Increase.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F2BA61-3F50-AF4D-935D-88C438A2C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57" y="1237957"/>
                <a:ext cx="7174523" cy="3428246"/>
              </a:xfrm>
              <a:prstGeom prst="rect">
                <a:avLst/>
              </a:prstGeom>
              <a:blipFill>
                <a:blip r:embed="rId2"/>
                <a:stretch>
                  <a:fillRect l="-1359" t="-1423" r="-2039" b="-3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green, light&#10;&#10;Description automatically generated">
            <a:extLst>
              <a:ext uri="{FF2B5EF4-FFF2-40B4-BE49-F238E27FC236}">
                <a16:creationId xmlns:a16="http://schemas.microsoft.com/office/drawing/2014/main" id="{BD0EF1A9-5352-0A40-BF51-41034F40B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382" y="1654962"/>
            <a:ext cx="3502855" cy="353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00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0935D-14A1-AF43-95F0-8C212BBF0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F00460-9F12-F144-9519-D7E7A4904154}"/>
                  </a:ext>
                </a:extLst>
              </p:cNvPr>
              <p:cNvSpPr txBox="1"/>
              <p:nvPr/>
            </p:nvSpPr>
            <p:spPr>
              <a:xfrm>
                <a:off x="838200" y="1061179"/>
                <a:ext cx="10109178" cy="4623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is a complex number.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The probability density is given by 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The probability to find the particle between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is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Superposition: Add wave functions, then square to get probabilities (like waves)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F00460-9F12-F144-9519-D7E7A4904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061179"/>
                <a:ext cx="10109178" cy="4623382"/>
              </a:xfrm>
              <a:prstGeom prst="rect">
                <a:avLst/>
              </a:prstGeom>
              <a:blipFill>
                <a:blip r:embed="rId2"/>
                <a:stretch>
                  <a:fillRect l="-878" t="-1099" b="-3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2857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C0457-AD9A-6F48-8677-8642B4C49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8D8258-0F4A-5C4D-916C-AE032EE272FB}"/>
                  </a:ext>
                </a:extLst>
              </p:cNvPr>
              <p:cNvSpPr txBox="1"/>
              <p:nvPr/>
            </p:nvSpPr>
            <p:spPr>
              <a:xfrm>
                <a:off x="960895" y="1007390"/>
                <a:ext cx="1007389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Light comes in packets called photons with energy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h𝑓</m:t>
                    </m:r>
                  </m:oMath>
                </a14:m>
                <a:r>
                  <a:rPr lang="en-US" sz="2400" dirty="0"/>
                  <a:t> and momentum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We describe quantum objects using a wave function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 The probability density  that the object is observed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2400" dirty="0"/>
                      <m:t>.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Quantum objects like electrons also have a wavelength given by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𝑚𝑣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8D8258-0F4A-5C4D-916C-AE032EE27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895" y="1007390"/>
                <a:ext cx="10073898" cy="2308324"/>
              </a:xfrm>
              <a:prstGeom prst="rect">
                <a:avLst/>
              </a:prstGeom>
              <a:blipFill>
                <a:blip r:embed="rId2"/>
                <a:stretch>
                  <a:fillRect l="-969" t="-2111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415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B3B89-BBED-1540-B2DD-00F1AF8D0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 functions and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785228F-4370-E94A-B9C2-01A1CAB41EB2}"/>
                  </a:ext>
                </a:extLst>
              </p:cNvPr>
              <p:cNvSpPr/>
              <p:nvPr/>
            </p:nvSpPr>
            <p:spPr>
              <a:xfrm>
                <a:off x="503222" y="751135"/>
                <a:ext cx="8059616" cy="5656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Suppose that we are told that the wave function for an electron is given by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nm</a:t>
                </a:r>
                <a:r>
                  <a:rPr lang="en-US" sz="2400" baseline="30000" dirty="0"/>
                  <a:t>-1/2</a:t>
                </a:r>
                <a:r>
                  <a:rPr lang="en-US" sz="2400" dirty="0"/>
                  <a:t> between x=2 nm and x=2.5 nm, where there is a sensor that will register a 'click' if an electron is detected.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What is the probability that the sensor will click?</a:t>
                </a:r>
              </a:p>
              <a:p>
                <a:endParaRPr lang="en-US" sz="2400" dirty="0"/>
              </a:p>
              <a:p>
                <a:pPr marL="342900" indent="-342900">
                  <a:buAutoNum type="alphaLcParenR"/>
                </a:pPr>
                <a:r>
                  <a:rPr lang="en-US" sz="2400" dirty="0"/>
                  <a:t>0</a:t>
                </a:r>
              </a:p>
              <a:p>
                <a:pPr marL="342900" indent="-342900">
                  <a:buAutoNum type="alphaLcParenR"/>
                </a:pPr>
                <a:r>
                  <a:rPr lang="en-US" sz="2400" dirty="0"/>
                  <a:t>¼</a:t>
                </a:r>
              </a:p>
              <a:p>
                <a:pPr marL="342900" indent="-342900">
                  <a:buAutoNum type="alphaLcParenR"/>
                </a:pPr>
                <a:r>
                  <a:rPr lang="en-US" sz="2400" dirty="0"/>
                  <a:t>½</a:t>
                </a:r>
              </a:p>
              <a:p>
                <a:pPr marL="342900" indent="-342900">
                  <a:buAutoNum type="alphaLcParenR"/>
                </a:pPr>
                <a:r>
                  <a:rPr lang="en-US" sz="2400" dirty="0"/>
                  <a:t>¾</a:t>
                </a:r>
              </a:p>
              <a:p>
                <a:pPr marL="342900" indent="-342900">
                  <a:buAutoNum type="alphaLcParenR"/>
                </a:pPr>
                <a:r>
                  <a:rPr lang="en-US" sz="2400" dirty="0"/>
                  <a:t>1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785228F-4370-E94A-B9C2-01A1CAB41E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22" y="751135"/>
                <a:ext cx="8059616" cy="5656613"/>
              </a:xfrm>
              <a:prstGeom prst="rect">
                <a:avLst/>
              </a:prstGeom>
              <a:blipFill>
                <a:blip r:embed="rId3"/>
                <a:stretch>
                  <a:fillRect l="-1210" t="-862" r="-1664" b="-1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13F7CE5-03D4-BF4E-A467-3D3BB45C71B1}"/>
              </a:ext>
            </a:extLst>
          </p:cNvPr>
          <p:cNvSpPr/>
          <p:nvPr/>
        </p:nvSpPr>
        <p:spPr>
          <a:xfrm>
            <a:off x="9120554" y="2341572"/>
            <a:ext cx="1723292" cy="4454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EAA07B-CE7A-244E-9CD9-07ACFBC8BE42}"/>
              </a:ext>
            </a:extLst>
          </p:cNvPr>
          <p:cNvSpPr txBox="1"/>
          <p:nvPr/>
        </p:nvSpPr>
        <p:spPr>
          <a:xfrm>
            <a:off x="8816624" y="2947245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2nm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849CBF-2FAB-184A-B7A8-3D15ECD90C57}"/>
              </a:ext>
            </a:extLst>
          </p:cNvPr>
          <p:cNvSpPr txBox="1"/>
          <p:nvPr/>
        </p:nvSpPr>
        <p:spPr>
          <a:xfrm>
            <a:off x="10539916" y="2947245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2.5nm</a:t>
            </a:r>
          </a:p>
        </p:txBody>
      </p:sp>
    </p:spTree>
    <p:extLst>
      <p:ext uri="{BB962C8B-B14F-4D97-AF65-F5344CB8AC3E}">
        <p14:creationId xmlns:p14="http://schemas.microsoft.com/office/powerpoint/2010/main" val="3949256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7571F-6AF8-8347-8857-A0FEAD0F4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waves of unequal amplitude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AFEFF24-13F2-2849-9164-C282AD3F4D22}"/>
                  </a:ext>
                </a:extLst>
              </p:cNvPr>
              <p:cNvSpPr txBox="1"/>
              <p:nvPr/>
            </p:nvSpPr>
            <p:spPr>
              <a:xfrm>
                <a:off x="123986" y="1022888"/>
                <a:ext cx="11902699" cy="380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Suppose that the total wave function of an electron at a given spot on the screen (within a small region) x is given by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𝑖𝑘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𝑖𝑘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400" dirty="0"/>
                  <a:t> m</a:t>
                </a:r>
                <a:r>
                  <a:rPr lang="en-US" sz="2400" baseline="30000" dirty="0"/>
                  <a:t>-1/2</a:t>
                </a:r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What is the maximum probability density that the electron will be observed at that spot? </a:t>
                </a:r>
              </a:p>
              <a:p>
                <a:endParaRPr lang="en-US" sz="2400" dirty="0"/>
              </a:p>
              <a:p>
                <a:pPr marL="457200" indent="-457200">
                  <a:buAutoNum type="alphaLcParenR"/>
                </a:pPr>
                <a:r>
                  <a:rPr lang="en-US" sz="2400" dirty="0"/>
                  <a:t>0.5 m</a:t>
                </a:r>
                <a:r>
                  <a:rPr lang="en-US" sz="2400" baseline="30000" dirty="0"/>
                  <a:t>-1</a:t>
                </a:r>
                <a:endParaRPr lang="en-US" sz="2400" dirty="0"/>
              </a:p>
              <a:p>
                <a:pPr marL="457200" indent="-457200">
                  <a:buAutoNum type="alphaLcParenR"/>
                </a:pPr>
                <a:r>
                  <a:rPr lang="en-US" sz="2400" dirty="0"/>
                  <a:t>1 m</a:t>
                </a:r>
                <a:r>
                  <a:rPr lang="en-US" sz="2400" baseline="30000" dirty="0"/>
                  <a:t>-1</a:t>
                </a:r>
                <a:endParaRPr lang="en-US" sz="2400" dirty="0"/>
              </a:p>
              <a:p>
                <a:pPr marL="457200" indent="-457200">
                  <a:buAutoNum type="alphaLcParenR"/>
                </a:pPr>
                <a:r>
                  <a:rPr lang="en-US" sz="2400" dirty="0"/>
                  <a:t>5 m</a:t>
                </a:r>
                <a:r>
                  <a:rPr lang="en-US" sz="2400" baseline="30000" dirty="0"/>
                  <a:t>-1</a:t>
                </a:r>
                <a:endParaRPr lang="en-US" sz="2400" dirty="0"/>
              </a:p>
              <a:p>
                <a:pPr marL="457200" indent="-457200">
                  <a:buAutoNum type="alphaLcParenR"/>
                </a:pPr>
                <a:r>
                  <a:rPr lang="en-US" sz="2400" dirty="0"/>
                  <a:t>25 m</a:t>
                </a:r>
                <a:r>
                  <a:rPr lang="en-US" sz="2400" baseline="30000" dirty="0"/>
                  <a:t>-1</a:t>
                </a: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AFEFF24-13F2-2849-9164-C282AD3F4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86" y="1022888"/>
                <a:ext cx="11902699" cy="3809504"/>
              </a:xfrm>
              <a:prstGeom prst="rect">
                <a:avLst/>
              </a:prstGeom>
              <a:blipFill>
                <a:blip r:embed="rId2"/>
                <a:stretch>
                  <a:fillRect l="-819" t="-1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2C18F20-283C-B54B-A617-E5525FECDD78}"/>
              </a:ext>
            </a:extLst>
          </p:cNvPr>
          <p:cNvSpPr/>
          <p:nvPr/>
        </p:nvSpPr>
        <p:spPr>
          <a:xfrm>
            <a:off x="165315" y="4468756"/>
            <a:ext cx="111884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What’s the minimum probability density that the electron will be observed at that spot? </a:t>
            </a:r>
          </a:p>
          <a:p>
            <a:endParaRPr lang="en-US" sz="2400" dirty="0"/>
          </a:p>
          <a:p>
            <a:pPr marL="457200" indent="-457200">
              <a:buAutoNum type="alphaLcParenR"/>
            </a:pPr>
            <a:r>
              <a:rPr lang="en-US" sz="2400" dirty="0"/>
              <a:t>0.5 m</a:t>
            </a:r>
            <a:r>
              <a:rPr lang="en-US" sz="2400" baseline="30000" dirty="0"/>
              <a:t>-1</a:t>
            </a:r>
            <a:endParaRPr lang="en-US" sz="2400" dirty="0"/>
          </a:p>
          <a:p>
            <a:pPr marL="457200" indent="-457200">
              <a:buAutoNum type="alphaLcParenR"/>
            </a:pPr>
            <a:r>
              <a:rPr lang="en-US" sz="2400" dirty="0"/>
              <a:t>1 m</a:t>
            </a:r>
            <a:r>
              <a:rPr lang="en-US" sz="2400" baseline="30000" dirty="0"/>
              <a:t>-1</a:t>
            </a:r>
            <a:endParaRPr lang="en-US" sz="2400" dirty="0"/>
          </a:p>
          <a:p>
            <a:pPr marL="457200" indent="-457200">
              <a:buAutoNum type="alphaLcParenR"/>
            </a:pPr>
            <a:r>
              <a:rPr lang="en-US" sz="2400" dirty="0"/>
              <a:t>5 m</a:t>
            </a:r>
            <a:r>
              <a:rPr lang="en-US" sz="2400" baseline="30000" dirty="0"/>
              <a:t>-1</a:t>
            </a:r>
            <a:endParaRPr lang="en-US" sz="2400" dirty="0"/>
          </a:p>
          <a:p>
            <a:pPr marL="457200" indent="-457200">
              <a:buAutoNum type="alphaLcParenR"/>
            </a:pPr>
            <a:r>
              <a:rPr lang="en-US" sz="2400" dirty="0"/>
              <a:t>25 m</a:t>
            </a:r>
            <a:r>
              <a:rPr lang="en-US" sz="2400" baseline="30000" dirty="0"/>
              <a:t>-1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2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Lecture 6: The Wave Function</a:t>
            </a:r>
          </a:p>
        </p:txBody>
      </p:sp>
      <p:pic>
        <p:nvPicPr>
          <p:cNvPr id="4" name="TwoSlit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80046" y="2561705"/>
            <a:ext cx="4231908" cy="317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6A15E-13B4-4FBD-A57E-D83484A794F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Last time: Interference of individual photons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295400"/>
            <a:ext cx="289498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marxist.com/images/science/quantum-phot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1295400"/>
            <a:ext cx="532447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612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3B454-4E7C-46BF-85C6-B1181FB01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slit experiment for electrons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70C04C-859B-4808-8911-5FB4ED43B219}"/>
              </a:ext>
            </a:extLst>
          </p:cNvPr>
          <p:cNvSpPr txBox="1"/>
          <p:nvPr/>
        </p:nvSpPr>
        <p:spPr>
          <a:xfrm>
            <a:off x="838200" y="1524277"/>
            <a:ext cx="96562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Suppose that, instead of photons, we electrons one at a time through a pair of slits. We place an electron detector on a distant screen. Do we expect to see interference?</a:t>
            </a:r>
          </a:p>
          <a:p>
            <a:endParaRPr lang="en-US" sz="2400" dirty="0"/>
          </a:p>
          <a:p>
            <a:r>
              <a:rPr lang="en-US" sz="2400" dirty="0"/>
              <a:t>a) No, interference is due to electrons interfering with one another.</a:t>
            </a:r>
          </a:p>
          <a:p>
            <a:r>
              <a:rPr lang="en-US" sz="2400" dirty="0"/>
              <a:t>b) No, interference is a wave property while electrons are particles.</a:t>
            </a:r>
          </a:p>
          <a:p>
            <a:r>
              <a:rPr lang="en-US" sz="2400" dirty="0"/>
              <a:t>c) Yes, the electron’s wave function will have interference.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4546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0935D-14A1-AF43-95F0-8C212BBF0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 function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F00460-9F12-F144-9519-D7E7A4904154}"/>
                  </a:ext>
                </a:extLst>
              </p:cNvPr>
              <p:cNvSpPr txBox="1"/>
              <p:nvPr/>
            </p:nvSpPr>
            <p:spPr>
              <a:xfrm>
                <a:off x="1153459" y="1301277"/>
                <a:ext cx="8077981" cy="3907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is a complex number.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The probability density is given by 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The probability to find the particle between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is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F00460-9F12-F144-9519-D7E7A4904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459" y="1301277"/>
                <a:ext cx="8077981" cy="3907801"/>
              </a:xfrm>
              <a:prstGeom prst="rect">
                <a:avLst/>
              </a:prstGeom>
              <a:blipFill>
                <a:blip r:embed="rId2"/>
                <a:stretch>
                  <a:fillRect l="-1132" t="-1246" r="-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9246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B3B89-BBED-1540-B2DD-00F1AF8D0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785228F-4370-E94A-B9C2-01A1CAB41EB2}"/>
                  </a:ext>
                </a:extLst>
              </p:cNvPr>
              <p:cNvSpPr/>
              <p:nvPr/>
            </p:nvSpPr>
            <p:spPr>
              <a:xfrm>
                <a:off x="253839" y="632382"/>
                <a:ext cx="11300851" cy="52436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An electron has the wave function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, where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√2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√2</m:t>
                        </m:r>
                      </m:den>
                    </m:f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−2&lt;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≤−1</m:t>
                    </m:r>
                  </m:oMath>
                </a14:m>
                <a:r>
                  <a:rPr lang="en-US" sz="2400" dirty="0"/>
                  <a:t> , 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And zero elsewhere. If we measure the position of the electron, what is the probability we find it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sz="2400" dirty="0"/>
                  <a:t>?</a:t>
                </a:r>
              </a:p>
              <a:p>
                <a:endParaRPr lang="en-US" sz="2400" dirty="0"/>
              </a:p>
              <a:p>
                <a:pPr marL="342900" indent="-342900">
                  <a:buAutoNum type="alphaLcParenR"/>
                </a:pPr>
                <a:r>
                  <a:rPr lang="en-US" sz="2400" dirty="0"/>
                  <a:t>0</a:t>
                </a:r>
              </a:p>
              <a:p>
                <a:pPr marL="342900" indent="-342900">
                  <a:buAutoNum type="alphaLcParenR"/>
                </a:pPr>
                <a:r>
                  <a:rPr lang="en-US" sz="2400" dirty="0"/>
                  <a:t>¼</a:t>
                </a:r>
              </a:p>
              <a:p>
                <a:pPr marL="342900" indent="-342900">
                  <a:buAutoNum type="alphaLcParenR"/>
                </a:pPr>
                <a:r>
                  <a:rPr lang="en-US" sz="2400" dirty="0"/>
                  <a:t>½</a:t>
                </a:r>
              </a:p>
              <a:p>
                <a:pPr marL="342900" indent="-342900">
                  <a:buAutoNum type="alphaLcParenR"/>
                </a:pPr>
                <a:r>
                  <a:rPr lang="en-US" sz="2400" dirty="0"/>
                  <a:t>¾</a:t>
                </a:r>
              </a:p>
              <a:p>
                <a:pPr marL="342900" indent="-342900">
                  <a:buAutoNum type="alphaLcParenR"/>
                </a:pPr>
                <a:r>
                  <a:rPr lang="en-US" sz="2400" dirty="0"/>
                  <a:t>1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785228F-4370-E94A-B9C2-01A1CAB41E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39" y="632382"/>
                <a:ext cx="11300851" cy="5243680"/>
              </a:xfrm>
              <a:prstGeom prst="rect">
                <a:avLst/>
              </a:prstGeom>
              <a:blipFill>
                <a:blip r:embed="rId2"/>
                <a:stretch>
                  <a:fillRect l="-863" b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851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FC653-13F3-7841-BE46-654E10169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974AE1-D2D1-2248-9187-4FDCD1D0FA9F}"/>
                  </a:ext>
                </a:extLst>
              </p:cNvPr>
              <p:cNvSpPr txBox="1"/>
              <p:nvPr/>
            </p:nvSpPr>
            <p:spPr>
              <a:xfrm>
                <a:off x="1084881" y="1069383"/>
                <a:ext cx="10802319" cy="4560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Suppose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/>
                  <a:t> for 0 &lt; x &lt; L, and 0 otherwise. What equation must A satisfy? </a:t>
                </a:r>
              </a:p>
              <a:p>
                <a:endParaRPr lang="en-US" sz="2400" dirty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nary>
                      <m:nary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den>
                            </m:f>
                          </m:e>
                        </m:func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nary>
                      <m:nary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den>
                            </m:f>
                          </m:e>
                        </m:func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nary>
                      <m:nary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</m:nary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  <a:p>
                <a:pPr marL="457200" indent="-457200">
                  <a:buFontTx/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nary>
                      <m:nary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</m:nary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  <a:p>
                <a:pPr marL="457200" indent="-457200">
                  <a:buFontTx/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  <a:p>
                <a:pPr marL="457200" indent="-457200">
                  <a:buFontTx/>
                  <a:buAutoNum type="alphaLcParenR"/>
                </a:pPr>
                <a:endParaRPr lang="en-US" sz="2400" dirty="0"/>
              </a:p>
              <a:p>
                <a:pPr marL="457200" indent="-457200">
                  <a:buAutoNum type="alphaLcParenR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974AE1-D2D1-2248-9187-4FDCD1D0F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881" y="1069383"/>
                <a:ext cx="10802319" cy="4560992"/>
              </a:xfrm>
              <a:prstGeom prst="rect">
                <a:avLst/>
              </a:prstGeom>
              <a:blipFill>
                <a:blip r:embed="rId2"/>
                <a:stretch>
                  <a:fillRect l="-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482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24A1CE5-FF43-7444-B2C5-7608948B8D4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47553"/>
                <a:ext cx="10515600" cy="74348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What is the wave function of a particle with wavelength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24A1CE5-FF43-7444-B2C5-7608948B8D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47553"/>
                <a:ext cx="10515600" cy="743483"/>
              </a:xfrm>
              <a:blipFill>
                <a:blip r:embed="rId2"/>
                <a:stretch>
                  <a:fillRect t="-15574" b="-18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FF90DD-EB21-154C-ADC1-66E28868954A}"/>
                  </a:ext>
                </a:extLst>
              </p:cNvPr>
              <p:cNvSpPr txBox="1"/>
              <p:nvPr/>
            </p:nvSpPr>
            <p:spPr>
              <a:xfrm>
                <a:off x="287867" y="1761065"/>
                <a:ext cx="53340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What we know: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Must interfere like classical light with wavelength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Probability must be proportional to the intensity computed classically.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FF90DD-EB21-154C-ADC1-66E288689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67" y="1761065"/>
                <a:ext cx="5334000" cy="2677656"/>
              </a:xfrm>
              <a:prstGeom prst="rect">
                <a:avLst/>
              </a:prstGeom>
              <a:blipFill>
                <a:blip r:embed="rId3"/>
                <a:stretch>
                  <a:fillRect l="-1663" t="-1887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89FDE0-11C7-4D4B-B76E-3CD311335268}"/>
                  </a:ext>
                </a:extLst>
              </p:cNvPr>
              <p:cNvSpPr txBox="1"/>
              <p:nvPr/>
            </p:nvSpPr>
            <p:spPr>
              <a:xfrm>
                <a:off x="6570135" y="1761065"/>
                <a:ext cx="5334000" cy="159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 guess: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charset="0"/>
                        </a:rPr>
                        <m:t>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∝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𝑘𝑥</m:t>
                              </m:r>
                              <m:r>
                                <a:rPr lang="en-US" sz="2400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charset="0"/>
                                </a:rPr>
                                <m:t>𝜔</m:t>
                              </m:r>
                              <m:r>
                                <a:rPr lang="en-US" sz="2400" i="1">
                                  <a:latin typeface="Cambria Math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89FDE0-11C7-4D4B-B76E-3CD311335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135" y="1761065"/>
                <a:ext cx="5334000" cy="1594667"/>
              </a:xfrm>
              <a:prstGeom prst="rect">
                <a:avLst/>
              </a:prstGeom>
              <a:blipFill>
                <a:blip r:embed="rId4"/>
                <a:stretch>
                  <a:fillRect l="-1663" t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3182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2768A-CCEE-9D44-9F99-7D35DEA4E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if particles were like photons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01DA00-D96B-8B4F-A415-B136FE32B0E8}"/>
                  </a:ext>
                </a:extLst>
              </p:cNvPr>
              <p:cNvSpPr txBox="1"/>
              <p:nvPr/>
            </p:nvSpPr>
            <p:spPr>
              <a:xfrm>
                <a:off x="838201" y="1547446"/>
                <a:ext cx="5450058" cy="3357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Particle with momentum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Superposition of paths: 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01DA00-D96B-8B4F-A415-B136FE32B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547446"/>
                <a:ext cx="5450058" cy="3357329"/>
              </a:xfrm>
              <a:prstGeom prst="rect">
                <a:avLst/>
              </a:prstGeom>
              <a:blipFill>
                <a:blip r:embed="rId2"/>
                <a:stretch>
                  <a:fillRect l="-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9B2A001-3643-C84A-8FE1-AE8DCE49A1CC}"/>
              </a:ext>
            </a:extLst>
          </p:cNvPr>
          <p:cNvSpPr txBox="1"/>
          <p:nvPr/>
        </p:nvSpPr>
        <p:spPr>
          <a:xfrm>
            <a:off x="6850966" y="1547446"/>
            <a:ext cx="51628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deBroglie</a:t>
            </a:r>
            <a:r>
              <a:rPr lang="en-US" sz="2400" dirty="0"/>
              <a:t> hypothesis!</a:t>
            </a:r>
          </a:p>
          <a:p>
            <a:endParaRPr lang="en-US" sz="2400" dirty="0"/>
          </a:p>
          <a:p>
            <a:r>
              <a:rPr lang="en-US" sz="2400" dirty="0"/>
              <a:t>If this is true, then passing particles through slits would result in interference fringes in the probability that they arrive at a screen.</a:t>
            </a:r>
          </a:p>
        </p:txBody>
      </p:sp>
    </p:spTree>
    <p:extLst>
      <p:ext uri="{BB962C8B-B14F-4D97-AF65-F5344CB8AC3E}">
        <p14:creationId xmlns:p14="http://schemas.microsoft.com/office/powerpoint/2010/main" val="3756842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8DDC2A0B-95D0-D749-8E2F-B7D27378CFBD}" vid="{634A9CF5-022F-8246-AA72-B34AAD2A98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22252</TotalTime>
  <Words>908</Words>
  <Application>Microsoft Office PowerPoint</Application>
  <PresentationFormat>Widescreen</PresentationFormat>
  <Paragraphs>148</Paragraphs>
  <Slides>17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Cambria Math</vt:lpstr>
      <vt:lpstr>Office Theme</vt:lpstr>
      <vt:lpstr>Your thoughts/comments/hopes/wishes</vt:lpstr>
      <vt:lpstr>Lecture 6: The Wave Function</vt:lpstr>
      <vt:lpstr>Last time: Interference of individual photons</vt:lpstr>
      <vt:lpstr>Double slit experiment for electrons</vt:lpstr>
      <vt:lpstr>Wave function summary</vt:lpstr>
      <vt:lpstr>Checkpoint</vt:lpstr>
      <vt:lpstr>Normalization</vt:lpstr>
      <vt:lpstr>What is the wave function of a particle with wavelength λ?</vt:lpstr>
      <vt:lpstr>What if particles were like photons</vt:lpstr>
      <vt:lpstr>Wave function of a particle with momentum p</vt:lpstr>
      <vt:lpstr>The quantum description of the two-slit experiment</vt:lpstr>
      <vt:lpstr>p=ℏk</vt:lpstr>
      <vt:lpstr>Measuring momentum</vt:lpstr>
      <vt:lpstr>Final summary</vt:lpstr>
      <vt:lpstr>Review</vt:lpstr>
      <vt:lpstr>Wave functions and probabilities</vt:lpstr>
      <vt:lpstr>Adding waves of unequal amplitude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</dc:creator>
  <cp:lastModifiedBy>Mansingh, Siddharth</cp:lastModifiedBy>
  <cp:revision>832</cp:revision>
  <cp:lastPrinted>2022-06-21T15:57:53Z</cp:lastPrinted>
  <dcterms:created xsi:type="dcterms:W3CDTF">2018-01-31T21:37:22Z</dcterms:created>
  <dcterms:modified xsi:type="dcterms:W3CDTF">2022-06-21T16:04:52Z</dcterms:modified>
</cp:coreProperties>
</file>