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82" r:id="rId2"/>
    <p:sldId id="256" r:id="rId3"/>
    <p:sldId id="329" r:id="rId4"/>
    <p:sldId id="280" r:id="rId5"/>
    <p:sldId id="318" r:id="rId6"/>
    <p:sldId id="286" r:id="rId7"/>
    <p:sldId id="287" r:id="rId8"/>
    <p:sldId id="288" r:id="rId9"/>
    <p:sldId id="289" r:id="rId10"/>
    <p:sldId id="270" r:id="rId11"/>
    <p:sldId id="271" r:id="rId12"/>
    <p:sldId id="274" r:id="rId13"/>
    <p:sldId id="272" r:id="rId14"/>
    <p:sldId id="262" r:id="rId15"/>
    <p:sldId id="269" r:id="rId16"/>
    <p:sldId id="273" r:id="rId17"/>
    <p:sldId id="291" r:id="rId18"/>
    <p:sldId id="258" r:id="rId19"/>
    <p:sldId id="28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1" autoAdjust="0"/>
    <p:restoredTop sz="72585"/>
  </p:normalViewPr>
  <p:slideViewPr>
    <p:cSldViewPr snapToGrid="0" snapToObjects="1">
      <p:cViewPr varScale="1">
        <p:scale>
          <a:sx n="80" d="100"/>
          <a:sy n="80" d="100"/>
        </p:scale>
        <p:origin x="15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D0296-FBEA-504D-907B-438B40A88C1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7E512-AAB0-3D4F-97AC-01E1DF5B6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35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7E512-AAB0-3D4F-97AC-01E1DF5B6C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42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7E512-AAB0-3D4F-97AC-01E1DF5B6C7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6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7E512-AAB0-3D4F-97AC-01E1DF5B6C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46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7E512-AAB0-3D4F-97AC-01E1DF5B6C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69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7E512-AAB0-3D4F-97AC-01E1DF5B6C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00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7E512-AAB0-3D4F-97AC-01E1DF5B6C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18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7E512-AAB0-3D4F-97AC-01E1DF5B6C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34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7E512-AAB0-3D4F-97AC-01E1DF5B6C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49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7E512-AAB0-3D4F-97AC-01E1DF5B6C7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45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7E512-AAB0-3D4F-97AC-01E1DF5B6C7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6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0" cy="17341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94AC-5D25-504A-80B3-F0D1C580B3AE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2DE-1E13-0242-AD46-1A54ECEB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94AC-5D25-504A-80B3-F0D1C580B3AE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2DE-1E13-0242-AD46-1A54ECEB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94AC-5D25-504A-80B3-F0D1C580B3AE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2DE-1E13-0242-AD46-1A54ECEB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Phys</a:t>
            </a:r>
            <a:r>
              <a:rPr lang="en-US" dirty="0"/>
              <a:t> 150   Lecture 25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6A15E-13B4-4FBD-A57E-D83484A79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117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1176000" cy="5181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763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5000"/>
                <a:lumOff val="55000"/>
              </a:schemeClr>
            </a:gs>
            <a:gs pos="1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0920"/>
            <a:ext cx="10515600" cy="743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70451"/>
            <a:ext cx="10515600" cy="490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594AC-5D25-504A-80B3-F0D1C580B3AE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PHYS 213: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222DE-1E13-0242-AD46-1A54ECEB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7" r:id="rId3"/>
    <p:sldLayoutId id="214748366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ln w="12700">
            <a:solidFill>
              <a:schemeClr val="tx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2A0A-9862-A741-95B7-042A5459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comments/notes/</a:t>
            </a:r>
            <a:r>
              <a:rPr lang="en-US" dirty="0" err="1"/>
              <a:t>etc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C381E8A-8568-E94C-84B3-4BB5F0C22CB4}"/>
                  </a:ext>
                </a:extLst>
              </p:cNvPr>
              <p:cNvSpPr txBox="1"/>
              <p:nvPr/>
            </p:nvSpPr>
            <p:spPr>
              <a:xfrm>
                <a:off x="154746" y="659572"/>
                <a:ext cx="7244860" cy="4536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if a probability function is given, do we assume that the function is normalized?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Not necessarily. You may need to normalize it.</a:t>
                </a:r>
              </a:p>
              <a:p>
                <a:endParaRPr lang="en-US" dirty="0"/>
              </a:p>
              <a:p>
                <a:r>
                  <a:rPr lang="en-US" dirty="0"/>
                  <a:t>Its about time I get to learn why </a:t>
                </a:r>
                <a:r>
                  <a:rPr lang="en-US" dirty="0" err="1"/>
                  <a:t>i</a:t>
                </a:r>
                <a:r>
                  <a:rPr lang="en-US" dirty="0"/>
                  <a:t> is useful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You don’t have to remember trig identities!</a:t>
                </a:r>
              </a:p>
              <a:p>
                <a:endParaRPr lang="en-US" dirty="0"/>
              </a:p>
              <a:p>
                <a:r>
                  <a:rPr lang="en-US" dirty="0"/>
                  <a:t>I had a really small problem with my car so I took it to a quantum mechanic</a:t>
                </a:r>
              </a:p>
              <a:p>
                <a:endParaRPr lang="en-US" dirty="0"/>
              </a:p>
              <a:p>
                <a:r>
                  <a:rPr lang="en-US" dirty="0"/>
                  <a:t>Why do we need probability density? Is it something like intensity that could describe the brightness? </a:t>
                </a:r>
                <a:r>
                  <a:rPr lang="en-US" dirty="0">
                    <a:solidFill>
                      <a:srgbClr val="FF0000"/>
                    </a:solidFill>
                  </a:rPr>
                  <a:t>Yep! It determines the average number of photons we see -&gt; intensity.</a:t>
                </a:r>
              </a:p>
              <a:p>
                <a:endParaRPr lang="en-US" dirty="0"/>
              </a:p>
              <a:p>
                <a:r>
                  <a:rPr lang="en-US" dirty="0"/>
                  <a:t>I know we did not just learn complex numbers in one unit...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We are not using *all* of complex numbers, mainly just </a:t>
                </a:r>
                <a:r>
                  <a:rPr lang="en-US" dirty="0" err="1">
                    <a:solidFill>
                      <a:srgbClr val="FF0000"/>
                    </a:solidFill>
                  </a:rPr>
                  <a:t>i</a:t>
                </a:r>
                <a:r>
                  <a:rPr lang="en-US" dirty="0">
                    <a:solidFill>
                      <a:srgbClr val="FF0000"/>
                    </a:solidFill>
                  </a:rPr>
                  <a:t>*</a:t>
                </a:r>
                <a:r>
                  <a:rPr lang="en-US" dirty="0" err="1">
                    <a:solidFill>
                      <a:srgbClr val="FF0000"/>
                    </a:solidFill>
                  </a:rPr>
                  <a:t>i</a:t>
                </a:r>
                <a:r>
                  <a:rPr lang="en-US" dirty="0">
                    <a:solidFill>
                      <a:srgbClr val="FF0000"/>
                    </a:solidFill>
                  </a:rPr>
                  <a:t>=-1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func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C381E8A-8568-E94C-84B3-4BB5F0C22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46" y="659572"/>
                <a:ext cx="7244860" cy="4536435"/>
              </a:xfrm>
              <a:prstGeom prst="rect">
                <a:avLst/>
              </a:prstGeom>
              <a:blipFill>
                <a:blip r:embed="rId2"/>
                <a:stretch>
                  <a:fillRect l="-673" t="-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DAD8038B-34E2-F247-9742-609E0207D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606" y="80920"/>
            <a:ext cx="4792394" cy="273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BF0F80-F557-F048-B557-8DF8732F1A60}"/>
              </a:ext>
            </a:extLst>
          </p:cNvPr>
          <p:cNvSpPr txBox="1"/>
          <p:nvPr/>
        </p:nvSpPr>
        <p:spPr>
          <a:xfrm>
            <a:off x="7399606" y="3244334"/>
            <a:ext cx="479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81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459A1-B15A-9248-8AD2-2D025CA4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are learning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C015EA-F805-E044-8C8E-FF61CB448D2F}"/>
                  </a:ext>
                </a:extLst>
              </p:cNvPr>
              <p:cNvSpPr txBox="1"/>
              <p:nvPr/>
            </p:nvSpPr>
            <p:spPr>
              <a:xfrm>
                <a:off x="2450123" y="1490008"/>
                <a:ext cx="7022122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ea typeface="Cambria Math" panose="02040503050406030204" pitchFamily="18" charset="0"/>
                  </a:rPr>
                  <a:t>Classical mechanics : </a:t>
                </a:r>
              </a:p>
              <a:p>
                <a:pPr algn="ctr"/>
                <a:r>
                  <a:rPr lang="en-US" sz="2400" b="0" dirty="0">
                    <a:ea typeface="Cambria Math" panose="02040503050406030204" pitchFamily="18" charset="0"/>
                  </a:rPr>
                  <a:t>Position as a function of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pPr algn="ctr"/>
                <a:endParaRPr lang="en-US" sz="240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dirty="0">
                    <a:ea typeface="Cambria Math" panose="02040503050406030204" pitchFamily="18" charset="0"/>
                  </a:rPr>
                  <a:t>Electricity and magnetism: </a:t>
                </a:r>
              </a:p>
              <a:p>
                <a:pPr algn="ctr"/>
                <a:r>
                  <a:rPr lang="en-US" sz="2400" b="0" dirty="0">
                    <a:ea typeface="Cambria Math" panose="02040503050406030204" pitchFamily="18" charset="0"/>
                  </a:rPr>
                  <a:t>vector fields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pPr algn="ctr"/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dirty="0">
                    <a:ea typeface="Cambria Math" panose="02040503050406030204" pitchFamily="18" charset="0"/>
                  </a:rPr>
                  <a:t>Quantum mechanics: </a:t>
                </a:r>
              </a:p>
              <a:p>
                <a:pPr algn="ctr"/>
                <a:r>
                  <a:rPr lang="en-US" sz="2400" dirty="0">
                    <a:ea typeface="Cambria Math" panose="02040503050406030204" pitchFamily="18" charset="0"/>
                  </a:rPr>
                  <a:t>Complex probability amplitude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dirty="0"/>
                  <a:t>This applies to matter as well as light!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C015EA-F805-E044-8C8E-FF61CB448D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123" y="1490008"/>
                <a:ext cx="7022122" cy="3416320"/>
              </a:xfrm>
              <a:prstGeom prst="rect">
                <a:avLst/>
              </a:prstGeom>
              <a:blipFill>
                <a:blip r:embed="rId3"/>
                <a:stretch>
                  <a:fillRect t="-1426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00244E3-C1DD-4D46-BF60-430C2F74EDF0}"/>
                  </a:ext>
                </a:extLst>
              </p:cNvPr>
              <p:cNvSpPr/>
              <p:nvPr/>
            </p:nvSpPr>
            <p:spPr>
              <a:xfrm>
                <a:off x="2670382" y="5367992"/>
                <a:ext cx="6851235" cy="461665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Today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Review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probability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comp</m:t>
                    </m:r>
                  </m:oMath>
                </a14:m>
                <a:r>
                  <a:rPr lang="en-US" sz="2400" dirty="0"/>
                  <a:t>lex numbers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00244E3-C1DD-4D46-BF60-430C2F74ED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382" y="5367992"/>
                <a:ext cx="6851235" cy="461665"/>
              </a:xfrm>
              <a:prstGeom prst="rect">
                <a:avLst/>
              </a:prstGeom>
              <a:blipFill>
                <a:blip r:embed="rId4"/>
                <a:stretch>
                  <a:fillRect l="-622" t="-9091" r="-355" b="-28571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750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F3377-1914-0F4A-B10F-A7669C612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Probability, probability density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699299D-D980-4341-AAC1-899147678D5B}"/>
                  </a:ext>
                </a:extLst>
              </p:cNvPr>
              <p:cNvSpPr txBox="1"/>
              <p:nvPr/>
            </p:nvSpPr>
            <p:spPr>
              <a:xfrm>
                <a:off x="838200" y="1004018"/>
                <a:ext cx="10515600" cy="2104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d>
                            <m:d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 b="0" i="0" smtClean="0">
                                      <a:latin typeface="Cambria Math" panose="02040503050406030204" pitchFamily="18" charset="0"/>
                                    </a:rPr>
                                    <m:t>Ψ</m:t>
                                  </m:r>
                                  <m:d>
                                    <m:d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699299D-D980-4341-AAC1-899147678D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004018"/>
                <a:ext cx="10515600" cy="2104166"/>
              </a:xfrm>
              <a:prstGeom prst="rect">
                <a:avLst/>
              </a:prstGeom>
              <a:blipFill>
                <a:blip r:embed="rId2"/>
                <a:stretch>
                  <a:fillRect t="-88554" b="-174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794BC0-B32C-8C4A-A777-093158662417}"/>
                  </a:ext>
                </a:extLst>
              </p:cNvPr>
              <p:cNvSpPr txBox="1"/>
              <p:nvPr/>
            </p:nvSpPr>
            <p:spPr>
              <a:xfrm>
                <a:off x="5102468" y="3429000"/>
                <a:ext cx="1987063" cy="1323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: probability per length, always positive, units m</a:t>
                </a:r>
                <a:r>
                  <a:rPr lang="en-US" sz="2000" baseline="30000" dirty="0"/>
                  <a:t>-1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794BC0-B32C-8C4A-A777-093158662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468" y="3429000"/>
                <a:ext cx="1987063" cy="1323439"/>
              </a:xfrm>
              <a:prstGeom prst="rect">
                <a:avLst/>
              </a:prstGeom>
              <a:blipFill>
                <a:blip r:embed="rId3"/>
                <a:stretch>
                  <a:fillRect l="-3165" t="-2857" r="-253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CE144BB-009E-2B47-90C7-6A0CEEC65A59}"/>
                  </a:ext>
                </a:extLst>
              </p:cNvPr>
              <p:cNvSpPr txBox="1"/>
              <p:nvPr/>
            </p:nvSpPr>
            <p:spPr>
              <a:xfrm>
                <a:off x="1897379" y="3429000"/>
                <a:ext cx="1987063" cy="1631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: probability to find particle in the interval [</a:t>
                </a:r>
                <a:r>
                  <a:rPr lang="en-US" sz="2000" dirty="0" err="1"/>
                  <a:t>a,b</a:t>
                </a:r>
                <a:r>
                  <a:rPr lang="en-US" sz="2000" dirty="0"/>
                  <a:t>], unitless</a:t>
                </a:r>
                <a:endParaRPr lang="en-US" sz="2000" baseline="30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CE144BB-009E-2B47-90C7-6A0CEEC65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379" y="3429000"/>
                <a:ext cx="1987063" cy="1631216"/>
              </a:xfrm>
              <a:prstGeom prst="rect">
                <a:avLst/>
              </a:prstGeom>
              <a:blipFill>
                <a:blip r:embed="rId4"/>
                <a:stretch>
                  <a:fillRect l="-3185" t="-2326" r="-5096" b="-5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E6201B5-A538-3A45-A9E2-8DF5AF3CF893}"/>
                  </a:ext>
                </a:extLst>
              </p:cNvPr>
              <p:cNvSpPr txBox="1"/>
              <p:nvPr/>
            </p:nvSpPr>
            <p:spPr>
              <a:xfrm>
                <a:off x="8307557" y="3429000"/>
                <a:ext cx="2341686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: Wave function, can be complex, units m</a:t>
                </a:r>
                <a:r>
                  <a:rPr lang="en-US" sz="2000" baseline="30000" dirty="0"/>
                  <a:t>-1/2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E6201B5-A538-3A45-A9E2-8DF5AF3CF8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7557" y="3429000"/>
                <a:ext cx="2341686" cy="1015663"/>
              </a:xfrm>
              <a:prstGeom prst="rect">
                <a:avLst/>
              </a:prstGeom>
              <a:blipFill>
                <a:blip r:embed="rId5"/>
                <a:stretch>
                  <a:fillRect l="-3243" t="-375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8438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39E5D-623E-134C-996F-EBFF1EB4B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density practice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B98940B-A858-B146-888A-38B4CA941A93}"/>
              </a:ext>
            </a:extLst>
          </p:cNvPr>
          <p:cNvGrpSpPr/>
          <p:nvPr/>
        </p:nvGrpSpPr>
        <p:grpSpPr>
          <a:xfrm>
            <a:off x="1630321" y="1257029"/>
            <a:ext cx="9393279" cy="1689427"/>
            <a:chOff x="1596454" y="1697296"/>
            <a:chExt cx="9393279" cy="1689427"/>
          </a:xfrm>
        </p:grpSpPr>
        <p:cxnSp>
          <p:nvCxnSpPr>
            <p:cNvPr id="4" name="Elbow Connector 3">
              <a:extLst>
                <a:ext uri="{FF2B5EF4-FFF2-40B4-BE49-F238E27FC236}">
                  <a16:creationId xmlns:a16="http://schemas.microsoft.com/office/drawing/2014/main" id="{B48648B9-D243-B048-A831-CC409703E2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03231" y="2180492"/>
              <a:ext cx="2110154" cy="679939"/>
            </a:xfrm>
            <a:prstGeom prst="bentConnector3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>
              <a:extLst>
                <a:ext uri="{FF2B5EF4-FFF2-40B4-BE49-F238E27FC236}">
                  <a16:creationId xmlns:a16="http://schemas.microsoft.com/office/drawing/2014/main" id="{7A8B8922-F297-B146-A2BB-2461E084D7C0}"/>
                </a:ext>
              </a:extLst>
            </p:cNvPr>
            <p:cNvCxnSpPr>
              <a:cxnSpLocks/>
            </p:cNvCxnSpPr>
            <p:nvPr/>
          </p:nvCxnSpPr>
          <p:spPr>
            <a:xfrm>
              <a:off x="4399085" y="2180492"/>
              <a:ext cx="2573215" cy="679939"/>
            </a:xfrm>
            <a:prstGeom prst="bentConnector3">
              <a:avLst>
                <a:gd name="adj1" fmla="val 25652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2D0B0B48-3DE3-C94A-818B-03E1F7BCFD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9992" y="1881963"/>
              <a:ext cx="1632166" cy="978469"/>
            </a:xfrm>
            <a:prstGeom prst="bentConnector3">
              <a:avLst>
                <a:gd name="adj1" fmla="val 72149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>
              <a:extLst>
                <a:ext uri="{FF2B5EF4-FFF2-40B4-BE49-F238E27FC236}">
                  <a16:creationId xmlns:a16="http://schemas.microsoft.com/office/drawing/2014/main" id="{D618340C-D45D-C84B-B4CE-62EDFC31F8C8}"/>
                </a:ext>
              </a:extLst>
            </p:cNvPr>
            <p:cNvCxnSpPr>
              <a:cxnSpLocks/>
            </p:cNvCxnSpPr>
            <p:nvPr/>
          </p:nvCxnSpPr>
          <p:spPr>
            <a:xfrm>
              <a:off x="6972300" y="1881963"/>
              <a:ext cx="1129709" cy="978468"/>
            </a:xfrm>
            <a:prstGeom prst="bentConnector3">
              <a:avLst>
                <a:gd name="adj1" fmla="val 7098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E42BEE6-916C-5941-B23A-2CDAED50A6DE}"/>
                </a:ext>
              </a:extLst>
            </p:cNvPr>
            <p:cNvSpPr txBox="1"/>
            <p:nvPr/>
          </p:nvSpPr>
          <p:spPr>
            <a:xfrm>
              <a:off x="2961635" y="1992923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1/4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F99CC27-1311-794F-8671-29CFCA3F0E98}"/>
                </a:ext>
              </a:extLst>
            </p:cNvPr>
            <p:cNvSpPr txBox="1"/>
            <p:nvPr/>
          </p:nvSpPr>
          <p:spPr>
            <a:xfrm>
              <a:off x="7847772" y="169729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1/2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E587EC4-A61A-B648-ABC7-E99591B28129}"/>
                </a:ext>
              </a:extLst>
            </p:cNvPr>
            <p:cNvCxnSpPr/>
            <p:nvPr/>
          </p:nvCxnSpPr>
          <p:spPr>
            <a:xfrm>
              <a:off x="1659467" y="2860431"/>
              <a:ext cx="9330266" cy="281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EAE3643-7AB3-6744-9273-F62D77B55378}"/>
                </a:ext>
              </a:extLst>
            </p:cNvPr>
            <p:cNvSpPr txBox="1"/>
            <p:nvPr/>
          </p:nvSpPr>
          <p:spPr>
            <a:xfrm>
              <a:off x="6821457" y="288854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32E20AD-1967-2948-9DF6-5C6C02F2FAEA}"/>
                </a:ext>
              </a:extLst>
            </p:cNvPr>
            <p:cNvSpPr txBox="1"/>
            <p:nvPr/>
          </p:nvSpPr>
          <p:spPr>
            <a:xfrm>
              <a:off x="7642074" y="288854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DB1E143-DFC4-7543-90DC-1AF0C86D04F1}"/>
                </a:ext>
              </a:extLst>
            </p:cNvPr>
            <p:cNvSpPr txBox="1"/>
            <p:nvPr/>
          </p:nvSpPr>
          <p:spPr>
            <a:xfrm>
              <a:off x="4836543" y="2936444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A7683C8-D62E-284A-A784-95C465C7FCB6}"/>
                </a:ext>
              </a:extLst>
            </p:cNvPr>
            <p:cNvSpPr txBox="1"/>
            <p:nvPr/>
          </p:nvSpPr>
          <p:spPr>
            <a:xfrm>
              <a:off x="3215049" y="2936444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-3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32B232C-8A04-D746-8A48-3BBA0BD1B457}"/>
                </a:ext>
              </a:extLst>
            </p:cNvPr>
            <p:cNvSpPr txBox="1"/>
            <p:nvPr/>
          </p:nvSpPr>
          <p:spPr>
            <a:xfrm>
              <a:off x="5799992" y="29364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B65F2DF-F61E-C94E-8BAB-7D6A0F030C0D}"/>
                </a:ext>
              </a:extLst>
            </p:cNvPr>
            <p:cNvSpPr txBox="1"/>
            <p:nvPr/>
          </p:nvSpPr>
          <p:spPr>
            <a:xfrm>
              <a:off x="1596454" y="3017391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34B0716-720A-494A-A5F8-496B8EC94850}"/>
                  </a:ext>
                </a:extLst>
              </p:cNvPr>
              <p:cNvSpPr txBox="1"/>
              <p:nvPr/>
            </p:nvSpPr>
            <p:spPr>
              <a:xfrm>
                <a:off x="1202267" y="3429000"/>
                <a:ext cx="10024533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Compare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&gt;0</m:t>
                        </m:r>
                      </m:e>
                    </m:d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&lt;0)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endParaRPr lang="en-US" sz="24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&gt;0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&lt;0)</m:t>
                    </m:r>
                  </m:oMath>
                </a14:m>
                <a:endParaRPr lang="en-US" sz="24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&gt;0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&lt;0)</m:t>
                    </m:r>
                  </m:oMath>
                </a14:m>
                <a:endParaRPr lang="en-US" sz="24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&gt;0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&lt;0)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34B0716-720A-494A-A5F8-496B8EC94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267" y="3429000"/>
                <a:ext cx="10024533" cy="1938992"/>
              </a:xfrm>
              <a:prstGeom prst="rect">
                <a:avLst/>
              </a:prstGeom>
              <a:blipFill>
                <a:blip r:embed="rId2"/>
                <a:stretch>
                  <a:fillRect l="-886" t="-1948" b="-3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9070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B3B89-BBED-1540-B2DD-00F1AF8D0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228F-4370-E94A-B9C2-01A1CAB41EB2}"/>
                  </a:ext>
                </a:extLst>
              </p:cNvPr>
              <p:cNvSpPr/>
              <p:nvPr/>
            </p:nvSpPr>
            <p:spPr>
              <a:xfrm>
                <a:off x="503222" y="751135"/>
                <a:ext cx="8059616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Suppose that we are told that the probability density for a photon is given by </a:t>
                </a:r>
              </a:p>
              <a:p>
                <a:r>
                  <a:rPr lang="en-US" sz="2400" dirty="0">
                    <a:ea typeface="Cambria Math" panose="02040503050406030204" pitchFamily="18" charset="0"/>
                  </a:rPr>
                  <a:t>			ρ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 nm</a:t>
                </a:r>
                <a:r>
                  <a:rPr lang="en-US" sz="2400" baseline="30000" dirty="0"/>
                  <a:t>-1</a:t>
                </a:r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between x=2 nm and x=2.5 nm, where there is a sensor that will register a 'click' if a photon is detected.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What is the probability that the sensor will click?</a:t>
                </a:r>
              </a:p>
              <a:p>
                <a:endParaRPr lang="en-US" sz="2400" dirty="0"/>
              </a:p>
              <a:p>
                <a:pPr marL="342900" indent="-342900">
                  <a:buAutoNum type="alphaLcParenR"/>
                </a:pPr>
                <a:r>
                  <a:rPr lang="en-US" sz="2400" dirty="0"/>
                  <a:t>0</a:t>
                </a:r>
              </a:p>
              <a:p>
                <a:pPr marL="342900" indent="-342900">
                  <a:buAutoNum type="alphaLcParenR"/>
                </a:pPr>
                <a:r>
                  <a:rPr lang="en-US" sz="2400" dirty="0"/>
                  <a:t>¼</a:t>
                </a:r>
              </a:p>
              <a:p>
                <a:pPr marL="342900" indent="-342900">
                  <a:buAutoNum type="alphaLcParenR"/>
                </a:pPr>
                <a:r>
                  <a:rPr lang="en-US" sz="2400" dirty="0"/>
                  <a:t>½</a:t>
                </a:r>
              </a:p>
              <a:p>
                <a:pPr marL="342900" indent="-342900">
                  <a:buAutoNum type="alphaLcParenR"/>
                </a:pPr>
                <a:r>
                  <a:rPr lang="en-US" sz="2400" dirty="0"/>
                  <a:t>¾</a:t>
                </a:r>
              </a:p>
              <a:p>
                <a:pPr marL="342900" indent="-342900">
                  <a:buAutoNum type="alphaLcParenR"/>
                </a:pPr>
                <a:r>
                  <a:rPr lang="en-US" sz="2400" dirty="0"/>
                  <a:t>1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228F-4370-E94A-B9C2-01A1CAB41E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22" y="751135"/>
                <a:ext cx="8059616" cy="5262979"/>
              </a:xfrm>
              <a:prstGeom prst="rect">
                <a:avLst/>
              </a:prstGeom>
              <a:blipFill>
                <a:blip r:embed="rId3"/>
                <a:stretch>
                  <a:fillRect l="-1101" t="-964" b="-1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13F7CE5-03D4-BF4E-A467-3D3BB45C71B1}"/>
              </a:ext>
            </a:extLst>
          </p:cNvPr>
          <p:cNvSpPr/>
          <p:nvPr/>
        </p:nvSpPr>
        <p:spPr>
          <a:xfrm>
            <a:off x="9120554" y="2341572"/>
            <a:ext cx="1723292" cy="4454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EAA07B-CE7A-244E-9CD9-07ACFBC8BE42}"/>
              </a:ext>
            </a:extLst>
          </p:cNvPr>
          <p:cNvSpPr txBox="1"/>
          <p:nvPr/>
        </p:nvSpPr>
        <p:spPr>
          <a:xfrm>
            <a:off x="8816624" y="294724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2nm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849CBF-2FAB-184A-B7A8-3D15ECD90C57}"/>
              </a:ext>
            </a:extLst>
          </p:cNvPr>
          <p:cNvSpPr txBox="1"/>
          <p:nvPr/>
        </p:nvSpPr>
        <p:spPr>
          <a:xfrm>
            <a:off x="10539916" y="2947245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2.5nm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8939427-7FE1-4945-BA83-EC43DA184CCE}"/>
                  </a:ext>
                </a:extLst>
              </p:cNvPr>
              <p:cNvSpPr txBox="1"/>
              <p:nvPr/>
            </p:nvSpPr>
            <p:spPr>
              <a:xfrm>
                <a:off x="3862753" y="5803909"/>
                <a:ext cx="10515600" cy="930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Ψ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8939427-7FE1-4945-BA83-EC43DA184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753" y="5803909"/>
                <a:ext cx="10515600" cy="930063"/>
              </a:xfrm>
              <a:prstGeom prst="rect">
                <a:avLst/>
              </a:prstGeom>
              <a:blipFill>
                <a:blip r:embed="rId4"/>
                <a:stretch>
                  <a:fillRect t="-156000" b="-2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851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6AE78-E788-B447-A184-26A547E39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and intensity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BBE718F-172C-C943-8C1A-D2AD1920C3E5}"/>
                  </a:ext>
                </a:extLst>
              </p:cNvPr>
              <p:cNvSpPr txBox="1"/>
              <p:nvPr/>
            </p:nvSpPr>
            <p:spPr>
              <a:xfrm>
                <a:off x="838200" y="1503335"/>
                <a:ext cx="10816525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Let’s suppose that N particles per second with kinetic energy E are impacting a screen with average (over time) probability density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. What is the power per meter that impacts the screen?</a:t>
                </a:r>
              </a:p>
              <a:p>
                <a:endParaRPr lang="en-US" sz="2400" dirty="0"/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)/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</m:oMath>
                </a14:m>
                <a:endParaRPr lang="en-US" sz="2400" dirty="0"/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</m:oMath>
                </a14:m>
                <a:endParaRPr lang="en-US" sz="2400" dirty="0"/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𝑁𝐸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BBE718F-172C-C943-8C1A-D2AD1920C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03335"/>
                <a:ext cx="10816525" cy="3046988"/>
              </a:xfrm>
              <a:prstGeom prst="rect">
                <a:avLst/>
              </a:prstGeom>
              <a:blipFill>
                <a:blip r:embed="rId3"/>
                <a:stretch>
                  <a:fillRect l="-902" t="-1603" r="-846" b="-3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F23820F-4498-FA43-AA27-14EE5F2DD110}"/>
                  </a:ext>
                </a:extLst>
              </p:cNvPr>
              <p:cNvSpPr txBox="1"/>
              <p:nvPr/>
            </p:nvSpPr>
            <p:spPr>
              <a:xfrm>
                <a:off x="5171048" y="5927937"/>
                <a:ext cx="6716152" cy="930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Ψ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F23820F-4498-FA43-AA27-14EE5F2DD1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048" y="5927937"/>
                <a:ext cx="6716152" cy="930063"/>
              </a:xfrm>
              <a:prstGeom prst="rect">
                <a:avLst/>
              </a:prstGeom>
              <a:blipFill>
                <a:blip r:embed="rId4"/>
                <a:stretch>
                  <a:fillRect t="-159459" b="-235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405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Complex numbers: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en-US" dirty="0"/>
                  <a:t> can be complex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7586" y="1331825"/>
                <a:ext cx="3345084" cy="417120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𝑧</m:t>
                      </m:r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𝑥</m:t>
                      </m:r>
                      <m:r>
                        <a:rPr lang="en-US" sz="2400" i="1">
                          <a:latin typeface="Cambria Math" charset="0"/>
                        </a:rPr>
                        <m:t>+</m:t>
                      </m:r>
                      <m:r>
                        <a:rPr lang="en-US" sz="2400" i="1">
                          <a:latin typeface="Cambria Math" charset="0"/>
                        </a:rPr>
                        <m:t>𝑖𝑦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Euler’s formula: 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𝜙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>
                              <a:latin typeface="Cambria Math" charset="0"/>
                            </a:rPr>
                            <m:t>𝜙</m:t>
                          </m:r>
                        </m:e>
                      </m:func>
                      <m:r>
                        <a:rPr lang="en-US" sz="2400" i="1">
                          <a:latin typeface="Cambria Math" charset="0"/>
                        </a:rPr>
                        <m:t>+</m:t>
                      </m:r>
                      <m:r>
                        <a:rPr lang="en-US" sz="2400" i="1">
                          <a:latin typeface="Cambria Math" charset="0"/>
                        </a:rPr>
                        <m:t>𝑖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i="1">
                              <a:latin typeface="Cambria Math" charset="0"/>
                            </a:rPr>
                            <m:t>𝜙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Complex conjugate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i="1">
                              <a:latin typeface="Cambria Math" charset="0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𝑥</m:t>
                      </m:r>
                      <m:r>
                        <a:rPr lang="en-US" sz="2400" i="1">
                          <a:latin typeface="Cambria Math" charset="0"/>
                        </a:rPr>
                        <m:t>−</m:t>
                      </m:r>
                      <m:r>
                        <a:rPr lang="en-US" sz="2400" i="1">
                          <a:latin typeface="Cambria Math" charset="0"/>
                        </a:rPr>
                        <m:t>𝑖𝑦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Absolute value: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𝑧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𝑧</m:t>
                      </m:r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i="1">
                              <a:latin typeface="Cambria Math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86" y="1331825"/>
                <a:ext cx="3345084" cy="4171206"/>
              </a:xfrm>
              <a:prstGeom prst="rect">
                <a:avLst/>
              </a:prstGeom>
              <a:blipFill>
                <a:blip r:embed="rId4"/>
                <a:stretch>
                  <a:fillRect l="-2642" b="-121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B7F7379-7FE9-DF4D-9B8C-A5CD4BA46249}"/>
              </a:ext>
            </a:extLst>
          </p:cNvPr>
          <p:cNvSpPr txBox="1"/>
          <p:nvPr/>
        </p:nvSpPr>
        <p:spPr>
          <a:xfrm>
            <a:off x="1297067" y="6010454"/>
            <a:ext cx="7967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Complex numbers add just like phasors! The math is the same.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701764F-DBA4-014C-8DAF-893E822771AB}"/>
              </a:ext>
            </a:extLst>
          </p:cNvPr>
          <p:cNvCxnSpPr>
            <a:cxnSpLocks/>
          </p:cNvCxnSpPr>
          <p:nvPr/>
        </p:nvCxnSpPr>
        <p:spPr>
          <a:xfrm>
            <a:off x="7543800" y="824403"/>
            <a:ext cx="0" cy="410319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2B5E51F-DD78-3A46-8F7E-0284BA8E1929}"/>
              </a:ext>
            </a:extLst>
          </p:cNvPr>
          <p:cNvCxnSpPr>
            <a:cxnSpLocks/>
          </p:cNvCxnSpPr>
          <p:nvPr/>
        </p:nvCxnSpPr>
        <p:spPr>
          <a:xfrm flipH="1">
            <a:off x="5511800" y="3429000"/>
            <a:ext cx="61214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F0A16E-F54A-E942-9F63-D13B7A212F6A}"/>
              </a:ext>
            </a:extLst>
          </p:cNvPr>
          <p:cNvSpPr txBox="1"/>
          <p:nvPr/>
        </p:nvSpPr>
        <p:spPr>
          <a:xfrm>
            <a:off x="10364053" y="3624302"/>
            <a:ext cx="1320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Real part (x)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6143C3-C597-CA49-B703-122F6377A1B7}"/>
              </a:ext>
            </a:extLst>
          </p:cNvPr>
          <p:cNvSpPr txBox="1"/>
          <p:nvPr/>
        </p:nvSpPr>
        <p:spPr>
          <a:xfrm>
            <a:off x="19431039" y="1238150"/>
            <a:ext cx="1320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Real part (x)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C64E4-71A8-C44F-B636-4CB2C7049E84}"/>
              </a:ext>
            </a:extLst>
          </p:cNvPr>
          <p:cNvSpPr txBox="1"/>
          <p:nvPr/>
        </p:nvSpPr>
        <p:spPr>
          <a:xfrm rot="16200000">
            <a:off x="6346622" y="1375008"/>
            <a:ext cx="185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Imaginary part (y)</a:t>
            </a:r>
          </a:p>
        </p:txBody>
      </p:sp>
    </p:spTree>
    <p:extLst>
      <p:ext uri="{BB962C8B-B14F-4D97-AF65-F5344CB8AC3E}">
        <p14:creationId xmlns:p14="http://schemas.microsoft.com/office/powerpoint/2010/main" val="317044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A409-C3B0-F54E-B806-CDCBD9AD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number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76A86F1-70DA-ED40-A002-3C435B94D26F}"/>
                  </a:ext>
                </a:extLst>
              </p:cNvPr>
              <p:cNvSpPr txBox="1"/>
              <p:nvPr/>
            </p:nvSpPr>
            <p:spPr>
              <a:xfrm>
                <a:off x="838200" y="1371600"/>
                <a:ext cx="105156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Suppose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=3+4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. 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?</a:t>
                </a:r>
              </a:p>
              <a:p>
                <a:endParaRPr lang="en-US" sz="2400" dirty="0"/>
              </a:p>
              <a:p>
                <a:pPr marL="457200" indent="-457200">
                  <a:buAutoNum type="alphaLcParenR"/>
                </a:pPr>
                <a:r>
                  <a:rPr lang="en-US" sz="2400" dirty="0"/>
                  <a:t>7</a:t>
                </a:r>
              </a:p>
              <a:p>
                <a:pPr marL="457200" indent="-457200">
                  <a:buAutoNum type="alphaLcParenR"/>
                </a:pPr>
                <a:r>
                  <a:rPr lang="en-US" sz="2400" dirty="0"/>
                  <a:t>-1</a:t>
                </a:r>
              </a:p>
              <a:p>
                <a:pPr marL="457200" indent="-457200">
                  <a:buAutoNum type="alphaLcParenR"/>
                </a:pPr>
                <a:r>
                  <a:rPr lang="en-US" sz="2400" dirty="0"/>
                  <a:t>25</a:t>
                </a:r>
              </a:p>
              <a:p>
                <a:pPr marL="457200" indent="-457200">
                  <a:buAutoNum type="alphaLcParenR"/>
                </a:pPr>
                <a:r>
                  <a:rPr lang="en-US" sz="2400" dirty="0"/>
                  <a:t>5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76A86F1-70DA-ED40-A002-3C435B94D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71600"/>
                <a:ext cx="10515600" cy="2308324"/>
              </a:xfrm>
              <a:prstGeom prst="rect">
                <a:avLst/>
              </a:prstGeom>
              <a:blipFill>
                <a:blip r:embed="rId2"/>
                <a:stretch>
                  <a:fillRect l="-844" t="-1648" b="-4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173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A409-C3B0-F54E-B806-CDCBD9AD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number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76A86F1-70DA-ED40-A002-3C435B94D26F}"/>
                  </a:ext>
                </a:extLst>
              </p:cNvPr>
              <p:cNvSpPr txBox="1"/>
              <p:nvPr/>
            </p:nvSpPr>
            <p:spPr>
              <a:xfrm>
                <a:off x="838200" y="1371600"/>
                <a:ext cx="105156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Suppose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=3+4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. 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?</a:t>
                </a:r>
              </a:p>
              <a:p>
                <a:endParaRPr lang="en-US" sz="2400" dirty="0"/>
              </a:p>
              <a:p>
                <a:pPr marL="457200" indent="-457200">
                  <a:buAutoNum type="alphaLcParenR"/>
                </a:pPr>
                <a:r>
                  <a:rPr lang="en-US" sz="2400" dirty="0"/>
                  <a:t>7</a:t>
                </a:r>
              </a:p>
              <a:p>
                <a:pPr marL="457200" indent="-457200">
                  <a:buAutoNum type="alphaLcParenR"/>
                </a:pPr>
                <a:r>
                  <a:rPr lang="en-US" sz="2400" dirty="0"/>
                  <a:t>-1</a:t>
                </a:r>
              </a:p>
              <a:p>
                <a:pPr marL="457200" indent="-457200">
                  <a:buAutoNum type="alphaLcParenR"/>
                </a:pPr>
                <a:r>
                  <a:rPr lang="en-US" sz="2400" dirty="0"/>
                  <a:t>25</a:t>
                </a:r>
              </a:p>
              <a:p>
                <a:pPr marL="457200" indent="-457200">
                  <a:buAutoNum type="alphaLcParenR"/>
                </a:pPr>
                <a:r>
                  <a:rPr lang="en-US" sz="2400" dirty="0"/>
                  <a:t>5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76A86F1-70DA-ED40-A002-3C435B94D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71600"/>
                <a:ext cx="10515600" cy="2308324"/>
              </a:xfrm>
              <a:prstGeom prst="rect">
                <a:avLst/>
              </a:prstGeom>
              <a:blipFill>
                <a:blip r:embed="rId2"/>
                <a:stretch>
                  <a:fillRect l="-844" t="-1648" b="-4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72E3E3-801F-4F73-ACAE-C350A827420E}"/>
                  </a:ext>
                </a:extLst>
              </p:cNvPr>
              <p:cNvSpPr txBox="1"/>
              <p:nvPr/>
            </p:nvSpPr>
            <p:spPr>
              <a:xfrm>
                <a:off x="838200" y="3958441"/>
                <a:ext cx="105156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Now let’s try to write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𝐴𝑒</m:t>
                    </m:r>
                    <m:r>
                      <a:rPr lang="en-US" sz="2400" b="0" i="1" baseline="3000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baseline="3000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/>
                  <a:t>. How do we find </a:t>
                </a:r>
                <a:r>
                  <a:rPr lang="el-GR" sz="2400" dirty="0"/>
                  <a:t>θ</a:t>
                </a:r>
                <a:r>
                  <a:rPr lang="en-US" sz="2400" dirty="0"/>
                  <a:t>? </a:t>
                </a:r>
              </a:p>
              <a:p>
                <a:endParaRPr lang="en-US" sz="2400" dirty="0"/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=4/3</m:t>
                    </m:r>
                  </m:oMath>
                </a14:m>
                <a:endParaRPr lang="en-US" sz="2400" dirty="0"/>
              </a:p>
              <a:p>
                <a:pPr marL="457200" indent="-457200">
                  <a:buFontTx/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dirty="0"/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400" b="0" dirty="0"/>
              </a:p>
              <a:p>
                <a:pPr marL="457200" indent="-457200">
                  <a:buFontTx/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400" dirty="0"/>
              </a:p>
              <a:p>
                <a:pPr marL="457200" indent="-457200">
                  <a:buAutoNum type="alphaLcParenR"/>
                </a:pPr>
                <a:endParaRPr lang="en-US" sz="2400" b="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72E3E3-801F-4F73-ACAE-C350A82742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58441"/>
                <a:ext cx="10515600" cy="2677656"/>
              </a:xfrm>
              <a:prstGeom prst="rect">
                <a:avLst/>
              </a:prstGeom>
              <a:blipFill>
                <a:blip r:embed="rId3"/>
                <a:stretch>
                  <a:fillRect l="-928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997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1BF29-ED92-B744-9312-7831548C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EC0C532-FBDA-764B-81D4-7C02804891B2}"/>
                  </a:ext>
                </a:extLst>
              </p:cNvPr>
              <p:cNvSpPr txBox="1"/>
              <p:nvPr/>
            </p:nvSpPr>
            <p:spPr>
              <a:xfrm>
                <a:off x="691376" y="1148576"/>
                <a:ext cx="10560204" cy="3304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Suppose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=2+2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. 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What is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/>
                  <a:t>?</a:t>
                </a: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400" dirty="0"/>
              </a:p>
              <a:p>
                <a:pPr marL="457200" indent="-457200">
                  <a:buFontTx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457200" indent="-457200">
                  <a:buFontTx/>
                  <a:buAutoNum type="alphaLcParenR"/>
                </a:pPr>
                <a:endParaRPr lang="en-US" sz="2400" dirty="0"/>
              </a:p>
              <a:p>
                <a:pPr marL="457200" indent="-457200">
                  <a:buAutoNum type="alphaLcParenR"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EC0C532-FBDA-764B-81D4-7C0280489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76" y="1148576"/>
                <a:ext cx="10560204" cy="3304431"/>
              </a:xfrm>
              <a:prstGeom prst="rect">
                <a:avLst/>
              </a:prstGeom>
              <a:blipFill>
                <a:blip r:embed="rId2"/>
                <a:stretch>
                  <a:fillRect l="-720" t="-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EAD865-0208-8B49-A8D6-F156E9843476}"/>
                  </a:ext>
                </a:extLst>
              </p:cNvPr>
              <p:cNvSpPr txBox="1"/>
              <p:nvPr/>
            </p:nvSpPr>
            <p:spPr>
              <a:xfrm>
                <a:off x="691376" y="4027481"/>
                <a:ext cx="1506887" cy="27495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What is A?</a:t>
                </a:r>
              </a:p>
              <a:p>
                <a:endParaRPr lang="en-US" sz="24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2400" dirty="0"/>
              </a:p>
              <a:p>
                <a:pPr marL="342900" indent="-342900">
                  <a:buAutoNum type="alphaLcParenR"/>
                </a:pPr>
                <a:r>
                  <a:rPr lang="en-US" sz="2400" dirty="0"/>
                  <a:t>4</a:t>
                </a:r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2400" dirty="0"/>
              </a:p>
              <a:p>
                <a:pPr marL="342900" indent="-342900">
                  <a:buAutoNum type="alphaLcParenR"/>
                </a:pPr>
                <a:r>
                  <a:rPr lang="en-US" sz="2400" dirty="0"/>
                  <a:t>2</a:t>
                </a:r>
              </a:p>
              <a:p>
                <a:pPr marL="342900" indent="-342900">
                  <a:buAutoNum type="alphaLcParenR"/>
                </a:pPr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EAD865-0208-8B49-A8D6-F156E9843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76" y="4027481"/>
                <a:ext cx="1506887" cy="2749599"/>
              </a:xfrm>
              <a:prstGeom prst="rect">
                <a:avLst/>
              </a:prstGeom>
              <a:blipFill>
                <a:blip r:embed="rId3"/>
                <a:stretch>
                  <a:fillRect l="-5000" t="-1376" r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96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0935D-14A1-AF43-95F0-8C212BBF0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F00460-9F12-F144-9519-D7E7A4904154}"/>
                  </a:ext>
                </a:extLst>
              </p:cNvPr>
              <p:cNvSpPr txBox="1"/>
              <p:nvPr/>
            </p:nvSpPr>
            <p:spPr>
              <a:xfrm>
                <a:off x="838200" y="1061179"/>
                <a:ext cx="9852121" cy="46233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Photons are NOT billiard balls 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The probability to find the particle between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at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 is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Intensity is given by (probability density)(energy)(number per second)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Next time: Complex numbers and Probability → Interference of Matter Waves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F00460-9F12-F144-9519-D7E7A4904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061179"/>
                <a:ext cx="9852121" cy="4623382"/>
              </a:xfrm>
              <a:prstGeom prst="rect">
                <a:avLst/>
              </a:prstGeom>
              <a:blipFill>
                <a:blip r:embed="rId2"/>
                <a:stretch>
                  <a:fillRect l="-990" t="-1054" r="-309" b="-1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85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5: Probability and Complex Numbers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AA65DF-C336-4C46-8C63-653A6459B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447" y="2872643"/>
            <a:ext cx="4900705" cy="369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lecture: Photons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23730" y="1357058"/>
            <a:ext cx="1086678" cy="1855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Metal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242930" y="899858"/>
            <a:ext cx="1431234" cy="91440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19800000">
            <a:off x="2871972" y="1137550"/>
            <a:ext cx="843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Light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2700000" flipV="1">
            <a:off x="2373875" y="1791252"/>
            <a:ext cx="1570382" cy="1278836"/>
          </a:xfrm>
          <a:prstGeom prst="straightConnector1">
            <a:avLst/>
          </a:prstGeom>
          <a:ln w="444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306044">
            <a:off x="2417813" y="2038775"/>
            <a:ext cx="1338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Electrons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57633" y="1157808"/>
            <a:ext cx="516835" cy="2223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59626" y="1378227"/>
                <a:ext cx="15770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Plate at potential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𝑉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626" y="1378227"/>
                <a:ext cx="1577008" cy="646331"/>
              </a:xfrm>
              <a:prstGeom prst="rect">
                <a:avLst/>
              </a:prstGeom>
              <a:blipFill>
                <a:blip r:embed="rId2"/>
                <a:stretch>
                  <a:fillRect l="-3200" t="-3922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eform 14"/>
          <p:cNvSpPr/>
          <p:nvPr/>
        </p:nvSpPr>
        <p:spPr>
          <a:xfrm>
            <a:off x="838200" y="3617844"/>
            <a:ext cx="3979626" cy="2941982"/>
          </a:xfrm>
          <a:custGeom>
            <a:avLst/>
            <a:gdLst>
              <a:gd name="connsiteX0" fmla="*/ 0 w 4240695"/>
              <a:gd name="connsiteY0" fmla="*/ 569843 h 2464904"/>
              <a:gd name="connsiteX1" fmla="*/ 0 w 4240695"/>
              <a:gd name="connsiteY1" fmla="*/ 2464904 h 2464904"/>
              <a:gd name="connsiteX2" fmla="*/ 1152939 w 4240695"/>
              <a:gd name="connsiteY2" fmla="*/ 2464904 h 2464904"/>
              <a:gd name="connsiteX3" fmla="*/ 1152939 w 4240695"/>
              <a:gd name="connsiteY3" fmla="*/ 1603513 h 2464904"/>
              <a:gd name="connsiteX4" fmla="*/ 2756452 w 4240695"/>
              <a:gd name="connsiteY4" fmla="*/ 0 h 2464904"/>
              <a:gd name="connsiteX5" fmla="*/ 4240695 w 4240695"/>
              <a:gd name="connsiteY5" fmla="*/ 0 h 2464904"/>
              <a:gd name="connsiteX6" fmla="*/ 4240695 w 4240695"/>
              <a:gd name="connsiteY6" fmla="*/ 0 h 2464904"/>
              <a:gd name="connsiteX7" fmla="*/ 4240695 w 4240695"/>
              <a:gd name="connsiteY7" fmla="*/ 0 h 2464904"/>
              <a:gd name="connsiteX0" fmla="*/ 13253 w 4240695"/>
              <a:gd name="connsiteY0" fmla="*/ 0 h 2941982"/>
              <a:gd name="connsiteX1" fmla="*/ 0 w 4240695"/>
              <a:gd name="connsiteY1" fmla="*/ 2941982 h 2941982"/>
              <a:gd name="connsiteX2" fmla="*/ 1152939 w 4240695"/>
              <a:gd name="connsiteY2" fmla="*/ 2941982 h 2941982"/>
              <a:gd name="connsiteX3" fmla="*/ 1152939 w 4240695"/>
              <a:gd name="connsiteY3" fmla="*/ 2080591 h 2941982"/>
              <a:gd name="connsiteX4" fmla="*/ 2756452 w 4240695"/>
              <a:gd name="connsiteY4" fmla="*/ 477078 h 2941982"/>
              <a:gd name="connsiteX5" fmla="*/ 4240695 w 4240695"/>
              <a:gd name="connsiteY5" fmla="*/ 477078 h 2941982"/>
              <a:gd name="connsiteX6" fmla="*/ 4240695 w 4240695"/>
              <a:gd name="connsiteY6" fmla="*/ 477078 h 2941982"/>
              <a:gd name="connsiteX7" fmla="*/ 4240695 w 4240695"/>
              <a:gd name="connsiteY7" fmla="*/ 477078 h 2941982"/>
              <a:gd name="connsiteX0" fmla="*/ 13253 w 4240695"/>
              <a:gd name="connsiteY0" fmla="*/ 0 h 2941982"/>
              <a:gd name="connsiteX1" fmla="*/ 0 w 4240695"/>
              <a:gd name="connsiteY1" fmla="*/ 2941982 h 2941982"/>
              <a:gd name="connsiteX2" fmla="*/ 1152939 w 4240695"/>
              <a:gd name="connsiteY2" fmla="*/ 2941982 h 2941982"/>
              <a:gd name="connsiteX3" fmla="*/ 1152939 w 4240695"/>
              <a:gd name="connsiteY3" fmla="*/ 2080591 h 2941982"/>
              <a:gd name="connsiteX4" fmla="*/ 3511826 w 4240695"/>
              <a:gd name="connsiteY4" fmla="*/ 463826 h 2941982"/>
              <a:gd name="connsiteX5" fmla="*/ 4240695 w 4240695"/>
              <a:gd name="connsiteY5" fmla="*/ 477078 h 2941982"/>
              <a:gd name="connsiteX6" fmla="*/ 4240695 w 4240695"/>
              <a:gd name="connsiteY6" fmla="*/ 477078 h 2941982"/>
              <a:gd name="connsiteX7" fmla="*/ 4240695 w 4240695"/>
              <a:gd name="connsiteY7" fmla="*/ 477078 h 2941982"/>
              <a:gd name="connsiteX0" fmla="*/ 13253 w 4240695"/>
              <a:gd name="connsiteY0" fmla="*/ 0 h 2941982"/>
              <a:gd name="connsiteX1" fmla="*/ 0 w 4240695"/>
              <a:gd name="connsiteY1" fmla="*/ 2941982 h 2941982"/>
              <a:gd name="connsiteX2" fmla="*/ 1152939 w 4240695"/>
              <a:gd name="connsiteY2" fmla="*/ 2941982 h 2941982"/>
              <a:gd name="connsiteX3" fmla="*/ 1152939 w 4240695"/>
              <a:gd name="connsiteY3" fmla="*/ 2080591 h 2941982"/>
              <a:gd name="connsiteX4" fmla="*/ 3511826 w 4240695"/>
              <a:gd name="connsiteY4" fmla="*/ 463826 h 2941982"/>
              <a:gd name="connsiteX5" fmla="*/ 4240695 w 4240695"/>
              <a:gd name="connsiteY5" fmla="*/ 477078 h 2941982"/>
              <a:gd name="connsiteX6" fmla="*/ 4240695 w 4240695"/>
              <a:gd name="connsiteY6" fmla="*/ 477078 h 2941982"/>
              <a:gd name="connsiteX7" fmla="*/ 4041913 w 4240695"/>
              <a:gd name="connsiteY7" fmla="*/ 450573 h 2941982"/>
              <a:gd name="connsiteX0" fmla="*/ 13253 w 4306956"/>
              <a:gd name="connsiteY0" fmla="*/ 0 h 2941982"/>
              <a:gd name="connsiteX1" fmla="*/ 0 w 4306956"/>
              <a:gd name="connsiteY1" fmla="*/ 2941982 h 2941982"/>
              <a:gd name="connsiteX2" fmla="*/ 1152939 w 4306956"/>
              <a:gd name="connsiteY2" fmla="*/ 2941982 h 2941982"/>
              <a:gd name="connsiteX3" fmla="*/ 1152939 w 4306956"/>
              <a:gd name="connsiteY3" fmla="*/ 2080591 h 2941982"/>
              <a:gd name="connsiteX4" fmla="*/ 3511826 w 4306956"/>
              <a:gd name="connsiteY4" fmla="*/ 463826 h 2941982"/>
              <a:gd name="connsiteX5" fmla="*/ 4240695 w 4306956"/>
              <a:gd name="connsiteY5" fmla="*/ 477078 h 2941982"/>
              <a:gd name="connsiteX6" fmla="*/ 4240695 w 4306956"/>
              <a:gd name="connsiteY6" fmla="*/ 477078 h 2941982"/>
              <a:gd name="connsiteX7" fmla="*/ 4306956 w 4306956"/>
              <a:gd name="connsiteY7" fmla="*/ 450573 h 2941982"/>
              <a:gd name="connsiteX0" fmla="*/ 13253 w 4240695"/>
              <a:gd name="connsiteY0" fmla="*/ 0 h 2941982"/>
              <a:gd name="connsiteX1" fmla="*/ 0 w 4240695"/>
              <a:gd name="connsiteY1" fmla="*/ 2941982 h 2941982"/>
              <a:gd name="connsiteX2" fmla="*/ 1152939 w 4240695"/>
              <a:gd name="connsiteY2" fmla="*/ 2941982 h 2941982"/>
              <a:gd name="connsiteX3" fmla="*/ 1152939 w 4240695"/>
              <a:gd name="connsiteY3" fmla="*/ 2080591 h 2941982"/>
              <a:gd name="connsiteX4" fmla="*/ 3511826 w 4240695"/>
              <a:gd name="connsiteY4" fmla="*/ 463826 h 2941982"/>
              <a:gd name="connsiteX5" fmla="*/ 4240695 w 4240695"/>
              <a:gd name="connsiteY5" fmla="*/ 477078 h 2941982"/>
              <a:gd name="connsiteX6" fmla="*/ 4240695 w 4240695"/>
              <a:gd name="connsiteY6" fmla="*/ 477078 h 2941982"/>
              <a:gd name="connsiteX7" fmla="*/ 4200939 w 4240695"/>
              <a:gd name="connsiteY7" fmla="*/ 503582 h 2941982"/>
              <a:gd name="connsiteX0" fmla="*/ 13253 w 4240695"/>
              <a:gd name="connsiteY0" fmla="*/ 0 h 2941982"/>
              <a:gd name="connsiteX1" fmla="*/ 0 w 4240695"/>
              <a:gd name="connsiteY1" fmla="*/ 2941982 h 2941982"/>
              <a:gd name="connsiteX2" fmla="*/ 1152939 w 4240695"/>
              <a:gd name="connsiteY2" fmla="*/ 2941982 h 2941982"/>
              <a:gd name="connsiteX3" fmla="*/ 1152939 w 4240695"/>
              <a:gd name="connsiteY3" fmla="*/ 2080591 h 2941982"/>
              <a:gd name="connsiteX4" fmla="*/ 3511826 w 4240695"/>
              <a:gd name="connsiteY4" fmla="*/ 463826 h 2941982"/>
              <a:gd name="connsiteX5" fmla="*/ 4240695 w 4240695"/>
              <a:gd name="connsiteY5" fmla="*/ 477078 h 2941982"/>
              <a:gd name="connsiteX6" fmla="*/ 4240695 w 4240695"/>
              <a:gd name="connsiteY6" fmla="*/ 477078 h 2941982"/>
              <a:gd name="connsiteX7" fmla="*/ 3882887 w 4240695"/>
              <a:gd name="connsiteY7" fmla="*/ 490329 h 2941982"/>
              <a:gd name="connsiteX0" fmla="*/ 13253 w 4252202"/>
              <a:gd name="connsiteY0" fmla="*/ 0 h 2941982"/>
              <a:gd name="connsiteX1" fmla="*/ 0 w 4252202"/>
              <a:gd name="connsiteY1" fmla="*/ 2941982 h 2941982"/>
              <a:gd name="connsiteX2" fmla="*/ 1152939 w 4252202"/>
              <a:gd name="connsiteY2" fmla="*/ 2941982 h 2941982"/>
              <a:gd name="connsiteX3" fmla="*/ 1152939 w 4252202"/>
              <a:gd name="connsiteY3" fmla="*/ 2080591 h 2941982"/>
              <a:gd name="connsiteX4" fmla="*/ 3511826 w 4252202"/>
              <a:gd name="connsiteY4" fmla="*/ 463826 h 2941982"/>
              <a:gd name="connsiteX5" fmla="*/ 4240695 w 4252202"/>
              <a:gd name="connsiteY5" fmla="*/ 477078 h 2941982"/>
              <a:gd name="connsiteX6" fmla="*/ 3935895 w 4252202"/>
              <a:gd name="connsiteY6" fmla="*/ 477078 h 2941982"/>
              <a:gd name="connsiteX7" fmla="*/ 3882887 w 4252202"/>
              <a:gd name="connsiteY7" fmla="*/ 490329 h 2941982"/>
              <a:gd name="connsiteX0" fmla="*/ 13253 w 3979626"/>
              <a:gd name="connsiteY0" fmla="*/ 0 h 2941982"/>
              <a:gd name="connsiteX1" fmla="*/ 0 w 3979626"/>
              <a:gd name="connsiteY1" fmla="*/ 2941982 h 2941982"/>
              <a:gd name="connsiteX2" fmla="*/ 1152939 w 3979626"/>
              <a:gd name="connsiteY2" fmla="*/ 2941982 h 2941982"/>
              <a:gd name="connsiteX3" fmla="*/ 1152939 w 3979626"/>
              <a:gd name="connsiteY3" fmla="*/ 2080591 h 2941982"/>
              <a:gd name="connsiteX4" fmla="*/ 3511826 w 3979626"/>
              <a:gd name="connsiteY4" fmla="*/ 463826 h 2941982"/>
              <a:gd name="connsiteX5" fmla="*/ 3949148 w 3979626"/>
              <a:gd name="connsiteY5" fmla="*/ 477078 h 2941982"/>
              <a:gd name="connsiteX6" fmla="*/ 3935895 w 3979626"/>
              <a:gd name="connsiteY6" fmla="*/ 477078 h 2941982"/>
              <a:gd name="connsiteX7" fmla="*/ 3882887 w 3979626"/>
              <a:gd name="connsiteY7" fmla="*/ 490329 h 2941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9626" h="2941982">
                <a:moveTo>
                  <a:pt x="13253" y="0"/>
                </a:moveTo>
                <a:cubicBezTo>
                  <a:pt x="8835" y="980661"/>
                  <a:pt x="4418" y="1961321"/>
                  <a:pt x="0" y="2941982"/>
                </a:cubicBezTo>
                <a:lnTo>
                  <a:pt x="1152939" y="2941982"/>
                </a:lnTo>
                <a:lnTo>
                  <a:pt x="1152939" y="2080591"/>
                </a:lnTo>
                <a:lnTo>
                  <a:pt x="3511826" y="463826"/>
                </a:lnTo>
                <a:lnTo>
                  <a:pt x="3949148" y="477078"/>
                </a:lnTo>
                <a:cubicBezTo>
                  <a:pt x="4019826" y="479287"/>
                  <a:pt x="3946938" y="474870"/>
                  <a:pt x="3935895" y="477078"/>
                </a:cubicBezTo>
                <a:cubicBezTo>
                  <a:pt x="3924852" y="479286"/>
                  <a:pt x="3900556" y="485912"/>
                  <a:pt x="3882887" y="490329"/>
                </a:cubicBezTo>
              </a:path>
            </a:pathLst>
          </a:cu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222513" y="5817705"/>
            <a:ext cx="373074" cy="622853"/>
            <a:chOff x="1272209" y="5817704"/>
            <a:chExt cx="373074" cy="622853"/>
          </a:xfrm>
        </p:grpSpPr>
        <p:sp>
          <p:nvSpPr>
            <p:cNvPr id="16" name="Oval 15"/>
            <p:cNvSpPr/>
            <p:nvPr/>
          </p:nvSpPr>
          <p:spPr>
            <a:xfrm>
              <a:off x="1272209" y="6175513"/>
              <a:ext cx="251791" cy="2650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98713" y="5817704"/>
              <a:ext cx="346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  <a:r>
                <a:rPr lang="en-US" baseline="30000" dirty="0"/>
                <a:t>-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C5F60B6-26CD-4C51-AFEF-A87B1ECD92E0}"/>
                  </a:ext>
                </a:extLst>
              </p:cNvPr>
              <p:cNvSpPr/>
              <p:nvPr/>
            </p:nvSpPr>
            <p:spPr>
              <a:xfrm>
                <a:off x="7221983" y="3919616"/>
                <a:ext cx="4572000" cy="26402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charset="0"/>
                        </a:rPr>
                        <m:t>𝐸</m:t>
                      </m:r>
                      <m:r>
                        <a:rPr lang="en-US" sz="2400" i="1" smtClean="0">
                          <a:latin typeface="Cambria Math" charset="0"/>
                        </a:rPr>
                        <m:t>=</m:t>
                      </m:r>
                      <m:r>
                        <a:rPr lang="en-US" sz="2400" i="1" smtClean="0">
                          <a:latin typeface="Cambria Math" charset="0"/>
                        </a:rPr>
                        <m:t>h𝑓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𝑝</m:t>
                      </m:r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charset="0"/>
                            </a:rPr>
                            <m:t>h</m:t>
                          </m:r>
                        </m:num>
                        <m:den>
                          <m:r>
                            <a:rPr lang="en-US" sz="2400" i="1">
                              <a:latin typeface="Cambria Math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hf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smtClean="0">
                          <a:latin typeface="Cambria Math" charset="0"/>
                        </a:rPr>
                        <m:t>Φ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C5F60B6-26CD-4C51-AFEF-A87B1ECD92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983" y="3919616"/>
                <a:ext cx="4572000" cy="26402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CF347A-5CF4-4F2B-AE22-0F6D63C8BA03}"/>
                  </a:ext>
                </a:extLst>
              </p:cNvPr>
              <p:cNvSpPr txBox="1"/>
              <p:nvPr/>
            </p:nvSpPr>
            <p:spPr>
              <a:xfrm>
                <a:off x="7072783" y="481544"/>
                <a:ext cx="48704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Light comes in quantized bits we call photons. 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Energy can only be added and removed from the electromagnetic field amounts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h𝑓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CF347A-5CF4-4F2B-AE22-0F6D63C8B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783" y="481544"/>
                <a:ext cx="4870400" cy="2677656"/>
              </a:xfrm>
              <a:prstGeom prst="rect">
                <a:avLst/>
              </a:prstGeom>
              <a:blipFill>
                <a:blip r:embed="rId4"/>
                <a:stretch>
                  <a:fillRect l="-1877" t="-1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6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EAC81-9785-B644-99E8-92252F28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photons billiard balls?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9DDD1D-D08B-3F45-AC25-1C026E82F5DA}"/>
              </a:ext>
            </a:extLst>
          </p:cNvPr>
          <p:cNvSpPr txBox="1"/>
          <p:nvPr/>
        </p:nvSpPr>
        <p:spPr>
          <a:xfrm>
            <a:off x="838200" y="1439334"/>
            <a:ext cx="102023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Let’s turn down the lights.</a:t>
            </a:r>
          </a:p>
          <a:p>
            <a:endParaRPr lang="en-US" sz="2400" dirty="0"/>
          </a:p>
          <a:p>
            <a:r>
              <a:rPr lang="en-US" sz="2400" dirty="0"/>
              <a:t>We send one photon at a time through a two-slit apparatus. Will we still observe interference fringes? </a:t>
            </a:r>
          </a:p>
          <a:p>
            <a:endParaRPr lang="en-US" sz="2400" dirty="0"/>
          </a:p>
          <a:p>
            <a:r>
              <a:rPr lang="en-US" sz="2400" dirty="0"/>
              <a:t>a) No, the fringes are due to photons interfering with one another.</a:t>
            </a:r>
          </a:p>
          <a:p>
            <a:r>
              <a:rPr lang="en-US" sz="2400" dirty="0"/>
              <a:t>b) No, interference is a wave property while photons are particles.</a:t>
            </a:r>
          </a:p>
          <a:p>
            <a:r>
              <a:rPr lang="en-US" sz="2400" dirty="0"/>
              <a:t>c) No, probability is positive, so it doesn’t interfere.</a:t>
            </a:r>
          </a:p>
          <a:p>
            <a:r>
              <a:rPr lang="en-US" sz="2400" dirty="0"/>
              <a:t>d) Yes, the photon is still an electromagnetic wave.</a:t>
            </a:r>
          </a:p>
          <a:p>
            <a:r>
              <a:rPr lang="en-US" sz="2400" dirty="0"/>
              <a:t>e) Yes, the photon’s probability of being observed will have interference.</a:t>
            </a:r>
          </a:p>
        </p:txBody>
      </p:sp>
    </p:spTree>
    <p:extLst>
      <p:ext uri="{BB962C8B-B14F-4D97-AF65-F5344CB8AC3E}">
        <p14:creationId xmlns:p14="http://schemas.microsoft.com/office/powerpoint/2010/main" val="59620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6A15E-13B4-4FBD-A57E-D83484A794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photons billiard balls?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295400"/>
            <a:ext cx="289498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marxist.com/images/science/quantum-photo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1295400"/>
            <a:ext cx="53244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61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2AC42-2724-0745-A198-95FBD1A0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need to combine probability and interference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E5E355A-8BBD-304B-97CF-C84BDF22339A}"/>
              </a:ext>
            </a:extLst>
          </p:cNvPr>
          <p:cNvSpPr/>
          <p:nvPr/>
        </p:nvSpPr>
        <p:spPr>
          <a:xfrm>
            <a:off x="1212574" y="1202635"/>
            <a:ext cx="268356" cy="268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B8602A0-B5C8-4E4E-8270-E525407DDC5C}"/>
              </a:ext>
            </a:extLst>
          </p:cNvPr>
          <p:cNvSpPr/>
          <p:nvPr/>
        </p:nvSpPr>
        <p:spPr>
          <a:xfrm>
            <a:off x="3173896" y="1202635"/>
            <a:ext cx="268356" cy="268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0AB39721-44F7-F446-8653-F7F72E33D917}"/>
              </a:ext>
            </a:extLst>
          </p:cNvPr>
          <p:cNvSpPr/>
          <p:nvPr/>
        </p:nvSpPr>
        <p:spPr>
          <a:xfrm rot="10800000">
            <a:off x="2458437" y="626802"/>
            <a:ext cx="1699273" cy="142002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1329F970-D803-3C44-B907-EB22E872FE5E}"/>
              </a:ext>
            </a:extLst>
          </p:cNvPr>
          <p:cNvSpPr/>
          <p:nvPr/>
        </p:nvSpPr>
        <p:spPr>
          <a:xfrm rot="10800000">
            <a:off x="1908311" y="265883"/>
            <a:ext cx="2799523" cy="233946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9066E1F4-1B64-DE48-ACE7-3A724C11CE3E}"/>
              </a:ext>
            </a:extLst>
          </p:cNvPr>
          <p:cNvSpPr/>
          <p:nvPr/>
        </p:nvSpPr>
        <p:spPr>
          <a:xfrm rot="10800000">
            <a:off x="1073128" y="-422426"/>
            <a:ext cx="4469888" cy="3518476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E2FA37C-CA56-1846-BAFF-25506E47AFC5}"/>
              </a:ext>
            </a:extLst>
          </p:cNvPr>
          <p:cNvSpPr/>
          <p:nvPr/>
        </p:nvSpPr>
        <p:spPr>
          <a:xfrm rot="10800000">
            <a:off x="434167" y="592025"/>
            <a:ext cx="1699273" cy="142002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34BD4C90-3988-284C-B3F3-C796854FFF6A}"/>
              </a:ext>
            </a:extLst>
          </p:cNvPr>
          <p:cNvSpPr/>
          <p:nvPr/>
        </p:nvSpPr>
        <p:spPr>
          <a:xfrm rot="10800000">
            <a:off x="-115959" y="231106"/>
            <a:ext cx="2799523" cy="233946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35CE3A54-E085-BD46-AB6D-2E775A1C0AAA}"/>
              </a:ext>
            </a:extLst>
          </p:cNvPr>
          <p:cNvSpPr/>
          <p:nvPr/>
        </p:nvSpPr>
        <p:spPr>
          <a:xfrm rot="10800000">
            <a:off x="-951142" y="-457203"/>
            <a:ext cx="4469888" cy="3518476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32490C-1133-0646-8AF3-93264990EE07}"/>
              </a:ext>
            </a:extLst>
          </p:cNvPr>
          <p:cNvSpPr/>
          <p:nvPr/>
        </p:nvSpPr>
        <p:spPr>
          <a:xfrm>
            <a:off x="119108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6E0E24-6321-D74E-84B7-E6143D2AFD74}"/>
              </a:ext>
            </a:extLst>
          </p:cNvPr>
          <p:cNvSpPr/>
          <p:nvPr/>
        </p:nvSpPr>
        <p:spPr>
          <a:xfrm>
            <a:off x="622691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266945-C23B-E741-B200-E5056C1775DA}"/>
              </a:ext>
            </a:extLst>
          </p:cNvPr>
          <p:cNvSpPr/>
          <p:nvPr/>
        </p:nvSpPr>
        <p:spPr>
          <a:xfrm>
            <a:off x="1126274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61F6E7-3164-6843-B033-1CBF67456DA9}"/>
              </a:ext>
            </a:extLst>
          </p:cNvPr>
          <p:cNvSpPr/>
          <p:nvPr/>
        </p:nvSpPr>
        <p:spPr>
          <a:xfrm>
            <a:off x="1629857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8B1E56-250A-DF4D-BD96-1E4725E45C9B}"/>
              </a:ext>
            </a:extLst>
          </p:cNvPr>
          <p:cNvSpPr/>
          <p:nvPr/>
        </p:nvSpPr>
        <p:spPr>
          <a:xfrm>
            <a:off x="2133440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AEC10A-C647-D24C-9BC5-F05ED801A9D5}"/>
              </a:ext>
            </a:extLst>
          </p:cNvPr>
          <p:cNvSpPr/>
          <p:nvPr/>
        </p:nvSpPr>
        <p:spPr>
          <a:xfrm>
            <a:off x="2637023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3680CB-C57F-5548-A965-7899D965B68E}"/>
              </a:ext>
            </a:extLst>
          </p:cNvPr>
          <p:cNvSpPr/>
          <p:nvPr/>
        </p:nvSpPr>
        <p:spPr>
          <a:xfrm>
            <a:off x="3140606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46AB8E-C419-264D-B56B-36A7BAF5D509}"/>
              </a:ext>
            </a:extLst>
          </p:cNvPr>
          <p:cNvSpPr/>
          <p:nvPr/>
        </p:nvSpPr>
        <p:spPr>
          <a:xfrm>
            <a:off x="3644189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1E81B3-FF22-FF44-8F9A-A0E7230C241B}"/>
              </a:ext>
            </a:extLst>
          </p:cNvPr>
          <p:cNvSpPr/>
          <p:nvPr/>
        </p:nvSpPr>
        <p:spPr>
          <a:xfrm>
            <a:off x="4147772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A23864-A404-4D4A-A482-F172330E7DBC}"/>
              </a:ext>
            </a:extLst>
          </p:cNvPr>
          <p:cNvSpPr/>
          <p:nvPr/>
        </p:nvSpPr>
        <p:spPr>
          <a:xfrm>
            <a:off x="4651355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CB4B47-EFA8-2F43-AF9E-C5E4CA4E8258}"/>
              </a:ext>
            </a:extLst>
          </p:cNvPr>
          <p:cNvSpPr/>
          <p:nvPr/>
        </p:nvSpPr>
        <p:spPr>
          <a:xfrm>
            <a:off x="5154938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58F9BC-9493-814B-BF8C-F9969C9DCED6}"/>
              </a:ext>
            </a:extLst>
          </p:cNvPr>
          <p:cNvSpPr txBox="1"/>
          <p:nvPr/>
        </p:nvSpPr>
        <p:spPr>
          <a:xfrm>
            <a:off x="213694" y="3599397"/>
            <a:ext cx="109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Detectors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DD9323-DEB1-1E4E-B7B3-D6528D292E17}"/>
              </a:ext>
            </a:extLst>
          </p:cNvPr>
          <p:cNvSpPr txBox="1"/>
          <p:nvPr/>
        </p:nvSpPr>
        <p:spPr>
          <a:xfrm>
            <a:off x="831413" y="4468756"/>
            <a:ext cx="85466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1) Each time we detect a photon, we remove hf from the EM field.</a:t>
            </a:r>
          </a:p>
          <a:p>
            <a:endParaRPr lang="en-US" sz="2400" dirty="0"/>
          </a:p>
          <a:p>
            <a:r>
              <a:rPr lang="en-US" sz="2400" dirty="0"/>
              <a:t>2) The events come at random, even when the intensity is constant.</a:t>
            </a:r>
          </a:p>
          <a:p>
            <a:endParaRPr lang="en-US" sz="2400" dirty="0"/>
          </a:p>
          <a:p>
            <a:r>
              <a:rPr lang="en-US" sz="2400" dirty="0"/>
              <a:t>3) Even for a single photon, we see interference.</a:t>
            </a:r>
          </a:p>
          <a:p>
            <a:endParaRPr lang="en-US" sz="2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B3E5E4-573F-9F4A-AB99-DFA526323885}"/>
              </a:ext>
            </a:extLst>
          </p:cNvPr>
          <p:cNvSpPr txBox="1"/>
          <p:nvPr/>
        </p:nvSpPr>
        <p:spPr>
          <a:xfrm>
            <a:off x="7354956" y="1202635"/>
            <a:ext cx="47179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Probability and intensity</a:t>
            </a:r>
          </a:p>
          <a:p>
            <a:endParaRPr lang="en-US" sz="2400" dirty="0"/>
          </a:p>
          <a:p>
            <a:r>
              <a:rPr lang="en-US" sz="2400" i="1" dirty="0"/>
              <a:t>Power on a detector:</a:t>
            </a:r>
          </a:p>
          <a:p>
            <a:r>
              <a:rPr lang="en-US" sz="2400" dirty="0"/>
              <a:t>(absorbed number of photons/sec)*hf</a:t>
            </a:r>
          </a:p>
          <a:p>
            <a:endParaRPr lang="en-US" sz="2400" dirty="0"/>
          </a:p>
          <a:p>
            <a:r>
              <a:rPr lang="en-US" sz="2400" i="1" dirty="0"/>
              <a:t>Absorbed number of photons/sec:</a:t>
            </a:r>
          </a:p>
          <a:p>
            <a:r>
              <a:rPr lang="en-US" sz="2400" dirty="0"/>
              <a:t>probability*(number emitted/sec)</a:t>
            </a:r>
          </a:p>
        </p:txBody>
      </p:sp>
    </p:spTree>
    <p:extLst>
      <p:ext uri="{BB962C8B-B14F-4D97-AF65-F5344CB8AC3E}">
        <p14:creationId xmlns:p14="http://schemas.microsoft.com/office/powerpoint/2010/main" val="390660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2AC42-2724-0745-A198-95FBD1A0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need to combine probability and interference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E5E355A-8BBD-304B-97CF-C84BDF22339A}"/>
              </a:ext>
            </a:extLst>
          </p:cNvPr>
          <p:cNvSpPr/>
          <p:nvPr/>
        </p:nvSpPr>
        <p:spPr>
          <a:xfrm>
            <a:off x="1212574" y="1202635"/>
            <a:ext cx="268356" cy="268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B8602A0-B5C8-4E4E-8270-E525407DDC5C}"/>
              </a:ext>
            </a:extLst>
          </p:cNvPr>
          <p:cNvSpPr/>
          <p:nvPr/>
        </p:nvSpPr>
        <p:spPr>
          <a:xfrm>
            <a:off x="3173896" y="1202635"/>
            <a:ext cx="268356" cy="268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0AB39721-44F7-F446-8653-F7F72E33D917}"/>
              </a:ext>
            </a:extLst>
          </p:cNvPr>
          <p:cNvSpPr/>
          <p:nvPr/>
        </p:nvSpPr>
        <p:spPr>
          <a:xfrm rot="10800000">
            <a:off x="2458437" y="626802"/>
            <a:ext cx="1699273" cy="142002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1329F970-D803-3C44-B907-EB22E872FE5E}"/>
              </a:ext>
            </a:extLst>
          </p:cNvPr>
          <p:cNvSpPr/>
          <p:nvPr/>
        </p:nvSpPr>
        <p:spPr>
          <a:xfrm rot="10800000">
            <a:off x="1908311" y="265883"/>
            <a:ext cx="2799523" cy="233946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9066E1F4-1B64-DE48-ACE7-3A724C11CE3E}"/>
              </a:ext>
            </a:extLst>
          </p:cNvPr>
          <p:cNvSpPr/>
          <p:nvPr/>
        </p:nvSpPr>
        <p:spPr>
          <a:xfrm rot="10800000">
            <a:off x="1073128" y="-422426"/>
            <a:ext cx="4469888" cy="3518476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E2FA37C-CA56-1846-BAFF-25506E47AFC5}"/>
              </a:ext>
            </a:extLst>
          </p:cNvPr>
          <p:cNvSpPr/>
          <p:nvPr/>
        </p:nvSpPr>
        <p:spPr>
          <a:xfrm rot="10800000">
            <a:off x="434167" y="592025"/>
            <a:ext cx="1699273" cy="142002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34BD4C90-3988-284C-B3F3-C796854FFF6A}"/>
              </a:ext>
            </a:extLst>
          </p:cNvPr>
          <p:cNvSpPr/>
          <p:nvPr/>
        </p:nvSpPr>
        <p:spPr>
          <a:xfrm rot="10800000">
            <a:off x="-115959" y="231106"/>
            <a:ext cx="2799523" cy="233946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35CE3A54-E085-BD46-AB6D-2E775A1C0AAA}"/>
              </a:ext>
            </a:extLst>
          </p:cNvPr>
          <p:cNvSpPr/>
          <p:nvPr/>
        </p:nvSpPr>
        <p:spPr>
          <a:xfrm rot="10800000">
            <a:off x="-951142" y="-457203"/>
            <a:ext cx="4469888" cy="3518476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32490C-1133-0646-8AF3-93264990EE07}"/>
              </a:ext>
            </a:extLst>
          </p:cNvPr>
          <p:cNvSpPr/>
          <p:nvPr/>
        </p:nvSpPr>
        <p:spPr>
          <a:xfrm>
            <a:off x="119108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6E0E24-6321-D74E-84B7-E6143D2AFD74}"/>
              </a:ext>
            </a:extLst>
          </p:cNvPr>
          <p:cNvSpPr/>
          <p:nvPr/>
        </p:nvSpPr>
        <p:spPr>
          <a:xfrm>
            <a:off x="622691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266945-C23B-E741-B200-E5056C1775DA}"/>
              </a:ext>
            </a:extLst>
          </p:cNvPr>
          <p:cNvSpPr/>
          <p:nvPr/>
        </p:nvSpPr>
        <p:spPr>
          <a:xfrm>
            <a:off x="1126274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61F6E7-3164-6843-B033-1CBF67456DA9}"/>
              </a:ext>
            </a:extLst>
          </p:cNvPr>
          <p:cNvSpPr/>
          <p:nvPr/>
        </p:nvSpPr>
        <p:spPr>
          <a:xfrm>
            <a:off x="1629857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8B1E56-250A-DF4D-BD96-1E4725E45C9B}"/>
              </a:ext>
            </a:extLst>
          </p:cNvPr>
          <p:cNvSpPr/>
          <p:nvPr/>
        </p:nvSpPr>
        <p:spPr>
          <a:xfrm>
            <a:off x="2133440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AEC10A-C647-D24C-9BC5-F05ED801A9D5}"/>
              </a:ext>
            </a:extLst>
          </p:cNvPr>
          <p:cNvSpPr/>
          <p:nvPr/>
        </p:nvSpPr>
        <p:spPr>
          <a:xfrm>
            <a:off x="2637023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3680CB-C57F-5548-A965-7899D965B68E}"/>
              </a:ext>
            </a:extLst>
          </p:cNvPr>
          <p:cNvSpPr/>
          <p:nvPr/>
        </p:nvSpPr>
        <p:spPr>
          <a:xfrm>
            <a:off x="3140606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46AB8E-C419-264D-B56B-36A7BAF5D509}"/>
              </a:ext>
            </a:extLst>
          </p:cNvPr>
          <p:cNvSpPr/>
          <p:nvPr/>
        </p:nvSpPr>
        <p:spPr>
          <a:xfrm>
            <a:off x="3644189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1E81B3-FF22-FF44-8F9A-A0E7230C241B}"/>
              </a:ext>
            </a:extLst>
          </p:cNvPr>
          <p:cNvSpPr/>
          <p:nvPr/>
        </p:nvSpPr>
        <p:spPr>
          <a:xfrm>
            <a:off x="4147772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A23864-A404-4D4A-A482-F172330E7DBC}"/>
              </a:ext>
            </a:extLst>
          </p:cNvPr>
          <p:cNvSpPr/>
          <p:nvPr/>
        </p:nvSpPr>
        <p:spPr>
          <a:xfrm>
            <a:off x="4651355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CB4B47-EFA8-2F43-AF9E-C5E4CA4E8258}"/>
              </a:ext>
            </a:extLst>
          </p:cNvPr>
          <p:cNvSpPr/>
          <p:nvPr/>
        </p:nvSpPr>
        <p:spPr>
          <a:xfrm>
            <a:off x="5154938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58F9BC-9493-814B-BF8C-F9969C9DCED6}"/>
              </a:ext>
            </a:extLst>
          </p:cNvPr>
          <p:cNvSpPr txBox="1"/>
          <p:nvPr/>
        </p:nvSpPr>
        <p:spPr>
          <a:xfrm>
            <a:off x="213694" y="3599397"/>
            <a:ext cx="109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Detectors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DD9323-DEB1-1E4E-B7B3-D6528D292E17}"/>
              </a:ext>
            </a:extLst>
          </p:cNvPr>
          <p:cNvSpPr txBox="1"/>
          <p:nvPr/>
        </p:nvSpPr>
        <p:spPr>
          <a:xfrm>
            <a:off x="831413" y="4468756"/>
            <a:ext cx="85466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1) Each time we detect a photon, we remove hf from the EM field.</a:t>
            </a:r>
          </a:p>
          <a:p>
            <a:endParaRPr lang="en-US" sz="2400" dirty="0"/>
          </a:p>
          <a:p>
            <a:r>
              <a:rPr lang="en-US" sz="2400" dirty="0"/>
              <a:t>2) The events come at random, even when the intensity is constant.</a:t>
            </a:r>
          </a:p>
          <a:p>
            <a:endParaRPr lang="en-US" sz="2400" dirty="0"/>
          </a:p>
          <a:p>
            <a:r>
              <a:rPr lang="en-US" sz="2400" dirty="0"/>
              <a:t>3) Even for a single photon, we see interference.</a:t>
            </a:r>
          </a:p>
          <a:p>
            <a:endParaRPr lang="en-US" sz="2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ECCA34-96DE-1448-934A-1D2DBCD43DB4}"/>
              </a:ext>
            </a:extLst>
          </p:cNvPr>
          <p:cNvSpPr txBox="1"/>
          <p:nvPr/>
        </p:nvSpPr>
        <p:spPr>
          <a:xfrm>
            <a:off x="1042795" y="3089769"/>
            <a:ext cx="375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hf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B3E5E4-573F-9F4A-AB99-DFA526323885}"/>
              </a:ext>
            </a:extLst>
          </p:cNvPr>
          <p:cNvSpPr txBox="1"/>
          <p:nvPr/>
        </p:nvSpPr>
        <p:spPr>
          <a:xfrm>
            <a:off x="7354956" y="1202635"/>
            <a:ext cx="47179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Probability and intensity</a:t>
            </a:r>
          </a:p>
          <a:p>
            <a:endParaRPr lang="en-US" sz="2400" dirty="0"/>
          </a:p>
          <a:p>
            <a:r>
              <a:rPr lang="en-US" sz="2400" i="1" dirty="0"/>
              <a:t>Power on a detector:</a:t>
            </a:r>
          </a:p>
          <a:p>
            <a:r>
              <a:rPr lang="en-US" sz="2400" dirty="0"/>
              <a:t>(absorbed number of photons/sec)*hf</a:t>
            </a:r>
          </a:p>
          <a:p>
            <a:endParaRPr lang="en-US" sz="2400" dirty="0"/>
          </a:p>
          <a:p>
            <a:r>
              <a:rPr lang="en-US" sz="2400" i="1" dirty="0"/>
              <a:t>Absorbed number of photons/sec:</a:t>
            </a:r>
          </a:p>
          <a:p>
            <a:r>
              <a:rPr lang="en-US" sz="2400" dirty="0"/>
              <a:t>probability*(number emitted/sec)</a:t>
            </a:r>
          </a:p>
        </p:txBody>
      </p:sp>
    </p:spTree>
    <p:extLst>
      <p:ext uri="{BB962C8B-B14F-4D97-AF65-F5344CB8AC3E}">
        <p14:creationId xmlns:p14="http://schemas.microsoft.com/office/powerpoint/2010/main" val="8630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2AC42-2724-0745-A198-95FBD1A0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need to combine probability and interference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E5E355A-8BBD-304B-97CF-C84BDF22339A}"/>
              </a:ext>
            </a:extLst>
          </p:cNvPr>
          <p:cNvSpPr/>
          <p:nvPr/>
        </p:nvSpPr>
        <p:spPr>
          <a:xfrm>
            <a:off x="1212574" y="1202635"/>
            <a:ext cx="268356" cy="268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B8602A0-B5C8-4E4E-8270-E525407DDC5C}"/>
              </a:ext>
            </a:extLst>
          </p:cNvPr>
          <p:cNvSpPr/>
          <p:nvPr/>
        </p:nvSpPr>
        <p:spPr>
          <a:xfrm>
            <a:off x="3173896" y="1202635"/>
            <a:ext cx="268356" cy="268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0AB39721-44F7-F446-8653-F7F72E33D917}"/>
              </a:ext>
            </a:extLst>
          </p:cNvPr>
          <p:cNvSpPr/>
          <p:nvPr/>
        </p:nvSpPr>
        <p:spPr>
          <a:xfrm rot="10800000">
            <a:off x="2458437" y="626802"/>
            <a:ext cx="1699273" cy="142002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1329F970-D803-3C44-B907-EB22E872FE5E}"/>
              </a:ext>
            </a:extLst>
          </p:cNvPr>
          <p:cNvSpPr/>
          <p:nvPr/>
        </p:nvSpPr>
        <p:spPr>
          <a:xfrm rot="10800000">
            <a:off x="1908311" y="265883"/>
            <a:ext cx="2799523" cy="233946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9066E1F4-1B64-DE48-ACE7-3A724C11CE3E}"/>
              </a:ext>
            </a:extLst>
          </p:cNvPr>
          <p:cNvSpPr/>
          <p:nvPr/>
        </p:nvSpPr>
        <p:spPr>
          <a:xfrm rot="10800000">
            <a:off x="1073128" y="-422426"/>
            <a:ext cx="4469888" cy="3518476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E2FA37C-CA56-1846-BAFF-25506E47AFC5}"/>
              </a:ext>
            </a:extLst>
          </p:cNvPr>
          <p:cNvSpPr/>
          <p:nvPr/>
        </p:nvSpPr>
        <p:spPr>
          <a:xfrm rot="10800000">
            <a:off x="434167" y="592025"/>
            <a:ext cx="1699273" cy="142002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34BD4C90-3988-284C-B3F3-C796854FFF6A}"/>
              </a:ext>
            </a:extLst>
          </p:cNvPr>
          <p:cNvSpPr/>
          <p:nvPr/>
        </p:nvSpPr>
        <p:spPr>
          <a:xfrm rot="10800000">
            <a:off x="-115959" y="231106"/>
            <a:ext cx="2799523" cy="233946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35CE3A54-E085-BD46-AB6D-2E775A1C0AAA}"/>
              </a:ext>
            </a:extLst>
          </p:cNvPr>
          <p:cNvSpPr/>
          <p:nvPr/>
        </p:nvSpPr>
        <p:spPr>
          <a:xfrm rot="10800000">
            <a:off x="-951142" y="-457203"/>
            <a:ext cx="4469888" cy="3518476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32490C-1133-0646-8AF3-93264990EE07}"/>
              </a:ext>
            </a:extLst>
          </p:cNvPr>
          <p:cNvSpPr/>
          <p:nvPr/>
        </p:nvSpPr>
        <p:spPr>
          <a:xfrm>
            <a:off x="119108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6E0E24-6321-D74E-84B7-E6143D2AFD74}"/>
              </a:ext>
            </a:extLst>
          </p:cNvPr>
          <p:cNvSpPr/>
          <p:nvPr/>
        </p:nvSpPr>
        <p:spPr>
          <a:xfrm>
            <a:off x="622691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266945-C23B-E741-B200-E5056C1775DA}"/>
              </a:ext>
            </a:extLst>
          </p:cNvPr>
          <p:cNvSpPr/>
          <p:nvPr/>
        </p:nvSpPr>
        <p:spPr>
          <a:xfrm>
            <a:off x="1126274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61F6E7-3164-6843-B033-1CBF67456DA9}"/>
              </a:ext>
            </a:extLst>
          </p:cNvPr>
          <p:cNvSpPr/>
          <p:nvPr/>
        </p:nvSpPr>
        <p:spPr>
          <a:xfrm>
            <a:off x="1629857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8B1E56-250A-DF4D-BD96-1E4725E45C9B}"/>
              </a:ext>
            </a:extLst>
          </p:cNvPr>
          <p:cNvSpPr/>
          <p:nvPr/>
        </p:nvSpPr>
        <p:spPr>
          <a:xfrm>
            <a:off x="2133440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AEC10A-C647-D24C-9BC5-F05ED801A9D5}"/>
              </a:ext>
            </a:extLst>
          </p:cNvPr>
          <p:cNvSpPr/>
          <p:nvPr/>
        </p:nvSpPr>
        <p:spPr>
          <a:xfrm>
            <a:off x="2637023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3680CB-C57F-5548-A965-7899D965B68E}"/>
              </a:ext>
            </a:extLst>
          </p:cNvPr>
          <p:cNvSpPr/>
          <p:nvPr/>
        </p:nvSpPr>
        <p:spPr>
          <a:xfrm>
            <a:off x="3140606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46AB8E-C419-264D-B56B-36A7BAF5D509}"/>
              </a:ext>
            </a:extLst>
          </p:cNvPr>
          <p:cNvSpPr/>
          <p:nvPr/>
        </p:nvSpPr>
        <p:spPr>
          <a:xfrm>
            <a:off x="3644189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1E81B3-FF22-FF44-8F9A-A0E7230C241B}"/>
              </a:ext>
            </a:extLst>
          </p:cNvPr>
          <p:cNvSpPr/>
          <p:nvPr/>
        </p:nvSpPr>
        <p:spPr>
          <a:xfrm>
            <a:off x="4147772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A23864-A404-4D4A-A482-F172330E7DBC}"/>
              </a:ext>
            </a:extLst>
          </p:cNvPr>
          <p:cNvSpPr/>
          <p:nvPr/>
        </p:nvSpPr>
        <p:spPr>
          <a:xfrm>
            <a:off x="4651355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CB4B47-EFA8-2F43-AF9E-C5E4CA4E8258}"/>
              </a:ext>
            </a:extLst>
          </p:cNvPr>
          <p:cNvSpPr/>
          <p:nvPr/>
        </p:nvSpPr>
        <p:spPr>
          <a:xfrm>
            <a:off x="5154938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58F9BC-9493-814B-BF8C-F9969C9DCED6}"/>
              </a:ext>
            </a:extLst>
          </p:cNvPr>
          <p:cNvSpPr txBox="1"/>
          <p:nvPr/>
        </p:nvSpPr>
        <p:spPr>
          <a:xfrm>
            <a:off x="213694" y="3599397"/>
            <a:ext cx="109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Detectors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DD9323-DEB1-1E4E-B7B3-D6528D292E17}"/>
              </a:ext>
            </a:extLst>
          </p:cNvPr>
          <p:cNvSpPr txBox="1"/>
          <p:nvPr/>
        </p:nvSpPr>
        <p:spPr>
          <a:xfrm>
            <a:off x="831413" y="4468756"/>
            <a:ext cx="85466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1) Each time we detect a photon, we remove hf from the EM field.</a:t>
            </a:r>
          </a:p>
          <a:p>
            <a:endParaRPr lang="en-US" sz="2400" dirty="0"/>
          </a:p>
          <a:p>
            <a:r>
              <a:rPr lang="en-US" sz="2400" dirty="0"/>
              <a:t>2) The events come at random, even when the intensity is constant.</a:t>
            </a:r>
          </a:p>
          <a:p>
            <a:endParaRPr lang="en-US" sz="2400" dirty="0"/>
          </a:p>
          <a:p>
            <a:r>
              <a:rPr lang="en-US" sz="2400" dirty="0"/>
              <a:t>3) Even for a single photon, we see interference.</a:t>
            </a:r>
          </a:p>
          <a:p>
            <a:endParaRPr lang="en-US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FB0AEE-516D-AB4D-9425-C92E055629D8}"/>
              </a:ext>
            </a:extLst>
          </p:cNvPr>
          <p:cNvSpPr txBox="1"/>
          <p:nvPr/>
        </p:nvSpPr>
        <p:spPr>
          <a:xfrm>
            <a:off x="2061428" y="3092280"/>
            <a:ext cx="375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hf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B3E5E4-573F-9F4A-AB99-DFA526323885}"/>
              </a:ext>
            </a:extLst>
          </p:cNvPr>
          <p:cNvSpPr txBox="1"/>
          <p:nvPr/>
        </p:nvSpPr>
        <p:spPr>
          <a:xfrm>
            <a:off x="7354956" y="1202635"/>
            <a:ext cx="47179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Probability and intensity</a:t>
            </a:r>
          </a:p>
          <a:p>
            <a:endParaRPr lang="en-US" sz="2400" dirty="0"/>
          </a:p>
          <a:p>
            <a:r>
              <a:rPr lang="en-US" sz="2400" i="1" dirty="0"/>
              <a:t>Power on a detector:</a:t>
            </a:r>
          </a:p>
          <a:p>
            <a:r>
              <a:rPr lang="en-US" sz="2400" dirty="0"/>
              <a:t>(absorbed number of photons/sec)*hf</a:t>
            </a:r>
          </a:p>
          <a:p>
            <a:endParaRPr lang="en-US" sz="2400" dirty="0"/>
          </a:p>
          <a:p>
            <a:r>
              <a:rPr lang="en-US" sz="2400" i="1" dirty="0"/>
              <a:t>Absorbed number of photons/sec:</a:t>
            </a:r>
          </a:p>
          <a:p>
            <a:r>
              <a:rPr lang="en-US" sz="2400" dirty="0"/>
              <a:t>probability*(number emitted/sec)</a:t>
            </a:r>
          </a:p>
        </p:txBody>
      </p:sp>
    </p:spTree>
    <p:extLst>
      <p:ext uri="{BB962C8B-B14F-4D97-AF65-F5344CB8AC3E}">
        <p14:creationId xmlns:p14="http://schemas.microsoft.com/office/powerpoint/2010/main" val="4068683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2AC42-2724-0745-A198-95FBD1A0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need to combine probability and interference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E5E355A-8BBD-304B-97CF-C84BDF22339A}"/>
              </a:ext>
            </a:extLst>
          </p:cNvPr>
          <p:cNvSpPr/>
          <p:nvPr/>
        </p:nvSpPr>
        <p:spPr>
          <a:xfrm>
            <a:off x="1212574" y="1202635"/>
            <a:ext cx="268356" cy="268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B8602A0-B5C8-4E4E-8270-E525407DDC5C}"/>
              </a:ext>
            </a:extLst>
          </p:cNvPr>
          <p:cNvSpPr/>
          <p:nvPr/>
        </p:nvSpPr>
        <p:spPr>
          <a:xfrm>
            <a:off x="3173896" y="1202635"/>
            <a:ext cx="268356" cy="268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0AB39721-44F7-F446-8653-F7F72E33D917}"/>
              </a:ext>
            </a:extLst>
          </p:cNvPr>
          <p:cNvSpPr/>
          <p:nvPr/>
        </p:nvSpPr>
        <p:spPr>
          <a:xfrm rot="10800000">
            <a:off x="2458437" y="626802"/>
            <a:ext cx="1699273" cy="142002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1329F970-D803-3C44-B907-EB22E872FE5E}"/>
              </a:ext>
            </a:extLst>
          </p:cNvPr>
          <p:cNvSpPr/>
          <p:nvPr/>
        </p:nvSpPr>
        <p:spPr>
          <a:xfrm rot="10800000">
            <a:off x="1908311" y="265883"/>
            <a:ext cx="2799523" cy="233946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9066E1F4-1B64-DE48-ACE7-3A724C11CE3E}"/>
              </a:ext>
            </a:extLst>
          </p:cNvPr>
          <p:cNvSpPr/>
          <p:nvPr/>
        </p:nvSpPr>
        <p:spPr>
          <a:xfrm rot="10800000">
            <a:off x="1073128" y="-422426"/>
            <a:ext cx="4469888" cy="3518476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E2FA37C-CA56-1846-BAFF-25506E47AFC5}"/>
              </a:ext>
            </a:extLst>
          </p:cNvPr>
          <p:cNvSpPr/>
          <p:nvPr/>
        </p:nvSpPr>
        <p:spPr>
          <a:xfrm rot="10800000">
            <a:off x="434167" y="592025"/>
            <a:ext cx="1699273" cy="142002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34BD4C90-3988-284C-B3F3-C796854FFF6A}"/>
              </a:ext>
            </a:extLst>
          </p:cNvPr>
          <p:cNvSpPr/>
          <p:nvPr/>
        </p:nvSpPr>
        <p:spPr>
          <a:xfrm rot="10800000">
            <a:off x="-115959" y="231106"/>
            <a:ext cx="2799523" cy="2339462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35CE3A54-E085-BD46-AB6D-2E775A1C0AAA}"/>
              </a:ext>
            </a:extLst>
          </p:cNvPr>
          <p:cNvSpPr/>
          <p:nvPr/>
        </p:nvSpPr>
        <p:spPr>
          <a:xfrm rot="10800000">
            <a:off x="-951142" y="-457203"/>
            <a:ext cx="4469888" cy="3518476"/>
          </a:xfrm>
          <a:prstGeom prst="arc">
            <a:avLst>
              <a:gd name="adj1" fmla="val 1084620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32490C-1133-0646-8AF3-93264990EE07}"/>
              </a:ext>
            </a:extLst>
          </p:cNvPr>
          <p:cNvSpPr/>
          <p:nvPr/>
        </p:nvSpPr>
        <p:spPr>
          <a:xfrm>
            <a:off x="119108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6E0E24-6321-D74E-84B7-E6143D2AFD74}"/>
              </a:ext>
            </a:extLst>
          </p:cNvPr>
          <p:cNvSpPr/>
          <p:nvPr/>
        </p:nvSpPr>
        <p:spPr>
          <a:xfrm>
            <a:off x="622691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266945-C23B-E741-B200-E5056C1775DA}"/>
              </a:ext>
            </a:extLst>
          </p:cNvPr>
          <p:cNvSpPr/>
          <p:nvPr/>
        </p:nvSpPr>
        <p:spPr>
          <a:xfrm>
            <a:off x="1126274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61F6E7-3164-6843-B033-1CBF67456DA9}"/>
              </a:ext>
            </a:extLst>
          </p:cNvPr>
          <p:cNvSpPr/>
          <p:nvPr/>
        </p:nvSpPr>
        <p:spPr>
          <a:xfrm>
            <a:off x="1629857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8B1E56-250A-DF4D-BD96-1E4725E45C9B}"/>
              </a:ext>
            </a:extLst>
          </p:cNvPr>
          <p:cNvSpPr/>
          <p:nvPr/>
        </p:nvSpPr>
        <p:spPr>
          <a:xfrm>
            <a:off x="2133440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AEC10A-C647-D24C-9BC5-F05ED801A9D5}"/>
              </a:ext>
            </a:extLst>
          </p:cNvPr>
          <p:cNvSpPr/>
          <p:nvPr/>
        </p:nvSpPr>
        <p:spPr>
          <a:xfrm>
            <a:off x="2637023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3680CB-C57F-5548-A965-7899D965B68E}"/>
              </a:ext>
            </a:extLst>
          </p:cNvPr>
          <p:cNvSpPr/>
          <p:nvPr/>
        </p:nvSpPr>
        <p:spPr>
          <a:xfrm>
            <a:off x="3140606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46AB8E-C419-264D-B56B-36A7BAF5D509}"/>
              </a:ext>
            </a:extLst>
          </p:cNvPr>
          <p:cNvSpPr/>
          <p:nvPr/>
        </p:nvSpPr>
        <p:spPr>
          <a:xfrm>
            <a:off x="3644189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1E81B3-FF22-FF44-8F9A-A0E7230C241B}"/>
              </a:ext>
            </a:extLst>
          </p:cNvPr>
          <p:cNvSpPr/>
          <p:nvPr/>
        </p:nvSpPr>
        <p:spPr>
          <a:xfrm>
            <a:off x="4147772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A23864-A404-4D4A-A482-F172330E7DBC}"/>
              </a:ext>
            </a:extLst>
          </p:cNvPr>
          <p:cNvSpPr/>
          <p:nvPr/>
        </p:nvSpPr>
        <p:spPr>
          <a:xfrm>
            <a:off x="4651355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CB4B47-EFA8-2F43-AF9E-C5E4CA4E8258}"/>
              </a:ext>
            </a:extLst>
          </p:cNvPr>
          <p:cNvSpPr/>
          <p:nvPr/>
        </p:nvSpPr>
        <p:spPr>
          <a:xfrm>
            <a:off x="5154938" y="3159254"/>
            <a:ext cx="208722" cy="25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58F9BC-9493-814B-BF8C-F9969C9DCED6}"/>
              </a:ext>
            </a:extLst>
          </p:cNvPr>
          <p:cNvSpPr txBox="1"/>
          <p:nvPr/>
        </p:nvSpPr>
        <p:spPr>
          <a:xfrm>
            <a:off x="213694" y="3599397"/>
            <a:ext cx="109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Detectors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DD9323-DEB1-1E4E-B7B3-D6528D292E17}"/>
              </a:ext>
            </a:extLst>
          </p:cNvPr>
          <p:cNvSpPr txBox="1"/>
          <p:nvPr/>
        </p:nvSpPr>
        <p:spPr>
          <a:xfrm>
            <a:off x="831413" y="4468756"/>
            <a:ext cx="85466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1) Each time we detect a photon, we remove hf from the EM field.</a:t>
            </a:r>
          </a:p>
          <a:p>
            <a:endParaRPr lang="en-US" sz="2400" dirty="0"/>
          </a:p>
          <a:p>
            <a:r>
              <a:rPr lang="en-US" sz="2400" dirty="0"/>
              <a:t>2) The events come at random, even when the intensity is constant.</a:t>
            </a:r>
          </a:p>
          <a:p>
            <a:endParaRPr lang="en-US" sz="2400" dirty="0"/>
          </a:p>
          <a:p>
            <a:r>
              <a:rPr lang="en-US" sz="2400" dirty="0"/>
              <a:t>3) Even for a single photon, we see interference.</a:t>
            </a:r>
          </a:p>
          <a:p>
            <a:endParaRPr lang="en-US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BF15B2-B534-6644-9F4D-97219B316188}"/>
              </a:ext>
            </a:extLst>
          </p:cNvPr>
          <p:cNvSpPr txBox="1"/>
          <p:nvPr/>
        </p:nvSpPr>
        <p:spPr>
          <a:xfrm>
            <a:off x="3080061" y="3094791"/>
            <a:ext cx="375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hf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B3E5E4-573F-9F4A-AB99-DFA526323885}"/>
              </a:ext>
            </a:extLst>
          </p:cNvPr>
          <p:cNvSpPr txBox="1"/>
          <p:nvPr/>
        </p:nvSpPr>
        <p:spPr>
          <a:xfrm>
            <a:off x="7354956" y="1202635"/>
            <a:ext cx="47179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Probability and intensity</a:t>
            </a:r>
          </a:p>
          <a:p>
            <a:endParaRPr lang="en-US" sz="2400" dirty="0"/>
          </a:p>
          <a:p>
            <a:r>
              <a:rPr lang="en-US" sz="2400" i="1" dirty="0"/>
              <a:t>Power on a detector:</a:t>
            </a:r>
          </a:p>
          <a:p>
            <a:r>
              <a:rPr lang="en-US" sz="2400" dirty="0"/>
              <a:t>(absorbed number of photons/sec)*hf</a:t>
            </a:r>
          </a:p>
          <a:p>
            <a:endParaRPr lang="en-US" sz="2400" dirty="0"/>
          </a:p>
          <a:p>
            <a:r>
              <a:rPr lang="en-US" sz="2400" i="1" dirty="0"/>
              <a:t>Absorbed number of photons/sec:</a:t>
            </a:r>
          </a:p>
          <a:p>
            <a:r>
              <a:rPr lang="en-US" sz="2400" dirty="0"/>
              <a:t>probability*(number emitted/sec)</a:t>
            </a:r>
          </a:p>
        </p:txBody>
      </p:sp>
    </p:spTree>
    <p:extLst>
      <p:ext uri="{BB962C8B-B14F-4D97-AF65-F5344CB8AC3E}">
        <p14:creationId xmlns:p14="http://schemas.microsoft.com/office/powerpoint/2010/main" val="242038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" id="{8DDC2A0B-95D0-D749-8E2F-B7D27378CFBD}" vid="{634A9CF5-022F-8246-AA72-B34AAD2A98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20278</TotalTime>
  <Words>1146</Words>
  <Application>Microsoft Office PowerPoint</Application>
  <PresentationFormat>Widescreen</PresentationFormat>
  <Paragraphs>227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Your comments/notes/etc</vt:lpstr>
      <vt:lpstr>Lecture 5: Probability and Complex Numbers</vt:lpstr>
      <vt:lpstr>Last lecture: Photons</vt:lpstr>
      <vt:lpstr>Are photons billiard balls? </vt:lpstr>
      <vt:lpstr>Are photons billiard balls? </vt:lpstr>
      <vt:lpstr>We need to combine probability and interference</vt:lpstr>
      <vt:lpstr>We need to combine probability and interference</vt:lpstr>
      <vt:lpstr>We need to combine probability and interference</vt:lpstr>
      <vt:lpstr>We need to combine probability and interference</vt:lpstr>
      <vt:lpstr>What we are learning today</vt:lpstr>
      <vt:lpstr>Probability, probability density</vt:lpstr>
      <vt:lpstr>Probability density practice</vt:lpstr>
      <vt:lpstr>Checkpoint</vt:lpstr>
      <vt:lpstr>Probability and intensity</vt:lpstr>
      <vt:lpstr>Complex numbers: Ψ can be complex</vt:lpstr>
      <vt:lpstr>Complex number practice</vt:lpstr>
      <vt:lpstr>Complex number practice</vt:lpstr>
      <vt:lpstr>Complex angle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</dc:creator>
  <cp:lastModifiedBy>Mansingh, Siddharth</cp:lastModifiedBy>
  <cp:revision>841</cp:revision>
  <cp:lastPrinted>2022-06-20T16:10:48Z</cp:lastPrinted>
  <dcterms:created xsi:type="dcterms:W3CDTF">2018-01-31T21:37:22Z</dcterms:created>
  <dcterms:modified xsi:type="dcterms:W3CDTF">2022-06-20T16:11:21Z</dcterms:modified>
</cp:coreProperties>
</file>