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25" r:id="rId2"/>
    <p:sldId id="330" r:id="rId3"/>
    <p:sldId id="322" r:id="rId4"/>
    <p:sldId id="323" r:id="rId5"/>
    <p:sldId id="321" r:id="rId6"/>
    <p:sldId id="326" r:id="rId7"/>
    <p:sldId id="319" r:id="rId8"/>
    <p:sldId id="327" r:id="rId9"/>
    <p:sldId id="318" r:id="rId10"/>
    <p:sldId id="317" r:id="rId11"/>
    <p:sldId id="316" r:id="rId12"/>
    <p:sldId id="315" r:id="rId13"/>
    <p:sldId id="314" r:id="rId14"/>
    <p:sldId id="291" r:id="rId15"/>
    <p:sldId id="292" r:id="rId16"/>
    <p:sldId id="296" r:id="rId17"/>
    <p:sldId id="311" r:id="rId18"/>
    <p:sldId id="310" r:id="rId19"/>
    <p:sldId id="328" r:id="rId20"/>
    <p:sldId id="306" r:id="rId21"/>
    <p:sldId id="329" r:id="rId22"/>
    <p:sldId id="304" r:id="rId23"/>
    <p:sldId id="303" r:id="rId24"/>
    <p:sldId id="302" r:id="rId25"/>
    <p:sldId id="301" r:id="rId26"/>
    <p:sldId id="300" r:id="rId27"/>
    <p:sldId id="2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7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65F6F-4265-7B46-7B71-53AF02E6FA11}" v="679" dt="2022-06-15T16:36:18.575"/>
    <p1510:client id="{EF78551C-763E-F128-A5B2-0D94D9820FE6}" v="5274" dt="2022-06-15T00:25:34.984"/>
    <p1510:client id="{F39F1197-704B-F772-4D56-C3B4F328EB27}" v="420" dt="2022-06-14T21:57:52.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7"/>
    <p:restoredTop sz="71565"/>
  </p:normalViewPr>
  <p:slideViewPr>
    <p:cSldViewPr snapToGrid="0" snapToObjects="1">
      <p:cViewPr varScale="1">
        <p:scale>
          <a:sx n="90" d="100"/>
          <a:sy n="90" d="100"/>
        </p:scale>
        <p:origin x="2392"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D0296-FBEA-504D-907B-438B40A88C1B}"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7E512-AAB0-3D4F-97AC-01E1DF5B6C74}" type="slidenum">
              <a:rPr lang="en-US" smtClean="0"/>
              <a:t>‹#›</a:t>
            </a:fld>
            <a:endParaRPr lang="en-US"/>
          </a:p>
        </p:txBody>
      </p:sp>
    </p:spTree>
    <p:extLst>
      <p:ext uri="{BB962C8B-B14F-4D97-AF65-F5344CB8AC3E}">
        <p14:creationId xmlns:p14="http://schemas.microsoft.com/office/powerpoint/2010/main" val="151443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US"/>
            </a:b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22B7E512-AAB0-3D4F-97AC-01E1DF5B6C74}" type="slidenum">
              <a:rPr lang="en-US" smtClean="0"/>
              <a:t>3</a:t>
            </a:fld>
            <a:endParaRPr lang="en-US"/>
          </a:p>
        </p:txBody>
      </p:sp>
    </p:spTree>
    <p:extLst>
      <p:ext uri="{BB962C8B-B14F-4D97-AF65-F5344CB8AC3E}">
        <p14:creationId xmlns:p14="http://schemas.microsoft.com/office/powerpoint/2010/main" val="84534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7E512-AAB0-3D4F-97AC-01E1DF5B6C74}" type="slidenum">
              <a:rPr lang="en-US" smtClean="0"/>
              <a:t>5</a:t>
            </a:fld>
            <a:endParaRPr lang="en-US"/>
          </a:p>
        </p:txBody>
      </p:sp>
    </p:spTree>
    <p:extLst>
      <p:ext uri="{BB962C8B-B14F-4D97-AF65-F5344CB8AC3E}">
        <p14:creationId xmlns:p14="http://schemas.microsoft.com/office/powerpoint/2010/main" val="283625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7E512-AAB0-3D4F-97AC-01E1DF5B6C74}" type="slidenum">
              <a:rPr lang="en-US" smtClean="0"/>
              <a:t>6</a:t>
            </a:fld>
            <a:endParaRPr lang="en-US"/>
          </a:p>
        </p:txBody>
      </p:sp>
    </p:spTree>
    <p:extLst>
      <p:ext uri="{BB962C8B-B14F-4D97-AF65-F5344CB8AC3E}">
        <p14:creationId xmlns:p14="http://schemas.microsoft.com/office/powerpoint/2010/main" val="399654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t>d:</a:t>
                </a:r>
                <a:r>
                  <a:rPr lang="en-US" baseline="0"/>
                  <a:t> distance between the sources</a:t>
                </a:r>
              </a:p>
              <a:p>
                <a:r>
                  <a:rPr lang="en-US" baseline="0"/>
                  <a:t>theta: angle from the perpendicular</a:t>
                </a:r>
              </a:p>
              <a:p>
                <a:endParaRPr lang="en-US" baseline="0"/>
              </a:p>
              <a:p>
                <a:r>
                  <a:rPr lang="en-US" baseline="0"/>
                  <a:t>Make the approximately isosceles triangle </a:t>
                </a:r>
              </a:p>
              <a:p>
                <a:r>
                  <a:rPr lang="en-US" baseline="0"/>
                  <a:t>Compute </a:t>
                </a:r>
                <a14:m>
                  <m:oMath xmlns:m="http://schemas.openxmlformats.org/officeDocument/2006/math">
                    <m:r>
                      <a:rPr lang="en-US" b="0" i="1" baseline="0" smtClean="0">
                        <a:latin typeface="Cambria Math" charset="0"/>
                      </a:rPr>
                      <m:t>𝛿</m:t>
                    </m:r>
                    <m:r>
                      <a:rPr lang="en-US" b="0" i="1" baseline="0" smtClean="0">
                        <a:latin typeface="Cambria Math" charset="0"/>
                      </a:rPr>
                      <m:t>=</m:t>
                    </m:r>
                    <m:r>
                      <a:rPr lang="en-US" b="0" i="1" baseline="0" smtClean="0">
                        <a:latin typeface="Cambria Math" charset="0"/>
                      </a:rPr>
                      <m:t>𝑑</m:t>
                    </m:r>
                    <m:func>
                      <m:funcPr>
                        <m:ctrlPr>
                          <a:rPr lang="en-US" b="0" i="1" baseline="0" smtClean="0">
                            <a:latin typeface="Cambria Math" panose="02040503050406030204" pitchFamily="18" charset="0"/>
                          </a:rPr>
                        </m:ctrlPr>
                      </m:funcPr>
                      <m:fName>
                        <m:r>
                          <m:rPr>
                            <m:sty m:val="p"/>
                          </m:rPr>
                          <a:rPr lang="en-US" b="0" i="0" baseline="0" smtClean="0">
                            <a:latin typeface="Cambria Math" charset="0"/>
                          </a:rPr>
                          <m:t>sin</m:t>
                        </m:r>
                      </m:fName>
                      <m:e>
                        <m:r>
                          <a:rPr lang="en-US" b="0" i="1" baseline="0" smtClean="0">
                            <a:latin typeface="Cambria Math" charset="0"/>
                          </a:rPr>
                          <m:t>𝜃</m:t>
                        </m:r>
                      </m:e>
                    </m:func>
                  </m:oMath>
                </a14:m>
                <a:endParaRPr lang="en-US" b="0" baseline="0"/>
              </a:p>
              <a:p>
                <a:r>
                  <a:rPr lang="en-US" baseline="0"/>
                  <a:t>So </a:t>
                </a:r>
                <a14:m>
                  <m:oMath xmlns:m="http://schemas.openxmlformats.org/officeDocument/2006/math">
                    <m:r>
                      <a:rPr lang="en-US" b="0" i="1" baseline="0" smtClean="0">
                        <a:latin typeface="Cambria Math" charset="0"/>
                      </a:rPr>
                      <m:t>𝜙</m:t>
                    </m:r>
                    <m:r>
                      <a:rPr lang="en-US" b="0" i="1" baseline="0" smtClean="0">
                        <a:latin typeface="Cambria Math" charset="0"/>
                      </a:rPr>
                      <m:t>=</m:t>
                    </m:r>
                    <m:f>
                      <m:fPr>
                        <m:ctrlPr>
                          <a:rPr lang="en-US" b="0" i="1" baseline="0" smtClean="0">
                            <a:latin typeface="Cambria Math" panose="02040503050406030204" pitchFamily="18" charset="0"/>
                          </a:rPr>
                        </m:ctrlPr>
                      </m:fPr>
                      <m:num>
                        <m:r>
                          <a:rPr lang="en-US" b="0" i="1" baseline="0" smtClean="0">
                            <a:latin typeface="Cambria Math" charset="0"/>
                          </a:rPr>
                          <m:t>2</m:t>
                        </m:r>
                        <m:r>
                          <a:rPr lang="en-US" b="0" i="1" baseline="0" smtClean="0">
                            <a:latin typeface="Cambria Math" charset="0"/>
                          </a:rPr>
                          <m:t>𝜋𝛿</m:t>
                        </m:r>
                      </m:num>
                      <m:den>
                        <m:r>
                          <a:rPr lang="en-US" b="0" i="1" baseline="0" smtClean="0">
                            <a:latin typeface="Cambria Math" charset="0"/>
                          </a:rPr>
                          <m:t>𝜆</m:t>
                        </m:r>
                      </m:den>
                    </m:f>
                    <m:r>
                      <a:rPr lang="en-US" b="0" i="1" baseline="0" smtClean="0">
                        <a:latin typeface="Cambria Math" charset="0"/>
                      </a:rPr>
                      <m:t>=</m:t>
                    </m:r>
                    <m:f>
                      <m:fPr>
                        <m:ctrlPr>
                          <a:rPr lang="en-US" b="0" i="1" baseline="0" smtClean="0">
                            <a:latin typeface="Cambria Math" panose="02040503050406030204" pitchFamily="18" charset="0"/>
                          </a:rPr>
                        </m:ctrlPr>
                      </m:fPr>
                      <m:num>
                        <m:r>
                          <a:rPr lang="en-US" b="0" i="1" baseline="0" smtClean="0">
                            <a:latin typeface="Cambria Math" charset="0"/>
                          </a:rPr>
                          <m:t>2</m:t>
                        </m:r>
                        <m:r>
                          <a:rPr lang="en-US" b="0" i="1" baseline="0" smtClean="0">
                            <a:latin typeface="Cambria Math" charset="0"/>
                          </a:rPr>
                          <m:t>𝜋</m:t>
                        </m:r>
                        <m:r>
                          <a:rPr lang="en-US" b="0" i="1" baseline="0" smtClean="0">
                            <a:latin typeface="Cambria Math" charset="0"/>
                          </a:rPr>
                          <m:t>𝑑</m:t>
                        </m:r>
                        <m:func>
                          <m:funcPr>
                            <m:ctrlPr>
                              <a:rPr lang="en-US" b="0" i="1" baseline="0" smtClean="0">
                                <a:latin typeface="Cambria Math" panose="02040503050406030204" pitchFamily="18" charset="0"/>
                              </a:rPr>
                            </m:ctrlPr>
                          </m:funcPr>
                          <m:fName>
                            <m:r>
                              <m:rPr>
                                <m:sty m:val="p"/>
                              </m:rPr>
                              <a:rPr lang="en-US" b="0" i="0" baseline="0" smtClean="0">
                                <a:latin typeface="Cambria Math" charset="0"/>
                              </a:rPr>
                              <m:t>sin</m:t>
                            </m:r>
                          </m:fName>
                          <m:e>
                            <m:r>
                              <a:rPr lang="en-US" b="0" i="1" baseline="0" smtClean="0">
                                <a:latin typeface="Cambria Math" charset="0"/>
                              </a:rPr>
                              <m:t>𝜃</m:t>
                            </m:r>
                          </m:e>
                        </m:func>
                      </m:num>
                      <m:den>
                        <m:r>
                          <a:rPr lang="en-US" b="0" i="1" baseline="0" smtClean="0">
                            <a:latin typeface="Cambria Math" charset="0"/>
                          </a:rPr>
                          <m:t>𝜆</m:t>
                        </m:r>
                      </m:den>
                    </m:f>
                  </m:oMath>
                </a14:m>
                <a:endParaRPr lang="en-US" baseline="0"/>
              </a:p>
              <a:p>
                <a:endParaRPr lang="en-US"/>
              </a:p>
            </p:txBody>
          </p:sp>
        </mc:Choice>
        <mc:Fallback xmlns="">
          <p:sp>
            <p:nvSpPr>
              <p:cNvPr id="3" name="Notes Placeholder 2"/>
              <p:cNvSpPr>
                <a:spLocks noGrp="1"/>
              </p:cNvSpPr>
              <p:nvPr>
                <p:ph type="body" idx="1"/>
              </p:nvPr>
            </p:nvSpPr>
            <p:spPr/>
            <p:txBody>
              <a:bodyPr/>
              <a:lstStyle/>
              <a:p>
                <a:r>
                  <a:rPr lang="en-US"/>
                  <a:t>d:</a:t>
                </a:r>
                <a:r>
                  <a:rPr lang="en-US" baseline="0"/>
                  <a:t> distance between the sources</a:t>
                </a:r>
              </a:p>
              <a:p>
                <a:r>
                  <a:rPr lang="en-US" baseline="0"/>
                  <a:t>theta: angle from the perpendicular</a:t>
                </a:r>
              </a:p>
              <a:p>
                <a:endParaRPr lang="en-US" baseline="0"/>
              </a:p>
              <a:p>
                <a:r>
                  <a:rPr lang="en-US" baseline="0"/>
                  <a:t>Make the approximately isosceles triangle </a:t>
                </a:r>
              </a:p>
              <a:p>
                <a:r>
                  <a:rPr lang="en-US" baseline="0"/>
                  <a:t>Compute </a:t>
                </a:r>
                <a:r>
                  <a:rPr lang="en-US" b="0" i="0" baseline="0">
                    <a:latin typeface="Cambria Math" charset="0"/>
                  </a:rPr>
                  <a:t>𝛿=𝑑 sin</a:t>
                </a:r>
                <a:r>
                  <a:rPr lang="en-US" b="0" i="0" baseline="0">
                    <a:latin typeface="Cambria Math" panose="02040503050406030204" pitchFamily="18" charset="0"/>
                  </a:rPr>
                  <a:t>⁡</a:t>
                </a:r>
                <a:r>
                  <a:rPr lang="en-US" b="0" i="0" baseline="0">
                    <a:latin typeface="Cambria Math" charset="0"/>
                  </a:rPr>
                  <a:t>𝜃</a:t>
                </a:r>
                <a:endParaRPr lang="en-US" b="0" baseline="0"/>
              </a:p>
              <a:p>
                <a:r>
                  <a:rPr lang="en-US" baseline="0"/>
                  <a:t>So </a:t>
                </a:r>
                <a:r>
                  <a:rPr lang="en-US" b="0" i="0" baseline="0">
                    <a:latin typeface="Cambria Math" charset="0"/>
                  </a:rPr>
                  <a:t>𝜙=2𝜋𝛿</a:t>
                </a:r>
                <a:r>
                  <a:rPr lang="en-US" b="0" i="0" baseline="0">
                    <a:latin typeface="Cambria Math" panose="02040503050406030204" pitchFamily="18" charset="0"/>
                  </a:rPr>
                  <a:t>/</a:t>
                </a:r>
                <a:r>
                  <a:rPr lang="en-US" b="0" i="0" baseline="0">
                    <a:latin typeface="Cambria Math" charset="0"/>
                  </a:rPr>
                  <a:t>𝜆=</a:t>
                </a:r>
                <a:r>
                  <a:rPr lang="en-US" b="0" i="0" baseline="0">
                    <a:latin typeface="Cambria Math" panose="02040503050406030204" pitchFamily="18" charset="0"/>
                  </a:rPr>
                  <a:t>(</a:t>
                </a:r>
                <a:r>
                  <a:rPr lang="en-US" b="0" i="0" baseline="0">
                    <a:latin typeface="Cambria Math" charset="0"/>
                  </a:rPr>
                  <a:t>2𝜋𝑑 sin</a:t>
                </a:r>
                <a:r>
                  <a:rPr lang="en-US" b="0" i="0" baseline="0">
                    <a:latin typeface="Cambria Math" panose="02040503050406030204" pitchFamily="18" charset="0"/>
                  </a:rPr>
                  <a:t>⁡</a:t>
                </a:r>
                <a:r>
                  <a:rPr lang="en-US" b="0" i="0" baseline="0">
                    <a:latin typeface="Cambria Math" charset="0"/>
                  </a:rPr>
                  <a:t>𝜃</a:t>
                </a:r>
                <a:r>
                  <a:rPr lang="en-US" b="0" i="0" baseline="0">
                    <a:latin typeface="Cambria Math" panose="02040503050406030204" pitchFamily="18" charset="0"/>
                  </a:rPr>
                  <a:t>)/</a:t>
                </a:r>
                <a:r>
                  <a:rPr lang="en-US" b="0" i="0" baseline="0">
                    <a:latin typeface="Cambria Math" charset="0"/>
                  </a:rPr>
                  <a:t>𝜆</a:t>
                </a:r>
                <a:endParaRPr lang="en-US" baseline="0"/>
              </a:p>
              <a:p>
                <a:endParaRPr lang="en-US"/>
              </a:p>
            </p:txBody>
          </p:sp>
        </mc:Fallback>
      </mc:AlternateContent>
      <p:sp>
        <p:nvSpPr>
          <p:cNvPr id="4" name="Slide Number Placeholder 3"/>
          <p:cNvSpPr>
            <a:spLocks noGrp="1"/>
          </p:cNvSpPr>
          <p:nvPr>
            <p:ph type="sldNum" sz="quarter" idx="10"/>
          </p:nvPr>
        </p:nvSpPr>
        <p:spPr/>
        <p:txBody>
          <a:bodyPr/>
          <a:lstStyle/>
          <a:p>
            <a:fld id="{22B7E512-AAB0-3D4F-97AC-01E1DF5B6C74}" type="slidenum">
              <a:rPr lang="en-US" smtClean="0"/>
              <a:t>10</a:t>
            </a:fld>
            <a:endParaRPr lang="en-US"/>
          </a:p>
        </p:txBody>
      </p:sp>
    </p:spTree>
    <p:extLst>
      <p:ext uri="{BB962C8B-B14F-4D97-AF65-F5344CB8AC3E}">
        <p14:creationId xmlns:p14="http://schemas.microsoft.com/office/powerpoint/2010/main" val="57063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7E512-AAB0-3D4F-97AC-01E1DF5B6C74}" type="slidenum">
              <a:rPr lang="en-US" smtClean="0"/>
              <a:t>11</a:t>
            </a:fld>
            <a:endParaRPr lang="en-US"/>
          </a:p>
        </p:txBody>
      </p:sp>
    </p:spTree>
    <p:extLst>
      <p:ext uri="{BB962C8B-B14F-4D97-AF65-F5344CB8AC3E}">
        <p14:creationId xmlns:p14="http://schemas.microsoft.com/office/powerpoint/2010/main" val="95573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t>d:</a:t>
                </a:r>
                <a:r>
                  <a:rPr lang="en-US" baseline="0"/>
                  <a:t> distance between the sources</a:t>
                </a:r>
              </a:p>
              <a:p>
                <a:r>
                  <a:rPr lang="en-US" baseline="0"/>
                  <a:t>theta: angle from the perpendicular</a:t>
                </a:r>
              </a:p>
              <a:p>
                <a:endParaRPr lang="en-US" baseline="0"/>
              </a:p>
              <a:p>
                <a:r>
                  <a:rPr lang="en-US" baseline="0"/>
                  <a:t>Make the approximately isosceles triangle </a:t>
                </a:r>
              </a:p>
              <a:p>
                <a:r>
                  <a:rPr lang="en-US" baseline="0"/>
                  <a:t>Compute </a:t>
                </a:r>
                <a14:m>
                  <m:oMath xmlns:m="http://schemas.openxmlformats.org/officeDocument/2006/math">
                    <m:r>
                      <a:rPr lang="en-US" b="0" i="1" baseline="0" smtClean="0">
                        <a:latin typeface="Cambria Math" charset="0"/>
                      </a:rPr>
                      <m:t>𝛿</m:t>
                    </m:r>
                    <m:r>
                      <a:rPr lang="en-US" b="0" i="1" baseline="0" smtClean="0">
                        <a:latin typeface="Cambria Math" charset="0"/>
                      </a:rPr>
                      <m:t>=</m:t>
                    </m:r>
                    <m:r>
                      <a:rPr lang="en-US" b="0" i="1" baseline="0" smtClean="0">
                        <a:latin typeface="Cambria Math" charset="0"/>
                      </a:rPr>
                      <m:t>𝑑</m:t>
                    </m:r>
                    <m:func>
                      <m:funcPr>
                        <m:ctrlPr>
                          <a:rPr lang="en-US" b="0" i="1" baseline="0" smtClean="0">
                            <a:latin typeface="Cambria Math" panose="02040503050406030204" pitchFamily="18" charset="0"/>
                          </a:rPr>
                        </m:ctrlPr>
                      </m:funcPr>
                      <m:fName>
                        <m:r>
                          <m:rPr>
                            <m:sty m:val="p"/>
                          </m:rPr>
                          <a:rPr lang="en-US" b="0" i="0" baseline="0" smtClean="0">
                            <a:latin typeface="Cambria Math" charset="0"/>
                          </a:rPr>
                          <m:t>sin</m:t>
                        </m:r>
                      </m:fName>
                      <m:e>
                        <m:r>
                          <a:rPr lang="en-US" b="0" i="1" baseline="0" smtClean="0">
                            <a:latin typeface="Cambria Math" charset="0"/>
                          </a:rPr>
                          <m:t>𝜃</m:t>
                        </m:r>
                      </m:e>
                    </m:func>
                  </m:oMath>
                </a14:m>
                <a:endParaRPr lang="en-US" b="0" baseline="0"/>
              </a:p>
              <a:p>
                <a:r>
                  <a:rPr lang="en-US" baseline="0"/>
                  <a:t>So </a:t>
                </a:r>
                <a14:m>
                  <m:oMath xmlns:m="http://schemas.openxmlformats.org/officeDocument/2006/math">
                    <m:r>
                      <a:rPr lang="en-US" b="0" i="1" baseline="0" smtClean="0">
                        <a:latin typeface="Cambria Math" charset="0"/>
                      </a:rPr>
                      <m:t>𝜙</m:t>
                    </m:r>
                    <m:r>
                      <a:rPr lang="en-US" b="0" i="1" baseline="0" smtClean="0">
                        <a:latin typeface="Cambria Math" charset="0"/>
                      </a:rPr>
                      <m:t>=</m:t>
                    </m:r>
                    <m:f>
                      <m:fPr>
                        <m:ctrlPr>
                          <a:rPr lang="en-US" b="0" i="1" baseline="0" smtClean="0">
                            <a:latin typeface="Cambria Math" panose="02040503050406030204" pitchFamily="18" charset="0"/>
                          </a:rPr>
                        </m:ctrlPr>
                      </m:fPr>
                      <m:num>
                        <m:r>
                          <a:rPr lang="en-US" b="0" i="1" baseline="0" smtClean="0">
                            <a:latin typeface="Cambria Math" charset="0"/>
                          </a:rPr>
                          <m:t>2</m:t>
                        </m:r>
                        <m:r>
                          <a:rPr lang="en-US" b="0" i="1" baseline="0" smtClean="0">
                            <a:latin typeface="Cambria Math" charset="0"/>
                          </a:rPr>
                          <m:t>𝜋𝛿</m:t>
                        </m:r>
                      </m:num>
                      <m:den>
                        <m:r>
                          <a:rPr lang="en-US" b="0" i="1" baseline="0" smtClean="0">
                            <a:latin typeface="Cambria Math" charset="0"/>
                          </a:rPr>
                          <m:t>𝜆</m:t>
                        </m:r>
                      </m:den>
                    </m:f>
                    <m:r>
                      <a:rPr lang="en-US" b="0" i="1" baseline="0" smtClean="0">
                        <a:latin typeface="Cambria Math" charset="0"/>
                      </a:rPr>
                      <m:t>=</m:t>
                    </m:r>
                    <m:f>
                      <m:fPr>
                        <m:ctrlPr>
                          <a:rPr lang="en-US" b="0" i="1" baseline="0" smtClean="0">
                            <a:latin typeface="Cambria Math" panose="02040503050406030204" pitchFamily="18" charset="0"/>
                          </a:rPr>
                        </m:ctrlPr>
                      </m:fPr>
                      <m:num>
                        <m:r>
                          <a:rPr lang="en-US" b="0" i="1" baseline="0" smtClean="0">
                            <a:latin typeface="Cambria Math" charset="0"/>
                          </a:rPr>
                          <m:t>2</m:t>
                        </m:r>
                        <m:r>
                          <a:rPr lang="en-US" b="0" i="1" baseline="0" smtClean="0">
                            <a:latin typeface="Cambria Math" charset="0"/>
                          </a:rPr>
                          <m:t>𝜋</m:t>
                        </m:r>
                        <m:r>
                          <a:rPr lang="en-US" b="0" i="1" baseline="0" smtClean="0">
                            <a:latin typeface="Cambria Math" charset="0"/>
                          </a:rPr>
                          <m:t>𝑑</m:t>
                        </m:r>
                        <m:func>
                          <m:funcPr>
                            <m:ctrlPr>
                              <a:rPr lang="en-US" b="0" i="1" baseline="0" smtClean="0">
                                <a:latin typeface="Cambria Math" panose="02040503050406030204" pitchFamily="18" charset="0"/>
                              </a:rPr>
                            </m:ctrlPr>
                          </m:funcPr>
                          <m:fName>
                            <m:r>
                              <m:rPr>
                                <m:sty m:val="p"/>
                              </m:rPr>
                              <a:rPr lang="en-US" b="0" i="0" baseline="0" smtClean="0">
                                <a:latin typeface="Cambria Math" charset="0"/>
                              </a:rPr>
                              <m:t>sin</m:t>
                            </m:r>
                          </m:fName>
                          <m:e>
                            <m:r>
                              <a:rPr lang="en-US" b="0" i="1" baseline="0" smtClean="0">
                                <a:latin typeface="Cambria Math" charset="0"/>
                              </a:rPr>
                              <m:t>𝜃</m:t>
                            </m:r>
                          </m:e>
                        </m:func>
                      </m:num>
                      <m:den>
                        <m:r>
                          <a:rPr lang="en-US" b="0" i="1" baseline="0" smtClean="0">
                            <a:latin typeface="Cambria Math" charset="0"/>
                          </a:rPr>
                          <m:t>𝜆</m:t>
                        </m:r>
                      </m:den>
                    </m:f>
                  </m:oMath>
                </a14:m>
                <a:endParaRPr lang="en-US" baseline="0"/>
              </a:p>
              <a:p>
                <a:endParaRPr lang="en-US"/>
              </a:p>
            </p:txBody>
          </p:sp>
        </mc:Choice>
        <mc:Fallback xmlns="">
          <p:sp>
            <p:nvSpPr>
              <p:cNvPr id="3" name="Notes Placeholder 2"/>
              <p:cNvSpPr>
                <a:spLocks noGrp="1"/>
              </p:cNvSpPr>
              <p:nvPr>
                <p:ph type="body" idx="1"/>
              </p:nvPr>
            </p:nvSpPr>
            <p:spPr/>
            <p:txBody>
              <a:bodyPr/>
              <a:lstStyle/>
              <a:p>
                <a:r>
                  <a:rPr lang="en-US"/>
                  <a:t>d:</a:t>
                </a:r>
                <a:r>
                  <a:rPr lang="en-US" baseline="0"/>
                  <a:t> distance between the sources</a:t>
                </a:r>
              </a:p>
              <a:p>
                <a:r>
                  <a:rPr lang="en-US" baseline="0"/>
                  <a:t>theta: angle from the perpendicular</a:t>
                </a:r>
              </a:p>
              <a:p>
                <a:endParaRPr lang="en-US" baseline="0"/>
              </a:p>
              <a:p>
                <a:r>
                  <a:rPr lang="en-US" baseline="0"/>
                  <a:t>Make the approximately isosceles triangle </a:t>
                </a:r>
              </a:p>
              <a:p>
                <a:r>
                  <a:rPr lang="en-US" baseline="0"/>
                  <a:t>Compute </a:t>
                </a:r>
                <a:r>
                  <a:rPr lang="en-US" b="0" i="0" baseline="0">
                    <a:latin typeface="Cambria Math" charset="0"/>
                  </a:rPr>
                  <a:t>𝛿=𝑑 sin</a:t>
                </a:r>
                <a:r>
                  <a:rPr lang="en-US" b="0" i="0" baseline="0">
                    <a:latin typeface="Cambria Math" panose="02040503050406030204" pitchFamily="18" charset="0"/>
                  </a:rPr>
                  <a:t>⁡</a:t>
                </a:r>
                <a:r>
                  <a:rPr lang="en-US" b="0" i="0" baseline="0">
                    <a:latin typeface="Cambria Math" charset="0"/>
                  </a:rPr>
                  <a:t>𝜃</a:t>
                </a:r>
                <a:endParaRPr lang="en-US" b="0" baseline="0"/>
              </a:p>
              <a:p>
                <a:r>
                  <a:rPr lang="en-US" baseline="0"/>
                  <a:t>So </a:t>
                </a:r>
                <a:r>
                  <a:rPr lang="en-US" b="0" i="0" baseline="0">
                    <a:latin typeface="Cambria Math" charset="0"/>
                  </a:rPr>
                  <a:t>𝜙=2𝜋𝛿</a:t>
                </a:r>
                <a:r>
                  <a:rPr lang="en-US" b="0" i="0" baseline="0">
                    <a:latin typeface="Cambria Math" panose="02040503050406030204" pitchFamily="18" charset="0"/>
                  </a:rPr>
                  <a:t>/</a:t>
                </a:r>
                <a:r>
                  <a:rPr lang="en-US" b="0" i="0" baseline="0">
                    <a:latin typeface="Cambria Math" charset="0"/>
                  </a:rPr>
                  <a:t>𝜆=</a:t>
                </a:r>
                <a:r>
                  <a:rPr lang="en-US" b="0" i="0" baseline="0">
                    <a:latin typeface="Cambria Math" panose="02040503050406030204" pitchFamily="18" charset="0"/>
                  </a:rPr>
                  <a:t>(</a:t>
                </a:r>
                <a:r>
                  <a:rPr lang="en-US" b="0" i="0" baseline="0">
                    <a:latin typeface="Cambria Math" charset="0"/>
                  </a:rPr>
                  <a:t>2𝜋𝑑 sin</a:t>
                </a:r>
                <a:r>
                  <a:rPr lang="en-US" b="0" i="0" baseline="0">
                    <a:latin typeface="Cambria Math" panose="02040503050406030204" pitchFamily="18" charset="0"/>
                  </a:rPr>
                  <a:t>⁡</a:t>
                </a:r>
                <a:r>
                  <a:rPr lang="en-US" b="0" i="0" baseline="0">
                    <a:latin typeface="Cambria Math" charset="0"/>
                  </a:rPr>
                  <a:t>𝜃</a:t>
                </a:r>
                <a:r>
                  <a:rPr lang="en-US" b="0" i="0" baseline="0">
                    <a:latin typeface="Cambria Math" panose="02040503050406030204" pitchFamily="18" charset="0"/>
                  </a:rPr>
                  <a:t>)/</a:t>
                </a:r>
                <a:r>
                  <a:rPr lang="en-US" b="0" i="0" baseline="0">
                    <a:latin typeface="Cambria Math" charset="0"/>
                  </a:rPr>
                  <a:t>𝜆</a:t>
                </a:r>
                <a:endParaRPr lang="en-US" baseline="0"/>
              </a:p>
              <a:p>
                <a:endParaRPr lang="en-US"/>
              </a:p>
            </p:txBody>
          </p:sp>
        </mc:Fallback>
      </mc:AlternateContent>
      <p:sp>
        <p:nvSpPr>
          <p:cNvPr id="4" name="Slide Number Placeholder 3"/>
          <p:cNvSpPr>
            <a:spLocks noGrp="1"/>
          </p:cNvSpPr>
          <p:nvPr>
            <p:ph type="sldNum" sz="quarter" idx="10"/>
          </p:nvPr>
        </p:nvSpPr>
        <p:spPr/>
        <p:txBody>
          <a:bodyPr/>
          <a:lstStyle/>
          <a:p>
            <a:fld id="{22B7E512-AAB0-3D4F-97AC-01E1DF5B6C74}" type="slidenum">
              <a:rPr lang="en-US" smtClean="0"/>
              <a:t>12</a:t>
            </a:fld>
            <a:endParaRPr lang="en-US"/>
          </a:p>
        </p:txBody>
      </p:sp>
    </p:spTree>
    <p:extLst>
      <p:ext uri="{BB962C8B-B14F-4D97-AF65-F5344CB8AC3E}">
        <p14:creationId xmlns:p14="http://schemas.microsoft.com/office/powerpoint/2010/main" val="178990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22B7E512-AAB0-3D4F-97AC-01E1DF5B6C74}" type="slidenum">
              <a:rPr lang="en-US" smtClean="0"/>
              <a:t>17</a:t>
            </a:fld>
            <a:endParaRPr lang="en-US"/>
          </a:p>
        </p:txBody>
      </p:sp>
    </p:spTree>
    <p:extLst>
      <p:ext uri="{BB962C8B-B14F-4D97-AF65-F5344CB8AC3E}">
        <p14:creationId xmlns:p14="http://schemas.microsoft.com/office/powerpoint/2010/main" val="84534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1734125"/>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F594AC-5D25-504A-80B3-F0D1C580B3AE}"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222DE-1E13-0242-AD46-1A54ECEB963F}" type="slidenum">
              <a:rPr lang="en-US" smtClean="0"/>
              <a:t>‹#›</a:t>
            </a:fld>
            <a:endParaRPr lang="en-US"/>
          </a:p>
        </p:txBody>
      </p:sp>
    </p:spTree>
    <p:extLst>
      <p:ext uri="{BB962C8B-B14F-4D97-AF65-F5344CB8AC3E}">
        <p14:creationId xmlns:p14="http://schemas.microsoft.com/office/powerpoint/2010/main" val="11208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F594AC-5D25-504A-80B3-F0D1C580B3AE}"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222DE-1E13-0242-AD46-1A54ECEB963F}" type="slidenum">
              <a:rPr lang="en-US" smtClean="0"/>
              <a:t>‹#›</a:t>
            </a:fld>
            <a:endParaRPr lang="en-US"/>
          </a:p>
        </p:txBody>
      </p:sp>
    </p:spTree>
    <p:extLst>
      <p:ext uri="{BB962C8B-B14F-4D97-AF65-F5344CB8AC3E}">
        <p14:creationId xmlns:p14="http://schemas.microsoft.com/office/powerpoint/2010/main" val="152137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594AC-5D25-504A-80B3-F0D1C580B3AE}"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222DE-1E13-0242-AD46-1A54ECEB963F}" type="slidenum">
              <a:rPr lang="en-US" smtClean="0"/>
              <a:t>‹#›</a:t>
            </a:fld>
            <a:endParaRPr lang="en-US"/>
          </a:p>
        </p:txBody>
      </p:sp>
    </p:spTree>
    <p:extLst>
      <p:ext uri="{BB962C8B-B14F-4D97-AF65-F5344CB8AC3E}">
        <p14:creationId xmlns:p14="http://schemas.microsoft.com/office/powerpoint/2010/main" val="1736381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5000"/>
                <a:lumOff val="55000"/>
              </a:schemeClr>
            </a:gs>
            <a:gs pos="16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0920"/>
            <a:ext cx="10515600" cy="7434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70451"/>
            <a:ext cx="10515600" cy="49065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594AC-5D25-504A-80B3-F0D1C580B3AE}" type="datetimeFigureOut">
              <a:rPr lang="en-US" smtClean="0"/>
              <a:t>6/15/2022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PHYS 213: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222DE-1E13-0242-AD46-1A54ECEB963F}" type="slidenum">
              <a:rPr lang="en-US" smtClean="0"/>
              <a:t>‹#›</a:t>
            </a:fld>
            <a:endParaRPr lang="en-US"/>
          </a:p>
        </p:txBody>
      </p:sp>
    </p:spTree>
    <p:extLst>
      <p:ext uri="{BB962C8B-B14F-4D97-AF65-F5344CB8AC3E}">
        <p14:creationId xmlns:p14="http://schemas.microsoft.com/office/powerpoint/2010/main" val="80191107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l" defTabSz="914400" rtl="0" eaLnBrk="1" latinLnBrk="0" hangingPunct="1">
        <a:lnSpc>
          <a:spcPct val="90000"/>
        </a:lnSpc>
        <a:spcBef>
          <a:spcPct val="0"/>
        </a:spcBef>
        <a:buNone/>
        <a:defRPr sz="4400" kern="1200">
          <a:ln w="12700">
            <a:solidFill>
              <a:schemeClr val="tx1"/>
            </a:solidFill>
          </a:ln>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image" Target="../media/image5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svg"/><Relationship Id="rId9" Type="http://schemas.openxmlformats.org/officeDocument/2006/relationships/image" Target="../media/image52.svg"/></Relationships>
</file>

<file path=ppt/slides/_rels/slide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4.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svg"/><Relationship Id="rId11" Type="http://schemas.openxmlformats.org/officeDocument/2006/relationships/image" Target="../media/image38.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5.jpeg"/><Relationship Id="rId4" Type="http://schemas.openxmlformats.org/officeDocument/2006/relationships/image" Target="../media/image67.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71.svg"/><Relationship Id="rId7" Type="http://schemas.openxmlformats.org/officeDocument/2006/relationships/image" Target="../media/image70.png"/><Relationship Id="rId12" Type="http://schemas.openxmlformats.org/officeDocument/2006/relationships/image" Target="../media/image76.sv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30.png"/><Relationship Id="rId5" Type="http://schemas.openxmlformats.org/officeDocument/2006/relationships/image" Target="../media/image660.png"/><Relationship Id="rId10" Type="http://schemas.openxmlformats.org/officeDocument/2006/relationships/image" Target="../media/image75.svg"/><Relationship Id="rId4" Type="http://schemas.openxmlformats.org/officeDocument/2006/relationships/image" Target="../media/image650.png"/><Relationship Id="rId9"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s>
</file>

<file path=ppt/slides/_rels/slide1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emf"/><Relationship Id="rId1" Type="http://schemas.openxmlformats.org/officeDocument/2006/relationships/slideLayout" Target="../slideLayouts/slideLayout2.xml"/><Relationship Id="rId4" Type="http://schemas.openxmlformats.org/officeDocument/2006/relationships/image" Target="../media/image87.svg"/></Relationships>
</file>

<file path=ppt/slides/_rels/slide21.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image" Target="../media/image85.emf"/><Relationship Id="rId1" Type="http://schemas.openxmlformats.org/officeDocument/2006/relationships/slideLayout" Target="../slideLayouts/slideLayout2.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97.svg"/></Relationships>
</file>

<file path=ppt/slides/_rels/slide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910.png"/><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2.png"/><Relationship Id="rId7" Type="http://schemas.openxmlformats.org/officeDocument/2006/relationships/image" Target="../media/image105.png"/><Relationship Id="rId12" Type="http://schemas.openxmlformats.org/officeDocument/2006/relationships/image" Target="../media/image110.sv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svg"/><Relationship Id="rId4" Type="http://schemas.openxmlformats.org/officeDocument/2006/relationships/image" Target="../media/image1000.png"/><Relationship Id="rId9" Type="http://schemas.openxmlformats.org/officeDocument/2006/relationships/image" Target="../media/image107.pn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740.png"/><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https://www.youtube.com/embed/tQ_teIUb3t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837-7E4E-246B-AF97-043231CC1060}"/>
              </a:ext>
            </a:extLst>
          </p:cNvPr>
          <p:cNvSpPr>
            <a:spLocks noGrp="1"/>
          </p:cNvSpPr>
          <p:nvPr>
            <p:ph type="title"/>
          </p:nvPr>
        </p:nvSpPr>
        <p:spPr/>
        <p:txBody>
          <a:bodyPr/>
          <a:lstStyle/>
          <a:p>
            <a:r>
              <a:rPr lang="en-US" dirty="0">
                <a:ln w="12700">
                  <a:solidFill>
                    <a:prstClr val="black"/>
                  </a:solidFill>
                </a:ln>
                <a:cs typeface="Calibri"/>
              </a:rPr>
              <a:t>Announcements</a:t>
            </a:r>
            <a:endParaRPr lang="en-US" dirty="0"/>
          </a:p>
        </p:txBody>
      </p:sp>
      <p:sp>
        <p:nvSpPr>
          <p:cNvPr id="3" name="TextBox 2">
            <a:extLst>
              <a:ext uri="{FF2B5EF4-FFF2-40B4-BE49-F238E27FC236}">
                <a16:creationId xmlns:a16="http://schemas.microsoft.com/office/drawing/2014/main" id="{C083908D-1D77-B6B8-C369-2AB5BF8AE65A}"/>
              </a:ext>
            </a:extLst>
          </p:cNvPr>
          <p:cNvSpPr txBox="1"/>
          <p:nvPr/>
        </p:nvSpPr>
        <p:spPr>
          <a:xfrm>
            <a:off x="889210" y="1021458"/>
            <a:ext cx="10136488"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cs typeface="Calibri"/>
              </a:rPr>
              <a:t>The first lab is tomorrow (Thursday)</a:t>
            </a:r>
          </a:p>
          <a:p>
            <a:pPr marL="800100" lvl="1" indent="-342900">
              <a:buFont typeface="Arial,Sans-Serif"/>
              <a:buChar char="•"/>
            </a:pPr>
            <a:r>
              <a:rPr lang="en-US" sz="2000" dirty="0">
                <a:ea typeface="+mn-lt"/>
                <a:cs typeface="+mn-lt"/>
              </a:rPr>
              <a:t>no more reminders like this!</a:t>
            </a:r>
          </a:p>
          <a:p>
            <a:pPr marL="342900" indent="-342900">
              <a:buFont typeface="Arial"/>
              <a:buChar char="•"/>
            </a:pPr>
            <a:endParaRPr lang="en-US" sz="2400" dirty="0">
              <a:cs typeface="Calibri"/>
            </a:endParaRPr>
          </a:p>
          <a:p>
            <a:pPr marL="342900" indent="-342900">
              <a:buFont typeface="Arial"/>
              <a:buChar char="•"/>
            </a:pPr>
            <a:r>
              <a:rPr lang="en-US" sz="2400" dirty="0">
                <a:cs typeface="Calibri"/>
              </a:rPr>
              <a:t>First two homework assignments are due tomorrow (Thursday) at 8:00am</a:t>
            </a:r>
          </a:p>
          <a:p>
            <a:pPr marL="800100" lvl="1" indent="-342900">
              <a:buFont typeface="Arial"/>
              <a:buChar char="•"/>
            </a:pPr>
            <a:r>
              <a:rPr lang="en-US" sz="2000" dirty="0">
                <a:cs typeface="Calibri"/>
              </a:rPr>
              <a:t>see </a:t>
            </a:r>
            <a:r>
              <a:rPr lang="en-US" sz="2000" dirty="0" err="1">
                <a:cs typeface="Calibri"/>
              </a:rPr>
              <a:t>smartPhysics</a:t>
            </a:r>
            <a:r>
              <a:rPr lang="en-US" sz="2000" dirty="0">
                <a:cs typeface="Calibri"/>
              </a:rPr>
              <a:t> for late turn-in deadline</a:t>
            </a:r>
          </a:p>
          <a:p>
            <a:pPr marL="800100" lvl="1" indent="-342900">
              <a:buFont typeface="Arial"/>
              <a:buChar char="•"/>
            </a:pPr>
            <a:r>
              <a:rPr lang="en-US" sz="2000" dirty="0">
                <a:cs typeface="Calibri"/>
              </a:rPr>
              <a:t>no more reminders like this!</a:t>
            </a:r>
          </a:p>
          <a:p>
            <a:endParaRPr lang="en-US" sz="2400" dirty="0">
              <a:cs typeface="Calibri"/>
            </a:endParaRPr>
          </a:p>
          <a:p>
            <a:pPr marL="342900" indent="-342900">
              <a:buFont typeface="Arial"/>
              <a:buChar char="•"/>
            </a:pPr>
            <a:r>
              <a:rPr lang="en-US" sz="2400" dirty="0">
                <a:cs typeface="Calibri"/>
              </a:rPr>
              <a:t>Please check that your </a:t>
            </a:r>
            <a:r>
              <a:rPr lang="en-US" sz="2400" dirty="0" err="1">
                <a:cs typeface="Calibri"/>
              </a:rPr>
              <a:t>iClicker</a:t>
            </a:r>
            <a:r>
              <a:rPr lang="en-US" sz="2400" dirty="0">
                <a:cs typeface="Calibri"/>
              </a:rPr>
              <a:t> is correctly registered in the gradebook</a:t>
            </a:r>
          </a:p>
          <a:p>
            <a:pPr marL="342900" indent="-342900">
              <a:buFont typeface="Arial"/>
              <a:buChar char="•"/>
            </a:pPr>
            <a:endParaRPr lang="en-US" sz="2400" dirty="0">
              <a:cs typeface="Calibri"/>
            </a:endParaRPr>
          </a:p>
          <a:p>
            <a:pPr marL="342900" indent="-342900">
              <a:buFont typeface="Arial"/>
              <a:buChar char="•"/>
            </a:pPr>
            <a:endParaRPr lang="en-US" sz="2400" dirty="0">
              <a:cs typeface="Calibri"/>
            </a:endParaRPr>
          </a:p>
        </p:txBody>
      </p:sp>
    </p:spTree>
    <p:extLst>
      <p:ext uri="{BB962C8B-B14F-4D97-AF65-F5344CB8AC3E}">
        <p14:creationId xmlns:p14="http://schemas.microsoft.com/office/powerpoint/2010/main" val="128046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Young's double-slit experiment</a:t>
            </a:r>
          </a:p>
        </p:txBody>
      </p:sp>
      <p:pic>
        <p:nvPicPr>
          <p:cNvPr id="3" name="Picture 2">
            <a:extLst>
              <a:ext uri="{FF2B5EF4-FFF2-40B4-BE49-F238E27FC236}">
                <a16:creationId xmlns:a16="http://schemas.microsoft.com/office/drawing/2014/main" id="{82DEF8B4-C0CE-0648-83A1-3225C12387C5}"/>
              </a:ext>
            </a:extLst>
          </p:cNvPr>
          <p:cNvPicPr>
            <a:picLocks noChangeAspect="1"/>
          </p:cNvPicPr>
          <p:nvPr/>
        </p:nvPicPr>
        <p:blipFill>
          <a:blip r:embed="rId3"/>
          <a:stretch>
            <a:fillRect/>
          </a:stretch>
        </p:blipFill>
        <p:spPr>
          <a:xfrm>
            <a:off x="640550" y="1361440"/>
            <a:ext cx="5346700" cy="3771900"/>
          </a:xfrm>
          <a:prstGeom prst="rect">
            <a:avLst/>
          </a:prstGeom>
        </p:spPr>
      </p:pic>
      <p:sp>
        <p:nvSpPr>
          <p:cNvPr id="5" name="Freeform 4">
            <a:extLst>
              <a:ext uri="{FF2B5EF4-FFF2-40B4-BE49-F238E27FC236}">
                <a16:creationId xmlns:a16="http://schemas.microsoft.com/office/drawing/2014/main" id="{688109E8-2596-5840-A17A-135DFC11522B}"/>
              </a:ext>
            </a:extLst>
          </p:cNvPr>
          <p:cNvSpPr/>
          <p:nvPr/>
        </p:nvSpPr>
        <p:spPr>
          <a:xfrm>
            <a:off x="6564430" y="4616633"/>
            <a:ext cx="1717040" cy="1005858"/>
          </a:xfrm>
          <a:custGeom>
            <a:avLst/>
            <a:gdLst>
              <a:gd name="connsiteX0" fmla="*/ 0 w 1717040"/>
              <a:gd name="connsiteY0" fmla="*/ 1005858 h 1005858"/>
              <a:gd name="connsiteX1" fmla="*/ 111760 w 1717040"/>
              <a:gd name="connsiteY1" fmla="*/ 792498 h 1005858"/>
              <a:gd name="connsiteX2" fmla="*/ 406400 w 1717040"/>
              <a:gd name="connsiteY2" fmla="*/ 40658 h 1005858"/>
              <a:gd name="connsiteX3" fmla="*/ 680720 w 1717040"/>
              <a:gd name="connsiteY3" fmla="*/ 985538 h 1005858"/>
              <a:gd name="connsiteX4" fmla="*/ 975360 w 1717040"/>
              <a:gd name="connsiteY4" fmla="*/ 20338 h 1005858"/>
              <a:gd name="connsiteX5" fmla="*/ 1219200 w 1717040"/>
              <a:gd name="connsiteY5" fmla="*/ 965218 h 1005858"/>
              <a:gd name="connsiteX6" fmla="*/ 1503680 w 1717040"/>
              <a:gd name="connsiteY6" fmla="*/ 18 h 1005858"/>
              <a:gd name="connsiteX7" fmla="*/ 1717040 w 1717040"/>
              <a:gd name="connsiteY7" fmla="*/ 944898 h 100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7040" h="1005858">
                <a:moveTo>
                  <a:pt x="0" y="1005858"/>
                </a:moveTo>
                <a:cubicBezTo>
                  <a:pt x="22013" y="979611"/>
                  <a:pt x="44027" y="953365"/>
                  <a:pt x="111760" y="792498"/>
                </a:cubicBezTo>
                <a:cubicBezTo>
                  <a:pt x="179493" y="631631"/>
                  <a:pt x="311573" y="8485"/>
                  <a:pt x="406400" y="40658"/>
                </a:cubicBezTo>
                <a:cubicBezTo>
                  <a:pt x="501227" y="72831"/>
                  <a:pt x="585893" y="988925"/>
                  <a:pt x="680720" y="985538"/>
                </a:cubicBezTo>
                <a:cubicBezTo>
                  <a:pt x="775547" y="982151"/>
                  <a:pt x="885613" y="23725"/>
                  <a:pt x="975360" y="20338"/>
                </a:cubicBezTo>
                <a:cubicBezTo>
                  <a:pt x="1065107" y="16951"/>
                  <a:pt x="1131147" y="968605"/>
                  <a:pt x="1219200" y="965218"/>
                </a:cubicBezTo>
                <a:cubicBezTo>
                  <a:pt x="1307253" y="961831"/>
                  <a:pt x="1420707" y="3405"/>
                  <a:pt x="1503680" y="18"/>
                </a:cubicBezTo>
                <a:cubicBezTo>
                  <a:pt x="1586653" y="-3369"/>
                  <a:pt x="1651846" y="470764"/>
                  <a:pt x="1717040" y="9448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F04A1328-DB36-9646-8B70-C90EB3C0A59F}"/>
              </a:ext>
            </a:extLst>
          </p:cNvPr>
          <p:cNvSpPr/>
          <p:nvPr/>
        </p:nvSpPr>
        <p:spPr>
          <a:xfrm>
            <a:off x="6298666" y="3231301"/>
            <a:ext cx="2204720" cy="713967"/>
          </a:xfrm>
          <a:custGeom>
            <a:avLst/>
            <a:gdLst>
              <a:gd name="connsiteX0" fmla="*/ 0 w 2204720"/>
              <a:gd name="connsiteY0" fmla="*/ 701044 h 713967"/>
              <a:gd name="connsiteX1" fmla="*/ 680720 w 2204720"/>
              <a:gd name="connsiteY1" fmla="*/ 609604 h 713967"/>
              <a:gd name="connsiteX2" fmla="*/ 1107440 w 2204720"/>
              <a:gd name="connsiteY2" fmla="*/ 4 h 713967"/>
              <a:gd name="connsiteX3" fmla="*/ 1432560 w 2204720"/>
              <a:gd name="connsiteY3" fmla="*/ 619764 h 713967"/>
              <a:gd name="connsiteX4" fmla="*/ 2204720 w 2204720"/>
              <a:gd name="connsiteY4" fmla="*/ 701044 h 71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720" h="713967">
                <a:moveTo>
                  <a:pt x="0" y="701044"/>
                </a:moveTo>
                <a:cubicBezTo>
                  <a:pt x="248073" y="713744"/>
                  <a:pt x="496147" y="726444"/>
                  <a:pt x="680720" y="609604"/>
                </a:cubicBezTo>
                <a:cubicBezTo>
                  <a:pt x="865293" y="492764"/>
                  <a:pt x="982133" y="-1689"/>
                  <a:pt x="1107440" y="4"/>
                </a:cubicBezTo>
                <a:cubicBezTo>
                  <a:pt x="1232747" y="1697"/>
                  <a:pt x="1249680" y="502924"/>
                  <a:pt x="1432560" y="619764"/>
                </a:cubicBezTo>
                <a:cubicBezTo>
                  <a:pt x="1615440" y="736604"/>
                  <a:pt x="1910080" y="718824"/>
                  <a:pt x="2204720" y="7010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8F0EF3-AB7A-3A4B-AC6F-5EA6B580E546}"/>
              </a:ext>
            </a:extLst>
          </p:cNvPr>
          <p:cNvSpPr txBox="1"/>
          <p:nvPr/>
        </p:nvSpPr>
        <p:spPr>
          <a:xfrm>
            <a:off x="8899873" y="3389793"/>
            <a:ext cx="2154949" cy="461665"/>
          </a:xfrm>
          <a:prstGeom prst="rect">
            <a:avLst/>
          </a:prstGeom>
          <a:noFill/>
        </p:spPr>
        <p:txBody>
          <a:bodyPr wrap="none" rtlCol="0">
            <a:spAutoFit/>
          </a:bodyPr>
          <a:lstStyle/>
          <a:p>
            <a:r>
              <a:rPr lang="en-US" sz="2400"/>
              <a:t>a) Isolated peak</a:t>
            </a:r>
          </a:p>
        </p:txBody>
      </p:sp>
      <p:sp>
        <p:nvSpPr>
          <p:cNvPr id="8" name="TextBox 7">
            <a:extLst>
              <a:ext uri="{FF2B5EF4-FFF2-40B4-BE49-F238E27FC236}">
                <a16:creationId xmlns:a16="http://schemas.microsoft.com/office/drawing/2014/main" id="{E81B488C-A49E-2149-B204-310390ED03B6}"/>
              </a:ext>
            </a:extLst>
          </p:cNvPr>
          <p:cNvSpPr txBox="1"/>
          <p:nvPr/>
        </p:nvSpPr>
        <p:spPr>
          <a:xfrm>
            <a:off x="8934804" y="4939148"/>
            <a:ext cx="2552365" cy="461665"/>
          </a:xfrm>
          <a:prstGeom prst="rect">
            <a:avLst/>
          </a:prstGeom>
          <a:noFill/>
        </p:spPr>
        <p:txBody>
          <a:bodyPr wrap="none" rtlCol="0">
            <a:spAutoFit/>
          </a:bodyPr>
          <a:lstStyle/>
          <a:p>
            <a:r>
              <a:rPr lang="en-US" sz="2400"/>
              <a:t>b) Repeating peaks</a:t>
            </a:r>
          </a:p>
        </p:txBody>
      </p:sp>
      <p:sp>
        <p:nvSpPr>
          <p:cNvPr id="10" name="Freeform 9">
            <a:extLst>
              <a:ext uri="{FF2B5EF4-FFF2-40B4-BE49-F238E27FC236}">
                <a16:creationId xmlns:a16="http://schemas.microsoft.com/office/drawing/2014/main" id="{4CB07427-6420-AA47-8AFC-BA9B3C9C6ACA}"/>
              </a:ext>
            </a:extLst>
          </p:cNvPr>
          <p:cNvSpPr/>
          <p:nvPr/>
        </p:nvSpPr>
        <p:spPr>
          <a:xfrm>
            <a:off x="6097070" y="6150769"/>
            <a:ext cx="2164080" cy="625207"/>
          </a:xfrm>
          <a:custGeom>
            <a:avLst/>
            <a:gdLst>
              <a:gd name="connsiteX0" fmla="*/ 0 w 2164080"/>
              <a:gd name="connsiteY0" fmla="*/ 579162 h 625207"/>
              <a:gd name="connsiteX1" fmla="*/ 436880 w 2164080"/>
              <a:gd name="connsiteY1" fmla="*/ 538522 h 625207"/>
              <a:gd name="connsiteX2" fmla="*/ 741680 w 2164080"/>
              <a:gd name="connsiteY2" fmla="*/ 42 h 625207"/>
              <a:gd name="connsiteX3" fmla="*/ 1005840 w 2164080"/>
              <a:gd name="connsiteY3" fmla="*/ 569002 h 625207"/>
              <a:gd name="connsiteX4" fmla="*/ 1310640 w 2164080"/>
              <a:gd name="connsiteY4" fmla="*/ 10202 h 625207"/>
              <a:gd name="connsiteX5" fmla="*/ 1564640 w 2164080"/>
              <a:gd name="connsiteY5" fmla="*/ 518202 h 625207"/>
              <a:gd name="connsiteX6" fmla="*/ 2164080 w 2164080"/>
              <a:gd name="connsiteY6" fmla="*/ 579162 h 62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4080" h="625207">
                <a:moveTo>
                  <a:pt x="0" y="579162"/>
                </a:moveTo>
                <a:cubicBezTo>
                  <a:pt x="156633" y="607102"/>
                  <a:pt x="313267" y="635042"/>
                  <a:pt x="436880" y="538522"/>
                </a:cubicBezTo>
                <a:cubicBezTo>
                  <a:pt x="560493" y="442002"/>
                  <a:pt x="646853" y="-5038"/>
                  <a:pt x="741680" y="42"/>
                </a:cubicBezTo>
                <a:cubicBezTo>
                  <a:pt x="836507" y="5122"/>
                  <a:pt x="911013" y="567309"/>
                  <a:pt x="1005840" y="569002"/>
                </a:cubicBezTo>
                <a:cubicBezTo>
                  <a:pt x="1100667" y="570695"/>
                  <a:pt x="1217507" y="18669"/>
                  <a:pt x="1310640" y="10202"/>
                </a:cubicBezTo>
                <a:cubicBezTo>
                  <a:pt x="1403773" y="1735"/>
                  <a:pt x="1422400" y="423375"/>
                  <a:pt x="1564640" y="518202"/>
                </a:cubicBezTo>
                <a:cubicBezTo>
                  <a:pt x="1706880" y="613029"/>
                  <a:pt x="1962573" y="670602"/>
                  <a:pt x="2164080" y="5791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94206B5-E69F-4041-A6D5-1DEDD524D4F8}"/>
              </a:ext>
            </a:extLst>
          </p:cNvPr>
          <p:cNvSpPr txBox="1"/>
          <p:nvPr/>
        </p:nvSpPr>
        <p:spPr>
          <a:xfrm>
            <a:off x="8934804" y="6287143"/>
            <a:ext cx="2833533" cy="461665"/>
          </a:xfrm>
          <a:prstGeom prst="rect">
            <a:avLst/>
          </a:prstGeom>
          <a:noFill/>
        </p:spPr>
        <p:txBody>
          <a:bodyPr wrap="none" rtlCol="0">
            <a:spAutoFit/>
          </a:bodyPr>
          <a:lstStyle/>
          <a:p>
            <a:r>
              <a:rPr lang="en-US" sz="2400"/>
              <a:t>c) Two isolated peaks</a:t>
            </a:r>
          </a:p>
        </p:txBody>
      </p:sp>
      <p:sp>
        <p:nvSpPr>
          <p:cNvPr id="14" name="TextBox 13">
            <a:extLst>
              <a:ext uri="{FF2B5EF4-FFF2-40B4-BE49-F238E27FC236}">
                <a16:creationId xmlns:a16="http://schemas.microsoft.com/office/drawing/2014/main" id="{E894B7D2-7CF2-41CB-CBEF-3E27C6D564D9}"/>
              </a:ext>
            </a:extLst>
          </p:cNvPr>
          <p:cNvSpPr txBox="1"/>
          <p:nvPr/>
        </p:nvSpPr>
        <p:spPr>
          <a:xfrm rot="16200000">
            <a:off x="-1090141" y="2980723"/>
            <a:ext cx="31482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F7F7F"/>
                </a:solidFill>
                <a:cs typeface="Calibri"/>
              </a:rPr>
              <a:t>coherent monochromatic light</a:t>
            </a:r>
          </a:p>
        </p:txBody>
      </p:sp>
      <p:sp>
        <p:nvSpPr>
          <p:cNvPr id="16" name="TextBox 15">
            <a:extLst>
              <a:ext uri="{FF2B5EF4-FFF2-40B4-BE49-F238E27FC236}">
                <a16:creationId xmlns:a16="http://schemas.microsoft.com/office/drawing/2014/main" id="{F6A1A56B-3EA1-435F-A293-69ADEDAF71E5}"/>
              </a:ext>
            </a:extLst>
          </p:cNvPr>
          <p:cNvSpPr txBox="1"/>
          <p:nvPr/>
        </p:nvSpPr>
        <p:spPr>
          <a:xfrm>
            <a:off x="6649453" y="820821"/>
            <a:ext cx="501583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Each slit acts as a source for coherent light of the same wavelength.</a:t>
            </a:r>
          </a:p>
          <a:p>
            <a:endParaRPr lang="en-US" sz="2400" dirty="0">
              <a:cs typeface="Calibri"/>
            </a:endParaRPr>
          </a:p>
          <a:p>
            <a:r>
              <a:rPr lang="en-US" sz="2400" dirty="0">
                <a:cs typeface="Calibri"/>
              </a:rPr>
              <a:t>What do you expect to see for         ?</a:t>
            </a:r>
          </a:p>
        </p:txBody>
      </p:sp>
      <p:pic>
        <p:nvPicPr>
          <p:cNvPr id="17" name="Graphic 17">
            <a:extLst>
              <a:ext uri="{FF2B5EF4-FFF2-40B4-BE49-F238E27FC236}">
                <a16:creationId xmlns:a16="http://schemas.microsoft.com/office/drawing/2014/main" id="{16265486-1906-6CB2-1157-9803E15E38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9126" y="2039854"/>
            <a:ext cx="471905" cy="265028"/>
          </a:xfrm>
          <a:prstGeom prst="rect">
            <a:avLst/>
          </a:prstGeom>
        </p:spPr>
      </p:pic>
      <p:grpSp>
        <p:nvGrpSpPr>
          <p:cNvPr id="20" name="Group 19">
            <a:extLst>
              <a:ext uri="{FF2B5EF4-FFF2-40B4-BE49-F238E27FC236}">
                <a16:creationId xmlns:a16="http://schemas.microsoft.com/office/drawing/2014/main" id="{DB7E37E3-AD2E-ABD4-6B32-0A7F6AAF05C6}"/>
              </a:ext>
            </a:extLst>
          </p:cNvPr>
          <p:cNvGrpSpPr/>
          <p:nvPr/>
        </p:nvGrpSpPr>
        <p:grpSpPr>
          <a:xfrm>
            <a:off x="6496885" y="4040270"/>
            <a:ext cx="2108449" cy="261353"/>
            <a:chOff x="5781675" y="3037639"/>
            <a:chExt cx="2108449" cy="261353"/>
          </a:xfrm>
        </p:grpSpPr>
        <p:cxnSp>
          <p:nvCxnSpPr>
            <p:cNvPr id="18" name="Straight Arrow Connector 17">
              <a:extLst>
                <a:ext uri="{FF2B5EF4-FFF2-40B4-BE49-F238E27FC236}">
                  <a16:creationId xmlns:a16="http://schemas.microsoft.com/office/drawing/2014/main" id="{67D0023E-11AB-B30A-CE30-5399C2660E90}"/>
                </a:ext>
              </a:extLst>
            </p:cNvPr>
            <p:cNvCxnSpPr/>
            <p:nvPr/>
          </p:nvCxnSpPr>
          <p:spPr>
            <a:xfrm flipV="1">
              <a:off x="5781675" y="3113339"/>
              <a:ext cx="1850189" cy="1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19">
              <a:extLst>
                <a:ext uri="{FF2B5EF4-FFF2-40B4-BE49-F238E27FC236}">
                  <a16:creationId xmlns:a16="http://schemas.microsoft.com/office/drawing/2014/main" id="{D4BF707F-30C0-66CC-3793-C9A89CE523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7452" y="3037639"/>
              <a:ext cx="192672" cy="261353"/>
            </a:xfrm>
            <a:prstGeom prst="rect">
              <a:avLst/>
            </a:prstGeom>
          </p:spPr>
        </p:pic>
      </p:grpSp>
      <p:cxnSp>
        <p:nvCxnSpPr>
          <p:cNvPr id="22" name="Straight Arrow Connector 21">
            <a:extLst>
              <a:ext uri="{FF2B5EF4-FFF2-40B4-BE49-F238E27FC236}">
                <a16:creationId xmlns:a16="http://schemas.microsoft.com/office/drawing/2014/main" id="{7670C0E2-28D0-6A5E-D470-33B2A5674EB9}"/>
              </a:ext>
            </a:extLst>
          </p:cNvPr>
          <p:cNvCxnSpPr/>
          <p:nvPr/>
        </p:nvCxnSpPr>
        <p:spPr>
          <a:xfrm flipH="1" flipV="1">
            <a:off x="7403264" y="2951581"/>
            <a:ext cx="1337" cy="1271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Graphic 17">
            <a:extLst>
              <a:ext uri="{FF2B5EF4-FFF2-40B4-BE49-F238E27FC236}">
                <a16:creationId xmlns:a16="http://schemas.microsoft.com/office/drawing/2014/main" id="{4D7062E3-BA4F-AC88-789F-3A61E5D857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7125" y="2648117"/>
            <a:ext cx="471905" cy="265028"/>
          </a:xfrm>
          <a:prstGeom prst="rect">
            <a:avLst/>
          </a:prstGeom>
        </p:spPr>
      </p:pic>
      <p:sp>
        <p:nvSpPr>
          <p:cNvPr id="24" name="TextBox 23">
            <a:extLst>
              <a:ext uri="{FF2B5EF4-FFF2-40B4-BE49-F238E27FC236}">
                <a16:creationId xmlns:a16="http://schemas.microsoft.com/office/drawing/2014/main" id="{6B385476-6CB3-FB86-12F5-7FB2CAA17AD4}"/>
              </a:ext>
            </a:extLst>
          </p:cNvPr>
          <p:cNvSpPr txBox="1"/>
          <p:nvPr/>
        </p:nvSpPr>
        <p:spPr>
          <a:xfrm>
            <a:off x="906044" y="5043571"/>
            <a:ext cx="49088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Newton vs. Huygens</a:t>
            </a:r>
          </a:p>
          <a:p>
            <a:r>
              <a:rPr lang="en-US" dirty="0">
                <a:cs typeface="Calibri"/>
              </a:rPr>
              <a:t>(Corpuscles vs. Waves)</a:t>
            </a:r>
          </a:p>
          <a:p>
            <a:endParaRPr lang="en-US" dirty="0">
              <a:cs typeface="Calibri"/>
            </a:endParaRPr>
          </a:p>
          <a:p>
            <a:r>
              <a:rPr lang="en-US" dirty="0">
                <a:cs typeface="Calibri"/>
              </a:rPr>
              <a:t>Who will emerge victorious??</a:t>
            </a:r>
          </a:p>
          <a:p>
            <a:endParaRPr lang="en-US" dirty="0">
              <a:cs typeface="Calibri"/>
            </a:endParaRPr>
          </a:p>
          <a:p>
            <a:r>
              <a:rPr lang="en-US" dirty="0">
                <a:cs typeface="Calibri"/>
              </a:rPr>
              <a:t>(Huygens will. But also Newton, in a way...)</a:t>
            </a:r>
          </a:p>
        </p:txBody>
      </p:sp>
    </p:spTree>
    <p:extLst>
      <p:ext uri="{BB962C8B-B14F-4D97-AF65-F5344CB8AC3E}">
        <p14:creationId xmlns:p14="http://schemas.microsoft.com/office/powerpoint/2010/main" val="380030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Young's double-slit experiment</a:t>
            </a:r>
          </a:p>
        </p:txBody>
      </p:sp>
      <p:pic>
        <p:nvPicPr>
          <p:cNvPr id="3" name="Picture 4" descr="mage result for two sl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649" y="826826"/>
            <a:ext cx="8606789" cy="602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8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6F05C7C-BB5D-10F9-BF14-A72AE8E2E1E6}"/>
              </a:ext>
            </a:extLst>
          </p:cNvPr>
          <p:cNvSpPr/>
          <p:nvPr/>
        </p:nvSpPr>
        <p:spPr>
          <a:xfrm>
            <a:off x="7372388" y="5643197"/>
            <a:ext cx="279144" cy="31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2B4EEE6-6967-61C9-FBEE-91673CF27CAC}"/>
              </a:ext>
            </a:extLst>
          </p:cNvPr>
          <p:cNvSpPr/>
          <p:nvPr/>
        </p:nvSpPr>
        <p:spPr>
          <a:xfrm>
            <a:off x="7372392" y="3525809"/>
            <a:ext cx="279144" cy="557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ea typeface="+mj-lt"/>
                <a:cs typeface="+mj-lt"/>
              </a:rPr>
              <a:t>Young's double-slit experiment: geometry</a:t>
            </a:r>
          </a:p>
        </p:txBody>
      </p:sp>
      <p:sp>
        <p:nvSpPr>
          <p:cNvPr id="9" name="TextBox 8">
            <a:extLst>
              <a:ext uri="{FF2B5EF4-FFF2-40B4-BE49-F238E27FC236}">
                <a16:creationId xmlns:a16="http://schemas.microsoft.com/office/drawing/2014/main" id="{84063879-9455-FE41-8860-DDDDDD86DEBF}"/>
              </a:ext>
            </a:extLst>
          </p:cNvPr>
          <p:cNvSpPr txBox="1"/>
          <p:nvPr/>
        </p:nvSpPr>
        <p:spPr>
          <a:xfrm>
            <a:off x="6392168" y="1322412"/>
            <a:ext cx="5082215" cy="830997"/>
          </a:xfrm>
          <a:prstGeom prst="rect">
            <a:avLst/>
          </a:prstGeom>
          <a:noFill/>
        </p:spPr>
        <p:txBody>
          <a:bodyPr wrap="square" lIns="91440" tIns="45720" rIns="91440" bIns="45720" rtlCol="0" anchor="t">
            <a:spAutoFit/>
          </a:bodyPr>
          <a:lstStyle/>
          <a:p>
            <a:r>
              <a:rPr lang="en-US" sz="2400" dirty="0"/>
              <a:t>Approximation: L is very big compared to d.</a:t>
            </a:r>
          </a:p>
        </p:txBody>
      </p:sp>
      <p:sp>
        <p:nvSpPr>
          <p:cNvPr id="22" name="TextBox 21">
            <a:extLst>
              <a:ext uri="{FF2B5EF4-FFF2-40B4-BE49-F238E27FC236}">
                <a16:creationId xmlns:a16="http://schemas.microsoft.com/office/drawing/2014/main" id="{BFB78EA4-65B4-5349-C975-E37438E35D87}"/>
              </a:ext>
            </a:extLst>
          </p:cNvPr>
          <p:cNvSpPr txBox="1"/>
          <p:nvPr/>
        </p:nvSpPr>
        <p:spPr>
          <a:xfrm rot="16200000">
            <a:off x="-1090141" y="2980723"/>
            <a:ext cx="31482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F7F7F"/>
                </a:solidFill>
                <a:cs typeface="Calibri"/>
              </a:rPr>
              <a:t>coherent monochromatic light</a:t>
            </a:r>
          </a:p>
        </p:txBody>
      </p:sp>
      <p:cxnSp>
        <p:nvCxnSpPr>
          <p:cNvPr id="23" name="Straight Arrow Connector 22">
            <a:extLst>
              <a:ext uri="{FF2B5EF4-FFF2-40B4-BE49-F238E27FC236}">
                <a16:creationId xmlns:a16="http://schemas.microsoft.com/office/drawing/2014/main" id="{D682FCEE-87B6-1327-ACE4-04B76ADC4FC6}"/>
              </a:ext>
            </a:extLst>
          </p:cNvPr>
          <p:cNvCxnSpPr/>
          <p:nvPr/>
        </p:nvCxnSpPr>
        <p:spPr>
          <a:xfrm>
            <a:off x="748441" y="169235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A462DCA-20A3-4ECF-DA06-C35B0648D136}"/>
              </a:ext>
            </a:extLst>
          </p:cNvPr>
          <p:cNvCxnSpPr>
            <a:cxnSpLocks/>
          </p:cNvCxnSpPr>
          <p:nvPr/>
        </p:nvCxnSpPr>
        <p:spPr>
          <a:xfrm>
            <a:off x="892603" y="170608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D535DD-8622-40FD-66A9-725A7FC7436C}"/>
              </a:ext>
            </a:extLst>
          </p:cNvPr>
          <p:cNvCxnSpPr>
            <a:cxnSpLocks/>
          </p:cNvCxnSpPr>
          <p:nvPr/>
        </p:nvCxnSpPr>
        <p:spPr>
          <a:xfrm>
            <a:off x="1036765" y="169235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8C39EE-932A-70D2-5777-0FCB4AAE5614}"/>
              </a:ext>
            </a:extLst>
          </p:cNvPr>
          <p:cNvCxnSpPr>
            <a:cxnSpLocks/>
          </p:cNvCxnSpPr>
          <p:nvPr/>
        </p:nvCxnSpPr>
        <p:spPr>
          <a:xfrm>
            <a:off x="1180927" y="1699223"/>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2E4A59A-811A-AF92-C06E-4DD99B4D563B}"/>
              </a:ext>
            </a:extLst>
          </p:cNvPr>
          <p:cNvCxnSpPr/>
          <p:nvPr/>
        </p:nvCxnSpPr>
        <p:spPr>
          <a:xfrm flipV="1">
            <a:off x="5371432" y="2408990"/>
            <a:ext cx="12032" cy="6898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Graphic 29">
            <a:extLst>
              <a:ext uri="{FF2B5EF4-FFF2-40B4-BE49-F238E27FC236}">
                <a16:creationId xmlns:a16="http://schemas.microsoft.com/office/drawing/2014/main" id="{15BFBFD7-6591-521E-C62D-12929B22B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4979" y="2649955"/>
            <a:ext cx="206040" cy="288089"/>
          </a:xfrm>
          <a:prstGeom prst="rect">
            <a:avLst/>
          </a:prstGeom>
        </p:spPr>
      </p:pic>
      <p:sp>
        <p:nvSpPr>
          <p:cNvPr id="30" name="TextBox 29">
            <a:extLst>
              <a:ext uri="{FF2B5EF4-FFF2-40B4-BE49-F238E27FC236}">
                <a16:creationId xmlns:a16="http://schemas.microsoft.com/office/drawing/2014/main" id="{E7779F24-38D2-8D5C-A93B-EFBDFE13501D}"/>
              </a:ext>
            </a:extLst>
          </p:cNvPr>
          <p:cNvSpPr txBox="1"/>
          <p:nvPr/>
        </p:nvSpPr>
        <p:spPr>
          <a:xfrm>
            <a:off x="4793749" y="823328"/>
            <a:ext cx="14932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screen</a:t>
            </a:r>
          </a:p>
        </p:txBody>
      </p:sp>
      <p:grpSp>
        <p:nvGrpSpPr>
          <p:cNvPr id="40" name="Group 39">
            <a:extLst>
              <a:ext uri="{FF2B5EF4-FFF2-40B4-BE49-F238E27FC236}">
                <a16:creationId xmlns:a16="http://schemas.microsoft.com/office/drawing/2014/main" id="{A224352E-9F07-C8FD-932E-26770E72BCC8}"/>
              </a:ext>
            </a:extLst>
          </p:cNvPr>
          <p:cNvGrpSpPr/>
          <p:nvPr/>
        </p:nvGrpSpPr>
        <p:grpSpPr>
          <a:xfrm>
            <a:off x="780024" y="1218356"/>
            <a:ext cx="4518298" cy="3816029"/>
            <a:chOff x="5479035" y="4339883"/>
            <a:chExt cx="2292477" cy="1944451"/>
          </a:xfrm>
        </p:grpSpPr>
        <p:sp>
          <p:nvSpPr>
            <p:cNvPr id="32" name="Rectangle 31">
              <a:extLst>
                <a:ext uri="{FF2B5EF4-FFF2-40B4-BE49-F238E27FC236}">
                  <a16:creationId xmlns:a16="http://schemas.microsoft.com/office/drawing/2014/main" id="{AAB49DC5-0AFE-8330-9A9D-2D7A04FDCC78}"/>
                </a:ext>
              </a:extLst>
            </p:cNvPr>
            <p:cNvSpPr/>
            <p:nvPr/>
          </p:nvSpPr>
          <p:spPr>
            <a:xfrm>
              <a:off x="5762080" y="4405991"/>
              <a:ext cx="63630" cy="72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00CCA1A-B402-67AB-A166-65A191F5EECD}"/>
                </a:ext>
              </a:extLst>
            </p:cNvPr>
            <p:cNvSpPr/>
            <p:nvPr/>
          </p:nvSpPr>
          <p:spPr>
            <a:xfrm>
              <a:off x="5762079" y="5234741"/>
              <a:ext cx="63630" cy="16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0E2E7A1-1ADD-EF63-2DB8-847CE0E46F07}"/>
                </a:ext>
              </a:extLst>
            </p:cNvPr>
            <p:cNvSpPr/>
            <p:nvPr/>
          </p:nvSpPr>
          <p:spPr>
            <a:xfrm>
              <a:off x="5762079" y="5499317"/>
              <a:ext cx="63630" cy="781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7B5A04D-3D8C-B72C-E888-815EBFDD6EF1}"/>
                </a:ext>
              </a:extLst>
            </p:cNvPr>
            <p:cNvSpPr txBox="1"/>
            <p:nvPr/>
          </p:nvSpPr>
          <p:spPr>
            <a:xfrm>
              <a:off x="5479035" y="5143820"/>
              <a:ext cx="157498" cy="179515"/>
            </a:xfrm>
            <a:prstGeom prst="rect">
              <a:avLst/>
            </a:prstGeom>
            <a:noFill/>
          </p:spPr>
          <p:txBody>
            <a:bodyPr wrap="none" rtlCol="0">
              <a:spAutoFit/>
            </a:bodyPr>
            <a:lstStyle/>
            <a:p>
              <a:r>
                <a:rPr lang="en-US"/>
                <a:t>d</a:t>
              </a:r>
            </a:p>
          </p:txBody>
        </p:sp>
        <p:sp>
          <p:nvSpPr>
            <p:cNvPr id="36" name="Rectangle 35">
              <a:extLst>
                <a:ext uri="{FF2B5EF4-FFF2-40B4-BE49-F238E27FC236}">
                  <a16:creationId xmlns:a16="http://schemas.microsoft.com/office/drawing/2014/main" id="{0C084F4F-CD0E-0653-7791-A17471D4EA69}"/>
                </a:ext>
              </a:extLst>
            </p:cNvPr>
            <p:cNvSpPr/>
            <p:nvPr/>
          </p:nvSpPr>
          <p:spPr>
            <a:xfrm>
              <a:off x="7705435" y="4339883"/>
              <a:ext cx="66077" cy="1944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FEAFC19B-DC53-7170-A912-519DD25290F7}"/>
                </a:ext>
              </a:extLst>
            </p:cNvPr>
            <p:cNvCxnSpPr/>
            <p:nvPr/>
          </p:nvCxnSpPr>
          <p:spPr>
            <a:xfrm flipV="1">
              <a:off x="5848769" y="4936637"/>
              <a:ext cx="1856665" cy="247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7CF0CC5-C012-9F65-67DE-2016A506BE30}"/>
                </a:ext>
              </a:extLst>
            </p:cNvPr>
            <p:cNvCxnSpPr>
              <a:cxnSpLocks/>
            </p:cNvCxnSpPr>
            <p:nvPr/>
          </p:nvCxnSpPr>
          <p:spPr>
            <a:xfrm flipV="1">
              <a:off x="5869923" y="5314090"/>
              <a:ext cx="1814345" cy="52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a16="http://schemas.microsoft.com/office/drawing/2014/main" id="{31FF05CE-3530-1B15-D6D2-7D9E83A761B2}"/>
              </a:ext>
            </a:extLst>
          </p:cNvPr>
          <p:cNvCxnSpPr/>
          <p:nvPr/>
        </p:nvCxnSpPr>
        <p:spPr>
          <a:xfrm flipV="1">
            <a:off x="1514090" y="2408215"/>
            <a:ext cx="3639293" cy="96106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5" name="Picture 45" descr="Shape, circle&#10;&#10;Description automatically generated">
            <a:extLst>
              <a:ext uri="{FF2B5EF4-FFF2-40B4-BE49-F238E27FC236}">
                <a16:creationId xmlns:a16="http://schemas.microsoft.com/office/drawing/2014/main" id="{E4EBF204-24B0-A0A0-3A35-0DF973142CE4}"/>
              </a:ext>
            </a:extLst>
          </p:cNvPr>
          <p:cNvPicPr>
            <a:picLocks noChangeAspect="1"/>
          </p:cNvPicPr>
          <p:nvPr/>
        </p:nvPicPr>
        <p:blipFill>
          <a:blip r:embed="rId5"/>
          <a:stretch>
            <a:fillRect/>
          </a:stretch>
        </p:blipFill>
        <p:spPr>
          <a:xfrm rot="-1560000">
            <a:off x="1006346" y="2414927"/>
            <a:ext cx="1193308" cy="2223170"/>
          </a:xfrm>
          <a:prstGeom prst="rect">
            <a:avLst/>
          </a:prstGeom>
        </p:spPr>
      </p:pic>
      <p:pic>
        <p:nvPicPr>
          <p:cNvPr id="46" name="Picture 45" descr="Shape, circle&#10;&#10;Description automatically generated">
            <a:extLst>
              <a:ext uri="{FF2B5EF4-FFF2-40B4-BE49-F238E27FC236}">
                <a16:creationId xmlns:a16="http://schemas.microsoft.com/office/drawing/2014/main" id="{1B1A3ADA-6BBA-E0F2-9FC6-202C0FAF974C}"/>
              </a:ext>
            </a:extLst>
          </p:cNvPr>
          <p:cNvPicPr>
            <a:picLocks noChangeAspect="1"/>
          </p:cNvPicPr>
          <p:nvPr/>
        </p:nvPicPr>
        <p:blipFill>
          <a:blip r:embed="rId5"/>
          <a:stretch>
            <a:fillRect/>
          </a:stretch>
        </p:blipFill>
        <p:spPr>
          <a:xfrm rot="-1560000">
            <a:off x="7603898" y="2764188"/>
            <a:ext cx="3579569" cy="6648116"/>
          </a:xfrm>
          <a:prstGeom prst="rect">
            <a:avLst/>
          </a:prstGeom>
        </p:spPr>
      </p:pic>
      <p:cxnSp>
        <p:nvCxnSpPr>
          <p:cNvPr id="48" name="Straight Connector 47">
            <a:extLst>
              <a:ext uri="{FF2B5EF4-FFF2-40B4-BE49-F238E27FC236}">
                <a16:creationId xmlns:a16="http://schemas.microsoft.com/office/drawing/2014/main" id="{B4416BE0-CF48-A933-D6A7-80B9524C332E}"/>
              </a:ext>
            </a:extLst>
          </p:cNvPr>
          <p:cNvCxnSpPr>
            <a:cxnSpLocks/>
          </p:cNvCxnSpPr>
          <p:nvPr/>
        </p:nvCxnSpPr>
        <p:spPr>
          <a:xfrm flipV="1">
            <a:off x="7663564" y="3678215"/>
            <a:ext cx="2295767" cy="60680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3E8EA22-7969-3731-5184-A16E0AA832A0}"/>
              </a:ext>
            </a:extLst>
          </p:cNvPr>
          <p:cNvSpPr/>
          <p:nvPr/>
        </p:nvSpPr>
        <p:spPr>
          <a:xfrm>
            <a:off x="7372388" y="4508060"/>
            <a:ext cx="279144" cy="725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2B85CC1-986B-5466-FB50-0418B5B6197F}"/>
              </a:ext>
            </a:extLst>
          </p:cNvPr>
          <p:cNvCxnSpPr>
            <a:cxnSpLocks/>
          </p:cNvCxnSpPr>
          <p:nvPr/>
        </p:nvCxnSpPr>
        <p:spPr>
          <a:xfrm flipV="1">
            <a:off x="7690300" y="4747688"/>
            <a:ext cx="2629978" cy="6870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85B499-5AA1-42DB-E0DA-1D9465E661AB}"/>
              </a:ext>
            </a:extLst>
          </p:cNvPr>
          <p:cNvCxnSpPr>
            <a:cxnSpLocks/>
          </p:cNvCxnSpPr>
          <p:nvPr/>
        </p:nvCxnSpPr>
        <p:spPr>
          <a:xfrm flipV="1">
            <a:off x="7725309" y="5448344"/>
            <a:ext cx="3575936" cy="1033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64" name="Graphic 64">
            <a:extLst>
              <a:ext uri="{FF2B5EF4-FFF2-40B4-BE49-F238E27FC236}">
                <a16:creationId xmlns:a16="http://schemas.microsoft.com/office/drawing/2014/main" id="{D38B0BC8-E658-2725-2D00-35D1B50C98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742" y="5145087"/>
            <a:ext cx="163095" cy="270877"/>
          </a:xfrm>
          <a:prstGeom prst="rect">
            <a:avLst/>
          </a:prstGeom>
        </p:spPr>
      </p:pic>
      <p:pic>
        <p:nvPicPr>
          <p:cNvPr id="65" name="Graphic 65">
            <a:extLst>
              <a:ext uri="{FF2B5EF4-FFF2-40B4-BE49-F238E27FC236}">
                <a16:creationId xmlns:a16="http://schemas.microsoft.com/office/drawing/2014/main" id="{3528CFB6-27B5-D8EC-67E5-9E397AF990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70612" y="1845009"/>
            <a:ext cx="1111250" cy="307139"/>
          </a:xfrm>
          <a:prstGeom prst="rect">
            <a:avLst/>
          </a:prstGeom>
        </p:spPr>
      </p:pic>
      <p:pic>
        <p:nvPicPr>
          <p:cNvPr id="66" name="Graphic 66">
            <a:extLst>
              <a:ext uri="{FF2B5EF4-FFF2-40B4-BE49-F238E27FC236}">
                <a16:creationId xmlns:a16="http://schemas.microsoft.com/office/drawing/2014/main" id="{66343A13-317E-DCA5-2777-0C8FFC89D9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94054" y="6044615"/>
            <a:ext cx="2708943" cy="336717"/>
          </a:xfrm>
          <a:prstGeom prst="rect">
            <a:avLst/>
          </a:prstGeom>
        </p:spPr>
      </p:pic>
    </p:spTree>
    <p:extLst>
      <p:ext uri="{BB962C8B-B14F-4D97-AF65-F5344CB8AC3E}">
        <p14:creationId xmlns:p14="http://schemas.microsoft.com/office/powerpoint/2010/main" val="99234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12700">
                  <a:solidFill>
                    <a:prstClr val="black"/>
                  </a:solidFill>
                </a:ln>
                <a:cs typeface="Calibri"/>
              </a:rPr>
              <a:t>Condition for constructive interference</a:t>
            </a:r>
          </a:p>
        </p:txBody>
      </p:sp>
      <p:grpSp>
        <p:nvGrpSpPr>
          <p:cNvPr id="3" name="Group 141"/>
          <p:cNvGrpSpPr>
            <a:grpSpLocks/>
          </p:cNvGrpSpPr>
          <p:nvPr/>
        </p:nvGrpSpPr>
        <p:grpSpPr bwMode="auto">
          <a:xfrm>
            <a:off x="1741760" y="1721667"/>
            <a:ext cx="3302000" cy="2905125"/>
            <a:chOff x="203" y="2434"/>
            <a:chExt cx="2080" cy="1830"/>
          </a:xfrm>
        </p:grpSpPr>
        <p:pic>
          <p:nvPicPr>
            <p:cNvPr id="4" name="Picture 46" descr="ripple3"/>
            <p:cNvPicPr>
              <a:picLocks noChangeAspect="1" noChangeArrowheads="1"/>
            </p:cNvPicPr>
            <p:nvPr/>
          </p:nvPicPr>
          <p:blipFill>
            <a:blip r:embed="rId2"/>
            <a:srcRect l="11671" t="5325" r="13597" b="4872"/>
            <a:stretch>
              <a:fillRect/>
            </a:stretch>
          </p:blipFill>
          <p:spPr bwMode="auto">
            <a:xfrm>
              <a:off x="213" y="2468"/>
              <a:ext cx="1495" cy="1796"/>
            </a:xfrm>
            <a:prstGeom prst="rect">
              <a:avLst/>
            </a:prstGeom>
            <a:noFill/>
            <a:ln w="9525">
              <a:noFill/>
              <a:miter lim="800000"/>
              <a:headEnd/>
              <a:tailEnd/>
            </a:ln>
          </p:spPr>
        </p:pic>
        <p:sp>
          <p:nvSpPr>
            <p:cNvPr id="5" name="Line 47"/>
            <p:cNvSpPr>
              <a:spLocks noChangeShapeType="1"/>
            </p:cNvSpPr>
            <p:nvPr/>
          </p:nvSpPr>
          <p:spPr bwMode="auto">
            <a:xfrm>
              <a:off x="214" y="3346"/>
              <a:ext cx="1693" cy="1"/>
            </a:xfrm>
            <a:prstGeom prst="line">
              <a:avLst/>
            </a:prstGeom>
            <a:noFill/>
            <a:ln w="12700">
              <a:solidFill>
                <a:srgbClr val="FAFD00"/>
              </a:solidFill>
              <a:prstDash val="dash"/>
              <a:round/>
              <a:headEnd/>
              <a:tailEnd/>
            </a:ln>
          </p:spPr>
          <p:txBody>
            <a:bodyPr wrap="none" anchor="ctr"/>
            <a:lstStyle/>
            <a:p>
              <a:endParaRPr lang="en-US"/>
            </a:p>
          </p:txBody>
        </p:sp>
        <p:sp>
          <p:nvSpPr>
            <p:cNvPr id="6" name="Line 48"/>
            <p:cNvSpPr>
              <a:spLocks noChangeShapeType="1"/>
            </p:cNvSpPr>
            <p:nvPr/>
          </p:nvSpPr>
          <p:spPr bwMode="auto">
            <a:xfrm flipV="1">
              <a:off x="214" y="2968"/>
              <a:ext cx="1677" cy="378"/>
            </a:xfrm>
            <a:prstGeom prst="line">
              <a:avLst/>
            </a:prstGeom>
            <a:noFill/>
            <a:ln w="12700">
              <a:solidFill>
                <a:srgbClr val="FAFD00"/>
              </a:solidFill>
              <a:prstDash val="dash"/>
              <a:round/>
              <a:headEnd/>
              <a:tailEnd/>
            </a:ln>
          </p:spPr>
          <p:txBody>
            <a:bodyPr wrap="none" anchor="ctr"/>
            <a:lstStyle/>
            <a:p>
              <a:endParaRPr lang="en-US"/>
            </a:p>
          </p:txBody>
        </p:sp>
        <p:sp>
          <p:nvSpPr>
            <p:cNvPr id="7" name="Line 49"/>
            <p:cNvSpPr>
              <a:spLocks noChangeShapeType="1"/>
            </p:cNvSpPr>
            <p:nvPr/>
          </p:nvSpPr>
          <p:spPr bwMode="auto">
            <a:xfrm flipV="1">
              <a:off x="214" y="2590"/>
              <a:ext cx="1652" cy="756"/>
            </a:xfrm>
            <a:prstGeom prst="line">
              <a:avLst/>
            </a:prstGeom>
            <a:noFill/>
            <a:ln w="12700">
              <a:solidFill>
                <a:srgbClr val="FAFD00"/>
              </a:solidFill>
              <a:prstDash val="dash"/>
              <a:round/>
              <a:headEnd/>
              <a:tailEnd/>
            </a:ln>
          </p:spPr>
          <p:txBody>
            <a:bodyPr wrap="none" anchor="ctr"/>
            <a:lstStyle/>
            <a:p>
              <a:endParaRPr lang="en-US"/>
            </a:p>
          </p:txBody>
        </p:sp>
        <p:sp>
          <p:nvSpPr>
            <p:cNvPr id="8" name="Line 53"/>
            <p:cNvSpPr>
              <a:spLocks noChangeShapeType="1"/>
            </p:cNvSpPr>
            <p:nvPr/>
          </p:nvSpPr>
          <p:spPr bwMode="auto">
            <a:xfrm>
              <a:off x="203" y="3343"/>
              <a:ext cx="1688" cy="378"/>
            </a:xfrm>
            <a:prstGeom prst="line">
              <a:avLst/>
            </a:prstGeom>
            <a:noFill/>
            <a:ln w="12700">
              <a:solidFill>
                <a:srgbClr val="FAFD00"/>
              </a:solidFill>
              <a:prstDash val="dash"/>
              <a:round/>
              <a:headEnd/>
              <a:tailEnd/>
            </a:ln>
          </p:spPr>
          <p:txBody>
            <a:bodyPr wrap="none" anchor="ctr"/>
            <a:lstStyle/>
            <a:p>
              <a:endParaRPr lang="en-US"/>
            </a:p>
          </p:txBody>
        </p:sp>
        <p:sp>
          <p:nvSpPr>
            <p:cNvPr id="9" name="Line 54"/>
            <p:cNvSpPr>
              <a:spLocks noChangeShapeType="1"/>
            </p:cNvSpPr>
            <p:nvPr/>
          </p:nvSpPr>
          <p:spPr bwMode="auto">
            <a:xfrm>
              <a:off x="203" y="3344"/>
              <a:ext cx="1693" cy="732"/>
            </a:xfrm>
            <a:prstGeom prst="line">
              <a:avLst/>
            </a:prstGeom>
            <a:noFill/>
            <a:ln w="12700">
              <a:solidFill>
                <a:srgbClr val="FAFD00"/>
              </a:solidFill>
              <a:prstDash val="dash"/>
              <a:round/>
              <a:headEnd/>
              <a:tailEnd/>
            </a:ln>
          </p:spPr>
          <p:txBody>
            <a:bodyPr wrap="none" anchor="ctr"/>
            <a:lstStyle/>
            <a:p>
              <a:endParaRPr lang="en-US"/>
            </a:p>
          </p:txBody>
        </p:sp>
        <p:sp>
          <p:nvSpPr>
            <p:cNvPr id="10" name="Text Box 50"/>
            <p:cNvSpPr txBox="1">
              <a:spLocks noChangeArrowheads="1"/>
            </p:cNvSpPr>
            <p:nvPr/>
          </p:nvSpPr>
          <p:spPr bwMode="auto">
            <a:xfrm>
              <a:off x="1860" y="3201"/>
              <a:ext cx="379" cy="233"/>
            </a:xfrm>
            <a:prstGeom prst="rect">
              <a:avLst/>
            </a:prstGeom>
            <a:noFill/>
            <a:ln w="9525">
              <a:noFill/>
              <a:miter lim="800000"/>
              <a:headEnd/>
              <a:tailEnd/>
            </a:ln>
          </p:spPr>
          <p:txBody>
            <a:bodyPr wrap="none">
              <a:spAutoFit/>
            </a:bodyPr>
            <a:lstStyle/>
            <a:p>
              <a:pPr eaLnBrk="0" hangingPunct="0"/>
              <a:r>
                <a:rPr lang="en-US" altLang="en-US"/>
                <a:t>m=0</a:t>
              </a:r>
            </a:p>
          </p:txBody>
        </p:sp>
        <p:sp>
          <p:nvSpPr>
            <p:cNvPr id="11" name="Text Box 51"/>
            <p:cNvSpPr txBox="1">
              <a:spLocks noChangeArrowheads="1"/>
            </p:cNvSpPr>
            <p:nvPr/>
          </p:nvSpPr>
          <p:spPr bwMode="auto">
            <a:xfrm>
              <a:off x="1860" y="2813"/>
              <a:ext cx="379" cy="233"/>
            </a:xfrm>
            <a:prstGeom prst="rect">
              <a:avLst/>
            </a:prstGeom>
            <a:noFill/>
            <a:ln w="9525">
              <a:noFill/>
              <a:miter lim="800000"/>
              <a:headEnd/>
              <a:tailEnd/>
            </a:ln>
          </p:spPr>
          <p:txBody>
            <a:bodyPr wrap="none">
              <a:spAutoFit/>
            </a:bodyPr>
            <a:lstStyle/>
            <a:p>
              <a:pPr eaLnBrk="0" hangingPunct="0"/>
              <a:r>
                <a:rPr lang="en-US" altLang="en-US"/>
                <a:t>m=1</a:t>
              </a:r>
            </a:p>
          </p:txBody>
        </p:sp>
        <p:sp>
          <p:nvSpPr>
            <p:cNvPr id="12" name="Text Box 52"/>
            <p:cNvSpPr txBox="1">
              <a:spLocks noChangeArrowheads="1"/>
            </p:cNvSpPr>
            <p:nvPr/>
          </p:nvSpPr>
          <p:spPr bwMode="auto">
            <a:xfrm>
              <a:off x="1860" y="2434"/>
              <a:ext cx="379" cy="233"/>
            </a:xfrm>
            <a:prstGeom prst="rect">
              <a:avLst/>
            </a:prstGeom>
            <a:noFill/>
            <a:ln w="9525">
              <a:noFill/>
              <a:miter lim="800000"/>
              <a:headEnd/>
              <a:tailEnd/>
            </a:ln>
          </p:spPr>
          <p:txBody>
            <a:bodyPr wrap="none">
              <a:spAutoFit/>
            </a:bodyPr>
            <a:lstStyle/>
            <a:p>
              <a:pPr eaLnBrk="0" hangingPunct="0"/>
              <a:r>
                <a:rPr lang="en-US" altLang="en-US"/>
                <a:t>m=2</a:t>
              </a:r>
            </a:p>
          </p:txBody>
        </p:sp>
        <p:sp>
          <p:nvSpPr>
            <p:cNvPr id="13" name="Text Box 55"/>
            <p:cNvSpPr txBox="1">
              <a:spLocks noChangeArrowheads="1"/>
            </p:cNvSpPr>
            <p:nvPr/>
          </p:nvSpPr>
          <p:spPr bwMode="auto">
            <a:xfrm>
              <a:off x="1860" y="3608"/>
              <a:ext cx="423" cy="233"/>
            </a:xfrm>
            <a:prstGeom prst="rect">
              <a:avLst/>
            </a:prstGeom>
            <a:noFill/>
            <a:ln w="9525">
              <a:noFill/>
              <a:miter lim="800000"/>
              <a:headEnd/>
              <a:tailEnd/>
            </a:ln>
          </p:spPr>
          <p:txBody>
            <a:bodyPr wrap="none">
              <a:spAutoFit/>
            </a:bodyPr>
            <a:lstStyle/>
            <a:p>
              <a:pPr eaLnBrk="0" hangingPunct="0"/>
              <a:r>
                <a:rPr lang="en-US" altLang="en-US"/>
                <a:t>m=-1</a:t>
              </a:r>
            </a:p>
          </p:txBody>
        </p:sp>
        <p:sp>
          <p:nvSpPr>
            <p:cNvPr id="14" name="Text Box 56"/>
            <p:cNvSpPr txBox="1">
              <a:spLocks noChangeArrowheads="1"/>
            </p:cNvSpPr>
            <p:nvPr/>
          </p:nvSpPr>
          <p:spPr bwMode="auto">
            <a:xfrm>
              <a:off x="1860" y="3944"/>
              <a:ext cx="423" cy="233"/>
            </a:xfrm>
            <a:prstGeom prst="rect">
              <a:avLst/>
            </a:prstGeom>
            <a:noFill/>
            <a:ln w="9525">
              <a:noFill/>
              <a:miter lim="800000"/>
              <a:headEnd/>
              <a:tailEnd/>
            </a:ln>
          </p:spPr>
          <p:txBody>
            <a:bodyPr wrap="none">
              <a:spAutoFit/>
            </a:bodyPr>
            <a:lstStyle/>
            <a:p>
              <a:pPr eaLnBrk="0" hangingPunct="0"/>
              <a:r>
                <a:rPr lang="en-US" altLang="en-US"/>
                <a:t>m=-2</a:t>
              </a:r>
            </a:p>
          </p:txBody>
        </p:sp>
        <p:sp>
          <p:nvSpPr>
            <p:cNvPr id="15" name="Arc 58"/>
            <p:cNvSpPr>
              <a:spLocks/>
            </p:cNvSpPr>
            <p:nvPr/>
          </p:nvSpPr>
          <p:spPr bwMode="auto">
            <a:xfrm>
              <a:off x="548" y="3186"/>
              <a:ext cx="82" cy="1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bg2"/>
              </a:solidFill>
              <a:round/>
              <a:headEnd/>
              <a:tailEnd/>
            </a:ln>
          </p:spPr>
          <p:txBody>
            <a:bodyPr wrap="none" anchor="ctr"/>
            <a:lstStyle/>
            <a:p>
              <a:endParaRPr lang="en-US"/>
            </a:p>
          </p:txBody>
        </p:sp>
      </p:grpSp>
      <p:sp>
        <p:nvSpPr>
          <p:cNvPr id="17" name="TextBox 16">
            <a:extLst>
              <a:ext uri="{FF2B5EF4-FFF2-40B4-BE49-F238E27FC236}">
                <a16:creationId xmlns:a16="http://schemas.microsoft.com/office/drawing/2014/main" id="{8D1FBE83-A203-7789-A810-DC65954C7649}"/>
              </a:ext>
            </a:extLst>
          </p:cNvPr>
          <p:cNvSpPr txBox="1"/>
          <p:nvPr/>
        </p:nvSpPr>
        <p:spPr>
          <a:xfrm>
            <a:off x="5887453" y="1716505"/>
            <a:ext cx="339825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For what values of        </a:t>
            </a:r>
            <a:endParaRPr lang="en-US" sz="2400">
              <a:cs typeface="Calibri"/>
            </a:endParaRPr>
          </a:p>
          <a:p>
            <a:r>
              <a:rPr lang="en-US" sz="2400" dirty="0">
                <a:cs typeface="Calibri"/>
              </a:rPr>
              <a:t>does constructive interference occur?</a:t>
            </a:r>
          </a:p>
          <a:p>
            <a:endParaRPr lang="en-US" sz="2400" dirty="0">
              <a:cs typeface="Calibri"/>
            </a:endParaRPr>
          </a:p>
          <a:p>
            <a:r>
              <a:rPr lang="en-US" sz="2400" dirty="0">
                <a:cs typeface="Calibri"/>
              </a:rPr>
              <a:t>A)</a:t>
            </a:r>
          </a:p>
          <a:p>
            <a:endParaRPr lang="en-US" sz="2400" dirty="0">
              <a:cs typeface="Calibri"/>
            </a:endParaRPr>
          </a:p>
          <a:p>
            <a:r>
              <a:rPr lang="en-US" sz="2400" dirty="0">
                <a:cs typeface="Calibri"/>
              </a:rPr>
              <a:t>B)</a:t>
            </a:r>
          </a:p>
          <a:p>
            <a:endParaRPr lang="en-US" sz="2400" dirty="0">
              <a:cs typeface="Calibri"/>
            </a:endParaRPr>
          </a:p>
          <a:p>
            <a:r>
              <a:rPr lang="en-US" sz="2400" dirty="0">
                <a:cs typeface="Calibri"/>
              </a:rPr>
              <a:t>C)</a:t>
            </a:r>
          </a:p>
          <a:p>
            <a:endParaRPr lang="en-US" sz="2400" dirty="0">
              <a:cs typeface="Calibri"/>
            </a:endParaRPr>
          </a:p>
          <a:p>
            <a:r>
              <a:rPr lang="en-US" sz="2400" dirty="0">
                <a:cs typeface="Calibri"/>
              </a:rPr>
              <a:t>D)</a:t>
            </a:r>
          </a:p>
        </p:txBody>
      </p:sp>
      <p:pic>
        <p:nvPicPr>
          <p:cNvPr id="19" name="Graphic 19">
            <a:extLst>
              <a:ext uri="{FF2B5EF4-FFF2-40B4-BE49-F238E27FC236}">
                <a16:creationId xmlns:a16="http://schemas.microsoft.com/office/drawing/2014/main" id="{B647F010-89EE-CE67-0223-FC79254A24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398" y="1802982"/>
            <a:ext cx="832518" cy="230771"/>
          </a:xfrm>
          <a:prstGeom prst="rect">
            <a:avLst/>
          </a:prstGeom>
        </p:spPr>
      </p:pic>
      <p:pic>
        <p:nvPicPr>
          <p:cNvPr id="20" name="Graphic 20">
            <a:extLst>
              <a:ext uri="{FF2B5EF4-FFF2-40B4-BE49-F238E27FC236}">
                <a16:creationId xmlns:a16="http://schemas.microsoft.com/office/drawing/2014/main" id="{DBF9F63D-5CF1-BD8F-8C8B-4AB66A4157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0461" y="3119771"/>
            <a:ext cx="768182" cy="464719"/>
          </a:xfrm>
          <a:prstGeom prst="rect">
            <a:avLst/>
          </a:prstGeom>
        </p:spPr>
      </p:pic>
      <p:pic>
        <p:nvPicPr>
          <p:cNvPr id="21" name="Graphic 21">
            <a:extLst>
              <a:ext uri="{FF2B5EF4-FFF2-40B4-BE49-F238E27FC236}">
                <a16:creationId xmlns:a16="http://schemas.microsoft.com/office/drawing/2014/main" id="{1736645E-67CC-47AE-AC2C-C2F40ED09D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82013" y="3921877"/>
            <a:ext cx="665078" cy="431298"/>
          </a:xfrm>
          <a:prstGeom prst="rect">
            <a:avLst/>
          </a:prstGeom>
        </p:spPr>
      </p:pic>
      <p:pic>
        <p:nvPicPr>
          <p:cNvPr id="22" name="Graphic 22">
            <a:extLst>
              <a:ext uri="{FF2B5EF4-FFF2-40B4-BE49-F238E27FC236}">
                <a16:creationId xmlns:a16="http://schemas.microsoft.com/office/drawing/2014/main" id="{57A81418-04F3-6A29-4F93-8B334C470A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82263" y="4697245"/>
            <a:ext cx="998787" cy="324350"/>
          </a:xfrm>
          <a:prstGeom prst="rect">
            <a:avLst/>
          </a:prstGeom>
        </p:spPr>
      </p:pic>
      <p:pic>
        <p:nvPicPr>
          <p:cNvPr id="23" name="Graphic 23">
            <a:extLst>
              <a:ext uri="{FF2B5EF4-FFF2-40B4-BE49-F238E27FC236}">
                <a16:creationId xmlns:a16="http://schemas.microsoft.com/office/drawing/2014/main" id="{1E2E68DF-8B00-13ED-C3DF-9E3D85241FD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81178" y="5383797"/>
            <a:ext cx="753644" cy="334878"/>
          </a:xfrm>
          <a:prstGeom prst="rect">
            <a:avLst/>
          </a:prstGeom>
        </p:spPr>
      </p:pic>
    </p:spTree>
    <p:extLst>
      <p:ext uri="{BB962C8B-B14F-4D97-AF65-F5344CB8AC3E}">
        <p14:creationId xmlns:p14="http://schemas.microsoft.com/office/powerpoint/2010/main" val="154451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8AE2-1721-4249-83C7-45736C4F80AC}"/>
              </a:ext>
            </a:extLst>
          </p:cNvPr>
          <p:cNvSpPr>
            <a:spLocks noGrp="1"/>
          </p:cNvSpPr>
          <p:nvPr>
            <p:ph type="title"/>
          </p:nvPr>
        </p:nvSpPr>
        <p:spPr/>
        <p:txBody>
          <a:bodyPr/>
          <a:lstStyle/>
          <a:p>
            <a:r>
              <a:rPr lang="en-US" dirty="0"/>
              <a:t>Multiple  equally spaced slits/sources</a:t>
            </a:r>
          </a:p>
        </p:txBody>
      </p:sp>
      <p:cxnSp>
        <p:nvCxnSpPr>
          <p:cNvPr id="11" name="Straight Arrow Connector 10">
            <a:extLst>
              <a:ext uri="{FF2B5EF4-FFF2-40B4-BE49-F238E27FC236}">
                <a16:creationId xmlns:a16="http://schemas.microsoft.com/office/drawing/2014/main" id="{2B7ED46D-0393-B948-A2C5-97A47FFB7FE0}"/>
              </a:ext>
            </a:extLst>
          </p:cNvPr>
          <p:cNvCxnSpPr/>
          <p:nvPr/>
        </p:nvCxnSpPr>
        <p:spPr>
          <a:xfrm>
            <a:off x="7069253" y="2203116"/>
            <a:ext cx="10144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DA48F1-58F5-324B-92EF-7FC08C766789}"/>
              </a:ext>
            </a:extLst>
          </p:cNvPr>
          <p:cNvCxnSpPr>
            <a:cxnSpLocks/>
          </p:cNvCxnSpPr>
          <p:nvPr/>
        </p:nvCxnSpPr>
        <p:spPr>
          <a:xfrm flipV="1">
            <a:off x="8083666" y="1579229"/>
            <a:ext cx="785812" cy="628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6511B5-B0B7-6847-9BA3-D168F5B9AA5A}"/>
              </a:ext>
            </a:extLst>
          </p:cNvPr>
          <p:cNvCxnSpPr>
            <a:cxnSpLocks/>
          </p:cNvCxnSpPr>
          <p:nvPr/>
        </p:nvCxnSpPr>
        <p:spPr>
          <a:xfrm flipV="1">
            <a:off x="8869478" y="764841"/>
            <a:ext cx="228600" cy="8143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2C8E39A-9F68-CA49-8D76-D55D2FCB3BB4}"/>
              </a:ext>
            </a:extLst>
          </p:cNvPr>
          <p:cNvSpPr txBox="1"/>
          <p:nvPr/>
        </p:nvSpPr>
        <p:spPr>
          <a:xfrm>
            <a:off x="6397741" y="1893553"/>
            <a:ext cx="352982" cy="369332"/>
          </a:xfrm>
          <a:prstGeom prst="rect">
            <a:avLst/>
          </a:prstGeom>
          <a:noFill/>
        </p:spPr>
        <p:txBody>
          <a:bodyPr wrap="none" rtlCol="0">
            <a:spAutoFit/>
          </a:bodyPr>
          <a:lstStyle/>
          <a:p>
            <a:r>
              <a:rPr lang="en-US" dirty="0"/>
              <a:t>a.</a:t>
            </a:r>
          </a:p>
        </p:txBody>
      </p:sp>
      <p:cxnSp>
        <p:nvCxnSpPr>
          <p:cNvPr id="22" name="Straight Arrow Connector 21">
            <a:extLst>
              <a:ext uri="{FF2B5EF4-FFF2-40B4-BE49-F238E27FC236}">
                <a16:creationId xmlns:a16="http://schemas.microsoft.com/office/drawing/2014/main" id="{D972CDCB-4CD1-5748-AC0B-CBB630C63AF8}"/>
              </a:ext>
            </a:extLst>
          </p:cNvPr>
          <p:cNvCxnSpPr/>
          <p:nvPr/>
        </p:nvCxnSpPr>
        <p:spPr>
          <a:xfrm>
            <a:off x="7015162" y="3405663"/>
            <a:ext cx="10144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0EEA420-85D7-CD46-8FBE-FBC4A01F3AD6}"/>
              </a:ext>
            </a:extLst>
          </p:cNvPr>
          <p:cNvCxnSpPr>
            <a:cxnSpLocks/>
          </p:cNvCxnSpPr>
          <p:nvPr/>
        </p:nvCxnSpPr>
        <p:spPr>
          <a:xfrm flipV="1">
            <a:off x="8029575" y="2781776"/>
            <a:ext cx="785812" cy="628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E83FB0-A2C0-044C-AEE8-429A5E165EE1}"/>
              </a:ext>
            </a:extLst>
          </p:cNvPr>
          <p:cNvCxnSpPr>
            <a:cxnSpLocks/>
          </p:cNvCxnSpPr>
          <p:nvPr/>
        </p:nvCxnSpPr>
        <p:spPr>
          <a:xfrm flipV="1">
            <a:off x="8000035" y="3944462"/>
            <a:ext cx="815352" cy="6334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3C6BE75-BA03-3C48-B10E-2BDC3A7FBE8E}"/>
              </a:ext>
            </a:extLst>
          </p:cNvPr>
          <p:cNvSpPr txBox="1"/>
          <p:nvPr/>
        </p:nvSpPr>
        <p:spPr>
          <a:xfrm>
            <a:off x="6331465" y="3155868"/>
            <a:ext cx="364202" cy="369332"/>
          </a:xfrm>
          <a:prstGeom prst="rect">
            <a:avLst/>
          </a:prstGeom>
          <a:noFill/>
        </p:spPr>
        <p:txBody>
          <a:bodyPr wrap="none" rtlCol="0">
            <a:spAutoFit/>
          </a:bodyPr>
          <a:lstStyle/>
          <a:p>
            <a:r>
              <a:rPr lang="en-US" dirty="0"/>
              <a:t>b.</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5312E41-760F-0741-8FD4-FC92F0709C57}"/>
                  </a:ext>
                </a:extLst>
              </p:cNvPr>
              <p:cNvSpPr txBox="1"/>
              <p:nvPr/>
            </p:nvSpPr>
            <p:spPr>
              <a:xfrm>
                <a:off x="10065075" y="2807947"/>
                <a:ext cx="13465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29" name="TextBox 28">
                <a:extLst>
                  <a:ext uri="{FF2B5EF4-FFF2-40B4-BE49-F238E27FC236}">
                    <a16:creationId xmlns:a16="http://schemas.microsoft.com/office/drawing/2014/main" id="{05312E41-760F-0741-8FD4-FC92F0709C57}"/>
                  </a:ext>
                </a:extLst>
              </p:cNvPr>
              <p:cNvSpPr txBox="1">
                <a:spLocks noRot="1" noChangeAspect="1" noMove="1" noResize="1" noEditPoints="1" noAdjustHandles="1" noChangeArrowheads="1" noChangeShapeType="1" noTextEdit="1"/>
              </p:cNvSpPr>
              <p:nvPr/>
            </p:nvSpPr>
            <p:spPr>
              <a:xfrm>
                <a:off x="10065075" y="2807947"/>
                <a:ext cx="1346587" cy="369332"/>
              </a:xfrm>
              <a:prstGeom prst="rect">
                <a:avLst/>
              </a:prstGeom>
              <a:blipFill>
                <a:blip r:embed="rId2"/>
                <a:stretch>
                  <a:fillRect b="-6667"/>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B8099EA6-B3DF-2A4D-9563-CBDAEB740D01}"/>
              </a:ext>
            </a:extLst>
          </p:cNvPr>
          <p:cNvCxnSpPr/>
          <p:nvPr/>
        </p:nvCxnSpPr>
        <p:spPr>
          <a:xfrm>
            <a:off x="7015162" y="4603448"/>
            <a:ext cx="10144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31E0E3B-DF18-A94E-8A7C-42D65678772A}"/>
              </a:ext>
            </a:extLst>
          </p:cNvPr>
          <p:cNvCxnSpPr>
            <a:cxnSpLocks/>
          </p:cNvCxnSpPr>
          <p:nvPr/>
        </p:nvCxnSpPr>
        <p:spPr>
          <a:xfrm flipV="1">
            <a:off x="8853359" y="3299939"/>
            <a:ext cx="785812" cy="628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25BA8EF-F55B-5042-94AD-E620C054B783}"/>
              </a:ext>
            </a:extLst>
          </p:cNvPr>
          <p:cNvSpPr txBox="1"/>
          <p:nvPr/>
        </p:nvSpPr>
        <p:spPr>
          <a:xfrm>
            <a:off x="6331465" y="4353653"/>
            <a:ext cx="340158" cy="369332"/>
          </a:xfrm>
          <a:prstGeom prst="rect">
            <a:avLst/>
          </a:prstGeom>
          <a:noFill/>
        </p:spPr>
        <p:txBody>
          <a:bodyPr wrap="none" rtlCol="0">
            <a:spAutoFit/>
          </a:bodyPr>
          <a:lstStyle/>
          <a:p>
            <a:r>
              <a:rPr lang="en-US" dirty="0"/>
              <a:t>c.</a:t>
            </a:r>
          </a:p>
        </p:txBody>
      </p:sp>
      <p:cxnSp>
        <p:nvCxnSpPr>
          <p:cNvPr id="42" name="Straight Arrow Connector 41">
            <a:extLst>
              <a:ext uri="{FF2B5EF4-FFF2-40B4-BE49-F238E27FC236}">
                <a16:creationId xmlns:a16="http://schemas.microsoft.com/office/drawing/2014/main" id="{89180486-AD67-BF4A-8EF1-6225EC84B05D}"/>
              </a:ext>
            </a:extLst>
          </p:cNvPr>
          <p:cNvCxnSpPr>
            <a:cxnSpLocks/>
          </p:cNvCxnSpPr>
          <p:nvPr/>
        </p:nvCxnSpPr>
        <p:spPr>
          <a:xfrm flipV="1">
            <a:off x="8000035" y="5192917"/>
            <a:ext cx="815352" cy="6334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235DD5-F5E2-8943-A522-166BE1179415}"/>
              </a:ext>
            </a:extLst>
          </p:cNvPr>
          <p:cNvCxnSpPr/>
          <p:nvPr/>
        </p:nvCxnSpPr>
        <p:spPr>
          <a:xfrm>
            <a:off x="7015162" y="5851903"/>
            <a:ext cx="10144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1D60570-0A56-D240-9D97-68F292E2893F}"/>
              </a:ext>
            </a:extLst>
          </p:cNvPr>
          <p:cNvSpPr txBox="1"/>
          <p:nvPr/>
        </p:nvSpPr>
        <p:spPr>
          <a:xfrm>
            <a:off x="6331465" y="5602108"/>
            <a:ext cx="364202" cy="369332"/>
          </a:xfrm>
          <a:prstGeom prst="rect">
            <a:avLst/>
          </a:prstGeom>
          <a:noFill/>
        </p:spPr>
        <p:txBody>
          <a:bodyPr wrap="none" rtlCol="0">
            <a:spAutoFit/>
          </a:bodyPr>
          <a:lstStyle/>
          <a:p>
            <a:r>
              <a:rPr lang="en-US" dirty="0"/>
              <a:t>d.</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F197D08-2553-0747-9EAB-2C1C7BA79961}"/>
                  </a:ext>
                </a:extLst>
              </p:cNvPr>
              <p:cNvSpPr txBox="1"/>
              <p:nvPr/>
            </p:nvSpPr>
            <p:spPr>
              <a:xfrm>
                <a:off x="10044120" y="5329700"/>
                <a:ext cx="13465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46" name="TextBox 45">
                <a:extLst>
                  <a:ext uri="{FF2B5EF4-FFF2-40B4-BE49-F238E27FC236}">
                    <a16:creationId xmlns:a16="http://schemas.microsoft.com/office/drawing/2014/main" id="{BF197D08-2553-0747-9EAB-2C1C7BA79961}"/>
                  </a:ext>
                </a:extLst>
              </p:cNvPr>
              <p:cNvSpPr txBox="1">
                <a:spLocks noRot="1" noChangeAspect="1" noMove="1" noResize="1" noEditPoints="1" noAdjustHandles="1" noChangeArrowheads="1" noChangeShapeType="1" noTextEdit="1"/>
              </p:cNvSpPr>
              <p:nvPr/>
            </p:nvSpPr>
            <p:spPr>
              <a:xfrm>
                <a:off x="10044120" y="5329700"/>
                <a:ext cx="1346587" cy="369332"/>
              </a:xfrm>
              <a:prstGeom prst="rect">
                <a:avLst/>
              </a:prstGeom>
              <a:blipFill>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B1A80EB-C5CC-F941-9339-887C6CE002A8}"/>
                  </a:ext>
                </a:extLst>
              </p:cNvPr>
              <p:cNvSpPr txBox="1"/>
              <p:nvPr/>
            </p:nvSpPr>
            <p:spPr>
              <a:xfrm>
                <a:off x="10042855" y="3952731"/>
                <a:ext cx="1611082"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num>
                        <m:den>
                          <m:r>
                            <a:rPr lang="en-US" b="0" i="1" smtClean="0">
                              <a:latin typeface="Cambria Math" panose="02040503050406030204" pitchFamily="18" charset="0"/>
                              <a:ea typeface="Cambria Math" panose="02040503050406030204" pitchFamily="18" charset="0"/>
                            </a:rPr>
                            <m:t>𝜆</m:t>
                          </m:r>
                        </m:den>
                      </m:f>
                    </m:oMath>
                  </m:oMathPara>
                </a14:m>
                <a:endParaRPr lang="en-US" dirty="0"/>
              </a:p>
            </p:txBody>
          </p:sp>
        </mc:Choice>
        <mc:Fallback xmlns="">
          <p:sp>
            <p:nvSpPr>
              <p:cNvPr id="47" name="TextBox 46">
                <a:extLst>
                  <a:ext uri="{FF2B5EF4-FFF2-40B4-BE49-F238E27FC236}">
                    <a16:creationId xmlns:a16="http://schemas.microsoft.com/office/drawing/2014/main" id="{4B1A80EB-C5CC-F941-9339-887C6CE002A8}"/>
                  </a:ext>
                </a:extLst>
              </p:cNvPr>
              <p:cNvSpPr txBox="1">
                <a:spLocks noRot="1" noChangeAspect="1" noMove="1" noResize="1" noEditPoints="1" noAdjustHandles="1" noChangeArrowheads="1" noChangeShapeType="1" noTextEdit="1"/>
              </p:cNvSpPr>
              <p:nvPr/>
            </p:nvSpPr>
            <p:spPr>
              <a:xfrm>
                <a:off x="10042855" y="3952731"/>
                <a:ext cx="1611082" cy="618311"/>
              </a:xfrm>
              <a:prstGeom prst="rect">
                <a:avLst/>
              </a:prstGeom>
              <a:blipFill>
                <a:blip r:embed="rId4"/>
                <a:stretch>
                  <a:fillRect/>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92144D8C-1FE2-B64B-8D56-42BC5E75154B}"/>
              </a:ext>
            </a:extLst>
          </p:cNvPr>
          <p:cNvCxnSpPr>
            <a:cxnSpLocks/>
          </p:cNvCxnSpPr>
          <p:nvPr/>
        </p:nvCxnSpPr>
        <p:spPr>
          <a:xfrm flipV="1">
            <a:off x="8802997" y="1978196"/>
            <a:ext cx="228600" cy="8143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Picture 12" descr="Shape&#10;&#10;Description automatically generated">
            <a:extLst>
              <a:ext uri="{FF2B5EF4-FFF2-40B4-BE49-F238E27FC236}">
                <a16:creationId xmlns:a16="http://schemas.microsoft.com/office/drawing/2014/main" id="{0B7BF977-3206-F5AD-A684-CBE6590E1902}"/>
              </a:ext>
            </a:extLst>
          </p:cNvPr>
          <p:cNvPicPr>
            <a:picLocks noChangeAspect="1"/>
          </p:cNvPicPr>
          <p:nvPr/>
        </p:nvPicPr>
        <p:blipFill>
          <a:blip r:embed="rId5"/>
          <a:stretch>
            <a:fillRect/>
          </a:stretch>
        </p:blipFill>
        <p:spPr>
          <a:xfrm>
            <a:off x="5249477" y="1324018"/>
            <a:ext cx="642723" cy="990344"/>
          </a:xfrm>
          <a:prstGeom prst="rect">
            <a:avLst/>
          </a:prstGeom>
        </p:spPr>
      </p:pic>
      <p:sp>
        <p:nvSpPr>
          <p:cNvPr id="13" name="TextBox 12">
            <a:extLst>
              <a:ext uri="{FF2B5EF4-FFF2-40B4-BE49-F238E27FC236}">
                <a16:creationId xmlns:a16="http://schemas.microsoft.com/office/drawing/2014/main" id="{C05D7028-D818-88E8-4DC1-46F5B8561C87}"/>
              </a:ext>
            </a:extLst>
          </p:cNvPr>
          <p:cNvSpPr txBox="1"/>
          <p:nvPr/>
        </p:nvSpPr>
        <p:spPr>
          <a:xfrm>
            <a:off x="5286032" y="105040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phasor</a:t>
            </a:r>
          </a:p>
          <a:p>
            <a:r>
              <a:rPr lang="en-US" dirty="0"/>
              <a:t>diagram?</a:t>
            </a:r>
            <a:endParaRPr lang="en-US" dirty="0">
              <a:cs typeface="Calibri"/>
            </a:endParaRPr>
          </a:p>
        </p:txBody>
      </p:sp>
      <p:cxnSp>
        <p:nvCxnSpPr>
          <p:cNvPr id="21" name="Straight Arrow Connector 20">
            <a:extLst>
              <a:ext uri="{FF2B5EF4-FFF2-40B4-BE49-F238E27FC236}">
                <a16:creationId xmlns:a16="http://schemas.microsoft.com/office/drawing/2014/main" id="{E59D32F6-3836-278E-CC07-7AA680DB31A4}"/>
              </a:ext>
            </a:extLst>
          </p:cNvPr>
          <p:cNvCxnSpPr>
            <a:cxnSpLocks/>
          </p:cNvCxnSpPr>
          <p:nvPr/>
        </p:nvCxnSpPr>
        <p:spPr>
          <a:xfrm flipV="1">
            <a:off x="8825899" y="4549344"/>
            <a:ext cx="785812" cy="628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ED49B06-1179-0643-ABA1-166FB38B17B2}"/>
              </a:ext>
            </a:extLst>
          </p:cNvPr>
          <p:cNvCxnSpPr>
            <a:cxnSpLocks/>
          </p:cNvCxnSpPr>
          <p:nvPr/>
        </p:nvCxnSpPr>
        <p:spPr>
          <a:xfrm>
            <a:off x="-1546" y="-133696"/>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C0253A3-4AC3-B34B-9091-CF7AD05016DD}"/>
              </a:ext>
            </a:extLst>
          </p:cNvPr>
          <p:cNvSpPr/>
          <p:nvPr/>
        </p:nvSpPr>
        <p:spPr>
          <a:xfrm>
            <a:off x="1339078" y="1269914"/>
            <a:ext cx="123825" cy="1243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5D98C3-213E-944B-8A83-2B83F97636F9}"/>
              </a:ext>
            </a:extLst>
          </p:cNvPr>
          <p:cNvSpPr/>
          <p:nvPr/>
        </p:nvSpPr>
        <p:spPr>
          <a:xfrm>
            <a:off x="1339077" y="2708189"/>
            <a:ext cx="123825" cy="347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CA0EC3-C751-8C42-BFB3-26CFF56FD0C8}"/>
              </a:ext>
            </a:extLst>
          </p:cNvPr>
          <p:cNvSpPr/>
          <p:nvPr/>
        </p:nvSpPr>
        <p:spPr>
          <a:xfrm>
            <a:off x="1339077" y="3251114"/>
            <a:ext cx="123825" cy="347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0F0D17-D08B-7548-B780-E3D1EE5C3A27}"/>
              </a:ext>
            </a:extLst>
          </p:cNvPr>
          <p:cNvSpPr/>
          <p:nvPr/>
        </p:nvSpPr>
        <p:spPr>
          <a:xfrm>
            <a:off x="1339076" y="3884527"/>
            <a:ext cx="123825" cy="1243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36247D-4C06-8449-B642-3347820FE8B5}"/>
              </a:ext>
            </a:extLst>
          </p:cNvPr>
          <p:cNvSpPr txBox="1"/>
          <p:nvPr/>
        </p:nvSpPr>
        <p:spPr>
          <a:xfrm>
            <a:off x="1032582" y="2697354"/>
            <a:ext cx="306494" cy="369332"/>
          </a:xfrm>
          <a:prstGeom prst="rect">
            <a:avLst/>
          </a:prstGeom>
          <a:noFill/>
        </p:spPr>
        <p:txBody>
          <a:bodyPr wrap="none" rtlCol="0">
            <a:spAutoFit/>
          </a:bodyPr>
          <a:lstStyle/>
          <a:p>
            <a:r>
              <a:rPr lang="en-US" dirty="0"/>
              <a:t>d</a:t>
            </a:r>
          </a:p>
        </p:txBody>
      </p:sp>
      <p:sp>
        <p:nvSpPr>
          <p:cNvPr id="8" name="TextBox 7">
            <a:extLst>
              <a:ext uri="{FF2B5EF4-FFF2-40B4-BE49-F238E27FC236}">
                <a16:creationId xmlns:a16="http://schemas.microsoft.com/office/drawing/2014/main" id="{D7797C4C-1AA3-6F4A-955C-4B850628AFA3}"/>
              </a:ext>
            </a:extLst>
          </p:cNvPr>
          <p:cNvSpPr txBox="1"/>
          <p:nvPr/>
        </p:nvSpPr>
        <p:spPr>
          <a:xfrm>
            <a:off x="1032582" y="3251113"/>
            <a:ext cx="306494" cy="369332"/>
          </a:xfrm>
          <a:prstGeom prst="rect">
            <a:avLst/>
          </a:prstGeom>
          <a:noFill/>
        </p:spPr>
        <p:txBody>
          <a:bodyPr wrap="none" rtlCol="0">
            <a:spAutoFit/>
          </a:bodyPr>
          <a:lstStyle/>
          <a:p>
            <a:r>
              <a:rPr lang="en-US" dirty="0"/>
              <a:t>d</a:t>
            </a:r>
          </a:p>
        </p:txBody>
      </p:sp>
      <p:sp>
        <p:nvSpPr>
          <p:cNvPr id="9" name="Rectangle 8">
            <a:extLst>
              <a:ext uri="{FF2B5EF4-FFF2-40B4-BE49-F238E27FC236}">
                <a16:creationId xmlns:a16="http://schemas.microsoft.com/office/drawing/2014/main" id="{B41FCFB1-3F5A-6042-B054-E5D3F0AEDD8A}"/>
              </a:ext>
            </a:extLst>
          </p:cNvPr>
          <p:cNvSpPr/>
          <p:nvPr/>
        </p:nvSpPr>
        <p:spPr>
          <a:xfrm>
            <a:off x="5120890" y="1133904"/>
            <a:ext cx="128587" cy="4000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F045F12-0457-4A42-88AC-356016FA87A6}"/>
              </a:ext>
            </a:extLst>
          </p:cNvPr>
          <p:cNvCxnSpPr/>
          <p:nvPr/>
        </p:nvCxnSpPr>
        <p:spPr>
          <a:xfrm flipV="1">
            <a:off x="1540776" y="2361663"/>
            <a:ext cx="3580112" cy="7902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F59DEB-79E6-FB4B-9583-C4C3539FD363}"/>
              </a:ext>
            </a:extLst>
          </p:cNvPr>
          <p:cNvCxnSpPr>
            <a:cxnSpLocks/>
          </p:cNvCxnSpPr>
          <p:nvPr/>
        </p:nvCxnSpPr>
        <p:spPr>
          <a:xfrm flipV="1">
            <a:off x="1548944" y="3138231"/>
            <a:ext cx="3530755" cy="1083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AA03E64-9F6B-CB41-B828-451FB029113D}"/>
                  </a:ext>
                </a:extLst>
              </p:cNvPr>
              <p:cNvSpPr txBox="1"/>
              <p:nvPr/>
            </p:nvSpPr>
            <p:spPr>
              <a:xfrm>
                <a:off x="2635913" y="2822877"/>
                <a:ext cx="3741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5" name="TextBox 34">
                <a:extLst>
                  <a:ext uri="{FF2B5EF4-FFF2-40B4-BE49-F238E27FC236}">
                    <a16:creationId xmlns:a16="http://schemas.microsoft.com/office/drawing/2014/main" id="{7AA03E64-9F6B-CB41-B828-451FB029113D}"/>
                  </a:ext>
                </a:extLst>
              </p:cNvPr>
              <p:cNvSpPr txBox="1">
                <a:spLocks noRot="1" noChangeAspect="1" noMove="1" noResize="1" noEditPoints="1" noAdjustHandles="1" noChangeArrowheads="1" noChangeShapeType="1" noTextEdit="1"/>
              </p:cNvSpPr>
              <p:nvPr/>
            </p:nvSpPr>
            <p:spPr>
              <a:xfrm>
                <a:off x="2635913" y="2822877"/>
                <a:ext cx="374140" cy="369332"/>
              </a:xfrm>
              <a:prstGeom prst="rect">
                <a:avLst/>
              </a:prstGeom>
              <a:blipFill>
                <a:blip r:embed="rId6"/>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5D01A8C-CEA7-9AB4-FB97-6B9B0272C102}"/>
              </a:ext>
            </a:extLst>
          </p:cNvPr>
          <p:cNvSpPr txBox="1"/>
          <p:nvPr/>
        </p:nvSpPr>
        <p:spPr>
          <a:xfrm rot="16200000">
            <a:off x="-1090141" y="2980723"/>
            <a:ext cx="31482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F7F7F"/>
                </a:solidFill>
                <a:cs typeface="Calibri"/>
              </a:rPr>
              <a:t>coherent monochromatic light</a:t>
            </a:r>
          </a:p>
        </p:txBody>
      </p:sp>
      <p:cxnSp>
        <p:nvCxnSpPr>
          <p:cNvPr id="26" name="Straight Arrow Connector 25">
            <a:extLst>
              <a:ext uri="{FF2B5EF4-FFF2-40B4-BE49-F238E27FC236}">
                <a16:creationId xmlns:a16="http://schemas.microsoft.com/office/drawing/2014/main" id="{0D3772F3-D937-C4CA-4A4E-E331335EAAE8}"/>
              </a:ext>
            </a:extLst>
          </p:cNvPr>
          <p:cNvCxnSpPr/>
          <p:nvPr/>
        </p:nvCxnSpPr>
        <p:spPr>
          <a:xfrm>
            <a:off x="748441" y="169235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65F961B-2088-2BDE-0420-B8BD5B8F0B8A}"/>
              </a:ext>
            </a:extLst>
          </p:cNvPr>
          <p:cNvCxnSpPr>
            <a:cxnSpLocks/>
          </p:cNvCxnSpPr>
          <p:nvPr/>
        </p:nvCxnSpPr>
        <p:spPr>
          <a:xfrm>
            <a:off x="892603" y="170608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8849EC4-CFFF-9BAA-8DAF-79950DE3350F}"/>
              </a:ext>
            </a:extLst>
          </p:cNvPr>
          <p:cNvCxnSpPr>
            <a:cxnSpLocks/>
          </p:cNvCxnSpPr>
          <p:nvPr/>
        </p:nvCxnSpPr>
        <p:spPr>
          <a:xfrm>
            <a:off x="1036765" y="169235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1A87DF5-BF2E-774F-47A6-405B8107DD5B}"/>
              </a:ext>
            </a:extLst>
          </p:cNvPr>
          <p:cNvCxnSpPr>
            <a:cxnSpLocks/>
          </p:cNvCxnSpPr>
          <p:nvPr/>
        </p:nvCxnSpPr>
        <p:spPr>
          <a:xfrm>
            <a:off x="1180927" y="1699223"/>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AA866B1-05B1-D446-330C-7A59AA8DDF82}"/>
              </a:ext>
            </a:extLst>
          </p:cNvPr>
          <p:cNvCxnSpPr/>
          <p:nvPr/>
        </p:nvCxnSpPr>
        <p:spPr>
          <a:xfrm flipV="1">
            <a:off x="7808096" y="2201399"/>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69FD6E-CF17-92B7-DB9B-4B4063D42665}"/>
              </a:ext>
            </a:extLst>
          </p:cNvPr>
          <p:cNvCxnSpPr>
            <a:cxnSpLocks/>
          </p:cNvCxnSpPr>
          <p:nvPr/>
        </p:nvCxnSpPr>
        <p:spPr>
          <a:xfrm flipV="1">
            <a:off x="7888026" y="3400350"/>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FB25F6A-58AC-168B-763D-D0F1DB83FC6E}"/>
              </a:ext>
            </a:extLst>
          </p:cNvPr>
          <p:cNvCxnSpPr>
            <a:cxnSpLocks/>
          </p:cNvCxnSpPr>
          <p:nvPr/>
        </p:nvCxnSpPr>
        <p:spPr>
          <a:xfrm flipV="1">
            <a:off x="7733494" y="4620616"/>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7AD0415-AAA8-17F9-70D5-7DAC848D780D}"/>
              </a:ext>
            </a:extLst>
          </p:cNvPr>
          <p:cNvCxnSpPr>
            <a:cxnSpLocks/>
          </p:cNvCxnSpPr>
          <p:nvPr/>
        </p:nvCxnSpPr>
        <p:spPr>
          <a:xfrm flipV="1">
            <a:off x="7824081" y="5851539"/>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70A004D-3DD8-C35B-852A-C475B013EDE9}"/>
              </a:ext>
            </a:extLst>
          </p:cNvPr>
          <p:cNvCxnSpPr>
            <a:cxnSpLocks/>
          </p:cNvCxnSpPr>
          <p:nvPr/>
        </p:nvCxnSpPr>
        <p:spPr>
          <a:xfrm flipV="1">
            <a:off x="8831201" y="3954532"/>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FB476C0-6490-A8A3-E898-F13A26905321}"/>
              </a:ext>
            </a:extLst>
          </p:cNvPr>
          <p:cNvCxnSpPr>
            <a:cxnSpLocks/>
          </p:cNvCxnSpPr>
          <p:nvPr/>
        </p:nvCxnSpPr>
        <p:spPr>
          <a:xfrm flipV="1">
            <a:off x="8815215" y="5212098"/>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8FB5CF5-A981-5710-5D4B-04A548F0D503}"/>
              </a:ext>
            </a:extLst>
          </p:cNvPr>
          <p:cNvCxnSpPr>
            <a:cxnSpLocks/>
          </p:cNvCxnSpPr>
          <p:nvPr/>
        </p:nvCxnSpPr>
        <p:spPr>
          <a:xfrm flipV="1">
            <a:off x="8809886" y="1577944"/>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18AE671-D9BA-5A1D-98FD-D1079824BD62}"/>
              </a:ext>
            </a:extLst>
          </p:cNvPr>
          <p:cNvCxnSpPr>
            <a:cxnSpLocks/>
          </p:cNvCxnSpPr>
          <p:nvPr/>
        </p:nvCxnSpPr>
        <p:spPr>
          <a:xfrm flipV="1">
            <a:off x="8777914" y="2776895"/>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6E6EC40-042B-2F65-040E-88E226FAEFF4}"/>
              </a:ext>
            </a:extLst>
          </p:cNvPr>
          <p:cNvSpPr txBox="1"/>
          <p:nvPr/>
        </p:nvSpPr>
        <p:spPr>
          <a:xfrm>
            <a:off x="1656348" y="5332663"/>
            <a:ext cx="34049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t>a.k.a</a:t>
            </a:r>
            <a:r>
              <a:rPr lang="en-US" sz="2400" dirty="0"/>
              <a:t> "diffraction grating"</a:t>
            </a:r>
          </a:p>
        </p:txBody>
      </p:sp>
      <p:pic>
        <p:nvPicPr>
          <p:cNvPr id="25" name="Graphic 39">
            <a:extLst>
              <a:ext uri="{FF2B5EF4-FFF2-40B4-BE49-F238E27FC236}">
                <a16:creationId xmlns:a16="http://schemas.microsoft.com/office/drawing/2014/main" id="{43C47929-E05A-4677-CF31-420F275E28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8544" y="2011195"/>
            <a:ext cx="247650" cy="161925"/>
          </a:xfrm>
          <a:prstGeom prst="rect">
            <a:avLst/>
          </a:prstGeom>
        </p:spPr>
      </p:pic>
      <p:pic>
        <p:nvPicPr>
          <p:cNvPr id="40" name="Graphic 39">
            <a:extLst>
              <a:ext uri="{FF2B5EF4-FFF2-40B4-BE49-F238E27FC236}">
                <a16:creationId xmlns:a16="http://schemas.microsoft.com/office/drawing/2014/main" id="{CE57EB2A-8C83-6262-D69C-2904ABDDBB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8280" y="3214352"/>
            <a:ext cx="247650" cy="161925"/>
          </a:xfrm>
          <a:prstGeom prst="rect">
            <a:avLst/>
          </a:prstGeom>
        </p:spPr>
      </p:pic>
      <p:pic>
        <p:nvPicPr>
          <p:cNvPr id="41" name="Graphic 40">
            <a:extLst>
              <a:ext uri="{FF2B5EF4-FFF2-40B4-BE49-F238E27FC236}">
                <a16:creationId xmlns:a16="http://schemas.microsoft.com/office/drawing/2014/main" id="{F7A6DC1B-9A43-E516-8F37-956070EE17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8122" y="4424194"/>
            <a:ext cx="247650" cy="161925"/>
          </a:xfrm>
          <a:prstGeom prst="rect">
            <a:avLst/>
          </a:prstGeom>
        </p:spPr>
      </p:pic>
      <p:pic>
        <p:nvPicPr>
          <p:cNvPr id="44" name="Graphic 43">
            <a:extLst>
              <a:ext uri="{FF2B5EF4-FFF2-40B4-BE49-F238E27FC236}">
                <a16:creationId xmlns:a16="http://schemas.microsoft.com/office/drawing/2014/main" id="{25AF26AA-BC5D-B41B-EED7-5189BA22FE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8279" y="5634036"/>
            <a:ext cx="247650" cy="161925"/>
          </a:xfrm>
          <a:prstGeom prst="rect">
            <a:avLst/>
          </a:prstGeom>
        </p:spPr>
      </p:pic>
      <p:grpSp>
        <p:nvGrpSpPr>
          <p:cNvPr id="71" name="Group 70">
            <a:extLst>
              <a:ext uri="{FF2B5EF4-FFF2-40B4-BE49-F238E27FC236}">
                <a16:creationId xmlns:a16="http://schemas.microsoft.com/office/drawing/2014/main" id="{5895EE39-0993-F8AD-18F8-F005373333F5}"/>
              </a:ext>
            </a:extLst>
          </p:cNvPr>
          <p:cNvGrpSpPr/>
          <p:nvPr/>
        </p:nvGrpSpPr>
        <p:grpSpPr>
          <a:xfrm>
            <a:off x="8971381" y="1251118"/>
            <a:ext cx="490284" cy="369332"/>
            <a:chOff x="9860381" y="408907"/>
            <a:chExt cx="490284" cy="369332"/>
          </a:xfrm>
        </p:grpSpPr>
        <p:pic>
          <p:nvPicPr>
            <p:cNvPr id="54" name="Graphic 53">
              <a:extLst>
                <a:ext uri="{FF2B5EF4-FFF2-40B4-BE49-F238E27FC236}">
                  <a16:creationId xmlns:a16="http://schemas.microsoft.com/office/drawing/2014/main" id="{1721B6FF-8D95-53C9-36F2-B7755AC5C8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3015" y="527299"/>
              <a:ext cx="247650" cy="161925"/>
            </a:xfrm>
            <a:prstGeom prst="rect">
              <a:avLst/>
            </a:prstGeom>
          </p:spPr>
        </p:pic>
        <p:sp>
          <p:nvSpPr>
            <p:cNvPr id="57" name="TextBox 56">
              <a:extLst>
                <a:ext uri="{FF2B5EF4-FFF2-40B4-BE49-F238E27FC236}">
                  <a16:creationId xmlns:a16="http://schemas.microsoft.com/office/drawing/2014/main" id="{42FF006A-349A-9407-F007-33AE7530942E}"/>
                </a:ext>
              </a:extLst>
            </p:cNvPr>
            <p:cNvSpPr txBox="1"/>
            <p:nvPr/>
          </p:nvSpPr>
          <p:spPr>
            <a:xfrm>
              <a:off x="9860381" y="408907"/>
              <a:ext cx="270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2</a:t>
              </a:r>
            </a:p>
          </p:txBody>
        </p:sp>
      </p:grpSp>
      <p:grpSp>
        <p:nvGrpSpPr>
          <p:cNvPr id="72" name="Group 71">
            <a:extLst>
              <a:ext uri="{FF2B5EF4-FFF2-40B4-BE49-F238E27FC236}">
                <a16:creationId xmlns:a16="http://schemas.microsoft.com/office/drawing/2014/main" id="{832B343C-F3B5-6D06-92A0-DC8F525FEAAC}"/>
              </a:ext>
            </a:extLst>
          </p:cNvPr>
          <p:cNvGrpSpPr/>
          <p:nvPr/>
        </p:nvGrpSpPr>
        <p:grpSpPr>
          <a:xfrm>
            <a:off x="8884486" y="2447590"/>
            <a:ext cx="490284" cy="369332"/>
            <a:chOff x="9860381" y="408907"/>
            <a:chExt cx="490284" cy="369332"/>
          </a:xfrm>
        </p:grpSpPr>
        <p:pic>
          <p:nvPicPr>
            <p:cNvPr id="73" name="Graphic 72">
              <a:extLst>
                <a:ext uri="{FF2B5EF4-FFF2-40B4-BE49-F238E27FC236}">
                  <a16:creationId xmlns:a16="http://schemas.microsoft.com/office/drawing/2014/main" id="{55C335EA-F815-24B8-D26E-0A30CA2C25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3015" y="527299"/>
              <a:ext cx="247650" cy="161925"/>
            </a:xfrm>
            <a:prstGeom prst="rect">
              <a:avLst/>
            </a:prstGeom>
          </p:spPr>
        </p:pic>
        <p:sp>
          <p:nvSpPr>
            <p:cNvPr id="74" name="TextBox 73">
              <a:extLst>
                <a:ext uri="{FF2B5EF4-FFF2-40B4-BE49-F238E27FC236}">
                  <a16:creationId xmlns:a16="http://schemas.microsoft.com/office/drawing/2014/main" id="{6C578189-F76F-5D6B-5DF9-B3E61B8FA9E3}"/>
                </a:ext>
              </a:extLst>
            </p:cNvPr>
            <p:cNvSpPr txBox="1"/>
            <p:nvPr/>
          </p:nvSpPr>
          <p:spPr>
            <a:xfrm>
              <a:off x="9860381" y="408907"/>
              <a:ext cx="270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2</a:t>
              </a:r>
            </a:p>
          </p:txBody>
        </p:sp>
      </p:grpSp>
      <p:pic>
        <p:nvPicPr>
          <p:cNvPr id="78" name="Graphic 77">
            <a:extLst>
              <a:ext uri="{FF2B5EF4-FFF2-40B4-BE49-F238E27FC236}">
                <a16:creationId xmlns:a16="http://schemas.microsoft.com/office/drawing/2014/main" id="{4B4F42A2-0A15-2416-6ABF-E6D78A6D36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60543" y="3755773"/>
            <a:ext cx="247650" cy="161925"/>
          </a:xfrm>
          <a:prstGeom prst="rect">
            <a:avLst/>
          </a:prstGeom>
        </p:spPr>
      </p:pic>
      <p:pic>
        <p:nvPicPr>
          <p:cNvPr id="79" name="Graphic 78">
            <a:extLst>
              <a:ext uri="{FF2B5EF4-FFF2-40B4-BE49-F238E27FC236}">
                <a16:creationId xmlns:a16="http://schemas.microsoft.com/office/drawing/2014/main" id="{7A0766B2-A231-DABB-9957-E74ABBD839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33806" y="5045826"/>
            <a:ext cx="247650" cy="161925"/>
          </a:xfrm>
          <a:prstGeom prst="rect">
            <a:avLst/>
          </a:prstGeom>
        </p:spPr>
      </p:pic>
      <p:sp>
        <p:nvSpPr>
          <p:cNvPr id="81" name="Rectangle 80">
            <a:extLst>
              <a:ext uri="{FF2B5EF4-FFF2-40B4-BE49-F238E27FC236}">
                <a16:creationId xmlns:a16="http://schemas.microsoft.com/office/drawing/2014/main" id="{7E3F6CF0-6FE5-1273-701D-257EB553E67F}"/>
              </a:ext>
            </a:extLst>
          </p:cNvPr>
          <p:cNvSpPr/>
          <p:nvPr/>
        </p:nvSpPr>
        <p:spPr>
          <a:xfrm>
            <a:off x="10064581" y="2832266"/>
            <a:ext cx="307474"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9FDD71F-4B4A-97B3-C5DF-E89D62725D77}"/>
              </a:ext>
            </a:extLst>
          </p:cNvPr>
          <p:cNvSpPr/>
          <p:nvPr/>
        </p:nvSpPr>
        <p:spPr>
          <a:xfrm>
            <a:off x="10044528" y="4102266"/>
            <a:ext cx="307474"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7BB8C37-9B27-7759-2266-D848B44AA908}"/>
              </a:ext>
            </a:extLst>
          </p:cNvPr>
          <p:cNvSpPr/>
          <p:nvPr/>
        </p:nvSpPr>
        <p:spPr>
          <a:xfrm>
            <a:off x="10077949" y="5385633"/>
            <a:ext cx="307474"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a16="http://schemas.microsoft.com/office/drawing/2014/main" id="{09426072-29FE-0EAF-63C1-02D7281CF8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42595" y="5406773"/>
            <a:ext cx="354597" cy="228767"/>
          </a:xfrm>
          <a:prstGeom prst="rect">
            <a:avLst/>
          </a:prstGeom>
        </p:spPr>
      </p:pic>
      <p:pic>
        <p:nvPicPr>
          <p:cNvPr id="85" name="Graphic 84">
            <a:extLst>
              <a:ext uri="{FF2B5EF4-FFF2-40B4-BE49-F238E27FC236}">
                <a16:creationId xmlns:a16="http://schemas.microsoft.com/office/drawing/2014/main" id="{C8E263C6-3B19-01A7-3E98-D471CE9F47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9384" y="4150141"/>
            <a:ext cx="354597" cy="228767"/>
          </a:xfrm>
          <a:prstGeom prst="rect">
            <a:avLst/>
          </a:prstGeom>
        </p:spPr>
      </p:pic>
      <p:pic>
        <p:nvPicPr>
          <p:cNvPr id="86" name="Graphic 85">
            <a:extLst>
              <a:ext uri="{FF2B5EF4-FFF2-40B4-BE49-F238E27FC236}">
                <a16:creationId xmlns:a16="http://schemas.microsoft.com/office/drawing/2014/main" id="{6F84E9C2-C831-A8F8-942A-5B3FFF6374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2699" y="2880141"/>
            <a:ext cx="354597" cy="228767"/>
          </a:xfrm>
          <a:prstGeom prst="rect">
            <a:avLst/>
          </a:prstGeom>
        </p:spPr>
      </p:pic>
      <p:grpSp>
        <p:nvGrpSpPr>
          <p:cNvPr id="88" name="Group 87">
            <a:extLst>
              <a:ext uri="{FF2B5EF4-FFF2-40B4-BE49-F238E27FC236}">
                <a16:creationId xmlns:a16="http://schemas.microsoft.com/office/drawing/2014/main" id="{75E73810-737F-3557-8365-0CB29926C040}"/>
              </a:ext>
            </a:extLst>
          </p:cNvPr>
          <p:cNvGrpSpPr/>
          <p:nvPr/>
        </p:nvGrpSpPr>
        <p:grpSpPr>
          <a:xfrm>
            <a:off x="10022805" y="1376175"/>
            <a:ext cx="1678041" cy="618311"/>
            <a:chOff x="9588331" y="1389543"/>
            <a:chExt cx="1678041" cy="618311"/>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7AB3B6-6958-0942-A657-8D5FD0A44D1B}"/>
                    </a:ext>
                  </a:extLst>
                </p:cNvPr>
                <p:cNvSpPr txBox="1"/>
                <p:nvPr/>
              </p:nvSpPr>
              <p:spPr>
                <a:xfrm>
                  <a:off x="9655290" y="1389543"/>
                  <a:ext cx="1611082"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num>
                          <m:den>
                            <m:r>
                              <a:rPr lang="en-US" b="0" i="1" smtClean="0">
                                <a:latin typeface="Cambria Math" panose="02040503050406030204" pitchFamily="18" charset="0"/>
                                <a:ea typeface="Cambria Math" panose="02040503050406030204" pitchFamily="18" charset="0"/>
                              </a:rPr>
                              <m:t>𝜆</m:t>
                            </m:r>
                          </m:den>
                        </m:f>
                      </m:oMath>
                    </m:oMathPara>
                  </a14:m>
                  <a:endParaRPr lang="en-US" dirty="0"/>
                </a:p>
              </p:txBody>
            </p:sp>
          </mc:Choice>
          <mc:Fallback xmlns="">
            <p:sp>
              <p:nvSpPr>
                <p:cNvPr id="20" name="TextBox 19">
                  <a:extLst>
                    <a:ext uri="{FF2B5EF4-FFF2-40B4-BE49-F238E27FC236}">
                      <a16:creationId xmlns:a16="http://schemas.microsoft.com/office/drawing/2014/main" id="{4F7AB3B6-6958-0942-A657-8D5FD0A44D1B}"/>
                    </a:ext>
                  </a:extLst>
                </p:cNvPr>
                <p:cNvSpPr txBox="1">
                  <a:spLocks noRot="1" noChangeAspect="1" noMove="1" noResize="1" noEditPoints="1" noAdjustHandles="1" noChangeArrowheads="1" noChangeShapeType="1" noTextEdit="1"/>
                </p:cNvSpPr>
                <p:nvPr/>
              </p:nvSpPr>
              <p:spPr>
                <a:xfrm>
                  <a:off x="9655290" y="1389543"/>
                  <a:ext cx="1611082" cy="618311"/>
                </a:xfrm>
                <a:prstGeom prst="rect">
                  <a:avLst/>
                </a:prstGeom>
                <a:blipFill>
                  <a:blip r:embed="rId9"/>
                  <a:stretch>
                    <a:fillRect/>
                  </a:stretch>
                </a:blipFill>
              </p:spPr>
              <p:txBody>
                <a:bodyPr/>
                <a:lstStyle/>
                <a:p>
                  <a:r>
                    <a:rPr lang="en-US">
                      <a:noFill/>
                    </a:rPr>
                    <a:t> </a:t>
                  </a:r>
                </a:p>
              </p:txBody>
            </p:sp>
          </mc:Fallback>
        </mc:AlternateContent>
        <p:sp>
          <p:nvSpPr>
            <p:cNvPr id="80" name="Rectangle 79">
              <a:extLst>
                <a:ext uri="{FF2B5EF4-FFF2-40B4-BE49-F238E27FC236}">
                  <a16:creationId xmlns:a16="http://schemas.microsoft.com/office/drawing/2014/main" id="{C61A22CC-B6E6-0348-4C76-194221D8048A}"/>
                </a:ext>
              </a:extLst>
            </p:cNvPr>
            <p:cNvSpPr/>
            <p:nvPr/>
          </p:nvSpPr>
          <p:spPr>
            <a:xfrm>
              <a:off x="9616740" y="1542214"/>
              <a:ext cx="307474"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a:extLst>
                <a:ext uri="{FF2B5EF4-FFF2-40B4-BE49-F238E27FC236}">
                  <a16:creationId xmlns:a16="http://schemas.microsoft.com/office/drawing/2014/main" id="{294C398C-3F52-A03F-095B-120F38B2F1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8331" y="1616824"/>
              <a:ext cx="354597" cy="228767"/>
            </a:xfrm>
            <a:prstGeom prst="rect">
              <a:avLst/>
            </a:prstGeom>
          </p:spPr>
        </p:pic>
      </p:grpSp>
    </p:spTree>
    <p:extLst>
      <p:ext uri="{BB962C8B-B14F-4D97-AF65-F5344CB8AC3E}">
        <p14:creationId xmlns:p14="http://schemas.microsoft.com/office/powerpoint/2010/main" val="112100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5628-D65C-464A-B3AB-7516EABEF5CC}"/>
              </a:ext>
            </a:extLst>
          </p:cNvPr>
          <p:cNvSpPr>
            <a:spLocks noGrp="1"/>
          </p:cNvSpPr>
          <p:nvPr>
            <p:ph type="title"/>
          </p:nvPr>
        </p:nvSpPr>
        <p:spPr/>
        <p:txBody>
          <a:bodyPr>
            <a:normAutofit fontScale="90000"/>
          </a:bodyPr>
          <a:lstStyle/>
          <a:p>
            <a:r>
              <a:rPr lang="en-US" dirty="0">
                <a:ln w="12700">
                  <a:solidFill>
                    <a:prstClr val="black"/>
                  </a:solidFill>
                </a:ln>
                <a:cs typeface="Calibri"/>
              </a:rPr>
              <a:t>Condition for constructive interference with multiple slits</a:t>
            </a:r>
          </a:p>
        </p:txBody>
      </p:sp>
      <p:grpSp>
        <p:nvGrpSpPr>
          <p:cNvPr id="40" name="Group 39">
            <a:extLst>
              <a:ext uri="{FF2B5EF4-FFF2-40B4-BE49-F238E27FC236}">
                <a16:creationId xmlns:a16="http://schemas.microsoft.com/office/drawing/2014/main" id="{41E92D06-67E2-5D9B-76D1-6710782B3DCE}"/>
              </a:ext>
            </a:extLst>
          </p:cNvPr>
          <p:cNvGrpSpPr/>
          <p:nvPr/>
        </p:nvGrpSpPr>
        <p:grpSpPr>
          <a:xfrm>
            <a:off x="5727146" y="1982035"/>
            <a:ext cx="3003436" cy="13383"/>
            <a:chOff x="1168515" y="2403141"/>
            <a:chExt cx="3003436" cy="13383"/>
          </a:xfrm>
        </p:grpSpPr>
        <p:cxnSp>
          <p:nvCxnSpPr>
            <p:cNvPr id="4" name="Straight Arrow Connector 3">
              <a:extLst>
                <a:ext uri="{FF2B5EF4-FFF2-40B4-BE49-F238E27FC236}">
                  <a16:creationId xmlns:a16="http://schemas.microsoft.com/office/drawing/2014/main" id="{38544101-7710-0B48-98EF-37F6F38FE8A3}"/>
                </a:ext>
              </a:extLst>
            </p:cNvPr>
            <p:cNvCxnSpPr/>
            <p:nvPr/>
          </p:nvCxnSpPr>
          <p:spPr>
            <a:xfrm>
              <a:off x="1168515" y="2403141"/>
              <a:ext cx="10144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47EAF75-01F0-8F47-88A3-20E68E8DA2A5}"/>
                </a:ext>
              </a:extLst>
            </p:cNvPr>
            <p:cNvCxnSpPr>
              <a:cxnSpLocks/>
            </p:cNvCxnSpPr>
            <p:nvPr/>
          </p:nvCxnSpPr>
          <p:spPr>
            <a:xfrm flipV="1">
              <a:off x="2182928" y="2407903"/>
              <a:ext cx="101441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339B6EF-91AB-6347-A8DB-434A37E94560}"/>
                </a:ext>
              </a:extLst>
            </p:cNvPr>
            <p:cNvCxnSpPr>
              <a:cxnSpLocks/>
            </p:cNvCxnSpPr>
            <p:nvPr/>
          </p:nvCxnSpPr>
          <p:spPr>
            <a:xfrm flipV="1">
              <a:off x="3197340" y="2416063"/>
              <a:ext cx="974611" cy="4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F1A3E2F-8FB5-A1BB-012B-3C5E4F97B325}"/>
              </a:ext>
            </a:extLst>
          </p:cNvPr>
          <p:cNvGrpSpPr/>
          <p:nvPr/>
        </p:nvGrpSpPr>
        <p:grpSpPr>
          <a:xfrm>
            <a:off x="6575234" y="3871988"/>
            <a:ext cx="2292488" cy="1944451"/>
            <a:chOff x="5479024" y="4339883"/>
            <a:chExt cx="2292488" cy="1944451"/>
          </a:xfrm>
        </p:grpSpPr>
        <p:sp>
          <p:nvSpPr>
            <p:cNvPr id="9" name="Rectangle 8">
              <a:extLst>
                <a:ext uri="{FF2B5EF4-FFF2-40B4-BE49-F238E27FC236}">
                  <a16:creationId xmlns:a16="http://schemas.microsoft.com/office/drawing/2014/main" id="{FB7101F0-5A00-8AF6-F3CD-876F0AD7C271}"/>
                </a:ext>
              </a:extLst>
            </p:cNvPr>
            <p:cNvSpPr/>
            <p:nvPr/>
          </p:nvSpPr>
          <p:spPr>
            <a:xfrm>
              <a:off x="5762080" y="4405991"/>
              <a:ext cx="63630" cy="72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52296C-D944-AAAF-69F8-FACFE176A713}"/>
                </a:ext>
              </a:extLst>
            </p:cNvPr>
            <p:cNvSpPr/>
            <p:nvPr/>
          </p:nvSpPr>
          <p:spPr>
            <a:xfrm>
              <a:off x="5762079" y="5234741"/>
              <a:ext cx="63630" cy="16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6989EB-15A2-DEC9-9FFA-9506D66232A8}"/>
                </a:ext>
              </a:extLst>
            </p:cNvPr>
            <p:cNvSpPr/>
            <p:nvPr/>
          </p:nvSpPr>
          <p:spPr>
            <a:xfrm>
              <a:off x="5762079" y="5499317"/>
              <a:ext cx="63630" cy="781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FA1570-EA77-7BE4-A239-6E272B9C4E6E}"/>
                </a:ext>
              </a:extLst>
            </p:cNvPr>
            <p:cNvSpPr txBox="1"/>
            <p:nvPr/>
          </p:nvSpPr>
          <p:spPr>
            <a:xfrm>
              <a:off x="5479024" y="5143820"/>
              <a:ext cx="157498" cy="179515"/>
            </a:xfrm>
            <a:prstGeom prst="rect">
              <a:avLst/>
            </a:prstGeom>
            <a:noFill/>
          </p:spPr>
          <p:txBody>
            <a:bodyPr wrap="none" rtlCol="0">
              <a:spAutoFit/>
            </a:bodyPr>
            <a:lstStyle/>
            <a:p>
              <a:r>
                <a:rPr lang="en-US" dirty="0"/>
                <a:t>d</a:t>
              </a:r>
            </a:p>
          </p:txBody>
        </p:sp>
        <p:sp>
          <p:nvSpPr>
            <p:cNvPr id="16" name="Rectangle 15">
              <a:extLst>
                <a:ext uri="{FF2B5EF4-FFF2-40B4-BE49-F238E27FC236}">
                  <a16:creationId xmlns:a16="http://schemas.microsoft.com/office/drawing/2014/main" id="{0FFF0FA5-8B3C-B6DA-CBE4-C9C518ED8C0F}"/>
                </a:ext>
              </a:extLst>
            </p:cNvPr>
            <p:cNvSpPr/>
            <p:nvPr/>
          </p:nvSpPr>
          <p:spPr>
            <a:xfrm>
              <a:off x="7705435" y="4339883"/>
              <a:ext cx="66077" cy="1944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1EA286D-37FD-567B-0553-902C4946FA4A}"/>
                </a:ext>
              </a:extLst>
            </p:cNvPr>
            <p:cNvCxnSpPr/>
            <p:nvPr/>
          </p:nvCxnSpPr>
          <p:spPr>
            <a:xfrm flipV="1">
              <a:off x="5865726" y="4936637"/>
              <a:ext cx="1839708" cy="384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EA51F5-E2FC-7DB6-EC54-97A32706E6E2}"/>
                </a:ext>
              </a:extLst>
            </p:cNvPr>
            <p:cNvCxnSpPr>
              <a:cxnSpLocks/>
            </p:cNvCxnSpPr>
            <p:nvPr/>
          </p:nvCxnSpPr>
          <p:spPr>
            <a:xfrm flipV="1">
              <a:off x="5869923" y="5314090"/>
              <a:ext cx="1814345" cy="52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A87F00C-94D0-2001-6012-D2208EAFE598}"/>
                    </a:ext>
                  </a:extLst>
                </p:cNvPr>
                <p:cNvSpPr txBox="1"/>
                <p:nvPr/>
              </p:nvSpPr>
              <p:spPr>
                <a:xfrm>
                  <a:off x="6684792" y="5015338"/>
                  <a:ext cx="192259" cy="179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9" name="TextBox 18">
                  <a:extLst>
                    <a:ext uri="{FF2B5EF4-FFF2-40B4-BE49-F238E27FC236}">
                      <a16:creationId xmlns:a16="http://schemas.microsoft.com/office/drawing/2014/main" id="{AA87F00C-94D0-2001-6012-D2208EAFE598}"/>
                    </a:ext>
                  </a:extLst>
                </p:cNvPr>
                <p:cNvSpPr txBox="1">
                  <a:spLocks noRot="1" noChangeAspect="1" noMove="1" noResize="1" noEditPoints="1" noAdjustHandles="1" noChangeArrowheads="1" noChangeShapeType="1" noTextEdit="1"/>
                </p:cNvSpPr>
                <p:nvPr/>
              </p:nvSpPr>
              <p:spPr>
                <a:xfrm>
                  <a:off x="6684792" y="5015338"/>
                  <a:ext cx="192259" cy="179515"/>
                </a:xfrm>
                <a:prstGeom prst="rect">
                  <a:avLst/>
                </a:prstGeom>
                <a:blipFill>
                  <a:blip r:embed="rId4"/>
                  <a:stretch>
                    <a:fillRect r="-58065" b="-93103"/>
                  </a:stretch>
                </a:blipFill>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6290FF6D-3E6F-7558-39D1-66A29945C5E3}"/>
              </a:ext>
            </a:extLst>
          </p:cNvPr>
          <p:cNvGrpSpPr/>
          <p:nvPr/>
        </p:nvGrpSpPr>
        <p:grpSpPr>
          <a:xfrm>
            <a:off x="9667487" y="4694145"/>
            <a:ext cx="2277767" cy="1944451"/>
            <a:chOff x="9192908" y="4339882"/>
            <a:chExt cx="2277767" cy="1944451"/>
          </a:xfrm>
        </p:grpSpPr>
        <p:sp>
          <p:nvSpPr>
            <p:cNvPr id="25" name="Rectangle 24">
              <a:extLst>
                <a:ext uri="{FF2B5EF4-FFF2-40B4-BE49-F238E27FC236}">
                  <a16:creationId xmlns:a16="http://schemas.microsoft.com/office/drawing/2014/main" id="{22223B1D-5E9F-AFAD-3DA9-B7D50935992A}"/>
                </a:ext>
              </a:extLst>
            </p:cNvPr>
            <p:cNvSpPr/>
            <p:nvPr/>
          </p:nvSpPr>
          <p:spPr>
            <a:xfrm>
              <a:off x="9461243" y="4405990"/>
              <a:ext cx="63630" cy="60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CF7696-E72A-F583-2B23-9B2BC85E109B}"/>
                </a:ext>
              </a:extLst>
            </p:cNvPr>
            <p:cNvSpPr/>
            <p:nvPr/>
          </p:nvSpPr>
          <p:spPr>
            <a:xfrm>
              <a:off x="9461242" y="5105066"/>
              <a:ext cx="63630" cy="16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6752DD-08AB-4423-BC4B-B4AC233BBBC5}"/>
                </a:ext>
              </a:extLst>
            </p:cNvPr>
            <p:cNvSpPr/>
            <p:nvPr/>
          </p:nvSpPr>
          <p:spPr>
            <a:xfrm>
              <a:off x="9461242" y="5368956"/>
              <a:ext cx="63630" cy="16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BFA61E-0C5C-D014-9F09-14D1D6BA204B}"/>
                </a:ext>
              </a:extLst>
            </p:cNvPr>
            <p:cNvSpPr/>
            <p:nvPr/>
          </p:nvSpPr>
          <p:spPr>
            <a:xfrm>
              <a:off x="9461242" y="5676827"/>
              <a:ext cx="63630" cy="60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8307FCD-5456-5D0E-525C-2B66CDC52642}"/>
                </a:ext>
              </a:extLst>
            </p:cNvPr>
            <p:cNvSpPr txBox="1"/>
            <p:nvPr/>
          </p:nvSpPr>
          <p:spPr>
            <a:xfrm>
              <a:off x="9192908" y="5009745"/>
              <a:ext cx="157498" cy="179515"/>
            </a:xfrm>
            <a:prstGeom prst="rect">
              <a:avLst/>
            </a:prstGeom>
            <a:noFill/>
          </p:spPr>
          <p:txBody>
            <a:bodyPr wrap="none" rtlCol="0">
              <a:spAutoFit/>
            </a:bodyPr>
            <a:lstStyle/>
            <a:p>
              <a:r>
                <a:rPr lang="en-US" dirty="0"/>
                <a:t>d</a:t>
              </a:r>
            </a:p>
          </p:txBody>
        </p:sp>
        <p:sp>
          <p:nvSpPr>
            <p:cNvPr id="30" name="TextBox 29">
              <a:extLst>
                <a:ext uri="{FF2B5EF4-FFF2-40B4-BE49-F238E27FC236}">
                  <a16:creationId xmlns:a16="http://schemas.microsoft.com/office/drawing/2014/main" id="{9EFEB118-61F7-3EF8-E8C4-0BDED818B6F3}"/>
                </a:ext>
              </a:extLst>
            </p:cNvPr>
            <p:cNvSpPr txBox="1"/>
            <p:nvPr/>
          </p:nvSpPr>
          <p:spPr>
            <a:xfrm>
              <a:off x="9192908" y="5271973"/>
              <a:ext cx="157498" cy="179515"/>
            </a:xfrm>
            <a:prstGeom prst="rect">
              <a:avLst/>
            </a:prstGeom>
            <a:noFill/>
          </p:spPr>
          <p:txBody>
            <a:bodyPr wrap="none" rtlCol="0">
              <a:spAutoFit/>
            </a:bodyPr>
            <a:lstStyle/>
            <a:p>
              <a:r>
                <a:rPr lang="en-US" dirty="0"/>
                <a:t>d</a:t>
              </a:r>
            </a:p>
          </p:txBody>
        </p:sp>
        <p:sp>
          <p:nvSpPr>
            <p:cNvPr id="31" name="Rectangle 30">
              <a:extLst>
                <a:ext uri="{FF2B5EF4-FFF2-40B4-BE49-F238E27FC236}">
                  <a16:creationId xmlns:a16="http://schemas.microsoft.com/office/drawing/2014/main" id="{FA1A058C-4A3A-E431-DA4C-27CD22388D6B}"/>
                </a:ext>
              </a:extLst>
            </p:cNvPr>
            <p:cNvSpPr/>
            <p:nvPr/>
          </p:nvSpPr>
          <p:spPr>
            <a:xfrm>
              <a:off x="11404598" y="4339882"/>
              <a:ext cx="66077" cy="1944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83BEF1E-0BA1-04B3-D582-1F10C407A33C}"/>
                </a:ext>
              </a:extLst>
            </p:cNvPr>
            <p:cNvCxnSpPr>
              <a:cxnSpLocks/>
            </p:cNvCxnSpPr>
            <p:nvPr/>
          </p:nvCxnSpPr>
          <p:spPr>
            <a:xfrm flipV="1">
              <a:off x="9564889" y="4936636"/>
              <a:ext cx="1839708" cy="384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A6DAF-8AD2-537B-C3C5-5208A7D6D398}"/>
                </a:ext>
              </a:extLst>
            </p:cNvPr>
            <p:cNvCxnSpPr>
              <a:cxnSpLocks/>
            </p:cNvCxnSpPr>
            <p:nvPr/>
          </p:nvCxnSpPr>
          <p:spPr>
            <a:xfrm flipV="1">
              <a:off x="9569086" y="5314089"/>
              <a:ext cx="1814345" cy="52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BFBF36F-2C40-D8A1-6C14-7F5F64EE354A}"/>
                    </a:ext>
                  </a:extLst>
                </p:cNvPr>
                <p:cNvSpPr txBox="1"/>
                <p:nvPr/>
              </p:nvSpPr>
              <p:spPr>
                <a:xfrm>
                  <a:off x="10383955" y="5015337"/>
                  <a:ext cx="192259" cy="179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4" name="TextBox 33">
                  <a:extLst>
                    <a:ext uri="{FF2B5EF4-FFF2-40B4-BE49-F238E27FC236}">
                      <a16:creationId xmlns:a16="http://schemas.microsoft.com/office/drawing/2014/main" id="{1BFBF36F-2C40-D8A1-6C14-7F5F64EE354A}"/>
                    </a:ext>
                  </a:extLst>
                </p:cNvPr>
                <p:cNvSpPr txBox="1">
                  <a:spLocks noRot="1" noChangeAspect="1" noMove="1" noResize="1" noEditPoints="1" noAdjustHandles="1" noChangeArrowheads="1" noChangeShapeType="1" noTextEdit="1"/>
                </p:cNvSpPr>
                <p:nvPr/>
              </p:nvSpPr>
              <p:spPr>
                <a:xfrm>
                  <a:off x="10383955" y="5015337"/>
                  <a:ext cx="192259" cy="179515"/>
                </a:xfrm>
                <a:prstGeom prst="rect">
                  <a:avLst/>
                </a:prstGeom>
                <a:blipFill>
                  <a:blip r:embed="rId5"/>
                  <a:stretch>
                    <a:fillRect r="-56250" b="-93103"/>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3F6FDB82-E174-8781-F229-E2A7CCBE2AAF}"/>
              </a:ext>
            </a:extLst>
          </p:cNvPr>
          <p:cNvGrpSpPr/>
          <p:nvPr/>
        </p:nvGrpSpPr>
        <p:grpSpPr>
          <a:xfrm>
            <a:off x="1566223" y="964355"/>
            <a:ext cx="2277767" cy="1944451"/>
            <a:chOff x="9192908" y="4339882"/>
            <a:chExt cx="2277767" cy="1944451"/>
          </a:xfrm>
        </p:grpSpPr>
        <p:sp>
          <p:nvSpPr>
            <p:cNvPr id="11" name="Rectangle 10">
              <a:extLst>
                <a:ext uri="{FF2B5EF4-FFF2-40B4-BE49-F238E27FC236}">
                  <a16:creationId xmlns:a16="http://schemas.microsoft.com/office/drawing/2014/main" id="{9594EFC6-191E-5A3B-54BA-5C32433B6B43}"/>
                </a:ext>
              </a:extLst>
            </p:cNvPr>
            <p:cNvSpPr/>
            <p:nvPr/>
          </p:nvSpPr>
          <p:spPr>
            <a:xfrm>
              <a:off x="9461243" y="4405990"/>
              <a:ext cx="63630" cy="60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534156-DC7C-84EB-9BEC-EFA0D347A623}"/>
                </a:ext>
              </a:extLst>
            </p:cNvPr>
            <p:cNvSpPr/>
            <p:nvPr/>
          </p:nvSpPr>
          <p:spPr>
            <a:xfrm>
              <a:off x="9461242" y="5105066"/>
              <a:ext cx="63630" cy="16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377970-49DD-7233-521E-8D4E5FE8B82E}"/>
                </a:ext>
              </a:extLst>
            </p:cNvPr>
            <p:cNvSpPr/>
            <p:nvPr/>
          </p:nvSpPr>
          <p:spPr>
            <a:xfrm>
              <a:off x="9461242" y="5368956"/>
              <a:ext cx="63630" cy="16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4AF21D-1645-19E8-297B-1C983B6DF776}"/>
                </a:ext>
              </a:extLst>
            </p:cNvPr>
            <p:cNvSpPr/>
            <p:nvPr/>
          </p:nvSpPr>
          <p:spPr>
            <a:xfrm>
              <a:off x="9461242" y="5676827"/>
              <a:ext cx="63630" cy="60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318575B-602F-58BA-5243-542AF312D1A9}"/>
                </a:ext>
              </a:extLst>
            </p:cNvPr>
            <p:cNvSpPr txBox="1"/>
            <p:nvPr/>
          </p:nvSpPr>
          <p:spPr>
            <a:xfrm>
              <a:off x="9192908" y="5009745"/>
              <a:ext cx="157498" cy="179515"/>
            </a:xfrm>
            <a:prstGeom prst="rect">
              <a:avLst/>
            </a:prstGeom>
            <a:noFill/>
          </p:spPr>
          <p:txBody>
            <a:bodyPr wrap="none" rtlCol="0">
              <a:spAutoFit/>
            </a:bodyPr>
            <a:lstStyle/>
            <a:p>
              <a:r>
                <a:rPr lang="en-US" dirty="0"/>
                <a:t>d</a:t>
              </a:r>
            </a:p>
          </p:txBody>
        </p:sp>
        <p:sp>
          <p:nvSpPr>
            <p:cNvPr id="23" name="TextBox 22">
              <a:extLst>
                <a:ext uri="{FF2B5EF4-FFF2-40B4-BE49-F238E27FC236}">
                  <a16:creationId xmlns:a16="http://schemas.microsoft.com/office/drawing/2014/main" id="{32AF280E-74FF-DC9B-BEA8-1AA3E5B7E2FF}"/>
                </a:ext>
              </a:extLst>
            </p:cNvPr>
            <p:cNvSpPr txBox="1"/>
            <p:nvPr/>
          </p:nvSpPr>
          <p:spPr>
            <a:xfrm>
              <a:off x="9192908" y="5271973"/>
              <a:ext cx="157498" cy="179515"/>
            </a:xfrm>
            <a:prstGeom prst="rect">
              <a:avLst/>
            </a:prstGeom>
            <a:noFill/>
          </p:spPr>
          <p:txBody>
            <a:bodyPr wrap="none" rtlCol="0">
              <a:spAutoFit/>
            </a:bodyPr>
            <a:lstStyle/>
            <a:p>
              <a:r>
                <a:rPr lang="en-US" dirty="0"/>
                <a:t>d</a:t>
              </a:r>
            </a:p>
          </p:txBody>
        </p:sp>
        <p:sp>
          <p:nvSpPr>
            <p:cNvPr id="24" name="Rectangle 23">
              <a:extLst>
                <a:ext uri="{FF2B5EF4-FFF2-40B4-BE49-F238E27FC236}">
                  <a16:creationId xmlns:a16="http://schemas.microsoft.com/office/drawing/2014/main" id="{881F5A49-D655-AA53-3977-13FC3F223D1C}"/>
                </a:ext>
              </a:extLst>
            </p:cNvPr>
            <p:cNvSpPr/>
            <p:nvPr/>
          </p:nvSpPr>
          <p:spPr>
            <a:xfrm>
              <a:off x="11404598" y="4339882"/>
              <a:ext cx="66077" cy="1944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9E05BA6-FFB7-9E5F-3329-3227B5AFEF77}"/>
                </a:ext>
              </a:extLst>
            </p:cNvPr>
            <p:cNvCxnSpPr>
              <a:cxnSpLocks/>
            </p:cNvCxnSpPr>
            <p:nvPr/>
          </p:nvCxnSpPr>
          <p:spPr>
            <a:xfrm flipV="1">
              <a:off x="9564889" y="4936636"/>
              <a:ext cx="1839708" cy="384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996BD4-285B-60B0-68B4-A303BD6BE44E}"/>
                </a:ext>
              </a:extLst>
            </p:cNvPr>
            <p:cNvCxnSpPr>
              <a:cxnSpLocks/>
            </p:cNvCxnSpPr>
            <p:nvPr/>
          </p:nvCxnSpPr>
          <p:spPr>
            <a:xfrm flipV="1">
              <a:off x="9569086" y="5314089"/>
              <a:ext cx="1814345" cy="52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627BF17-88DC-9766-042B-CB68EFC6A099}"/>
                    </a:ext>
                  </a:extLst>
                </p:cNvPr>
                <p:cNvSpPr txBox="1"/>
                <p:nvPr/>
              </p:nvSpPr>
              <p:spPr>
                <a:xfrm>
                  <a:off x="10383955" y="5015337"/>
                  <a:ext cx="192259" cy="179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9" name="TextBox 38">
                  <a:extLst>
                    <a:ext uri="{FF2B5EF4-FFF2-40B4-BE49-F238E27FC236}">
                      <a16:creationId xmlns:a16="http://schemas.microsoft.com/office/drawing/2014/main" id="{F627BF17-88DC-9766-042B-CB68EFC6A099}"/>
                    </a:ext>
                  </a:extLst>
                </p:cNvPr>
                <p:cNvSpPr txBox="1">
                  <a:spLocks noRot="1" noChangeAspect="1" noMove="1" noResize="1" noEditPoints="1" noAdjustHandles="1" noChangeArrowheads="1" noChangeShapeType="1" noTextEdit="1"/>
                </p:cNvSpPr>
                <p:nvPr/>
              </p:nvSpPr>
              <p:spPr>
                <a:xfrm>
                  <a:off x="10383955" y="5015337"/>
                  <a:ext cx="192259" cy="179515"/>
                </a:xfrm>
                <a:prstGeom prst="rect">
                  <a:avLst/>
                </a:prstGeom>
                <a:blipFill>
                  <a:blip r:embed="rId6"/>
                  <a:stretch>
                    <a:fillRect r="-56250" b="-93103"/>
                  </a:stretch>
                </a:blipFill>
              </p:spPr>
              <p:txBody>
                <a:bodyPr/>
                <a:lstStyle/>
                <a:p>
                  <a:r>
                    <a:rPr lang="en-US">
                      <a:noFill/>
                    </a:rPr>
                    <a:t> </a:t>
                  </a:r>
                </a:p>
              </p:txBody>
            </p:sp>
          </mc:Fallback>
        </mc:AlternateContent>
      </p:grpSp>
      <p:sp>
        <p:nvSpPr>
          <p:cNvPr id="41" name="TextBox 40">
            <a:extLst>
              <a:ext uri="{FF2B5EF4-FFF2-40B4-BE49-F238E27FC236}">
                <a16:creationId xmlns:a16="http://schemas.microsoft.com/office/drawing/2014/main" id="{73F6A245-86E9-29A4-62E4-EF26C7141C43}"/>
              </a:ext>
            </a:extLst>
          </p:cNvPr>
          <p:cNvSpPr txBox="1"/>
          <p:nvPr/>
        </p:nvSpPr>
        <p:spPr>
          <a:xfrm>
            <a:off x="1241927" y="43634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pic>
        <p:nvPicPr>
          <p:cNvPr id="44" name="Graphic 44">
            <a:extLst>
              <a:ext uri="{FF2B5EF4-FFF2-40B4-BE49-F238E27FC236}">
                <a16:creationId xmlns:a16="http://schemas.microsoft.com/office/drawing/2014/main" id="{5FEF3431-1204-4417-DCD8-EF6E9FD488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31801" y="1617078"/>
            <a:ext cx="2784977" cy="589213"/>
          </a:xfrm>
          <a:prstGeom prst="rect">
            <a:avLst/>
          </a:prstGeom>
        </p:spPr>
      </p:pic>
      <p:cxnSp>
        <p:nvCxnSpPr>
          <p:cNvPr id="45" name="Straight Arrow Connector 44">
            <a:extLst>
              <a:ext uri="{FF2B5EF4-FFF2-40B4-BE49-F238E27FC236}">
                <a16:creationId xmlns:a16="http://schemas.microsoft.com/office/drawing/2014/main" id="{B66773E2-34CA-2C1B-892D-A88DBC93DB1C}"/>
              </a:ext>
            </a:extLst>
          </p:cNvPr>
          <p:cNvCxnSpPr/>
          <p:nvPr/>
        </p:nvCxnSpPr>
        <p:spPr>
          <a:xfrm flipV="1">
            <a:off x="264695" y="3753852"/>
            <a:ext cx="11530262" cy="668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654ED01-76B3-4228-8812-54D4339E1135}"/>
              </a:ext>
            </a:extLst>
          </p:cNvPr>
          <p:cNvSpPr txBox="1"/>
          <p:nvPr/>
        </p:nvSpPr>
        <p:spPr>
          <a:xfrm>
            <a:off x="428959" y="415874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When there are two slits, the first intensity maximum is observed at</a:t>
            </a:r>
          </a:p>
        </p:txBody>
      </p:sp>
      <p:pic>
        <p:nvPicPr>
          <p:cNvPr id="47" name="Graphic 47">
            <a:extLst>
              <a:ext uri="{FF2B5EF4-FFF2-40B4-BE49-F238E27FC236}">
                <a16:creationId xmlns:a16="http://schemas.microsoft.com/office/drawing/2014/main" id="{9219488E-DA9C-78C1-A8A6-1A6A964854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21627" y="4769853"/>
            <a:ext cx="494798" cy="239294"/>
          </a:xfrm>
          <a:prstGeom prst="rect">
            <a:avLst/>
          </a:prstGeom>
        </p:spPr>
      </p:pic>
      <p:sp>
        <p:nvSpPr>
          <p:cNvPr id="48" name="TextBox 47">
            <a:extLst>
              <a:ext uri="{FF2B5EF4-FFF2-40B4-BE49-F238E27FC236}">
                <a16:creationId xmlns:a16="http://schemas.microsoft.com/office/drawing/2014/main" id="{0A206A40-145E-40C7-FD57-10F83E684CC2}"/>
              </a:ext>
            </a:extLst>
          </p:cNvPr>
          <p:cNvSpPr txBox="1"/>
          <p:nvPr/>
        </p:nvSpPr>
        <p:spPr>
          <a:xfrm>
            <a:off x="428959" y="512127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When there are three slits (same d, same     ), where will we find the first intensity maximum?</a:t>
            </a:r>
          </a:p>
        </p:txBody>
      </p:sp>
      <p:pic>
        <p:nvPicPr>
          <p:cNvPr id="49" name="Graphic 49">
            <a:extLst>
              <a:ext uri="{FF2B5EF4-FFF2-40B4-BE49-F238E27FC236}">
                <a16:creationId xmlns:a16="http://schemas.microsoft.com/office/drawing/2014/main" id="{1C5EE9B8-965A-65BF-D5DD-FE8391C3A2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92717" y="5445877"/>
            <a:ext cx="205037" cy="224088"/>
          </a:xfrm>
          <a:prstGeom prst="rect">
            <a:avLst/>
          </a:prstGeom>
        </p:spPr>
      </p:pic>
      <p:sp>
        <p:nvSpPr>
          <p:cNvPr id="50" name="TextBox 49">
            <a:extLst>
              <a:ext uri="{FF2B5EF4-FFF2-40B4-BE49-F238E27FC236}">
                <a16:creationId xmlns:a16="http://schemas.microsoft.com/office/drawing/2014/main" id="{3936370D-97F2-9FCF-83FB-B318932689B8}"/>
              </a:ext>
            </a:extLst>
          </p:cNvPr>
          <p:cNvSpPr txBox="1"/>
          <p:nvPr/>
        </p:nvSpPr>
        <p:spPr>
          <a:xfrm>
            <a:off x="4167939" y="4381834"/>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 less than</a:t>
            </a:r>
          </a:p>
          <a:p>
            <a:endParaRPr lang="en-US" dirty="0">
              <a:cs typeface="Calibri"/>
            </a:endParaRPr>
          </a:p>
          <a:p>
            <a:r>
              <a:rPr lang="en-US" dirty="0">
                <a:cs typeface="Calibri"/>
              </a:rPr>
              <a:t>B) at</a:t>
            </a:r>
          </a:p>
          <a:p>
            <a:endParaRPr lang="en-US" dirty="0">
              <a:cs typeface="Calibri"/>
            </a:endParaRPr>
          </a:p>
          <a:p>
            <a:r>
              <a:rPr lang="en-US" dirty="0">
                <a:cs typeface="Calibri"/>
              </a:rPr>
              <a:t>C) greater than</a:t>
            </a:r>
          </a:p>
        </p:txBody>
      </p:sp>
      <p:pic>
        <p:nvPicPr>
          <p:cNvPr id="51" name="Graphic 47">
            <a:extLst>
              <a:ext uri="{FF2B5EF4-FFF2-40B4-BE49-F238E27FC236}">
                <a16:creationId xmlns:a16="http://schemas.microsoft.com/office/drawing/2014/main" id="{42327F0D-425F-EA43-8095-6F15BD201D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44206" y="4462379"/>
            <a:ext cx="494798" cy="239294"/>
          </a:xfrm>
          <a:prstGeom prst="rect">
            <a:avLst/>
          </a:prstGeom>
        </p:spPr>
      </p:pic>
      <p:pic>
        <p:nvPicPr>
          <p:cNvPr id="52" name="Graphic 47">
            <a:extLst>
              <a:ext uri="{FF2B5EF4-FFF2-40B4-BE49-F238E27FC236}">
                <a16:creationId xmlns:a16="http://schemas.microsoft.com/office/drawing/2014/main" id="{4CF4D1F3-3EDC-68EE-6341-42AE4B03C8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24941" y="5558589"/>
            <a:ext cx="494798" cy="239294"/>
          </a:xfrm>
          <a:prstGeom prst="rect">
            <a:avLst/>
          </a:prstGeom>
        </p:spPr>
      </p:pic>
      <p:pic>
        <p:nvPicPr>
          <p:cNvPr id="53" name="Graphic 47">
            <a:extLst>
              <a:ext uri="{FF2B5EF4-FFF2-40B4-BE49-F238E27FC236}">
                <a16:creationId xmlns:a16="http://schemas.microsoft.com/office/drawing/2014/main" id="{04662B21-A138-EF68-E56D-36D5E33BED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89153" y="5003800"/>
            <a:ext cx="494798" cy="239294"/>
          </a:xfrm>
          <a:prstGeom prst="rect">
            <a:avLst/>
          </a:prstGeom>
        </p:spPr>
      </p:pic>
    </p:spTree>
    <p:extLst>
      <p:ext uri="{BB962C8B-B14F-4D97-AF65-F5344CB8AC3E}">
        <p14:creationId xmlns:p14="http://schemas.microsoft.com/office/powerpoint/2010/main" val="132921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309DB32-4F11-8BFB-1CE1-A69BB4D9BB51}"/>
              </a:ext>
            </a:extLst>
          </p:cNvPr>
          <p:cNvPicPr>
            <a:picLocks noChangeAspect="1"/>
          </p:cNvPicPr>
          <p:nvPr/>
        </p:nvPicPr>
        <p:blipFill>
          <a:blip r:embed="rId2"/>
          <a:stretch>
            <a:fillRect/>
          </a:stretch>
        </p:blipFill>
        <p:spPr>
          <a:xfrm>
            <a:off x="4168515" y="3281247"/>
            <a:ext cx="2743200" cy="1444752"/>
          </a:xfrm>
          <a:prstGeom prst="rect">
            <a:avLst/>
          </a:prstGeom>
        </p:spPr>
      </p:pic>
      <p:sp>
        <p:nvSpPr>
          <p:cNvPr id="2" name="Title 1">
            <a:extLst>
              <a:ext uri="{FF2B5EF4-FFF2-40B4-BE49-F238E27FC236}">
                <a16:creationId xmlns:a16="http://schemas.microsoft.com/office/drawing/2014/main" id="{505701D6-7481-1546-8E73-1C9D645C0F15}"/>
              </a:ext>
            </a:extLst>
          </p:cNvPr>
          <p:cNvSpPr>
            <a:spLocks noGrp="1"/>
          </p:cNvSpPr>
          <p:nvPr>
            <p:ph type="title"/>
          </p:nvPr>
        </p:nvSpPr>
        <p:spPr/>
        <p:txBody>
          <a:bodyPr>
            <a:normAutofit fontScale="90000"/>
          </a:bodyPr>
          <a:lstStyle/>
          <a:p>
            <a:r>
              <a:rPr lang="en-US" dirty="0"/>
              <a:t>Application of diffraction gratings: spectroscopy</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0033A08-078E-B448-80AA-2125214C5A86}"/>
                  </a:ext>
                </a:extLst>
              </p:cNvPr>
              <p:cNvSpPr txBox="1"/>
              <p:nvPr/>
            </p:nvSpPr>
            <p:spPr>
              <a:xfrm>
                <a:off x="6045152" y="1330548"/>
                <a:ext cx="5398234" cy="1200329"/>
              </a:xfrm>
              <a:prstGeom prst="rect">
                <a:avLst/>
              </a:prstGeom>
              <a:noFill/>
            </p:spPr>
            <p:txBody>
              <a:bodyPr wrap="square" rtlCol="0">
                <a:spAutoFit/>
              </a:bodyPr>
              <a:lstStyle/>
              <a:p>
                <a:r>
                  <a:rPr lang="en-US" sz="2400" dirty="0"/>
                  <a:t>By looking at the spectral lines, we can measure what atoms are present in exoplanets! (know d, but don’t know </a:t>
                </a:r>
                <a14:m>
                  <m:oMath xmlns:m="http://schemas.openxmlformats.org/officeDocument/2006/math">
                    <m:r>
                      <a:rPr lang="en-US" sz="2400" i="1" smtClean="0">
                        <a:latin typeface="Cambria Math" panose="02040503050406030204" pitchFamily="18" charset="0"/>
                        <a:ea typeface="Cambria Math" panose="02040503050406030204" pitchFamily="18" charset="0"/>
                      </a:rPr>
                      <m:t>𝜆</m:t>
                    </m:r>
                  </m:oMath>
                </a14:m>
                <a:r>
                  <a:rPr lang="en-US" sz="2400" dirty="0"/>
                  <a:t>)</a:t>
                </a:r>
              </a:p>
            </p:txBody>
          </p:sp>
        </mc:Choice>
        <mc:Fallback>
          <p:sp>
            <p:nvSpPr>
              <p:cNvPr id="3" name="TextBox 2">
                <a:extLst>
                  <a:ext uri="{FF2B5EF4-FFF2-40B4-BE49-F238E27FC236}">
                    <a16:creationId xmlns:a16="http://schemas.microsoft.com/office/drawing/2014/main" id="{50033A08-078E-B448-80AA-2125214C5A86}"/>
                  </a:ext>
                </a:extLst>
              </p:cNvPr>
              <p:cNvSpPr txBox="1">
                <a:spLocks noRot="1" noChangeAspect="1" noMove="1" noResize="1" noEditPoints="1" noAdjustHandles="1" noChangeArrowheads="1" noChangeShapeType="1" noTextEdit="1"/>
              </p:cNvSpPr>
              <p:nvPr/>
            </p:nvSpPr>
            <p:spPr>
              <a:xfrm>
                <a:off x="6045152" y="1330548"/>
                <a:ext cx="5398234" cy="1200329"/>
              </a:xfrm>
              <a:prstGeom prst="rect">
                <a:avLst/>
              </a:prstGeom>
              <a:blipFill>
                <a:blip r:embed="rId3"/>
                <a:stretch>
                  <a:fillRect l="-1808" t="-4061" b="-1066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9CA761F-3290-A10E-CA68-56678F96CEEB}"/>
              </a:ext>
            </a:extLst>
          </p:cNvPr>
          <p:cNvGrpSpPr/>
          <p:nvPr/>
        </p:nvGrpSpPr>
        <p:grpSpPr>
          <a:xfrm>
            <a:off x="316793" y="1170649"/>
            <a:ext cx="5064760" cy="1595120"/>
            <a:chOff x="579121" y="1457960"/>
            <a:chExt cx="5064760" cy="1595120"/>
          </a:xfrm>
        </p:grpSpPr>
        <p:sp>
          <p:nvSpPr>
            <p:cNvPr id="4" name="Rectangle 3">
              <a:extLst>
                <a:ext uri="{FF2B5EF4-FFF2-40B4-BE49-F238E27FC236}">
                  <a16:creationId xmlns:a16="http://schemas.microsoft.com/office/drawing/2014/main" id="{BB4C0D68-0C6E-EB4D-AC13-32DA38073DF9}"/>
                </a:ext>
              </a:extLst>
            </p:cNvPr>
            <p:cNvSpPr/>
            <p:nvPr/>
          </p:nvSpPr>
          <p:spPr>
            <a:xfrm>
              <a:off x="579121" y="1457960"/>
              <a:ext cx="5064760" cy="1595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A9562FB-7C47-1A47-815D-699B5771786D}"/>
                </a:ext>
              </a:extLst>
            </p:cNvPr>
            <p:cNvSpPr/>
            <p:nvPr/>
          </p:nvSpPr>
          <p:spPr>
            <a:xfrm>
              <a:off x="756920" y="1925320"/>
              <a:ext cx="645160" cy="660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C9D5CB9-888E-1E47-AF8D-35E3C0EBFE2F}"/>
                </a:ext>
              </a:extLst>
            </p:cNvPr>
            <p:cNvCxnSpPr/>
            <p:nvPr/>
          </p:nvCxnSpPr>
          <p:spPr>
            <a:xfrm>
              <a:off x="3111501" y="1618133"/>
              <a:ext cx="0" cy="129999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FDDB3-9F5E-B748-97C3-DC7503A01E17}"/>
                </a:ext>
              </a:extLst>
            </p:cNvPr>
            <p:cNvCxnSpPr/>
            <p:nvPr/>
          </p:nvCxnSpPr>
          <p:spPr>
            <a:xfrm>
              <a:off x="3737626" y="1605525"/>
              <a:ext cx="0" cy="129999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2760BA-6567-2348-86CB-B7A10B743C73}"/>
                </a:ext>
              </a:extLst>
            </p:cNvPr>
            <p:cNvCxnSpPr/>
            <p:nvPr/>
          </p:nvCxnSpPr>
          <p:spPr>
            <a:xfrm>
              <a:off x="4363751" y="1592917"/>
              <a:ext cx="0" cy="129999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A puffy pink planet is seen in orbit around a star">
              <a:extLst>
                <a:ext uri="{FF2B5EF4-FFF2-40B4-BE49-F238E27FC236}">
                  <a16:creationId xmlns:a16="http://schemas.microsoft.com/office/drawing/2014/main" id="{EC56C185-76CF-7A48-913F-8B6E5062C1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61" t="44222" r="52833" b="6963"/>
            <a:stretch/>
          </p:blipFill>
          <p:spPr bwMode="auto">
            <a:xfrm>
              <a:off x="645836" y="1763527"/>
              <a:ext cx="1005830" cy="95877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9390424-E8CA-F642-AA14-6F5A0EA2893A}"/>
                  </a:ext>
                </a:extLst>
              </p:cNvPr>
              <p:cNvSpPr txBox="1"/>
              <p:nvPr/>
            </p:nvSpPr>
            <p:spPr>
              <a:xfrm>
                <a:off x="206269" y="3374342"/>
                <a:ext cx="4192775" cy="3416320"/>
              </a:xfrm>
              <a:prstGeom prst="rect">
                <a:avLst/>
              </a:prstGeom>
              <a:noFill/>
            </p:spPr>
            <p:txBody>
              <a:bodyPr wrap="square" rtlCol="0">
                <a:spAutoFit/>
              </a:bodyPr>
              <a:lstStyle/>
              <a:p>
                <a:r>
                  <a:rPr lang="en-US" sz="2400" dirty="0"/>
                  <a:t>X-ray crystallography</a:t>
                </a:r>
              </a:p>
              <a:p>
                <a:endParaRPr lang="en-US" sz="2400" dirty="0"/>
              </a:p>
              <a:p>
                <a:r>
                  <a:rPr lang="en-US" sz="2400" dirty="0"/>
                  <a:t>Send x-ray known </a:t>
                </a:r>
                <a14:m>
                  <m:oMath xmlns:m="http://schemas.openxmlformats.org/officeDocument/2006/math">
                    <m:r>
                      <a:rPr lang="en-US" sz="2400" i="1" smtClean="0">
                        <a:latin typeface="Cambria Math" panose="02040503050406030204" pitchFamily="18" charset="0"/>
                        <a:ea typeface="Cambria Math" panose="02040503050406030204" pitchFamily="18" charset="0"/>
                      </a:rPr>
                      <m:t>𝜆</m:t>
                    </m:r>
                  </m:oMath>
                </a14:m>
                <a:r>
                  <a:rPr lang="en-US" sz="2400" dirty="0"/>
                  <a:t> through a crystal, bounces off atoms (“sources”) and we know the distances between atoms.</a:t>
                </a:r>
              </a:p>
              <a:p>
                <a:endParaRPr lang="en-US" sz="2400" dirty="0"/>
              </a:p>
              <a:p>
                <a:r>
                  <a:rPr lang="en-US" sz="2400" dirty="0"/>
                  <a:t>DNA’s structure was discovered this way</a:t>
                </a:r>
              </a:p>
            </p:txBody>
          </p:sp>
        </mc:Choice>
        <mc:Fallback>
          <p:sp>
            <p:nvSpPr>
              <p:cNvPr id="13" name="TextBox 12">
                <a:extLst>
                  <a:ext uri="{FF2B5EF4-FFF2-40B4-BE49-F238E27FC236}">
                    <a16:creationId xmlns:a16="http://schemas.microsoft.com/office/drawing/2014/main" id="{B9390424-E8CA-F642-AA14-6F5A0EA2893A}"/>
                  </a:ext>
                </a:extLst>
              </p:cNvPr>
              <p:cNvSpPr txBox="1">
                <a:spLocks noRot="1" noChangeAspect="1" noMove="1" noResize="1" noEditPoints="1" noAdjustHandles="1" noChangeArrowheads="1" noChangeShapeType="1" noTextEdit="1"/>
              </p:cNvSpPr>
              <p:nvPr/>
            </p:nvSpPr>
            <p:spPr>
              <a:xfrm>
                <a:off x="206269" y="3374342"/>
                <a:ext cx="4192775" cy="3416320"/>
              </a:xfrm>
              <a:prstGeom prst="rect">
                <a:avLst/>
              </a:prstGeom>
              <a:blipFill>
                <a:blip r:embed="rId5"/>
                <a:stretch>
                  <a:fillRect l="-2326" t="-1429" r="-581" b="-3214"/>
                </a:stretch>
              </a:blipFill>
            </p:spPr>
            <p:txBody>
              <a:bodyPr/>
              <a:lstStyle/>
              <a:p>
                <a:r>
                  <a:rPr lang="en-US">
                    <a:noFill/>
                  </a:rPr>
                  <a:t> </a:t>
                </a:r>
              </a:p>
            </p:txBody>
          </p:sp>
        </mc:Fallback>
      </mc:AlternateContent>
      <p:pic>
        <p:nvPicPr>
          <p:cNvPr id="7" name="Picture 7" descr="Diagram&#10;&#10;Description automatically generated">
            <a:extLst>
              <a:ext uri="{FF2B5EF4-FFF2-40B4-BE49-F238E27FC236}">
                <a16:creationId xmlns:a16="http://schemas.microsoft.com/office/drawing/2014/main" id="{F9D62B1E-0795-0DE1-EA71-8C8E7BD675C1}"/>
              </a:ext>
            </a:extLst>
          </p:cNvPr>
          <p:cNvPicPr>
            <a:picLocks noChangeAspect="1"/>
          </p:cNvPicPr>
          <p:nvPr/>
        </p:nvPicPr>
        <p:blipFill>
          <a:blip r:embed="rId6"/>
          <a:stretch>
            <a:fillRect/>
          </a:stretch>
        </p:blipFill>
        <p:spPr>
          <a:xfrm>
            <a:off x="7303958" y="3460519"/>
            <a:ext cx="4673183" cy="3103633"/>
          </a:xfrm>
          <a:prstGeom prst="rect">
            <a:avLst/>
          </a:prstGeom>
        </p:spPr>
      </p:pic>
      <p:pic>
        <p:nvPicPr>
          <p:cNvPr id="8" name="Picture 8" descr="Chart&#10;&#10;Description automatically generated">
            <a:extLst>
              <a:ext uri="{FF2B5EF4-FFF2-40B4-BE49-F238E27FC236}">
                <a16:creationId xmlns:a16="http://schemas.microsoft.com/office/drawing/2014/main" id="{5E2CEDD8-1B29-494A-8E4F-8F4A8B4E0AE3}"/>
              </a:ext>
            </a:extLst>
          </p:cNvPr>
          <p:cNvPicPr>
            <a:picLocks noChangeAspect="1"/>
          </p:cNvPicPr>
          <p:nvPr/>
        </p:nvPicPr>
        <p:blipFill rotWithShape="1">
          <a:blip r:embed="rId7"/>
          <a:srcRect r="51503" b="-422"/>
          <a:stretch/>
        </p:blipFill>
        <p:spPr>
          <a:xfrm>
            <a:off x="4430843" y="5010178"/>
            <a:ext cx="2292858" cy="1602035"/>
          </a:xfrm>
          <a:prstGeom prst="rect">
            <a:avLst/>
          </a:prstGeom>
        </p:spPr>
      </p:pic>
      <p:cxnSp>
        <p:nvCxnSpPr>
          <p:cNvPr id="14" name="Straight Arrow Connector 13">
            <a:extLst>
              <a:ext uri="{FF2B5EF4-FFF2-40B4-BE49-F238E27FC236}">
                <a16:creationId xmlns:a16="http://schemas.microsoft.com/office/drawing/2014/main" id="{E24BD11D-90A6-0B6E-906C-D0B4D0796302}"/>
              </a:ext>
            </a:extLst>
          </p:cNvPr>
          <p:cNvCxnSpPr/>
          <p:nvPr/>
        </p:nvCxnSpPr>
        <p:spPr>
          <a:xfrm>
            <a:off x="167390" y="3059241"/>
            <a:ext cx="11873457" cy="12492"/>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222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Diffraction from a single aperture</a:t>
            </a:r>
          </a:p>
        </p:txBody>
      </p:sp>
      <p:pic>
        <p:nvPicPr>
          <p:cNvPr id="4" name="Picture 127" descr="Diffraction_Spo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466" y="3452343"/>
            <a:ext cx="2067059" cy="206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EE6018A-9C3D-4748-B010-F80A6002C52C}"/>
              </a:ext>
            </a:extLst>
          </p:cNvPr>
          <p:cNvSpPr txBox="1"/>
          <p:nvPr/>
        </p:nvSpPr>
        <p:spPr>
          <a:xfrm>
            <a:off x="516312" y="3758707"/>
            <a:ext cx="6685912" cy="2308324"/>
          </a:xfrm>
          <a:prstGeom prst="rect">
            <a:avLst/>
          </a:prstGeom>
          <a:noFill/>
        </p:spPr>
        <p:txBody>
          <a:bodyPr wrap="square" lIns="91440" tIns="45720" rIns="91440" bIns="45720" rtlCol="0" anchor="t">
            <a:spAutoFit/>
          </a:bodyPr>
          <a:lstStyle/>
          <a:p>
            <a:r>
              <a:rPr lang="en-US" sz="2400" b="1" dirty="0">
                <a:cs typeface="Calibri"/>
              </a:rPr>
              <a:t>Diffraction:</a:t>
            </a:r>
            <a:r>
              <a:rPr lang="en-US" sz="2400" dirty="0">
                <a:cs typeface="Calibri"/>
              </a:rPr>
              <a:t> the spreading of waves around obstacles or upon passing through an aperture</a:t>
            </a:r>
          </a:p>
          <a:p>
            <a:endParaRPr lang="en-US" sz="2400" dirty="0">
              <a:cs typeface="Calibri"/>
            </a:endParaRPr>
          </a:p>
          <a:p>
            <a:r>
              <a:rPr lang="en-US" sz="2400" b="1" dirty="0">
                <a:cs typeface="Calibri"/>
              </a:rPr>
              <a:t>Diffraction:</a:t>
            </a:r>
            <a:r>
              <a:rPr lang="en-US" sz="2400" dirty="0">
                <a:cs typeface="Calibri"/>
              </a:rPr>
              <a:t> interference between multiple sources</a:t>
            </a:r>
          </a:p>
          <a:p>
            <a:endParaRPr lang="en-US" sz="2400" dirty="0">
              <a:cs typeface="Calibri"/>
            </a:endParaRPr>
          </a:p>
          <a:p>
            <a:r>
              <a:rPr lang="en-US" sz="2400" dirty="0">
                <a:cs typeface="Calibri"/>
              </a:rPr>
              <a:t>"that's the same thing" - Huygens</a:t>
            </a:r>
          </a:p>
        </p:txBody>
      </p:sp>
    </p:spTree>
    <p:extLst>
      <p:ext uri="{BB962C8B-B14F-4D97-AF65-F5344CB8AC3E}">
        <p14:creationId xmlns:p14="http://schemas.microsoft.com/office/powerpoint/2010/main" val="104955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05E3-2A67-AC43-9DA3-6180575675EF}"/>
              </a:ext>
            </a:extLst>
          </p:cNvPr>
          <p:cNvSpPr>
            <a:spLocks noGrp="1"/>
          </p:cNvSpPr>
          <p:nvPr>
            <p:ph type="title"/>
          </p:nvPr>
        </p:nvSpPr>
        <p:spPr/>
        <p:txBody>
          <a:bodyPr/>
          <a:lstStyle/>
          <a:p>
            <a:r>
              <a:rPr lang="en-US" dirty="0"/>
              <a:t>Summary</a:t>
            </a:r>
          </a:p>
        </p:txBody>
      </p:sp>
      <p:grpSp>
        <p:nvGrpSpPr>
          <p:cNvPr id="13" name="Group 12">
            <a:extLst>
              <a:ext uri="{FF2B5EF4-FFF2-40B4-BE49-F238E27FC236}">
                <a16:creationId xmlns:a16="http://schemas.microsoft.com/office/drawing/2014/main" id="{E603ED15-A532-984F-8CEC-8A7DF3FB7FAB}"/>
              </a:ext>
            </a:extLst>
          </p:cNvPr>
          <p:cNvGrpSpPr/>
          <p:nvPr/>
        </p:nvGrpSpPr>
        <p:grpSpPr>
          <a:xfrm>
            <a:off x="1340825" y="1568554"/>
            <a:ext cx="9891833" cy="3725376"/>
            <a:chOff x="347727" y="1193800"/>
            <a:chExt cx="10884931" cy="4100130"/>
          </a:xfrm>
        </p:grpSpPr>
        <p:sp>
          <p:nvSpPr>
            <p:cNvPr id="3" name="Rectangle 2">
              <a:extLst>
                <a:ext uri="{FF2B5EF4-FFF2-40B4-BE49-F238E27FC236}">
                  <a16:creationId xmlns:a16="http://schemas.microsoft.com/office/drawing/2014/main" id="{CE341FC5-E3B7-0F48-BE93-55A0FB92B2FF}"/>
                </a:ext>
              </a:extLst>
            </p:cNvPr>
            <p:cNvSpPr/>
            <p:nvPr/>
          </p:nvSpPr>
          <p:spPr>
            <a:xfrm>
              <a:off x="717058" y="1661013"/>
              <a:ext cx="242284" cy="1529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9060B4-E163-F14B-8C84-954A6DEDA89E}"/>
                </a:ext>
              </a:extLst>
            </p:cNvPr>
            <p:cNvSpPr/>
            <p:nvPr/>
          </p:nvSpPr>
          <p:spPr>
            <a:xfrm>
              <a:off x="717058" y="3292806"/>
              <a:ext cx="242284" cy="163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92997D-2F8C-8043-A509-1E1B7A363907}"/>
                </a:ext>
              </a:extLst>
            </p:cNvPr>
            <p:cNvSpPr/>
            <p:nvPr/>
          </p:nvSpPr>
          <p:spPr>
            <a:xfrm>
              <a:off x="8532528" y="1661014"/>
              <a:ext cx="144333" cy="326358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23851F-6906-EF4B-8761-9D4FCB8EC0F7}"/>
                </a:ext>
              </a:extLst>
            </p:cNvPr>
            <p:cNvSpPr txBox="1"/>
            <p:nvPr/>
          </p:nvSpPr>
          <p:spPr>
            <a:xfrm rot="16200000">
              <a:off x="159534" y="3005793"/>
              <a:ext cx="745717" cy="369332"/>
            </a:xfrm>
            <a:prstGeom prst="rect">
              <a:avLst/>
            </a:prstGeom>
            <a:noFill/>
          </p:spPr>
          <p:txBody>
            <a:bodyPr wrap="none" rtlCol="0">
              <a:spAutoFit/>
            </a:bodyPr>
            <a:lstStyle/>
            <a:p>
              <a:r>
                <a:rPr lang="en-US" dirty="0"/>
                <a:t>a or D</a:t>
              </a:r>
            </a:p>
          </p:txBody>
        </p:sp>
        <p:sp>
          <p:nvSpPr>
            <p:cNvPr id="7" name="TextBox 6">
              <a:extLst>
                <a:ext uri="{FF2B5EF4-FFF2-40B4-BE49-F238E27FC236}">
                  <a16:creationId xmlns:a16="http://schemas.microsoft.com/office/drawing/2014/main" id="{80A65601-2734-414C-84AF-93D3CFAEF2CE}"/>
                </a:ext>
              </a:extLst>
            </p:cNvPr>
            <p:cNvSpPr txBox="1"/>
            <p:nvPr/>
          </p:nvSpPr>
          <p:spPr>
            <a:xfrm>
              <a:off x="3854097" y="4924598"/>
              <a:ext cx="282450" cy="369332"/>
            </a:xfrm>
            <a:prstGeom prst="rect">
              <a:avLst/>
            </a:prstGeom>
            <a:noFill/>
          </p:spPr>
          <p:txBody>
            <a:bodyPr wrap="none" rtlCol="0">
              <a:spAutoFit/>
            </a:bodyPr>
            <a:lstStyle/>
            <a:p>
              <a:r>
                <a:rPr lang="en-US" dirty="0"/>
                <a:t>L</a:t>
              </a:r>
            </a:p>
          </p:txBody>
        </p:sp>
        <p:cxnSp>
          <p:nvCxnSpPr>
            <p:cNvPr id="8" name="Straight Connector 7">
              <a:extLst>
                <a:ext uri="{FF2B5EF4-FFF2-40B4-BE49-F238E27FC236}">
                  <a16:creationId xmlns:a16="http://schemas.microsoft.com/office/drawing/2014/main" id="{81C6F717-62C5-C645-B5B5-F256AFDA35A6}"/>
                </a:ext>
              </a:extLst>
            </p:cNvPr>
            <p:cNvCxnSpPr/>
            <p:nvPr/>
          </p:nvCxnSpPr>
          <p:spPr>
            <a:xfrm>
              <a:off x="959342" y="3241633"/>
              <a:ext cx="757318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6CC959-B74F-3944-A4E7-C91691F49CD0}"/>
                </a:ext>
              </a:extLst>
            </p:cNvPr>
            <p:cNvCxnSpPr>
              <a:cxnSpLocks/>
            </p:cNvCxnSpPr>
            <p:nvPr/>
          </p:nvCxnSpPr>
          <p:spPr>
            <a:xfrm flipV="1">
              <a:off x="941259" y="2623930"/>
              <a:ext cx="7591269" cy="6177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1D7E126-A9BE-0D49-BB69-1C7CE370D5FB}"/>
                    </a:ext>
                  </a:extLst>
                </p:cNvPr>
                <p:cNvSpPr txBox="1"/>
                <p:nvPr/>
              </p:nvSpPr>
              <p:spPr>
                <a:xfrm>
                  <a:off x="3621182" y="2932781"/>
                  <a:ext cx="3741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0" name="TextBox 9">
                  <a:extLst>
                    <a:ext uri="{FF2B5EF4-FFF2-40B4-BE49-F238E27FC236}">
                      <a16:creationId xmlns:a16="http://schemas.microsoft.com/office/drawing/2014/main" id="{D1D7E126-A9BE-0D49-BB69-1C7CE370D5FB}"/>
                    </a:ext>
                  </a:extLst>
                </p:cNvPr>
                <p:cNvSpPr txBox="1">
                  <a:spLocks noRot="1" noChangeAspect="1" noMove="1" noResize="1" noEditPoints="1" noAdjustHandles="1" noChangeArrowheads="1" noChangeShapeType="1" noTextEdit="1"/>
                </p:cNvSpPr>
                <p:nvPr/>
              </p:nvSpPr>
              <p:spPr>
                <a:xfrm>
                  <a:off x="3621182" y="2932781"/>
                  <a:ext cx="374140" cy="369332"/>
                </a:xfrm>
                <a:prstGeom prst="rect">
                  <a:avLst/>
                </a:prstGeom>
                <a:blipFill>
                  <a:blip r:embed="rId2"/>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DB376CA-E38A-5B43-85D6-05A364D88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8665918" y="1060410"/>
              <a:ext cx="2369518" cy="2636298"/>
            </a:xfrm>
            <a:prstGeom prst="rect">
              <a:avLst/>
            </a:prstGeom>
          </p:spPr>
        </p:pic>
        <p:pic>
          <p:nvPicPr>
            <p:cNvPr id="12" name="Picture 11">
              <a:extLst>
                <a:ext uri="{FF2B5EF4-FFF2-40B4-BE49-F238E27FC236}">
                  <a16:creationId xmlns:a16="http://schemas.microsoft.com/office/drawing/2014/main" id="{4E2DB1D0-4F88-D243-9A66-67C5033DC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940268" y="2473692"/>
              <a:ext cx="1948482" cy="2636298"/>
            </a:xfrm>
            <a:prstGeom prst="rect">
              <a:avLst/>
            </a:prstGeom>
          </p:spPr>
        </p:pic>
      </p:grpSp>
      <p:sp>
        <p:nvSpPr>
          <p:cNvPr id="14" name="TextBox 13">
            <a:extLst>
              <a:ext uri="{FF2B5EF4-FFF2-40B4-BE49-F238E27FC236}">
                <a16:creationId xmlns:a16="http://schemas.microsoft.com/office/drawing/2014/main" id="{D59166A6-2E52-E928-29BD-05C338EA5D43}"/>
              </a:ext>
            </a:extLst>
          </p:cNvPr>
          <p:cNvSpPr txBox="1"/>
          <p:nvPr/>
        </p:nvSpPr>
        <p:spPr>
          <a:xfrm>
            <a:off x="1250950" y="574675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F7F7F"/>
                </a:solidFill>
              </a:rPr>
              <a:t>We'll use "a" for non-thin slit apertures, and "D" for circular apertures</a:t>
            </a:r>
          </a:p>
        </p:txBody>
      </p:sp>
      <p:grpSp>
        <p:nvGrpSpPr>
          <p:cNvPr id="21" name="Group 20">
            <a:extLst>
              <a:ext uri="{FF2B5EF4-FFF2-40B4-BE49-F238E27FC236}">
                <a16:creationId xmlns:a16="http://schemas.microsoft.com/office/drawing/2014/main" id="{409B26D7-A2AF-7773-F7C4-2CF5FEFF4968}"/>
              </a:ext>
            </a:extLst>
          </p:cNvPr>
          <p:cNvGrpSpPr/>
          <p:nvPr/>
        </p:nvGrpSpPr>
        <p:grpSpPr>
          <a:xfrm>
            <a:off x="392390" y="2115100"/>
            <a:ext cx="713170" cy="2587150"/>
            <a:chOff x="272288" y="1591277"/>
            <a:chExt cx="908640" cy="3286379"/>
          </a:xfrm>
        </p:grpSpPr>
        <p:sp>
          <p:nvSpPr>
            <p:cNvPr id="16" name="TextBox 15">
              <a:extLst>
                <a:ext uri="{FF2B5EF4-FFF2-40B4-BE49-F238E27FC236}">
                  <a16:creationId xmlns:a16="http://schemas.microsoft.com/office/drawing/2014/main" id="{7B557F52-EDA7-0098-FDE4-EEAAB5E0D4A4}"/>
                </a:ext>
              </a:extLst>
            </p:cNvPr>
            <p:cNvSpPr txBox="1"/>
            <p:nvPr/>
          </p:nvSpPr>
          <p:spPr>
            <a:xfrm rot="16200000">
              <a:off x="-1090140" y="2953705"/>
              <a:ext cx="3148226" cy="423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cs typeface="Calibri"/>
                </a:rPr>
                <a:t>coherent monochromatic light</a:t>
              </a:r>
            </a:p>
          </p:txBody>
        </p:sp>
        <p:cxnSp>
          <p:nvCxnSpPr>
            <p:cNvPr id="17" name="Straight Arrow Connector 16">
              <a:extLst>
                <a:ext uri="{FF2B5EF4-FFF2-40B4-BE49-F238E27FC236}">
                  <a16:creationId xmlns:a16="http://schemas.microsoft.com/office/drawing/2014/main" id="{5AA1E995-93E1-A66E-73FA-F33C996B5EF4}"/>
                </a:ext>
              </a:extLst>
            </p:cNvPr>
            <p:cNvCxnSpPr/>
            <p:nvPr/>
          </p:nvCxnSpPr>
          <p:spPr>
            <a:xfrm>
              <a:off x="748441" y="169235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5BC8696-44D5-8797-BE17-FA2A7DBB7272}"/>
                </a:ext>
              </a:extLst>
            </p:cNvPr>
            <p:cNvCxnSpPr>
              <a:cxnSpLocks/>
            </p:cNvCxnSpPr>
            <p:nvPr/>
          </p:nvCxnSpPr>
          <p:spPr>
            <a:xfrm>
              <a:off x="892603" y="170608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C3C722-80ED-4781-B572-4A7C3320AC3D}"/>
                </a:ext>
              </a:extLst>
            </p:cNvPr>
            <p:cNvCxnSpPr>
              <a:cxnSpLocks/>
            </p:cNvCxnSpPr>
            <p:nvPr/>
          </p:nvCxnSpPr>
          <p:spPr>
            <a:xfrm>
              <a:off x="1036765" y="169235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A9C2AB-0E6F-38A0-0516-6E2FD74A488F}"/>
                </a:ext>
              </a:extLst>
            </p:cNvPr>
            <p:cNvCxnSpPr>
              <a:cxnSpLocks/>
            </p:cNvCxnSpPr>
            <p:nvPr/>
          </p:nvCxnSpPr>
          <p:spPr>
            <a:xfrm>
              <a:off x="1180927" y="1699223"/>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567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8AE2-1721-4249-83C7-45736C4F80AC}"/>
              </a:ext>
            </a:extLst>
          </p:cNvPr>
          <p:cNvSpPr>
            <a:spLocks noGrp="1"/>
          </p:cNvSpPr>
          <p:nvPr>
            <p:ph type="title"/>
          </p:nvPr>
        </p:nvSpPr>
        <p:spPr/>
        <p:txBody>
          <a:bodyPr/>
          <a:lstStyle/>
          <a:p>
            <a:r>
              <a:rPr lang="en-US" dirty="0"/>
              <a:t>Multiple  equally spaced slits --&gt; aperture</a:t>
            </a:r>
          </a:p>
        </p:txBody>
      </p:sp>
      <p:cxnSp>
        <p:nvCxnSpPr>
          <p:cNvPr id="30" name="Straight Arrow Connector 29">
            <a:extLst>
              <a:ext uri="{FF2B5EF4-FFF2-40B4-BE49-F238E27FC236}">
                <a16:creationId xmlns:a16="http://schemas.microsoft.com/office/drawing/2014/main" id="{FED49B06-1179-0643-ABA1-166FB38B17B2}"/>
              </a:ext>
            </a:extLst>
          </p:cNvPr>
          <p:cNvCxnSpPr>
            <a:cxnSpLocks/>
          </p:cNvCxnSpPr>
          <p:nvPr/>
        </p:nvCxnSpPr>
        <p:spPr>
          <a:xfrm>
            <a:off x="-1546" y="-133696"/>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E5B24D87-FCF6-8930-0911-8659F36176AC}"/>
              </a:ext>
            </a:extLst>
          </p:cNvPr>
          <p:cNvGrpSpPr/>
          <p:nvPr/>
        </p:nvGrpSpPr>
        <p:grpSpPr>
          <a:xfrm>
            <a:off x="5692305" y="1259472"/>
            <a:ext cx="2694225" cy="1443037"/>
            <a:chOff x="5692305" y="1259472"/>
            <a:chExt cx="2694225" cy="1443037"/>
          </a:xfrm>
        </p:grpSpPr>
        <p:cxnSp>
          <p:nvCxnSpPr>
            <p:cNvPr id="11" name="Straight Arrow Connector 10">
              <a:extLst>
                <a:ext uri="{FF2B5EF4-FFF2-40B4-BE49-F238E27FC236}">
                  <a16:creationId xmlns:a16="http://schemas.microsoft.com/office/drawing/2014/main" id="{2B7ED46D-0393-B948-A2C5-97A47FFB7FE0}"/>
                </a:ext>
              </a:extLst>
            </p:cNvPr>
            <p:cNvCxnSpPr/>
            <p:nvPr/>
          </p:nvCxnSpPr>
          <p:spPr>
            <a:xfrm>
              <a:off x="5692305" y="2697747"/>
              <a:ext cx="10144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DA48F1-58F5-324B-92EF-7FC08C766789}"/>
                </a:ext>
              </a:extLst>
            </p:cNvPr>
            <p:cNvCxnSpPr>
              <a:cxnSpLocks/>
            </p:cNvCxnSpPr>
            <p:nvPr/>
          </p:nvCxnSpPr>
          <p:spPr>
            <a:xfrm flipV="1">
              <a:off x="6706718" y="2073860"/>
              <a:ext cx="785812" cy="628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6511B5-B0B7-6847-9BA3-D168F5B9AA5A}"/>
                </a:ext>
              </a:extLst>
            </p:cNvPr>
            <p:cNvCxnSpPr>
              <a:cxnSpLocks/>
            </p:cNvCxnSpPr>
            <p:nvPr/>
          </p:nvCxnSpPr>
          <p:spPr>
            <a:xfrm flipV="1">
              <a:off x="7492530" y="1259472"/>
              <a:ext cx="228600" cy="8143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AA866B1-05B1-D446-330C-7A59AA8DDF82}"/>
                </a:ext>
              </a:extLst>
            </p:cNvPr>
            <p:cNvCxnSpPr/>
            <p:nvPr/>
          </p:nvCxnSpPr>
          <p:spPr>
            <a:xfrm flipV="1">
              <a:off x="6431148" y="2696030"/>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8FB5CF5-A981-5710-5D4B-04A548F0D503}"/>
                </a:ext>
              </a:extLst>
            </p:cNvPr>
            <p:cNvCxnSpPr>
              <a:cxnSpLocks/>
            </p:cNvCxnSpPr>
            <p:nvPr/>
          </p:nvCxnSpPr>
          <p:spPr>
            <a:xfrm flipV="1">
              <a:off x="7432938" y="2072575"/>
              <a:ext cx="953592" cy="3072"/>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25" name="Graphic 39">
              <a:extLst>
                <a:ext uri="{FF2B5EF4-FFF2-40B4-BE49-F238E27FC236}">
                  <a16:creationId xmlns:a16="http://schemas.microsoft.com/office/drawing/2014/main" id="{43C47929-E05A-4677-CF31-420F275E28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1596" y="2505826"/>
              <a:ext cx="247650" cy="161925"/>
            </a:xfrm>
            <a:prstGeom prst="rect">
              <a:avLst/>
            </a:prstGeom>
          </p:spPr>
        </p:pic>
        <p:grpSp>
          <p:nvGrpSpPr>
            <p:cNvPr id="71" name="Group 70">
              <a:extLst>
                <a:ext uri="{FF2B5EF4-FFF2-40B4-BE49-F238E27FC236}">
                  <a16:creationId xmlns:a16="http://schemas.microsoft.com/office/drawing/2014/main" id="{5895EE39-0993-F8AD-18F8-F005373333F5}"/>
                </a:ext>
              </a:extLst>
            </p:cNvPr>
            <p:cNvGrpSpPr/>
            <p:nvPr/>
          </p:nvGrpSpPr>
          <p:grpSpPr>
            <a:xfrm>
              <a:off x="7594433" y="1745749"/>
              <a:ext cx="490284" cy="369332"/>
              <a:chOff x="9860381" y="408907"/>
              <a:chExt cx="490284" cy="369332"/>
            </a:xfrm>
          </p:grpSpPr>
          <p:pic>
            <p:nvPicPr>
              <p:cNvPr id="54" name="Graphic 53">
                <a:extLst>
                  <a:ext uri="{FF2B5EF4-FFF2-40B4-BE49-F238E27FC236}">
                    <a16:creationId xmlns:a16="http://schemas.microsoft.com/office/drawing/2014/main" id="{1721B6FF-8D95-53C9-36F2-B7755AC5C8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03015" y="527299"/>
                <a:ext cx="247650" cy="161925"/>
              </a:xfrm>
              <a:prstGeom prst="rect">
                <a:avLst/>
              </a:prstGeom>
            </p:spPr>
          </p:pic>
          <p:sp>
            <p:nvSpPr>
              <p:cNvPr id="57" name="TextBox 56">
                <a:extLst>
                  <a:ext uri="{FF2B5EF4-FFF2-40B4-BE49-F238E27FC236}">
                    <a16:creationId xmlns:a16="http://schemas.microsoft.com/office/drawing/2014/main" id="{42FF006A-349A-9407-F007-33AE7530942E}"/>
                  </a:ext>
                </a:extLst>
              </p:cNvPr>
              <p:cNvSpPr txBox="1"/>
              <p:nvPr/>
            </p:nvSpPr>
            <p:spPr>
              <a:xfrm>
                <a:off x="9860381" y="408907"/>
                <a:ext cx="270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2</a:t>
                </a:r>
              </a:p>
            </p:txBody>
          </p:sp>
        </p:grpSp>
      </p:grpSp>
      <p:grpSp>
        <p:nvGrpSpPr>
          <p:cNvPr id="88" name="Group 87">
            <a:extLst>
              <a:ext uri="{FF2B5EF4-FFF2-40B4-BE49-F238E27FC236}">
                <a16:creationId xmlns:a16="http://schemas.microsoft.com/office/drawing/2014/main" id="{75E73810-737F-3557-8365-0CB29926C040}"/>
              </a:ext>
            </a:extLst>
          </p:cNvPr>
          <p:cNvGrpSpPr/>
          <p:nvPr/>
        </p:nvGrpSpPr>
        <p:grpSpPr>
          <a:xfrm>
            <a:off x="8645857" y="1870806"/>
            <a:ext cx="1678041" cy="618311"/>
            <a:chOff x="9588331" y="1389543"/>
            <a:chExt cx="1678041" cy="618311"/>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7AB3B6-6958-0942-A657-8D5FD0A44D1B}"/>
                    </a:ext>
                  </a:extLst>
                </p:cNvPr>
                <p:cNvSpPr txBox="1"/>
                <p:nvPr/>
              </p:nvSpPr>
              <p:spPr>
                <a:xfrm>
                  <a:off x="9655290" y="1389543"/>
                  <a:ext cx="1611082"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num>
                          <m:den>
                            <m:r>
                              <a:rPr lang="en-US" b="0" i="1" smtClean="0">
                                <a:latin typeface="Cambria Math" panose="02040503050406030204" pitchFamily="18" charset="0"/>
                                <a:ea typeface="Cambria Math" panose="02040503050406030204" pitchFamily="18" charset="0"/>
                              </a:rPr>
                              <m:t>𝜆</m:t>
                            </m:r>
                          </m:den>
                        </m:f>
                      </m:oMath>
                    </m:oMathPara>
                  </a14:m>
                  <a:endParaRPr lang="en-US" dirty="0"/>
                </a:p>
              </p:txBody>
            </p:sp>
          </mc:Choice>
          <mc:Fallback xmlns="">
            <p:sp>
              <p:nvSpPr>
                <p:cNvPr id="20" name="TextBox 19">
                  <a:extLst>
                    <a:ext uri="{FF2B5EF4-FFF2-40B4-BE49-F238E27FC236}">
                      <a16:creationId xmlns:a16="http://schemas.microsoft.com/office/drawing/2014/main" id="{4F7AB3B6-6958-0942-A657-8D5FD0A44D1B}"/>
                    </a:ext>
                  </a:extLst>
                </p:cNvPr>
                <p:cNvSpPr txBox="1">
                  <a:spLocks noRot="1" noChangeAspect="1" noMove="1" noResize="1" noEditPoints="1" noAdjustHandles="1" noChangeArrowheads="1" noChangeShapeType="1" noTextEdit="1"/>
                </p:cNvSpPr>
                <p:nvPr/>
              </p:nvSpPr>
              <p:spPr>
                <a:xfrm>
                  <a:off x="9655290" y="1389543"/>
                  <a:ext cx="1611082" cy="618311"/>
                </a:xfrm>
                <a:prstGeom prst="rect">
                  <a:avLst/>
                </a:prstGeom>
                <a:blipFill>
                  <a:blip r:embed="rId4"/>
                  <a:stretch>
                    <a:fillRect/>
                  </a:stretch>
                </a:blipFill>
              </p:spPr>
              <p:txBody>
                <a:bodyPr/>
                <a:lstStyle/>
                <a:p>
                  <a:r>
                    <a:rPr lang="en-US">
                      <a:noFill/>
                    </a:rPr>
                    <a:t> </a:t>
                  </a:r>
                </a:p>
              </p:txBody>
            </p:sp>
          </mc:Fallback>
        </mc:AlternateContent>
        <p:sp>
          <p:nvSpPr>
            <p:cNvPr id="80" name="Rectangle 79">
              <a:extLst>
                <a:ext uri="{FF2B5EF4-FFF2-40B4-BE49-F238E27FC236}">
                  <a16:creationId xmlns:a16="http://schemas.microsoft.com/office/drawing/2014/main" id="{C61A22CC-B6E6-0348-4C76-194221D8048A}"/>
                </a:ext>
              </a:extLst>
            </p:cNvPr>
            <p:cNvSpPr/>
            <p:nvPr/>
          </p:nvSpPr>
          <p:spPr>
            <a:xfrm>
              <a:off x="9616740" y="1542214"/>
              <a:ext cx="307474"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a:extLst>
                <a:ext uri="{FF2B5EF4-FFF2-40B4-BE49-F238E27FC236}">
                  <a16:creationId xmlns:a16="http://schemas.microsoft.com/office/drawing/2014/main" id="{294C398C-3F52-A03F-095B-120F38B2F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88331" y="1616824"/>
              <a:ext cx="354597" cy="228767"/>
            </a:xfrm>
            <a:prstGeom prst="rect">
              <a:avLst/>
            </a:prstGeom>
          </p:spPr>
        </p:pic>
      </p:grpSp>
      <p:sp>
        <p:nvSpPr>
          <p:cNvPr id="50" name="Rectangle 49">
            <a:extLst>
              <a:ext uri="{FF2B5EF4-FFF2-40B4-BE49-F238E27FC236}">
                <a16:creationId xmlns:a16="http://schemas.microsoft.com/office/drawing/2014/main" id="{804F846B-B865-98C8-F84C-BEE8E35EAD42}"/>
              </a:ext>
            </a:extLst>
          </p:cNvPr>
          <p:cNvSpPr/>
          <p:nvPr/>
        </p:nvSpPr>
        <p:spPr>
          <a:xfrm>
            <a:off x="2490506" y="910094"/>
            <a:ext cx="82863" cy="786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D07999B-E890-D804-ABB9-055B37CAC729}"/>
              </a:ext>
            </a:extLst>
          </p:cNvPr>
          <p:cNvSpPr/>
          <p:nvPr/>
        </p:nvSpPr>
        <p:spPr>
          <a:xfrm>
            <a:off x="2490505" y="2565368"/>
            <a:ext cx="82863" cy="786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0DE11ED-16FE-9D14-17F8-6EEFCAABD797}"/>
              </a:ext>
            </a:extLst>
          </p:cNvPr>
          <p:cNvSpPr txBox="1"/>
          <p:nvPr/>
        </p:nvSpPr>
        <p:spPr>
          <a:xfrm>
            <a:off x="2197278" y="1634030"/>
            <a:ext cx="205103" cy="233820"/>
          </a:xfrm>
          <a:prstGeom prst="rect">
            <a:avLst/>
          </a:prstGeom>
          <a:noFill/>
        </p:spPr>
        <p:txBody>
          <a:bodyPr wrap="none" rtlCol="0">
            <a:spAutoFit/>
          </a:bodyPr>
          <a:lstStyle/>
          <a:p>
            <a:r>
              <a:rPr lang="en-US" dirty="0"/>
              <a:t>d</a:t>
            </a:r>
          </a:p>
        </p:txBody>
      </p:sp>
      <p:sp>
        <p:nvSpPr>
          <p:cNvPr id="61" name="TextBox 60">
            <a:extLst>
              <a:ext uri="{FF2B5EF4-FFF2-40B4-BE49-F238E27FC236}">
                <a16:creationId xmlns:a16="http://schemas.microsoft.com/office/drawing/2014/main" id="{AB5949C4-FBDB-3F55-60AA-5931F8E37C43}"/>
              </a:ext>
            </a:extLst>
          </p:cNvPr>
          <p:cNvSpPr txBox="1"/>
          <p:nvPr/>
        </p:nvSpPr>
        <p:spPr>
          <a:xfrm>
            <a:off x="2203524" y="2225420"/>
            <a:ext cx="205103" cy="233820"/>
          </a:xfrm>
          <a:prstGeom prst="rect">
            <a:avLst/>
          </a:prstGeom>
          <a:noFill/>
        </p:spPr>
        <p:txBody>
          <a:bodyPr wrap="none" rtlCol="0">
            <a:spAutoFit/>
          </a:bodyPr>
          <a:lstStyle/>
          <a:p>
            <a:r>
              <a:rPr lang="en-US" dirty="0"/>
              <a:t>d</a:t>
            </a:r>
          </a:p>
        </p:txBody>
      </p:sp>
      <p:sp>
        <p:nvSpPr>
          <p:cNvPr id="65" name="Rectangle 64">
            <a:extLst>
              <a:ext uri="{FF2B5EF4-FFF2-40B4-BE49-F238E27FC236}">
                <a16:creationId xmlns:a16="http://schemas.microsoft.com/office/drawing/2014/main" id="{63DE17F3-39B6-8061-BCCB-774178A971B4}"/>
              </a:ext>
            </a:extLst>
          </p:cNvPr>
          <p:cNvSpPr/>
          <p:nvPr/>
        </p:nvSpPr>
        <p:spPr>
          <a:xfrm>
            <a:off x="5021256" y="823988"/>
            <a:ext cx="86049" cy="25326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34CF9109-9189-0429-563F-B7A2DED1673A}"/>
              </a:ext>
            </a:extLst>
          </p:cNvPr>
          <p:cNvCxnSpPr>
            <a:cxnSpLocks/>
          </p:cNvCxnSpPr>
          <p:nvPr/>
        </p:nvCxnSpPr>
        <p:spPr>
          <a:xfrm flipV="1">
            <a:off x="2625480" y="1601264"/>
            <a:ext cx="2395774" cy="5003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94DE550-B2BB-0A9A-2083-A9789ACFD112}"/>
              </a:ext>
            </a:extLst>
          </p:cNvPr>
          <p:cNvCxnSpPr>
            <a:cxnSpLocks/>
          </p:cNvCxnSpPr>
          <p:nvPr/>
        </p:nvCxnSpPr>
        <p:spPr>
          <a:xfrm flipV="1">
            <a:off x="2630946" y="2092899"/>
            <a:ext cx="2362745" cy="685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66CB721-139C-B47C-2300-66D8EC385272}"/>
                  </a:ext>
                </a:extLst>
              </p:cNvPr>
              <p:cNvSpPr txBox="1"/>
              <p:nvPr/>
            </p:nvSpPr>
            <p:spPr>
              <a:xfrm>
                <a:off x="3685431" y="1790668"/>
                <a:ext cx="250371" cy="2338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68" name="TextBox 67">
                <a:extLst>
                  <a:ext uri="{FF2B5EF4-FFF2-40B4-BE49-F238E27FC236}">
                    <a16:creationId xmlns:a16="http://schemas.microsoft.com/office/drawing/2014/main" id="{666CB721-139C-B47C-2300-66D8EC385272}"/>
                  </a:ext>
                </a:extLst>
              </p:cNvPr>
              <p:cNvSpPr txBox="1">
                <a:spLocks noRot="1" noChangeAspect="1" noMove="1" noResize="1" noEditPoints="1" noAdjustHandles="1" noChangeArrowheads="1" noChangeShapeType="1" noTextEdit="1"/>
              </p:cNvSpPr>
              <p:nvPr/>
            </p:nvSpPr>
            <p:spPr>
              <a:xfrm>
                <a:off x="3685431" y="1790668"/>
                <a:ext cx="250371" cy="233820"/>
              </a:xfrm>
              <a:prstGeom prst="rect">
                <a:avLst/>
              </a:prstGeom>
              <a:blipFill>
                <a:blip r:embed="rId5"/>
                <a:stretch>
                  <a:fillRect r="-19512" b="-47368"/>
                </a:stretch>
              </a:blipFill>
            </p:spPr>
            <p:txBody>
              <a:bodyPr/>
              <a:lstStyle/>
              <a:p>
                <a:r>
                  <a:rPr lang="en-US">
                    <a:noFill/>
                  </a:rPr>
                  <a:t> </a:t>
                </a:r>
              </a:p>
            </p:txBody>
          </p:sp>
        </mc:Fallback>
      </mc:AlternateContent>
      <p:cxnSp>
        <p:nvCxnSpPr>
          <p:cNvPr id="97" name="Straight Arrow Connector 96">
            <a:extLst>
              <a:ext uri="{FF2B5EF4-FFF2-40B4-BE49-F238E27FC236}">
                <a16:creationId xmlns:a16="http://schemas.microsoft.com/office/drawing/2014/main" id="{E766E042-A516-D08E-742A-5E0970C1BBB2}"/>
              </a:ext>
            </a:extLst>
          </p:cNvPr>
          <p:cNvCxnSpPr/>
          <p:nvPr/>
        </p:nvCxnSpPr>
        <p:spPr>
          <a:xfrm>
            <a:off x="2098674" y="1771149"/>
            <a:ext cx="5347" cy="7138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61A9517-40BC-0B4D-3F57-DCC265612A09}"/>
              </a:ext>
            </a:extLst>
          </p:cNvPr>
          <p:cNvSpPr txBox="1"/>
          <p:nvPr/>
        </p:nvSpPr>
        <p:spPr>
          <a:xfrm>
            <a:off x="1851024" y="1904499"/>
            <a:ext cx="6243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a:t>
            </a:r>
          </a:p>
        </p:txBody>
      </p:sp>
      <p:sp>
        <p:nvSpPr>
          <p:cNvPr id="75" name="Rectangle 74">
            <a:extLst>
              <a:ext uri="{FF2B5EF4-FFF2-40B4-BE49-F238E27FC236}">
                <a16:creationId xmlns:a16="http://schemas.microsoft.com/office/drawing/2014/main" id="{729EF3A2-ADF7-03B0-2EDD-512CA0C33282}"/>
              </a:ext>
            </a:extLst>
          </p:cNvPr>
          <p:cNvSpPr/>
          <p:nvPr/>
        </p:nvSpPr>
        <p:spPr>
          <a:xfrm>
            <a:off x="1404764" y="4333610"/>
            <a:ext cx="63630" cy="60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63E3266-8A3E-277D-6369-4DBFF30BD31C}"/>
              </a:ext>
            </a:extLst>
          </p:cNvPr>
          <p:cNvSpPr/>
          <p:nvPr/>
        </p:nvSpPr>
        <p:spPr>
          <a:xfrm>
            <a:off x="1404763" y="5604447"/>
            <a:ext cx="63630" cy="60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362D4B24-5090-69E1-BB6C-8EDE693073DE}"/>
              </a:ext>
            </a:extLst>
          </p:cNvPr>
          <p:cNvSpPr/>
          <p:nvPr/>
        </p:nvSpPr>
        <p:spPr>
          <a:xfrm>
            <a:off x="3348119" y="4267502"/>
            <a:ext cx="66077" cy="1944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E7C188ED-FFA7-3E08-0423-323F59B32AC8}"/>
              </a:ext>
            </a:extLst>
          </p:cNvPr>
          <p:cNvCxnSpPr>
            <a:cxnSpLocks/>
          </p:cNvCxnSpPr>
          <p:nvPr/>
        </p:nvCxnSpPr>
        <p:spPr>
          <a:xfrm flipV="1">
            <a:off x="1508410" y="4864256"/>
            <a:ext cx="1839708" cy="384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7911FAC-B8DC-8DBC-7734-7E72D4B9A72E}"/>
              </a:ext>
            </a:extLst>
          </p:cNvPr>
          <p:cNvCxnSpPr>
            <a:cxnSpLocks/>
          </p:cNvCxnSpPr>
          <p:nvPr/>
        </p:nvCxnSpPr>
        <p:spPr>
          <a:xfrm flipV="1">
            <a:off x="1512607" y="5241709"/>
            <a:ext cx="1814345" cy="52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4BFDC1AF-79A5-DACA-8030-A0AA8EB6B318}"/>
                  </a:ext>
                </a:extLst>
              </p:cNvPr>
              <p:cNvSpPr txBox="1"/>
              <p:nvPr/>
            </p:nvSpPr>
            <p:spPr>
              <a:xfrm>
                <a:off x="2327476" y="4942957"/>
                <a:ext cx="192259" cy="179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95" name="TextBox 94">
                <a:extLst>
                  <a:ext uri="{FF2B5EF4-FFF2-40B4-BE49-F238E27FC236}">
                    <a16:creationId xmlns:a16="http://schemas.microsoft.com/office/drawing/2014/main" id="{4BFDC1AF-79A5-DACA-8030-A0AA8EB6B318}"/>
                  </a:ext>
                </a:extLst>
              </p:cNvPr>
              <p:cNvSpPr txBox="1">
                <a:spLocks noRot="1" noChangeAspect="1" noMove="1" noResize="1" noEditPoints="1" noAdjustHandles="1" noChangeArrowheads="1" noChangeShapeType="1" noTextEdit="1"/>
              </p:cNvSpPr>
              <p:nvPr/>
            </p:nvSpPr>
            <p:spPr>
              <a:xfrm>
                <a:off x="2327476" y="4942957"/>
                <a:ext cx="192259" cy="179515"/>
              </a:xfrm>
              <a:prstGeom prst="rect">
                <a:avLst/>
              </a:prstGeom>
              <a:blipFill>
                <a:blip r:embed="rId5"/>
                <a:stretch>
                  <a:fillRect r="-58065" b="-93103"/>
                </a:stretch>
              </a:blipFill>
            </p:spPr>
            <p:txBody>
              <a:bodyPr/>
              <a:lstStyle/>
              <a:p>
                <a:r>
                  <a:rPr lang="en-US">
                    <a:noFill/>
                  </a:rPr>
                  <a:t> </a:t>
                </a:r>
              </a:p>
            </p:txBody>
          </p:sp>
        </mc:Fallback>
      </mc:AlternateContent>
      <p:cxnSp>
        <p:nvCxnSpPr>
          <p:cNvPr id="106" name="Straight Arrow Connector 105">
            <a:extLst>
              <a:ext uri="{FF2B5EF4-FFF2-40B4-BE49-F238E27FC236}">
                <a16:creationId xmlns:a16="http://schemas.microsoft.com/office/drawing/2014/main" id="{2322A5A6-AEF3-337A-3864-7B2D08FDA4F3}"/>
              </a:ext>
            </a:extLst>
          </p:cNvPr>
          <p:cNvCxnSpPr>
            <a:cxnSpLocks/>
          </p:cNvCxnSpPr>
          <p:nvPr/>
        </p:nvCxnSpPr>
        <p:spPr>
          <a:xfrm flipH="1">
            <a:off x="1238607" y="4976990"/>
            <a:ext cx="95" cy="5886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BD26743D-C04E-2C1A-C07D-B334C635AC16}"/>
              </a:ext>
            </a:extLst>
          </p:cNvPr>
          <p:cNvSpPr txBox="1"/>
          <p:nvPr/>
        </p:nvSpPr>
        <p:spPr>
          <a:xfrm>
            <a:off x="414109" y="5065891"/>
            <a:ext cx="920034" cy="3756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same a</a:t>
            </a:r>
          </a:p>
        </p:txBody>
      </p:sp>
      <p:sp>
        <p:nvSpPr>
          <p:cNvPr id="110" name="Rectangle 109">
            <a:extLst>
              <a:ext uri="{FF2B5EF4-FFF2-40B4-BE49-F238E27FC236}">
                <a16:creationId xmlns:a16="http://schemas.microsoft.com/office/drawing/2014/main" id="{29160D2E-B609-1103-6070-C826D0A10E94}"/>
              </a:ext>
            </a:extLst>
          </p:cNvPr>
          <p:cNvSpPr/>
          <p:nvPr/>
        </p:nvSpPr>
        <p:spPr>
          <a:xfrm>
            <a:off x="7806471" y="4297325"/>
            <a:ext cx="63630" cy="60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D1D5431-CD67-49C9-A9CC-CCA83FE01F3E}"/>
              </a:ext>
            </a:extLst>
          </p:cNvPr>
          <p:cNvSpPr/>
          <p:nvPr/>
        </p:nvSpPr>
        <p:spPr>
          <a:xfrm>
            <a:off x="7806470" y="5568162"/>
            <a:ext cx="63630" cy="60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D98FB38-D802-A332-EFE9-4D689DF05FDD}"/>
              </a:ext>
            </a:extLst>
          </p:cNvPr>
          <p:cNvSpPr/>
          <p:nvPr/>
        </p:nvSpPr>
        <p:spPr>
          <a:xfrm>
            <a:off x="9749826" y="4231217"/>
            <a:ext cx="66077" cy="1944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6FD28461-1FA5-240C-FF2B-8238DC16F901}"/>
              </a:ext>
            </a:extLst>
          </p:cNvPr>
          <p:cNvCxnSpPr>
            <a:cxnSpLocks/>
          </p:cNvCxnSpPr>
          <p:nvPr/>
        </p:nvCxnSpPr>
        <p:spPr>
          <a:xfrm flipV="1">
            <a:off x="7910117" y="4827971"/>
            <a:ext cx="1839708" cy="384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92C57E9-82BE-86FC-97E9-63F60EA5F25F}"/>
              </a:ext>
            </a:extLst>
          </p:cNvPr>
          <p:cNvCxnSpPr>
            <a:cxnSpLocks/>
          </p:cNvCxnSpPr>
          <p:nvPr/>
        </p:nvCxnSpPr>
        <p:spPr>
          <a:xfrm flipV="1">
            <a:off x="7914314" y="5205424"/>
            <a:ext cx="1814345" cy="52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3EC1D080-FC78-977D-577C-7571B62AF9AC}"/>
                  </a:ext>
                </a:extLst>
              </p:cNvPr>
              <p:cNvSpPr txBox="1"/>
              <p:nvPr/>
            </p:nvSpPr>
            <p:spPr>
              <a:xfrm>
                <a:off x="8729183" y="4906672"/>
                <a:ext cx="192259" cy="179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16" name="TextBox 115">
                <a:extLst>
                  <a:ext uri="{FF2B5EF4-FFF2-40B4-BE49-F238E27FC236}">
                    <a16:creationId xmlns:a16="http://schemas.microsoft.com/office/drawing/2014/main" id="{3EC1D080-FC78-977D-577C-7571B62AF9AC}"/>
                  </a:ext>
                </a:extLst>
              </p:cNvPr>
              <p:cNvSpPr txBox="1">
                <a:spLocks noRot="1" noChangeAspect="1" noMove="1" noResize="1" noEditPoints="1" noAdjustHandles="1" noChangeArrowheads="1" noChangeShapeType="1" noTextEdit="1"/>
              </p:cNvSpPr>
              <p:nvPr/>
            </p:nvSpPr>
            <p:spPr>
              <a:xfrm>
                <a:off x="8729183" y="4906672"/>
                <a:ext cx="192259" cy="179515"/>
              </a:xfrm>
              <a:prstGeom prst="rect">
                <a:avLst/>
              </a:prstGeom>
              <a:blipFill>
                <a:blip r:embed="rId5"/>
                <a:stretch>
                  <a:fillRect r="-58065" b="-93103"/>
                </a:stretch>
              </a:blipFill>
            </p:spPr>
            <p:txBody>
              <a:bodyPr/>
              <a:lstStyle/>
              <a:p>
                <a:r>
                  <a:rPr lang="en-US">
                    <a:noFill/>
                  </a:rPr>
                  <a:t> </a:t>
                </a:r>
              </a:p>
            </p:txBody>
          </p:sp>
        </mc:Fallback>
      </mc:AlternateContent>
      <p:cxnSp>
        <p:nvCxnSpPr>
          <p:cNvPr id="119" name="Straight Arrow Connector 118">
            <a:extLst>
              <a:ext uri="{FF2B5EF4-FFF2-40B4-BE49-F238E27FC236}">
                <a16:creationId xmlns:a16="http://schemas.microsoft.com/office/drawing/2014/main" id="{79C69A0A-C43C-0AF7-734B-0A435B3DEAFC}"/>
              </a:ext>
            </a:extLst>
          </p:cNvPr>
          <p:cNvCxnSpPr>
            <a:cxnSpLocks/>
          </p:cNvCxnSpPr>
          <p:nvPr/>
        </p:nvCxnSpPr>
        <p:spPr>
          <a:xfrm flipH="1">
            <a:off x="7640314" y="4940705"/>
            <a:ext cx="95" cy="5886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BFA8122-E086-F069-CC41-D17988D19C41}"/>
              </a:ext>
            </a:extLst>
          </p:cNvPr>
          <p:cNvSpPr txBox="1"/>
          <p:nvPr/>
        </p:nvSpPr>
        <p:spPr>
          <a:xfrm>
            <a:off x="6815816" y="5035956"/>
            <a:ext cx="9073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same a</a:t>
            </a:r>
          </a:p>
        </p:txBody>
      </p:sp>
      <p:cxnSp>
        <p:nvCxnSpPr>
          <p:cNvPr id="131" name="Straight Arrow Connector 130">
            <a:extLst>
              <a:ext uri="{FF2B5EF4-FFF2-40B4-BE49-F238E27FC236}">
                <a16:creationId xmlns:a16="http://schemas.microsoft.com/office/drawing/2014/main" id="{0CD1B7F1-BC2E-F52F-6513-EC5CE9726824}"/>
              </a:ext>
            </a:extLst>
          </p:cNvPr>
          <p:cNvCxnSpPr>
            <a:cxnSpLocks/>
          </p:cNvCxnSpPr>
          <p:nvPr/>
        </p:nvCxnSpPr>
        <p:spPr>
          <a:xfrm>
            <a:off x="3679355" y="5783847"/>
            <a:ext cx="7540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EA68AE1F-48E8-01A4-665F-025D229B0F51}"/>
              </a:ext>
            </a:extLst>
          </p:cNvPr>
          <p:cNvCxnSpPr>
            <a:cxnSpLocks/>
          </p:cNvCxnSpPr>
          <p:nvPr/>
        </p:nvCxnSpPr>
        <p:spPr>
          <a:xfrm flipV="1">
            <a:off x="4446118" y="5439360"/>
            <a:ext cx="671512" cy="3428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4BC88641-3206-0626-5FE8-A3394E1C9CFE}"/>
              </a:ext>
            </a:extLst>
          </p:cNvPr>
          <p:cNvCxnSpPr/>
          <p:nvPr/>
        </p:nvCxnSpPr>
        <p:spPr>
          <a:xfrm flipV="1">
            <a:off x="5715000" y="1276350"/>
            <a:ext cx="2000250" cy="14097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F49B508-2DBD-FF9C-8B64-374C8FCB7083}"/>
              </a:ext>
            </a:extLst>
          </p:cNvPr>
          <p:cNvCxnSpPr>
            <a:cxnSpLocks/>
          </p:cNvCxnSpPr>
          <p:nvPr/>
        </p:nvCxnSpPr>
        <p:spPr>
          <a:xfrm flipV="1">
            <a:off x="3695700" y="4381500"/>
            <a:ext cx="2000250" cy="14097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B3F50E01-341E-CCE0-463E-AA2E885BF550}"/>
              </a:ext>
            </a:extLst>
          </p:cNvPr>
          <p:cNvCxnSpPr>
            <a:cxnSpLocks/>
          </p:cNvCxnSpPr>
          <p:nvPr/>
        </p:nvCxnSpPr>
        <p:spPr>
          <a:xfrm flipV="1">
            <a:off x="5500217" y="4417010"/>
            <a:ext cx="195262" cy="6413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D02541D-3629-CCDB-46CB-8385FF5A089B}"/>
              </a:ext>
            </a:extLst>
          </p:cNvPr>
          <p:cNvCxnSpPr>
            <a:cxnSpLocks/>
          </p:cNvCxnSpPr>
          <p:nvPr/>
        </p:nvCxnSpPr>
        <p:spPr>
          <a:xfrm flipV="1">
            <a:off x="5131512" y="5038005"/>
            <a:ext cx="392112" cy="4063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385B1B7-EEB4-1A7A-771B-CEBC55FAD042}"/>
              </a:ext>
            </a:extLst>
          </p:cNvPr>
          <p:cNvCxnSpPr>
            <a:cxnSpLocks/>
          </p:cNvCxnSpPr>
          <p:nvPr/>
        </p:nvCxnSpPr>
        <p:spPr>
          <a:xfrm>
            <a:off x="10010304" y="5783847"/>
            <a:ext cx="563563" cy="63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128DB33-361E-D740-7890-2871DBA3F333}"/>
              </a:ext>
            </a:extLst>
          </p:cNvPr>
          <p:cNvCxnSpPr>
            <a:cxnSpLocks/>
          </p:cNvCxnSpPr>
          <p:nvPr/>
        </p:nvCxnSpPr>
        <p:spPr>
          <a:xfrm flipV="1">
            <a:off x="10542117" y="5655260"/>
            <a:ext cx="531812" cy="1333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FFB9006-6209-F3B4-97DC-1E51067FD4F6}"/>
              </a:ext>
            </a:extLst>
          </p:cNvPr>
          <p:cNvCxnSpPr>
            <a:cxnSpLocks/>
          </p:cNvCxnSpPr>
          <p:nvPr/>
        </p:nvCxnSpPr>
        <p:spPr>
          <a:xfrm flipV="1">
            <a:off x="10026649" y="4394199"/>
            <a:ext cx="2000250" cy="14097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34DBA5A-DBC1-F985-E33F-82850B279075}"/>
              </a:ext>
            </a:extLst>
          </p:cNvPr>
          <p:cNvCxnSpPr>
            <a:cxnSpLocks/>
          </p:cNvCxnSpPr>
          <p:nvPr/>
        </p:nvCxnSpPr>
        <p:spPr>
          <a:xfrm flipV="1">
            <a:off x="11532717" y="4905960"/>
            <a:ext cx="347662" cy="4444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3A23524-CB2B-17BE-764C-611F50AD5B48}"/>
              </a:ext>
            </a:extLst>
          </p:cNvPr>
          <p:cNvCxnSpPr>
            <a:cxnSpLocks/>
          </p:cNvCxnSpPr>
          <p:nvPr/>
        </p:nvCxnSpPr>
        <p:spPr>
          <a:xfrm flipV="1">
            <a:off x="11043362" y="5323754"/>
            <a:ext cx="519112" cy="3428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F84D7BA9-C9AC-5DDD-BD0F-4EA1F4299330}"/>
              </a:ext>
            </a:extLst>
          </p:cNvPr>
          <p:cNvCxnSpPr>
            <a:cxnSpLocks/>
          </p:cNvCxnSpPr>
          <p:nvPr/>
        </p:nvCxnSpPr>
        <p:spPr>
          <a:xfrm flipV="1">
            <a:off x="11818467" y="4455110"/>
            <a:ext cx="195262" cy="5079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515C428C-2267-03B5-9C47-87DB8EDCDB70}"/>
              </a:ext>
            </a:extLst>
          </p:cNvPr>
          <p:cNvCxnSpPr/>
          <p:nvPr/>
        </p:nvCxnSpPr>
        <p:spPr>
          <a:xfrm flipV="1">
            <a:off x="2492271" y="1961265"/>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48F51D41-60CF-11A6-4A8A-C4994CDEBD51}"/>
              </a:ext>
            </a:extLst>
          </p:cNvPr>
          <p:cNvCxnSpPr>
            <a:cxnSpLocks/>
          </p:cNvCxnSpPr>
          <p:nvPr/>
        </p:nvCxnSpPr>
        <p:spPr>
          <a:xfrm flipV="1">
            <a:off x="1393825" y="5102850"/>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C037739D-306F-59F6-6305-4E6BD1988F01}"/>
              </a:ext>
            </a:extLst>
          </p:cNvPr>
          <p:cNvCxnSpPr>
            <a:cxnSpLocks/>
          </p:cNvCxnSpPr>
          <p:nvPr/>
        </p:nvCxnSpPr>
        <p:spPr>
          <a:xfrm flipV="1">
            <a:off x="1400175" y="5437942"/>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D44C12AE-A750-B908-4E20-6907C4ECE8F0}"/>
              </a:ext>
            </a:extLst>
          </p:cNvPr>
          <p:cNvCxnSpPr>
            <a:cxnSpLocks/>
          </p:cNvCxnSpPr>
          <p:nvPr/>
        </p:nvCxnSpPr>
        <p:spPr>
          <a:xfrm flipV="1">
            <a:off x="7794625" y="5431905"/>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B350F0D4-24AB-8566-FA48-F2887AE7C237}"/>
              </a:ext>
            </a:extLst>
          </p:cNvPr>
          <p:cNvCxnSpPr>
            <a:cxnSpLocks/>
          </p:cNvCxnSpPr>
          <p:nvPr/>
        </p:nvCxnSpPr>
        <p:spPr>
          <a:xfrm flipV="1">
            <a:off x="7794623" y="5020298"/>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33CB306-AD53-18E5-7360-8033E2130A08}"/>
              </a:ext>
            </a:extLst>
          </p:cNvPr>
          <p:cNvCxnSpPr>
            <a:cxnSpLocks/>
          </p:cNvCxnSpPr>
          <p:nvPr/>
        </p:nvCxnSpPr>
        <p:spPr>
          <a:xfrm flipV="1">
            <a:off x="7807323" y="5291682"/>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42315C31-A97C-D542-1EB6-FB1E2348934F}"/>
              </a:ext>
            </a:extLst>
          </p:cNvPr>
          <p:cNvSpPr txBox="1"/>
          <p:nvPr/>
        </p:nvSpPr>
        <p:spPr>
          <a:xfrm>
            <a:off x="1409700" y="11176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d=a/3</a:t>
            </a:r>
          </a:p>
        </p:txBody>
      </p:sp>
      <p:sp>
        <p:nvSpPr>
          <p:cNvPr id="167" name="TextBox 166">
            <a:extLst>
              <a:ext uri="{FF2B5EF4-FFF2-40B4-BE49-F238E27FC236}">
                <a16:creationId xmlns:a16="http://schemas.microsoft.com/office/drawing/2014/main" id="{C27D5D8A-7273-BB5B-F6B8-7DE190CB92EE}"/>
              </a:ext>
            </a:extLst>
          </p:cNvPr>
          <p:cNvSpPr txBox="1"/>
          <p:nvPr/>
        </p:nvSpPr>
        <p:spPr>
          <a:xfrm>
            <a:off x="2898775" y="27463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aperture </a:t>
            </a:r>
            <a:r>
              <a:rPr lang="en-US" dirty="0">
                <a:ea typeface="+mn-lt"/>
                <a:cs typeface="+mn-lt"/>
              </a:rPr>
              <a:t>≈ 3 slits</a:t>
            </a:r>
            <a:endParaRPr lang="en-US" dirty="0">
              <a:cs typeface="Calibri"/>
            </a:endParaRPr>
          </a:p>
        </p:txBody>
      </p:sp>
      <p:sp>
        <p:nvSpPr>
          <p:cNvPr id="168" name="TextBox 167">
            <a:extLst>
              <a:ext uri="{FF2B5EF4-FFF2-40B4-BE49-F238E27FC236}">
                <a16:creationId xmlns:a16="http://schemas.microsoft.com/office/drawing/2014/main" id="{BA95B98C-BE5C-9C70-6D7C-65466A0A7DD0}"/>
              </a:ext>
            </a:extLst>
          </p:cNvPr>
          <p:cNvSpPr txBox="1"/>
          <p:nvPr/>
        </p:nvSpPr>
        <p:spPr>
          <a:xfrm>
            <a:off x="1584325" y="55086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aperture </a:t>
            </a:r>
            <a:r>
              <a:rPr lang="en-US" dirty="0">
                <a:ea typeface="+mn-lt"/>
                <a:cs typeface="+mn-lt"/>
              </a:rPr>
              <a:t>≈ 4 slits</a:t>
            </a:r>
            <a:endParaRPr lang="en-US" dirty="0">
              <a:cs typeface="Calibri"/>
            </a:endParaRPr>
          </a:p>
        </p:txBody>
      </p:sp>
      <p:sp>
        <p:nvSpPr>
          <p:cNvPr id="169" name="TextBox 168">
            <a:extLst>
              <a:ext uri="{FF2B5EF4-FFF2-40B4-BE49-F238E27FC236}">
                <a16:creationId xmlns:a16="http://schemas.microsoft.com/office/drawing/2014/main" id="{405D7972-572A-B1C2-97FF-59DFA5C3F772}"/>
              </a:ext>
            </a:extLst>
          </p:cNvPr>
          <p:cNvSpPr txBox="1"/>
          <p:nvPr/>
        </p:nvSpPr>
        <p:spPr>
          <a:xfrm>
            <a:off x="7915274" y="54578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aperture </a:t>
            </a:r>
            <a:r>
              <a:rPr lang="en-US" dirty="0">
                <a:ea typeface="+mn-lt"/>
                <a:cs typeface="+mn-lt"/>
              </a:rPr>
              <a:t>≈ 5 slits</a:t>
            </a:r>
            <a:endParaRPr lang="en-US" dirty="0">
              <a:cs typeface="Calibri"/>
            </a:endParaRPr>
          </a:p>
        </p:txBody>
      </p:sp>
      <p:sp>
        <p:nvSpPr>
          <p:cNvPr id="171" name="TextBox 170">
            <a:extLst>
              <a:ext uri="{FF2B5EF4-FFF2-40B4-BE49-F238E27FC236}">
                <a16:creationId xmlns:a16="http://schemas.microsoft.com/office/drawing/2014/main" id="{9536C7A7-E4C3-0A24-0D21-8FD3D5D5F528}"/>
              </a:ext>
            </a:extLst>
          </p:cNvPr>
          <p:cNvSpPr txBox="1"/>
          <p:nvPr/>
        </p:nvSpPr>
        <p:spPr>
          <a:xfrm>
            <a:off x="4994275" y="6384925"/>
            <a:ext cx="1930400" cy="369332"/>
          </a:xfrm>
          <a:prstGeom prst="rect">
            <a:avLst/>
          </a:prstGeom>
          <a:solidFill>
            <a:schemeClr val="accent2"/>
          </a:solid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aperture = </a:t>
            </a:r>
            <a:r>
              <a:rPr lang="en-US" dirty="0">
                <a:ea typeface="+mn-lt"/>
                <a:cs typeface="+mn-lt"/>
              </a:rPr>
              <a:t>∞ slits</a:t>
            </a:r>
            <a:endParaRPr lang="en-US" dirty="0"/>
          </a:p>
        </p:txBody>
      </p:sp>
      <p:grpSp>
        <p:nvGrpSpPr>
          <p:cNvPr id="182" name="Group 181">
            <a:extLst>
              <a:ext uri="{FF2B5EF4-FFF2-40B4-BE49-F238E27FC236}">
                <a16:creationId xmlns:a16="http://schemas.microsoft.com/office/drawing/2014/main" id="{9C24FFA3-5920-B9A3-9059-35CA5187DE7F}"/>
              </a:ext>
            </a:extLst>
          </p:cNvPr>
          <p:cNvGrpSpPr/>
          <p:nvPr/>
        </p:nvGrpSpPr>
        <p:grpSpPr>
          <a:xfrm>
            <a:off x="180029" y="1159476"/>
            <a:ext cx="594499" cy="2162429"/>
            <a:chOff x="272288" y="1591277"/>
            <a:chExt cx="908640" cy="3286379"/>
          </a:xfrm>
        </p:grpSpPr>
        <p:sp>
          <p:nvSpPr>
            <p:cNvPr id="173" name="TextBox 172">
              <a:extLst>
                <a:ext uri="{FF2B5EF4-FFF2-40B4-BE49-F238E27FC236}">
                  <a16:creationId xmlns:a16="http://schemas.microsoft.com/office/drawing/2014/main" id="{512B2A84-D232-77B2-DE5F-BB708E1E8DD3}"/>
                </a:ext>
              </a:extLst>
            </p:cNvPr>
            <p:cNvSpPr txBox="1"/>
            <p:nvPr/>
          </p:nvSpPr>
          <p:spPr>
            <a:xfrm rot="16200000">
              <a:off x="-1090140" y="2953705"/>
              <a:ext cx="3148226" cy="423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cs typeface="Calibri"/>
                </a:rPr>
                <a:t>coherent monochromatic light</a:t>
              </a:r>
            </a:p>
          </p:txBody>
        </p:sp>
        <p:cxnSp>
          <p:nvCxnSpPr>
            <p:cNvPr id="175" name="Straight Arrow Connector 174">
              <a:extLst>
                <a:ext uri="{FF2B5EF4-FFF2-40B4-BE49-F238E27FC236}">
                  <a16:creationId xmlns:a16="http://schemas.microsoft.com/office/drawing/2014/main" id="{83A8F5EC-CFA1-F234-2CC0-D72211D37BB1}"/>
                </a:ext>
              </a:extLst>
            </p:cNvPr>
            <p:cNvCxnSpPr/>
            <p:nvPr/>
          </p:nvCxnSpPr>
          <p:spPr>
            <a:xfrm>
              <a:off x="748441" y="169235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2D372787-F5D6-1158-B99E-E7FFF9D4A26A}"/>
                </a:ext>
              </a:extLst>
            </p:cNvPr>
            <p:cNvCxnSpPr>
              <a:cxnSpLocks/>
            </p:cNvCxnSpPr>
            <p:nvPr/>
          </p:nvCxnSpPr>
          <p:spPr>
            <a:xfrm>
              <a:off x="892603" y="170608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9C91336-B0A0-3C47-9081-6B60AE11B67A}"/>
                </a:ext>
              </a:extLst>
            </p:cNvPr>
            <p:cNvCxnSpPr>
              <a:cxnSpLocks/>
            </p:cNvCxnSpPr>
            <p:nvPr/>
          </p:nvCxnSpPr>
          <p:spPr>
            <a:xfrm>
              <a:off x="1036765" y="1692358"/>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1B0A1E7F-FC8A-EF96-C4E2-389D876BE04A}"/>
                </a:ext>
              </a:extLst>
            </p:cNvPr>
            <p:cNvCxnSpPr>
              <a:cxnSpLocks/>
            </p:cNvCxnSpPr>
            <p:nvPr/>
          </p:nvCxnSpPr>
          <p:spPr>
            <a:xfrm>
              <a:off x="1180927" y="1699223"/>
              <a:ext cx="1" cy="3171568"/>
            </a:xfrm>
            <a:prstGeom prst="straightConnector1">
              <a:avLst/>
            </a:prstGeom>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968DE3A3-FEE0-99FE-0199-50D9B0F1648C}"/>
              </a:ext>
            </a:extLst>
          </p:cNvPr>
          <p:cNvCxnSpPr>
            <a:cxnSpLocks/>
          </p:cNvCxnSpPr>
          <p:nvPr/>
        </p:nvCxnSpPr>
        <p:spPr>
          <a:xfrm flipV="1">
            <a:off x="7800868" y="5163953"/>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5213869-D674-392A-90F1-B1B1D195B30E}"/>
              </a:ext>
            </a:extLst>
          </p:cNvPr>
          <p:cNvCxnSpPr>
            <a:cxnSpLocks/>
          </p:cNvCxnSpPr>
          <p:nvPr/>
        </p:nvCxnSpPr>
        <p:spPr>
          <a:xfrm flipV="1">
            <a:off x="1400070" y="5252751"/>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3B744E3-C1BE-ACE2-CDBD-A926C12A2282}"/>
              </a:ext>
            </a:extLst>
          </p:cNvPr>
          <p:cNvCxnSpPr>
            <a:cxnSpLocks/>
          </p:cNvCxnSpPr>
          <p:nvPr/>
        </p:nvCxnSpPr>
        <p:spPr>
          <a:xfrm flipV="1">
            <a:off x="2492271" y="2254823"/>
            <a:ext cx="82550" cy="0"/>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EAB9CB6-981A-6DC5-714F-5E4D3635CD7E}"/>
              </a:ext>
            </a:extLst>
          </p:cNvPr>
          <p:cNvSpPr txBox="1"/>
          <p:nvPr/>
        </p:nvSpPr>
        <p:spPr>
          <a:xfrm>
            <a:off x="2222261" y="1927587"/>
            <a:ext cx="205103" cy="233820"/>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353706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90CD-50BF-F2FD-85CD-EF30E84F61E0}"/>
              </a:ext>
            </a:extLst>
          </p:cNvPr>
          <p:cNvSpPr>
            <a:spLocks noGrp="1"/>
          </p:cNvSpPr>
          <p:nvPr>
            <p:ph type="title"/>
          </p:nvPr>
        </p:nvSpPr>
        <p:spPr/>
        <p:txBody>
          <a:bodyPr>
            <a:normAutofit fontScale="90000"/>
          </a:bodyPr>
          <a:lstStyle/>
          <a:p>
            <a:r>
              <a:rPr lang="en-US" dirty="0">
                <a:ln w="12700">
                  <a:solidFill>
                    <a:prstClr val="black"/>
                  </a:solidFill>
                </a:ln>
                <a:cs typeface="Calibri"/>
              </a:rPr>
              <a:t>Are you able to access the office hour schedule?</a:t>
            </a:r>
            <a:endParaRPr lang="en-US" dirty="0"/>
          </a:p>
        </p:txBody>
      </p:sp>
      <p:pic>
        <p:nvPicPr>
          <p:cNvPr id="3" name="Picture 3" descr="Table&#10;&#10;Description automatically generated">
            <a:extLst>
              <a:ext uri="{FF2B5EF4-FFF2-40B4-BE49-F238E27FC236}">
                <a16:creationId xmlns:a16="http://schemas.microsoft.com/office/drawing/2014/main" id="{F0394229-BD7E-388C-252F-34224A73F4C6}"/>
              </a:ext>
            </a:extLst>
          </p:cNvPr>
          <p:cNvPicPr>
            <a:picLocks noChangeAspect="1"/>
          </p:cNvPicPr>
          <p:nvPr/>
        </p:nvPicPr>
        <p:blipFill>
          <a:blip r:embed="rId2"/>
          <a:stretch>
            <a:fillRect/>
          </a:stretch>
        </p:blipFill>
        <p:spPr>
          <a:xfrm>
            <a:off x="3159940" y="1045181"/>
            <a:ext cx="6269978" cy="5475689"/>
          </a:xfrm>
          <a:prstGeom prst="rect">
            <a:avLst/>
          </a:prstGeom>
        </p:spPr>
      </p:pic>
    </p:spTree>
    <p:extLst>
      <p:ext uri="{BB962C8B-B14F-4D97-AF65-F5344CB8AC3E}">
        <p14:creationId xmlns:p14="http://schemas.microsoft.com/office/powerpoint/2010/main" val="8675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7FE3-D503-FD47-BE53-2B7B29856173}"/>
              </a:ext>
            </a:extLst>
          </p:cNvPr>
          <p:cNvSpPr>
            <a:spLocks noGrp="1"/>
          </p:cNvSpPr>
          <p:nvPr>
            <p:ph type="title"/>
          </p:nvPr>
        </p:nvSpPr>
        <p:spPr/>
        <p:txBody>
          <a:bodyPr/>
          <a:lstStyle/>
          <a:p>
            <a:r>
              <a:rPr lang="en-US" dirty="0"/>
              <a:t>6 slits: when do we get zero intensity? </a:t>
            </a:r>
          </a:p>
        </p:txBody>
      </p:sp>
      <p:pic>
        <p:nvPicPr>
          <p:cNvPr id="4" name="Picture 3">
            <a:extLst>
              <a:ext uri="{FF2B5EF4-FFF2-40B4-BE49-F238E27FC236}">
                <a16:creationId xmlns:a16="http://schemas.microsoft.com/office/drawing/2014/main" id="{6F1F4C08-BAB7-9B44-8123-135F1403F01A}"/>
              </a:ext>
            </a:extLst>
          </p:cNvPr>
          <p:cNvPicPr>
            <a:picLocks noChangeAspect="1"/>
          </p:cNvPicPr>
          <p:nvPr/>
        </p:nvPicPr>
        <p:blipFill>
          <a:blip r:embed="rId2"/>
          <a:stretch>
            <a:fillRect/>
          </a:stretch>
        </p:blipFill>
        <p:spPr>
          <a:xfrm>
            <a:off x="324667" y="1330043"/>
            <a:ext cx="6239095" cy="4495818"/>
          </a:xfrm>
          <a:prstGeom prst="rect">
            <a:avLst/>
          </a:prstGeom>
        </p:spPr>
      </p:pic>
      <p:cxnSp>
        <p:nvCxnSpPr>
          <p:cNvPr id="7" name="Straight Arrow Connector 6">
            <a:extLst>
              <a:ext uri="{FF2B5EF4-FFF2-40B4-BE49-F238E27FC236}">
                <a16:creationId xmlns:a16="http://schemas.microsoft.com/office/drawing/2014/main" id="{5B5DBE4F-D253-E841-8B86-3CDDC1B10677}"/>
              </a:ext>
            </a:extLst>
          </p:cNvPr>
          <p:cNvCxnSpPr>
            <a:cxnSpLocks/>
          </p:cNvCxnSpPr>
          <p:nvPr/>
        </p:nvCxnSpPr>
        <p:spPr>
          <a:xfrm>
            <a:off x="7792956" y="2557932"/>
            <a:ext cx="434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0FC7C25-B1A5-AF48-828D-7C1319A60150}"/>
              </a:ext>
            </a:extLst>
          </p:cNvPr>
          <p:cNvCxnSpPr>
            <a:cxnSpLocks/>
          </p:cNvCxnSpPr>
          <p:nvPr/>
        </p:nvCxnSpPr>
        <p:spPr>
          <a:xfrm flipV="1">
            <a:off x="8227670" y="2274261"/>
            <a:ext cx="359764" cy="283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D3FB13-446D-CF4A-9597-6945C071B301}"/>
              </a:ext>
            </a:extLst>
          </p:cNvPr>
          <p:cNvCxnSpPr>
            <a:cxnSpLocks/>
          </p:cNvCxnSpPr>
          <p:nvPr/>
        </p:nvCxnSpPr>
        <p:spPr>
          <a:xfrm flipV="1">
            <a:off x="8587434" y="1849313"/>
            <a:ext cx="164892" cy="393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1FFCC98-E770-8344-9ECC-87F47200B2A2}"/>
              </a:ext>
            </a:extLst>
          </p:cNvPr>
          <p:cNvCxnSpPr>
            <a:cxnSpLocks/>
          </p:cNvCxnSpPr>
          <p:nvPr/>
        </p:nvCxnSpPr>
        <p:spPr>
          <a:xfrm flipH="1" flipV="1">
            <a:off x="8669880" y="1482234"/>
            <a:ext cx="82446" cy="354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5829DF-BC99-9B4A-B898-3D0C2ED581DE}"/>
              </a:ext>
            </a:extLst>
          </p:cNvPr>
          <p:cNvCxnSpPr>
            <a:cxnSpLocks/>
          </p:cNvCxnSpPr>
          <p:nvPr/>
        </p:nvCxnSpPr>
        <p:spPr>
          <a:xfrm flipH="1" flipV="1">
            <a:off x="8407552" y="1235799"/>
            <a:ext cx="232348" cy="26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04FB9B8-4546-0142-A025-AE17F067495F}"/>
              </a:ext>
            </a:extLst>
          </p:cNvPr>
          <p:cNvCxnSpPr>
            <a:cxnSpLocks/>
          </p:cNvCxnSpPr>
          <p:nvPr/>
        </p:nvCxnSpPr>
        <p:spPr>
          <a:xfrm flipH="1" flipV="1">
            <a:off x="8010313" y="1108074"/>
            <a:ext cx="397239" cy="127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Graphic 5">
            <a:extLst>
              <a:ext uri="{FF2B5EF4-FFF2-40B4-BE49-F238E27FC236}">
                <a16:creationId xmlns:a16="http://schemas.microsoft.com/office/drawing/2014/main" id="{E63ED538-5689-EFCC-E83C-28FB93AE1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3750" y="2420937"/>
            <a:ext cx="381000" cy="161925"/>
          </a:xfrm>
          <a:prstGeom prst="rect">
            <a:avLst/>
          </a:prstGeom>
        </p:spPr>
      </p:pic>
      <p:sp>
        <p:nvSpPr>
          <p:cNvPr id="6" name="TextBox 5">
            <a:extLst>
              <a:ext uri="{FF2B5EF4-FFF2-40B4-BE49-F238E27FC236}">
                <a16:creationId xmlns:a16="http://schemas.microsoft.com/office/drawing/2014/main" id="{6A462E1D-EC4D-2D50-179F-E0BD72DFDE2D}"/>
              </a:ext>
            </a:extLst>
          </p:cNvPr>
          <p:cNvSpPr txBox="1"/>
          <p:nvPr/>
        </p:nvSpPr>
        <p:spPr>
          <a:xfrm>
            <a:off x="6902450" y="3054350"/>
            <a:ext cx="48133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What is the smallest value of             which makes the phasors sum to zero?</a:t>
            </a:r>
          </a:p>
          <a:p>
            <a:endParaRPr lang="en-US" dirty="0">
              <a:cs typeface="Calibri"/>
            </a:endParaRPr>
          </a:p>
          <a:p>
            <a:r>
              <a:rPr lang="en-US" dirty="0">
                <a:cs typeface="Calibri"/>
              </a:rPr>
              <a:t>A) 2</a:t>
            </a:r>
            <a:r>
              <a:rPr lang="en-US" dirty="0">
                <a:ea typeface="+mn-lt"/>
                <a:cs typeface="+mn-lt"/>
              </a:rPr>
              <a:t>π</a:t>
            </a:r>
          </a:p>
          <a:p>
            <a:endParaRPr lang="en-US" dirty="0">
              <a:cs typeface="Calibri"/>
            </a:endParaRPr>
          </a:p>
          <a:p>
            <a:r>
              <a:rPr lang="en-US" dirty="0">
                <a:cs typeface="Calibri"/>
              </a:rPr>
              <a:t>B) </a:t>
            </a:r>
            <a:r>
              <a:rPr lang="en-US" dirty="0">
                <a:ea typeface="+mn-lt"/>
                <a:cs typeface="+mn-lt"/>
              </a:rPr>
              <a:t>π</a:t>
            </a:r>
          </a:p>
          <a:p>
            <a:endParaRPr lang="en-US" dirty="0">
              <a:cs typeface="Calibri"/>
            </a:endParaRPr>
          </a:p>
          <a:p>
            <a:r>
              <a:rPr lang="en-US" dirty="0">
                <a:cs typeface="Calibri"/>
              </a:rPr>
              <a:t>C) </a:t>
            </a:r>
            <a:r>
              <a:rPr lang="en-US" dirty="0">
                <a:ea typeface="+mn-lt"/>
                <a:cs typeface="+mn-lt"/>
              </a:rPr>
              <a:t>π/3</a:t>
            </a:r>
          </a:p>
        </p:txBody>
      </p:sp>
      <p:pic>
        <p:nvPicPr>
          <p:cNvPr id="9" name="Graphic 5">
            <a:extLst>
              <a:ext uri="{FF2B5EF4-FFF2-40B4-BE49-F238E27FC236}">
                <a16:creationId xmlns:a16="http://schemas.microsoft.com/office/drawing/2014/main" id="{D6912DF5-8791-E9EE-84F8-E725B7F92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3600" y="3100386"/>
            <a:ext cx="527050" cy="225425"/>
          </a:xfrm>
          <a:prstGeom prst="rect">
            <a:avLst/>
          </a:prstGeom>
        </p:spPr>
      </p:pic>
      <p:sp>
        <p:nvSpPr>
          <p:cNvPr id="3" name="TextBox 2">
            <a:extLst>
              <a:ext uri="{FF2B5EF4-FFF2-40B4-BE49-F238E27FC236}">
                <a16:creationId xmlns:a16="http://schemas.microsoft.com/office/drawing/2014/main" id="{A26F112A-E188-197E-CCE7-03CD37860E5B}"/>
              </a:ext>
            </a:extLst>
          </p:cNvPr>
          <p:cNvSpPr txBox="1"/>
          <p:nvPr/>
        </p:nvSpPr>
        <p:spPr>
          <a:xfrm>
            <a:off x="8834203" y="235720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 phase diff between waves arriving from adjacent slits</a:t>
            </a:r>
            <a:endParaRPr lang="en-US" sz="1200" dirty="0">
              <a:cs typeface="Calibri"/>
            </a:endParaRPr>
          </a:p>
        </p:txBody>
      </p:sp>
    </p:spTree>
    <p:extLst>
      <p:ext uri="{BB962C8B-B14F-4D97-AF65-F5344CB8AC3E}">
        <p14:creationId xmlns:p14="http://schemas.microsoft.com/office/powerpoint/2010/main" val="78265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7FE3-D503-FD47-BE53-2B7B29856173}"/>
              </a:ext>
            </a:extLst>
          </p:cNvPr>
          <p:cNvSpPr>
            <a:spLocks noGrp="1"/>
          </p:cNvSpPr>
          <p:nvPr>
            <p:ph type="title"/>
          </p:nvPr>
        </p:nvSpPr>
        <p:spPr/>
        <p:txBody>
          <a:bodyPr/>
          <a:lstStyle/>
          <a:p>
            <a:r>
              <a:rPr lang="en-US" dirty="0"/>
              <a:t>6 slits: when do we get zero intensity? </a:t>
            </a:r>
          </a:p>
        </p:txBody>
      </p:sp>
      <p:pic>
        <p:nvPicPr>
          <p:cNvPr id="4" name="Picture 3">
            <a:extLst>
              <a:ext uri="{FF2B5EF4-FFF2-40B4-BE49-F238E27FC236}">
                <a16:creationId xmlns:a16="http://schemas.microsoft.com/office/drawing/2014/main" id="{6F1F4C08-BAB7-9B44-8123-135F1403F01A}"/>
              </a:ext>
            </a:extLst>
          </p:cNvPr>
          <p:cNvPicPr>
            <a:picLocks noChangeAspect="1"/>
          </p:cNvPicPr>
          <p:nvPr/>
        </p:nvPicPr>
        <p:blipFill>
          <a:blip r:embed="rId2"/>
          <a:stretch>
            <a:fillRect/>
          </a:stretch>
        </p:blipFill>
        <p:spPr>
          <a:xfrm>
            <a:off x="324667" y="1330043"/>
            <a:ext cx="6239095" cy="4495818"/>
          </a:xfrm>
          <a:prstGeom prst="rect">
            <a:avLst/>
          </a:prstGeom>
        </p:spPr>
      </p:pic>
      <p:cxnSp>
        <p:nvCxnSpPr>
          <p:cNvPr id="7" name="Straight Arrow Connector 6">
            <a:extLst>
              <a:ext uri="{FF2B5EF4-FFF2-40B4-BE49-F238E27FC236}">
                <a16:creationId xmlns:a16="http://schemas.microsoft.com/office/drawing/2014/main" id="{5B5DBE4F-D253-E841-8B86-3CDDC1B10677}"/>
              </a:ext>
            </a:extLst>
          </p:cNvPr>
          <p:cNvCxnSpPr>
            <a:cxnSpLocks/>
          </p:cNvCxnSpPr>
          <p:nvPr/>
        </p:nvCxnSpPr>
        <p:spPr>
          <a:xfrm>
            <a:off x="7792956" y="2557932"/>
            <a:ext cx="434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0FC7C25-B1A5-AF48-828D-7C1319A60150}"/>
              </a:ext>
            </a:extLst>
          </p:cNvPr>
          <p:cNvCxnSpPr>
            <a:cxnSpLocks/>
          </p:cNvCxnSpPr>
          <p:nvPr/>
        </p:nvCxnSpPr>
        <p:spPr>
          <a:xfrm flipV="1">
            <a:off x="8234020" y="2191711"/>
            <a:ext cx="264514" cy="366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D3FB13-446D-CF4A-9597-6945C071B301}"/>
              </a:ext>
            </a:extLst>
          </p:cNvPr>
          <p:cNvCxnSpPr>
            <a:cxnSpLocks/>
          </p:cNvCxnSpPr>
          <p:nvPr/>
        </p:nvCxnSpPr>
        <p:spPr>
          <a:xfrm flipH="1" flipV="1">
            <a:off x="8231626" y="1862013"/>
            <a:ext cx="247858" cy="335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1FFCC98-E770-8344-9ECC-87F47200B2A2}"/>
              </a:ext>
            </a:extLst>
          </p:cNvPr>
          <p:cNvCxnSpPr>
            <a:cxnSpLocks/>
          </p:cNvCxnSpPr>
          <p:nvPr/>
        </p:nvCxnSpPr>
        <p:spPr>
          <a:xfrm flipH="1" flipV="1">
            <a:off x="7869780" y="1869584"/>
            <a:ext cx="374546" cy="5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5829DF-BC99-9B4A-B898-3D0C2ED581DE}"/>
              </a:ext>
            </a:extLst>
          </p:cNvPr>
          <p:cNvCxnSpPr>
            <a:cxnSpLocks/>
          </p:cNvCxnSpPr>
          <p:nvPr/>
        </p:nvCxnSpPr>
        <p:spPr>
          <a:xfrm flipH="1">
            <a:off x="7639202" y="1869918"/>
            <a:ext cx="232348" cy="280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04FB9B8-4546-0142-A025-AE17F067495F}"/>
              </a:ext>
            </a:extLst>
          </p:cNvPr>
          <p:cNvCxnSpPr>
            <a:cxnSpLocks/>
          </p:cNvCxnSpPr>
          <p:nvPr/>
        </p:nvCxnSpPr>
        <p:spPr>
          <a:xfrm>
            <a:off x="7645552" y="2181949"/>
            <a:ext cx="193311" cy="399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Graphic 5">
            <a:extLst>
              <a:ext uri="{FF2B5EF4-FFF2-40B4-BE49-F238E27FC236}">
                <a16:creationId xmlns:a16="http://schemas.microsoft.com/office/drawing/2014/main" id="{E63ED538-5689-EFCC-E83C-28FB93AE1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6600" y="2376487"/>
            <a:ext cx="381000" cy="161925"/>
          </a:xfrm>
          <a:prstGeom prst="rect">
            <a:avLst/>
          </a:prstGeom>
        </p:spPr>
      </p:pic>
      <p:pic>
        <p:nvPicPr>
          <p:cNvPr id="3" name="Graphic 9">
            <a:extLst>
              <a:ext uri="{FF2B5EF4-FFF2-40B4-BE49-F238E27FC236}">
                <a16:creationId xmlns:a16="http://schemas.microsoft.com/office/drawing/2014/main" id="{BC2F91C7-1AFA-0553-FC9C-884C76035C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1576" y="1658937"/>
            <a:ext cx="1174750" cy="473075"/>
          </a:xfrm>
          <a:prstGeom prst="rect">
            <a:avLst/>
          </a:prstGeom>
        </p:spPr>
      </p:pic>
      <p:sp>
        <p:nvSpPr>
          <p:cNvPr id="6" name="TextBox 5">
            <a:extLst>
              <a:ext uri="{FF2B5EF4-FFF2-40B4-BE49-F238E27FC236}">
                <a16:creationId xmlns:a16="http://schemas.microsoft.com/office/drawing/2014/main" id="{6A462E1D-EC4D-2D50-179F-E0BD72DFDE2D}"/>
              </a:ext>
            </a:extLst>
          </p:cNvPr>
          <p:cNvSpPr txBox="1"/>
          <p:nvPr/>
        </p:nvSpPr>
        <p:spPr>
          <a:xfrm>
            <a:off x="6934200" y="3232150"/>
            <a:ext cx="48133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Which is the correct condition for the angle of the first diffraction minimum         ?</a:t>
            </a:r>
          </a:p>
          <a:p>
            <a:endParaRPr lang="en-US" dirty="0">
              <a:cs typeface="Calibri"/>
            </a:endParaRPr>
          </a:p>
          <a:p>
            <a:r>
              <a:rPr lang="en-US" dirty="0">
                <a:cs typeface="Calibri"/>
              </a:rPr>
              <a:t>A)</a:t>
            </a:r>
            <a:endParaRPr lang="en-US" dirty="0">
              <a:ea typeface="+mn-lt"/>
              <a:cs typeface="+mn-lt"/>
            </a:endParaRPr>
          </a:p>
          <a:p>
            <a:endParaRPr lang="en-US" dirty="0">
              <a:cs typeface="Calibri"/>
            </a:endParaRPr>
          </a:p>
          <a:p>
            <a:r>
              <a:rPr lang="en-US" dirty="0">
                <a:cs typeface="Calibri"/>
              </a:rPr>
              <a:t>B)</a:t>
            </a:r>
            <a:endParaRPr lang="en-US" dirty="0">
              <a:ea typeface="+mn-lt"/>
              <a:cs typeface="+mn-lt"/>
            </a:endParaRPr>
          </a:p>
          <a:p>
            <a:endParaRPr lang="en-US" dirty="0">
              <a:cs typeface="Calibri"/>
            </a:endParaRPr>
          </a:p>
          <a:p>
            <a:r>
              <a:rPr lang="en-US" dirty="0">
                <a:cs typeface="Calibri"/>
              </a:rPr>
              <a:t>C)</a:t>
            </a:r>
            <a:endParaRPr lang="en-US" dirty="0">
              <a:ea typeface="+mn-lt"/>
              <a:cs typeface="+mn-lt"/>
            </a:endParaRPr>
          </a:p>
        </p:txBody>
      </p:sp>
      <p:pic>
        <p:nvPicPr>
          <p:cNvPr id="11" name="Graphic 12">
            <a:extLst>
              <a:ext uri="{FF2B5EF4-FFF2-40B4-BE49-F238E27FC236}">
                <a16:creationId xmlns:a16="http://schemas.microsoft.com/office/drawing/2014/main" id="{3C4A5A96-E534-3357-31C8-B9D5106AB3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3762" y="3605212"/>
            <a:ext cx="377825" cy="174625"/>
          </a:xfrm>
          <a:prstGeom prst="rect">
            <a:avLst/>
          </a:prstGeom>
        </p:spPr>
      </p:pic>
      <p:pic>
        <p:nvPicPr>
          <p:cNvPr id="22" name="Graphic 22">
            <a:extLst>
              <a:ext uri="{FF2B5EF4-FFF2-40B4-BE49-F238E27FC236}">
                <a16:creationId xmlns:a16="http://schemas.microsoft.com/office/drawing/2014/main" id="{084538CE-762B-8D3B-8E51-118CABDFE1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762" y="4119562"/>
            <a:ext cx="1870075" cy="269875"/>
          </a:xfrm>
          <a:prstGeom prst="rect">
            <a:avLst/>
          </a:prstGeom>
        </p:spPr>
      </p:pic>
      <p:pic>
        <p:nvPicPr>
          <p:cNvPr id="25" name="Graphic 26">
            <a:extLst>
              <a:ext uri="{FF2B5EF4-FFF2-40B4-BE49-F238E27FC236}">
                <a16:creationId xmlns:a16="http://schemas.microsoft.com/office/drawing/2014/main" id="{E8390373-21B9-982A-4EE2-ADD547159C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97750" y="4691062"/>
            <a:ext cx="1670050" cy="225425"/>
          </a:xfrm>
          <a:prstGeom prst="rect">
            <a:avLst/>
          </a:prstGeom>
        </p:spPr>
      </p:pic>
      <p:pic>
        <p:nvPicPr>
          <p:cNvPr id="27" name="Graphic 27">
            <a:extLst>
              <a:ext uri="{FF2B5EF4-FFF2-40B4-BE49-F238E27FC236}">
                <a16:creationId xmlns:a16="http://schemas.microsoft.com/office/drawing/2014/main" id="{CA577DA9-0E3F-68D8-85D5-E0C02C6FEE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72350" y="5237162"/>
            <a:ext cx="2025650" cy="269875"/>
          </a:xfrm>
          <a:prstGeom prst="rect">
            <a:avLst/>
          </a:prstGeom>
        </p:spPr>
      </p:pic>
    </p:spTree>
    <p:extLst>
      <p:ext uri="{BB962C8B-B14F-4D97-AF65-F5344CB8AC3E}">
        <p14:creationId xmlns:p14="http://schemas.microsoft.com/office/powerpoint/2010/main" val="368701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C85B-E73F-4D48-9E9E-F71F21D23E2C}"/>
              </a:ext>
            </a:extLst>
          </p:cNvPr>
          <p:cNvSpPr>
            <a:spLocks noGrp="1"/>
          </p:cNvSpPr>
          <p:nvPr>
            <p:ph type="title"/>
          </p:nvPr>
        </p:nvSpPr>
        <p:spPr/>
        <p:txBody>
          <a:bodyPr/>
          <a:lstStyle/>
          <a:p>
            <a:r>
              <a:rPr lang="en-US" dirty="0"/>
              <a:t>Checkpoint question: spot size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5A543F2-B7C2-B046-9FFA-4F2DC2C800D9}"/>
                  </a:ext>
                </a:extLst>
              </p:cNvPr>
              <p:cNvSpPr txBox="1"/>
              <p:nvPr/>
            </p:nvSpPr>
            <p:spPr>
              <a:xfrm>
                <a:off x="795958" y="2067337"/>
                <a:ext cx="10381957" cy="4487062"/>
              </a:xfrm>
              <a:prstGeom prst="rect">
                <a:avLst/>
              </a:prstGeom>
              <a:noFill/>
            </p:spPr>
            <p:txBody>
              <a:bodyPr wrap="square" rtlCol="0">
                <a:spAutoFit/>
              </a:bodyPr>
              <a:lstStyle/>
              <a:p>
                <a:r>
                  <a:rPr lang="en-US" sz="2400" b="0" dirty="0"/>
                  <a:t> </a:t>
                </a:r>
                <a14:m>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𝑚𝑖𝑛</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𝜆</m:t>
                            </m:r>
                          </m:num>
                          <m:den>
                            <m:r>
                              <a:rPr lang="en-US" sz="2400" b="0" i="1" smtClean="0">
                                <a:latin typeface="Cambria Math" panose="02040503050406030204" pitchFamily="18" charset="0"/>
                                <a:ea typeface="Cambria Math" panose="02040503050406030204" pitchFamily="18" charset="0"/>
                              </a:rPr>
                              <m:t>𝑎</m:t>
                            </m:r>
                          </m:den>
                        </m:f>
                      </m:e>
                    </m:func>
                  </m:oMath>
                </a14:m>
                <a:endParaRPr lang="en-US" sz="2400" dirty="0"/>
              </a:p>
              <a:p>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𝑚𝑖𝑛</m:t>
                        </m:r>
                      </m:sub>
                    </m:sSub>
                    <m:r>
                      <a:rPr lang="en-US" sz="2400" b="0" i="1" smtClean="0">
                        <a:latin typeface="Cambria Math" panose="02040503050406030204" pitchFamily="18" charset="0"/>
                      </a:rPr>
                      <m:t>=</m:t>
                    </m:r>
                    <m:r>
                      <a:rPr lang="en-US" sz="2400" b="0" i="1" smtClean="0">
                        <a:latin typeface="Cambria Math" panose="02040503050406030204" pitchFamily="18" charset="0"/>
                      </a:rPr>
                      <m:t>𝐿</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tan</m:t>
                        </m:r>
                      </m:fNa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rPr>
                              <m:t>𝑚𝑖𝑛</m:t>
                            </m:r>
                          </m:sub>
                        </m:sSub>
                      </m:e>
                    </m:func>
                  </m:oMath>
                </a14:m>
                <a:endParaRPr lang="en-US" sz="2400" dirty="0"/>
              </a:p>
              <a:p>
                <a:endParaRPr lang="en-US" sz="2400" dirty="0"/>
              </a:p>
              <a:p>
                <a:r>
                  <a:rPr lang="en-US" sz="2400" dirty="0"/>
                  <a:t>Suppose a laser is incident on a small slit, which produces a spot on a screen a distance L away. </a:t>
                </a:r>
              </a:p>
              <a:p>
                <a:endParaRPr lang="en-US" sz="2400" dirty="0"/>
              </a:p>
              <a:p>
                <a:r>
                  <a:rPr lang="en-US" sz="2400" dirty="0"/>
                  <a:t>What would make the spot larger?</a:t>
                </a:r>
              </a:p>
              <a:p>
                <a:endParaRPr lang="en-US" sz="2400" dirty="0"/>
              </a:p>
              <a:p>
                <a:pPr marL="457200" indent="-457200">
                  <a:buAutoNum type="alphaLcParenR"/>
                </a:pPr>
                <a:r>
                  <a:rPr lang="en-US" sz="2400" dirty="0"/>
                  <a:t>Move the screen closer to the slit.</a:t>
                </a:r>
              </a:p>
              <a:p>
                <a:pPr marL="457200" indent="-457200">
                  <a:buAutoNum type="alphaLcParenR"/>
                </a:pPr>
                <a:r>
                  <a:rPr lang="en-US" sz="2400" dirty="0"/>
                  <a:t>Make the slit smaller.</a:t>
                </a:r>
              </a:p>
              <a:p>
                <a:pPr marL="457200" indent="-457200">
                  <a:buAutoNum type="alphaLcParenR"/>
                </a:pPr>
                <a:r>
                  <a:rPr lang="en-US" sz="2400" dirty="0"/>
                  <a:t>Decrease the wavelength of the laser.</a:t>
                </a:r>
              </a:p>
            </p:txBody>
          </p:sp>
        </mc:Choice>
        <mc:Fallback>
          <p:sp>
            <p:nvSpPr>
              <p:cNvPr id="3" name="TextBox 2">
                <a:extLst>
                  <a:ext uri="{FF2B5EF4-FFF2-40B4-BE49-F238E27FC236}">
                    <a16:creationId xmlns:a16="http://schemas.microsoft.com/office/drawing/2014/main" id="{F5A543F2-B7C2-B046-9FFA-4F2DC2C800D9}"/>
                  </a:ext>
                </a:extLst>
              </p:cNvPr>
              <p:cNvSpPr txBox="1">
                <a:spLocks noRot="1" noChangeAspect="1" noMove="1" noResize="1" noEditPoints="1" noAdjustHandles="1" noChangeArrowheads="1" noChangeShapeType="1" noTextEdit="1"/>
              </p:cNvSpPr>
              <p:nvPr/>
            </p:nvSpPr>
            <p:spPr>
              <a:xfrm>
                <a:off x="795958" y="2067337"/>
                <a:ext cx="10381957" cy="4487062"/>
              </a:xfrm>
              <a:prstGeom prst="rect">
                <a:avLst/>
              </a:prstGeom>
              <a:blipFill>
                <a:blip r:embed="rId2"/>
                <a:stretch>
                  <a:fillRect l="-94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DD1DDB59-EE4A-5D90-E78E-DB8BBA036183}"/>
              </a:ext>
            </a:extLst>
          </p:cNvPr>
          <p:cNvGrpSpPr/>
          <p:nvPr/>
        </p:nvGrpSpPr>
        <p:grpSpPr>
          <a:xfrm>
            <a:off x="6095376" y="986576"/>
            <a:ext cx="5553231" cy="1966328"/>
            <a:chOff x="6638769" y="80920"/>
            <a:chExt cx="5553231" cy="1966328"/>
          </a:xfrm>
        </p:grpSpPr>
        <p:sp>
          <p:nvSpPr>
            <p:cNvPr id="6" name="Rectangle 5">
              <a:extLst>
                <a:ext uri="{FF2B5EF4-FFF2-40B4-BE49-F238E27FC236}">
                  <a16:creationId xmlns:a16="http://schemas.microsoft.com/office/drawing/2014/main" id="{BC5E1AAE-E634-1F4F-8DA2-C30CF028D22C}"/>
                </a:ext>
              </a:extLst>
            </p:cNvPr>
            <p:cNvSpPr/>
            <p:nvPr/>
          </p:nvSpPr>
          <p:spPr>
            <a:xfrm>
              <a:off x="6638769" y="327166"/>
              <a:ext cx="127949" cy="80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59D853-9A50-5C42-9E08-9BA6A3E7BE68}"/>
                </a:ext>
              </a:extLst>
            </p:cNvPr>
            <p:cNvSpPr/>
            <p:nvPr/>
          </p:nvSpPr>
          <p:spPr>
            <a:xfrm>
              <a:off x="6638769" y="1187207"/>
              <a:ext cx="127949" cy="86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FF0720-B678-8D41-A45C-7180DC8BF6D9}"/>
                </a:ext>
              </a:extLst>
            </p:cNvPr>
            <p:cNvSpPr/>
            <p:nvPr/>
          </p:nvSpPr>
          <p:spPr>
            <a:xfrm>
              <a:off x="10766076" y="327167"/>
              <a:ext cx="76221" cy="172008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C84798-CE23-2743-B3C7-BD4B4025BB41}"/>
                </a:ext>
              </a:extLst>
            </p:cNvPr>
            <p:cNvCxnSpPr/>
            <p:nvPr/>
          </p:nvCxnSpPr>
          <p:spPr>
            <a:xfrm>
              <a:off x="6766718" y="1160236"/>
              <a:ext cx="399935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BF0905-DD93-AF4C-BDCF-E5E74CC5D89B}"/>
                </a:ext>
              </a:extLst>
            </p:cNvPr>
            <p:cNvCxnSpPr>
              <a:cxnSpLocks/>
            </p:cNvCxnSpPr>
            <p:nvPr/>
          </p:nvCxnSpPr>
          <p:spPr>
            <a:xfrm flipV="1">
              <a:off x="6757168" y="834674"/>
              <a:ext cx="4008908" cy="3255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C6B18A6-CD1A-F245-BD1D-9C512D0FA688}"/>
                    </a:ext>
                  </a:extLst>
                </p:cNvPr>
                <p:cNvSpPr txBox="1"/>
                <p:nvPr/>
              </p:nvSpPr>
              <p:spPr>
                <a:xfrm>
                  <a:off x="9459391" y="873030"/>
                  <a:ext cx="197581" cy="1946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13" name="TextBox 12">
                  <a:extLst>
                    <a:ext uri="{FF2B5EF4-FFF2-40B4-BE49-F238E27FC236}">
                      <a16:creationId xmlns:a16="http://schemas.microsoft.com/office/drawing/2014/main" id="{0C6B18A6-CD1A-F245-BD1D-9C512D0FA688}"/>
                    </a:ext>
                  </a:extLst>
                </p:cNvPr>
                <p:cNvSpPr txBox="1">
                  <a:spLocks noRot="1" noChangeAspect="1" noMove="1" noResize="1" noEditPoints="1" noAdjustHandles="1" noChangeArrowheads="1" noChangeShapeType="1" noTextEdit="1"/>
                </p:cNvSpPr>
                <p:nvPr/>
              </p:nvSpPr>
              <p:spPr>
                <a:xfrm>
                  <a:off x="9459391" y="873030"/>
                  <a:ext cx="197581" cy="194658"/>
                </a:xfrm>
                <a:prstGeom prst="rect">
                  <a:avLst/>
                </a:prstGeom>
                <a:blipFill>
                  <a:blip r:embed="rId3"/>
                  <a:stretch>
                    <a:fillRect r="-53125" b="-75000"/>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3A59EAAD-D01B-5A45-9DBF-D08CA1C1A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0837753" y="9243"/>
              <a:ext cx="1248861" cy="1392215"/>
            </a:xfrm>
            <a:prstGeom prst="rect">
              <a:avLst/>
            </a:prstGeom>
          </p:spPr>
        </p:pic>
        <p:pic>
          <p:nvPicPr>
            <p:cNvPr id="15" name="Picture 14">
              <a:extLst>
                <a:ext uri="{FF2B5EF4-FFF2-40B4-BE49-F238E27FC236}">
                  <a16:creationId xmlns:a16="http://schemas.microsoft.com/office/drawing/2014/main" id="{FA61AE87-A392-B446-8228-B4C64ECC8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982416" y="754118"/>
              <a:ext cx="1026953" cy="1392215"/>
            </a:xfrm>
            <a:prstGeom prst="rect">
              <a:avLst/>
            </a:prstGeom>
          </p:spPr>
        </p:pic>
        <p:sp>
          <p:nvSpPr>
            <p:cNvPr id="9" name="TextBox 8">
              <a:extLst>
                <a:ext uri="{FF2B5EF4-FFF2-40B4-BE49-F238E27FC236}">
                  <a16:creationId xmlns:a16="http://schemas.microsoft.com/office/drawing/2014/main" id="{BC29A145-4E9B-58CB-9079-4FA4DDE2A6F1}"/>
                </a:ext>
              </a:extLst>
            </p:cNvPr>
            <p:cNvSpPr txBox="1"/>
            <p:nvPr/>
          </p:nvSpPr>
          <p:spPr>
            <a:xfrm>
              <a:off x="8686800" y="1143000"/>
              <a:ext cx="774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L</a:t>
              </a:r>
            </a:p>
          </p:txBody>
        </p:sp>
      </p:grpSp>
    </p:spTree>
    <p:extLst>
      <p:ext uri="{BB962C8B-B14F-4D97-AF65-F5344CB8AC3E}">
        <p14:creationId xmlns:p14="http://schemas.microsoft.com/office/powerpoint/2010/main" val="272139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59" y="2978668"/>
            <a:ext cx="7886700" cy="743483"/>
          </a:xfrm>
        </p:spPr>
        <p:txBody>
          <a:bodyPr/>
          <a:lstStyle/>
          <a:p>
            <a:r>
              <a:rPr lang="en-US" dirty="0"/>
              <a:t>Spots from circular apertures</a:t>
            </a:r>
          </a:p>
        </p:txBody>
      </p:sp>
    </p:spTree>
    <p:extLst>
      <p:ext uri="{BB962C8B-B14F-4D97-AF65-F5344CB8AC3E}">
        <p14:creationId xmlns:p14="http://schemas.microsoft.com/office/powerpoint/2010/main" val="3155316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5526-1EDB-FE49-8275-C4942553C642}"/>
              </a:ext>
            </a:extLst>
          </p:cNvPr>
          <p:cNvSpPr>
            <a:spLocks noGrp="1"/>
          </p:cNvSpPr>
          <p:nvPr>
            <p:ph type="title"/>
          </p:nvPr>
        </p:nvSpPr>
        <p:spPr/>
        <p:txBody>
          <a:bodyPr/>
          <a:lstStyle/>
          <a:p>
            <a:r>
              <a:rPr lang="en-US" dirty="0"/>
              <a:t>Circular apertures: Airy disk</a:t>
            </a:r>
          </a:p>
        </p:txBody>
      </p:sp>
      <p:pic>
        <p:nvPicPr>
          <p:cNvPr id="3" name="Picture 127" descr="Diffraction_Spot[1]">
            <a:extLst>
              <a:ext uri="{FF2B5EF4-FFF2-40B4-BE49-F238E27FC236}">
                <a16:creationId xmlns:a16="http://schemas.microsoft.com/office/drawing/2014/main" id="{B8D33067-6B94-5F4E-8DFB-A93C4968E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339" y="1089389"/>
            <a:ext cx="5431738" cy="543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362250-940A-4E4F-9984-DF3F4AD833B5}"/>
                  </a:ext>
                </a:extLst>
              </p:cNvPr>
              <p:cNvSpPr txBox="1"/>
              <p:nvPr/>
            </p:nvSpPr>
            <p:spPr>
              <a:xfrm>
                <a:off x="494923" y="1089389"/>
                <a:ext cx="4222687" cy="1024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func>
                            <m:funcPr>
                              <m:ctrlPr>
                                <a:rPr lang="en-US" sz="3200" b="0" i="1" smtClean="0">
                                  <a:latin typeface="Cambria Math" panose="02040503050406030204" pitchFamily="18" charset="0"/>
                                  <a:ea typeface="Cambria Math" panose="02040503050406030204" pitchFamily="18" charset="0"/>
                                </a:rPr>
                              </m:ctrlPr>
                            </m:funcPr>
                            <m:fName>
                              <m:r>
                                <m:rPr>
                                  <m:sty m:val="p"/>
                                </m:rPr>
                                <a:rPr lang="en-US" sz="3200" b="0" i="0" smtClean="0">
                                  <a:latin typeface="Cambria Math" panose="02040503050406030204" pitchFamily="18" charset="0"/>
                                  <a:ea typeface="Cambria Math" panose="02040503050406030204" pitchFamily="18" charset="0"/>
                                </a:rPr>
                                <m:t>sin</m:t>
                              </m:r>
                            </m:fName>
                            <m:e>
                              <m:r>
                                <a:rPr lang="en-US" sz="3200" i="1">
                                  <a:latin typeface="Cambria Math" panose="02040503050406030204" pitchFamily="18" charset="0"/>
                                  <a:ea typeface="Cambria Math" panose="02040503050406030204" pitchFamily="18" charset="0"/>
                                </a:rPr>
                                <m:t>𝜃</m:t>
                              </m:r>
                            </m:e>
                          </m:func>
                        </m:e>
                        <m:sub>
                          <m:r>
                            <a:rPr lang="en-US" sz="3200" b="0" i="1" smtClean="0">
                              <a:latin typeface="Cambria Math" panose="02040503050406030204" pitchFamily="18" charset="0"/>
                              <a:ea typeface="Cambria Math" panose="02040503050406030204" pitchFamily="18" charset="0"/>
                            </a:rPr>
                            <m:t>0</m:t>
                          </m:r>
                        </m:sub>
                      </m:sSub>
                      <m:r>
                        <a:rPr lang="en-US" sz="3200" b="0" i="1" smtClean="0">
                          <a:latin typeface="Cambria Math" panose="02040503050406030204" pitchFamily="18" charset="0"/>
                          <a:ea typeface="Cambria Math" panose="02040503050406030204" pitchFamily="18" charset="0"/>
                        </a:rPr>
                        <m:t>=1.22</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𝜆</m:t>
                          </m:r>
                        </m:num>
                        <m:den>
                          <m:r>
                            <a:rPr lang="en-US" sz="3200" b="0" i="1" smtClean="0">
                              <a:latin typeface="Cambria Math" panose="02040503050406030204" pitchFamily="18" charset="0"/>
                              <a:ea typeface="Cambria Math" panose="02040503050406030204" pitchFamily="18" charset="0"/>
                            </a:rPr>
                            <m:t>𝐷</m:t>
                          </m:r>
                        </m:den>
                      </m:f>
                    </m:oMath>
                  </m:oMathPara>
                </a14:m>
                <a:endParaRPr lang="en-US" sz="3200" dirty="0"/>
              </a:p>
            </p:txBody>
          </p:sp>
        </mc:Choice>
        <mc:Fallback xmlns="">
          <p:sp>
            <p:nvSpPr>
              <p:cNvPr id="4" name="TextBox 3">
                <a:extLst>
                  <a:ext uri="{FF2B5EF4-FFF2-40B4-BE49-F238E27FC236}">
                    <a16:creationId xmlns:a16="http://schemas.microsoft.com/office/drawing/2014/main" id="{3A362250-940A-4E4F-9984-DF3F4AD833B5}"/>
                  </a:ext>
                </a:extLst>
              </p:cNvPr>
              <p:cNvSpPr txBox="1">
                <a:spLocks noRot="1" noChangeAspect="1" noMove="1" noResize="1" noEditPoints="1" noAdjustHandles="1" noChangeArrowheads="1" noChangeShapeType="1" noTextEdit="1"/>
              </p:cNvSpPr>
              <p:nvPr/>
            </p:nvSpPr>
            <p:spPr>
              <a:xfrm>
                <a:off x="494923" y="1089389"/>
                <a:ext cx="4222687" cy="1024319"/>
              </a:xfrm>
              <a:prstGeom prst="rect">
                <a:avLst/>
              </a:prstGeom>
              <a:blipFill>
                <a:blip r:embed="rId3"/>
                <a:stretch>
                  <a:fillRect/>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E2E37876-C2F0-7140-977B-1068F8E9B245}"/>
              </a:ext>
            </a:extLst>
          </p:cNvPr>
          <p:cNvCxnSpPr>
            <a:cxnSpLocks/>
          </p:cNvCxnSpPr>
          <p:nvPr/>
        </p:nvCxnSpPr>
        <p:spPr>
          <a:xfrm flipV="1">
            <a:off x="1181686" y="3221502"/>
            <a:ext cx="7624689" cy="583756"/>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F98E798-DE4D-F945-A925-A19158E1BCED}"/>
              </a:ext>
            </a:extLst>
          </p:cNvPr>
          <p:cNvCxnSpPr>
            <a:cxnSpLocks/>
          </p:cNvCxnSpPr>
          <p:nvPr/>
        </p:nvCxnSpPr>
        <p:spPr>
          <a:xfrm>
            <a:off x="1181686" y="3828471"/>
            <a:ext cx="7624689"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58F0C99-EB0D-3942-9CAB-55A2487D36F5}"/>
              </a:ext>
            </a:extLst>
          </p:cNvPr>
          <p:cNvSpPr/>
          <p:nvPr/>
        </p:nvSpPr>
        <p:spPr>
          <a:xfrm>
            <a:off x="1012874" y="2378694"/>
            <a:ext cx="205154" cy="1329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4BD7D8-E0C9-CE4F-91A9-88E5C826F82E}"/>
              </a:ext>
            </a:extLst>
          </p:cNvPr>
          <p:cNvSpPr/>
          <p:nvPr/>
        </p:nvSpPr>
        <p:spPr>
          <a:xfrm>
            <a:off x="1012874" y="3973024"/>
            <a:ext cx="205154" cy="1329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86F43A5-D14D-0E4B-BCC5-E0E7B0083E0A}"/>
                  </a:ext>
                </a:extLst>
              </p:cNvPr>
              <p:cNvSpPr txBox="1"/>
              <p:nvPr/>
            </p:nvSpPr>
            <p:spPr>
              <a:xfrm>
                <a:off x="4080424" y="3557046"/>
                <a:ext cx="281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0</m:t>
                          </m:r>
                        </m:sub>
                      </m:sSub>
                    </m:oMath>
                  </m:oMathPara>
                </a14:m>
                <a:endParaRPr lang="en-US" b="0" dirty="0"/>
              </a:p>
            </p:txBody>
          </p:sp>
        </mc:Choice>
        <mc:Fallback>
          <p:sp>
            <p:nvSpPr>
              <p:cNvPr id="14" name="TextBox 13">
                <a:extLst>
                  <a:ext uri="{FF2B5EF4-FFF2-40B4-BE49-F238E27FC236}">
                    <a16:creationId xmlns:a16="http://schemas.microsoft.com/office/drawing/2014/main" id="{D86F43A5-D14D-0E4B-BCC5-E0E7B0083E0A}"/>
                  </a:ext>
                </a:extLst>
              </p:cNvPr>
              <p:cNvSpPr txBox="1">
                <a:spLocks noRot="1" noChangeAspect="1" noMove="1" noResize="1" noEditPoints="1" noAdjustHandles="1" noChangeArrowheads="1" noChangeShapeType="1" noTextEdit="1"/>
              </p:cNvSpPr>
              <p:nvPr/>
            </p:nvSpPr>
            <p:spPr>
              <a:xfrm>
                <a:off x="4080424" y="3557046"/>
                <a:ext cx="281937" cy="276999"/>
              </a:xfrm>
              <a:prstGeom prst="rect">
                <a:avLst/>
              </a:prstGeom>
              <a:blipFill>
                <a:blip r:embed="rId4"/>
                <a:stretch>
                  <a:fillRect l="-19149" r="-638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B0828E-0DE3-2845-B2A2-ABCC25D7FD23}"/>
                  </a:ext>
                </a:extLst>
              </p:cNvPr>
              <p:cNvSpPr txBox="1"/>
              <p:nvPr/>
            </p:nvSpPr>
            <p:spPr>
              <a:xfrm>
                <a:off x="792942" y="3708037"/>
                <a:ext cx="219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oMath>
                  </m:oMathPara>
                </a14:m>
                <a:endParaRPr lang="en-US" b="0" dirty="0"/>
              </a:p>
            </p:txBody>
          </p:sp>
        </mc:Choice>
        <mc:Fallback xmlns="">
          <p:sp>
            <p:nvSpPr>
              <p:cNvPr id="15" name="TextBox 14">
                <a:extLst>
                  <a:ext uri="{FF2B5EF4-FFF2-40B4-BE49-F238E27FC236}">
                    <a16:creationId xmlns:a16="http://schemas.microsoft.com/office/drawing/2014/main" id="{ACB0828E-0DE3-2845-B2A2-ABCC25D7FD23}"/>
                  </a:ext>
                </a:extLst>
              </p:cNvPr>
              <p:cNvSpPr txBox="1">
                <a:spLocks noRot="1" noChangeAspect="1" noMove="1" noResize="1" noEditPoints="1" noAdjustHandles="1" noChangeArrowheads="1" noChangeShapeType="1" noTextEdit="1"/>
              </p:cNvSpPr>
              <p:nvPr/>
            </p:nvSpPr>
            <p:spPr>
              <a:xfrm>
                <a:off x="792942" y="3708037"/>
                <a:ext cx="219932" cy="276999"/>
              </a:xfrm>
              <a:prstGeom prst="rect">
                <a:avLst/>
              </a:prstGeom>
              <a:blipFill>
                <a:blip r:embed="rId5"/>
                <a:stretch>
                  <a:fillRect l="-25000" r="-22222" b="-6522"/>
                </a:stretch>
              </a:blipFill>
            </p:spPr>
            <p:txBody>
              <a:bodyPr/>
              <a:lstStyle/>
              <a:p>
                <a:r>
                  <a:rPr lang="en-US">
                    <a:noFill/>
                  </a:rPr>
                  <a:t> </a:t>
                </a:r>
              </a:p>
            </p:txBody>
          </p:sp>
        </mc:Fallback>
      </mc:AlternateContent>
    </p:spTree>
    <p:extLst>
      <p:ext uri="{BB962C8B-B14F-4D97-AF65-F5344CB8AC3E}">
        <p14:creationId xmlns:p14="http://schemas.microsoft.com/office/powerpoint/2010/main" val="3102855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Seeing stars: Beta </a:t>
            </a:r>
            <a:r>
              <a:rPr lang="en-US" dirty="0" err="1"/>
              <a:t>Cygni</a:t>
            </a:r>
            <a:r>
              <a:rPr lang="en-US" dirty="0"/>
              <a:t> (Albireo)</a:t>
            </a:r>
          </a:p>
        </p:txBody>
      </p:sp>
      <p:pic>
        <p:nvPicPr>
          <p:cNvPr id="2050" name="Picture 2" descr="http://www.astronomy.com/-/media/import/images/3/2/8/asy-20030122-02943-orig-lg.jpg?mw=1000&amp;mh=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47" y="999630"/>
            <a:ext cx="3438660" cy="28749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1617" y="3920322"/>
            <a:ext cx="3557608" cy="1600438"/>
          </a:xfrm>
          <a:prstGeom prst="rect">
            <a:avLst/>
          </a:prstGeom>
        </p:spPr>
        <p:txBody>
          <a:bodyPr wrap="square">
            <a:spAutoFit/>
          </a:bodyPr>
          <a:lstStyle/>
          <a:p>
            <a:r>
              <a:rPr lang="en-US" sz="1400" dirty="0">
                <a:solidFill>
                  <a:srgbClr val="333333"/>
                </a:solidFill>
                <a:latin typeface="Helvetica" charset="0"/>
              </a:rPr>
              <a:t>This photo shows the beautiful double star, Albireo, in Cygnus the Swan. Equipment used: </a:t>
            </a:r>
            <a:r>
              <a:rPr lang="en-US" sz="1400" dirty="0" err="1">
                <a:solidFill>
                  <a:srgbClr val="333333"/>
                </a:solidFill>
                <a:latin typeface="Helvetica" charset="0"/>
              </a:rPr>
              <a:t>Celestron</a:t>
            </a:r>
            <a:r>
              <a:rPr lang="en-US" sz="1400" dirty="0">
                <a:solidFill>
                  <a:srgbClr val="333333"/>
                </a:solidFill>
                <a:latin typeface="Helvetica" charset="0"/>
              </a:rPr>
              <a:t> C9.25 telescope and Casio QV8000SX digital camera</a:t>
            </a:r>
          </a:p>
          <a:p>
            <a:r>
              <a:rPr lang="en-US" sz="1400" dirty="0">
                <a:solidFill>
                  <a:srgbClr val="666666"/>
                </a:solidFill>
                <a:latin typeface="Helvetica" charset="0"/>
              </a:rPr>
              <a:t>George Lilley</a:t>
            </a:r>
          </a:p>
          <a:p>
            <a:br>
              <a:rPr lang="en-US" sz="1400" dirty="0"/>
            </a:br>
            <a:endParaRPr lang="en-US" sz="1400" dirty="0"/>
          </a:p>
        </p:txBody>
      </p:sp>
      <p:sp>
        <p:nvSpPr>
          <p:cNvPr id="6" name="TextBox 5"/>
          <p:cNvSpPr txBox="1"/>
          <p:nvPr/>
        </p:nvSpPr>
        <p:spPr>
          <a:xfrm>
            <a:off x="614784" y="5638875"/>
            <a:ext cx="3005786" cy="646331"/>
          </a:xfrm>
          <a:prstGeom prst="rect">
            <a:avLst/>
          </a:prstGeom>
          <a:noFill/>
        </p:spPr>
        <p:txBody>
          <a:bodyPr wrap="square" lIns="91440" tIns="45720" rIns="91440" bIns="45720" rtlCol="0" anchor="t">
            <a:spAutoFit/>
          </a:bodyPr>
          <a:lstStyle/>
          <a:p>
            <a:r>
              <a:rPr lang="en-US" dirty="0"/>
              <a:t>Angular separation</a:t>
            </a:r>
          </a:p>
          <a:p>
            <a:r>
              <a:rPr lang="en-US" dirty="0"/>
              <a:t>     = 35.3’’ = </a:t>
            </a:r>
            <a:r>
              <a:rPr lang="is-IS" dirty="0"/>
              <a:t>0.00017 </a:t>
            </a:r>
            <a:r>
              <a:rPr lang="is-IS" dirty="0" err="1"/>
              <a:t>radians</a:t>
            </a:r>
            <a:endParaRPr lang="en-US" dirty="0" err="1"/>
          </a:p>
        </p:txBody>
      </p:sp>
      <p:pic>
        <p:nvPicPr>
          <p:cNvPr id="4" name="Picture 2">
            <a:extLst>
              <a:ext uri="{FF2B5EF4-FFF2-40B4-BE49-F238E27FC236}">
                <a16:creationId xmlns:a16="http://schemas.microsoft.com/office/drawing/2014/main" id="{1F641DDE-E230-6E4C-B84A-A0A6A6807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661" y="1135505"/>
            <a:ext cx="2223294"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470594-A856-4FD8-8980-FD55FDCC5B78}"/>
              </a:ext>
            </a:extLst>
          </p:cNvPr>
          <p:cNvSpPr txBox="1"/>
          <p:nvPr/>
        </p:nvSpPr>
        <p:spPr>
          <a:xfrm>
            <a:off x="6759971" y="1244828"/>
            <a:ext cx="970961" cy="307777"/>
          </a:xfrm>
          <a:prstGeom prst="rect">
            <a:avLst/>
          </a:prstGeom>
          <a:noFill/>
        </p:spPr>
        <p:txBody>
          <a:bodyPr wrap="square" rtlCol="0">
            <a:spAutoFit/>
          </a:bodyPr>
          <a:lstStyle/>
          <a:p>
            <a:r>
              <a:rPr lang="en-US" sz="1400" dirty="0"/>
              <a:t>Star 2</a:t>
            </a:r>
          </a:p>
        </p:txBody>
      </p:sp>
      <p:sp>
        <p:nvSpPr>
          <p:cNvPr id="10" name="TextBox 9">
            <a:extLst>
              <a:ext uri="{FF2B5EF4-FFF2-40B4-BE49-F238E27FC236}">
                <a16:creationId xmlns:a16="http://schemas.microsoft.com/office/drawing/2014/main" id="{4A4D58AA-1B9C-434D-94CD-21007BE6ACA8}"/>
              </a:ext>
            </a:extLst>
          </p:cNvPr>
          <p:cNvSpPr txBox="1"/>
          <p:nvPr/>
        </p:nvSpPr>
        <p:spPr>
          <a:xfrm>
            <a:off x="5416933" y="1238657"/>
            <a:ext cx="970961" cy="307777"/>
          </a:xfrm>
          <a:prstGeom prst="rect">
            <a:avLst/>
          </a:prstGeom>
          <a:noFill/>
        </p:spPr>
        <p:txBody>
          <a:bodyPr wrap="square" rtlCol="0">
            <a:spAutoFit/>
          </a:bodyPr>
          <a:lstStyle/>
          <a:p>
            <a:r>
              <a:rPr lang="en-US" sz="1400" dirty="0"/>
              <a:t>Star 1</a:t>
            </a:r>
          </a:p>
        </p:txBody>
      </p:sp>
      <p:sp>
        <p:nvSpPr>
          <p:cNvPr id="8" name="Rectangle 7">
            <a:extLst>
              <a:ext uri="{FF2B5EF4-FFF2-40B4-BE49-F238E27FC236}">
                <a16:creationId xmlns:a16="http://schemas.microsoft.com/office/drawing/2014/main" id="{B97BC300-08B4-4D3D-8EF2-54E3F799D7D0}"/>
              </a:ext>
            </a:extLst>
          </p:cNvPr>
          <p:cNvSpPr/>
          <p:nvPr/>
        </p:nvSpPr>
        <p:spPr>
          <a:xfrm>
            <a:off x="5542961" y="1135505"/>
            <a:ext cx="553039" cy="155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3BBD29-F5DF-4285-9933-0BFBEA735719}"/>
              </a:ext>
            </a:extLst>
          </p:cNvPr>
          <p:cNvSpPr/>
          <p:nvPr/>
        </p:nvSpPr>
        <p:spPr>
          <a:xfrm>
            <a:off x="6510405" y="1160674"/>
            <a:ext cx="553039" cy="155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465CB7-B893-C724-1E5F-F0AE348571B5}"/>
                  </a:ext>
                </a:extLst>
              </p:cNvPr>
              <p:cNvSpPr txBox="1"/>
              <p:nvPr/>
            </p:nvSpPr>
            <p:spPr>
              <a:xfrm>
                <a:off x="7537073" y="1464039"/>
                <a:ext cx="4222687" cy="1024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func>
                            <m:funcPr>
                              <m:ctrlPr>
                                <a:rPr lang="en-US" sz="3200" b="0" i="1" smtClean="0">
                                  <a:latin typeface="Cambria Math" panose="02040503050406030204" pitchFamily="18" charset="0"/>
                                  <a:ea typeface="Cambria Math" panose="02040503050406030204" pitchFamily="18" charset="0"/>
                                </a:rPr>
                              </m:ctrlPr>
                            </m:funcPr>
                            <m:fName>
                              <m:r>
                                <m:rPr>
                                  <m:sty m:val="p"/>
                                </m:rPr>
                                <a:rPr lang="en-US" sz="3200" b="0" i="0" smtClean="0">
                                  <a:latin typeface="Cambria Math" panose="02040503050406030204" pitchFamily="18" charset="0"/>
                                  <a:ea typeface="Cambria Math" panose="02040503050406030204" pitchFamily="18" charset="0"/>
                                </a:rPr>
                                <m:t>sin</m:t>
                              </m:r>
                            </m:fName>
                            <m:e>
                              <m:r>
                                <a:rPr lang="en-US" sz="3200" i="1">
                                  <a:latin typeface="Cambria Math" panose="02040503050406030204" pitchFamily="18" charset="0"/>
                                  <a:ea typeface="Cambria Math" panose="02040503050406030204" pitchFamily="18" charset="0"/>
                                </a:rPr>
                                <m:t>𝜃</m:t>
                              </m:r>
                            </m:e>
                          </m:func>
                        </m:e>
                        <m:sub>
                          <m:r>
                            <a:rPr lang="en-US" sz="3200" b="0" i="1" smtClean="0">
                              <a:latin typeface="Cambria Math" panose="02040503050406030204" pitchFamily="18" charset="0"/>
                              <a:ea typeface="Cambria Math" panose="02040503050406030204" pitchFamily="18" charset="0"/>
                            </a:rPr>
                            <m:t>0</m:t>
                          </m:r>
                        </m:sub>
                      </m:sSub>
                      <m:r>
                        <a:rPr lang="en-US" sz="3200" b="0" i="1" smtClean="0">
                          <a:latin typeface="Cambria Math" panose="02040503050406030204" pitchFamily="18" charset="0"/>
                          <a:ea typeface="Cambria Math" panose="02040503050406030204" pitchFamily="18" charset="0"/>
                        </a:rPr>
                        <m:t>=1.22</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𝜆</m:t>
                          </m:r>
                        </m:num>
                        <m:den>
                          <m:r>
                            <a:rPr lang="en-US" sz="3200" b="0" i="1" smtClean="0">
                              <a:latin typeface="Cambria Math" panose="02040503050406030204" pitchFamily="18" charset="0"/>
                              <a:ea typeface="Cambria Math" panose="02040503050406030204" pitchFamily="18" charset="0"/>
                            </a:rPr>
                            <m:t>𝐷</m:t>
                          </m:r>
                        </m:den>
                      </m:f>
                    </m:oMath>
                  </m:oMathPara>
                </a14:m>
                <a:endParaRPr lang="en-US" sz="3200" dirty="0"/>
              </a:p>
            </p:txBody>
          </p:sp>
        </mc:Choice>
        <mc:Fallback xmlns="">
          <p:sp>
            <p:nvSpPr>
              <p:cNvPr id="9" name="TextBox 8">
                <a:extLst>
                  <a:ext uri="{FF2B5EF4-FFF2-40B4-BE49-F238E27FC236}">
                    <a16:creationId xmlns:a16="http://schemas.microsoft.com/office/drawing/2014/main" id="{9B465CB7-B893-C724-1E5F-F0AE348571B5}"/>
                  </a:ext>
                </a:extLst>
              </p:cNvPr>
              <p:cNvSpPr txBox="1">
                <a:spLocks noRot="1" noChangeAspect="1" noMove="1" noResize="1" noEditPoints="1" noAdjustHandles="1" noChangeArrowheads="1" noChangeShapeType="1" noTextEdit="1"/>
              </p:cNvSpPr>
              <p:nvPr/>
            </p:nvSpPr>
            <p:spPr>
              <a:xfrm>
                <a:off x="7537073" y="1464039"/>
                <a:ext cx="4222687" cy="1024319"/>
              </a:xfrm>
              <a:prstGeom prst="rect">
                <a:avLst/>
              </a:prstGeom>
              <a:blipFill>
                <a:blip r:embed="rId4"/>
                <a:stretch>
                  <a:fillRect/>
                </a:stretch>
              </a:blipFill>
            </p:spPr>
            <p:txBody>
              <a:bodyPr/>
              <a:lstStyle/>
              <a:p>
                <a:r>
                  <a:rPr lang="en-US">
                    <a:noFill/>
                  </a:rPr>
                  <a:t> </a:t>
                </a:r>
              </a:p>
            </p:txBody>
          </p:sp>
        </mc:Fallback>
      </mc:AlternateContent>
      <p:pic>
        <p:nvPicPr>
          <p:cNvPr id="11" name="Graphic 12">
            <a:extLst>
              <a:ext uri="{FF2B5EF4-FFF2-40B4-BE49-F238E27FC236}">
                <a16:creationId xmlns:a16="http://schemas.microsoft.com/office/drawing/2014/main" id="{31512D72-D076-7282-A647-D8A5DC2C1E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850" y="5994400"/>
            <a:ext cx="266700" cy="266700"/>
          </a:xfrm>
          <a:prstGeom prst="rect">
            <a:avLst/>
          </a:prstGeom>
        </p:spPr>
      </p:pic>
      <p:pic>
        <p:nvPicPr>
          <p:cNvPr id="13" name="Graphic 12">
            <a:extLst>
              <a:ext uri="{FF2B5EF4-FFF2-40B4-BE49-F238E27FC236}">
                <a16:creationId xmlns:a16="http://schemas.microsoft.com/office/drawing/2014/main" id="{0C45C057-7CE9-719F-4800-3CCC3EAC72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3150" y="2171699"/>
            <a:ext cx="266700" cy="266700"/>
          </a:xfrm>
          <a:prstGeom prst="rect">
            <a:avLst/>
          </a:prstGeom>
        </p:spPr>
      </p:pic>
      <p:grpSp>
        <p:nvGrpSpPr>
          <p:cNvPr id="16" name="Group 15">
            <a:extLst>
              <a:ext uri="{FF2B5EF4-FFF2-40B4-BE49-F238E27FC236}">
                <a16:creationId xmlns:a16="http://schemas.microsoft.com/office/drawing/2014/main" id="{A149D601-CD32-8F16-A10C-5A7B6C9F4CBB}"/>
              </a:ext>
            </a:extLst>
          </p:cNvPr>
          <p:cNvGrpSpPr/>
          <p:nvPr/>
        </p:nvGrpSpPr>
        <p:grpSpPr>
          <a:xfrm>
            <a:off x="8077200" y="2990850"/>
            <a:ext cx="2774950" cy="369332"/>
            <a:chOff x="7575550" y="3219450"/>
            <a:chExt cx="2774950" cy="369332"/>
          </a:xfrm>
        </p:grpSpPr>
        <p:sp>
          <p:nvSpPr>
            <p:cNvPr id="14" name="TextBox 13">
              <a:extLst>
                <a:ext uri="{FF2B5EF4-FFF2-40B4-BE49-F238E27FC236}">
                  <a16:creationId xmlns:a16="http://schemas.microsoft.com/office/drawing/2014/main" id="{AB0A6FA0-356E-FC2F-1E14-963B62DCAD9C}"/>
                </a:ext>
              </a:extLst>
            </p:cNvPr>
            <p:cNvSpPr txBox="1"/>
            <p:nvPr/>
          </p:nvSpPr>
          <p:spPr>
            <a:xfrm>
              <a:off x="7575550" y="32194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Visible light</a:t>
              </a:r>
            </a:p>
          </p:txBody>
        </p:sp>
        <p:pic>
          <p:nvPicPr>
            <p:cNvPr id="15" name="Graphic 15">
              <a:extLst>
                <a:ext uri="{FF2B5EF4-FFF2-40B4-BE49-F238E27FC236}">
                  <a16:creationId xmlns:a16="http://schemas.microsoft.com/office/drawing/2014/main" id="{4655BAEE-E8D1-7686-F095-CE109A1697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0950" y="3259137"/>
              <a:ext cx="1479550" cy="212725"/>
            </a:xfrm>
            <a:prstGeom prst="rect">
              <a:avLst/>
            </a:prstGeom>
          </p:spPr>
        </p:pic>
      </p:grpSp>
      <p:sp>
        <p:nvSpPr>
          <p:cNvPr id="17" name="TextBox 16">
            <a:extLst>
              <a:ext uri="{FF2B5EF4-FFF2-40B4-BE49-F238E27FC236}">
                <a16:creationId xmlns:a16="http://schemas.microsoft.com/office/drawing/2014/main" id="{95B8151D-F3DD-D4D3-64A9-54281E71ABD2}"/>
              </a:ext>
            </a:extLst>
          </p:cNvPr>
          <p:cNvSpPr txBox="1"/>
          <p:nvPr/>
        </p:nvSpPr>
        <p:spPr>
          <a:xfrm>
            <a:off x="8385175" y="387032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==&gt; need                           at the bare minimum (Rayleigh criterion)</a:t>
            </a:r>
          </a:p>
        </p:txBody>
      </p:sp>
      <p:pic>
        <p:nvPicPr>
          <p:cNvPr id="18" name="Graphic 18">
            <a:extLst>
              <a:ext uri="{FF2B5EF4-FFF2-40B4-BE49-F238E27FC236}">
                <a16:creationId xmlns:a16="http://schemas.microsoft.com/office/drawing/2014/main" id="{26A57F83-F117-3CA5-7301-592CC10D39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72612" y="3938587"/>
            <a:ext cx="1133475" cy="187325"/>
          </a:xfrm>
          <a:prstGeom prst="rect">
            <a:avLst/>
          </a:prstGeom>
        </p:spPr>
      </p:pic>
      <p:pic>
        <p:nvPicPr>
          <p:cNvPr id="19" name="Graphic 19">
            <a:extLst>
              <a:ext uri="{FF2B5EF4-FFF2-40B4-BE49-F238E27FC236}">
                <a16:creationId xmlns:a16="http://schemas.microsoft.com/office/drawing/2014/main" id="{651E9512-2BBB-A5D5-D0AD-573B7B21AE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14962" y="3028950"/>
            <a:ext cx="288925" cy="247650"/>
          </a:xfrm>
          <a:prstGeom prst="rect">
            <a:avLst/>
          </a:prstGeom>
        </p:spPr>
      </p:pic>
    </p:spTree>
    <p:extLst>
      <p:ext uri="{BB962C8B-B14F-4D97-AF65-F5344CB8AC3E}">
        <p14:creationId xmlns:p14="http://schemas.microsoft.com/office/powerpoint/2010/main" val="349742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8C6F-6380-3C4A-965D-C0577EC29041}"/>
              </a:ext>
            </a:extLst>
          </p:cNvPr>
          <p:cNvSpPr>
            <a:spLocks noGrp="1"/>
          </p:cNvSpPr>
          <p:nvPr>
            <p:ph type="title"/>
          </p:nvPr>
        </p:nvSpPr>
        <p:spPr/>
        <p:txBody>
          <a:bodyPr/>
          <a:lstStyle/>
          <a:p>
            <a:r>
              <a:rPr lang="en-US" dirty="0"/>
              <a:t>Big camera/small camera</a:t>
            </a:r>
          </a:p>
        </p:txBody>
      </p:sp>
      <p:sp>
        <p:nvSpPr>
          <p:cNvPr id="3" name="TextBox 2">
            <a:extLst>
              <a:ext uri="{FF2B5EF4-FFF2-40B4-BE49-F238E27FC236}">
                <a16:creationId xmlns:a16="http://schemas.microsoft.com/office/drawing/2014/main" id="{A92D8BC5-1607-6F40-8D1F-41863455A2CB}"/>
              </a:ext>
            </a:extLst>
          </p:cNvPr>
          <p:cNvSpPr txBox="1"/>
          <p:nvPr/>
        </p:nvSpPr>
        <p:spPr>
          <a:xfrm>
            <a:off x="1330570" y="4276579"/>
            <a:ext cx="7475806" cy="369332"/>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60428E01-B847-B048-8B2C-0D196043D0AA}"/>
              </a:ext>
            </a:extLst>
          </p:cNvPr>
          <p:cNvPicPr>
            <a:picLocks noChangeAspect="1"/>
          </p:cNvPicPr>
          <p:nvPr/>
        </p:nvPicPr>
        <p:blipFill>
          <a:blip r:embed="rId2"/>
          <a:stretch>
            <a:fillRect/>
          </a:stretch>
        </p:blipFill>
        <p:spPr>
          <a:xfrm>
            <a:off x="758483" y="665606"/>
            <a:ext cx="5060850" cy="3795638"/>
          </a:xfrm>
          <a:prstGeom prst="rect">
            <a:avLst/>
          </a:prstGeom>
        </p:spPr>
      </p:pic>
      <p:pic>
        <p:nvPicPr>
          <p:cNvPr id="6" name="Picture 5">
            <a:extLst>
              <a:ext uri="{FF2B5EF4-FFF2-40B4-BE49-F238E27FC236}">
                <a16:creationId xmlns:a16="http://schemas.microsoft.com/office/drawing/2014/main" id="{8FDD419A-0A2C-F14C-A259-8F7E4502EE98}"/>
              </a:ext>
            </a:extLst>
          </p:cNvPr>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Lst>
          </a:blip>
          <a:stretch>
            <a:fillRect/>
          </a:stretch>
        </p:blipFill>
        <p:spPr>
          <a:xfrm>
            <a:off x="6275950" y="665606"/>
            <a:ext cx="5060851" cy="3795639"/>
          </a:xfrm>
          <a:prstGeom prst="rect">
            <a:avLst/>
          </a:prstGeom>
        </p:spPr>
      </p:pic>
      <p:sp>
        <p:nvSpPr>
          <p:cNvPr id="7" name="TextBox 6">
            <a:extLst>
              <a:ext uri="{FF2B5EF4-FFF2-40B4-BE49-F238E27FC236}">
                <a16:creationId xmlns:a16="http://schemas.microsoft.com/office/drawing/2014/main" id="{B0E51F56-0E5E-5A43-89AC-EB89FE3370BA}"/>
              </a:ext>
            </a:extLst>
          </p:cNvPr>
          <p:cNvSpPr txBox="1"/>
          <p:nvPr/>
        </p:nvSpPr>
        <p:spPr>
          <a:xfrm>
            <a:off x="395200" y="4549676"/>
            <a:ext cx="11536970" cy="2308324"/>
          </a:xfrm>
          <a:prstGeom prst="rect">
            <a:avLst/>
          </a:prstGeom>
          <a:noFill/>
        </p:spPr>
        <p:txBody>
          <a:bodyPr wrap="square" rtlCol="0">
            <a:spAutoFit/>
          </a:bodyPr>
          <a:lstStyle/>
          <a:p>
            <a:r>
              <a:rPr lang="en-US" sz="2400" dirty="0"/>
              <a:t>If diffraction spots are too large, then features will bleed into each other and crisp images can’t be resolved (like the screen here). What should you do to your camera aperture to avoid this effect?</a:t>
            </a:r>
          </a:p>
          <a:p>
            <a:pPr marL="342900" indent="-342900">
              <a:buAutoNum type="alphaLcParenR"/>
            </a:pPr>
            <a:r>
              <a:rPr lang="en-US" sz="2400" dirty="0"/>
              <a:t>Increase the aperture size</a:t>
            </a:r>
          </a:p>
          <a:p>
            <a:pPr marL="342900" indent="-342900">
              <a:buAutoNum type="alphaLcParenR"/>
            </a:pPr>
            <a:r>
              <a:rPr lang="en-US" sz="2400" dirty="0"/>
              <a:t>Decrease the aperture size</a:t>
            </a:r>
          </a:p>
          <a:p>
            <a:pPr marL="342900" indent="-342900">
              <a:buAutoNum type="alphaLcParenR"/>
            </a:pPr>
            <a:r>
              <a:rPr lang="en-US" sz="2400" dirty="0"/>
              <a:t>Doesn’t matter</a:t>
            </a:r>
          </a:p>
        </p:txBody>
      </p:sp>
    </p:spTree>
    <p:extLst>
      <p:ext uri="{BB962C8B-B14F-4D97-AF65-F5344CB8AC3E}">
        <p14:creationId xmlns:p14="http://schemas.microsoft.com/office/powerpoint/2010/main" val="156368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BEF3-F80B-4748-9978-465B20BB0262}"/>
              </a:ext>
            </a:extLst>
          </p:cNvPr>
          <p:cNvSpPr>
            <a:spLocks noGrp="1"/>
          </p:cNvSpPr>
          <p:nvPr>
            <p:ph type="title"/>
          </p:nvPr>
        </p:nvSpPr>
        <p:spPr/>
        <p:txBody>
          <a:bodyPr/>
          <a:lstStyle/>
          <a:p>
            <a:r>
              <a:rPr lang="en-US" dirty="0"/>
              <a:t>Summary</a:t>
            </a:r>
          </a:p>
        </p:txBody>
      </p:sp>
      <p:sp>
        <p:nvSpPr>
          <p:cNvPr id="3" name="Rectangle 2">
            <a:extLst>
              <a:ext uri="{FF2B5EF4-FFF2-40B4-BE49-F238E27FC236}">
                <a16:creationId xmlns:a16="http://schemas.microsoft.com/office/drawing/2014/main" id="{318261AE-C3ED-3D4A-B064-C00EF3A3A2DF}"/>
              </a:ext>
            </a:extLst>
          </p:cNvPr>
          <p:cNvSpPr/>
          <p:nvPr/>
        </p:nvSpPr>
        <p:spPr>
          <a:xfrm>
            <a:off x="717058" y="1661013"/>
            <a:ext cx="242284" cy="1529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FB4054A-32C0-BB45-91B6-B0AADDDDFD89}"/>
              </a:ext>
            </a:extLst>
          </p:cNvPr>
          <p:cNvSpPr/>
          <p:nvPr/>
        </p:nvSpPr>
        <p:spPr>
          <a:xfrm>
            <a:off x="717058" y="3292806"/>
            <a:ext cx="242284" cy="163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B5FD2D-4801-D045-9FF4-E75BE9BCED51}"/>
              </a:ext>
            </a:extLst>
          </p:cNvPr>
          <p:cNvSpPr/>
          <p:nvPr/>
        </p:nvSpPr>
        <p:spPr>
          <a:xfrm>
            <a:off x="8532528" y="1661014"/>
            <a:ext cx="144333" cy="326358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BA9772-AA9B-DA46-ACDC-D97DC77AC052}"/>
              </a:ext>
            </a:extLst>
          </p:cNvPr>
          <p:cNvSpPr txBox="1"/>
          <p:nvPr/>
        </p:nvSpPr>
        <p:spPr>
          <a:xfrm>
            <a:off x="8267839" y="1103243"/>
            <a:ext cx="818044" cy="369332"/>
          </a:xfrm>
          <a:prstGeom prst="rect">
            <a:avLst/>
          </a:prstGeom>
          <a:noFill/>
        </p:spPr>
        <p:txBody>
          <a:bodyPr wrap="none" rtlCol="0">
            <a:spAutoFit/>
          </a:bodyPr>
          <a:lstStyle/>
          <a:p>
            <a:r>
              <a:rPr lang="en-US" dirty="0"/>
              <a:t>Screen</a:t>
            </a:r>
          </a:p>
        </p:txBody>
      </p:sp>
      <p:sp>
        <p:nvSpPr>
          <p:cNvPr id="7" name="TextBox 6">
            <a:extLst>
              <a:ext uri="{FF2B5EF4-FFF2-40B4-BE49-F238E27FC236}">
                <a16:creationId xmlns:a16="http://schemas.microsoft.com/office/drawing/2014/main" id="{F8ED9928-E3AB-1944-8D09-C66A01B3B25B}"/>
              </a:ext>
            </a:extLst>
          </p:cNvPr>
          <p:cNvSpPr txBox="1"/>
          <p:nvPr/>
        </p:nvSpPr>
        <p:spPr>
          <a:xfrm rot="16200000">
            <a:off x="159534" y="3005793"/>
            <a:ext cx="745717" cy="369332"/>
          </a:xfrm>
          <a:prstGeom prst="rect">
            <a:avLst/>
          </a:prstGeom>
          <a:noFill/>
        </p:spPr>
        <p:txBody>
          <a:bodyPr wrap="none" rtlCol="0">
            <a:spAutoFit/>
          </a:bodyPr>
          <a:lstStyle/>
          <a:p>
            <a:r>
              <a:rPr lang="en-US" dirty="0"/>
              <a:t>a or D</a:t>
            </a:r>
          </a:p>
        </p:txBody>
      </p:sp>
      <p:sp>
        <p:nvSpPr>
          <p:cNvPr id="8" name="TextBox 7">
            <a:extLst>
              <a:ext uri="{FF2B5EF4-FFF2-40B4-BE49-F238E27FC236}">
                <a16:creationId xmlns:a16="http://schemas.microsoft.com/office/drawing/2014/main" id="{F1F4023C-02FC-BB45-B0C4-3C9945B8253D}"/>
              </a:ext>
            </a:extLst>
          </p:cNvPr>
          <p:cNvSpPr txBox="1"/>
          <p:nvPr/>
        </p:nvSpPr>
        <p:spPr>
          <a:xfrm>
            <a:off x="3854097" y="4924598"/>
            <a:ext cx="282450" cy="369332"/>
          </a:xfrm>
          <a:prstGeom prst="rect">
            <a:avLst/>
          </a:prstGeom>
          <a:noFill/>
        </p:spPr>
        <p:txBody>
          <a:bodyPr wrap="none" rtlCol="0">
            <a:spAutoFit/>
          </a:bodyPr>
          <a:lstStyle/>
          <a:p>
            <a:r>
              <a:rPr lang="en-US" dirty="0"/>
              <a:t>L</a:t>
            </a:r>
          </a:p>
        </p:txBody>
      </p:sp>
      <p:cxnSp>
        <p:nvCxnSpPr>
          <p:cNvPr id="10" name="Straight Connector 9">
            <a:extLst>
              <a:ext uri="{FF2B5EF4-FFF2-40B4-BE49-F238E27FC236}">
                <a16:creationId xmlns:a16="http://schemas.microsoft.com/office/drawing/2014/main" id="{2BAE5750-0BC1-2A47-A28B-F8C6781F6261}"/>
              </a:ext>
            </a:extLst>
          </p:cNvPr>
          <p:cNvCxnSpPr/>
          <p:nvPr/>
        </p:nvCxnSpPr>
        <p:spPr>
          <a:xfrm>
            <a:off x="959342" y="3241633"/>
            <a:ext cx="757318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CA7873-6315-7040-B1A6-F4A4B0734950}"/>
              </a:ext>
            </a:extLst>
          </p:cNvPr>
          <p:cNvCxnSpPr>
            <a:cxnSpLocks/>
          </p:cNvCxnSpPr>
          <p:nvPr/>
        </p:nvCxnSpPr>
        <p:spPr>
          <a:xfrm flipV="1">
            <a:off x="941259" y="2623930"/>
            <a:ext cx="7591269" cy="6177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FAB94C0-A10F-8D44-BD72-AD165FE261ED}"/>
                  </a:ext>
                </a:extLst>
              </p:cNvPr>
              <p:cNvSpPr txBox="1"/>
              <p:nvPr/>
            </p:nvSpPr>
            <p:spPr>
              <a:xfrm>
                <a:off x="3621182" y="2932781"/>
                <a:ext cx="3741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3" name="TextBox 12">
                <a:extLst>
                  <a:ext uri="{FF2B5EF4-FFF2-40B4-BE49-F238E27FC236}">
                    <a16:creationId xmlns:a16="http://schemas.microsoft.com/office/drawing/2014/main" id="{7FAB94C0-A10F-8D44-BD72-AD165FE261ED}"/>
                  </a:ext>
                </a:extLst>
              </p:cNvPr>
              <p:cNvSpPr txBox="1">
                <a:spLocks noRot="1" noChangeAspect="1" noMove="1" noResize="1" noEditPoints="1" noAdjustHandles="1" noChangeArrowheads="1" noChangeShapeType="1" noTextEdit="1"/>
              </p:cNvSpPr>
              <p:nvPr/>
            </p:nvSpPr>
            <p:spPr>
              <a:xfrm>
                <a:off x="3621182" y="2932781"/>
                <a:ext cx="374140"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C5C62D6-4AB2-C042-A822-B77C320B975E}"/>
                  </a:ext>
                </a:extLst>
              </p:cNvPr>
              <p:cNvSpPr txBox="1"/>
              <p:nvPr/>
            </p:nvSpPr>
            <p:spPr>
              <a:xfrm>
                <a:off x="1630017" y="5507456"/>
                <a:ext cx="1911997"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0</m:t>
                              </m:r>
                            </m:sub>
                          </m:sSub>
                        </m:e>
                      </m:func>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𝜆</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0</m:t>
                              </m:r>
                            </m:sub>
                          </m:sSub>
                        </m:e>
                      </m:func>
                      <m:r>
                        <a:rPr lang="en-US" b="0" i="1" smtClean="0">
                          <a:latin typeface="Cambria Math" panose="02040503050406030204" pitchFamily="18" charset="0"/>
                        </a:rPr>
                        <m:t>=1.22 </m:t>
                      </m:r>
                      <m:r>
                        <a:rPr lang="en-US" b="0" i="1" smtClean="0">
                          <a:latin typeface="Cambria Math" panose="02040503050406030204" pitchFamily="18" charset="0"/>
                          <a:ea typeface="Cambria Math" panose="02040503050406030204" pitchFamily="18" charset="0"/>
                        </a:rPr>
                        <m:t>𝜆</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𝐿</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𝜃</m:t>
                          </m:r>
                        </m:e>
                      </m:func>
                    </m:oMath>
                  </m:oMathPara>
                </a14:m>
                <a:endParaRPr lang="en-US" dirty="0"/>
              </a:p>
            </p:txBody>
          </p:sp>
        </mc:Choice>
        <mc:Fallback xmlns="">
          <p:sp>
            <p:nvSpPr>
              <p:cNvPr id="14" name="TextBox 13">
                <a:extLst>
                  <a:ext uri="{FF2B5EF4-FFF2-40B4-BE49-F238E27FC236}">
                    <a16:creationId xmlns:a16="http://schemas.microsoft.com/office/drawing/2014/main" id="{5C5C62D6-4AB2-C042-A822-B77C320B975E}"/>
                  </a:ext>
                </a:extLst>
              </p:cNvPr>
              <p:cNvSpPr txBox="1">
                <a:spLocks noRot="1" noChangeAspect="1" noMove="1" noResize="1" noEditPoints="1" noAdjustHandles="1" noChangeArrowheads="1" noChangeShapeType="1" noTextEdit="1"/>
              </p:cNvSpPr>
              <p:nvPr/>
            </p:nvSpPr>
            <p:spPr>
              <a:xfrm>
                <a:off x="1630017" y="5507456"/>
                <a:ext cx="1911997" cy="923330"/>
              </a:xfrm>
              <a:prstGeom prst="rect">
                <a:avLst/>
              </a:prstGeom>
              <a:blipFill>
                <a:blip r:embed="rId3"/>
                <a:stretch>
                  <a:fillRect b="-1974"/>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8FA566AF-0E30-0443-A3B4-4AD1ABC2C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719855" y="2632427"/>
            <a:ext cx="2435224" cy="2636298"/>
          </a:xfrm>
          <a:prstGeom prst="rect">
            <a:avLst/>
          </a:prstGeom>
        </p:spPr>
      </p:pic>
    </p:spTree>
    <p:extLst>
      <p:ext uri="{BB962C8B-B14F-4D97-AF65-F5344CB8AC3E}">
        <p14:creationId xmlns:p14="http://schemas.microsoft.com/office/powerpoint/2010/main" val="165954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196" y="454771"/>
            <a:ext cx="10363200" cy="1734125"/>
          </a:xfrm>
        </p:spPr>
        <p:txBody>
          <a:bodyPr>
            <a:normAutofit/>
          </a:bodyPr>
          <a:lstStyle/>
          <a:p>
            <a:r>
              <a:rPr lang="en-US"/>
              <a:t>Practice with interference</a:t>
            </a:r>
          </a:p>
        </p:txBody>
      </p:sp>
      <p:pic>
        <p:nvPicPr>
          <p:cNvPr id="4" name="Picture 2" descr="mage result for michelson interferometer">
            <a:extLst>
              <a:ext uri="{FF2B5EF4-FFF2-40B4-BE49-F238E27FC236}">
                <a16:creationId xmlns:a16="http://schemas.microsoft.com/office/drawing/2014/main" id="{8DF4A976-F29D-C844-8275-71BD6A72D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076" y="2634686"/>
            <a:ext cx="3393439" cy="24691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2018F8C-733A-0848-BEB0-24CA38E5A909}"/>
              </a:ext>
            </a:extLst>
          </p:cNvPr>
          <p:cNvSpPr/>
          <p:nvPr/>
        </p:nvSpPr>
        <p:spPr>
          <a:xfrm>
            <a:off x="5845597" y="2701976"/>
            <a:ext cx="5064760" cy="1595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AC90A94-F12D-2246-B909-2E57B1176A5C}"/>
              </a:ext>
            </a:extLst>
          </p:cNvPr>
          <p:cNvSpPr/>
          <p:nvPr/>
        </p:nvSpPr>
        <p:spPr>
          <a:xfrm>
            <a:off x="6023396" y="3169336"/>
            <a:ext cx="645160" cy="660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697921D-6E20-7847-9501-D8F8321DBF43}"/>
              </a:ext>
            </a:extLst>
          </p:cNvPr>
          <p:cNvSpPr txBox="1"/>
          <p:nvPr/>
        </p:nvSpPr>
        <p:spPr>
          <a:xfrm>
            <a:off x="5687334" y="4937241"/>
            <a:ext cx="1317284" cy="369332"/>
          </a:xfrm>
          <a:prstGeom prst="rect">
            <a:avLst/>
          </a:prstGeom>
          <a:noFill/>
        </p:spPr>
        <p:txBody>
          <a:bodyPr wrap="none" rtlCol="0">
            <a:spAutoFit/>
          </a:bodyPr>
          <a:lstStyle/>
          <a:p>
            <a:r>
              <a:rPr lang="en-US"/>
              <a:t>Light source</a:t>
            </a:r>
          </a:p>
        </p:txBody>
      </p:sp>
      <p:cxnSp>
        <p:nvCxnSpPr>
          <p:cNvPr id="8" name="Straight Arrow Connector 7">
            <a:extLst>
              <a:ext uri="{FF2B5EF4-FFF2-40B4-BE49-F238E27FC236}">
                <a16:creationId xmlns:a16="http://schemas.microsoft.com/office/drawing/2014/main" id="{EB18958F-E906-3246-AD57-ADAED67C0BBB}"/>
              </a:ext>
            </a:extLst>
          </p:cNvPr>
          <p:cNvCxnSpPr>
            <a:cxnSpLocks/>
          </p:cNvCxnSpPr>
          <p:nvPr/>
        </p:nvCxnSpPr>
        <p:spPr>
          <a:xfrm flipV="1">
            <a:off x="6345976" y="3829736"/>
            <a:ext cx="0" cy="1107505"/>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836D9F6-1305-134E-83B6-1C4DC791AC11}"/>
              </a:ext>
            </a:extLst>
          </p:cNvPr>
          <p:cNvCxnSpPr/>
          <p:nvPr/>
        </p:nvCxnSpPr>
        <p:spPr>
          <a:xfrm>
            <a:off x="8377977" y="2862149"/>
            <a:ext cx="0" cy="129999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6F2F2D-1339-6A4B-B1C2-F15BC9B2763B}"/>
              </a:ext>
            </a:extLst>
          </p:cNvPr>
          <p:cNvCxnSpPr/>
          <p:nvPr/>
        </p:nvCxnSpPr>
        <p:spPr>
          <a:xfrm>
            <a:off x="9004102" y="2849541"/>
            <a:ext cx="0" cy="129999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1C79B7-D9A7-C948-B048-85665F2020A5}"/>
              </a:ext>
            </a:extLst>
          </p:cNvPr>
          <p:cNvCxnSpPr/>
          <p:nvPr/>
        </p:nvCxnSpPr>
        <p:spPr>
          <a:xfrm>
            <a:off x="9630227" y="2836933"/>
            <a:ext cx="0" cy="129999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117865-E5B0-A876-DC8C-9EEBB8622254}"/>
              </a:ext>
            </a:extLst>
          </p:cNvPr>
          <p:cNvSpPr txBox="1"/>
          <p:nvPr/>
        </p:nvSpPr>
        <p:spPr>
          <a:xfrm>
            <a:off x="1494329" y="541896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Michaelson interferometer</a:t>
            </a:r>
          </a:p>
        </p:txBody>
      </p:sp>
      <p:sp>
        <p:nvSpPr>
          <p:cNvPr id="12" name="TextBox 11">
            <a:extLst>
              <a:ext uri="{FF2B5EF4-FFF2-40B4-BE49-F238E27FC236}">
                <a16:creationId xmlns:a16="http://schemas.microsoft.com/office/drawing/2014/main" id="{87924A54-5510-A171-C2EF-B52B84A3CE4B}"/>
              </a:ext>
            </a:extLst>
          </p:cNvPr>
          <p:cNvSpPr txBox="1"/>
          <p:nvPr/>
        </p:nvSpPr>
        <p:spPr>
          <a:xfrm>
            <a:off x="7495921" y="541896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Diffraction grating</a:t>
            </a:r>
          </a:p>
        </p:txBody>
      </p:sp>
    </p:spTree>
    <p:extLst>
      <p:ext uri="{BB962C8B-B14F-4D97-AF65-F5344CB8AC3E}">
        <p14:creationId xmlns:p14="http://schemas.microsoft.com/office/powerpoint/2010/main" val="426207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09CD-9E51-3D41-84F8-65AF8A8BD66B}"/>
              </a:ext>
            </a:extLst>
          </p:cNvPr>
          <p:cNvSpPr>
            <a:spLocks noGrp="1"/>
          </p:cNvSpPr>
          <p:nvPr>
            <p:ph type="title"/>
          </p:nvPr>
        </p:nvSpPr>
        <p:spPr/>
        <p:txBody>
          <a:bodyPr/>
          <a:lstStyle/>
          <a:p>
            <a:r>
              <a:rPr lang="en-US" dirty="0"/>
              <a:t>Phasors: here today, gone tomorrow </a:t>
            </a:r>
          </a:p>
        </p:txBody>
      </p:sp>
      <p:sp>
        <p:nvSpPr>
          <p:cNvPr id="17" name="TextBox 16">
            <a:extLst>
              <a:ext uri="{FF2B5EF4-FFF2-40B4-BE49-F238E27FC236}">
                <a16:creationId xmlns:a16="http://schemas.microsoft.com/office/drawing/2014/main" id="{503015CE-578B-4EB7-53EB-2AB46D4CA5A1}"/>
              </a:ext>
            </a:extLst>
          </p:cNvPr>
          <p:cNvSpPr txBox="1"/>
          <p:nvPr/>
        </p:nvSpPr>
        <p:spPr>
          <a:xfrm>
            <a:off x="2255772" y="926995"/>
            <a:ext cx="71300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Interference between waves from two coherent monochromatic sources</a:t>
            </a:r>
            <a:endParaRPr lang="en-US" dirty="0"/>
          </a:p>
        </p:txBody>
      </p:sp>
      <p:grpSp>
        <p:nvGrpSpPr>
          <p:cNvPr id="30" name="Group 29">
            <a:extLst>
              <a:ext uri="{FF2B5EF4-FFF2-40B4-BE49-F238E27FC236}">
                <a16:creationId xmlns:a16="http://schemas.microsoft.com/office/drawing/2014/main" id="{A96904F6-1C0A-831D-7E14-7A02B0243762}"/>
              </a:ext>
            </a:extLst>
          </p:cNvPr>
          <p:cNvGrpSpPr/>
          <p:nvPr/>
        </p:nvGrpSpPr>
        <p:grpSpPr>
          <a:xfrm>
            <a:off x="260141" y="1325910"/>
            <a:ext cx="4245973" cy="2644918"/>
            <a:chOff x="836790" y="3948288"/>
            <a:chExt cx="4245973" cy="2644918"/>
          </a:xfrm>
        </p:grpSpPr>
        <p:pic>
          <p:nvPicPr>
            <p:cNvPr id="25" name="Picture 10">
              <a:extLst>
                <a:ext uri="{FF2B5EF4-FFF2-40B4-BE49-F238E27FC236}">
                  <a16:creationId xmlns:a16="http://schemas.microsoft.com/office/drawing/2014/main" id="{58E1C708-12E3-D062-E6EE-8D3C35B82B1E}"/>
                </a:ext>
              </a:extLst>
            </p:cNvPr>
            <p:cNvPicPr>
              <a:picLocks noChangeAspect="1"/>
            </p:cNvPicPr>
            <p:nvPr/>
          </p:nvPicPr>
          <p:blipFill rotWithShape="1">
            <a:blip r:embed="rId2"/>
            <a:srcRect l="-1560" t="-693" r="-2773" b="35702"/>
            <a:stretch/>
          </p:blipFill>
          <p:spPr>
            <a:xfrm>
              <a:off x="836790" y="3948288"/>
              <a:ext cx="4245973" cy="2644918"/>
            </a:xfrm>
            <a:prstGeom prst="rect">
              <a:avLst/>
            </a:prstGeom>
          </p:spPr>
        </p:pic>
        <p:cxnSp>
          <p:nvCxnSpPr>
            <p:cNvPr id="26" name="Straight Arrow Connector 25">
              <a:extLst>
                <a:ext uri="{FF2B5EF4-FFF2-40B4-BE49-F238E27FC236}">
                  <a16:creationId xmlns:a16="http://schemas.microsoft.com/office/drawing/2014/main" id="{A308FF75-ED5B-B149-9F45-407E9C6FBF0F}"/>
                </a:ext>
              </a:extLst>
            </p:cNvPr>
            <p:cNvCxnSpPr>
              <a:cxnSpLocks/>
            </p:cNvCxnSpPr>
            <p:nvPr/>
          </p:nvCxnSpPr>
          <p:spPr>
            <a:xfrm>
              <a:off x="1892300" y="5180188"/>
              <a:ext cx="1662286" cy="24412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B60EC3F4-BAA5-4C31-7657-722D5115D1E0}"/>
                </a:ext>
              </a:extLst>
            </p:cNvPr>
            <p:cNvCxnSpPr>
              <a:cxnSpLocks/>
            </p:cNvCxnSpPr>
            <p:nvPr/>
          </p:nvCxnSpPr>
          <p:spPr>
            <a:xfrm flipH="1">
              <a:off x="3639254" y="4509910"/>
              <a:ext cx="369713" cy="86501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28" name="Graphic 13">
              <a:extLst>
                <a:ext uri="{FF2B5EF4-FFF2-40B4-BE49-F238E27FC236}">
                  <a16:creationId xmlns:a16="http://schemas.microsoft.com/office/drawing/2014/main" id="{93A7C155-7907-127D-D21E-0A375108A2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7395" y="5394501"/>
              <a:ext cx="389819" cy="281163"/>
            </a:xfrm>
            <a:prstGeom prst="rect">
              <a:avLst/>
            </a:prstGeom>
          </p:spPr>
        </p:pic>
        <p:pic>
          <p:nvPicPr>
            <p:cNvPr id="29" name="Graphic 14">
              <a:extLst>
                <a:ext uri="{FF2B5EF4-FFF2-40B4-BE49-F238E27FC236}">
                  <a16:creationId xmlns:a16="http://schemas.microsoft.com/office/drawing/2014/main" id="{6C861CDC-F4DB-ECCE-F6BF-0979A033F2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7284" y="4914723"/>
              <a:ext cx="389820" cy="274109"/>
            </a:xfrm>
            <a:prstGeom prst="rect">
              <a:avLst/>
            </a:prstGeom>
          </p:spPr>
        </p:pic>
      </p:grpSp>
      <p:grpSp>
        <p:nvGrpSpPr>
          <p:cNvPr id="39" name="Group 38">
            <a:extLst>
              <a:ext uri="{FF2B5EF4-FFF2-40B4-BE49-F238E27FC236}">
                <a16:creationId xmlns:a16="http://schemas.microsoft.com/office/drawing/2014/main" id="{C08C8B32-84F6-BB8E-B45D-713D67FB2CF9}"/>
              </a:ext>
            </a:extLst>
          </p:cNvPr>
          <p:cNvGrpSpPr/>
          <p:nvPr/>
        </p:nvGrpSpPr>
        <p:grpSpPr>
          <a:xfrm>
            <a:off x="357011" y="4312746"/>
            <a:ext cx="3853277" cy="1695416"/>
            <a:chOff x="-652124" y="1498152"/>
            <a:chExt cx="4810477" cy="2112878"/>
          </a:xfrm>
        </p:grpSpPr>
        <p:pic>
          <p:nvPicPr>
            <p:cNvPr id="32" name="Graphic 15">
              <a:extLst>
                <a:ext uri="{FF2B5EF4-FFF2-40B4-BE49-F238E27FC236}">
                  <a16:creationId xmlns:a16="http://schemas.microsoft.com/office/drawing/2014/main" id="{1CC6B5DC-D95F-63B6-8573-E7BD19AC47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2124" y="1498152"/>
              <a:ext cx="4810477" cy="397227"/>
            </a:xfrm>
            <a:prstGeom prst="rect">
              <a:avLst/>
            </a:prstGeom>
          </p:spPr>
        </p:pic>
        <p:pic>
          <p:nvPicPr>
            <p:cNvPr id="34" name="Graphic 16">
              <a:extLst>
                <a:ext uri="{FF2B5EF4-FFF2-40B4-BE49-F238E27FC236}">
                  <a16:creationId xmlns:a16="http://schemas.microsoft.com/office/drawing/2014/main" id="{BE6FE397-E23B-8DB2-9CEB-271BD61529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3902" y="2140207"/>
              <a:ext cx="4584700" cy="397227"/>
            </a:xfrm>
            <a:prstGeom prst="rect">
              <a:avLst/>
            </a:prstGeom>
          </p:spPr>
        </p:pic>
        <p:pic>
          <p:nvPicPr>
            <p:cNvPr id="36" name="Graphic 17">
              <a:extLst>
                <a:ext uri="{FF2B5EF4-FFF2-40B4-BE49-F238E27FC236}">
                  <a16:creationId xmlns:a16="http://schemas.microsoft.com/office/drawing/2014/main" id="{AF8A80A6-E77F-D020-9E7A-CB92836BFB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6195" y="2730756"/>
              <a:ext cx="2239786" cy="330906"/>
            </a:xfrm>
            <a:prstGeom prst="rect">
              <a:avLst/>
            </a:prstGeom>
          </p:spPr>
        </p:pic>
        <p:sp>
          <p:nvSpPr>
            <p:cNvPr id="38" name="TextBox 37">
              <a:extLst>
                <a:ext uri="{FF2B5EF4-FFF2-40B4-BE49-F238E27FC236}">
                  <a16:creationId xmlns:a16="http://schemas.microsoft.com/office/drawing/2014/main" id="{02BA5CE7-2D10-7D1B-BB68-C6C65125C958}"/>
                </a:ext>
              </a:extLst>
            </p:cNvPr>
            <p:cNvSpPr txBox="1"/>
            <p:nvPr/>
          </p:nvSpPr>
          <p:spPr>
            <a:xfrm>
              <a:off x="-575829" y="3150757"/>
              <a:ext cx="3094576" cy="460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(superposition principle)</a:t>
              </a:r>
              <a:endParaRPr lang="en-US" dirty="0" err="1">
                <a:cs typeface="Calibri"/>
              </a:endParaRPr>
            </a:p>
          </p:txBody>
        </p:sp>
      </p:grpSp>
      <p:grpSp>
        <p:nvGrpSpPr>
          <p:cNvPr id="52" name="Group 51">
            <a:extLst>
              <a:ext uri="{FF2B5EF4-FFF2-40B4-BE49-F238E27FC236}">
                <a16:creationId xmlns:a16="http://schemas.microsoft.com/office/drawing/2014/main" id="{D996E4AD-67B0-282F-0FCA-C1E0C99F6274}"/>
              </a:ext>
            </a:extLst>
          </p:cNvPr>
          <p:cNvGrpSpPr/>
          <p:nvPr/>
        </p:nvGrpSpPr>
        <p:grpSpPr>
          <a:xfrm>
            <a:off x="4750573" y="1400517"/>
            <a:ext cx="3151530" cy="1761138"/>
            <a:chOff x="4832951" y="2087004"/>
            <a:chExt cx="3151530" cy="1761138"/>
          </a:xfrm>
        </p:grpSpPr>
        <p:sp>
          <p:nvSpPr>
            <p:cNvPr id="42" name="TextBox 41">
              <a:extLst>
                <a:ext uri="{FF2B5EF4-FFF2-40B4-BE49-F238E27FC236}">
                  <a16:creationId xmlns:a16="http://schemas.microsoft.com/office/drawing/2014/main" id="{498B2F59-0A30-A4DC-A593-56A9799370BF}"/>
                </a:ext>
              </a:extLst>
            </p:cNvPr>
            <p:cNvSpPr txBox="1"/>
            <p:nvPr/>
          </p:nvSpPr>
          <p:spPr>
            <a:xfrm>
              <a:off x="4832951" y="208700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If                  , then</a:t>
              </a:r>
            </a:p>
          </p:txBody>
        </p:sp>
        <p:pic>
          <p:nvPicPr>
            <p:cNvPr id="44" name="Graphic 44">
              <a:extLst>
                <a:ext uri="{FF2B5EF4-FFF2-40B4-BE49-F238E27FC236}">
                  <a16:creationId xmlns:a16="http://schemas.microsoft.com/office/drawing/2014/main" id="{5062F8DB-46D8-5825-2AD1-A7774CC4BF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30715" y="2530861"/>
              <a:ext cx="2397382" cy="649845"/>
            </a:xfrm>
            <a:prstGeom prst="rect">
              <a:avLst/>
            </a:prstGeom>
          </p:spPr>
        </p:pic>
        <p:pic>
          <p:nvPicPr>
            <p:cNvPr id="45" name="Graphic 45">
              <a:extLst>
                <a:ext uri="{FF2B5EF4-FFF2-40B4-BE49-F238E27FC236}">
                  <a16:creationId xmlns:a16="http://schemas.microsoft.com/office/drawing/2014/main" id="{52ECE169-2309-63A8-EF73-95FFF2FC34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093086" y="3346235"/>
              <a:ext cx="2891395" cy="501907"/>
            </a:xfrm>
            <a:prstGeom prst="rect">
              <a:avLst/>
            </a:prstGeom>
          </p:spPr>
        </p:pic>
      </p:grpSp>
      <p:grpSp>
        <p:nvGrpSpPr>
          <p:cNvPr id="51" name="Group 50">
            <a:extLst>
              <a:ext uri="{FF2B5EF4-FFF2-40B4-BE49-F238E27FC236}">
                <a16:creationId xmlns:a16="http://schemas.microsoft.com/office/drawing/2014/main" id="{7EF29E49-F9EF-F3A9-5B6C-07D6B35F6583}"/>
              </a:ext>
            </a:extLst>
          </p:cNvPr>
          <p:cNvGrpSpPr/>
          <p:nvPr/>
        </p:nvGrpSpPr>
        <p:grpSpPr>
          <a:xfrm>
            <a:off x="8798268" y="1371772"/>
            <a:ext cx="2744486" cy="2054267"/>
            <a:chOff x="4988268" y="4309934"/>
            <a:chExt cx="2744486" cy="2054267"/>
          </a:xfrm>
        </p:grpSpPr>
        <p:sp>
          <p:nvSpPr>
            <p:cNvPr id="46" name="TextBox 45">
              <a:extLst>
                <a:ext uri="{FF2B5EF4-FFF2-40B4-BE49-F238E27FC236}">
                  <a16:creationId xmlns:a16="http://schemas.microsoft.com/office/drawing/2014/main" id="{1E5DD3FF-AE06-8858-7AAC-201C8FACC501}"/>
                </a:ext>
              </a:extLst>
            </p:cNvPr>
            <p:cNvSpPr txBox="1"/>
            <p:nvPr/>
          </p:nvSpPr>
          <p:spPr>
            <a:xfrm>
              <a:off x="4989555" y="430993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Constructive interference occurs when</a:t>
              </a:r>
              <a:endParaRPr lang="en-US">
                <a:cs typeface="Calibri"/>
              </a:endParaRPr>
            </a:p>
          </p:txBody>
        </p:sp>
        <p:pic>
          <p:nvPicPr>
            <p:cNvPr id="47" name="Graphic 47">
              <a:extLst>
                <a:ext uri="{FF2B5EF4-FFF2-40B4-BE49-F238E27FC236}">
                  <a16:creationId xmlns:a16="http://schemas.microsoft.com/office/drawing/2014/main" id="{FA5F3FED-9726-9676-7D48-1CA5982A8A9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410163" y="5036794"/>
              <a:ext cx="1215081" cy="258033"/>
            </a:xfrm>
            <a:prstGeom prst="rect">
              <a:avLst/>
            </a:prstGeom>
          </p:spPr>
        </p:pic>
        <p:pic>
          <p:nvPicPr>
            <p:cNvPr id="49" name="Graphic 49">
              <a:extLst>
                <a:ext uri="{FF2B5EF4-FFF2-40B4-BE49-F238E27FC236}">
                  <a16:creationId xmlns:a16="http://schemas.microsoft.com/office/drawing/2014/main" id="{22F79591-18EF-D338-984C-92F6B15D973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318297" y="5750482"/>
              <a:ext cx="2037409" cy="613719"/>
            </a:xfrm>
            <a:prstGeom prst="rect">
              <a:avLst/>
            </a:prstGeom>
          </p:spPr>
        </p:pic>
        <p:sp>
          <p:nvSpPr>
            <p:cNvPr id="50" name="TextBox 49">
              <a:extLst>
                <a:ext uri="{FF2B5EF4-FFF2-40B4-BE49-F238E27FC236}">
                  <a16:creationId xmlns:a16="http://schemas.microsoft.com/office/drawing/2014/main" id="{6C007EFF-FE0C-F1C1-7D4D-DE193B3006AB}"/>
                </a:ext>
              </a:extLst>
            </p:cNvPr>
            <p:cNvSpPr txBox="1"/>
            <p:nvPr/>
          </p:nvSpPr>
          <p:spPr>
            <a:xfrm>
              <a:off x="4988268" y="53727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Destructive when</a:t>
              </a:r>
            </a:p>
          </p:txBody>
        </p:sp>
      </p:grpSp>
      <p:pic>
        <p:nvPicPr>
          <p:cNvPr id="54" name="Graphic 54">
            <a:extLst>
              <a:ext uri="{FF2B5EF4-FFF2-40B4-BE49-F238E27FC236}">
                <a16:creationId xmlns:a16="http://schemas.microsoft.com/office/drawing/2014/main" id="{073D547C-F316-0C09-F4A2-2481F8638FB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30354" y="2350530"/>
            <a:ext cx="1295400" cy="152400"/>
          </a:xfrm>
          <a:prstGeom prst="rect">
            <a:avLst/>
          </a:prstGeom>
        </p:spPr>
      </p:pic>
      <p:pic>
        <p:nvPicPr>
          <p:cNvPr id="57" name="Graphic 57">
            <a:extLst>
              <a:ext uri="{FF2B5EF4-FFF2-40B4-BE49-F238E27FC236}">
                <a16:creationId xmlns:a16="http://schemas.microsoft.com/office/drawing/2014/main" id="{99946717-3073-682F-8362-CF65FC3DED8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040270" y="1471827"/>
            <a:ext cx="855190" cy="207318"/>
          </a:xfrm>
          <a:prstGeom prst="rect">
            <a:avLst/>
          </a:prstGeom>
        </p:spPr>
      </p:pic>
      <p:pic>
        <p:nvPicPr>
          <p:cNvPr id="56" name="Graphic 56">
            <a:extLst>
              <a:ext uri="{FF2B5EF4-FFF2-40B4-BE49-F238E27FC236}">
                <a16:creationId xmlns:a16="http://schemas.microsoft.com/office/drawing/2014/main" id="{4EE2CBA5-62AB-CB26-ABD1-2A96BF2DDAC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102053" y="4206146"/>
            <a:ext cx="855191" cy="223708"/>
          </a:xfrm>
          <a:prstGeom prst="rect">
            <a:avLst/>
          </a:prstGeom>
        </p:spPr>
      </p:pic>
      <p:sp>
        <p:nvSpPr>
          <p:cNvPr id="58" name="TextBox 57">
            <a:extLst>
              <a:ext uri="{FF2B5EF4-FFF2-40B4-BE49-F238E27FC236}">
                <a16:creationId xmlns:a16="http://schemas.microsoft.com/office/drawing/2014/main" id="{984D742B-7860-9EB9-C0B6-2BABC3B0EEC2}"/>
              </a:ext>
            </a:extLst>
          </p:cNvPr>
          <p:cNvSpPr txBox="1"/>
          <p:nvPr/>
        </p:nvSpPr>
        <p:spPr>
          <a:xfrm>
            <a:off x="4752288" y="4127585"/>
            <a:ext cx="38003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 then the phasor diagram tells us how to compute the intensity.</a:t>
            </a:r>
          </a:p>
        </p:txBody>
      </p:sp>
      <p:cxnSp>
        <p:nvCxnSpPr>
          <p:cNvPr id="61" name="Straight Arrow Connector 60">
            <a:extLst>
              <a:ext uri="{FF2B5EF4-FFF2-40B4-BE49-F238E27FC236}">
                <a16:creationId xmlns:a16="http://schemas.microsoft.com/office/drawing/2014/main" id="{E8784CB3-088E-4F0C-64BE-03E839D343A8}"/>
              </a:ext>
            </a:extLst>
          </p:cNvPr>
          <p:cNvCxnSpPr/>
          <p:nvPr/>
        </p:nvCxnSpPr>
        <p:spPr>
          <a:xfrm>
            <a:off x="4751086" y="3903275"/>
            <a:ext cx="7132593" cy="1"/>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8C85E0-171D-86E1-3C98-0E3E34698975}"/>
              </a:ext>
            </a:extLst>
          </p:cNvPr>
          <p:cNvSpPr txBox="1"/>
          <p:nvPr/>
        </p:nvSpPr>
        <p:spPr>
          <a:xfrm>
            <a:off x="4938068" y="4828230"/>
            <a:ext cx="632665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Remember, phasors represent oscillating quantities.</a:t>
            </a:r>
          </a:p>
          <a:p>
            <a:endParaRPr lang="en-US" dirty="0">
              <a:cs typeface="Calibri"/>
            </a:endParaRPr>
          </a:p>
          <a:p>
            <a:r>
              <a:rPr lang="en-US" dirty="0">
                <a:cs typeface="Calibri"/>
              </a:rPr>
              <a:t>length of phasor &lt;--&gt; amplitude</a:t>
            </a:r>
          </a:p>
          <a:p>
            <a:endParaRPr lang="en-US" dirty="0">
              <a:cs typeface="Calibri"/>
            </a:endParaRPr>
          </a:p>
          <a:p>
            <a:r>
              <a:rPr lang="en-US" dirty="0">
                <a:cs typeface="Calibri"/>
              </a:rPr>
              <a:t>angle of phasor </a:t>
            </a:r>
            <a:r>
              <a:rPr lang="en-US" dirty="0" err="1">
                <a:cs typeface="Calibri"/>
              </a:rPr>
              <a:t>wrt</a:t>
            </a:r>
            <a:r>
              <a:rPr lang="en-US" dirty="0">
                <a:cs typeface="Calibri"/>
              </a:rPr>
              <a:t> horizontal &lt;--&gt; phase (a.k.a. argument)</a:t>
            </a:r>
          </a:p>
          <a:p>
            <a:endParaRPr lang="en-US" dirty="0">
              <a:cs typeface="Calibri"/>
            </a:endParaRPr>
          </a:p>
        </p:txBody>
      </p:sp>
      <p:pic>
        <p:nvPicPr>
          <p:cNvPr id="65" name="Graphic 65">
            <a:extLst>
              <a:ext uri="{FF2B5EF4-FFF2-40B4-BE49-F238E27FC236}">
                <a16:creationId xmlns:a16="http://schemas.microsoft.com/office/drawing/2014/main" id="{8FCED906-DF10-F969-FA70-5C591BBDB4A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42457" y="6475970"/>
            <a:ext cx="3347304" cy="208005"/>
          </a:xfrm>
          <a:prstGeom prst="rect">
            <a:avLst/>
          </a:prstGeom>
        </p:spPr>
      </p:pic>
    </p:spTree>
    <p:extLst>
      <p:ext uri="{BB962C8B-B14F-4D97-AF65-F5344CB8AC3E}">
        <p14:creationId xmlns:p14="http://schemas.microsoft.com/office/powerpoint/2010/main" val="284435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Michaelson Interferometer</a:t>
            </a:r>
          </a:p>
        </p:txBody>
      </p:sp>
      <p:pic>
        <p:nvPicPr>
          <p:cNvPr id="1026" name="Picture 2" descr="mage result for michelson interfe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77125"/>
            <a:ext cx="6014185" cy="4376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E0B9C5-784C-F961-0E37-219A956786B6}"/>
              </a:ext>
            </a:extLst>
          </p:cNvPr>
          <p:cNvSpPr txBox="1"/>
          <p:nvPr/>
        </p:nvSpPr>
        <p:spPr>
          <a:xfrm>
            <a:off x="6468076" y="1161534"/>
            <a:ext cx="498114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We know the lengths L</a:t>
            </a:r>
            <a:r>
              <a:rPr lang="en-US" sz="2400" baseline="-25000" dirty="0"/>
              <a:t>1</a:t>
            </a:r>
            <a:r>
              <a:rPr lang="en-US" sz="2400" dirty="0"/>
              <a:t> and L</a:t>
            </a:r>
            <a:r>
              <a:rPr lang="en-US" sz="2400" baseline="-25000" dirty="0"/>
              <a:t>2</a:t>
            </a:r>
            <a:r>
              <a:rPr lang="en-US" sz="2400" dirty="0"/>
              <a:t> of the arms.</a:t>
            </a:r>
            <a:endParaRPr lang="en-US" dirty="0">
              <a:cs typeface="Calibri" panose="020F0502020204030204"/>
            </a:endParaRPr>
          </a:p>
          <a:p>
            <a:endParaRPr lang="en-US" sz="2400" dirty="0">
              <a:cs typeface="Calibri"/>
            </a:endParaRPr>
          </a:p>
          <a:p>
            <a:r>
              <a:rPr lang="en-US" sz="2400" dirty="0">
                <a:cs typeface="Calibri"/>
              </a:rPr>
              <a:t>What is r</a:t>
            </a:r>
            <a:r>
              <a:rPr lang="en-US" sz="2400" baseline="-25000" dirty="0">
                <a:cs typeface="Calibri"/>
              </a:rPr>
              <a:t>2</a:t>
            </a:r>
            <a:r>
              <a:rPr lang="en-US" sz="2400" dirty="0">
                <a:cs typeface="Calibri"/>
              </a:rPr>
              <a:t>-r</a:t>
            </a:r>
            <a:r>
              <a:rPr lang="en-US" sz="2400" baseline="-25000" dirty="0">
                <a:cs typeface="Calibri"/>
              </a:rPr>
              <a:t>1</a:t>
            </a:r>
            <a:r>
              <a:rPr lang="en-US" sz="2400" dirty="0">
                <a:cs typeface="Calibri"/>
              </a:rPr>
              <a:t>, the difference in path lengths?</a:t>
            </a:r>
          </a:p>
          <a:p>
            <a:endParaRPr lang="en-US" sz="2400" dirty="0">
              <a:cs typeface="Calibri"/>
            </a:endParaRPr>
          </a:p>
          <a:p>
            <a:r>
              <a:rPr lang="en-US" sz="2400" dirty="0">
                <a:cs typeface="Calibri"/>
              </a:rPr>
              <a:t>A) L</a:t>
            </a:r>
            <a:r>
              <a:rPr lang="en-US" sz="2400" baseline="-25000" dirty="0">
                <a:cs typeface="Calibri"/>
              </a:rPr>
              <a:t>2</a:t>
            </a:r>
            <a:r>
              <a:rPr lang="en-US" sz="2400" dirty="0">
                <a:cs typeface="Calibri"/>
              </a:rPr>
              <a:t>-L</a:t>
            </a:r>
            <a:r>
              <a:rPr lang="en-US" sz="2400" baseline="-25000" dirty="0">
                <a:cs typeface="Calibri"/>
              </a:rPr>
              <a:t>1</a:t>
            </a:r>
          </a:p>
          <a:p>
            <a:r>
              <a:rPr lang="en-US" sz="2400" dirty="0">
                <a:cs typeface="Calibri"/>
              </a:rPr>
              <a:t>B) (L</a:t>
            </a:r>
            <a:r>
              <a:rPr lang="en-US" sz="2400" baseline="-25000" dirty="0">
                <a:cs typeface="Calibri"/>
              </a:rPr>
              <a:t>2</a:t>
            </a:r>
            <a:r>
              <a:rPr lang="en-US" sz="2400" dirty="0">
                <a:cs typeface="Calibri"/>
              </a:rPr>
              <a:t>-L</a:t>
            </a:r>
            <a:r>
              <a:rPr lang="en-US" sz="2400" baseline="-25000" dirty="0">
                <a:cs typeface="Calibri"/>
              </a:rPr>
              <a:t>1</a:t>
            </a:r>
            <a:r>
              <a:rPr lang="en-US" sz="2400" dirty="0">
                <a:cs typeface="Calibri"/>
              </a:rPr>
              <a:t>)/2</a:t>
            </a:r>
          </a:p>
          <a:p>
            <a:r>
              <a:rPr lang="en-US" sz="2400" dirty="0">
                <a:cs typeface="Calibri"/>
              </a:rPr>
              <a:t>C) 2(L</a:t>
            </a:r>
            <a:r>
              <a:rPr lang="en-US" sz="2400" baseline="-25000" dirty="0">
                <a:cs typeface="Calibri"/>
              </a:rPr>
              <a:t>2</a:t>
            </a:r>
            <a:r>
              <a:rPr lang="en-US" sz="2400" dirty="0">
                <a:cs typeface="Calibri"/>
              </a:rPr>
              <a:t>-L</a:t>
            </a:r>
            <a:r>
              <a:rPr lang="en-US" sz="2400" baseline="-25000" dirty="0">
                <a:cs typeface="Calibri"/>
              </a:rPr>
              <a:t>1</a:t>
            </a:r>
            <a:r>
              <a:rPr lang="en-US" sz="2400" dirty="0">
                <a:cs typeface="Calibri"/>
              </a:rPr>
              <a:t>)</a:t>
            </a:r>
          </a:p>
          <a:p>
            <a:r>
              <a:rPr lang="en-US" sz="2400" dirty="0">
                <a:cs typeface="Calibri"/>
              </a:rPr>
              <a:t>D) not enough info to determine</a:t>
            </a:r>
          </a:p>
        </p:txBody>
      </p:sp>
    </p:spTree>
    <p:extLst>
      <p:ext uri="{BB962C8B-B14F-4D97-AF65-F5344CB8AC3E}">
        <p14:creationId xmlns:p14="http://schemas.microsoft.com/office/powerpoint/2010/main" val="13004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Michaelson Interferometer</a:t>
            </a:r>
          </a:p>
        </p:txBody>
      </p:sp>
      <p:pic>
        <p:nvPicPr>
          <p:cNvPr id="1026" name="Picture 2" descr="mage result for michelson interfe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77125"/>
            <a:ext cx="6014185" cy="4376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E0B9C5-784C-F961-0E37-219A956786B6}"/>
              </a:ext>
            </a:extLst>
          </p:cNvPr>
          <p:cNvSpPr txBox="1"/>
          <p:nvPr/>
        </p:nvSpPr>
        <p:spPr>
          <a:xfrm>
            <a:off x="6468076" y="1161534"/>
            <a:ext cx="498114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Suppose the laser has wavelength     .</a:t>
            </a:r>
          </a:p>
          <a:p>
            <a:r>
              <a:rPr lang="en-US" sz="2400" dirty="0">
                <a:cs typeface="Calibri"/>
              </a:rPr>
              <a:t>We observe constructive interference at the screen (maximal intensity). What is the phase difference between the two paths?</a:t>
            </a:r>
          </a:p>
          <a:p>
            <a:endParaRPr lang="en-US" sz="2400" dirty="0">
              <a:cs typeface="Calibri"/>
            </a:endParaRPr>
          </a:p>
          <a:p>
            <a:r>
              <a:rPr lang="en-US" sz="2400" dirty="0">
                <a:cs typeface="Calibri"/>
              </a:rPr>
              <a:t>A) </a:t>
            </a:r>
            <a:endParaRPr lang="en-US" sz="2400" baseline="-25000">
              <a:cs typeface="Calibri"/>
            </a:endParaRPr>
          </a:p>
          <a:p>
            <a:endParaRPr lang="en-US" sz="2400" dirty="0">
              <a:cs typeface="Calibri"/>
            </a:endParaRPr>
          </a:p>
          <a:p>
            <a:r>
              <a:rPr lang="en-US" sz="2400" dirty="0">
                <a:cs typeface="Calibri"/>
              </a:rPr>
              <a:t>B) </a:t>
            </a:r>
            <a:endParaRPr lang="en-US"/>
          </a:p>
          <a:p>
            <a:endParaRPr lang="en-US" sz="2400" dirty="0">
              <a:cs typeface="Calibri"/>
            </a:endParaRPr>
          </a:p>
          <a:p>
            <a:r>
              <a:rPr lang="en-US" sz="2400" dirty="0">
                <a:cs typeface="Calibri"/>
              </a:rPr>
              <a:t>C) </a:t>
            </a:r>
            <a:endParaRPr lang="en-US" dirty="0">
              <a:cs typeface="Calibri"/>
            </a:endParaRPr>
          </a:p>
          <a:p>
            <a:endParaRPr lang="en-US" sz="2400" dirty="0">
              <a:cs typeface="Calibri"/>
            </a:endParaRPr>
          </a:p>
          <a:p>
            <a:r>
              <a:rPr lang="en-US" sz="2400" dirty="0">
                <a:cs typeface="Calibri"/>
              </a:rPr>
              <a:t>D) </a:t>
            </a:r>
            <a:endParaRPr lang="en-US" dirty="0"/>
          </a:p>
        </p:txBody>
      </p:sp>
      <p:pic>
        <p:nvPicPr>
          <p:cNvPr id="3" name="Graphic 4">
            <a:extLst>
              <a:ext uri="{FF2B5EF4-FFF2-40B4-BE49-F238E27FC236}">
                <a16:creationId xmlns:a16="http://schemas.microsoft.com/office/drawing/2014/main" id="{60896265-8418-BAE0-3802-2E06A128EC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1170" y="1175494"/>
            <a:ext cx="259872" cy="312639"/>
          </a:xfrm>
          <a:prstGeom prst="rect">
            <a:avLst/>
          </a:prstGeom>
        </p:spPr>
      </p:pic>
      <p:pic>
        <p:nvPicPr>
          <p:cNvPr id="5" name="Graphic 5">
            <a:extLst>
              <a:ext uri="{FF2B5EF4-FFF2-40B4-BE49-F238E27FC236}">
                <a16:creationId xmlns:a16="http://schemas.microsoft.com/office/drawing/2014/main" id="{20F6FEDF-3846-0BC4-686E-ABB7AA0C9E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3084" y="3427777"/>
            <a:ext cx="442786" cy="278922"/>
          </a:xfrm>
          <a:prstGeom prst="rect">
            <a:avLst/>
          </a:prstGeom>
        </p:spPr>
      </p:pic>
      <p:pic>
        <p:nvPicPr>
          <p:cNvPr id="6" name="Graphic 6">
            <a:extLst>
              <a:ext uri="{FF2B5EF4-FFF2-40B4-BE49-F238E27FC236}">
                <a16:creationId xmlns:a16="http://schemas.microsoft.com/office/drawing/2014/main" id="{910FC41D-B9C4-FEDD-A699-9880610690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47013" y="4046902"/>
            <a:ext cx="1312258" cy="584902"/>
          </a:xfrm>
          <a:prstGeom prst="rect">
            <a:avLst/>
          </a:prstGeom>
        </p:spPr>
      </p:pic>
      <p:pic>
        <p:nvPicPr>
          <p:cNvPr id="7" name="Graphic 7">
            <a:extLst>
              <a:ext uri="{FF2B5EF4-FFF2-40B4-BE49-F238E27FC236}">
                <a16:creationId xmlns:a16="http://schemas.microsoft.com/office/drawing/2014/main" id="{DA87D460-A9EF-1E83-E83D-C0CA10D9017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89874" y="5442778"/>
            <a:ext cx="1233276" cy="611875"/>
          </a:xfrm>
          <a:prstGeom prst="rect">
            <a:avLst/>
          </a:prstGeom>
        </p:spPr>
      </p:pic>
      <p:pic>
        <p:nvPicPr>
          <p:cNvPr id="8" name="Graphic 8">
            <a:extLst>
              <a:ext uri="{FF2B5EF4-FFF2-40B4-BE49-F238E27FC236}">
                <a16:creationId xmlns:a16="http://schemas.microsoft.com/office/drawing/2014/main" id="{8BC1F44C-D824-480E-C772-F5B621174D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51142" y="4889107"/>
            <a:ext cx="656635" cy="269397"/>
          </a:xfrm>
          <a:prstGeom prst="rect">
            <a:avLst/>
          </a:prstGeom>
        </p:spPr>
      </p:pic>
    </p:spTree>
    <p:extLst>
      <p:ext uri="{BB962C8B-B14F-4D97-AF65-F5344CB8AC3E}">
        <p14:creationId xmlns:p14="http://schemas.microsoft.com/office/powerpoint/2010/main" val="335077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A937-176F-8A41-9F78-475DAD7E9B10}"/>
              </a:ext>
            </a:extLst>
          </p:cNvPr>
          <p:cNvSpPr>
            <a:spLocks noGrp="1"/>
          </p:cNvSpPr>
          <p:nvPr>
            <p:ph type="title"/>
          </p:nvPr>
        </p:nvSpPr>
        <p:spPr/>
        <p:txBody>
          <a:bodyPr/>
          <a:lstStyle/>
          <a:p>
            <a:r>
              <a:rPr lang="en-US" dirty="0">
                <a:ea typeface="+mj-lt"/>
                <a:cs typeface="+mj-lt"/>
              </a:rPr>
              <a:t>Michaelson Interferometer</a:t>
            </a:r>
            <a:endParaRPr lang="en-US" dirty="0">
              <a:ln w="12700">
                <a:solidFill>
                  <a:prstClr val="black"/>
                </a:solidFill>
              </a:ln>
              <a:ea typeface="+mj-lt"/>
              <a:cs typeface="+mj-lt"/>
            </a:endParaRPr>
          </a:p>
          <a:p>
            <a:endParaRPr lang="en-US" dirty="0">
              <a:ln w="12700">
                <a:solidFill>
                  <a:prstClr val="black"/>
                </a:solidFill>
              </a:ln>
              <a:cs typeface="Calibri"/>
            </a:endParaRPr>
          </a:p>
        </p:txBody>
      </p:sp>
      <p:pic>
        <p:nvPicPr>
          <p:cNvPr id="3" name="Picture 2" descr="mage result for michelson interferometer">
            <a:extLst>
              <a:ext uri="{FF2B5EF4-FFF2-40B4-BE49-F238E27FC236}">
                <a16:creationId xmlns:a16="http://schemas.microsoft.com/office/drawing/2014/main" id="{B7AA3456-81E7-0145-A6F6-A47FB2A88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77125"/>
            <a:ext cx="6014185" cy="43760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D93C6E1-9B2A-6145-9539-1B7D1F8CF1E5}"/>
                  </a:ext>
                </a:extLst>
              </p:cNvPr>
              <p:cNvSpPr txBox="1"/>
              <p:nvPr/>
            </p:nvSpPr>
            <p:spPr>
              <a:xfrm>
                <a:off x="6912577" y="1327780"/>
                <a:ext cx="5097353" cy="3587713"/>
              </a:xfrm>
              <a:prstGeom prst="rect">
                <a:avLst/>
              </a:prstGeom>
              <a:noFill/>
            </p:spPr>
            <p:txBody>
              <a:bodyPr wrap="square" rtlCol="0">
                <a:spAutoFit/>
              </a:bodyPr>
              <a:lstStyle/>
              <a:p>
                <a:r>
                  <a:rPr lang="en-US" sz="2400"/>
                  <a:t>Laser has wavelength </a:t>
                </a:r>
                <a14:m>
                  <m:oMath xmlns:m="http://schemas.openxmlformats.org/officeDocument/2006/math">
                    <m:r>
                      <a:rPr lang="en-US" sz="2400" i="1" smtClean="0">
                        <a:latin typeface="Cambria Math" panose="02040503050406030204" pitchFamily="18" charset="0"/>
                        <a:ea typeface="Cambria Math" panose="02040503050406030204" pitchFamily="18" charset="0"/>
                      </a:rPr>
                      <m:t>𝜆</m:t>
                    </m:r>
                  </m:oMath>
                </a14:m>
                <a:r>
                  <a:rPr lang="en-US" sz="2400"/>
                  <a:t>. We observe maximal intensity at the screen. How far must we move mirror 1 to find the next maximum? </a:t>
                </a:r>
              </a:p>
              <a:p>
                <a:endParaRPr lang="en-US" sz="2400"/>
              </a:p>
              <a:p>
                <a:pPr marL="457200" indent="-457200">
                  <a:buAutoNum type="alphaLcParenR"/>
                </a:pP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oMath>
                </a14:m>
                <a:endParaRPr lang="en-US" sz="2400"/>
              </a:p>
              <a:p>
                <a:pPr marL="457200" indent="-457200">
                  <a:buAutoNum type="alphaLcParenR"/>
                </a:pPr>
                <a14:m>
                  <m:oMath xmlns:m="http://schemas.openxmlformats.org/officeDocument/2006/math">
                    <m:r>
                      <a:rPr lang="en-US" sz="2400" i="1" smtClean="0">
                        <a:latin typeface="Cambria Math" panose="02040503050406030204" pitchFamily="18" charset="0"/>
                        <a:ea typeface="Cambria Math" panose="02040503050406030204" pitchFamily="18" charset="0"/>
                      </a:rPr>
                      <m:t>𝜆</m:t>
                    </m:r>
                  </m:oMath>
                </a14:m>
                <a:endParaRPr lang="en-US" sz="2400"/>
              </a:p>
              <a:p>
                <a:pPr marL="457200" indent="-457200">
                  <a:buAutoNum type="alphaLcParenR"/>
                </a:pPr>
                <a14:m>
                  <m:oMath xmlns:m="http://schemas.openxmlformats.org/officeDocument/2006/math">
                    <m:r>
                      <a:rPr lang="en-US" sz="2400" i="1" smtClean="0">
                        <a:latin typeface="Cambria Math" panose="02040503050406030204" pitchFamily="18" charset="0"/>
                        <a:ea typeface="Cambria Math" panose="02040503050406030204" pitchFamily="18" charset="0"/>
                      </a:rPr>
                      <m:t>𝜋</m:t>
                    </m:r>
                  </m:oMath>
                </a14:m>
                <a:endParaRPr lang="en-US" sz="2400">
                  <a:ea typeface="Cambria Math" panose="02040503050406030204" pitchFamily="18" charset="0"/>
                </a:endParaRPr>
              </a:p>
              <a:p>
                <a:pPr marL="457200" indent="-457200">
                  <a:buAutoNum type="alphaLcParenR"/>
                </a:pP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𝜆</m:t>
                        </m:r>
                      </m:num>
                      <m:den>
                        <m:r>
                          <a:rPr lang="en-US" sz="2400" b="0" i="1" smtClean="0">
                            <a:latin typeface="Cambria Math" panose="02040503050406030204" pitchFamily="18" charset="0"/>
                            <a:ea typeface="Cambria Math" panose="02040503050406030204" pitchFamily="18" charset="0"/>
                          </a:rPr>
                          <m:t>2</m:t>
                        </m:r>
                      </m:den>
                    </m:f>
                  </m:oMath>
                </a14:m>
                <a:endParaRPr lang="en-US" sz="2400"/>
              </a:p>
            </p:txBody>
          </p:sp>
        </mc:Choice>
        <mc:Fallback xmlns="">
          <p:sp>
            <p:nvSpPr>
              <p:cNvPr id="4" name="TextBox 3">
                <a:extLst>
                  <a:ext uri="{FF2B5EF4-FFF2-40B4-BE49-F238E27FC236}">
                    <a16:creationId xmlns:a16="http://schemas.microsoft.com/office/drawing/2014/main" id="{1D93C6E1-9B2A-6145-9539-1B7D1F8CF1E5}"/>
                  </a:ext>
                </a:extLst>
              </p:cNvPr>
              <p:cNvSpPr txBox="1">
                <a:spLocks noRot="1" noChangeAspect="1" noMove="1" noResize="1" noEditPoints="1" noAdjustHandles="1" noChangeArrowheads="1" noChangeShapeType="1" noTextEdit="1"/>
              </p:cNvSpPr>
              <p:nvPr/>
            </p:nvSpPr>
            <p:spPr>
              <a:xfrm>
                <a:off x="6912577" y="1327780"/>
                <a:ext cx="5097353" cy="3587713"/>
              </a:xfrm>
              <a:prstGeom prst="rect">
                <a:avLst/>
              </a:prstGeom>
              <a:blipFill>
                <a:blip r:embed="rId3"/>
                <a:stretch>
                  <a:fillRect l="-1914" t="-1361"/>
                </a:stretch>
              </a:blipFill>
            </p:spPr>
            <p:txBody>
              <a:bodyPr/>
              <a:lstStyle/>
              <a:p>
                <a:r>
                  <a:rPr lang="en-US">
                    <a:noFill/>
                  </a:rPr>
                  <a:t> </a:t>
                </a:r>
              </a:p>
            </p:txBody>
          </p:sp>
        </mc:Fallback>
      </mc:AlternateContent>
    </p:spTree>
    <p:extLst>
      <p:ext uri="{BB962C8B-B14F-4D97-AF65-F5344CB8AC3E}">
        <p14:creationId xmlns:p14="http://schemas.microsoft.com/office/powerpoint/2010/main" val="287521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A937-176F-8A41-9F78-475DAD7E9B10}"/>
              </a:ext>
            </a:extLst>
          </p:cNvPr>
          <p:cNvSpPr>
            <a:spLocks noGrp="1"/>
          </p:cNvSpPr>
          <p:nvPr>
            <p:ph type="title"/>
          </p:nvPr>
        </p:nvSpPr>
        <p:spPr/>
        <p:txBody>
          <a:bodyPr/>
          <a:lstStyle/>
          <a:p>
            <a:r>
              <a:rPr lang="en-US" dirty="0"/>
              <a:t>Example usage: measuring index of refraction</a:t>
            </a:r>
          </a:p>
        </p:txBody>
      </p:sp>
      <p:pic>
        <p:nvPicPr>
          <p:cNvPr id="3" name="Picture 2" descr="mage result for michelson interferometer">
            <a:extLst>
              <a:ext uri="{FF2B5EF4-FFF2-40B4-BE49-F238E27FC236}">
                <a16:creationId xmlns:a16="http://schemas.microsoft.com/office/drawing/2014/main" id="{B7AA3456-81E7-0145-A6F6-A47FB2A88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77125"/>
            <a:ext cx="6014185" cy="43760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FC3DC69-9E28-656C-D1B9-090CC1DA8688}"/>
              </a:ext>
            </a:extLst>
          </p:cNvPr>
          <p:cNvSpPr/>
          <p:nvPr/>
        </p:nvSpPr>
        <p:spPr>
          <a:xfrm>
            <a:off x="2395241" y="3909126"/>
            <a:ext cx="1072194" cy="761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gas container</a:t>
            </a:r>
          </a:p>
          <a:p>
            <a:pPr algn="ctr"/>
            <a:r>
              <a:rPr lang="en-US" dirty="0">
                <a:cs typeface="Calibri"/>
              </a:rPr>
              <a:t>n = ?</a:t>
            </a:r>
          </a:p>
        </p:txBody>
      </p:sp>
      <p:sp>
        <p:nvSpPr>
          <p:cNvPr id="6" name="TextBox 5">
            <a:extLst>
              <a:ext uri="{FF2B5EF4-FFF2-40B4-BE49-F238E27FC236}">
                <a16:creationId xmlns:a16="http://schemas.microsoft.com/office/drawing/2014/main" id="{5BD7E8E6-6E50-028C-B48E-36C6A8A48D85}"/>
              </a:ext>
            </a:extLst>
          </p:cNvPr>
          <p:cNvSpPr txBox="1"/>
          <p:nvPr/>
        </p:nvSpPr>
        <p:spPr>
          <a:xfrm>
            <a:off x="6781838" y="1681698"/>
            <a:ext cx="457065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When light passes through the gas, it slows down, so its wavelength decreases.</a:t>
            </a:r>
          </a:p>
          <a:p>
            <a:endParaRPr lang="en-US" sz="2400" dirty="0">
              <a:cs typeface="Calibri"/>
            </a:endParaRPr>
          </a:p>
          <a:p>
            <a:r>
              <a:rPr lang="en-US" sz="2400" dirty="0">
                <a:cs typeface="Calibri"/>
              </a:rPr>
              <a:t>==&gt; MORE wavelengths now fit into the container</a:t>
            </a:r>
          </a:p>
          <a:p>
            <a:endParaRPr lang="en-US" sz="2400" dirty="0">
              <a:cs typeface="Calibri"/>
            </a:endParaRPr>
          </a:p>
          <a:p>
            <a:r>
              <a:rPr lang="en-US" sz="2400" dirty="0">
                <a:cs typeface="Calibri"/>
              </a:rPr>
              <a:t>==&gt; the interference pattern shifts</a:t>
            </a:r>
          </a:p>
          <a:p>
            <a:endParaRPr lang="en-US" sz="2400" dirty="0">
              <a:cs typeface="Calibri"/>
            </a:endParaRPr>
          </a:p>
          <a:p>
            <a:r>
              <a:rPr lang="en-US" sz="2400" dirty="0">
                <a:cs typeface="Calibri"/>
              </a:rPr>
              <a:t>==&gt; by measuring the shift, we can infer index of refraction n</a:t>
            </a:r>
          </a:p>
        </p:txBody>
      </p:sp>
    </p:spTree>
    <p:extLst>
      <p:ext uri="{BB962C8B-B14F-4D97-AF65-F5344CB8AC3E}">
        <p14:creationId xmlns:p14="http://schemas.microsoft.com/office/powerpoint/2010/main" val="273471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9656-24F6-4943-AFF8-48CCDA9D40C8}"/>
              </a:ext>
            </a:extLst>
          </p:cNvPr>
          <p:cNvSpPr>
            <a:spLocks noGrp="1"/>
          </p:cNvSpPr>
          <p:nvPr>
            <p:ph type="title"/>
          </p:nvPr>
        </p:nvSpPr>
        <p:spPr/>
        <p:txBody>
          <a:bodyPr/>
          <a:lstStyle/>
          <a:p>
            <a:r>
              <a:rPr lang="en-US"/>
              <a:t>Application: LIGO</a:t>
            </a:r>
          </a:p>
        </p:txBody>
      </p:sp>
      <p:sp>
        <p:nvSpPr>
          <p:cNvPr id="3" name="Rectangle 2">
            <a:extLst>
              <a:ext uri="{FF2B5EF4-FFF2-40B4-BE49-F238E27FC236}">
                <a16:creationId xmlns:a16="http://schemas.microsoft.com/office/drawing/2014/main" id="{9AD6658A-0F48-F94D-AC99-C436B07C774D}"/>
              </a:ext>
            </a:extLst>
          </p:cNvPr>
          <p:cNvSpPr/>
          <p:nvPr/>
        </p:nvSpPr>
        <p:spPr>
          <a:xfrm>
            <a:off x="4236879" y="6407748"/>
            <a:ext cx="3007042" cy="369332"/>
          </a:xfrm>
          <a:prstGeom prst="rect">
            <a:avLst/>
          </a:prstGeom>
        </p:spPr>
        <p:txBody>
          <a:bodyPr wrap="none">
            <a:spAutoFit/>
          </a:bodyPr>
          <a:lstStyle/>
          <a:p>
            <a:r>
              <a:rPr lang="en-US"/>
              <a:t>https://</a:t>
            </a:r>
            <a:r>
              <a:rPr lang="en-US" err="1"/>
              <a:t>youtu.be</a:t>
            </a:r>
            <a:r>
              <a:rPr lang="en-US"/>
              <a:t>/tQ_teIUb3tE</a:t>
            </a:r>
          </a:p>
        </p:txBody>
      </p:sp>
      <p:pic>
        <p:nvPicPr>
          <p:cNvPr id="4" name="Online Media 3" descr="Most Precise Ruler Ever Constructed">
            <a:hlinkClick r:id="" action="ppaction://media"/>
            <a:extLst>
              <a:ext uri="{FF2B5EF4-FFF2-40B4-BE49-F238E27FC236}">
                <a16:creationId xmlns:a16="http://schemas.microsoft.com/office/drawing/2014/main" id="{13E60E5B-D227-B440-AD89-799467115DD6}"/>
              </a:ext>
            </a:extLst>
          </p:cNvPr>
          <p:cNvPicPr>
            <a:picLocks noRot="1" noChangeAspect="1"/>
          </p:cNvPicPr>
          <p:nvPr>
            <a:videoFile r:link="rId1"/>
          </p:nvPr>
        </p:nvPicPr>
        <p:blipFill>
          <a:blip r:embed="rId3"/>
          <a:stretch>
            <a:fillRect/>
          </a:stretch>
        </p:blipFill>
        <p:spPr>
          <a:xfrm>
            <a:off x="1247140" y="734060"/>
            <a:ext cx="9956800" cy="5600700"/>
          </a:xfrm>
          <a:prstGeom prst="rect">
            <a:avLst/>
          </a:prstGeom>
        </p:spPr>
      </p:pic>
    </p:spTree>
    <p:extLst>
      <p:ext uri="{BB962C8B-B14F-4D97-AF65-F5344CB8AC3E}">
        <p14:creationId xmlns:p14="http://schemas.microsoft.com/office/powerpoint/2010/main" val="23079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8DDC2A0B-95D0-D749-8E2F-B7D27378CFBD}" vid="{634A9CF5-022F-8246-AA72-B34AAD2A98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18265</TotalTime>
  <Words>729</Words>
  <Application>Microsoft Office PowerPoint</Application>
  <PresentationFormat>Widescreen</PresentationFormat>
  <Paragraphs>142</Paragraphs>
  <Slides>27</Slides>
  <Notes>7</Notes>
  <HiddenSlides>1</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Announcements</vt:lpstr>
      <vt:lpstr>Are you able to access the office hour schedule?</vt:lpstr>
      <vt:lpstr>Practice with interference</vt:lpstr>
      <vt:lpstr>Phasors: here today, gone tomorrow </vt:lpstr>
      <vt:lpstr>Michaelson Interferometer</vt:lpstr>
      <vt:lpstr>Michaelson Interferometer</vt:lpstr>
      <vt:lpstr>Michaelson Interferometer </vt:lpstr>
      <vt:lpstr>Example usage: measuring index of refraction</vt:lpstr>
      <vt:lpstr>Application: LIGO</vt:lpstr>
      <vt:lpstr>Young's double-slit experiment</vt:lpstr>
      <vt:lpstr>Young's double-slit experiment</vt:lpstr>
      <vt:lpstr>Young's double-slit experiment: geometry</vt:lpstr>
      <vt:lpstr>Condition for constructive interference</vt:lpstr>
      <vt:lpstr>Multiple  equally spaced slits/sources</vt:lpstr>
      <vt:lpstr>Condition for constructive interference with multiple slits</vt:lpstr>
      <vt:lpstr>Application of diffraction gratings: spectroscopy</vt:lpstr>
      <vt:lpstr>Diffraction from a single aperture</vt:lpstr>
      <vt:lpstr>Summary</vt:lpstr>
      <vt:lpstr>Multiple  equally spaced slits --&gt; aperture</vt:lpstr>
      <vt:lpstr>6 slits: when do we get zero intensity? </vt:lpstr>
      <vt:lpstr>6 slits: when do we get zero intensity? </vt:lpstr>
      <vt:lpstr>Checkpoint question: spot size</vt:lpstr>
      <vt:lpstr>Spots from circular apertures</vt:lpstr>
      <vt:lpstr>Circular apertures: Airy disk</vt:lpstr>
      <vt:lpstr>Seeing stars: Beta Cygni (Albireo)</vt:lpstr>
      <vt:lpstr>Big camera/small camera</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dc:creator>
  <cp:lastModifiedBy>Wagner, Lucas Kyle</cp:lastModifiedBy>
  <cp:revision>1452</cp:revision>
  <cp:lastPrinted>2019-08-30T12:30:31Z</cp:lastPrinted>
  <dcterms:created xsi:type="dcterms:W3CDTF">2018-01-31T21:37:22Z</dcterms:created>
  <dcterms:modified xsi:type="dcterms:W3CDTF">2022-06-15T16:36:37Z</dcterms:modified>
</cp:coreProperties>
</file>