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351" r:id="rId3"/>
    <p:sldId id="309" r:id="rId4"/>
    <p:sldId id="339" r:id="rId5"/>
    <p:sldId id="344" r:id="rId6"/>
    <p:sldId id="285" r:id="rId7"/>
    <p:sldId id="292" r:id="rId8"/>
    <p:sldId id="308" r:id="rId9"/>
    <p:sldId id="259" r:id="rId10"/>
    <p:sldId id="291" r:id="rId11"/>
    <p:sldId id="262" r:id="rId12"/>
    <p:sldId id="338" r:id="rId13"/>
    <p:sldId id="290" r:id="rId14"/>
    <p:sldId id="268" r:id="rId15"/>
    <p:sldId id="295" r:id="rId16"/>
    <p:sldId id="346" r:id="rId17"/>
    <p:sldId id="269" r:id="rId18"/>
    <p:sldId id="340" r:id="rId19"/>
    <p:sldId id="297" r:id="rId20"/>
    <p:sldId id="298" r:id="rId21"/>
    <p:sldId id="341" r:id="rId22"/>
    <p:sldId id="271" r:id="rId23"/>
    <p:sldId id="275" r:id="rId24"/>
    <p:sldId id="350" r:id="rId25"/>
    <p:sldId id="342" r:id="rId26"/>
    <p:sldId id="277" r:id="rId27"/>
    <p:sldId id="343" r:id="rId28"/>
    <p:sldId id="345" r:id="rId29"/>
    <p:sldId id="282" r:id="rId30"/>
    <p:sldId id="347" r:id="rId31"/>
    <p:sldId id="348" r:id="rId32"/>
    <p:sldId id="34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7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CF2A1-338D-9406-7A73-B26D09E7CFF2}" v="263" dt="2022-06-13T02:36:11.138"/>
    <p1510:client id="{0DDAA557-FCEE-4513-B777-C6CCA9418D5B}" v="12" dt="2021-01-23T21:42:41.200"/>
    <p1510:client id="{0F6FE588-6222-4C75-FF0B-0E4F080322CF}" v="1389" dt="2022-06-11T22:40:31.827"/>
    <p1510:client id="{68937FE7-438F-99BB-1B55-CDABF1F4F342}" v="913" dt="2022-06-13T15:49:12.695"/>
    <p1510:client id="{91B3BF40-15B9-B112-1A82-FD181C222999}" v="6129" dt="2022-06-12T17:36:40.709"/>
    <p1510:client id="{99140FA9-B62C-E345-F1E9-A27FE0EE108B}" v="1370" dt="2022-06-12T18:50:46.056"/>
    <p1510:client id="{C09E140F-1E9D-4B57-A9C1-DDB3AB49F384}" v="16" dt="2021-01-22T19:39:37.657"/>
    <p1510:client id="{CA6D233F-802C-A70E-C7E0-0778002B0245}" v="1270" dt="2022-06-12T21:27:15.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0" autoAdjust="0"/>
    <p:restoredTop sz="81633"/>
  </p:normalViewPr>
  <p:slideViewPr>
    <p:cSldViewPr snapToGrid="0" snapToObjects="1">
      <p:cViewPr varScale="1">
        <p:scale>
          <a:sx n="103" d="100"/>
          <a:sy n="103" d="100"/>
        </p:scale>
        <p:origin x="10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D0296-FBEA-504D-907B-438B40A88C1B}" type="datetimeFigureOut">
              <a:rPr lang="en-US" smtClean="0"/>
              <a:t>6/13/2022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7E512-AAB0-3D4F-97AC-01E1DF5B6C74}" type="slidenum">
              <a:rPr lang="en-US" smtClean="0"/>
              <a:t>‹#›</a:t>
            </a:fld>
            <a:endParaRPr lang="en-US"/>
          </a:p>
        </p:txBody>
      </p:sp>
    </p:spTree>
    <p:extLst>
      <p:ext uri="{BB962C8B-B14F-4D97-AF65-F5344CB8AC3E}">
        <p14:creationId xmlns:p14="http://schemas.microsoft.com/office/powerpoint/2010/main" val="151443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olice.illinois.edu/saf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emergency.illinois.ed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10"/>
          </p:nvPr>
        </p:nvSpPr>
        <p:spPr/>
        <p:txBody>
          <a:bodyPr/>
          <a:lstStyle/>
          <a:p>
            <a:fld id="{22B7E512-AAB0-3D4F-97AC-01E1DF5B6C74}" type="slidenum">
              <a:rPr lang="en-US" smtClean="0"/>
              <a:t>1</a:t>
            </a:fld>
            <a:endParaRPr lang="en-US"/>
          </a:p>
        </p:txBody>
      </p:sp>
    </p:spTree>
    <p:extLst>
      <p:ext uri="{BB962C8B-B14F-4D97-AF65-F5344CB8AC3E}">
        <p14:creationId xmlns:p14="http://schemas.microsoft.com/office/powerpoint/2010/main" val="84534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7E512-AAB0-3D4F-97AC-01E1DF5B6C74}" type="slidenum">
              <a:rPr lang="en-US" smtClean="0"/>
              <a:t>2</a:t>
            </a:fld>
            <a:endParaRPr lang="en-US"/>
          </a:p>
        </p:txBody>
      </p:sp>
    </p:spTree>
    <p:extLst>
      <p:ext uri="{BB962C8B-B14F-4D97-AF65-F5344CB8AC3E}">
        <p14:creationId xmlns:p14="http://schemas.microsoft.com/office/powerpoint/2010/main" val="3920747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B7E512-AAB0-3D4F-97AC-01E1DF5B6C74}" type="slidenum">
              <a:rPr lang="en-US" smtClean="0"/>
              <a:t>8</a:t>
            </a:fld>
            <a:endParaRPr lang="en-US"/>
          </a:p>
        </p:txBody>
      </p:sp>
    </p:spTree>
    <p:extLst>
      <p:ext uri="{BB962C8B-B14F-4D97-AF65-F5344CB8AC3E}">
        <p14:creationId xmlns:p14="http://schemas.microsoft.com/office/powerpoint/2010/main" val="16765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Emergencies can happen anywhere and at any time, so it’s important that we take a minute to prepare for a situation in which our safety could depend on our ability to react quickly. Take a moment to learn the different ways to leave this building. If there’s ever a fire alarm or something like that, you’ll know how to get out and you’ll be able to help others get out. Next, figure out the best place to go in case of severe weather – we’ll need to go to a low-level in the middle of the building, away from windows. And finally, if there’s ever someone trying to hurt us, our best option is to run out of the building. If we cannot do that safely, we’ll want to hide somewhere we can’t be seen, and we’ll have to lock or barricade the door if possible and be as quiet as we can. We will not leave that safe area until we get an Illini-Alert confirming that it’s safe to do so. If we can’t run or hide, we’ll fight back with whatever we can get our hands on. If you want to better prepare yourself for any of these situations, visit </a:t>
            </a:r>
            <a:r>
              <a:rPr lang="en-US" sz="1200" b="0" i="1" u="none" strike="noStrike" kern="1200" dirty="0">
                <a:solidFill>
                  <a:schemeClr val="tx1"/>
                </a:solidFill>
                <a:effectLst/>
                <a:latin typeface="+mn-lt"/>
                <a:ea typeface="+mn-ea"/>
                <a:cs typeface="+mn-cs"/>
                <a:hlinkClick r:id="rId3"/>
              </a:rPr>
              <a:t>police.illinois.edu/safe</a:t>
            </a:r>
            <a:r>
              <a:rPr lang="en-US" sz="1200" b="0" i="1" kern="1200" dirty="0">
                <a:solidFill>
                  <a:schemeClr val="tx1"/>
                </a:solidFill>
                <a:effectLst/>
                <a:latin typeface="+mn-lt"/>
                <a:ea typeface="+mn-ea"/>
                <a:cs typeface="+mn-cs"/>
              </a:rPr>
              <a:t>. Remember you can sign up for emergency text messages at </a:t>
            </a:r>
            <a:r>
              <a:rPr lang="en-US" sz="1200" b="0" i="1" u="none" strike="noStrike" kern="1200" dirty="0">
                <a:solidFill>
                  <a:schemeClr val="tx1"/>
                </a:solidFill>
                <a:effectLst/>
                <a:latin typeface="+mn-lt"/>
                <a:ea typeface="+mn-ea"/>
                <a:cs typeface="+mn-cs"/>
                <a:hlinkClick r:id="rId4"/>
              </a:rPr>
              <a:t>emergency.illinois.edu</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22B7E512-AAB0-3D4F-97AC-01E1DF5B6C74}" type="slidenum">
              <a:rPr lang="en-US" smtClean="0"/>
              <a:t>13</a:t>
            </a:fld>
            <a:endParaRPr lang="en-US"/>
          </a:p>
        </p:txBody>
      </p:sp>
    </p:spTree>
    <p:extLst>
      <p:ext uri="{BB962C8B-B14F-4D97-AF65-F5344CB8AC3E}">
        <p14:creationId xmlns:p14="http://schemas.microsoft.com/office/powerpoint/2010/main" val="1717770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7E512-AAB0-3D4F-97AC-01E1DF5B6C74}" type="slidenum">
              <a:rPr lang="en-US" smtClean="0"/>
              <a:t>15</a:t>
            </a:fld>
            <a:endParaRPr lang="en-US"/>
          </a:p>
        </p:txBody>
      </p:sp>
    </p:spTree>
    <p:extLst>
      <p:ext uri="{BB962C8B-B14F-4D97-AF65-F5344CB8AC3E}">
        <p14:creationId xmlns:p14="http://schemas.microsoft.com/office/powerpoint/2010/main" val="2935425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7E512-AAB0-3D4F-97AC-01E1DF5B6C74}" type="slidenum">
              <a:rPr lang="en-US" smtClean="0"/>
              <a:t>20</a:t>
            </a:fld>
            <a:endParaRPr lang="en-US"/>
          </a:p>
        </p:txBody>
      </p:sp>
    </p:spTree>
    <p:extLst>
      <p:ext uri="{BB962C8B-B14F-4D97-AF65-F5344CB8AC3E}">
        <p14:creationId xmlns:p14="http://schemas.microsoft.com/office/powerpoint/2010/main" val="1048366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How</a:t>
                </a:r>
                <a:r>
                  <a:rPr lang="en-US" baseline="0" dirty="0"/>
                  <a:t> quickly does the peak move? </a:t>
                </a:r>
              </a:p>
              <a:p>
                <a:endParaRPr lang="en-US" baseline="0" dirty="0"/>
              </a:p>
              <a:p>
                <a:r>
                  <a:rPr lang="en-US" baseline="0" dirty="0"/>
                  <a:t>When t is 1/f, it completes one cycle, because we just added 2pi to the argument.</a:t>
                </a:r>
              </a:p>
              <a:p>
                <a:endParaRPr lang="en-US" baseline="0" dirty="0"/>
              </a:p>
              <a:p>
                <a:r>
                  <a:rPr lang="en-US" baseline="0" dirty="0"/>
                  <a:t>In one cycle, the peak moves by </a:t>
                </a:r>
                <a14:m>
                  <m:oMath xmlns:m="http://schemas.openxmlformats.org/officeDocument/2006/math">
                    <m:r>
                      <a:rPr lang="en-US" b="0" i="1" baseline="0" smtClean="0">
                        <a:latin typeface="Cambria Math" charset="0"/>
                      </a:rPr>
                      <m:t>𝜆</m:t>
                    </m:r>
                  </m:oMath>
                </a14:m>
                <a:r>
                  <a:rPr lang="en-US" baseline="0" dirty="0"/>
                  <a:t>.</a:t>
                </a:r>
              </a:p>
              <a:p>
                <a:endParaRPr lang="en-US" baseline="0" dirty="0"/>
              </a:p>
              <a:p>
                <a:r>
                  <a:rPr lang="en-US" baseline="0" dirty="0"/>
                  <a:t>So the velocity is delta x/ delta t = </a:t>
                </a:r>
                <a14:m>
                  <m:oMath xmlns:m="http://schemas.openxmlformats.org/officeDocument/2006/math">
                    <m:r>
                      <a:rPr lang="en-US" b="0" i="1" baseline="0" smtClean="0">
                        <a:latin typeface="Cambria Math" charset="0"/>
                      </a:rPr>
                      <m:t>𝜆</m:t>
                    </m:r>
                    <m:r>
                      <a:rPr lang="en-US" b="0" i="1" baseline="0" smtClean="0">
                        <a:latin typeface="Cambria Math" charset="0"/>
                      </a:rPr>
                      <m:t>𝑓</m:t>
                    </m:r>
                  </m:oMath>
                </a14:m>
                <a:endParaRPr lang="en-US" baseline="0" dirty="0"/>
              </a:p>
            </p:txBody>
          </p:sp>
        </mc:Choice>
        <mc:Fallback xmlns="">
          <p:sp>
            <p:nvSpPr>
              <p:cNvPr id="3" name="Notes Placeholder 2"/>
              <p:cNvSpPr>
                <a:spLocks noGrp="1"/>
              </p:cNvSpPr>
              <p:nvPr>
                <p:ph type="body" idx="1"/>
              </p:nvPr>
            </p:nvSpPr>
            <p:spPr/>
            <p:txBody>
              <a:bodyPr/>
              <a:lstStyle/>
              <a:p>
                <a:r>
                  <a:rPr lang="en-US" dirty="0" smtClean="0"/>
                  <a:t>How</a:t>
                </a:r>
                <a:r>
                  <a:rPr lang="en-US" baseline="0" dirty="0" smtClean="0"/>
                  <a:t> quickly does the peak move? </a:t>
                </a:r>
              </a:p>
              <a:p>
                <a:endParaRPr lang="en-US" baseline="0" dirty="0" smtClean="0"/>
              </a:p>
              <a:p>
                <a:r>
                  <a:rPr lang="en-US" baseline="0" dirty="0" smtClean="0"/>
                  <a:t>When t is 1/f, it completes one cycle, because we just added 2pi to the argument.</a:t>
                </a:r>
              </a:p>
              <a:p>
                <a:endParaRPr lang="en-US" baseline="0" dirty="0" smtClean="0"/>
              </a:p>
              <a:p>
                <a:r>
                  <a:rPr lang="en-US" baseline="0" dirty="0" smtClean="0"/>
                  <a:t>In one cycle, the peak moves by </a:t>
                </a:r>
                <a:r>
                  <a:rPr lang="en-US" b="0" i="0" baseline="0" smtClean="0">
                    <a:latin typeface="Cambria Math" charset="0"/>
                  </a:rPr>
                  <a:t>𝜆</a:t>
                </a:r>
                <a:r>
                  <a:rPr lang="en-US" baseline="0" dirty="0" smtClean="0"/>
                  <a:t>.</a:t>
                </a:r>
              </a:p>
              <a:p>
                <a:endParaRPr lang="en-US" baseline="0" dirty="0" smtClean="0"/>
              </a:p>
              <a:p>
                <a:r>
                  <a:rPr lang="en-US" baseline="0" dirty="0" smtClean="0"/>
                  <a:t>So the velocity is delta x/ delta t = </a:t>
                </a:r>
                <a:r>
                  <a:rPr lang="en-US" b="0" i="0" baseline="0" smtClean="0">
                    <a:latin typeface="Cambria Math" charset="0"/>
                  </a:rPr>
                  <a:t>𝜆𝑓</a:t>
                </a:r>
                <a:endParaRPr lang="en-US" baseline="0" dirty="0" smtClean="0"/>
              </a:p>
            </p:txBody>
          </p:sp>
        </mc:Fallback>
      </mc:AlternateContent>
      <p:sp>
        <p:nvSpPr>
          <p:cNvPr id="4" name="Slide Number Placeholder 3"/>
          <p:cNvSpPr>
            <a:spLocks noGrp="1"/>
          </p:cNvSpPr>
          <p:nvPr>
            <p:ph type="sldNum" sz="quarter" idx="10"/>
          </p:nvPr>
        </p:nvSpPr>
        <p:spPr/>
        <p:txBody>
          <a:bodyPr/>
          <a:lstStyle/>
          <a:p>
            <a:fld id="{22B7E512-AAB0-3D4F-97AC-01E1DF5B6C74}" type="slidenum">
              <a:rPr lang="en-US" smtClean="0"/>
              <a:t>23</a:t>
            </a:fld>
            <a:endParaRPr lang="en-US"/>
          </a:p>
        </p:txBody>
      </p:sp>
    </p:spTree>
    <p:extLst>
      <p:ext uri="{BB962C8B-B14F-4D97-AF65-F5344CB8AC3E}">
        <p14:creationId xmlns:p14="http://schemas.microsoft.com/office/powerpoint/2010/main" val="53121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How</a:t>
                </a:r>
                <a:r>
                  <a:rPr lang="en-US" baseline="0" dirty="0"/>
                  <a:t> quickly does the peak move? </a:t>
                </a:r>
              </a:p>
              <a:p>
                <a:endParaRPr lang="en-US" baseline="0" dirty="0"/>
              </a:p>
              <a:p>
                <a:r>
                  <a:rPr lang="en-US" baseline="0" dirty="0"/>
                  <a:t>When t is 1/f, it completes one cycle, because we just added 2pi to the argument.</a:t>
                </a:r>
              </a:p>
              <a:p>
                <a:endParaRPr lang="en-US" baseline="0" dirty="0"/>
              </a:p>
              <a:p>
                <a:r>
                  <a:rPr lang="en-US" baseline="0" dirty="0"/>
                  <a:t>In one cycle, the peak moves by </a:t>
                </a:r>
                <a14:m>
                  <m:oMath xmlns:m="http://schemas.openxmlformats.org/officeDocument/2006/math">
                    <m:r>
                      <a:rPr lang="en-US" b="0" i="1" baseline="0" smtClean="0">
                        <a:latin typeface="Cambria Math" charset="0"/>
                      </a:rPr>
                      <m:t>𝜆</m:t>
                    </m:r>
                  </m:oMath>
                </a14:m>
                <a:r>
                  <a:rPr lang="en-US" baseline="0" dirty="0"/>
                  <a:t>.</a:t>
                </a:r>
              </a:p>
              <a:p>
                <a:endParaRPr lang="en-US" baseline="0" dirty="0"/>
              </a:p>
              <a:p>
                <a:r>
                  <a:rPr lang="en-US" baseline="0" dirty="0"/>
                  <a:t>So the velocity is delta x/ delta t = </a:t>
                </a:r>
                <a14:m>
                  <m:oMath xmlns:m="http://schemas.openxmlformats.org/officeDocument/2006/math">
                    <m:r>
                      <a:rPr lang="en-US" b="0" i="1" baseline="0" smtClean="0">
                        <a:latin typeface="Cambria Math" charset="0"/>
                      </a:rPr>
                      <m:t>𝜆</m:t>
                    </m:r>
                    <m:r>
                      <a:rPr lang="en-US" b="0" i="1" baseline="0" smtClean="0">
                        <a:latin typeface="Cambria Math" charset="0"/>
                      </a:rPr>
                      <m:t>𝑓</m:t>
                    </m:r>
                  </m:oMath>
                </a14:m>
                <a:endParaRPr lang="en-US" baseline="0" dirty="0"/>
              </a:p>
            </p:txBody>
          </p:sp>
        </mc:Choice>
        <mc:Fallback xmlns="">
          <p:sp>
            <p:nvSpPr>
              <p:cNvPr id="3" name="Notes Placeholder 2"/>
              <p:cNvSpPr>
                <a:spLocks noGrp="1"/>
              </p:cNvSpPr>
              <p:nvPr>
                <p:ph type="body" idx="1"/>
              </p:nvPr>
            </p:nvSpPr>
            <p:spPr/>
            <p:txBody>
              <a:bodyPr/>
              <a:lstStyle/>
              <a:p>
                <a:r>
                  <a:rPr lang="en-US" dirty="0"/>
                  <a:t>How</a:t>
                </a:r>
                <a:r>
                  <a:rPr lang="en-US" baseline="0" dirty="0"/>
                  <a:t> quickly does the peak move? </a:t>
                </a:r>
              </a:p>
              <a:p>
                <a:endParaRPr lang="en-US" baseline="0" dirty="0"/>
              </a:p>
              <a:p>
                <a:r>
                  <a:rPr lang="en-US" baseline="0" dirty="0"/>
                  <a:t>When t is 1/f, it completes one cycle, because we just added 2pi to the argument.</a:t>
                </a:r>
              </a:p>
              <a:p>
                <a:endParaRPr lang="en-US" baseline="0" dirty="0"/>
              </a:p>
              <a:p>
                <a:r>
                  <a:rPr lang="en-US" baseline="0" dirty="0"/>
                  <a:t>In one cycle, the peak moves by </a:t>
                </a:r>
                <a:r>
                  <a:rPr lang="en-US" b="0" i="0" baseline="0">
                    <a:latin typeface="Cambria Math" charset="0"/>
                  </a:rPr>
                  <a:t>𝜆</a:t>
                </a:r>
                <a:r>
                  <a:rPr lang="en-US" baseline="0" dirty="0"/>
                  <a:t>.</a:t>
                </a:r>
              </a:p>
              <a:p>
                <a:endParaRPr lang="en-US" baseline="0" dirty="0"/>
              </a:p>
              <a:p>
                <a:r>
                  <a:rPr lang="en-US" baseline="0" dirty="0"/>
                  <a:t>So the velocity is delta x/ delta t = </a:t>
                </a:r>
                <a:r>
                  <a:rPr lang="en-US" b="0" i="0" baseline="0">
                    <a:latin typeface="Cambria Math" charset="0"/>
                  </a:rPr>
                  <a:t>𝜆𝑓</a:t>
                </a:r>
                <a:endParaRPr lang="en-US" baseline="0" dirty="0"/>
              </a:p>
            </p:txBody>
          </p:sp>
        </mc:Fallback>
      </mc:AlternateContent>
      <p:sp>
        <p:nvSpPr>
          <p:cNvPr id="4" name="Slide Number Placeholder 3"/>
          <p:cNvSpPr>
            <a:spLocks noGrp="1"/>
          </p:cNvSpPr>
          <p:nvPr>
            <p:ph type="sldNum" sz="quarter" idx="10"/>
          </p:nvPr>
        </p:nvSpPr>
        <p:spPr/>
        <p:txBody>
          <a:bodyPr/>
          <a:lstStyle/>
          <a:p>
            <a:fld id="{22B7E512-AAB0-3D4F-97AC-01E1DF5B6C74}" type="slidenum">
              <a:rPr lang="en-US" smtClean="0"/>
              <a:t>24</a:t>
            </a:fld>
            <a:endParaRPr lang="en-US"/>
          </a:p>
        </p:txBody>
      </p:sp>
    </p:spTree>
    <p:extLst>
      <p:ext uri="{BB962C8B-B14F-4D97-AF65-F5344CB8AC3E}">
        <p14:creationId xmlns:p14="http://schemas.microsoft.com/office/powerpoint/2010/main" val="2951197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1734125"/>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F594AC-5D25-504A-80B3-F0D1C580B3AE}"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222DE-1E13-0242-AD46-1A54ECEB963F}" type="slidenum">
              <a:rPr lang="en-US" smtClean="0"/>
              <a:t>‹#›</a:t>
            </a:fld>
            <a:endParaRPr lang="en-US"/>
          </a:p>
        </p:txBody>
      </p:sp>
    </p:spTree>
    <p:extLst>
      <p:ext uri="{BB962C8B-B14F-4D97-AF65-F5344CB8AC3E}">
        <p14:creationId xmlns:p14="http://schemas.microsoft.com/office/powerpoint/2010/main" val="11208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F594AC-5D25-504A-80B3-F0D1C580B3AE}" type="datetimeFigureOut">
              <a:rPr lang="en-US" smtClean="0"/>
              <a:t>6/13/2022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B222DE-1E13-0242-AD46-1A54ECEB963F}" type="slidenum">
              <a:rPr lang="en-US" smtClean="0"/>
              <a:t>‹#›</a:t>
            </a:fld>
            <a:endParaRPr lang="en-US"/>
          </a:p>
        </p:txBody>
      </p:sp>
    </p:spTree>
    <p:extLst>
      <p:ext uri="{BB962C8B-B14F-4D97-AF65-F5344CB8AC3E}">
        <p14:creationId xmlns:p14="http://schemas.microsoft.com/office/powerpoint/2010/main" val="152137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594AC-5D25-504A-80B3-F0D1C580B3AE}" type="datetimeFigureOut">
              <a:rPr lang="en-US" smtClean="0"/>
              <a:t>6/13/2022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B222DE-1E13-0242-AD46-1A54ECEB963F}" type="slidenum">
              <a:rPr lang="en-US" smtClean="0"/>
              <a:t>‹#›</a:t>
            </a:fld>
            <a:endParaRPr lang="en-US"/>
          </a:p>
        </p:txBody>
      </p:sp>
    </p:spTree>
    <p:extLst>
      <p:ext uri="{BB962C8B-B14F-4D97-AF65-F5344CB8AC3E}">
        <p14:creationId xmlns:p14="http://schemas.microsoft.com/office/powerpoint/2010/main" val="17363814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5000"/>
                <a:lumOff val="55000"/>
              </a:schemeClr>
            </a:gs>
            <a:gs pos="16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0920"/>
            <a:ext cx="10515600" cy="7434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70451"/>
            <a:ext cx="10515600" cy="49065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594AC-5D25-504A-80B3-F0D1C580B3AE}" type="datetimeFigureOut">
              <a:rPr lang="en-US" smtClean="0"/>
              <a:t>6/13/2022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PHYS 213: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B222DE-1E13-0242-AD46-1A54ECEB963F}" type="slidenum">
              <a:rPr lang="en-US" smtClean="0"/>
              <a:t>‹#›</a:t>
            </a:fld>
            <a:endParaRPr lang="en-US"/>
          </a:p>
        </p:txBody>
      </p:sp>
    </p:spTree>
    <p:extLst>
      <p:ext uri="{BB962C8B-B14F-4D97-AF65-F5344CB8AC3E}">
        <p14:creationId xmlns:p14="http://schemas.microsoft.com/office/powerpoint/2010/main" val="801911076"/>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Lst>
  <p:txStyles>
    <p:titleStyle>
      <a:lvl1pPr algn="l" defTabSz="914400" rtl="0" eaLnBrk="1" latinLnBrk="0" hangingPunct="1">
        <a:lnSpc>
          <a:spcPct val="90000"/>
        </a:lnSpc>
        <a:spcBef>
          <a:spcPct val="0"/>
        </a:spcBef>
        <a:buNone/>
        <a:defRPr sz="4400" kern="1200">
          <a:ln w="12700">
            <a:solidFill>
              <a:schemeClr val="tx1"/>
            </a:solidFill>
          </a:ln>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hyperlink" Target="https://courses.engr.illinois.edu/phys214/su2022/syllabus.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courses.physics.illinois.edu/phys21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tiff"/><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6.svg"/><Relationship Id="rId7" Type="http://schemas.openxmlformats.org/officeDocument/2006/relationships/image" Target="../media/image29.png"/><Relationship Id="rId12"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svg"/><Relationship Id="rId4" Type="http://schemas.openxmlformats.org/officeDocument/2006/relationships/image" Target="../media/image37.jpe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24.png"/><Relationship Id="rId18" Type="http://schemas.openxmlformats.org/officeDocument/2006/relationships/image" Target="../media/image56.png"/><Relationship Id="rId3" Type="http://schemas.openxmlformats.org/officeDocument/2006/relationships/image" Target="../media/image44.png"/><Relationship Id="rId21" Type="http://schemas.openxmlformats.org/officeDocument/2006/relationships/image" Target="../media/image32.sv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30.svg"/><Relationship Id="rId2" Type="http://schemas.openxmlformats.org/officeDocument/2006/relationships/notesSlide" Target="../notesSlides/notesSlide6.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5.svg"/><Relationship Id="rId10" Type="http://schemas.openxmlformats.org/officeDocument/2006/relationships/image" Target="../media/image51.svg"/><Relationship Id="rId19" Type="http://schemas.openxmlformats.org/officeDocument/2006/relationships/image" Target="../media/image57.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8.gif"/><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60.svg"/><Relationship Id="rId5" Type="http://schemas.openxmlformats.org/officeDocument/2006/relationships/image" Target="../media/image31.png"/><Relationship Id="rId10" Type="http://schemas.openxmlformats.org/officeDocument/2006/relationships/image" Target="../media/image59.png"/><Relationship Id="rId4" Type="http://schemas.openxmlformats.org/officeDocument/2006/relationships/image" Target="../media/image55.svg"/><Relationship Id="rId9" Type="http://schemas.openxmlformats.org/officeDocument/2006/relationships/image" Target="../media/image57.svg"/></Relationships>
</file>

<file path=ppt/slides/_rels/slide22.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slideLayout" Target="../slideLayouts/slideLayout2.xml"/><Relationship Id="rId21" Type="http://schemas.openxmlformats.org/officeDocument/2006/relationships/image" Target="../media/image31.png"/><Relationship Id="rId7" Type="http://schemas.openxmlformats.org/officeDocument/2006/relationships/image" Target="../media/image64.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video" Target="../media/media1.mp4"/><Relationship Id="rId16" Type="http://schemas.openxmlformats.org/officeDocument/2006/relationships/image" Target="../media/image71.svg"/><Relationship Id="rId20" Type="http://schemas.openxmlformats.org/officeDocument/2006/relationships/image" Target="../media/image75.svg"/><Relationship Id="rId1" Type="http://schemas.microsoft.com/office/2007/relationships/media" Target="../media/media1.mp4"/><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0.svg"/><Relationship Id="rId19" Type="http://schemas.openxmlformats.org/officeDocument/2006/relationships/image" Target="../media/image74.png"/><Relationship Id="rId4" Type="http://schemas.openxmlformats.org/officeDocument/2006/relationships/image" Target="../media/image61.png"/><Relationship Id="rId9" Type="http://schemas.openxmlformats.org/officeDocument/2006/relationships/image" Target="../media/image59.png"/><Relationship Id="rId14" Type="http://schemas.openxmlformats.org/officeDocument/2006/relationships/image" Target="../media/image69.svg"/><Relationship Id="rId22" Type="http://schemas.openxmlformats.org/officeDocument/2006/relationships/image" Target="../media/image76.sv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slideLayout" Target="../slideLayouts/slideLayout2.xml"/><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73.svg"/><Relationship Id="rId2" Type="http://schemas.openxmlformats.org/officeDocument/2006/relationships/video" Target="../media/media1.mp4"/><Relationship Id="rId16" Type="http://schemas.openxmlformats.org/officeDocument/2006/relationships/image" Target="../media/image72.png"/><Relationship Id="rId1" Type="http://schemas.microsoft.com/office/2007/relationships/media" Target="../media/media1.mp4"/><Relationship Id="rId6" Type="http://schemas.openxmlformats.org/officeDocument/2006/relationships/image" Target="../media/image70.png"/><Relationship Id="rId11" Type="http://schemas.openxmlformats.org/officeDocument/2006/relationships/image" Target="../media/image81.svg"/><Relationship Id="rId5" Type="http://schemas.openxmlformats.org/officeDocument/2006/relationships/image" Target="../media/image61.png"/><Relationship Id="rId15" Type="http://schemas.openxmlformats.org/officeDocument/2006/relationships/image" Target="../media/image85.svg"/><Relationship Id="rId10" Type="http://schemas.openxmlformats.org/officeDocument/2006/relationships/image" Target="../media/image80.png"/><Relationship Id="rId4" Type="http://schemas.openxmlformats.org/officeDocument/2006/relationships/notesSlide" Target="../notesSlides/notesSlide7.xml"/><Relationship Id="rId9" Type="http://schemas.openxmlformats.org/officeDocument/2006/relationships/image" Target="../media/image79.svg"/><Relationship Id="rId1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18" Type="http://schemas.openxmlformats.org/officeDocument/2006/relationships/image" Target="../media/image72.png"/><Relationship Id="rId3" Type="http://schemas.openxmlformats.org/officeDocument/2006/relationships/slideLayout" Target="../slideLayouts/slideLayout2.xml"/><Relationship Id="rId7" Type="http://schemas.openxmlformats.org/officeDocument/2006/relationships/image" Target="../media/image87.svg"/><Relationship Id="rId12" Type="http://schemas.openxmlformats.org/officeDocument/2006/relationships/image" Target="../media/image92.png"/><Relationship Id="rId17" Type="http://schemas.openxmlformats.org/officeDocument/2006/relationships/image" Target="../media/image95.svg"/><Relationship Id="rId2" Type="http://schemas.openxmlformats.org/officeDocument/2006/relationships/video" Target="../media/media1.mp4"/><Relationship Id="rId16" Type="http://schemas.openxmlformats.org/officeDocument/2006/relationships/image" Target="../media/image94.png"/><Relationship Id="rId1" Type="http://schemas.microsoft.com/office/2007/relationships/media" Target="../media/media1.mp4"/><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61.png"/><Relationship Id="rId15" Type="http://schemas.openxmlformats.org/officeDocument/2006/relationships/image" Target="../media/image85.svg"/><Relationship Id="rId10" Type="http://schemas.openxmlformats.org/officeDocument/2006/relationships/image" Target="../media/image90.png"/><Relationship Id="rId19" Type="http://schemas.openxmlformats.org/officeDocument/2006/relationships/image" Target="../media/image73.svg"/><Relationship Id="rId4" Type="http://schemas.openxmlformats.org/officeDocument/2006/relationships/notesSlide" Target="../notesSlides/notesSlide8.xml"/><Relationship Id="rId9" Type="http://schemas.openxmlformats.org/officeDocument/2006/relationships/image" Target="../media/image89.svg"/><Relationship Id="rId1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4.png"/><Relationship Id="rId3" Type="http://schemas.openxmlformats.org/officeDocument/2006/relationships/image" Target="../media/image36.svg"/><Relationship Id="rId7" Type="http://schemas.openxmlformats.org/officeDocument/2006/relationships/image" Target="../media/image41.svg"/><Relationship Id="rId12" Type="http://schemas.openxmlformats.org/officeDocument/2006/relationships/image" Target="../media/image103.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102.png"/><Relationship Id="rId5" Type="http://schemas.openxmlformats.org/officeDocument/2006/relationships/image" Target="../media/image38.png"/><Relationship Id="rId10" Type="http://schemas.openxmlformats.org/officeDocument/2006/relationships/image" Target="../media/image39.png"/><Relationship Id="rId4" Type="http://schemas.openxmlformats.org/officeDocument/2006/relationships/image" Target="../media/image37.jpeg"/><Relationship Id="rId9" Type="http://schemas.openxmlformats.org/officeDocument/2006/relationships/image" Target="../media/image101.svg"/><Relationship Id="rId14" Type="http://schemas.openxmlformats.org/officeDocument/2006/relationships/image" Target="../media/image105.svg"/></Relationships>
</file>

<file path=ppt/slides/_rels/slide27.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112.png"/><Relationship Id="rId3" Type="http://schemas.openxmlformats.org/officeDocument/2006/relationships/image" Target="../media/image38.png"/><Relationship Id="rId7" Type="http://schemas.openxmlformats.org/officeDocument/2006/relationships/image" Target="../media/image106.png"/><Relationship Id="rId12" Type="http://schemas.openxmlformats.org/officeDocument/2006/relationships/image" Target="../media/image111.svg"/><Relationship Id="rId2" Type="http://schemas.openxmlformats.org/officeDocument/2006/relationships/image" Target="../media/image37.jpeg"/><Relationship Id="rId16" Type="http://schemas.openxmlformats.org/officeDocument/2006/relationships/image" Target="../media/image115.sv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110.png"/><Relationship Id="rId5" Type="http://schemas.openxmlformats.org/officeDocument/2006/relationships/image" Target="../media/image41.svg"/><Relationship Id="rId15" Type="http://schemas.openxmlformats.org/officeDocument/2006/relationships/image" Target="../media/image114.png"/><Relationship Id="rId10" Type="http://schemas.openxmlformats.org/officeDocument/2006/relationships/image" Target="../media/image109.svg"/><Relationship Id="rId4" Type="http://schemas.openxmlformats.org/officeDocument/2006/relationships/image" Target="../media/image40.png"/><Relationship Id="rId9" Type="http://schemas.openxmlformats.org/officeDocument/2006/relationships/image" Target="../media/image108.png"/><Relationship Id="rId14" Type="http://schemas.openxmlformats.org/officeDocument/2006/relationships/image" Target="../media/image113.svg"/></Relationships>
</file>

<file path=ppt/slides/_rels/slide2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20.png"/><Relationship Id="rId1" Type="http://schemas.openxmlformats.org/officeDocument/2006/relationships/slideLayout" Target="../slideLayouts/slideLayout2.xml"/><Relationship Id="rId4" Type="http://schemas.openxmlformats.org/officeDocument/2006/relationships/image" Target="../media/image118.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23.gif"/><Relationship Id="rId3" Type="http://schemas.openxmlformats.org/officeDocument/2006/relationships/slideLayout" Target="../slideLayouts/slideLayout2.xml"/><Relationship Id="rId7" Type="http://schemas.openxmlformats.org/officeDocument/2006/relationships/image" Target="../media/image12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svg"/><Relationship Id="rId4" Type="http://schemas.openxmlformats.org/officeDocument/2006/relationships/image" Target="../media/image61.png"/><Relationship Id="rId9" Type="http://schemas.openxmlformats.org/officeDocument/2006/relationships/image" Target="../media/image124.png"/></Relationships>
</file>

<file path=ppt/slides/_rels/slide3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svg"/><Relationship Id="rId18" Type="http://schemas.openxmlformats.org/officeDocument/2006/relationships/image" Target="../media/image140.png"/><Relationship Id="rId3" Type="http://schemas.openxmlformats.org/officeDocument/2006/relationships/image" Target="../media/image120.png"/><Relationship Id="rId21" Type="http://schemas.openxmlformats.org/officeDocument/2006/relationships/image" Target="../media/image143.svg"/><Relationship Id="rId7" Type="http://schemas.openxmlformats.org/officeDocument/2006/relationships/image" Target="../media/image130.svg"/><Relationship Id="rId12" Type="http://schemas.openxmlformats.org/officeDocument/2006/relationships/image" Target="../media/image114.png"/><Relationship Id="rId17" Type="http://schemas.openxmlformats.org/officeDocument/2006/relationships/image" Target="../media/image139.svg"/><Relationship Id="rId2" Type="http://schemas.openxmlformats.org/officeDocument/2006/relationships/image" Target="../media/image126.gif"/><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128.svg"/><Relationship Id="rId15" Type="http://schemas.openxmlformats.org/officeDocument/2006/relationships/image" Target="../media/image137.svg"/><Relationship Id="rId23" Type="http://schemas.openxmlformats.org/officeDocument/2006/relationships/image" Target="../media/image145.svg"/><Relationship Id="rId10" Type="http://schemas.openxmlformats.org/officeDocument/2006/relationships/image" Target="../media/image133.png"/><Relationship Id="rId19" Type="http://schemas.openxmlformats.org/officeDocument/2006/relationships/image" Target="../media/image141.svg"/><Relationship Id="rId4" Type="http://schemas.openxmlformats.org/officeDocument/2006/relationships/image" Target="../media/image127.png"/><Relationship Id="rId9" Type="http://schemas.openxmlformats.org/officeDocument/2006/relationships/image" Target="../media/image132.svg"/><Relationship Id="rId14" Type="http://schemas.openxmlformats.org/officeDocument/2006/relationships/image" Target="../media/image136.png"/><Relationship Id="rId22" Type="http://schemas.openxmlformats.org/officeDocument/2006/relationships/image" Target="../media/image144.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my.physics.illinois.edu/excus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Quantum physics</a:t>
            </a:r>
          </a:p>
        </p:txBody>
      </p:sp>
      <p:sp>
        <p:nvSpPr>
          <p:cNvPr id="3" name="Subtitle 2"/>
          <p:cNvSpPr>
            <a:spLocks noGrp="1"/>
          </p:cNvSpPr>
          <p:nvPr>
            <p:ph type="subTitle" idx="1"/>
          </p:nvPr>
        </p:nvSpPr>
        <p:spPr/>
        <p:txBody>
          <a:bodyPr/>
          <a:lstStyle/>
          <a:p>
            <a:r>
              <a:rPr lang="en-US" dirty="0"/>
              <a:t>Welcome to PHYS 214!</a:t>
            </a:r>
          </a:p>
        </p:txBody>
      </p:sp>
      <p:pic>
        <p:nvPicPr>
          <p:cNvPr id="4" name="Picture 3">
            <a:extLst>
              <a:ext uri="{FF2B5EF4-FFF2-40B4-BE49-F238E27FC236}">
                <a16:creationId xmlns:a16="http://schemas.microsoft.com/office/drawing/2014/main" id="{7FCDAA10-E477-9E4E-BF60-7F68C870BB02}"/>
              </a:ext>
            </a:extLst>
          </p:cNvPr>
          <p:cNvPicPr>
            <a:picLocks noChangeAspect="1"/>
          </p:cNvPicPr>
          <p:nvPr/>
        </p:nvPicPr>
        <p:blipFill>
          <a:blip r:embed="rId3"/>
          <a:stretch>
            <a:fillRect/>
          </a:stretch>
        </p:blipFill>
        <p:spPr>
          <a:xfrm>
            <a:off x="9709678" y="1076596"/>
            <a:ext cx="2295856" cy="5050884"/>
          </a:xfrm>
          <a:prstGeom prst="rect">
            <a:avLst/>
          </a:prstGeom>
        </p:spPr>
      </p:pic>
      <p:pic>
        <p:nvPicPr>
          <p:cNvPr id="5" name="Picture 4">
            <a:extLst>
              <a:ext uri="{FF2B5EF4-FFF2-40B4-BE49-F238E27FC236}">
                <a16:creationId xmlns:a16="http://schemas.microsoft.com/office/drawing/2014/main" id="{E6149F4B-C750-184C-9B3D-5AFC1BDE4AC4}"/>
              </a:ext>
            </a:extLst>
          </p:cNvPr>
          <p:cNvPicPr>
            <a:picLocks noChangeAspect="1"/>
          </p:cNvPicPr>
          <p:nvPr/>
        </p:nvPicPr>
        <p:blipFill>
          <a:blip r:embed="rId4"/>
          <a:stretch>
            <a:fillRect/>
          </a:stretch>
        </p:blipFill>
        <p:spPr>
          <a:xfrm>
            <a:off x="186466" y="4059277"/>
            <a:ext cx="3277496" cy="1676359"/>
          </a:xfrm>
          <a:prstGeom prst="rect">
            <a:avLst/>
          </a:prstGeom>
        </p:spPr>
      </p:pic>
      <p:sp>
        <p:nvSpPr>
          <p:cNvPr id="6" name="Rectangle 5">
            <a:extLst>
              <a:ext uri="{FF2B5EF4-FFF2-40B4-BE49-F238E27FC236}">
                <a16:creationId xmlns:a16="http://schemas.microsoft.com/office/drawing/2014/main" id="{CD6771FC-0155-C34E-AD64-C4ED0763D59B}"/>
              </a:ext>
            </a:extLst>
          </p:cNvPr>
          <p:cNvSpPr/>
          <p:nvPr/>
        </p:nvSpPr>
        <p:spPr>
          <a:xfrm>
            <a:off x="186467" y="5891126"/>
            <a:ext cx="2847190" cy="923330"/>
          </a:xfrm>
          <a:prstGeom prst="rect">
            <a:avLst/>
          </a:prstGeom>
        </p:spPr>
        <p:txBody>
          <a:bodyPr wrap="square">
            <a:spAutoFit/>
          </a:bodyPr>
          <a:lstStyle/>
          <a:p>
            <a:r>
              <a:rPr lang="en-US" dirty="0">
                <a:solidFill>
                  <a:srgbClr val="4D4D4D"/>
                </a:solidFill>
                <a:latin typeface="Arial" panose="020B0604020202020204" pitchFamily="34" charset="0"/>
              </a:rPr>
              <a:t>Phys. Rev. Lett. 105 106601 (2010). Courtesy of H. Kulik</a:t>
            </a:r>
            <a:endParaRPr lang="en-US" dirty="0"/>
          </a:p>
        </p:txBody>
      </p:sp>
      <p:pic>
        <p:nvPicPr>
          <p:cNvPr id="7" name="Picture 6">
            <a:extLst>
              <a:ext uri="{FF2B5EF4-FFF2-40B4-BE49-F238E27FC236}">
                <a16:creationId xmlns:a16="http://schemas.microsoft.com/office/drawing/2014/main" id="{7D161108-A5DD-F44B-95EB-B8B1599C8DF5}"/>
              </a:ext>
            </a:extLst>
          </p:cNvPr>
          <p:cNvPicPr>
            <a:picLocks noChangeAspect="1"/>
          </p:cNvPicPr>
          <p:nvPr/>
        </p:nvPicPr>
        <p:blipFill>
          <a:blip r:embed="rId5"/>
          <a:stretch>
            <a:fillRect/>
          </a:stretch>
        </p:blipFill>
        <p:spPr>
          <a:xfrm>
            <a:off x="396464" y="227533"/>
            <a:ext cx="2857500" cy="2857500"/>
          </a:xfrm>
          <a:prstGeom prst="rect">
            <a:avLst/>
          </a:prstGeom>
        </p:spPr>
      </p:pic>
      <p:sp>
        <p:nvSpPr>
          <p:cNvPr id="8" name="Rectangle 7">
            <a:extLst>
              <a:ext uri="{FF2B5EF4-FFF2-40B4-BE49-F238E27FC236}">
                <a16:creationId xmlns:a16="http://schemas.microsoft.com/office/drawing/2014/main" id="{AB5E8CCC-8487-5E47-802B-A7B54D81E510}"/>
              </a:ext>
            </a:extLst>
          </p:cNvPr>
          <p:cNvSpPr/>
          <p:nvPr/>
        </p:nvSpPr>
        <p:spPr>
          <a:xfrm>
            <a:off x="186467" y="3158869"/>
            <a:ext cx="3277496" cy="646331"/>
          </a:xfrm>
          <a:prstGeom prst="rect">
            <a:avLst/>
          </a:prstGeom>
        </p:spPr>
        <p:txBody>
          <a:bodyPr wrap="square">
            <a:spAutoFit/>
          </a:bodyPr>
          <a:lstStyle/>
          <a:p>
            <a:r>
              <a:rPr lang="en-US" dirty="0">
                <a:solidFill>
                  <a:srgbClr val="111111"/>
                </a:solidFill>
                <a:latin typeface="Roboto"/>
              </a:rPr>
              <a:t>D. </a:t>
            </a:r>
            <a:r>
              <a:rPr lang="en-US" dirty="0" err="1">
                <a:solidFill>
                  <a:srgbClr val="111111"/>
                </a:solidFill>
                <a:latin typeface="Roboto"/>
              </a:rPr>
              <a:t>Eigler</a:t>
            </a:r>
            <a:r>
              <a:rPr lang="en-US" dirty="0">
                <a:solidFill>
                  <a:srgbClr val="111111"/>
                </a:solidFill>
                <a:latin typeface="Roboto"/>
              </a:rPr>
              <a:t>, IBM Research Center, Almaden, CA</a:t>
            </a:r>
            <a:endParaRPr lang="en-US" b="0" i="0" u="none" strike="noStrike" dirty="0">
              <a:solidFill>
                <a:srgbClr val="111111"/>
              </a:solidFill>
              <a:effectLst/>
              <a:latin typeface="Roboto"/>
            </a:endParaRPr>
          </a:p>
        </p:txBody>
      </p:sp>
    </p:spTree>
    <p:extLst>
      <p:ext uri="{BB962C8B-B14F-4D97-AF65-F5344CB8AC3E}">
        <p14:creationId xmlns:p14="http://schemas.microsoft.com/office/powerpoint/2010/main" val="1759007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7A1ED-6E29-1A47-BCDF-F08CEC6BD19C}"/>
              </a:ext>
            </a:extLst>
          </p:cNvPr>
          <p:cNvSpPr>
            <a:spLocks noGrp="1"/>
          </p:cNvSpPr>
          <p:nvPr>
            <p:ph type="title"/>
          </p:nvPr>
        </p:nvSpPr>
        <p:spPr/>
        <p:txBody>
          <a:bodyPr/>
          <a:lstStyle/>
          <a:p>
            <a:r>
              <a:rPr lang="en-US" dirty="0"/>
              <a:t>Class structure</a:t>
            </a:r>
          </a:p>
        </p:txBody>
      </p:sp>
      <p:sp>
        <p:nvSpPr>
          <p:cNvPr id="3" name="TextBox 2">
            <a:extLst>
              <a:ext uri="{FF2B5EF4-FFF2-40B4-BE49-F238E27FC236}">
                <a16:creationId xmlns:a16="http://schemas.microsoft.com/office/drawing/2014/main" id="{64B24D3C-B43D-9A40-9D4F-0902F38D5FEC}"/>
              </a:ext>
            </a:extLst>
          </p:cNvPr>
          <p:cNvSpPr txBox="1"/>
          <p:nvPr/>
        </p:nvSpPr>
        <p:spPr>
          <a:xfrm>
            <a:off x="978946" y="1108038"/>
            <a:ext cx="10839094" cy="5262979"/>
          </a:xfrm>
          <a:prstGeom prst="rect">
            <a:avLst/>
          </a:prstGeom>
          <a:noFill/>
          <a:ln>
            <a:solidFill>
              <a:schemeClr val="bg1"/>
            </a:solidFill>
          </a:ln>
        </p:spPr>
        <p:txBody>
          <a:bodyPr wrap="square" lIns="91440" tIns="45720" rIns="91440" bIns="45720" rtlCol="0" anchor="t">
            <a:spAutoFit/>
          </a:bodyPr>
          <a:lstStyle/>
          <a:p>
            <a:r>
              <a:rPr lang="en-US" sz="2800" dirty="0">
                <a:cs typeface="Calibri" panose="020F0502020204030204"/>
              </a:rPr>
              <a:t>Refer to </a:t>
            </a:r>
            <a:r>
              <a:rPr lang="en-US" sz="2800" dirty="0">
                <a:cs typeface="Calibri" panose="020F0502020204030204"/>
                <a:hlinkClick r:id="rId2"/>
              </a:rPr>
              <a:t>course schedule</a:t>
            </a:r>
            <a:r>
              <a:rPr lang="en-US" sz="2800" dirty="0">
                <a:cs typeface="Calibri" panose="020F0502020204030204"/>
              </a:rPr>
              <a:t> page for all due dates and links.</a:t>
            </a:r>
          </a:p>
          <a:p>
            <a:endParaRPr lang="en-US" sz="2800" dirty="0"/>
          </a:p>
          <a:p>
            <a:pPr marL="342900" indent="-342900">
              <a:buAutoNum type="arabicPeriod"/>
            </a:pPr>
            <a:r>
              <a:rPr lang="en-US" sz="2800" b="1" dirty="0" err="1"/>
              <a:t>Prelecture</a:t>
            </a:r>
            <a:r>
              <a:rPr lang="en-US" sz="2800" dirty="0"/>
              <a:t>: read notes before each lecture </a:t>
            </a:r>
            <a:r>
              <a:rPr lang="en-US" sz="2800" dirty="0">
                <a:solidFill>
                  <a:schemeClr val="tx1">
                    <a:lumMod val="50000"/>
                    <a:lumOff val="50000"/>
                  </a:schemeClr>
                </a:solidFill>
              </a:rPr>
              <a:t>(course schedule)</a:t>
            </a:r>
            <a:endParaRPr lang="en-US" sz="2800" dirty="0">
              <a:solidFill>
                <a:schemeClr val="tx1">
                  <a:lumMod val="50000"/>
                  <a:lumOff val="50000"/>
                </a:schemeClr>
              </a:solidFill>
              <a:cs typeface="Calibri"/>
            </a:endParaRPr>
          </a:p>
          <a:p>
            <a:pPr marL="342900" indent="-342900">
              <a:buAutoNum type="arabicPeriod"/>
            </a:pPr>
            <a:r>
              <a:rPr lang="en-US" sz="2800" b="1" dirty="0"/>
              <a:t>Checkpoint</a:t>
            </a:r>
            <a:r>
              <a:rPr lang="en-US" sz="2800" dirty="0"/>
              <a:t>: short, due 8:00am before each lecture </a:t>
            </a:r>
            <a:r>
              <a:rPr lang="en-US" sz="2800" dirty="0">
                <a:solidFill>
                  <a:schemeClr val="tx1">
                    <a:lumMod val="50000"/>
                    <a:lumOff val="50000"/>
                  </a:schemeClr>
                </a:solidFill>
              </a:rPr>
              <a:t>(</a:t>
            </a:r>
            <a:r>
              <a:rPr lang="en-US" sz="2800" dirty="0" err="1">
                <a:solidFill>
                  <a:schemeClr val="tx1">
                    <a:lumMod val="50000"/>
                    <a:lumOff val="50000"/>
                  </a:schemeClr>
                </a:solidFill>
              </a:rPr>
              <a:t>smartPhysics</a:t>
            </a:r>
            <a:r>
              <a:rPr lang="en-US" sz="2800" dirty="0">
                <a:solidFill>
                  <a:schemeClr val="tx1">
                    <a:lumMod val="50000"/>
                    <a:lumOff val="50000"/>
                  </a:schemeClr>
                </a:solidFill>
              </a:rPr>
              <a:t>)</a:t>
            </a:r>
            <a:endParaRPr lang="en-US" sz="2800">
              <a:solidFill>
                <a:schemeClr val="tx1">
                  <a:lumMod val="50000"/>
                  <a:lumOff val="50000"/>
                </a:schemeClr>
              </a:solidFill>
            </a:endParaRPr>
          </a:p>
          <a:p>
            <a:pPr marL="342900" indent="-342900">
              <a:buAutoNum type="arabicPeriod"/>
            </a:pPr>
            <a:r>
              <a:rPr lang="en-US" sz="2800" b="1" dirty="0"/>
              <a:t>Lecture</a:t>
            </a:r>
            <a:r>
              <a:rPr lang="en-US" sz="2800" dirty="0"/>
              <a:t>: take notes, discuss clicker questions in small groups </a:t>
            </a:r>
            <a:r>
              <a:rPr lang="en-US" sz="2800" dirty="0">
                <a:solidFill>
                  <a:schemeClr val="tx1">
                    <a:lumMod val="50000"/>
                    <a:lumOff val="50000"/>
                  </a:schemeClr>
                </a:solidFill>
              </a:rPr>
              <a:t>(here)</a:t>
            </a:r>
            <a:endParaRPr lang="en-US" sz="2800" dirty="0">
              <a:solidFill>
                <a:schemeClr val="tx1">
                  <a:lumMod val="50000"/>
                  <a:lumOff val="50000"/>
                </a:schemeClr>
              </a:solidFill>
              <a:cs typeface="Calibri"/>
            </a:endParaRPr>
          </a:p>
          <a:p>
            <a:pPr marL="342900" indent="-342900">
              <a:buAutoNum type="arabicPeriod"/>
            </a:pPr>
            <a:r>
              <a:rPr lang="en-US" sz="2800" b="1" dirty="0"/>
              <a:t>Homework</a:t>
            </a:r>
            <a:r>
              <a:rPr lang="en-US" sz="2800" dirty="0"/>
              <a:t>: work in study groups, use </a:t>
            </a:r>
            <a:r>
              <a:rPr lang="en-US" sz="2800" dirty="0" err="1"/>
              <a:t>Campuswire</a:t>
            </a:r>
            <a:r>
              <a:rPr lang="en-US" sz="2800" dirty="0"/>
              <a:t>, attend office hours </a:t>
            </a:r>
            <a:r>
              <a:rPr lang="en-US" sz="2800" dirty="0">
                <a:solidFill>
                  <a:schemeClr val="tx1">
                    <a:lumMod val="50000"/>
                    <a:lumOff val="50000"/>
                  </a:schemeClr>
                </a:solidFill>
              </a:rPr>
              <a:t>(</a:t>
            </a:r>
            <a:r>
              <a:rPr lang="en-US" sz="2800" dirty="0" err="1">
                <a:solidFill>
                  <a:schemeClr val="tx1">
                    <a:lumMod val="50000"/>
                    <a:lumOff val="50000"/>
                  </a:schemeClr>
                </a:solidFill>
              </a:rPr>
              <a:t>smartPhysics</a:t>
            </a:r>
            <a:r>
              <a:rPr lang="en-US" sz="2800" dirty="0">
                <a:solidFill>
                  <a:schemeClr val="tx1">
                    <a:lumMod val="50000"/>
                    <a:lumOff val="50000"/>
                  </a:schemeClr>
                </a:solidFill>
              </a:rPr>
              <a:t>)</a:t>
            </a:r>
            <a:endParaRPr lang="en-US" sz="2800">
              <a:solidFill>
                <a:schemeClr val="tx1">
                  <a:lumMod val="50000"/>
                  <a:lumOff val="50000"/>
                </a:schemeClr>
              </a:solidFill>
              <a:ea typeface="+mn-lt"/>
              <a:cs typeface="+mn-lt"/>
            </a:endParaRPr>
          </a:p>
          <a:p>
            <a:pPr marL="342900" indent="-342900">
              <a:buAutoNum type="arabicPeriod"/>
            </a:pPr>
            <a:r>
              <a:rPr lang="en-US" sz="2800" b="1" dirty="0"/>
              <a:t>Discussion</a:t>
            </a:r>
            <a:r>
              <a:rPr lang="en-US" sz="2800" dirty="0"/>
              <a:t>: work on problems in small groups </a:t>
            </a:r>
            <a:r>
              <a:rPr lang="en-US" sz="2800" dirty="0">
                <a:solidFill>
                  <a:schemeClr val="tx1">
                    <a:lumMod val="50000"/>
                    <a:lumOff val="50000"/>
                  </a:schemeClr>
                </a:solidFill>
              </a:rPr>
              <a:t>(1047 Sidney Lu Mech. Eng. Bldg.)</a:t>
            </a:r>
            <a:endParaRPr lang="en-US" sz="2800" dirty="0">
              <a:solidFill>
                <a:schemeClr val="tx1">
                  <a:lumMod val="50000"/>
                  <a:lumOff val="50000"/>
                </a:schemeClr>
              </a:solidFill>
              <a:cs typeface="Calibri"/>
            </a:endParaRPr>
          </a:p>
          <a:p>
            <a:pPr marL="342900" indent="-342900">
              <a:buAutoNum type="arabicPeriod"/>
            </a:pPr>
            <a:r>
              <a:rPr lang="en-US" sz="2800" b="1" dirty="0"/>
              <a:t>Lab</a:t>
            </a:r>
            <a:r>
              <a:rPr lang="en-US" sz="2800" dirty="0"/>
              <a:t>: experience the physics, complete lab worksheets </a:t>
            </a:r>
            <a:r>
              <a:rPr lang="en-US" sz="2800" dirty="0">
                <a:solidFill>
                  <a:schemeClr val="tx1">
                    <a:lumMod val="50000"/>
                    <a:lumOff val="50000"/>
                  </a:schemeClr>
                </a:solidFill>
              </a:rPr>
              <a:t>(64 Loomis)</a:t>
            </a:r>
            <a:endParaRPr lang="en-US" sz="2800" dirty="0">
              <a:solidFill>
                <a:schemeClr val="tx1">
                  <a:lumMod val="50000"/>
                  <a:lumOff val="50000"/>
                </a:schemeClr>
              </a:solidFill>
              <a:cs typeface="Calibri"/>
            </a:endParaRPr>
          </a:p>
          <a:p>
            <a:pPr marL="342900" indent="-342900">
              <a:buAutoNum type="arabicPeriod"/>
            </a:pPr>
            <a:r>
              <a:rPr lang="en-US" sz="2800" b="1" dirty="0">
                <a:cs typeface="Calibri"/>
              </a:rPr>
              <a:t>Exams</a:t>
            </a:r>
            <a:r>
              <a:rPr lang="en-US" sz="2800" dirty="0">
                <a:cs typeface="Calibri"/>
              </a:rPr>
              <a:t>: 2 midterms and 1 final </a:t>
            </a:r>
            <a:r>
              <a:rPr lang="en-US" sz="2800" dirty="0">
                <a:solidFill>
                  <a:schemeClr val="tx1">
                    <a:lumMod val="50000"/>
                    <a:lumOff val="50000"/>
                  </a:schemeClr>
                </a:solidFill>
                <a:cs typeface="Calibri"/>
              </a:rPr>
              <a:t>(CBTF; see course schedule; use the online scheduler in advance!)</a:t>
            </a:r>
            <a:endParaRPr lang="en-US" sz="2800" b="1" dirty="0">
              <a:solidFill>
                <a:schemeClr val="tx1">
                  <a:lumMod val="50000"/>
                  <a:lumOff val="50000"/>
                </a:schemeClr>
              </a:solidFill>
              <a:cs typeface="Calibri"/>
            </a:endParaRPr>
          </a:p>
        </p:txBody>
      </p:sp>
    </p:spTree>
    <p:extLst>
      <p:ext uri="{BB962C8B-B14F-4D97-AF65-F5344CB8AC3E}">
        <p14:creationId xmlns:p14="http://schemas.microsoft.com/office/powerpoint/2010/main" val="3067554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the course website</a:t>
            </a:r>
          </a:p>
        </p:txBody>
      </p:sp>
      <p:sp>
        <p:nvSpPr>
          <p:cNvPr id="4" name="TextBox 3"/>
          <p:cNvSpPr txBox="1"/>
          <p:nvPr/>
        </p:nvSpPr>
        <p:spPr>
          <a:xfrm>
            <a:off x="1604011" y="1997839"/>
            <a:ext cx="8258810" cy="2862322"/>
          </a:xfrm>
          <a:prstGeom prst="rect">
            <a:avLst/>
          </a:prstGeom>
          <a:noFill/>
        </p:spPr>
        <p:txBody>
          <a:bodyPr wrap="square" lIns="91440" tIns="45720" rIns="91440" bIns="45720" rtlCol="0" anchor="t">
            <a:spAutoFit/>
          </a:bodyPr>
          <a:lstStyle/>
          <a:p>
            <a:r>
              <a:rPr lang="en-US" sz="3600" dirty="0">
                <a:hlinkClick r:id="rId2"/>
              </a:rPr>
              <a:t>http://courses.physics.illinois.edu/phys214</a:t>
            </a:r>
            <a:endParaRPr lang="en-US" sz="3600" dirty="0"/>
          </a:p>
          <a:p>
            <a:endParaRPr lang="en-US" sz="3600" dirty="0"/>
          </a:p>
          <a:p>
            <a:r>
              <a:rPr lang="en-US" sz="3600" dirty="0"/>
              <a:t>If you have a question, check the website!</a:t>
            </a:r>
          </a:p>
          <a:p>
            <a:endParaRPr lang="en-US" sz="3600" dirty="0"/>
          </a:p>
          <a:p>
            <a:r>
              <a:rPr lang="en-US" sz="3600" dirty="0"/>
              <a:t>Excused absences, grading, schedule, etc..</a:t>
            </a:r>
            <a:endParaRPr lang="en-US" sz="3600" dirty="0">
              <a:cs typeface="Calibri"/>
            </a:endParaRPr>
          </a:p>
        </p:txBody>
      </p:sp>
    </p:spTree>
    <p:extLst>
      <p:ext uri="{BB962C8B-B14F-4D97-AF65-F5344CB8AC3E}">
        <p14:creationId xmlns:p14="http://schemas.microsoft.com/office/powerpoint/2010/main" val="396997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AA79-91E3-D24E-A942-2852AD4920FF}"/>
              </a:ext>
            </a:extLst>
          </p:cNvPr>
          <p:cNvSpPr>
            <a:spLocks noGrp="1"/>
          </p:cNvSpPr>
          <p:nvPr>
            <p:ph type="title"/>
          </p:nvPr>
        </p:nvSpPr>
        <p:spPr/>
        <p:txBody>
          <a:bodyPr/>
          <a:lstStyle/>
          <a:p>
            <a:r>
              <a:rPr lang="en-US" dirty="0"/>
              <a:t>Getting help</a:t>
            </a:r>
          </a:p>
        </p:txBody>
      </p:sp>
      <p:sp>
        <p:nvSpPr>
          <p:cNvPr id="3" name="TextBox 2">
            <a:extLst>
              <a:ext uri="{FF2B5EF4-FFF2-40B4-BE49-F238E27FC236}">
                <a16:creationId xmlns:a16="http://schemas.microsoft.com/office/drawing/2014/main" id="{4CF8C6D3-5A8C-7A4D-A7F3-CB5591C1D792}"/>
              </a:ext>
            </a:extLst>
          </p:cNvPr>
          <p:cNvSpPr txBox="1"/>
          <p:nvPr/>
        </p:nvSpPr>
        <p:spPr>
          <a:xfrm>
            <a:off x="381229" y="1184236"/>
            <a:ext cx="11598876" cy="5386090"/>
          </a:xfrm>
          <a:prstGeom prst="rect">
            <a:avLst/>
          </a:prstGeom>
          <a:noFill/>
        </p:spPr>
        <p:txBody>
          <a:bodyPr wrap="square" lIns="91440" tIns="45720" rIns="91440" bIns="45720" rtlCol="0" anchor="t">
            <a:spAutoFit/>
          </a:bodyPr>
          <a:lstStyle/>
          <a:p>
            <a:r>
              <a:rPr lang="en-US" sz="2800" b="1" dirty="0"/>
              <a:t>Homework and physics questions</a:t>
            </a:r>
            <a:r>
              <a:rPr lang="en-US" sz="2800" dirty="0"/>
              <a:t>: Office hours and </a:t>
            </a:r>
            <a:r>
              <a:rPr lang="en-US" sz="2800" dirty="0" err="1"/>
              <a:t>Campuswire</a:t>
            </a:r>
            <a:endParaRPr lang="en-US" sz="2800" dirty="0">
              <a:cs typeface="Calibri"/>
            </a:endParaRPr>
          </a:p>
          <a:p>
            <a:r>
              <a:rPr lang="en-US" sz="2800" dirty="0"/>
              <a:t>	(Please don’t post solutions!)</a:t>
            </a:r>
            <a:endParaRPr lang="en-US" sz="2800" dirty="0">
              <a:cs typeface="Calibri"/>
            </a:endParaRPr>
          </a:p>
          <a:p>
            <a:endParaRPr lang="en-US" sz="2800" dirty="0"/>
          </a:p>
          <a:p>
            <a:r>
              <a:rPr lang="en-US" sz="2800" b="1" dirty="0"/>
              <a:t>Excuses/absences</a:t>
            </a:r>
            <a:r>
              <a:rPr lang="en-US" sz="2800" dirty="0"/>
              <a:t>: Check the webpage. Most things are explained there.</a:t>
            </a:r>
          </a:p>
          <a:p>
            <a:endParaRPr lang="en-US" sz="2800" dirty="0"/>
          </a:p>
          <a:p>
            <a:r>
              <a:rPr lang="en-US" sz="2800" b="1" dirty="0"/>
              <a:t>Logistical/policy questions</a:t>
            </a:r>
            <a:r>
              <a:rPr lang="en-US" sz="2800" dirty="0"/>
              <a:t>: Course website, then </a:t>
            </a:r>
            <a:r>
              <a:rPr lang="en-US" sz="2800" dirty="0" err="1"/>
              <a:t>Campuswire</a:t>
            </a:r>
            <a:endParaRPr lang="en-US" sz="2800" dirty="0" err="1">
              <a:cs typeface="Calibri"/>
            </a:endParaRPr>
          </a:p>
          <a:p>
            <a:endParaRPr lang="en-US" sz="2800" dirty="0"/>
          </a:p>
          <a:p>
            <a:r>
              <a:rPr lang="en-US" sz="2800" b="1" dirty="0"/>
              <a:t>DRES exam accommodations: </a:t>
            </a:r>
            <a:r>
              <a:rPr lang="en-US" sz="2800" dirty="0"/>
              <a:t>CBTF, see "exam info" page on course website</a:t>
            </a:r>
            <a:endParaRPr lang="en-US" sz="2800" dirty="0">
              <a:cs typeface="Calibri"/>
            </a:endParaRPr>
          </a:p>
          <a:p>
            <a:endParaRPr lang="en-US" sz="2800" dirty="0">
              <a:cs typeface="Calibri"/>
            </a:endParaRPr>
          </a:p>
          <a:p>
            <a:r>
              <a:rPr lang="en-US" sz="2800" b="1" dirty="0">
                <a:cs typeface="Calibri"/>
              </a:rPr>
              <a:t>Recommended textbook:</a:t>
            </a:r>
            <a:r>
              <a:rPr lang="en-US" sz="2800" dirty="0">
                <a:cs typeface="Calibri"/>
              </a:rPr>
              <a:t> </a:t>
            </a:r>
            <a:r>
              <a:rPr lang="en-US" sz="2800" i="1" dirty="0">
                <a:ea typeface="+mn-lt"/>
                <a:cs typeface="+mn-lt"/>
              </a:rPr>
              <a:t>University Physics with Modern Physics</a:t>
            </a:r>
            <a:r>
              <a:rPr lang="en-US" sz="2800" dirty="0">
                <a:ea typeface="+mn-lt"/>
                <a:cs typeface="+mn-lt"/>
              </a:rPr>
              <a:t> by Young &amp; Freedman (12th Edition, 2008)</a:t>
            </a:r>
            <a:endParaRPr lang="en-US" sz="2800" dirty="0">
              <a:cs typeface="Calibri"/>
            </a:endParaRPr>
          </a:p>
          <a:p>
            <a:br>
              <a:rPr lang="en-US" dirty="0"/>
            </a:br>
            <a:endParaRPr lang="en-US" dirty="0"/>
          </a:p>
        </p:txBody>
      </p:sp>
    </p:spTree>
    <p:extLst>
      <p:ext uri="{BB962C8B-B14F-4D97-AF65-F5344CB8AC3E}">
        <p14:creationId xmlns:p14="http://schemas.microsoft.com/office/powerpoint/2010/main" val="3170040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Campuswire</a:t>
            </a:r>
            <a:endParaRPr lang="en-US" dirty="0"/>
          </a:p>
        </p:txBody>
      </p:sp>
      <p:sp>
        <p:nvSpPr>
          <p:cNvPr id="3" name="TextBox 2"/>
          <p:cNvSpPr txBox="1"/>
          <p:nvPr/>
        </p:nvSpPr>
        <p:spPr>
          <a:xfrm>
            <a:off x="838199" y="1046481"/>
            <a:ext cx="9682537" cy="3785652"/>
          </a:xfrm>
          <a:prstGeom prst="rect">
            <a:avLst/>
          </a:prstGeom>
          <a:noFill/>
        </p:spPr>
        <p:txBody>
          <a:bodyPr wrap="square" lIns="91440" tIns="45720" rIns="91440" bIns="45720" rtlCol="0" anchor="t">
            <a:spAutoFit/>
          </a:bodyPr>
          <a:lstStyle/>
          <a:p>
            <a:r>
              <a:rPr lang="en-US" sz="2400" dirty="0"/>
              <a:t>Post any questions you have there; we will help as soon as we can!</a:t>
            </a:r>
          </a:p>
          <a:p>
            <a:endParaRPr lang="en-US" sz="2400" dirty="0"/>
          </a:p>
          <a:p>
            <a:r>
              <a:rPr lang="en-US" sz="2400" dirty="0"/>
              <a:t>Please do not:</a:t>
            </a:r>
          </a:p>
          <a:p>
            <a:pPr marL="285750" indent="-285750">
              <a:buFont typeface="Arial" charset="0"/>
              <a:buChar char="•"/>
            </a:pPr>
            <a:r>
              <a:rPr lang="en-US" sz="2400" dirty="0"/>
              <a:t>Ask or share direct solutions</a:t>
            </a:r>
          </a:p>
          <a:p>
            <a:pPr marL="285750" indent="-285750">
              <a:buFont typeface="Arial" charset="0"/>
              <a:buChar char="•"/>
            </a:pPr>
            <a:r>
              <a:rPr lang="en-US" sz="2400" dirty="0"/>
              <a:t>Be unconstructive</a:t>
            </a:r>
          </a:p>
          <a:p>
            <a:pPr marL="285750" indent="-285750">
              <a:buFont typeface="Arial" charset="0"/>
              <a:buChar char="•"/>
            </a:pPr>
            <a:endParaRPr lang="en-US" sz="2400" dirty="0"/>
          </a:p>
          <a:p>
            <a:r>
              <a:rPr lang="en-US" sz="2400" dirty="0"/>
              <a:t>Please do:</a:t>
            </a:r>
          </a:p>
          <a:p>
            <a:pPr marL="285750" indent="-285750">
              <a:buFont typeface="Arial" charset="0"/>
              <a:buChar char="•"/>
            </a:pPr>
            <a:r>
              <a:rPr lang="en-US" sz="2400" dirty="0"/>
              <a:t>Help your fellow students (crafting an explanation is great practice!)</a:t>
            </a:r>
            <a:endParaRPr lang="en-US" sz="2400" dirty="0">
              <a:cs typeface="Calibri"/>
            </a:endParaRPr>
          </a:p>
          <a:p>
            <a:pPr marL="285750" indent="-285750">
              <a:buFont typeface="Arial" charset="0"/>
              <a:buChar char="•"/>
            </a:pPr>
            <a:r>
              <a:rPr lang="en-US" sz="2400" dirty="0"/>
              <a:t>Read answers to other people’s questions (maybe they’ll help you!)</a:t>
            </a:r>
          </a:p>
          <a:p>
            <a:pPr marL="285750" indent="-285750">
              <a:buFont typeface="Arial" charset="0"/>
              <a:buChar char="•"/>
            </a:pPr>
            <a:r>
              <a:rPr lang="en-US" sz="2400" dirty="0"/>
              <a:t>Let us know if something is wrong</a:t>
            </a:r>
            <a:endParaRPr lang="en-US" sz="2400" dirty="0">
              <a:cs typeface="Calibri"/>
            </a:endParaRPr>
          </a:p>
        </p:txBody>
      </p:sp>
    </p:spTree>
    <p:extLst>
      <p:ext uri="{BB962C8B-B14F-4D97-AF65-F5344CB8AC3E}">
        <p14:creationId xmlns:p14="http://schemas.microsoft.com/office/powerpoint/2010/main" val="103288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response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910" y="311057"/>
            <a:ext cx="5304690" cy="6864893"/>
          </a:xfrm>
          <a:prstGeom prst="rect">
            <a:avLst/>
          </a:prstGeom>
        </p:spPr>
      </p:pic>
    </p:spTree>
    <p:extLst>
      <p:ext uri="{BB962C8B-B14F-4D97-AF65-F5344CB8AC3E}">
        <p14:creationId xmlns:p14="http://schemas.microsoft.com/office/powerpoint/2010/main" val="283955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138C-C802-CC49-9811-9CE54DEA2982}"/>
              </a:ext>
            </a:extLst>
          </p:cNvPr>
          <p:cNvSpPr>
            <a:spLocks noGrp="1"/>
          </p:cNvSpPr>
          <p:nvPr>
            <p:ph type="title"/>
          </p:nvPr>
        </p:nvSpPr>
        <p:spPr/>
        <p:txBody>
          <a:bodyPr/>
          <a:lstStyle/>
          <a:p>
            <a:r>
              <a:rPr lang="en-US" dirty="0"/>
              <a:t>Quantum mechanics</a:t>
            </a:r>
          </a:p>
        </p:txBody>
      </p:sp>
      <p:sp>
        <p:nvSpPr>
          <p:cNvPr id="3" name="TextBox 2">
            <a:extLst>
              <a:ext uri="{FF2B5EF4-FFF2-40B4-BE49-F238E27FC236}">
                <a16:creationId xmlns:a16="http://schemas.microsoft.com/office/drawing/2014/main" id="{546D9656-13F5-DB42-917B-A25A6CEBAF5D}"/>
              </a:ext>
            </a:extLst>
          </p:cNvPr>
          <p:cNvSpPr txBox="1"/>
          <p:nvPr/>
        </p:nvSpPr>
        <p:spPr>
          <a:xfrm>
            <a:off x="1145177" y="955031"/>
            <a:ext cx="9901646" cy="461665"/>
          </a:xfrm>
          <a:prstGeom prst="rect">
            <a:avLst/>
          </a:prstGeom>
          <a:noFill/>
        </p:spPr>
        <p:txBody>
          <a:bodyPr wrap="square" rtlCol="0">
            <a:spAutoFit/>
          </a:bodyPr>
          <a:lstStyle/>
          <a:p>
            <a:r>
              <a:rPr lang="en-US" sz="2400" dirty="0"/>
              <a:t>Quantum mechanics is the toolset used to describe many things.</a:t>
            </a:r>
          </a:p>
        </p:txBody>
      </p:sp>
      <p:sp>
        <p:nvSpPr>
          <p:cNvPr id="4" name="TextBox 3">
            <a:extLst>
              <a:ext uri="{FF2B5EF4-FFF2-40B4-BE49-F238E27FC236}">
                <a16:creationId xmlns:a16="http://schemas.microsoft.com/office/drawing/2014/main" id="{B5679B37-10F6-BC42-B96F-767B399509BC}"/>
              </a:ext>
            </a:extLst>
          </p:cNvPr>
          <p:cNvSpPr txBox="1"/>
          <p:nvPr/>
        </p:nvSpPr>
        <p:spPr>
          <a:xfrm>
            <a:off x="1352972" y="1811321"/>
            <a:ext cx="1539076" cy="461665"/>
          </a:xfrm>
          <a:prstGeom prst="rect">
            <a:avLst/>
          </a:prstGeom>
          <a:noFill/>
        </p:spPr>
        <p:txBody>
          <a:bodyPr wrap="none" rtlCol="0">
            <a:spAutoFit/>
          </a:bodyPr>
          <a:lstStyle/>
          <a:p>
            <a:r>
              <a:rPr lang="en-US" sz="2400" dirty="0"/>
              <a:t>Electronics</a:t>
            </a:r>
          </a:p>
        </p:txBody>
      </p:sp>
      <p:pic>
        <p:nvPicPr>
          <p:cNvPr id="5" name="Picture 4">
            <a:extLst>
              <a:ext uri="{FF2B5EF4-FFF2-40B4-BE49-F238E27FC236}">
                <a16:creationId xmlns:a16="http://schemas.microsoft.com/office/drawing/2014/main" id="{677E0FAD-0ECE-314B-BAD7-02BB7DD0E1EE}"/>
              </a:ext>
            </a:extLst>
          </p:cNvPr>
          <p:cNvPicPr>
            <a:picLocks noChangeAspect="1"/>
          </p:cNvPicPr>
          <p:nvPr/>
        </p:nvPicPr>
        <p:blipFill>
          <a:blip r:embed="rId3"/>
          <a:stretch>
            <a:fillRect/>
          </a:stretch>
        </p:blipFill>
        <p:spPr>
          <a:xfrm>
            <a:off x="4646351" y="2349062"/>
            <a:ext cx="2711450" cy="2260600"/>
          </a:xfrm>
          <a:prstGeom prst="rect">
            <a:avLst/>
          </a:prstGeom>
        </p:spPr>
      </p:pic>
      <p:sp>
        <p:nvSpPr>
          <p:cNvPr id="6" name="TextBox 5">
            <a:extLst>
              <a:ext uri="{FF2B5EF4-FFF2-40B4-BE49-F238E27FC236}">
                <a16:creationId xmlns:a16="http://schemas.microsoft.com/office/drawing/2014/main" id="{A277629B-6F35-E549-ABAD-66EEED7D0B6D}"/>
              </a:ext>
            </a:extLst>
          </p:cNvPr>
          <p:cNvSpPr txBox="1"/>
          <p:nvPr/>
        </p:nvSpPr>
        <p:spPr>
          <a:xfrm>
            <a:off x="5372276" y="1748570"/>
            <a:ext cx="1447448" cy="461665"/>
          </a:xfrm>
          <a:prstGeom prst="rect">
            <a:avLst/>
          </a:prstGeom>
          <a:noFill/>
        </p:spPr>
        <p:txBody>
          <a:bodyPr wrap="none" rtlCol="0">
            <a:spAutoFit/>
          </a:bodyPr>
          <a:lstStyle/>
          <a:p>
            <a:r>
              <a:rPr lang="en-US" sz="2400" dirty="0"/>
              <a:t>Chemistry</a:t>
            </a:r>
          </a:p>
        </p:txBody>
      </p:sp>
      <p:pic>
        <p:nvPicPr>
          <p:cNvPr id="2050" name="Picture 2" descr="Image result for spacex">
            <a:extLst>
              <a:ext uri="{FF2B5EF4-FFF2-40B4-BE49-F238E27FC236}">
                <a16:creationId xmlns:a16="http://schemas.microsoft.com/office/drawing/2014/main" id="{39EF969A-F557-8B40-82CC-7186ED371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607" y="4609661"/>
            <a:ext cx="3260724" cy="2173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346873-EB29-0F4A-9CBA-BC3F7D4EC431}"/>
              </a:ext>
            </a:extLst>
          </p:cNvPr>
          <p:cNvPicPr>
            <a:picLocks noChangeAspect="1"/>
          </p:cNvPicPr>
          <p:nvPr/>
        </p:nvPicPr>
        <p:blipFill>
          <a:blip r:embed="rId5"/>
          <a:stretch>
            <a:fillRect/>
          </a:stretch>
        </p:blipFill>
        <p:spPr>
          <a:xfrm>
            <a:off x="257267" y="4775528"/>
            <a:ext cx="3730486" cy="1829287"/>
          </a:xfrm>
          <a:prstGeom prst="rect">
            <a:avLst/>
          </a:prstGeom>
        </p:spPr>
      </p:pic>
      <p:pic>
        <p:nvPicPr>
          <p:cNvPr id="2052" name="Picture 4" descr="Image result for photovoltaic cells">
            <a:extLst>
              <a:ext uri="{FF2B5EF4-FFF2-40B4-BE49-F238E27FC236}">
                <a16:creationId xmlns:a16="http://schemas.microsoft.com/office/drawing/2014/main" id="{4BDB2D83-4E07-954B-8644-997A47381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89" y="2542110"/>
            <a:ext cx="3132242" cy="20881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0B9B60C-B7D6-7142-B192-1862CA356E8F}"/>
              </a:ext>
            </a:extLst>
          </p:cNvPr>
          <p:cNvSpPr txBox="1"/>
          <p:nvPr/>
        </p:nvSpPr>
        <p:spPr>
          <a:xfrm>
            <a:off x="8469358" y="1671181"/>
            <a:ext cx="3795270" cy="830997"/>
          </a:xfrm>
          <a:prstGeom prst="rect">
            <a:avLst/>
          </a:prstGeom>
          <a:noFill/>
        </p:spPr>
        <p:txBody>
          <a:bodyPr wrap="none" rtlCol="0">
            <a:spAutoFit/>
          </a:bodyPr>
          <a:lstStyle/>
          <a:p>
            <a:r>
              <a:rPr lang="en-US" sz="2400" dirty="0"/>
              <a:t>New ways of computing</a:t>
            </a:r>
          </a:p>
          <a:p>
            <a:r>
              <a:rPr lang="en-US" sz="2400" dirty="0"/>
              <a:t>and transmitting information</a:t>
            </a:r>
          </a:p>
        </p:txBody>
      </p:sp>
      <p:pic>
        <p:nvPicPr>
          <p:cNvPr id="2054" name="Picture 6" descr="Image result for quantum computation">
            <a:extLst>
              <a:ext uri="{FF2B5EF4-FFF2-40B4-BE49-F238E27FC236}">
                <a16:creationId xmlns:a16="http://schemas.microsoft.com/office/drawing/2014/main" id="{6E626607-F08E-AF44-AA29-F632EE2C9C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1307" y="2502178"/>
            <a:ext cx="2853639" cy="23988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quantum computation">
            <a:extLst>
              <a:ext uri="{FF2B5EF4-FFF2-40B4-BE49-F238E27FC236}">
                <a16:creationId xmlns:a16="http://schemas.microsoft.com/office/drawing/2014/main" id="{D7932351-5A70-FC48-AED1-B3187BAA81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5108" y="5022461"/>
            <a:ext cx="3132242" cy="1761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510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2AF5-3785-AF21-DD52-EC635F4B5ADB}"/>
              </a:ext>
            </a:extLst>
          </p:cNvPr>
          <p:cNvSpPr>
            <a:spLocks noGrp="1"/>
          </p:cNvSpPr>
          <p:nvPr>
            <p:ph type="title"/>
          </p:nvPr>
        </p:nvSpPr>
        <p:spPr/>
        <p:txBody>
          <a:bodyPr/>
          <a:lstStyle/>
          <a:p>
            <a:r>
              <a:rPr lang="en-US" dirty="0">
                <a:ln w="12700">
                  <a:solidFill>
                    <a:prstClr val="black"/>
                  </a:solidFill>
                </a:ln>
                <a:cs typeface="Calibri"/>
              </a:rPr>
              <a:t>Course plan</a:t>
            </a:r>
            <a:endParaRPr lang="en-US" dirty="0"/>
          </a:p>
        </p:txBody>
      </p:sp>
      <p:sp>
        <p:nvSpPr>
          <p:cNvPr id="4" name="TextBox 3">
            <a:extLst>
              <a:ext uri="{FF2B5EF4-FFF2-40B4-BE49-F238E27FC236}">
                <a16:creationId xmlns:a16="http://schemas.microsoft.com/office/drawing/2014/main" id="{26FD5E2A-DD2C-F332-1545-FB5A5500BF98}"/>
              </a:ext>
            </a:extLst>
          </p:cNvPr>
          <p:cNvSpPr txBox="1"/>
          <p:nvPr/>
        </p:nvSpPr>
        <p:spPr>
          <a:xfrm>
            <a:off x="902053" y="1099607"/>
            <a:ext cx="10850032"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000" dirty="0">
                <a:cs typeface="Calibri"/>
              </a:rPr>
              <a:t>Classical waves</a:t>
            </a:r>
            <a:endParaRPr lang="en-US" sz="2000">
              <a:cs typeface="Calibri"/>
            </a:endParaRPr>
          </a:p>
          <a:p>
            <a:pPr marL="800100" lvl="1" indent="-342900">
              <a:buFont typeface="Arial"/>
              <a:buChar char="•"/>
            </a:pPr>
            <a:r>
              <a:rPr lang="en-US" sz="2000" dirty="0">
                <a:cs typeface="Calibri"/>
              </a:rPr>
              <a:t>Interference and diffraction</a:t>
            </a:r>
          </a:p>
          <a:p>
            <a:pPr marL="800100" lvl="1" indent="-342900">
              <a:buFont typeface="Arial"/>
              <a:buChar char="•"/>
            </a:pPr>
            <a:r>
              <a:rPr lang="en-US" sz="2000" dirty="0">
                <a:cs typeface="Calibri"/>
              </a:rPr>
              <a:t>Applications: interferometers, spectroscopy, diffraction-limited optics</a:t>
            </a:r>
          </a:p>
          <a:p>
            <a:pPr marL="457200" indent="-457200">
              <a:buAutoNum type="arabicPeriod"/>
            </a:pPr>
            <a:r>
              <a:rPr lang="en-US" sz="2000" dirty="0">
                <a:cs typeface="Calibri"/>
              </a:rPr>
              <a:t>Wave-particle duality</a:t>
            </a:r>
          </a:p>
          <a:p>
            <a:pPr marL="914400" lvl="1" indent="-457200">
              <a:buFont typeface="Arial"/>
              <a:buChar char="•"/>
            </a:pPr>
            <a:r>
              <a:rPr lang="en-US" sz="2000" dirty="0">
                <a:cs typeface="Calibri"/>
              </a:rPr>
              <a:t>Light waves arrive in lumps (photons), and lumps of matter (electrons, protons, etc.) have wave-like properties</a:t>
            </a:r>
          </a:p>
          <a:p>
            <a:pPr marL="914400" lvl="1" indent="-457200">
              <a:buFont typeface="Arial"/>
              <a:buChar char="•"/>
            </a:pPr>
            <a:r>
              <a:rPr lang="en-US" sz="2000" dirty="0">
                <a:cs typeface="Calibri"/>
              </a:rPr>
              <a:t>Complex numbers, wavefunction, position/momentum measurement, double-slit experiment, photoelectric effect</a:t>
            </a:r>
          </a:p>
          <a:p>
            <a:pPr marL="457200" indent="-457200">
              <a:buAutoNum type="arabicPeriod"/>
            </a:pPr>
            <a:r>
              <a:rPr lang="en-US" sz="2000" dirty="0">
                <a:cs typeface="Calibri"/>
              </a:rPr>
              <a:t>Quantum states</a:t>
            </a:r>
          </a:p>
          <a:p>
            <a:pPr marL="914400" lvl="1" indent="-457200">
              <a:buFont typeface="Arial"/>
              <a:buChar char="•"/>
            </a:pPr>
            <a:r>
              <a:rPr lang="en-US" sz="2000" dirty="0">
                <a:cs typeface="Calibri"/>
              </a:rPr>
              <a:t>States with definite properties and time-dependent states</a:t>
            </a:r>
          </a:p>
          <a:p>
            <a:pPr marL="914400" lvl="1" indent="-457200">
              <a:buFont typeface="Arial"/>
              <a:buChar char="•"/>
            </a:pPr>
            <a:r>
              <a:rPr lang="en-US" sz="2000" dirty="0">
                <a:cs typeface="Calibri"/>
              </a:rPr>
              <a:t>Schr</a:t>
            </a:r>
            <a:r>
              <a:rPr lang="en-US" sz="2000" dirty="0">
                <a:ea typeface="+mn-lt"/>
                <a:cs typeface="+mn-lt"/>
              </a:rPr>
              <a:t>ö</a:t>
            </a:r>
            <a:r>
              <a:rPr lang="en-US" sz="2000" dirty="0">
                <a:cs typeface="Calibri"/>
              </a:rPr>
              <a:t>dinger equation</a:t>
            </a:r>
          </a:p>
          <a:p>
            <a:pPr marL="914400" lvl="1" indent="-457200">
              <a:buFont typeface="Arial"/>
              <a:buChar char="•"/>
            </a:pPr>
            <a:r>
              <a:rPr lang="en-US" sz="2000" dirty="0">
                <a:cs typeface="Calibri"/>
              </a:rPr>
              <a:t>Particle in a box, quantum harmonic oscillator, energy levels, transitions</a:t>
            </a:r>
          </a:p>
          <a:p>
            <a:pPr marL="457200" indent="-457200">
              <a:buAutoNum type="arabicPeriod"/>
            </a:pPr>
            <a:r>
              <a:rPr lang="en-US" sz="2000" dirty="0">
                <a:cs typeface="Calibri"/>
              </a:rPr>
              <a:t>Atoms, molecules and solids</a:t>
            </a:r>
          </a:p>
          <a:p>
            <a:pPr marL="914400" lvl="1" indent="-457200">
              <a:buFont typeface="Arial"/>
              <a:buChar char="•"/>
            </a:pPr>
            <a:r>
              <a:rPr lang="en-US" sz="2000" dirty="0">
                <a:cs typeface="Calibri"/>
              </a:rPr>
              <a:t>The hydrogen atom, building the periodic table from quantum mechanics</a:t>
            </a:r>
          </a:p>
          <a:p>
            <a:pPr marL="914400" lvl="1" indent="-457200">
              <a:buFont typeface="Arial"/>
              <a:buChar char="•"/>
            </a:pPr>
            <a:r>
              <a:rPr lang="en-US" sz="2000" dirty="0">
                <a:cs typeface="Calibri"/>
              </a:rPr>
              <a:t>Electrons in solids: band structure</a:t>
            </a:r>
          </a:p>
          <a:p>
            <a:pPr marL="914400" lvl="1" indent="-457200">
              <a:buFont typeface="Arial"/>
              <a:buChar char="•"/>
            </a:pPr>
            <a:r>
              <a:rPr lang="en-US" sz="2000" dirty="0">
                <a:cs typeface="Calibri"/>
              </a:rPr>
              <a:t>Two-state systems: light polarization, quantum mechanical spin</a:t>
            </a:r>
          </a:p>
          <a:p>
            <a:pPr marL="457200" indent="-457200">
              <a:buAutoNum type="arabicPeriod"/>
            </a:pPr>
            <a:r>
              <a:rPr lang="en-US" sz="2000" dirty="0">
                <a:cs typeface="Calibri"/>
              </a:rPr>
              <a:t>Applications</a:t>
            </a:r>
          </a:p>
          <a:p>
            <a:pPr marL="914400" lvl="1" indent="-457200">
              <a:buFont typeface="Arial"/>
              <a:buChar char="•"/>
            </a:pPr>
            <a:endParaRPr lang="en-US" sz="2000" dirty="0">
              <a:cs typeface="Calibri"/>
            </a:endParaRPr>
          </a:p>
          <a:p>
            <a:pPr marL="342900" indent="-342900">
              <a:buFont typeface="Arial"/>
              <a:buChar char="•"/>
            </a:pPr>
            <a:endParaRPr lang="en-US" sz="2000" dirty="0">
              <a:cs typeface="Calibri"/>
            </a:endParaRPr>
          </a:p>
        </p:txBody>
      </p:sp>
    </p:spTree>
    <p:extLst>
      <p:ext uri="{BB962C8B-B14F-4D97-AF65-F5344CB8AC3E}">
        <p14:creationId xmlns:p14="http://schemas.microsoft.com/office/powerpoint/2010/main" val="510360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Classical </a:t>
            </a:r>
            <a:r>
              <a:rPr lang="en-US" dirty="0"/>
              <a:t>vs </a:t>
            </a:r>
            <a:r>
              <a:rPr lang="en-US" dirty="0">
                <a:solidFill>
                  <a:srgbClr val="C00000"/>
                </a:solidFill>
              </a:rPr>
              <a:t>quantum</a:t>
            </a:r>
          </a:p>
        </p:txBody>
      </p:sp>
      <mc:AlternateContent xmlns:mc="http://schemas.openxmlformats.org/markup-compatibility/2006" xmlns:a14="http://schemas.microsoft.com/office/drawing/2010/main">
        <mc:Choice Requires="a14">
          <p:sp>
            <p:nvSpPr>
              <p:cNvPr id="9" name="Rectangle 8"/>
              <p:cNvSpPr/>
              <p:nvPr/>
            </p:nvSpPr>
            <p:spPr>
              <a:xfrm>
                <a:off x="2167965" y="1552549"/>
                <a:ext cx="7481535" cy="830997"/>
              </a:xfrm>
              <a:prstGeom prst="rect">
                <a:avLst/>
              </a:prstGeom>
            </p:spPr>
            <p:txBody>
              <a:bodyPr wrap="none">
                <a:spAutoFit/>
              </a:bodyPr>
              <a:lstStyle/>
              <a:p>
                <a:r>
                  <a:rPr lang="en-US" sz="2400" dirty="0">
                    <a:solidFill>
                      <a:schemeClr val="accent6">
                        <a:lumMod val="50000"/>
                      </a:schemeClr>
                    </a:solidFill>
                    <a:latin typeface="Cambria Math" charset="0"/>
                  </a:rPr>
                  <a:t>Classical mechanics			</a:t>
                </a:r>
                <a:r>
                  <a:rPr lang="en-US" sz="2400" dirty="0">
                    <a:solidFill>
                      <a:srgbClr val="C00000"/>
                    </a:solidFill>
                    <a:latin typeface="Cambria Math" charset="0"/>
                  </a:rPr>
                  <a:t>Quantum mechanics</a:t>
                </a:r>
              </a:p>
              <a:p>
                <a14:m>
                  <m:oMath xmlns:m="http://schemas.openxmlformats.org/officeDocument/2006/math">
                    <m:r>
                      <a:rPr lang="en-US" sz="2400" i="1">
                        <a:solidFill>
                          <a:schemeClr val="accent6">
                            <a:lumMod val="50000"/>
                          </a:schemeClr>
                        </a:solidFill>
                        <a:latin typeface="Cambria Math" charset="0"/>
                      </a:rPr>
                      <m:t>𝑥</m:t>
                    </m:r>
                    <m:r>
                      <a:rPr lang="en-US" sz="2400" i="1">
                        <a:solidFill>
                          <a:schemeClr val="accent6">
                            <a:lumMod val="50000"/>
                          </a:schemeClr>
                        </a:solidFill>
                        <a:latin typeface="Cambria Math" charset="0"/>
                      </a:rPr>
                      <m:t>(</m:t>
                    </m:r>
                    <m:r>
                      <a:rPr lang="en-US" sz="2400" i="1">
                        <a:solidFill>
                          <a:schemeClr val="accent6">
                            <a:lumMod val="50000"/>
                          </a:schemeClr>
                        </a:solidFill>
                        <a:latin typeface="Cambria Math" charset="0"/>
                      </a:rPr>
                      <m:t>𝑡</m:t>
                    </m:r>
                    <m:r>
                      <a:rPr lang="en-US" sz="2400" i="1">
                        <a:solidFill>
                          <a:schemeClr val="accent6">
                            <a:lumMod val="50000"/>
                          </a:schemeClr>
                        </a:solidFill>
                        <a:latin typeface="Cambria Math" charset="0"/>
                      </a:rPr>
                      <m:t>)</m:t>
                    </m:r>
                  </m:oMath>
                </a14:m>
                <a:r>
                  <a:rPr lang="en-US" sz="2400" dirty="0"/>
                  <a:t>					</a:t>
                </a:r>
                <a14:m>
                  <m:oMath xmlns:m="http://schemas.openxmlformats.org/officeDocument/2006/math">
                    <m:r>
                      <m:rPr>
                        <m:sty m:val="p"/>
                      </m:rPr>
                      <a:rPr lang="en-US" sz="2400">
                        <a:solidFill>
                          <a:srgbClr val="C00000"/>
                        </a:solidFill>
                        <a:latin typeface="Cambria Math" charset="0"/>
                      </a:rPr>
                      <m:t>Ψ</m:t>
                    </m:r>
                    <m:r>
                      <a:rPr lang="en-US" sz="2400" i="1">
                        <a:solidFill>
                          <a:srgbClr val="C00000"/>
                        </a:solidFill>
                        <a:latin typeface="Cambria Math" charset="0"/>
                      </a:rPr>
                      <m:t>(</m:t>
                    </m:r>
                    <m:r>
                      <a:rPr lang="en-US" sz="2400" i="1">
                        <a:solidFill>
                          <a:srgbClr val="C00000"/>
                        </a:solidFill>
                        <a:latin typeface="Cambria Math" charset="0"/>
                      </a:rPr>
                      <m:t>𝑥</m:t>
                    </m:r>
                    <m:r>
                      <a:rPr lang="en-US" sz="2400" i="1">
                        <a:solidFill>
                          <a:srgbClr val="C00000"/>
                        </a:solidFill>
                        <a:latin typeface="Cambria Math" charset="0"/>
                      </a:rPr>
                      <m:t>,</m:t>
                    </m:r>
                    <m:r>
                      <a:rPr lang="en-US" sz="2400" i="1">
                        <a:solidFill>
                          <a:srgbClr val="C00000"/>
                        </a:solidFill>
                        <a:latin typeface="Cambria Math" charset="0"/>
                      </a:rPr>
                      <m:t>𝑡</m:t>
                    </m:r>
                    <m:r>
                      <a:rPr lang="en-US" sz="2400" i="1">
                        <a:solidFill>
                          <a:srgbClr val="C00000"/>
                        </a:solidFill>
                        <a:latin typeface="Cambria Math" charset="0"/>
                      </a:rPr>
                      <m:t>)</m:t>
                    </m:r>
                  </m:oMath>
                </a14:m>
                <a:endParaRPr lang="en-US" sz="2400" dirty="0">
                  <a:solidFill>
                    <a:srgbClr val="C0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167965" y="1552549"/>
                <a:ext cx="7481535" cy="830997"/>
              </a:xfrm>
              <a:prstGeom prst="rect">
                <a:avLst/>
              </a:prstGeom>
              <a:blipFill>
                <a:blip r:embed="rId2"/>
                <a:stretch>
                  <a:fillRect l="-1304" t="-5882" r="-244" b="-955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42BC944-D917-5E4C-9BF9-32DCB816FFC2}"/>
              </a:ext>
            </a:extLst>
          </p:cNvPr>
          <p:cNvSpPr txBox="1"/>
          <p:nvPr/>
        </p:nvSpPr>
        <p:spPr>
          <a:xfrm>
            <a:off x="2055951" y="2593351"/>
            <a:ext cx="2969110" cy="1200329"/>
          </a:xfrm>
          <a:prstGeom prst="rect">
            <a:avLst/>
          </a:prstGeom>
          <a:noFill/>
        </p:spPr>
        <p:txBody>
          <a:bodyPr wrap="square" lIns="91440" tIns="45720" rIns="91440" bIns="45720" rtlCol="0" anchor="t">
            <a:spAutoFit/>
          </a:bodyPr>
          <a:lstStyle/>
          <a:p>
            <a:r>
              <a:rPr lang="en-US" sz="2400" dirty="0"/>
              <a:t>Objects have </a:t>
            </a:r>
            <a:r>
              <a:rPr lang="en-US" sz="2400" i="1" dirty="0"/>
              <a:t>definite </a:t>
            </a:r>
            <a:r>
              <a:rPr lang="en-US" sz="2400" dirty="0"/>
              <a:t>position as a function of time</a:t>
            </a:r>
          </a:p>
        </p:txBody>
      </p:sp>
      <p:sp>
        <p:nvSpPr>
          <p:cNvPr id="7" name="TextBox 6">
            <a:extLst>
              <a:ext uri="{FF2B5EF4-FFF2-40B4-BE49-F238E27FC236}">
                <a16:creationId xmlns:a16="http://schemas.microsoft.com/office/drawing/2014/main" id="{67B63188-4724-1240-A913-1032B5946866}"/>
              </a:ext>
            </a:extLst>
          </p:cNvPr>
          <p:cNvSpPr txBox="1"/>
          <p:nvPr/>
        </p:nvSpPr>
        <p:spPr>
          <a:xfrm>
            <a:off x="6542998" y="2593351"/>
            <a:ext cx="4193134" cy="1569660"/>
          </a:xfrm>
          <a:prstGeom prst="rect">
            <a:avLst/>
          </a:prstGeom>
          <a:noFill/>
        </p:spPr>
        <p:txBody>
          <a:bodyPr wrap="square" lIns="91440" tIns="45720" rIns="91440" bIns="45720" rtlCol="0" anchor="t">
            <a:spAutoFit/>
          </a:bodyPr>
          <a:lstStyle/>
          <a:p>
            <a:r>
              <a:rPr lang="en-US" sz="2400" dirty="0">
                <a:ea typeface="Calibri"/>
                <a:cs typeface="Calibri"/>
              </a:rPr>
              <a:t>At a given time, we can only describe the </a:t>
            </a:r>
            <a:r>
              <a:rPr lang="en-US" sz="2400" i="1" dirty="0">
                <a:ea typeface="Calibri"/>
                <a:cs typeface="Calibri"/>
              </a:rPr>
              <a:t>probability</a:t>
            </a:r>
            <a:r>
              <a:rPr lang="en-US" sz="2400" dirty="0">
                <a:ea typeface="Calibri"/>
                <a:cs typeface="Calibri"/>
              </a:rPr>
              <a:t> of observing a particle at a certain position</a:t>
            </a:r>
          </a:p>
        </p:txBody>
      </p:sp>
      <p:pic>
        <p:nvPicPr>
          <p:cNvPr id="12" name="Picture 12" descr="Shape, arrow&#10;&#10;Description automatically generated">
            <a:extLst>
              <a:ext uri="{FF2B5EF4-FFF2-40B4-BE49-F238E27FC236}">
                <a16:creationId xmlns:a16="http://schemas.microsoft.com/office/drawing/2014/main" id="{0EB08063-F987-08A6-1ACE-3DB35F754CD2}"/>
              </a:ext>
            </a:extLst>
          </p:cNvPr>
          <p:cNvPicPr>
            <a:picLocks noChangeAspect="1"/>
          </p:cNvPicPr>
          <p:nvPr/>
        </p:nvPicPr>
        <p:blipFill>
          <a:blip r:embed="rId3"/>
          <a:stretch>
            <a:fillRect/>
          </a:stretch>
        </p:blipFill>
        <p:spPr>
          <a:xfrm>
            <a:off x="2019300" y="4170511"/>
            <a:ext cx="2743200" cy="1133177"/>
          </a:xfrm>
          <a:prstGeom prst="rect">
            <a:avLst/>
          </a:prstGeom>
        </p:spPr>
      </p:pic>
      <p:pic>
        <p:nvPicPr>
          <p:cNvPr id="13" name="Picture 13" descr="A picture containing chart&#10;&#10;Description automatically generated">
            <a:extLst>
              <a:ext uri="{FF2B5EF4-FFF2-40B4-BE49-F238E27FC236}">
                <a16:creationId xmlns:a16="http://schemas.microsoft.com/office/drawing/2014/main" id="{1207AE38-BF5A-FF90-AEC7-E33532230A96}"/>
              </a:ext>
            </a:extLst>
          </p:cNvPr>
          <p:cNvPicPr>
            <a:picLocks noChangeAspect="1"/>
          </p:cNvPicPr>
          <p:nvPr/>
        </p:nvPicPr>
        <p:blipFill>
          <a:blip r:embed="rId4"/>
          <a:stretch>
            <a:fillRect/>
          </a:stretch>
        </p:blipFill>
        <p:spPr>
          <a:xfrm>
            <a:off x="6445250" y="4321629"/>
            <a:ext cx="4203700" cy="1878693"/>
          </a:xfrm>
          <a:prstGeom prst="rect">
            <a:avLst/>
          </a:prstGeom>
        </p:spPr>
      </p:pic>
      <p:cxnSp>
        <p:nvCxnSpPr>
          <p:cNvPr id="14" name="Straight Arrow Connector 13">
            <a:extLst>
              <a:ext uri="{FF2B5EF4-FFF2-40B4-BE49-F238E27FC236}">
                <a16:creationId xmlns:a16="http://schemas.microsoft.com/office/drawing/2014/main" id="{6A51736F-020A-4F2C-92BE-8C2FC62988C7}"/>
              </a:ext>
            </a:extLst>
          </p:cNvPr>
          <p:cNvCxnSpPr/>
          <p:nvPr/>
        </p:nvCxnSpPr>
        <p:spPr>
          <a:xfrm>
            <a:off x="5759450" y="1219200"/>
            <a:ext cx="0" cy="4857750"/>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847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descr="A picture containing lamp&#10;&#10;Description automatically generated">
            <a:extLst>
              <a:ext uri="{FF2B5EF4-FFF2-40B4-BE49-F238E27FC236}">
                <a16:creationId xmlns:a16="http://schemas.microsoft.com/office/drawing/2014/main" id="{8A4E5E84-35EC-B9A5-D8BC-D2518C1C71F9}"/>
              </a:ext>
            </a:extLst>
          </p:cNvPr>
          <p:cNvPicPr>
            <a:picLocks noChangeAspect="1"/>
          </p:cNvPicPr>
          <p:nvPr/>
        </p:nvPicPr>
        <p:blipFill>
          <a:blip r:embed="rId2"/>
          <a:stretch>
            <a:fillRect/>
          </a:stretch>
        </p:blipFill>
        <p:spPr>
          <a:xfrm>
            <a:off x="6953250" y="4009644"/>
            <a:ext cx="3625850" cy="2242312"/>
          </a:xfrm>
          <a:prstGeom prst="rect">
            <a:avLst/>
          </a:prstGeom>
        </p:spPr>
      </p:pic>
      <p:sp>
        <p:nvSpPr>
          <p:cNvPr id="2" name="Title 1">
            <a:extLst>
              <a:ext uri="{FF2B5EF4-FFF2-40B4-BE49-F238E27FC236}">
                <a16:creationId xmlns:a16="http://schemas.microsoft.com/office/drawing/2014/main" id="{3EAE43FD-FEE3-784D-D6F1-54D3A29A4737}"/>
              </a:ext>
            </a:extLst>
          </p:cNvPr>
          <p:cNvSpPr>
            <a:spLocks noGrp="1"/>
          </p:cNvSpPr>
          <p:nvPr>
            <p:ph type="title"/>
          </p:nvPr>
        </p:nvSpPr>
        <p:spPr>
          <a:xfrm>
            <a:off x="838200" y="196375"/>
            <a:ext cx="10515600" cy="743483"/>
          </a:xfrm>
        </p:spPr>
        <p:txBody>
          <a:bodyPr>
            <a:normAutofit fontScale="90000"/>
          </a:bodyPr>
          <a:lstStyle/>
          <a:p>
            <a:r>
              <a:rPr lang="en-US" dirty="0">
                <a:ln w="12700">
                  <a:solidFill>
                    <a:prstClr val="black"/>
                  </a:solidFill>
                </a:ln>
                <a:ea typeface="Calibri"/>
                <a:cs typeface="Calibri"/>
              </a:rPr>
              <a:t>The wavefunction obeys an equation called the Schr</a:t>
            </a:r>
            <a:r>
              <a:rPr lang="en-US" dirty="0">
                <a:ln w="12700">
                  <a:solidFill>
                    <a:prstClr val="black"/>
                  </a:solidFill>
                </a:ln>
                <a:ea typeface="+mj-lt"/>
                <a:cs typeface="+mj-lt"/>
              </a:rPr>
              <a:t>ö</a:t>
            </a:r>
            <a:r>
              <a:rPr lang="en-US" dirty="0">
                <a:ln w="12700">
                  <a:solidFill>
                    <a:prstClr val="black"/>
                  </a:solidFill>
                </a:ln>
                <a:ea typeface="Calibri"/>
                <a:cs typeface="Calibri"/>
              </a:rPr>
              <a:t>dinger equation</a:t>
            </a:r>
            <a:endParaRPr lang="en-US" dirty="0"/>
          </a:p>
        </p:txBody>
      </p:sp>
      <p:pic>
        <p:nvPicPr>
          <p:cNvPr id="3" name="Graphic 3">
            <a:extLst>
              <a:ext uri="{FF2B5EF4-FFF2-40B4-BE49-F238E27FC236}">
                <a16:creationId xmlns:a16="http://schemas.microsoft.com/office/drawing/2014/main" id="{9AB91BF1-7B80-8455-A59D-DA86F42EAF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3037" y="1463675"/>
            <a:ext cx="1412875" cy="476250"/>
          </a:xfrm>
          <a:prstGeom prst="rect">
            <a:avLst/>
          </a:prstGeom>
        </p:spPr>
      </p:pic>
      <p:sp>
        <p:nvSpPr>
          <p:cNvPr id="4" name="TextBox 3">
            <a:extLst>
              <a:ext uri="{FF2B5EF4-FFF2-40B4-BE49-F238E27FC236}">
                <a16:creationId xmlns:a16="http://schemas.microsoft.com/office/drawing/2014/main" id="{7762A001-FD04-F710-F915-37A310631B67}"/>
              </a:ext>
            </a:extLst>
          </p:cNvPr>
          <p:cNvSpPr txBox="1"/>
          <p:nvPr/>
        </p:nvSpPr>
        <p:spPr>
          <a:xfrm>
            <a:off x="3098800" y="13843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is called the particle's </a:t>
            </a:r>
            <a:r>
              <a:rPr lang="en-US" i="1" dirty="0">
                <a:ea typeface="Calibri"/>
                <a:cs typeface="Calibri"/>
              </a:rPr>
              <a:t>wavefunction</a:t>
            </a:r>
            <a:endParaRPr lang="en-US" dirty="0">
              <a:ea typeface="Calibri"/>
              <a:cs typeface="Calibri"/>
            </a:endParaRPr>
          </a:p>
        </p:txBody>
      </p:sp>
      <p:pic>
        <p:nvPicPr>
          <p:cNvPr id="5" name="Graphic 5">
            <a:extLst>
              <a:ext uri="{FF2B5EF4-FFF2-40B4-BE49-F238E27FC236}">
                <a16:creationId xmlns:a16="http://schemas.microsoft.com/office/drawing/2014/main" id="{3B4EBA15-129A-BFDC-2BBB-87E09B2AEA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4000" y="3090066"/>
            <a:ext cx="5537200" cy="652467"/>
          </a:xfrm>
          <a:prstGeom prst="rect">
            <a:avLst/>
          </a:prstGeom>
        </p:spPr>
      </p:pic>
      <p:sp>
        <p:nvSpPr>
          <p:cNvPr id="6" name="TextBox 5">
            <a:extLst>
              <a:ext uri="{FF2B5EF4-FFF2-40B4-BE49-F238E27FC236}">
                <a16:creationId xmlns:a16="http://schemas.microsoft.com/office/drawing/2014/main" id="{05F56EBF-D01C-1CB0-E017-6703AF5DB50F}"/>
              </a:ext>
            </a:extLst>
          </p:cNvPr>
          <p:cNvSpPr txBox="1"/>
          <p:nvPr/>
        </p:nvSpPr>
        <p:spPr>
          <a:xfrm>
            <a:off x="1406525" y="2416175"/>
            <a:ext cx="36068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It obeys the Schr</a:t>
            </a:r>
            <a:r>
              <a:rPr lang="en-US" dirty="0">
                <a:ea typeface="+mn-lt"/>
                <a:cs typeface="+mn-lt"/>
              </a:rPr>
              <a:t>ödinger equation</a:t>
            </a:r>
          </a:p>
        </p:txBody>
      </p:sp>
      <p:sp>
        <p:nvSpPr>
          <p:cNvPr id="8" name="TextBox 7">
            <a:extLst>
              <a:ext uri="{FF2B5EF4-FFF2-40B4-BE49-F238E27FC236}">
                <a16:creationId xmlns:a16="http://schemas.microsoft.com/office/drawing/2014/main" id="{CDFAC176-8201-1A28-BD34-321EAE196BFC}"/>
              </a:ext>
            </a:extLst>
          </p:cNvPr>
          <p:cNvSpPr txBox="1"/>
          <p:nvPr/>
        </p:nvSpPr>
        <p:spPr>
          <a:xfrm>
            <a:off x="7397750" y="3168650"/>
            <a:ext cx="2743200" cy="646331"/>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50000"/>
                    <a:lumOff val="50000"/>
                  </a:schemeClr>
                </a:solidFill>
                <a:ea typeface="Calibri"/>
                <a:cs typeface="Calibri"/>
              </a:rPr>
              <a:t>(don't need to understand this yet!)</a:t>
            </a:r>
          </a:p>
        </p:txBody>
      </p:sp>
      <p:sp>
        <p:nvSpPr>
          <p:cNvPr id="9" name="TextBox 8">
            <a:extLst>
              <a:ext uri="{FF2B5EF4-FFF2-40B4-BE49-F238E27FC236}">
                <a16:creationId xmlns:a16="http://schemas.microsoft.com/office/drawing/2014/main" id="{64005378-F10D-FDF6-A60C-E0A34FCAFDAE}"/>
              </a:ext>
            </a:extLst>
          </p:cNvPr>
          <p:cNvSpPr txBox="1"/>
          <p:nvPr/>
        </p:nvSpPr>
        <p:spPr>
          <a:xfrm>
            <a:off x="1476375" y="4168775"/>
            <a:ext cx="3810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which looks </a:t>
            </a:r>
            <a:r>
              <a:rPr lang="en-US" i="1" dirty="0">
                <a:ea typeface="Calibri"/>
                <a:cs typeface="Calibri"/>
              </a:rPr>
              <a:t>kind of</a:t>
            </a:r>
            <a:r>
              <a:rPr lang="en-US" dirty="0">
                <a:ea typeface="Calibri"/>
                <a:cs typeface="Calibri"/>
              </a:rPr>
              <a:t> like the wave equation describing waves on a string</a:t>
            </a:r>
          </a:p>
        </p:txBody>
      </p:sp>
      <p:pic>
        <p:nvPicPr>
          <p:cNvPr id="10" name="Graphic 10">
            <a:extLst>
              <a:ext uri="{FF2B5EF4-FFF2-40B4-BE49-F238E27FC236}">
                <a16:creationId xmlns:a16="http://schemas.microsoft.com/office/drawing/2014/main" id="{0EEA3E06-B052-BB26-8B9C-2184E57148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5275" y="4983162"/>
            <a:ext cx="3200400" cy="708025"/>
          </a:xfrm>
          <a:prstGeom prst="rect">
            <a:avLst/>
          </a:prstGeom>
        </p:spPr>
      </p:pic>
      <p:cxnSp>
        <p:nvCxnSpPr>
          <p:cNvPr id="13" name="Straight Arrow Connector 12">
            <a:extLst>
              <a:ext uri="{FF2B5EF4-FFF2-40B4-BE49-F238E27FC236}">
                <a16:creationId xmlns:a16="http://schemas.microsoft.com/office/drawing/2014/main" id="{1B2ECC58-7F18-8B9C-D685-D5CD129AB17A}"/>
              </a:ext>
            </a:extLst>
          </p:cNvPr>
          <p:cNvCxnSpPr/>
          <p:nvPr/>
        </p:nvCxnSpPr>
        <p:spPr>
          <a:xfrm flipH="1" flipV="1">
            <a:off x="8531225" y="4791075"/>
            <a:ext cx="63500" cy="1371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Graphic 15">
            <a:extLst>
              <a:ext uri="{FF2B5EF4-FFF2-40B4-BE49-F238E27FC236}">
                <a16:creationId xmlns:a16="http://schemas.microsoft.com/office/drawing/2014/main" id="{88622D0E-D0C2-B7DC-84DA-1A7D3CD54F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67725" y="6229350"/>
            <a:ext cx="234950" cy="190500"/>
          </a:xfrm>
          <a:prstGeom prst="rect">
            <a:avLst/>
          </a:prstGeom>
        </p:spPr>
      </p:pic>
      <p:pic>
        <p:nvPicPr>
          <p:cNvPr id="16" name="Graphic 16">
            <a:extLst>
              <a:ext uri="{FF2B5EF4-FFF2-40B4-BE49-F238E27FC236}">
                <a16:creationId xmlns:a16="http://schemas.microsoft.com/office/drawing/2014/main" id="{B70555EB-1C62-1946-3B7B-91CA9AB08B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96200" y="5394325"/>
            <a:ext cx="863600" cy="330200"/>
          </a:xfrm>
          <a:prstGeom prst="rect">
            <a:avLst/>
          </a:prstGeom>
        </p:spPr>
      </p:pic>
      <p:sp>
        <p:nvSpPr>
          <p:cNvPr id="17" name="TextBox 16">
            <a:extLst>
              <a:ext uri="{FF2B5EF4-FFF2-40B4-BE49-F238E27FC236}">
                <a16:creationId xmlns:a16="http://schemas.microsoft.com/office/drawing/2014/main" id="{6243F524-F3B4-312E-BE8C-8D753FAECBCD}"/>
              </a:ext>
            </a:extLst>
          </p:cNvPr>
          <p:cNvSpPr txBox="1"/>
          <p:nvPr/>
        </p:nvSpPr>
        <p:spPr>
          <a:xfrm>
            <a:off x="5746750" y="1384300"/>
            <a:ext cx="32321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describes the position of the particle </a:t>
            </a:r>
            <a:r>
              <a:rPr lang="en-US" i="1" dirty="0"/>
              <a:t>probabilistically</a:t>
            </a:r>
            <a:endParaRPr lang="en-US" i="1" dirty="0">
              <a:ea typeface="Calibri"/>
              <a:cs typeface="Calibri"/>
            </a:endParaRPr>
          </a:p>
        </p:txBody>
      </p:sp>
      <p:sp>
        <p:nvSpPr>
          <p:cNvPr id="18" name="TextBox 17">
            <a:extLst>
              <a:ext uri="{FF2B5EF4-FFF2-40B4-BE49-F238E27FC236}">
                <a16:creationId xmlns:a16="http://schemas.microsoft.com/office/drawing/2014/main" id="{58090403-77A2-8B11-E4E4-8A176B8BAA18}"/>
              </a:ext>
            </a:extLst>
          </p:cNvPr>
          <p:cNvSpPr txBox="1"/>
          <p:nvPr/>
        </p:nvSpPr>
        <p:spPr>
          <a:xfrm>
            <a:off x="2943225" y="5826125"/>
            <a:ext cx="3479800" cy="659031"/>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ea typeface="Calibri"/>
                <a:cs typeface="Calibri"/>
              </a:rPr>
              <a:t>so we need to understand these "classical waves" first</a:t>
            </a:r>
          </a:p>
        </p:txBody>
      </p:sp>
      <p:cxnSp>
        <p:nvCxnSpPr>
          <p:cNvPr id="20" name="Straight Arrow Connector 19">
            <a:extLst>
              <a:ext uri="{FF2B5EF4-FFF2-40B4-BE49-F238E27FC236}">
                <a16:creationId xmlns:a16="http://schemas.microsoft.com/office/drawing/2014/main" id="{2F951148-D9EA-ACBD-B3C9-582ED766FD6E}"/>
              </a:ext>
            </a:extLst>
          </p:cNvPr>
          <p:cNvCxnSpPr/>
          <p:nvPr/>
        </p:nvCxnSpPr>
        <p:spPr>
          <a:xfrm>
            <a:off x="6686550" y="6146800"/>
            <a:ext cx="42672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4235444-71FD-6AEB-AB8E-2053E5DE28BD}"/>
              </a:ext>
            </a:extLst>
          </p:cNvPr>
          <p:cNvSpPr txBox="1"/>
          <p:nvPr/>
        </p:nvSpPr>
        <p:spPr>
          <a:xfrm>
            <a:off x="4720303" y="3429818"/>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t>2</a:t>
            </a:r>
          </a:p>
        </p:txBody>
      </p:sp>
    </p:spTree>
    <p:extLst>
      <p:ext uri="{BB962C8B-B14F-4D97-AF65-F5344CB8AC3E}">
        <p14:creationId xmlns:p14="http://schemas.microsoft.com/office/powerpoint/2010/main" val="250111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n w="12700">
                  <a:solidFill>
                    <a:prstClr val="black"/>
                  </a:solidFill>
                </a:ln>
                <a:ea typeface="Calibri"/>
                <a:cs typeface="Calibri"/>
              </a:rPr>
              <a:t>There are many examples of classical waves</a:t>
            </a:r>
          </a:p>
        </p:txBody>
      </p:sp>
      <p:pic>
        <p:nvPicPr>
          <p:cNvPr id="8" name="Graphic 9">
            <a:extLst>
              <a:ext uri="{FF2B5EF4-FFF2-40B4-BE49-F238E27FC236}">
                <a16:creationId xmlns:a16="http://schemas.microsoft.com/office/drawing/2014/main" id="{6F309DA1-1A92-D934-0052-8B5822A825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2537" y="1279525"/>
            <a:ext cx="2473325" cy="476250"/>
          </a:xfrm>
          <a:prstGeom prst="rect">
            <a:avLst/>
          </a:prstGeom>
        </p:spPr>
      </p:pic>
      <p:pic>
        <p:nvPicPr>
          <p:cNvPr id="13" name="Picture 2" descr="mage result for water wave japanese">
            <a:extLst>
              <a:ext uri="{FF2B5EF4-FFF2-40B4-BE49-F238E27FC236}">
                <a16:creationId xmlns:a16="http://schemas.microsoft.com/office/drawing/2014/main" id="{0CD6662B-AA2F-2E4D-0F95-1BFDDDB6C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589" y="2713165"/>
            <a:ext cx="3333750" cy="22383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B20E075-1D5F-090B-8A8D-B47D2054BDC9}"/>
              </a:ext>
            </a:extLst>
          </p:cNvPr>
          <p:cNvSpPr txBox="1"/>
          <p:nvPr/>
        </p:nvSpPr>
        <p:spPr>
          <a:xfrm>
            <a:off x="1407447" y="23468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height of a water wave</a:t>
            </a:r>
          </a:p>
        </p:txBody>
      </p:sp>
      <p:pic>
        <p:nvPicPr>
          <p:cNvPr id="16" name="Picture 16" descr="Chart, line chart&#10;&#10;Description automatically generated">
            <a:extLst>
              <a:ext uri="{FF2B5EF4-FFF2-40B4-BE49-F238E27FC236}">
                <a16:creationId xmlns:a16="http://schemas.microsoft.com/office/drawing/2014/main" id="{EA689742-D33A-E713-805A-69FF6BAFB7ED}"/>
              </a:ext>
            </a:extLst>
          </p:cNvPr>
          <p:cNvPicPr>
            <a:picLocks noChangeAspect="1"/>
          </p:cNvPicPr>
          <p:nvPr/>
        </p:nvPicPr>
        <p:blipFill>
          <a:blip r:embed="rId5"/>
          <a:stretch>
            <a:fillRect/>
          </a:stretch>
        </p:blipFill>
        <p:spPr>
          <a:xfrm>
            <a:off x="4630789" y="1781640"/>
            <a:ext cx="3365500" cy="1554206"/>
          </a:xfrm>
          <a:prstGeom prst="rect">
            <a:avLst/>
          </a:prstGeom>
        </p:spPr>
      </p:pic>
      <p:sp>
        <p:nvSpPr>
          <p:cNvPr id="17" name="TextBox 16">
            <a:extLst>
              <a:ext uri="{FF2B5EF4-FFF2-40B4-BE49-F238E27FC236}">
                <a16:creationId xmlns:a16="http://schemas.microsoft.com/office/drawing/2014/main" id="{83EB2A19-E7B7-EF5F-7BE4-DA7C422B4AB8}"/>
              </a:ext>
            </a:extLst>
          </p:cNvPr>
          <p:cNvSpPr txBox="1"/>
          <p:nvPr/>
        </p:nvSpPr>
        <p:spPr>
          <a:xfrm>
            <a:off x="4954639" y="1164918"/>
            <a:ext cx="29781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 component of electric or magnetic field in a radio wave</a:t>
            </a:r>
            <a:endParaRPr lang="en-US" dirty="0">
              <a:ea typeface="Calibri"/>
              <a:cs typeface="Calibri"/>
            </a:endParaRPr>
          </a:p>
        </p:txBody>
      </p:sp>
      <p:pic>
        <p:nvPicPr>
          <p:cNvPr id="19" name="Picture 4" descr="includegraphics[width=.7\linewidth]{eps/soundwave.eps}">
            <a:extLst>
              <a:ext uri="{FF2B5EF4-FFF2-40B4-BE49-F238E27FC236}">
                <a16:creationId xmlns:a16="http://schemas.microsoft.com/office/drawing/2014/main" id="{29B0C87B-4AFD-584B-52DA-64BF13AFBD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2352" y="3817523"/>
            <a:ext cx="3571505" cy="164079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B642929-0B1E-2255-EFEE-4C0EF1CF5F38}"/>
              </a:ext>
            </a:extLst>
          </p:cNvPr>
          <p:cNvSpPr txBox="1"/>
          <p:nvPr/>
        </p:nvSpPr>
        <p:spPr>
          <a:xfrm>
            <a:off x="7932584" y="34478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pressure in a sound wave</a:t>
            </a:r>
          </a:p>
        </p:txBody>
      </p:sp>
      <p:sp>
        <p:nvSpPr>
          <p:cNvPr id="21" name="TextBox 20">
            <a:extLst>
              <a:ext uri="{FF2B5EF4-FFF2-40B4-BE49-F238E27FC236}">
                <a16:creationId xmlns:a16="http://schemas.microsoft.com/office/drawing/2014/main" id="{39928F64-3240-072B-4F7B-1EFEF8C27A0A}"/>
              </a:ext>
            </a:extLst>
          </p:cNvPr>
          <p:cNvSpPr txBox="1"/>
          <p:nvPr/>
        </p:nvSpPr>
        <p:spPr>
          <a:xfrm>
            <a:off x="2486230" y="6003310"/>
            <a:ext cx="28829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All satisfy the wave equation (at least approximately)</a:t>
            </a:r>
          </a:p>
        </p:txBody>
      </p:sp>
      <p:pic>
        <p:nvPicPr>
          <p:cNvPr id="23" name="Graphic 10">
            <a:extLst>
              <a:ext uri="{FF2B5EF4-FFF2-40B4-BE49-F238E27FC236}">
                <a16:creationId xmlns:a16="http://schemas.microsoft.com/office/drawing/2014/main" id="{E4DAA1B1-4465-1029-2919-A72EB45056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94530" y="5979497"/>
            <a:ext cx="3200400" cy="708025"/>
          </a:xfrm>
          <a:prstGeom prst="rect">
            <a:avLst/>
          </a:prstGeom>
        </p:spPr>
      </p:pic>
      <p:pic>
        <p:nvPicPr>
          <p:cNvPr id="25" name="Graphic 25">
            <a:extLst>
              <a:ext uri="{FF2B5EF4-FFF2-40B4-BE49-F238E27FC236}">
                <a16:creationId xmlns:a16="http://schemas.microsoft.com/office/drawing/2014/main" id="{D2BFD300-AAA8-E51B-0046-D9B3FBDE98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84926" y="2174568"/>
            <a:ext cx="282575" cy="254000"/>
          </a:xfrm>
          <a:prstGeom prst="rect">
            <a:avLst/>
          </a:prstGeom>
        </p:spPr>
      </p:pic>
      <p:pic>
        <p:nvPicPr>
          <p:cNvPr id="26" name="Graphic 26">
            <a:extLst>
              <a:ext uri="{FF2B5EF4-FFF2-40B4-BE49-F238E27FC236}">
                <a16:creationId xmlns:a16="http://schemas.microsoft.com/office/drawing/2014/main" id="{8964472A-BADE-45BD-17B0-25FB9FC2B1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46814" y="2911168"/>
            <a:ext cx="266700" cy="228600"/>
          </a:xfrm>
          <a:prstGeom prst="rect">
            <a:avLst/>
          </a:prstGeom>
        </p:spPr>
      </p:pic>
    </p:spTree>
    <p:extLst>
      <p:ext uri="{BB962C8B-B14F-4D97-AF65-F5344CB8AC3E}">
        <p14:creationId xmlns:p14="http://schemas.microsoft.com/office/powerpoint/2010/main" val="3440582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2A2-1D54-5E9C-1142-13099C2FEF01}"/>
              </a:ext>
            </a:extLst>
          </p:cNvPr>
          <p:cNvSpPr>
            <a:spLocks noGrp="1"/>
          </p:cNvSpPr>
          <p:nvPr>
            <p:ph type="title"/>
          </p:nvPr>
        </p:nvSpPr>
        <p:spPr/>
        <p:txBody>
          <a:bodyPr/>
          <a:lstStyle/>
          <a:p>
            <a:r>
              <a:rPr lang="en-US" dirty="0">
                <a:ln w="12700">
                  <a:solidFill>
                    <a:prstClr val="black"/>
                  </a:solidFill>
                </a:ln>
                <a:cs typeface="Calibri"/>
              </a:rPr>
              <a:t>Your comments/questions/jokes</a:t>
            </a:r>
            <a:endParaRPr lang="en-US" dirty="0"/>
          </a:p>
        </p:txBody>
      </p:sp>
      <p:sp>
        <p:nvSpPr>
          <p:cNvPr id="3" name="TextBox 2">
            <a:extLst>
              <a:ext uri="{FF2B5EF4-FFF2-40B4-BE49-F238E27FC236}">
                <a16:creationId xmlns:a16="http://schemas.microsoft.com/office/drawing/2014/main" id="{BBCC1A80-E656-83A5-9DC6-C0F701FE86F5}"/>
              </a:ext>
            </a:extLst>
          </p:cNvPr>
          <p:cNvSpPr txBox="1"/>
          <p:nvPr/>
        </p:nvSpPr>
        <p:spPr>
          <a:xfrm>
            <a:off x="1162050" y="1377950"/>
            <a:ext cx="998855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cs typeface="Calibri"/>
              </a:rPr>
              <a:t>"</a:t>
            </a:r>
            <a:r>
              <a:rPr lang="en-US" sz="2400" dirty="0">
                <a:ea typeface="+mn-lt"/>
                <a:cs typeface="+mn-lt"/>
              </a:rPr>
              <a:t>I'm excited to learn this semester!"</a:t>
            </a:r>
            <a:endParaRPr lang="en-US" sz="2400" dirty="0">
              <a:cs typeface="Calibri"/>
            </a:endParaRPr>
          </a:p>
          <a:p>
            <a:pPr marL="342900" indent="-342900">
              <a:buFont typeface="Arial"/>
              <a:buChar char="•"/>
            </a:pPr>
            <a:endParaRPr lang="en-US" sz="2400" dirty="0">
              <a:cs typeface="Calibri"/>
            </a:endParaRPr>
          </a:p>
          <a:p>
            <a:pPr marL="342900" indent="-342900">
              <a:buFont typeface="Arial"/>
              <a:buChar char="•"/>
            </a:pPr>
            <a:r>
              <a:rPr lang="en-US" sz="2400" dirty="0">
                <a:cs typeface="Calibri"/>
              </a:rPr>
              <a:t>"</a:t>
            </a:r>
            <a:r>
              <a:rPr lang="en-US" sz="2400" dirty="0">
                <a:ea typeface="+mn-lt"/>
                <a:cs typeface="+mn-lt"/>
              </a:rPr>
              <a:t>what did the cell phone send to the cell tower... nothing, it just waved"</a:t>
            </a:r>
          </a:p>
          <a:p>
            <a:pPr marL="342900" indent="-342900">
              <a:buFont typeface="Arial"/>
              <a:buChar char="•"/>
            </a:pPr>
            <a:endParaRPr lang="en-US" sz="2400" dirty="0">
              <a:cs typeface="Calibri"/>
            </a:endParaRPr>
          </a:p>
          <a:p>
            <a:pPr marL="342900" indent="-342900">
              <a:buFont typeface="Arial"/>
              <a:buChar char="•"/>
            </a:pPr>
            <a:r>
              <a:rPr lang="en-US" sz="2400" dirty="0">
                <a:cs typeface="Calibri"/>
              </a:rPr>
              <a:t>"so </a:t>
            </a:r>
            <a:r>
              <a:rPr lang="en-US" sz="2400" dirty="0" err="1">
                <a:cs typeface="Calibri"/>
              </a:rPr>
              <a:t>phil</a:t>
            </a:r>
            <a:r>
              <a:rPr lang="en-US" sz="2400" dirty="0">
                <a:cs typeface="Calibri"/>
              </a:rPr>
              <a:t>, is it?"</a:t>
            </a:r>
          </a:p>
          <a:p>
            <a:pPr marL="342900" indent="-342900">
              <a:buFont typeface="Arial"/>
              <a:buChar char="•"/>
            </a:pPr>
            <a:endParaRPr lang="en-US" sz="2400" dirty="0">
              <a:cs typeface="Calibri"/>
            </a:endParaRPr>
          </a:p>
          <a:p>
            <a:pPr marL="342900" indent="-342900">
              <a:buFont typeface="Arial"/>
              <a:buChar char="•"/>
            </a:pPr>
            <a:r>
              <a:rPr lang="en-US" sz="2400" dirty="0">
                <a:cs typeface="Calibri"/>
              </a:rPr>
              <a:t>Some (all?) of you are having trouble accessing secured course material</a:t>
            </a:r>
          </a:p>
          <a:p>
            <a:pPr marL="800100" lvl="1" indent="-342900">
              <a:buFont typeface="Arial"/>
              <a:buChar char="•"/>
            </a:pPr>
            <a:r>
              <a:rPr lang="en-US" dirty="0">
                <a:cs typeface="Calibri"/>
              </a:rPr>
              <a:t>Should be fixed soon; we will "unsecure" most material in the meantime. You can click the links as usual.</a:t>
            </a:r>
          </a:p>
          <a:p>
            <a:pPr marL="800100" lvl="1" indent="-342900">
              <a:buFont typeface="Arial"/>
              <a:buChar char="•"/>
            </a:pPr>
            <a:endParaRPr lang="en-US" dirty="0">
              <a:cs typeface="Calibri"/>
            </a:endParaRPr>
          </a:p>
          <a:p>
            <a:pPr marL="342900" indent="-342900">
              <a:buFont typeface="Arial"/>
              <a:buChar char="•"/>
            </a:pPr>
            <a:r>
              <a:rPr lang="en-US" sz="2400" dirty="0">
                <a:cs typeface="Calibri"/>
              </a:rPr>
              <a:t>How will the course be graded?</a:t>
            </a:r>
          </a:p>
          <a:p>
            <a:pPr marL="800100" lvl="1" indent="-342900">
              <a:buFont typeface="Arial"/>
              <a:buChar char="•"/>
            </a:pPr>
            <a:r>
              <a:rPr lang="en-US" dirty="0">
                <a:cs typeface="Calibri"/>
              </a:rPr>
              <a:t>Checkpoints, lecture attendance, homework, labs, discussions, exams. Refer to course website.</a:t>
            </a:r>
          </a:p>
        </p:txBody>
      </p:sp>
      <p:pic>
        <p:nvPicPr>
          <p:cNvPr id="8" name="Picture 8">
            <a:extLst>
              <a:ext uri="{FF2B5EF4-FFF2-40B4-BE49-F238E27FC236}">
                <a16:creationId xmlns:a16="http://schemas.microsoft.com/office/drawing/2014/main" id="{010A6C2C-0063-53FC-451E-798D0607F807}"/>
              </a:ext>
            </a:extLst>
          </p:cNvPr>
          <p:cNvPicPr>
            <a:picLocks noChangeAspect="1"/>
          </p:cNvPicPr>
          <p:nvPr/>
        </p:nvPicPr>
        <p:blipFill>
          <a:blip r:embed="rId2"/>
          <a:stretch>
            <a:fillRect/>
          </a:stretch>
        </p:blipFill>
        <p:spPr>
          <a:xfrm>
            <a:off x="3493030" y="2799467"/>
            <a:ext cx="415219" cy="546453"/>
          </a:xfrm>
          <a:prstGeom prst="rect">
            <a:avLst/>
          </a:prstGeom>
        </p:spPr>
      </p:pic>
    </p:spTree>
    <p:extLst>
      <p:ext uri="{BB962C8B-B14F-4D97-AF65-F5344CB8AC3E}">
        <p14:creationId xmlns:p14="http://schemas.microsoft.com/office/powerpoint/2010/main" val="954460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FBC3-ACA1-C845-945C-3433FFB70039}"/>
              </a:ext>
            </a:extLst>
          </p:cNvPr>
          <p:cNvSpPr>
            <a:spLocks noGrp="1"/>
          </p:cNvSpPr>
          <p:nvPr>
            <p:ph type="title"/>
          </p:nvPr>
        </p:nvSpPr>
        <p:spPr>
          <a:xfrm>
            <a:off x="838200" y="237674"/>
            <a:ext cx="10515600" cy="743483"/>
          </a:xfrm>
        </p:spPr>
        <p:txBody>
          <a:bodyPr>
            <a:normAutofit fontScale="90000"/>
          </a:bodyPr>
          <a:lstStyle/>
          <a:p>
            <a:r>
              <a:rPr lang="en-US" dirty="0">
                <a:ln w="12700">
                  <a:solidFill>
                    <a:prstClr val="black"/>
                  </a:solidFill>
                </a:ln>
                <a:ea typeface="Calibri"/>
                <a:cs typeface="Calibri"/>
              </a:rPr>
              <a:t>The </a:t>
            </a:r>
            <a:r>
              <a:rPr lang="en-US" i="1" dirty="0">
                <a:ln w="12700">
                  <a:solidFill>
                    <a:prstClr val="black"/>
                  </a:solidFill>
                </a:ln>
                <a:ea typeface="Calibri"/>
                <a:cs typeface="Calibri"/>
              </a:rPr>
              <a:t>equations of motion</a:t>
            </a:r>
            <a:r>
              <a:rPr lang="en-US" dirty="0">
                <a:ln w="12700">
                  <a:solidFill>
                    <a:prstClr val="black"/>
                  </a:solidFill>
                </a:ln>
                <a:ea typeface="Calibri"/>
                <a:cs typeface="Calibri"/>
              </a:rPr>
              <a:t> tell us what happens</a:t>
            </a:r>
          </a:p>
        </p:txBody>
      </p:sp>
      <p:cxnSp>
        <p:nvCxnSpPr>
          <p:cNvPr id="6" name="Straight Arrow Connector 5">
            <a:extLst>
              <a:ext uri="{FF2B5EF4-FFF2-40B4-BE49-F238E27FC236}">
                <a16:creationId xmlns:a16="http://schemas.microsoft.com/office/drawing/2014/main" id="{CF4CEA34-79B6-B763-F1C4-FFDC5308583F}"/>
              </a:ext>
            </a:extLst>
          </p:cNvPr>
          <p:cNvCxnSpPr/>
          <p:nvPr/>
        </p:nvCxnSpPr>
        <p:spPr>
          <a:xfrm>
            <a:off x="5759450" y="1403350"/>
            <a:ext cx="6350" cy="4978400"/>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0093028-EABB-80DE-EACF-63EA155B2104}"/>
              </a:ext>
            </a:extLst>
          </p:cNvPr>
          <p:cNvSpPr txBox="1"/>
          <p:nvPr/>
        </p:nvSpPr>
        <p:spPr>
          <a:xfrm>
            <a:off x="8108950" y="1149350"/>
            <a:ext cx="2990850" cy="4680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wave on a string</a:t>
            </a:r>
          </a:p>
        </p:txBody>
      </p:sp>
      <p:sp>
        <p:nvSpPr>
          <p:cNvPr id="10" name="Oval 9">
            <a:extLst>
              <a:ext uri="{FF2B5EF4-FFF2-40B4-BE49-F238E27FC236}">
                <a16:creationId xmlns:a16="http://schemas.microsoft.com/office/drawing/2014/main" id="{A3E0CC62-8CA5-FD7D-EB9C-24919F5264C6}"/>
              </a:ext>
            </a:extLst>
          </p:cNvPr>
          <p:cNvSpPr/>
          <p:nvPr/>
        </p:nvSpPr>
        <p:spPr>
          <a:xfrm>
            <a:off x="958850" y="1993900"/>
            <a:ext cx="800100" cy="774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ball</a:t>
            </a:r>
            <a:endParaRPr lang="en-US"/>
          </a:p>
        </p:txBody>
      </p:sp>
      <p:cxnSp>
        <p:nvCxnSpPr>
          <p:cNvPr id="11" name="Straight Arrow Connector 10">
            <a:extLst>
              <a:ext uri="{FF2B5EF4-FFF2-40B4-BE49-F238E27FC236}">
                <a16:creationId xmlns:a16="http://schemas.microsoft.com/office/drawing/2014/main" id="{129A5A4C-8337-F50B-50F2-74FA065CB9F2}"/>
              </a:ext>
            </a:extLst>
          </p:cNvPr>
          <p:cNvCxnSpPr/>
          <p:nvPr/>
        </p:nvCxnSpPr>
        <p:spPr>
          <a:xfrm flipV="1">
            <a:off x="1362075" y="1400175"/>
            <a:ext cx="6350" cy="5842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12" name="Graphic 12">
            <a:extLst>
              <a:ext uri="{FF2B5EF4-FFF2-40B4-BE49-F238E27FC236}">
                <a16:creationId xmlns:a16="http://schemas.microsoft.com/office/drawing/2014/main" id="{52D31220-F3CC-1510-5B75-595A4FCDAB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4950" y="1300162"/>
            <a:ext cx="406400" cy="269875"/>
          </a:xfrm>
          <a:prstGeom prst="rect">
            <a:avLst/>
          </a:prstGeom>
        </p:spPr>
      </p:pic>
      <p:pic>
        <p:nvPicPr>
          <p:cNvPr id="14" name="Graphic 14">
            <a:extLst>
              <a:ext uri="{FF2B5EF4-FFF2-40B4-BE49-F238E27FC236}">
                <a16:creationId xmlns:a16="http://schemas.microsoft.com/office/drawing/2014/main" id="{CC1BEAB2-ACDA-3B7F-F9D9-23A3695FB4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9812" y="3019425"/>
            <a:ext cx="593725" cy="349250"/>
          </a:xfrm>
          <a:prstGeom prst="rect">
            <a:avLst/>
          </a:prstGeom>
        </p:spPr>
      </p:pic>
      <p:pic>
        <p:nvPicPr>
          <p:cNvPr id="15" name="Graphic 15">
            <a:extLst>
              <a:ext uri="{FF2B5EF4-FFF2-40B4-BE49-F238E27FC236}">
                <a16:creationId xmlns:a16="http://schemas.microsoft.com/office/drawing/2014/main" id="{6895E850-0907-05A4-2CBE-FF27AB14B0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6275" y="2265362"/>
            <a:ext cx="501650" cy="295275"/>
          </a:xfrm>
          <a:prstGeom prst="rect">
            <a:avLst/>
          </a:prstGeom>
        </p:spPr>
      </p:pic>
      <p:sp>
        <p:nvSpPr>
          <p:cNvPr id="16" name="TextBox 15">
            <a:extLst>
              <a:ext uri="{FF2B5EF4-FFF2-40B4-BE49-F238E27FC236}">
                <a16:creationId xmlns:a16="http://schemas.microsoft.com/office/drawing/2014/main" id="{5E4A7349-6119-5D8F-4D26-DD0E015F532F}"/>
              </a:ext>
            </a:extLst>
          </p:cNvPr>
          <p:cNvSpPr txBox="1"/>
          <p:nvPr/>
        </p:nvSpPr>
        <p:spPr>
          <a:xfrm>
            <a:off x="2079625" y="16160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initial position and velocity</a:t>
            </a:r>
          </a:p>
        </p:txBody>
      </p:sp>
      <p:sp>
        <p:nvSpPr>
          <p:cNvPr id="17" name="TextBox 16">
            <a:extLst>
              <a:ext uri="{FF2B5EF4-FFF2-40B4-BE49-F238E27FC236}">
                <a16:creationId xmlns:a16="http://schemas.microsoft.com/office/drawing/2014/main" id="{01932F9D-D39F-7467-A765-F26B6CDABE60}"/>
              </a:ext>
            </a:extLst>
          </p:cNvPr>
          <p:cNvSpPr txBox="1"/>
          <p:nvPr/>
        </p:nvSpPr>
        <p:spPr>
          <a:xfrm>
            <a:off x="1600200" y="3022600"/>
            <a:ext cx="3060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height of ball above ground</a:t>
            </a:r>
          </a:p>
        </p:txBody>
      </p:sp>
      <p:sp>
        <p:nvSpPr>
          <p:cNvPr id="18" name="TextBox 17">
            <a:extLst>
              <a:ext uri="{FF2B5EF4-FFF2-40B4-BE49-F238E27FC236}">
                <a16:creationId xmlns:a16="http://schemas.microsoft.com/office/drawing/2014/main" id="{1FAED73D-54D8-01B2-ECD8-1BD04FFA1E80}"/>
              </a:ext>
            </a:extLst>
          </p:cNvPr>
          <p:cNvSpPr txBox="1"/>
          <p:nvPr/>
        </p:nvSpPr>
        <p:spPr>
          <a:xfrm>
            <a:off x="898525" y="36099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Equation of motion:</a:t>
            </a:r>
          </a:p>
        </p:txBody>
      </p:sp>
      <p:pic>
        <p:nvPicPr>
          <p:cNvPr id="19" name="Graphic 19">
            <a:extLst>
              <a:ext uri="{FF2B5EF4-FFF2-40B4-BE49-F238E27FC236}">
                <a16:creationId xmlns:a16="http://schemas.microsoft.com/office/drawing/2014/main" id="{64183805-F160-9C9A-8FA6-F1D3C95F9E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01975" y="3565525"/>
            <a:ext cx="1752600" cy="654050"/>
          </a:xfrm>
          <a:prstGeom prst="rect">
            <a:avLst/>
          </a:prstGeom>
        </p:spPr>
      </p:pic>
      <p:sp>
        <p:nvSpPr>
          <p:cNvPr id="20" name="TextBox 19">
            <a:extLst>
              <a:ext uri="{FF2B5EF4-FFF2-40B4-BE49-F238E27FC236}">
                <a16:creationId xmlns:a16="http://schemas.microsoft.com/office/drawing/2014/main" id="{4CE7291E-583E-55EA-6259-6FA733C5C7C6}"/>
              </a:ext>
            </a:extLst>
          </p:cNvPr>
          <p:cNvSpPr txBox="1"/>
          <p:nvPr/>
        </p:nvSpPr>
        <p:spPr>
          <a:xfrm>
            <a:off x="901700" y="4508500"/>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Guess solution:</a:t>
            </a:r>
            <a:endParaRPr lang="en-US" dirty="0">
              <a:ea typeface="Calibri"/>
              <a:cs typeface="Calibri"/>
            </a:endParaRPr>
          </a:p>
        </p:txBody>
      </p:sp>
      <p:pic>
        <p:nvPicPr>
          <p:cNvPr id="21" name="Graphic 21">
            <a:extLst>
              <a:ext uri="{FF2B5EF4-FFF2-40B4-BE49-F238E27FC236}">
                <a16:creationId xmlns:a16="http://schemas.microsoft.com/office/drawing/2014/main" id="{27F5FAB7-0B1F-A3E7-47DA-F4E33F7DC5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16212" y="4402137"/>
            <a:ext cx="2454275" cy="523875"/>
          </a:xfrm>
          <a:prstGeom prst="rect">
            <a:avLst/>
          </a:prstGeom>
        </p:spPr>
      </p:pic>
      <p:sp>
        <p:nvSpPr>
          <p:cNvPr id="22" name="TextBox 21">
            <a:extLst>
              <a:ext uri="{FF2B5EF4-FFF2-40B4-BE49-F238E27FC236}">
                <a16:creationId xmlns:a16="http://schemas.microsoft.com/office/drawing/2014/main" id="{E3544F84-2819-B93E-2BB2-9D52A8F5ED3D}"/>
              </a:ext>
            </a:extLst>
          </p:cNvPr>
          <p:cNvSpPr txBox="1"/>
          <p:nvPr/>
        </p:nvSpPr>
        <p:spPr>
          <a:xfrm>
            <a:off x="1108075" y="5260975"/>
            <a:ext cx="4044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Check if equation of motion is satisfied</a:t>
            </a:r>
          </a:p>
        </p:txBody>
      </p:sp>
      <p:sp>
        <p:nvSpPr>
          <p:cNvPr id="24" name="TextBox 23">
            <a:extLst>
              <a:ext uri="{FF2B5EF4-FFF2-40B4-BE49-F238E27FC236}">
                <a16:creationId xmlns:a16="http://schemas.microsoft.com/office/drawing/2014/main" id="{180AFA3D-8906-7909-EE65-B71A4C75A33A}"/>
              </a:ext>
            </a:extLst>
          </p:cNvPr>
          <p:cNvSpPr txBox="1"/>
          <p:nvPr/>
        </p:nvSpPr>
        <p:spPr>
          <a:xfrm>
            <a:off x="1177925" y="5597525"/>
            <a:ext cx="3917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Check if initial conditions are satisfied</a:t>
            </a:r>
          </a:p>
        </p:txBody>
      </p:sp>
      <p:sp>
        <p:nvSpPr>
          <p:cNvPr id="25" name="TextBox 24">
            <a:extLst>
              <a:ext uri="{FF2B5EF4-FFF2-40B4-BE49-F238E27FC236}">
                <a16:creationId xmlns:a16="http://schemas.microsoft.com/office/drawing/2014/main" id="{58D924C9-F0F0-EFDC-B7B6-56D92E048C6C}"/>
              </a:ext>
            </a:extLst>
          </p:cNvPr>
          <p:cNvSpPr txBox="1"/>
          <p:nvPr/>
        </p:nvSpPr>
        <p:spPr>
          <a:xfrm>
            <a:off x="1758950" y="6057900"/>
            <a:ext cx="2616200" cy="646331"/>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If so, x(t) describes what the ball actually does!</a:t>
            </a:r>
          </a:p>
        </p:txBody>
      </p:sp>
      <p:pic>
        <p:nvPicPr>
          <p:cNvPr id="28" name="Picture 19" descr="A picture containing lamp&#10;&#10;Description automatically generated">
            <a:extLst>
              <a:ext uri="{FF2B5EF4-FFF2-40B4-BE49-F238E27FC236}">
                <a16:creationId xmlns:a16="http://schemas.microsoft.com/office/drawing/2014/main" id="{4C3FE907-FA43-E2A3-1F5B-2BDE7ED74857}"/>
              </a:ext>
            </a:extLst>
          </p:cNvPr>
          <p:cNvPicPr>
            <a:picLocks noChangeAspect="1"/>
          </p:cNvPicPr>
          <p:nvPr/>
        </p:nvPicPr>
        <p:blipFill>
          <a:blip r:embed="rId13"/>
          <a:stretch>
            <a:fillRect/>
          </a:stretch>
        </p:blipFill>
        <p:spPr>
          <a:xfrm>
            <a:off x="6343650" y="1749044"/>
            <a:ext cx="3625850" cy="2242312"/>
          </a:xfrm>
          <a:prstGeom prst="rect">
            <a:avLst/>
          </a:prstGeom>
        </p:spPr>
      </p:pic>
      <p:cxnSp>
        <p:nvCxnSpPr>
          <p:cNvPr id="36" name="Straight Arrow Connector 35">
            <a:extLst>
              <a:ext uri="{FF2B5EF4-FFF2-40B4-BE49-F238E27FC236}">
                <a16:creationId xmlns:a16="http://schemas.microsoft.com/office/drawing/2014/main" id="{083B7D42-E16A-A33A-7A56-011E45F8CFA0}"/>
              </a:ext>
            </a:extLst>
          </p:cNvPr>
          <p:cNvCxnSpPr/>
          <p:nvPr/>
        </p:nvCxnSpPr>
        <p:spPr>
          <a:xfrm>
            <a:off x="6076950" y="3886200"/>
            <a:ext cx="42672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C15A25B-9F24-4ADE-62B4-43F332BD5CB2}"/>
              </a:ext>
            </a:extLst>
          </p:cNvPr>
          <p:cNvCxnSpPr>
            <a:cxnSpLocks/>
          </p:cNvCxnSpPr>
          <p:nvPr/>
        </p:nvCxnSpPr>
        <p:spPr>
          <a:xfrm flipV="1">
            <a:off x="6261099" y="1651000"/>
            <a:ext cx="12700" cy="23304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Graphic 38">
            <a:extLst>
              <a:ext uri="{FF2B5EF4-FFF2-40B4-BE49-F238E27FC236}">
                <a16:creationId xmlns:a16="http://schemas.microsoft.com/office/drawing/2014/main" id="{25CDDBEA-A4C3-3ADC-A1DB-77C726C3EF7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65875" y="1406525"/>
            <a:ext cx="533400" cy="292100"/>
          </a:xfrm>
          <a:prstGeom prst="rect">
            <a:avLst/>
          </a:prstGeom>
        </p:spPr>
      </p:pic>
      <p:sp>
        <p:nvSpPr>
          <p:cNvPr id="39" name="TextBox 38">
            <a:extLst>
              <a:ext uri="{FF2B5EF4-FFF2-40B4-BE49-F238E27FC236}">
                <a16:creationId xmlns:a16="http://schemas.microsoft.com/office/drawing/2014/main" id="{9B3CCEBC-F8DA-44D7-3560-18B31D7C1B8D}"/>
              </a:ext>
            </a:extLst>
          </p:cNvPr>
          <p:cNvSpPr txBox="1"/>
          <p:nvPr/>
        </p:nvSpPr>
        <p:spPr>
          <a:xfrm>
            <a:off x="6073775" y="42449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Equation of motion:</a:t>
            </a:r>
          </a:p>
        </p:txBody>
      </p:sp>
      <p:pic>
        <p:nvPicPr>
          <p:cNvPr id="41" name="Graphic 10">
            <a:extLst>
              <a:ext uri="{FF2B5EF4-FFF2-40B4-BE49-F238E27FC236}">
                <a16:creationId xmlns:a16="http://schemas.microsoft.com/office/drawing/2014/main" id="{6BFA81D4-3E41-AD2E-0476-A88BB7A9C8A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50225" y="4113212"/>
            <a:ext cx="3200400" cy="708025"/>
          </a:xfrm>
          <a:prstGeom prst="rect">
            <a:avLst/>
          </a:prstGeom>
        </p:spPr>
      </p:pic>
      <p:sp>
        <p:nvSpPr>
          <p:cNvPr id="42" name="TextBox 41">
            <a:extLst>
              <a:ext uri="{FF2B5EF4-FFF2-40B4-BE49-F238E27FC236}">
                <a16:creationId xmlns:a16="http://schemas.microsoft.com/office/drawing/2014/main" id="{B5F92EF2-D633-BFBB-79F5-EFDDDD0EDCAD}"/>
              </a:ext>
            </a:extLst>
          </p:cNvPr>
          <p:cNvSpPr txBox="1"/>
          <p:nvPr/>
        </p:nvSpPr>
        <p:spPr>
          <a:xfrm>
            <a:off x="6045200" y="4927600"/>
            <a:ext cx="1790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Guess a solution:</a:t>
            </a:r>
          </a:p>
        </p:txBody>
      </p:sp>
      <p:sp>
        <p:nvSpPr>
          <p:cNvPr id="46" name="TextBox 45">
            <a:extLst>
              <a:ext uri="{FF2B5EF4-FFF2-40B4-BE49-F238E27FC236}">
                <a16:creationId xmlns:a16="http://schemas.microsoft.com/office/drawing/2014/main" id="{096A17AD-D6E0-E815-6562-85C8807DC89D}"/>
              </a:ext>
            </a:extLst>
          </p:cNvPr>
          <p:cNvSpPr txBox="1"/>
          <p:nvPr/>
        </p:nvSpPr>
        <p:spPr>
          <a:xfrm>
            <a:off x="6607174" y="5394324"/>
            <a:ext cx="4044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Check if equation of motion is satisfied</a:t>
            </a:r>
          </a:p>
        </p:txBody>
      </p:sp>
      <p:sp>
        <p:nvSpPr>
          <p:cNvPr id="47" name="TextBox 46">
            <a:extLst>
              <a:ext uri="{FF2B5EF4-FFF2-40B4-BE49-F238E27FC236}">
                <a16:creationId xmlns:a16="http://schemas.microsoft.com/office/drawing/2014/main" id="{6F9415F5-9BF4-D96E-549D-CB0BFF08B853}"/>
              </a:ext>
            </a:extLst>
          </p:cNvPr>
          <p:cNvSpPr txBox="1"/>
          <p:nvPr/>
        </p:nvSpPr>
        <p:spPr>
          <a:xfrm>
            <a:off x="7023099" y="5924550"/>
            <a:ext cx="3035300" cy="646331"/>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If so, y(x, t) describes a possible motion of the string!</a:t>
            </a:r>
            <a:endParaRPr lang="en-US" dirty="0">
              <a:ea typeface="Calibri"/>
              <a:cs typeface="Calibri"/>
            </a:endParaRPr>
          </a:p>
        </p:txBody>
      </p:sp>
      <p:pic>
        <p:nvPicPr>
          <p:cNvPr id="49" name="Graphic 49">
            <a:extLst>
              <a:ext uri="{FF2B5EF4-FFF2-40B4-BE49-F238E27FC236}">
                <a16:creationId xmlns:a16="http://schemas.microsoft.com/office/drawing/2014/main" id="{6EF975E4-7CBF-27DE-BE07-0BA376FDC0A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24800" y="4968875"/>
            <a:ext cx="2419350" cy="298450"/>
          </a:xfrm>
          <a:prstGeom prst="rect">
            <a:avLst/>
          </a:prstGeom>
        </p:spPr>
      </p:pic>
      <p:sp>
        <p:nvSpPr>
          <p:cNvPr id="50" name="TextBox 49">
            <a:extLst>
              <a:ext uri="{FF2B5EF4-FFF2-40B4-BE49-F238E27FC236}">
                <a16:creationId xmlns:a16="http://schemas.microsoft.com/office/drawing/2014/main" id="{62598A31-2834-2692-EAC8-812FD6E8DB5F}"/>
              </a:ext>
            </a:extLst>
          </p:cNvPr>
          <p:cNvSpPr txBox="1"/>
          <p:nvPr/>
        </p:nvSpPr>
        <p:spPr>
          <a:xfrm>
            <a:off x="8305491" y="6651625"/>
            <a:ext cx="42862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757070"/>
                </a:solidFill>
              </a:rPr>
              <a:t>We are avoiding getting into the details of initial conditions for a string...</a:t>
            </a:r>
            <a:endParaRPr lang="en-US" sz="1000" dirty="0">
              <a:solidFill>
                <a:srgbClr val="757070"/>
              </a:solidFill>
              <a:ea typeface="Calibri"/>
              <a:cs typeface="Calibri"/>
            </a:endParaRPr>
          </a:p>
        </p:txBody>
      </p:sp>
      <p:pic>
        <p:nvPicPr>
          <p:cNvPr id="52" name="Graphic 15">
            <a:extLst>
              <a:ext uri="{FF2B5EF4-FFF2-40B4-BE49-F238E27FC236}">
                <a16:creationId xmlns:a16="http://schemas.microsoft.com/office/drawing/2014/main" id="{F1ABE85E-E472-F759-A1A0-19F86E83250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417175" y="3727450"/>
            <a:ext cx="234950" cy="190500"/>
          </a:xfrm>
          <a:prstGeom prst="rect">
            <a:avLst/>
          </a:prstGeom>
        </p:spPr>
      </p:pic>
    </p:spTree>
    <p:extLst>
      <p:ext uri="{BB962C8B-B14F-4D97-AF65-F5344CB8AC3E}">
        <p14:creationId xmlns:p14="http://schemas.microsoft.com/office/powerpoint/2010/main" val="1575699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35C2-8105-D7CA-708B-C30079CE6A0B}"/>
              </a:ext>
            </a:extLst>
          </p:cNvPr>
          <p:cNvSpPr>
            <a:spLocks noGrp="1"/>
          </p:cNvSpPr>
          <p:nvPr>
            <p:ph type="title"/>
          </p:nvPr>
        </p:nvSpPr>
        <p:spPr/>
        <p:txBody>
          <a:bodyPr/>
          <a:lstStyle/>
          <a:p>
            <a:r>
              <a:rPr lang="en-US" dirty="0">
                <a:ln w="12700">
                  <a:solidFill>
                    <a:prstClr val="black"/>
                  </a:solidFill>
                </a:ln>
                <a:ea typeface="Calibri"/>
                <a:cs typeface="Calibri"/>
              </a:rPr>
              <a:t>We have discovered </a:t>
            </a:r>
            <a:r>
              <a:rPr lang="en-US" i="1" dirty="0">
                <a:ln w="12700">
                  <a:solidFill>
                    <a:prstClr val="black"/>
                  </a:solidFill>
                </a:ln>
                <a:ea typeface="Calibri"/>
                <a:cs typeface="Calibri"/>
              </a:rPr>
              <a:t>travelling wave </a:t>
            </a:r>
            <a:r>
              <a:rPr lang="en-US" dirty="0">
                <a:ln w="12700">
                  <a:solidFill>
                    <a:prstClr val="black"/>
                  </a:solidFill>
                </a:ln>
                <a:ea typeface="Calibri"/>
                <a:cs typeface="Calibri"/>
              </a:rPr>
              <a:t>solutions</a:t>
            </a:r>
            <a:endParaRPr lang="en-US" dirty="0"/>
          </a:p>
        </p:txBody>
      </p:sp>
      <p:pic>
        <p:nvPicPr>
          <p:cNvPr id="4" name="Picture 19" descr="A picture containing lamp&#10;&#10;Description automatically generated">
            <a:extLst>
              <a:ext uri="{FF2B5EF4-FFF2-40B4-BE49-F238E27FC236}">
                <a16:creationId xmlns:a16="http://schemas.microsoft.com/office/drawing/2014/main" id="{7FECFFC5-60AB-58EF-1376-78C845AAAEBB}"/>
              </a:ext>
            </a:extLst>
          </p:cNvPr>
          <p:cNvPicPr>
            <a:picLocks noChangeAspect="1"/>
          </p:cNvPicPr>
          <p:nvPr/>
        </p:nvPicPr>
        <p:blipFill>
          <a:blip r:embed="rId2"/>
          <a:stretch>
            <a:fillRect/>
          </a:stretch>
        </p:blipFill>
        <p:spPr>
          <a:xfrm>
            <a:off x="1193800" y="1323594"/>
            <a:ext cx="3625850" cy="2242312"/>
          </a:xfrm>
          <a:prstGeom prst="rect">
            <a:avLst/>
          </a:prstGeom>
        </p:spPr>
      </p:pic>
      <p:cxnSp>
        <p:nvCxnSpPr>
          <p:cNvPr id="6" name="Straight Arrow Connector 5">
            <a:extLst>
              <a:ext uri="{FF2B5EF4-FFF2-40B4-BE49-F238E27FC236}">
                <a16:creationId xmlns:a16="http://schemas.microsoft.com/office/drawing/2014/main" id="{9DB27637-EA9E-F0C0-5A75-DAE043F6A6EB}"/>
              </a:ext>
            </a:extLst>
          </p:cNvPr>
          <p:cNvCxnSpPr/>
          <p:nvPr/>
        </p:nvCxnSpPr>
        <p:spPr>
          <a:xfrm>
            <a:off x="927100" y="3460750"/>
            <a:ext cx="42672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3877CAF-33EB-97EB-B762-834BF6B83638}"/>
              </a:ext>
            </a:extLst>
          </p:cNvPr>
          <p:cNvCxnSpPr>
            <a:cxnSpLocks/>
          </p:cNvCxnSpPr>
          <p:nvPr/>
        </p:nvCxnSpPr>
        <p:spPr>
          <a:xfrm flipV="1">
            <a:off x="1111249" y="1225550"/>
            <a:ext cx="12700" cy="23304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Graphic 38">
            <a:extLst>
              <a:ext uri="{FF2B5EF4-FFF2-40B4-BE49-F238E27FC236}">
                <a16:creationId xmlns:a16="http://schemas.microsoft.com/office/drawing/2014/main" id="{8FAD3889-E5C1-8312-793D-3C75785A70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6025" y="981075"/>
            <a:ext cx="533400" cy="292100"/>
          </a:xfrm>
          <a:prstGeom prst="rect">
            <a:avLst/>
          </a:prstGeom>
        </p:spPr>
      </p:pic>
      <p:pic>
        <p:nvPicPr>
          <p:cNvPr id="12" name="Graphic 15">
            <a:extLst>
              <a:ext uri="{FF2B5EF4-FFF2-40B4-BE49-F238E27FC236}">
                <a16:creationId xmlns:a16="http://schemas.microsoft.com/office/drawing/2014/main" id="{2851E217-1EB5-E1B3-62C1-6F3A4A55A3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7325" y="3302000"/>
            <a:ext cx="234950" cy="190500"/>
          </a:xfrm>
          <a:prstGeom prst="rect">
            <a:avLst/>
          </a:prstGeom>
        </p:spPr>
      </p:pic>
      <p:pic>
        <p:nvPicPr>
          <p:cNvPr id="16" name="Picture 16" descr="A picture containing lamp&#10;&#10;Description automatically generated">
            <a:extLst>
              <a:ext uri="{FF2B5EF4-FFF2-40B4-BE49-F238E27FC236}">
                <a16:creationId xmlns:a16="http://schemas.microsoft.com/office/drawing/2014/main" id="{EEEA2430-69BE-6EE3-95D5-BBED82BE68FC}"/>
              </a:ext>
            </a:extLst>
          </p:cNvPr>
          <p:cNvPicPr>
            <a:picLocks noChangeAspect="1"/>
          </p:cNvPicPr>
          <p:nvPr/>
        </p:nvPicPr>
        <p:blipFill>
          <a:blip r:embed="rId7"/>
          <a:stretch>
            <a:fillRect/>
          </a:stretch>
        </p:blipFill>
        <p:spPr>
          <a:xfrm>
            <a:off x="6527800" y="1069594"/>
            <a:ext cx="4089400" cy="2528062"/>
          </a:xfrm>
          <a:prstGeom prst="rect">
            <a:avLst/>
          </a:prstGeom>
        </p:spPr>
      </p:pic>
      <p:cxnSp>
        <p:nvCxnSpPr>
          <p:cNvPr id="17" name="Straight Arrow Connector 16">
            <a:extLst>
              <a:ext uri="{FF2B5EF4-FFF2-40B4-BE49-F238E27FC236}">
                <a16:creationId xmlns:a16="http://schemas.microsoft.com/office/drawing/2014/main" id="{1DFE9E0B-7BE5-1B0D-D8D0-C98F2E3B05E9}"/>
              </a:ext>
            </a:extLst>
          </p:cNvPr>
          <p:cNvCxnSpPr>
            <a:cxnSpLocks/>
          </p:cNvCxnSpPr>
          <p:nvPr/>
        </p:nvCxnSpPr>
        <p:spPr>
          <a:xfrm>
            <a:off x="6330950" y="3517899"/>
            <a:ext cx="42672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026F667-C620-B1C9-1845-D8540F669A72}"/>
              </a:ext>
            </a:extLst>
          </p:cNvPr>
          <p:cNvCxnSpPr>
            <a:cxnSpLocks/>
          </p:cNvCxnSpPr>
          <p:nvPr/>
        </p:nvCxnSpPr>
        <p:spPr>
          <a:xfrm flipV="1">
            <a:off x="6515098" y="1282700"/>
            <a:ext cx="12700" cy="23304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Graphic 15">
            <a:extLst>
              <a:ext uri="{FF2B5EF4-FFF2-40B4-BE49-F238E27FC236}">
                <a16:creationId xmlns:a16="http://schemas.microsoft.com/office/drawing/2014/main" id="{C787FA25-E25D-7A86-2D75-00E114D614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1174" y="3359149"/>
            <a:ext cx="234950" cy="190500"/>
          </a:xfrm>
          <a:prstGeom prst="rect">
            <a:avLst/>
          </a:prstGeom>
        </p:spPr>
      </p:pic>
      <p:pic>
        <p:nvPicPr>
          <p:cNvPr id="15" name="Graphic 49">
            <a:extLst>
              <a:ext uri="{FF2B5EF4-FFF2-40B4-BE49-F238E27FC236}">
                <a16:creationId xmlns:a16="http://schemas.microsoft.com/office/drawing/2014/main" id="{6587309E-C37C-9D70-6587-6DA6B5CD29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48400" y="866775"/>
            <a:ext cx="2419350" cy="298450"/>
          </a:xfrm>
          <a:prstGeom prst="rect">
            <a:avLst/>
          </a:prstGeom>
        </p:spPr>
      </p:pic>
      <p:sp>
        <p:nvSpPr>
          <p:cNvPr id="21" name="TextBox 20">
            <a:extLst>
              <a:ext uri="{FF2B5EF4-FFF2-40B4-BE49-F238E27FC236}">
                <a16:creationId xmlns:a16="http://schemas.microsoft.com/office/drawing/2014/main" id="{DB627BFE-8064-5258-1DDC-68E91A95C4CE}"/>
              </a:ext>
            </a:extLst>
          </p:cNvPr>
          <p:cNvSpPr txBox="1"/>
          <p:nvPr/>
        </p:nvSpPr>
        <p:spPr>
          <a:xfrm>
            <a:off x="1108075" y="392747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ea typeface="Calibri"/>
                <a:cs typeface="Calibri"/>
              </a:rPr>
              <a:t>Note:</a:t>
            </a:r>
          </a:p>
        </p:txBody>
      </p:sp>
      <p:sp>
        <p:nvSpPr>
          <p:cNvPr id="22" name="TextBox 21">
            <a:extLst>
              <a:ext uri="{FF2B5EF4-FFF2-40B4-BE49-F238E27FC236}">
                <a16:creationId xmlns:a16="http://schemas.microsoft.com/office/drawing/2014/main" id="{F51AA377-8F04-A765-090A-5460AB071464}"/>
              </a:ext>
            </a:extLst>
          </p:cNvPr>
          <p:cNvSpPr txBox="1"/>
          <p:nvPr/>
        </p:nvSpPr>
        <p:spPr>
          <a:xfrm>
            <a:off x="1155700" y="4337050"/>
            <a:ext cx="4775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Calibri"/>
                <a:cs typeface="Calibri"/>
              </a:rPr>
              <a:t>           can be any shape</a:t>
            </a:r>
          </a:p>
          <a:p>
            <a:pPr marL="285750" indent="-285750">
              <a:buFont typeface="Arial"/>
              <a:buChar char="•"/>
            </a:pPr>
            <a:r>
              <a:rPr lang="en-US" dirty="0">
                <a:ea typeface="Calibri"/>
                <a:cs typeface="Calibri"/>
              </a:rPr>
              <a:t>We haven't talked about the </a:t>
            </a:r>
            <a:r>
              <a:rPr lang="en-US" i="1" dirty="0">
                <a:ea typeface="Calibri"/>
                <a:cs typeface="Calibri"/>
              </a:rPr>
              <a:t>ends</a:t>
            </a:r>
            <a:r>
              <a:rPr lang="en-US" dirty="0">
                <a:ea typeface="Calibri"/>
                <a:cs typeface="Calibri"/>
              </a:rPr>
              <a:t> of the string...</a:t>
            </a:r>
          </a:p>
          <a:p>
            <a:pPr marL="285750" indent="-285750">
              <a:buFont typeface="Arial"/>
              <a:buChar char="•"/>
            </a:pPr>
            <a:r>
              <a:rPr lang="en-US" dirty="0">
                <a:ea typeface="Calibri"/>
                <a:cs typeface="Calibri"/>
              </a:rPr>
              <a:t>The </a:t>
            </a:r>
            <a:r>
              <a:rPr lang="en-US" i="1" dirty="0">
                <a:ea typeface="Calibri"/>
                <a:cs typeface="Calibri"/>
              </a:rPr>
              <a:t>wave speed</a:t>
            </a:r>
            <a:r>
              <a:rPr lang="en-US" dirty="0">
                <a:ea typeface="Calibri"/>
                <a:cs typeface="Calibri"/>
              </a:rPr>
              <a:t>       is a property of the string (depends on tension, mass density) and is same for all waves</a:t>
            </a:r>
          </a:p>
        </p:txBody>
      </p:sp>
      <p:pic>
        <p:nvPicPr>
          <p:cNvPr id="23" name="Graphic 38">
            <a:extLst>
              <a:ext uri="{FF2B5EF4-FFF2-40B4-BE49-F238E27FC236}">
                <a16:creationId xmlns:a16="http://schemas.microsoft.com/office/drawing/2014/main" id="{8029EA5B-ABC7-7F4B-E3ED-E443D22DFD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224" y="4378324"/>
            <a:ext cx="533400" cy="292100"/>
          </a:xfrm>
          <a:prstGeom prst="rect">
            <a:avLst/>
          </a:prstGeom>
        </p:spPr>
      </p:pic>
      <p:pic>
        <p:nvPicPr>
          <p:cNvPr id="24" name="Graphic 24">
            <a:extLst>
              <a:ext uri="{FF2B5EF4-FFF2-40B4-BE49-F238E27FC236}">
                <a16:creationId xmlns:a16="http://schemas.microsoft.com/office/drawing/2014/main" id="{79BEAA55-8235-48E7-2B39-6F2C8E6A5F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06737" y="5238750"/>
            <a:ext cx="193675" cy="184150"/>
          </a:xfrm>
          <a:prstGeom prst="rect">
            <a:avLst/>
          </a:prstGeom>
        </p:spPr>
      </p:pic>
    </p:spTree>
    <p:extLst>
      <p:ext uri="{BB962C8B-B14F-4D97-AF65-F5344CB8AC3E}">
        <p14:creationId xmlns:p14="http://schemas.microsoft.com/office/powerpoint/2010/main" val="4024746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981"/>
            <a:ext cx="10515600" cy="743483"/>
          </a:xfrm>
        </p:spPr>
        <p:txBody>
          <a:bodyPr>
            <a:normAutofit fontScale="90000"/>
          </a:bodyPr>
          <a:lstStyle/>
          <a:p>
            <a:r>
              <a:rPr lang="en-US" dirty="0"/>
              <a:t>Harmonic travelling waves are travelling waves with a sinusoidal shape</a:t>
            </a:r>
          </a:p>
        </p:txBody>
      </p:sp>
      <p:pic>
        <p:nvPicPr>
          <p:cNvPr id="4" name="wri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098431"/>
            <a:ext cx="5140503" cy="5140503"/>
          </a:xfrm>
          <a:prstGeom prst="rect">
            <a:avLst/>
          </a:prstGeom>
        </p:spPr>
      </p:pic>
      <p:sp>
        <p:nvSpPr>
          <p:cNvPr id="12" name="TextBox 11">
            <a:extLst>
              <a:ext uri="{FF2B5EF4-FFF2-40B4-BE49-F238E27FC236}">
                <a16:creationId xmlns:a16="http://schemas.microsoft.com/office/drawing/2014/main" id="{EC99C2A8-7DFD-7CA9-336D-B6A211E4BB26}"/>
              </a:ext>
            </a:extLst>
          </p:cNvPr>
          <p:cNvSpPr txBox="1"/>
          <p:nvPr/>
        </p:nvSpPr>
        <p:spPr>
          <a:xfrm>
            <a:off x="6889750" y="1409700"/>
            <a:ext cx="3530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Here is a harmonic travelling wave:</a:t>
            </a:r>
          </a:p>
        </p:txBody>
      </p:sp>
      <p:sp>
        <p:nvSpPr>
          <p:cNvPr id="13" name="TextBox 12">
            <a:extLst>
              <a:ext uri="{FF2B5EF4-FFF2-40B4-BE49-F238E27FC236}">
                <a16:creationId xmlns:a16="http://schemas.microsoft.com/office/drawing/2014/main" id="{497E7E83-489E-273E-F4C1-6A19197897E3}"/>
              </a:ext>
            </a:extLst>
          </p:cNvPr>
          <p:cNvSpPr txBox="1"/>
          <p:nvPr/>
        </p:nvSpPr>
        <p:spPr>
          <a:xfrm>
            <a:off x="6858000" y="2482850"/>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This wave is moving...</a:t>
            </a:r>
          </a:p>
          <a:p>
            <a:endParaRPr lang="en-US" dirty="0">
              <a:ea typeface="Calibri"/>
              <a:cs typeface="Calibri"/>
            </a:endParaRPr>
          </a:p>
          <a:p>
            <a:r>
              <a:rPr lang="en-US" dirty="0">
                <a:ea typeface="Calibri"/>
                <a:cs typeface="Calibri"/>
              </a:rPr>
              <a:t>A) rightward</a:t>
            </a:r>
          </a:p>
          <a:p>
            <a:r>
              <a:rPr lang="en-US" dirty="0">
                <a:ea typeface="Calibri"/>
                <a:cs typeface="Calibri"/>
              </a:rPr>
              <a:t>B) leftward</a:t>
            </a:r>
          </a:p>
          <a:p>
            <a:r>
              <a:rPr lang="en-US" dirty="0">
                <a:ea typeface="Calibri"/>
                <a:cs typeface="Calibri"/>
              </a:rPr>
              <a:t>C) </a:t>
            </a:r>
            <a:r>
              <a:rPr lang="en-US" dirty="0" err="1">
                <a:ea typeface="Calibri"/>
                <a:cs typeface="Calibri"/>
              </a:rPr>
              <a:t>squidward</a:t>
            </a:r>
          </a:p>
        </p:txBody>
      </p:sp>
      <p:sp>
        <p:nvSpPr>
          <p:cNvPr id="14" name="TextBox 13">
            <a:extLst>
              <a:ext uri="{FF2B5EF4-FFF2-40B4-BE49-F238E27FC236}">
                <a16:creationId xmlns:a16="http://schemas.microsoft.com/office/drawing/2014/main" id="{2C86DB20-D7FF-E22E-BB90-3FD0CF42A0A5}"/>
              </a:ext>
            </a:extLst>
          </p:cNvPr>
          <p:cNvSpPr txBox="1"/>
          <p:nvPr/>
        </p:nvSpPr>
        <p:spPr>
          <a:xfrm>
            <a:off x="6775450" y="4260850"/>
            <a:ext cx="395605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     and         must be related to the wave speed      for this to be a true solution. How are they related?</a:t>
            </a:r>
          </a:p>
          <a:p>
            <a:endParaRPr lang="en-US" dirty="0">
              <a:ea typeface="Calibri"/>
              <a:cs typeface="Calibri"/>
            </a:endParaRPr>
          </a:p>
          <a:p>
            <a:r>
              <a:rPr lang="en-US" dirty="0">
                <a:ea typeface="Calibri"/>
                <a:cs typeface="Calibri"/>
              </a:rPr>
              <a:t>A) </a:t>
            </a:r>
          </a:p>
          <a:p>
            <a:r>
              <a:rPr lang="en-US" dirty="0">
                <a:ea typeface="Calibri"/>
                <a:cs typeface="Calibri"/>
              </a:rPr>
              <a:t>B) </a:t>
            </a:r>
          </a:p>
          <a:p>
            <a:r>
              <a:rPr lang="en-US" dirty="0">
                <a:ea typeface="Calibri"/>
                <a:cs typeface="Calibri"/>
              </a:rPr>
              <a:t>C) </a:t>
            </a:r>
          </a:p>
        </p:txBody>
      </p:sp>
      <p:pic>
        <p:nvPicPr>
          <p:cNvPr id="16" name="Graphic 16">
            <a:extLst>
              <a:ext uri="{FF2B5EF4-FFF2-40B4-BE49-F238E27FC236}">
                <a16:creationId xmlns:a16="http://schemas.microsoft.com/office/drawing/2014/main" id="{7CFB52FE-639F-FDA8-D641-1BA49817B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12062" y="4343400"/>
            <a:ext cx="282575" cy="209550"/>
          </a:xfrm>
          <a:prstGeom prst="rect">
            <a:avLst/>
          </a:prstGeom>
        </p:spPr>
      </p:pic>
      <p:pic>
        <p:nvPicPr>
          <p:cNvPr id="18" name="Graphic 18">
            <a:extLst>
              <a:ext uri="{FF2B5EF4-FFF2-40B4-BE49-F238E27FC236}">
                <a16:creationId xmlns:a16="http://schemas.microsoft.com/office/drawing/2014/main" id="{60E35589-B139-5E10-1ECC-4DBBB21711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5137" y="4262437"/>
            <a:ext cx="206375" cy="295275"/>
          </a:xfrm>
          <a:prstGeom prst="rect">
            <a:avLst/>
          </a:prstGeom>
        </p:spPr>
      </p:pic>
      <p:pic>
        <p:nvPicPr>
          <p:cNvPr id="20" name="Graphic 24">
            <a:extLst>
              <a:ext uri="{FF2B5EF4-FFF2-40B4-BE49-F238E27FC236}">
                <a16:creationId xmlns:a16="http://schemas.microsoft.com/office/drawing/2014/main" id="{50F91723-33CE-748A-AD1F-5276C60112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81887" y="4629150"/>
            <a:ext cx="193675" cy="184150"/>
          </a:xfrm>
          <a:prstGeom prst="rect">
            <a:avLst/>
          </a:prstGeom>
        </p:spPr>
      </p:pic>
      <p:pic>
        <p:nvPicPr>
          <p:cNvPr id="23" name="Graphic 23">
            <a:extLst>
              <a:ext uri="{FF2B5EF4-FFF2-40B4-BE49-F238E27FC236}">
                <a16:creationId xmlns:a16="http://schemas.microsoft.com/office/drawing/2014/main" id="{54D88065-DB64-F8BB-D832-10ED069894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46925" y="5413375"/>
            <a:ext cx="850900" cy="222250"/>
          </a:xfrm>
          <a:prstGeom prst="rect">
            <a:avLst/>
          </a:prstGeom>
        </p:spPr>
      </p:pic>
      <p:pic>
        <p:nvPicPr>
          <p:cNvPr id="26" name="Graphic 26">
            <a:extLst>
              <a:ext uri="{FF2B5EF4-FFF2-40B4-BE49-F238E27FC236}">
                <a16:creationId xmlns:a16="http://schemas.microsoft.com/office/drawing/2014/main" id="{8A5717E5-CC70-6F81-7FD7-571217D2A61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50100" y="5670550"/>
            <a:ext cx="844550" cy="215900"/>
          </a:xfrm>
          <a:prstGeom prst="rect">
            <a:avLst/>
          </a:prstGeom>
        </p:spPr>
      </p:pic>
      <p:pic>
        <p:nvPicPr>
          <p:cNvPr id="29" name="Graphic 29">
            <a:extLst>
              <a:ext uri="{FF2B5EF4-FFF2-40B4-BE49-F238E27FC236}">
                <a16:creationId xmlns:a16="http://schemas.microsoft.com/office/drawing/2014/main" id="{1C1E2188-F148-DBA8-2A22-5377C5D74DB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43750" y="5926137"/>
            <a:ext cx="571500" cy="365125"/>
          </a:xfrm>
          <a:prstGeom prst="rect">
            <a:avLst/>
          </a:prstGeom>
        </p:spPr>
      </p:pic>
      <p:pic>
        <p:nvPicPr>
          <p:cNvPr id="3" name="Graphic 4">
            <a:extLst>
              <a:ext uri="{FF2B5EF4-FFF2-40B4-BE49-F238E27FC236}">
                <a16:creationId xmlns:a16="http://schemas.microsoft.com/office/drawing/2014/main" id="{9F11C8BE-243F-88F7-03E6-AF92142495E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11601" y="1997762"/>
            <a:ext cx="3715608" cy="301882"/>
          </a:xfrm>
          <a:prstGeom prst="rect">
            <a:avLst/>
          </a:prstGeom>
        </p:spPr>
      </p:pic>
      <p:pic>
        <p:nvPicPr>
          <p:cNvPr id="5" name="Graphic 5">
            <a:extLst>
              <a:ext uri="{FF2B5EF4-FFF2-40B4-BE49-F238E27FC236}">
                <a16:creationId xmlns:a16="http://schemas.microsoft.com/office/drawing/2014/main" id="{6C0288CC-355E-3B77-2395-D4676E4E8D5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453677" y="1319255"/>
            <a:ext cx="195563" cy="272191"/>
          </a:xfrm>
          <a:prstGeom prst="rect">
            <a:avLst/>
          </a:prstGeom>
        </p:spPr>
      </p:pic>
      <p:pic>
        <p:nvPicPr>
          <p:cNvPr id="6" name="Graphic 6">
            <a:extLst>
              <a:ext uri="{FF2B5EF4-FFF2-40B4-BE49-F238E27FC236}">
                <a16:creationId xmlns:a16="http://schemas.microsoft.com/office/drawing/2014/main" id="{5638BD21-F641-EB53-D95D-36F20CF533D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622753" y="3507603"/>
            <a:ext cx="211952" cy="165443"/>
          </a:xfrm>
          <a:prstGeom prst="rect">
            <a:avLst/>
          </a:prstGeom>
        </p:spPr>
      </p:pic>
    </p:spTree>
    <p:extLst>
      <p:ext uri="{BB962C8B-B14F-4D97-AF65-F5344CB8AC3E}">
        <p14:creationId xmlns:p14="http://schemas.microsoft.com/office/powerpoint/2010/main" val="1059204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n w="12700">
                  <a:solidFill>
                    <a:prstClr val="black"/>
                  </a:solidFill>
                </a:ln>
                <a:ea typeface="Calibri"/>
                <a:cs typeface="Calibri"/>
              </a:rPr>
              <a:t>The anatomy of a harmonic travelling wave</a:t>
            </a:r>
          </a:p>
        </p:txBody>
      </p:sp>
      <p:pic>
        <p:nvPicPr>
          <p:cNvPr id="3" name="wri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747" y="912499"/>
            <a:ext cx="4546599" cy="4546599"/>
          </a:xfrm>
          <a:prstGeom prst="rect">
            <a:avLst/>
          </a:prstGeom>
        </p:spPr>
      </p:pic>
      <p:sp>
        <p:nvSpPr>
          <p:cNvPr id="12" name="TextBox 11">
            <a:extLst>
              <a:ext uri="{FF2B5EF4-FFF2-40B4-BE49-F238E27FC236}">
                <a16:creationId xmlns:a16="http://schemas.microsoft.com/office/drawing/2014/main" id="{AA72E2E8-EB46-0C6C-FA09-F563D8D9ADE0}"/>
              </a:ext>
            </a:extLst>
          </p:cNvPr>
          <p:cNvSpPr txBox="1"/>
          <p:nvPr/>
        </p:nvSpPr>
        <p:spPr>
          <a:xfrm>
            <a:off x="6457950" y="20320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ED7D31"/>
                </a:solidFill>
                <a:ea typeface="Calibri"/>
                <a:cs typeface="Calibri"/>
              </a:rPr>
              <a:t>amplitude</a:t>
            </a:r>
          </a:p>
        </p:txBody>
      </p:sp>
      <p:sp>
        <p:nvSpPr>
          <p:cNvPr id="13" name="TextBox 12">
            <a:extLst>
              <a:ext uri="{FF2B5EF4-FFF2-40B4-BE49-F238E27FC236}">
                <a16:creationId xmlns:a16="http://schemas.microsoft.com/office/drawing/2014/main" id="{B012BDA0-2E7D-3ABB-4DDA-4683AA813177}"/>
              </a:ext>
            </a:extLst>
          </p:cNvPr>
          <p:cNvSpPr txBox="1"/>
          <p:nvPr/>
        </p:nvSpPr>
        <p:spPr>
          <a:xfrm>
            <a:off x="7140575" y="24669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ED7D31"/>
                </a:solidFill>
              </a:rPr>
              <a:t>wavenumber</a:t>
            </a:r>
            <a:endParaRPr lang="en-US" dirty="0">
              <a:solidFill>
                <a:srgbClr val="ED7D31"/>
              </a:solidFill>
              <a:ea typeface="Calibri"/>
              <a:cs typeface="Calibri"/>
            </a:endParaRPr>
          </a:p>
        </p:txBody>
      </p:sp>
      <p:sp>
        <p:nvSpPr>
          <p:cNvPr id="14" name="TextBox 13">
            <a:extLst>
              <a:ext uri="{FF2B5EF4-FFF2-40B4-BE49-F238E27FC236}">
                <a16:creationId xmlns:a16="http://schemas.microsoft.com/office/drawing/2014/main" id="{C220625C-F959-EBFA-4D12-1C966B00A41B}"/>
              </a:ext>
            </a:extLst>
          </p:cNvPr>
          <p:cNvSpPr txBox="1"/>
          <p:nvPr/>
        </p:nvSpPr>
        <p:spPr>
          <a:xfrm>
            <a:off x="8070850" y="20955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ED7D31"/>
                </a:solidFill>
                <a:ea typeface="Calibri"/>
                <a:cs typeface="Calibri"/>
              </a:rPr>
              <a:t>angular frequency</a:t>
            </a:r>
          </a:p>
        </p:txBody>
      </p:sp>
      <p:sp>
        <p:nvSpPr>
          <p:cNvPr id="15" name="TextBox 14">
            <a:extLst>
              <a:ext uri="{FF2B5EF4-FFF2-40B4-BE49-F238E27FC236}">
                <a16:creationId xmlns:a16="http://schemas.microsoft.com/office/drawing/2014/main" id="{4B4131F4-5477-4690-76A8-AD4E3B59972D}"/>
              </a:ext>
            </a:extLst>
          </p:cNvPr>
          <p:cNvSpPr txBox="1"/>
          <p:nvPr/>
        </p:nvSpPr>
        <p:spPr>
          <a:xfrm>
            <a:off x="9693275" y="245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ED7D31"/>
                </a:solidFill>
                <a:ea typeface="Calibri"/>
                <a:cs typeface="Calibri"/>
              </a:rPr>
              <a:t>phase offset</a:t>
            </a:r>
          </a:p>
        </p:txBody>
      </p:sp>
      <p:cxnSp>
        <p:nvCxnSpPr>
          <p:cNvPr id="16" name="Straight Arrow Connector 15">
            <a:extLst>
              <a:ext uri="{FF2B5EF4-FFF2-40B4-BE49-F238E27FC236}">
                <a16:creationId xmlns:a16="http://schemas.microsoft.com/office/drawing/2014/main" id="{BCE55044-4F8B-A292-8E3B-3ED38456FD13}"/>
              </a:ext>
            </a:extLst>
          </p:cNvPr>
          <p:cNvCxnSpPr/>
          <p:nvPr/>
        </p:nvCxnSpPr>
        <p:spPr>
          <a:xfrm flipH="1">
            <a:off x="7213600" y="1555750"/>
            <a:ext cx="869950" cy="50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C242374-9DA8-989E-2F81-0F46789863B4}"/>
              </a:ext>
            </a:extLst>
          </p:cNvPr>
          <p:cNvCxnSpPr>
            <a:cxnSpLocks/>
          </p:cNvCxnSpPr>
          <p:nvPr/>
        </p:nvCxnSpPr>
        <p:spPr>
          <a:xfrm flipH="1">
            <a:off x="7874000" y="1504949"/>
            <a:ext cx="901700" cy="1009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D55B8CA-95D5-51DE-44CB-44CE68F16DD6}"/>
              </a:ext>
            </a:extLst>
          </p:cNvPr>
          <p:cNvCxnSpPr>
            <a:cxnSpLocks/>
          </p:cNvCxnSpPr>
          <p:nvPr/>
        </p:nvCxnSpPr>
        <p:spPr>
          <a:xfrm flipH="1">
            <a:off x="9093199" y="1508724"/>
            <a:ext cx="453252" cy="63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75A407-297D-2F8A-0F1E-B00ADD2980D3}"/>
              </a:ext>
            </a:extLst>
          </p:cNvPr>
          <p:cNvCxnSpPr>
            <a:cxnSpLocks/>
          </p:cNvCxnSpPr>
          <p:nvPr/>
        </p:nvCxnSpPr>
        <p:spPr>
          <a:xfrm>
            <a:off x="10244950" y="1607750"/>
            <a:ext cx="73284" cy="786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Graphic 23">
            <a:extLst>
              <a:ext uri="{FF2B5EF4-FFF2-40B4-BE49-F238E27FC236}">
                <a16:creationId xmlns:a16="http://schemas.microsoft.com/office/drawing/2014/main" id="{80E44CFA-C9A2-C72C-CCA5-E8E6307330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75350" y="3760787"/>
            <a:ext cx="685800" cy="434975"/>
          </a:xfrm>
          <a:prstGeom prst="rect">
            <a:avLst/>
          </a:prstGeom>
        </p:spPr>
      </p:pic>
      <p:pic>
        <p:nvPicPr>
          <p:cNvPr id="31" name="Graphic 31">
            <a:extLst>
              <a:ext uri="{FF2B5EF4-FFF2-40B4-BE49-F238E27FC236}">
                <a16:creationId xmlns:a16="http://schemas.microsoft.com/office/drawing/2014/main" id="{FDD4115D-0A18-FB9D-754E-AD78682BB9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45625" y="3760787"/>
            <a:ext cx="730250" cy="434975"/>
          </a:xfrm>
          <a:prstGeom prst="rect">
            <a:avLst/>
          </a:prstGeom>
        </p:spPr>
      </p:pic>
      <p:pic>
        <p:nvPicPr>
          <p:cNvPr id="32" name="Graphic 32">
            <a:extLst>
              <a:ext uri="{FF2B5EF4-FFF2-40B4-BE49-F238E27FC236}">
                <a16:creationId xmlns:a16="http://schemas.microsoft.com/office/drawing/2014/main" id="{0DF19E38-B388-2058-AC73-7D56AC8CE4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62850" y="4465637"/>
            <a:ext cx="958850" cy="561975"/>
          </a:xfrm>
          <a:prstGeom prst="rect">
            <a:avLst/>
          </a:prstGeom>
        </p:spPr>
      </p:pic>
      <p:pic>
        <p:nvPicPr>
          <p:cNvPr id="33" name="Graphic 33">
            <a:extLst>
              <a:ext uri="{FF2B5EF4-FFF2-40B4-BE49-F238E27FC236}">
                <a16:creationId xmlns:a16="http://schemas.microsoft.com/office/drawing/2014/main" id="{D189199A-D80F-F764-72AD-B1BD14C8DD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61137" y="5562600"/>
            <a:ext cx="962025" cy="241300"/>
          </a:xfrm>
          <a:prstGeom prst="rect">
            <a:avLst/>
          </a:prstGeom>
        </p:spPr>
      </p:pic>
      <p:sp>
        <p:nvSpPr>
          <p:cNvPr id="34" name="TextBox 33">
            <a:extLst>
              <a:ext uri="{FF2B5EF4-FFF2-40B4-BE49-F238E27FC236}">
                <a16:creationId xmlns:a16="http://schemas.microsoft.com/office/drawing/2014/main" id="{1605AF50-D459-73FA-EDE2-EBC506F56432}"/>
              </a:ext>
            </a:extLst>
          </p:cNvPr>
          <p:cNvSpPr txBox="1"/>
          <p:nvPr/>
        </p:nvSpPr>
        <p:spPr>
          <a:xfrm>
            <a:off x="7527925" y="35401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ED7D31"/>
                </a:solidFill>
                <a:ea typeface="Calibri"/>
                <a:cs typeface="Calibri"/>
              </a:rPr>
              <a:t>wave speed</a:t>
            </a:r>
          </a:p>
        </p:txBody>
      </p:sp>
      <p:sp>
        <p:nvSpPr>
          <p:cNvPr id="35" name="TextBox 34">
            <a:extLst>
              <a:ext uri="{FF2B5EF4-FFF2-40B4-BE49-F238E27FC236}">
                <a16:creationId xmlns:a16="http://schemas.microsoft.com/office/drawing/2014/main" id="{E73D9D74-E0C2-1959-AEA0-A1A11D69A13E}"/>
              </a:ext>
            </a:extLst>
          </p:cNvPr>
          <p:cNvSpPr txBox="1"/>
          <p:nvPr/>
        </p:nvSpPr>
        <p:spPr>
          <a:xfrm>
            <a:off x="6315075" y="434657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ED7D31"/>
                </a:solidFill>
                <a:ea typeface="Calibri"/>
                <a:cs typeface="Calibri"/>
              </a:rPr>
              <a:t>period</a:t>
            </a:r>
          </a:p>
        </p:txBody>
      </p:sp>
      <p:sp>
        <p:nvSpPr>
          <p:cNvPr id="36" name="TextBox 35">
            <a:extLst>
              <a:ext uri="{FF2B5EF4-FFF2-40B4-BE49-F238E27FC236}">
                <a16:creationId xmlns:a16="http://schemas.microsoft.com/office/drawing/2014/main" id="{5C15E994-24E1-0CF1-88E9-D93408E94389}"/>
              </a:ext>
            </a:extLst>
          </p:cNvPr>
          <p:cNvSpPr txBox="1"/>
          <p:nvPr/>
        </p:nvSpPr>
        <p:spPr>
          <a:xfrm>
            <a:off x="8448675" y="58388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ED7D31"/>
                </a:solidFill>
                <a:ea typeface="Calibri"/>
                <a:cs typeface="Calibri"/>
              </a:rPr>
              <a:t>frequency</a:t>
            </a:r>
            <a:endParaRPr lang="en-US" dirty="0"/>
          </a:p>
        </p:txBody>
      </p:sp>
      <p:sp>
        <p:nvSpPr>
          <p:cNvPr id="37" name="TextBox 36">
            <a:extLst>
              <a:ext uri="{FF2B5EF4-FFF2-40B4-BE49-F238E27FC236}">
                <a16:creationId xmlns:a16="http://schemas.microsoft.com/office/drawing/2014/main" id="{EDC9D7F6-88DC-1D92-404A-BB632CFEC244}"/>
              </a:ext>
            </a:extLst>
          </p:cNvPr>
          <p:cNvSpPr txBox="1"/>
          <p:nvPr/>
        </p:nvSpPr>
        <p:spPr>
          <a:xfrm>
            <a:off x="8804275" y="45688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ED7D31"/>
                </a:solidFill>
                <a:ea typeface="Calibri"/>
                <a:cs typeface="Calibri"/>
              </a:rPr>
              <a:t>wavelength</a:t>
            </a:r>
          </a:p>
        </p:txBody>
      </p:sp>
      <p:pic>
        <p:nvPicPr>
          <p:cNvPr id="39" name="Graphic 39">
            <a:extLst>
              <a:ext uri="{FF2B5EF4-FFF2-40B4-BE49-F238E27FC236}">
                <a16:creationId xmlns:a16="http://schemas.microsoft.com/office/drawing/2014/main" id="{14DB889E-E2F3-A554-E535-B18738F751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75837" y="5353050"/>
            <a:ext cx="962025" cy="292100"/>
          </a:xfrm>
          <a:prstGeom prst="rect">
            <a:avLst/>
          </a:prstGeom>
        </p:spPr>
      </p:pic>
      <p:cxnSp>
        <p:nvCxnSpPr>
          <p:cNvPr id="40" name="Straight Arrow Connector 39">
            <a:extLst>
              <a:ext uri="{FF2B5EF4-FFF2-40B4-BE49-F238E27FC236}">
                <a16:creationId xmlns:a16="http://schemas.microsoft.com/office/drawing/2014/main" id="{83EB19E6-3EDD-7778-6CBD-B13B75B81C7A}"/>
              </a:ext>
            </a:extLst>
          </p:cNvPr>
          <p:cNvCxnSpPr/>
          <p:nvPr/>
        </p:nvCxnSpPr>
        <p:spPr>
          <a:xfrm flipV="1">
            <a:off x="6067425" y="3387725"/>
            <a:ext cx="5384800" cy="12700"/>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A0232B7-D4A9-E4F4-3542-4003CB3A001C}"/>
              </a:ext>
            </a:extLst>
          </p:cNvPr>
          <p:cNvCxnSpPr>
            <a:cxnSpLocks/>
          </p:cNvCxnSpPr>
          <p:nvPr/>
        </p:nvCxnSpPr>
        <p:spPr>
          <a:xfrm flipH="1">
            <a:off x="6743700" y="3759200"/>
            <a:ext cx="80645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CAE8AD7-D2C3-B6DC-9789-CD96046C5436}"/>
              </a:ext>
            </a:extLst>
          </p:cNvPr>
          <p:cNvCxnSpPr>
            <a:cxnSpLocks/>
          </p:cNvCxnSpPr>
          <p:nvPr/>
        </p:nvCxnSpPr>
        <p:spPr>
          <a:xfrm>
            <a:off x="7099300" y="4559299"/>
            <a:ext cx="406400" cy="165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39075EC-99F2-8540-BFD3-E80F3DC0274D}"/>
              </a:ext>
            </a:extLst>
          </p:cNvPr>
          <p:cNvCxnSpPr>
            <a:cxnSpLocks/>
          </p:cNvCxnSpPr>
          <p:nvPr/>
        </p:nvCxnSpPr>
        <p:spPr>
          <a:xfrm flipH="1">
            <a:off x="9398000" y="4140198"/>
            <a:ext cx="107950" cy="311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9742A91-31C1-DBBD-545E-4200CC2FC077}"/>
              </a:ext>
            </a:extLst>
          </p:cNvPr>
          <p:cNvCxnSpPr>
            <a:cxnSpLocks/>
          </p:cNvCxnSpPr>
          <p:nvPr/>
        </p:nvCxnSpPr>
        <p:spPr>
          <a:xfrm flipH="1" flipV="1">
            <a:off x="7562850" y="5753098"/>
            <a:ext cx="889000" cy="171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D0DF885-23C2-F976-C20A-769E2415DE12}"/>
              </a:ext>
            </a:extLst>
          </p:cNvPr>
          <p:cNvSpPr txBox="1"/>
          <p:nvPr/>
        </p:nvSpPr>
        <p:spPr>
          <a:xfrm>
            <a:off x="1197282" y="5458132"/>
            <a:ext cx="39751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To understand and talk about harmonic waves, it is important to know what these quantities mean and why they are related in these ways</a:t>
            </a:r>
          </a:p>
        </p:txBody>
      </p:sp>
      <p:pic>
        <p:nvPicPr>
          <p:cNvPr id="4" name="Graphic 4">
            <a:extLst>
              <a:ext uri="{FF2B5EF4-FFF2-40B4-BE49-F238E27FC236}">
                <a16:creationId xmlns:a16="http://schemas.microsoft.com/office/drawing/2014/main" id="{E990807E-97E7-98D3-1CE7-F17B82A2CA5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37006" y="1249492"/>
            <a:ext cx="3715608" cy="301882"/>
          </a:xfrm>
          <a:prstGeom prst="rect">
            <a:avLst/>
          </a:prstGeom>
        </p:spPr>
      </p:pic>
    </p:spTree>
    <p:extLst>
      <p:ext uri="{BB962C8B-B14F-4D97-AF65-F5344CB8AC3E}">
        <p14:creationId xmlns:p14="http://schemas.microsoft.com/office/powerpoint/2010/main" val="602629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n w="12700">
                  <a:solidFill>
                    <a:prstClr val="black"/>
                  </a:solidFill>
                </a:ln>
                <a:ea typeface="Calibri"/>
                <a:cs typeface="Calibri"/>
              </a:rPr>
              <a:t>The anatomy of a harmonic travelling wave</a:t>
            </a:r>
          </a:p>
        </p:txBody>
      </p:sp>
      <p:pic>
        <p:nvPicPr>
          <p:cNvPr id="3" name="wri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747" y="912499"/>
            <a:ext cx="4546599" cy="4546599"/>
          </a:xfrm>
          <a:prstGeom prst="rect">
            <a:avLst/>
          </a:prstGeom>
        </p:spPr>
      </p:pic>
      <p:sp>
        <p:nvSpPr>
          <p:cNvPr id="12" name="TextBox 11">
            <a:extLst>
              <a:ext uri="{FF2B5EF4-FFF2-40B4-BE49-F238E27FC236}">
                <a16:creationId xmlns:a16="http://schemas.microsoft.com/office/drawing/2014/main" id="{AA72E2E8-EB46-0C6C-FA09-F563D8D9ADE0}"/>
              </a:ext>
            </a:extLst>
          </p:cNvPr>
          <p:cNvSpPr txBox="1"/>
          <p:nvPr/>
        </p:nvSpPr>
        <p:spPr>
          <a:xfrm>
            <a:off x="6457950" y="20320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ED7D31"/>
                </a:solidFill>
                <a:ea typeface="Calibri"/>
                <a:cs typeface="Calibri"/>
              </a:rPr>
              <a:t>amplitude</a:t>
            </a:r>
          </a:p>
        </p:txBody>
      </p:sp>
      <p:sp>
        <p:nvSpPr>
          <p:cNvPr id="13" name="TextBox 12">
            <a:extLst>
              <a:ext uri="{FF2B5EF4-FFF2-40B4-BE49-F238E27FC236}">
                <a16:creationId xmlns:a16="http://schemas.microsoft.com/office/drawing/2014/main" id="{B012BDA0-2E7D-3ABB-4DDA-4683AA813177}"/>
              </a:ext>
            </a:extLst>
          </p:cNvPr>
          <p:cNvSpPr txBox="1"/>
          <p:nvPr/>
        </p:nvSpPr>
        <p:spPr>
          <a:xfrm>
            <a:off x="7140575" y="24669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ED7D31"/>
                </a:solidFill>
              </a:rPr>
              <a:t>wavenumber</a:t>
            </a:r>
            <a:endParaRPr lang="en-US" dirty="0">
              <a:solidFill>
                <a:srgbClr val="ED7D31"/>
              </a:solidFill>
              <a:ea typeface="Calibri"/>
              <a:cs typeface="Calibri"/>
            </a:endParaRPr>
          </a:p>
        </p:txBody>
      </p:sp>
      <p:sp>
        <p:nvSpPr>
          <p:cNvPr id="14" name="TextBox 13">
            <a:extLst>
              <a:ext uri="{FF2B5EF4-FFF2-40B4-BE49-F238E27FC236}">
                <a16:creationId xmlns:a16="http://schemas.microsoft.com/office/drawing/2014/main" id="{C220625C-F959-EBFA-4D12-1C966B00A41B}"/>
              </a:ext>
            </a:extLst>
          </p:cNvPr>
          <p:cNvSpPr txBox="1"/>
          <p:nvPr/>
        </p:nvSpPr>
        <p:spPr>
          <a:xfrm>
            <a:off x="8070850" y="20955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ED7D31"/>
                </a:solidFill>
                <a:ea typeface="Calibri"/>
                <a:cs typeface="Calibri"/>
              </a:rPr>
              <a:t>angular frequency</a:t>
            </a:r>
          </a:p>
        </p:txBody>
      </p:sp>
      <p:sp>
        <p:nvSpPr>
          <p:cNvPr id="15" name="TextBox 14">
            <a:extLst>
              <a:ext uri="{FF2B5EF4-FFF2-40B4-BE49-F238E27FC236}">
                <a16:creationId xmlns:a16="http://schemas.microsoft.com/office/drawing/2014/main" id="{4B4131F4-5477-4690-76A8-AD4E3B59972D}"/>
              </a:ext>
            </a:extLst>
          </p:cNvPr>
          <p:cNvSpPr txBox="1"/>
          <p:nvPr/>
        </p:nvSpPr>
        <p:spPr>
          <a:xfrm>
            <a:off x="9693275" y="245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ED7D31"/>
                </a:solidFill>
                <a:ea typeface="Calibri"/>
                <a:cs typeface="Calibri"/>
              </a:rPr>
              <a:t>phase offset</a:t>
            </a:r>
          </a:p>
        </p:txBody>
      </p:sp>
      <p:cxnSp>
        <p:nvCxnSpPr>
          <p:cNvPr id="16" name="Straight Arrow Connector 15">
            <a:extLst>
              <a:ext uri="{FF2B5EF4-FFF2-40B4-BE49-F238E27FC236}">
                <a16:creationId xmlns:a16="http://schemas.microsoft.com/office/drawing/2014/main" id="{BCE55044-4F8B-A292-8E3B-3ED38456FD13}"/>
              </a:ext>
            </a:extLst>
          </p:cNvPr>
          <p:cNvCxnSpPr/>
          <p:nvPr/>
        </p:nvCxnSpPr>
        <p:spPr>
          <a:xfrm flipH="1">
            <a:off x="7213600" y="1555750"/>
            <a:ext cx="869950" cy="50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C242374-9DA8-989E-2F81-0F46789863B4}"/>
              </a:ext>
            </a:extLst>
          </p:cNvPr>
          <p:cNvCxnSpPr>
            <a:cxnSpLocks/>
          </p:cNvCxnSpPr>
          <p:nvPr/>
        </p:nvCxnSpPr>
        <p:spPr>
          <a:xfrm flipH="1">
            <a:off x="7874000" y="1504949"/>
            <a:ext cx="901700" cy="1009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D55B8CA-95D5-51DE-44CB-44CE68F16DD6}"/>
              </a:ext>
            </a:extLst>
          </p:cNvPr>
          <p:cNvCxnSpPr>
            <a:cxnSpLocks/>
          </p:cNvCxnSpPr>
          <p:nvPr/>
        </p:nvCxnSpPr>
        <p:spPr>
          <a:xfrm flipH="1">
            <a:off x="9093199" y="1543048"/>
            <a:ext cx="336550" cy="603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75A407-297D-2F8A-0F1E-B00ADD2980D3}"/>
              </a:ext>
            </a:extLst>
          </p:cNvPr>
          <p:cNvCxnSpPr>
            <a:cxnSpLocks/>
          </p:cNvCxnSpPr>
          <p:nvPr/>
        </p:nvCxnSpPr>
        <p:spPr>
          <a:xfrm>
            <a:off x="10128248" y="1676398"/>
            <a:ext cx="196850" cy="717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3EB19E6-3EDD-7778-6CBD-B13B75B81C7A}"/>
              </a:ext>
            </a:extLst>
          </p:cNvPr>
          <p:cNvCxnSpPr/>
          <p:nvPr/>
        </p:nvCxnSpPr>
        <p:spPr>
          <a:xfrm flipV="1">
            <a:off x="6067425" y="3387725"/>
            <a:ext cx="5384800" cy="12700"/>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D0DF885-23C2-F976-C20A-769E2415DE12}"/>
              </a:ext>
            </a:extLst>
          </p:cNvPr>
          <p:cNvSpPr txBox="1"/>
          <p:nvPr/>
        </p:nvSpPr>
        <p:spPr>
          <a:xfrm>
            <a:off x="1197282" y="5458132"/>
            <a:ext cx="39751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To understand and talk about harmonic waves, it is important to know what these quantities mean and why they are related in these ways</a:t>
            </a:r>
          </a:p>
        </p:txBody>
      </p:sp>
      <p:sp>
        <p:nvSpPr>
          <p:cNvPr id="4" name="TextBox 3">
            <a:extLst>
              <a:ext uri="{FF2B5EF4-FFF2-40B4-BE49-F238E27FC236}">
                <a16:creationId xmlns:a16="http://schemas.microsoft.com/office/drawing/2014/main" id="{5CDD0E74-F5ED-EA8C-E72E-C24B8FE6E7A8}"/>
              </a:ext>
            </a:extLst>
          </p:cNvPr>
          <p:cNvSpPr txBox="1"/>
          <p:nvPr/>
        </p:nvSpPr>
        <p:spPr>
          <a:xfrm>
            <a:off x="6137787" y="3802625"/>
            <a:ext cx="552709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400" dirty="0">
                <a:cs typeface="Calibri"/>
              </a:rPr>
              <a:t>Why is       equal to the wavelength     ?</a:t>
            </a:r>
          </a:p>
          <a:p>
            <a:pPr marL="342900" indent="-342900">
              <a:buAutoNum type="arabicPeriod"/>
            </a:pPr>
            <a:endParaRPr lang="en-US" sz="2400" dirty="0">
              <a:cs typeface="Calibri"/>
            </a:endParaRPr>
          </a:p>
          <a:p>
            <a:pPr marL="342900" indent="-342900">
              <a:buAutoNum type="arabicPeriod"/>
            </a:pPr>
            <a:r>
              <a:rPr lang="en-US" sz="2400" dirty="0">
                <a:cs typeface="Calibri"/>
              </a:rPr>
              <a:t>Why is       equal to the period      ?</a:t>
            </a:r>
          </a:p>
          <a:p>
            <a:pPr marL="342900" indent="-342900">
              <a:buAutoNum type="arabicPeriod"/>
            </a:pPr>
            <a:endParaRPr lang="en-US" sz="2400" dirty="0">
              <a:cs typeface="Calibri"/>
            </a:endParaRPr>
          </a:p>
          <a:p>
            <a:pPr marL="342900" indent="-342900">
              <a:buAutoNum type="arabicPeriod"/>
            </a:pPr>
            <a:r>
              <a:rPr lang="en-US" sz="2400" dirty="0">
                <a:cs typeface="Calibri"/>
              </a:rPr>
              <a:t>Why                 ?</a:t>
            </a:r>
          </a:p>
          <a:p>
            <a:pPr marL="342900" indent="-342900">
              <a:buAutoNum type="arabicPeriod"/>
            </a:pPr>
            <a:endParaRPr lang="en-US" sz="2400" dirty="0">
              <a:cs typeface="Calibri"/>
            </a:endParaRPr>
          </a:p>
          <a:p>
            <a:pPr marL="342900" indent="-342900">
              <a:buAutoNum type="arabicPeriod"/>
            </a:pPr>
            <a:r>
              <a:rPr lang="en-US" sz="2400" dirty="0">
                <a:cs typeface="Calibri"/>
              </a:rPr>
              <a:t>What does the phase offset       signify?</a:t>
            </a:r>
          </a:p>
        </p:txBody>
      </p:sp>
      <p:pic>
        <p:nvPicPr>
          <p:cNvPr id="6" name="Graphic 6">
            <a:extLst>
              <a:ext uri="{FF2B5EF4-FFF2-40B4-BE49-F238E27FC236}">
                <a16:creationId xmlns:a16="http://schemas.microsoft.com/office/drawing/2014/main" id="{6DE4905B-882B-FFA0-1674-B590DAB050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4094" y="3802639"/>
            <a:ext cx="348095" cy="482311"/>
          </a:xfrm>
          <a:prstGeom prst="rect">
            <a:avLst/>
          </a:prstGeom>
        </p:spPr>
      </p:pic>
      <p:pic>
        <p:nvPicPr>
          <p:cNvPr id="7" name="Graphic 7">
            <a:extLst>
              <a:ext uri="{FF2B5EF4-FFF2-40B4-BE49-F238E27FC236}">
                <a16:creationId xmlns:a16="http://schemas.microsoft.com/office/drawing/2014/main" id="{3346BC13-85C3-63A5-BE3B-FAB8D8B72B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10021" y="3860655"/>
            <a:ext cx="256309" cy="297006"/>
          </a:xfrm>
          <a:prstGeom prst="rect">
            <a:avLst/>
          </a:prstGeom>
        </p:spPr>
      </p:pic>
      <p:pic>
        <p:nvPicPr>
          <p:cNvPr id="8" name="Graphic 8">
            <a:extLst>
              <a:ext uri="{FF2B5EF4-FFF2-40B4-BE49-F238E27FC236}">
                <a16:creationId xmlns:a16="http://schemas.microsoft.com/office/drawing/2014/main" id="{014AFE74-952C-ECC9-2DF6-9E7FC341E4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74093" y="4542992"/>
            <a:ext cx="356753" cy="495299"/>
          </a:xfrm>
          <a:prstGeom prst="rect">
            <a:avLst/>
          </a:prstGeom>
        </p:spPr>
      </p:pic>
      <p:pic>
        <p:nvPicPr>
          <p:cNvPr id="20" name="Graphic 20">
            <a:extLst>
              <a:ext uri="{FF2B5EF4-FFF2-40B4-BE49-F238E27FC236}">
                <a16:creationId xmlns:a16="http://schemas.microsoft.com/office/drawing/2014/main" id="{EFDE2B3A-C6E5-C755-01E7-6DCD8AFD4E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85281" y="4627419"/>
            <a:ext cx="266700" cy="248516"/>
          </a:xfrm>
          <a:prstGeom prst="rect">
            <a:avLst/>
          </a:prstGeom>
        </p:spPr>
      </p:pic>
      <p:pic>
        <p:nvPicPr>
          <p:cNvPr id="21" name="Graphic 39">
            <a:extLst>
              <a:ext uri="{FF2B5EF4-FFF2-40B4-BE49-F238E27FC236}">
                <a16:creationId xmlns:a16="http://schemas.microsoft.com/office/drawing/2014/main" id="{544CE0B9-0362-A443-B70D-637EAF12DC5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73780" y="5374698"/>
            <a:ext cx="962025" cy="292100"/>
          </a:xfrm>
          <a:prstGeom prst="rect">
            <a:avLst/>
          </a:prstGeom>
        </p:spPr>
      </p:pic>
      <p:pic>
        <p:nvPicPr>
          <p:cNvPr id="22" name="Graphic 23">
            <a:extLst>
              <a:ext uri="{FF2B5EF4-FFF2-40B4-BE49-F238E27FC236}">
                <a16:creationId xmlns:a16="http://schemas.microsoft.com/office/drawing/2014/main" id="{95E3C5AF-5167-8372-91D9-433A26058AF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061430" y="6011141"/>
            <a:ext cx="286615" cy="416502"/>
          </a:xfrm>
          <a:prstGeom prst="rect">
            <a:avLst/>
          </a:prstGeom>
        </p:spPr>
      </p:pic>
      <p:pic>
        <p:nvPicPr>
          <p:cNvPr id="10" name="Graphic 4">
            <a:extLst>
              <a:ext uri="{FF2B5EF4-FFF2-40B4-BE49-F238E27FC236}">
                <a16:creationId xmlns:a16="http://schemas.microsoft.com/office/drawing/2014/main" id="{3765F4A0-AD22-64D5-D4E2-E857F25CD70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37006" y="1249492"/>
            <a:ext cx="3715608" cy="301882"/>
          </a:xfrm>
          <a:prstGeom prst="rect">
            <a:avLst/>
          </a:prstGeom>
        </p:spPr>
      </p:pic>
    </p:spTree>
    <p:extLst>
      <p:ext uri="{BB962C8B-B14F-4D97-AF65-F5344CB8AC3E}">
        <p14:creationId xmlns:p14="http://schemas.microsoft.com/office/powerpoint/2010/main" val="3930976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3FA4B-AAAD-F5E6-42D7-898B226AC153}"/>
              </a:ext>
            </a:extLst>
          </p:cNvPr>
          <p:cNvSpPr>
            <a:spLocks noGrp="1"/>
          </p:cNvSpPr>
          <p:nvPr>
            <p:ph type="title"/>
          </p:nvPr>
        </p:nvSpPr>
        <p:spPr/>
        <p:txBody>
          <a:bodyPr>
            <a:normAutofit/>
          </a:bodyPr>
          <a:lstStyle/>
          <a:p>
            <a:r>
              <a:rPr lang="en-US" dirty="0">
                <a:ln w="12700">
                  <a:solidFill>
                    <a:prstClr val="black"/>
                  </a:solidFill>
                </a:ln>
                <a:ea typeface="Calibri"/>
                <a:cs typeface="Calibri"/>
              </a:rPr>
              <a:t>Waves transport energy</a:t>
            </a:r>
          </a:p>
        </p:txBody>
      </p:sp>
      <p:pic>
        <p:nvPicPr>
          <p:cNvPr id="12" name="Picture 4" descr="Image result for photovoltaic cells">
            <a:extLst>
              <a:ext uri="{FF2B5EF4-FFF2-40B4-BE49-F238E27FC236}">
                <a16:creationId xmlns:a16="http://schemas.microsoft.com/office/drawing/2014/main" id="{5F64679B-29B0-63D2-F4FF-4C5AC8F70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4639" y="2078560"/>
            <a:ext cx="3132242" cy="2088161"/>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9">
            <a:extLst>
              <a:ext uri="{FF2B5EF4-FFF2-40B4-BE49-F238E27FC236}">
                <a16:creationId xmlns:a16="http://schemas.microsoft.com/office/drawing/2014/main" id="{D0900401-5910-E54C-3439-4C12DB12FC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2154" y="1237254"/>
            <a:ext cx="5518142" cy="433791"/>
          </a:xfrm>
          <a:prstGeom prst="rect">
            <a:avLst/>
          </a:prstGeom>
        </p:spPr>
      </p:pic>
      <p:sp>
        <p:nvSpPr>
          <p:cNvPr id="21" name="TextBox 20">
            <a:extLst>
              <a:ext uri="{FF2B5EF4-FFF2-40B4-BE49-F238E27FC236}">
                <a16:creationId xmlns:a16="http://schemas.microsoft.com/office/drawing/2014/main" id="{D466D43B-54DE-E080-439B-C32D682E7355}"/>
              </a:ext>
            </a:extLst>
          </p:cNvPr>
          <p:cNvSpPr txBox="1"/>
          <p:nvPr/>
        </p:nvSpPr>
        <p:spPr>
          <a:xfrm>
            <a:off x="3415015" y="4575175"/>
            <a:ext cx="319523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Sunlight intensity is about 1000 W/m</a:t>
            </a:r>
            <a:r>
              <a:rPr lang="en-US" baseline="30000" dirty="0">
                <a:ea typeface="Calibri"/>
                <a:cs typeface="Calibri"/>
              </a:rPr>
              <a:t>2</a:t>
            </a:r>
            <a:r>
              <a:rPr lang="en-US" dirty="0">
                <a:ea typeface="Calibri"/>
                <a:cs typeface="Calibri"/>
              </a:rPr>
              <a:t> at Earth's surface. What is the approximate energy absorbed by a </a:t>
            </a:r>
            <a:r>
              <a:rPr lang="en-US" i="1" dirty="0">
                <a:ea typeface="Calibri"/>
                <a:cs typeface="Calibri"/>
              </a:rPr>
              <a:t>perfect </a:t>
            </a:r>
            <a:r>
              <a:rPr lang="en-US" dirty="0">
                <a:ea typeface="Calibri"/>
                <a:cs typeface="Calibri"/>
              </a:rPr>
              <a:t>30 cm x 30 cm solar panel during a 10 second interval?</a:t>
            </a:r>
            <a:endParaRPr lang="en-US" i="1" dirty="0">
              <a:ea typeface="Calibri"/>
              <a:cs typeface="Calibri"/>
            </a:endParaRPr>
          </a:p>
        </p:txBody>
      </p:sp>
      <p:sp>
        <p:nvSpPr>
          <p:cNvPr id="22" name="TextBox 21">
            <a:extLst>
              <a:ext uri="{FF2B5EF4-FFF2-40B4-BE49-F238E27FC236}">
                <a16:creationId xmlns:a16="http://schemas.microsoft.com/office/drawing/2014/main" id="{3BC4903E-1F25-D1B7-AC72-83B3BE983E85}"/>
              </a:ext>
            </a:extLst>
          </p:cNvPr>
          <p:cNvSpPr txBox="1"/>
          <p:nvPr/>
        </p:nvSpPr>
        <p:spPr>
          <a:xfrm>
            <a:off x="6781800" y="471805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 10 J</a:t>
            </a:r>
          </a:p>
          <a:p>
            <a:r>
              <a:rPr lang="en-US" dirty="0">
                <a:ea typeface="Calibri"/>
                <a:cs typeface="Calibri"/>
              </a:rPr>
              <a:t>B) 100 J</a:t>
            </a:r>
          </a:p>
          <a:p>
            <a:r>
              <a:rPr lang="en-US" dirty="0">
                <a:ea typeface="Calibri"/>
                <a:cs typeface="Calibri"/>
              </a:rPr>
              <a:t>C) 1,000 J</a:t>
            </a:r>
          </a:p>
          <a:p>
            <a:r>
              <a:rPr lang="en-US" dirty="0">
                <a:ea typeface="Calibri"/>
                <a:cs typeface="Calibri"/>
              </a:rPr>
              <a:t>D) 10,000 J</a:t>
            </a:r>
          </a:p>
        </p:txBody>
      </p:sp>
      <p:pic>
        <p:nvPicPr>
          <p:cNvPr id="3" name="Graphic 3">
            <a:extLst>
              <a:ext uri="{FF2B5EF4-FFF2-40B4-BE49-F238E27FC236}">
                <a16:creationId xmlns:a16="http://schemas.microsoft.com/office/drawing/2014/main" id="{E5BDAF67-503E-5084-9E6D-3B8A3D0D5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4280" y="1377821"/>
            <a:ext cx="719437" cy="196249"/>
          </a:xfrm>
          <a:prstGeom prst="rect">
            <a:avLst/>
          </a:prstGeom>
        </p:spPr>
      </p:pic>
    </p:spTree>
    <p:extLst>
      <p:ext uri="{BB962C8B-B14F-4D97-AF65-F5344CB8AC3E}">
        <p14:creationId xmlns:p14="http://schemas.microsoft.com/office/powerpoint/2010/main" val="3755644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amplitude</a:t>
            </a:r>
          </a:p>
        </p:txBody>
      </p:sp>
      <p:pic>
        <p:nvPicPr>
          <p:cNvPr id="7" name="Graphic 9">
            <a:extLst>
              <a:ext uri="{FF2B5EF4-FFF2-40B4-BE49-F238E27FC236}">
                <a16:creationId xmlns:a16="http://schemas.microsoft.com/office/drawing/2014/main" id="{29368394-716A-46DD-8A5D-8490BA3F40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2537" y="1279525"/>
            <a:ext cx="2473325" cy="476250"/>
          </a:xfrm>
          <a:prstGeom prst="rect">
            <a:avLst/>
          </a:prstGeom>
        </p:spPr>
      </p:pic>
      <p:sp>
        <p:nvSpPr>
          <p:cNvPr id="8" name="TextBox 7">
            <a:extLst>
              <a:ext uri="{FF2B5EF4-FFF2-40B4-BE49-F238E27FC236}">
                <a16:creationId xmlns:a16="http://schemas.microsoft.com/office/drawing/2014/main" id="{8A3E1EF4-10E8-6203-339C-E64DF488DFD1}"/>
              </a:ext>
            </a:extLst>
          </p:cNvPr>
          <p:cNvSpPr txBox="1"/>
          <p:nvPr/>
        </p:nvSpPr>
        <p:spPr>
          <a:xfrm>
            <a:off x="1746250" y="1803400"/>
            <a:ext cx="41656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Calibri"/>
                <a:cs typeface="Calibri"/>
              </a:rPr>
              <a:t>height of water in a water wave</a:t>
            </a:r>
          </a:p>
          <a:p>
            <a:pPr marL="285750" indent="-285750">
              <a:buFont typeface="Arial"/>
              <a:buChar char="•"/>
            </a:pPr>
            <a:r>
              <a:rPr lang="en-US" dirty="0">
                <a:ea typeface="Calibri"/>
                <a:cs typeface="Calibri"/>
              </a:rPr>
              <a:t>component of E-field in a light wave</a:t>
            </a:r>
          </a:p>
          <a:p>
            <a:pPr marL="285750" indent="-285750">
              <a:buFont typeface="Arial"/>
              <a:buChar char="•"/>
            </a:pPr>
            <a:r>
              <a:rPr lang="en-US" dirty="0">
                <a:ea typeface="Calibri"/>
                <a:cs typeface="Calibri"/>
              </a:rPr>
              <a:t>pressure in a pressure wave</a:t>
            </a:r>
          </a:p>
          <a:p>
            <a:pPr marL="285750" indent="-285750">
              <a:buFont typeface="Arial"/>
              <a:buChar char="•"/>
            </a:pPr>
            <a:r>
              <a:rPr lang="en-US" dirty="0">
                <a:ea typeface="Calibri"/>
                <a:cs typeface="Calibri"/>
              </a:rPr>
              <a:t>generally called the </a:t>
            </a:r>
            <a:r>
              <a:rPr lang="en-US" i="1" dirty="0">
                <a:ea typeface="Calibri"/>
                <a:cs typeface="Calibri"/>
              </a:rPr>
              <a:t>displacement</a:t>
            </a:r>
            <a:r>
              <a:rPr lang="en-US" dirty="0">
                <a:ea typeface="Calibri"/>
                <a:cs typeface="Calibri"/>
              </a:rPr>
              <a:t> at x and t</a:t>
            </a:r>
          </a:p>
        </p:txBody>
      </p:sp>
      <p:sp>
        <p:nvSpPr>
          <p:cNvPr id="9" name="TextBox 8">
            <a:extLst>
              <a:ext uri="{FF2B5EF4-FFF2-40B4-BE49-F238E27FC236}">
                <a16:creationId xmlns:a16="http://schemas.microsoft.com/office/drawing/2014/main" id="{FD93299A-313D-0B33-556B-2B9520E5E069}"/>
              </a:ext>
            </a:extLst>
          </p:cNvPr>
          <p:cNvSpPr txBox="1"/>
          <p:nvPr/>
        </p:nvSpPr>
        <p:spPr>
          <a:xfrm>
            <a:off x="6654800" y="1155700"/>
            <a:ext cx="37274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The </a:t>
            </a:r>
            <a:r>
              <a:rPr lang="en-US" i="1" dirty="0">
                <a:ea typeface="Calibri"/>
                <a:cs typeface="Calibri"/>
              </a:rPr>
              <a:t>amplitude</a:t>
            </a:r>
            <a:r>
              <a:rPr lang="en-US" dirty="0">
                <a:ea typeface="Calibri"/>
                <a:cs typeface="Calibri"/>
              </a:rPr>
              <a:t> of a wave is the largest (peak) value of the displacement.</a:t>
            </a:r>
          </a:p>
        </p:txBody>
      </p:sp>
      <p:pic>
        <p:nvPicPr>
          <p:cNvPr id="11" name="Picture 2" descr="mage result for water wave japanese">
            <a:extLst>
              <a:ext uri="{FF2B5EF4-FFF2-40B4-BE49-F238E27FC236}">
                <a16:creationId xmlns:a16="http://schemas.microsoft.com/office/drawing/2014/main" id="{7E125DE5-9689-3810-5A53-1DEA02ECD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192" y="2049078"/>
            <a:ext cx="2292350" cy="1539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Chart, line chart&#10;&#10;Description automatically generated">
            <a:extLst>
              <a:ext uri="{FF2B5EF4-FFF2-40B4-BE49-F238E27FC236}">
                <a16:creationId xmlns:a16="http://schemas.microsoft.com/office/drawing/2014/main" id="{3AF5B00D-56E6-4DAD-20CA-C7A0F8A37233}"/>
              </a:ext>
            </a:extLst>
          </p:cNvPr>
          <p:cNvPicPr>
            <a:picLocks noChangeAspect="1"/>
          </p:cNvPicPr>
          <p:nvPr/>
        </p:nvPicPr>
        <p:blipFill>
          <a:blip r:embed="rId5"/>
          <a:stretch>
            <a:fillRect/>
          </a:stretch>
        </p:blipFill>
        <p:spPr>
          <a:xfrm>
            <a:off x="1403350" y="3671072"/>
            <a:ext cx="3365500" cy="1554206"/>
          </a:xfrm>
          <a:prstGeom prst="rect">
            <a:avLst/>
          </a:prstGeom>
        </p:spPr>
      </p:pic>
      <p:pic>
        <p:nvPicPr>
          <p:cNvPr id="19" name="Graphic 25">
            <a:extLst>
              <a:ext uri="{FF2B5EF4-FFF2-40B4-BE49-F238E27FC236}">
                <a16:creationId xmlns:a16="http://schemas.microsoft.com/office/drawing/2014/main" id="{D3D69F08-2584-5DB4-A624-BFF1EF6986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9837" y="4064000"/>
            <a:ext cx="282575" cy="254000"/>
          </a:xfrm>
          <a:prstGeom prst="rect">
            <a:avLst/>
          </a:prstGeom>
        </p:spPr>
      </p:pic>
      <p:pic>
        <p:nvPicPr>
          <p:cNvPr id="22" name="Graphic 22">
            <a:extLst>
              <a:ext uri="{FF2B5EF4-FFF2-40B4-BE49-F238E27FC236}">
                <a16:creationId xmlns:a16="http://schemas.microsoft.com/office/drawing/2014/main" id="{F8059C21-29D8-19ED-E468-1A4C1CAE51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87587" y="5394325"/>
            <a:ext cx="1514475" cy="260350"/>
          </a:xfrm>
          <a:prstGeom prst="rect">
            <a:avLst/>
          </a:prstGeom>
        </p:spPr>
      </p:pic>
      <p:pic>
        <p:nvPicPr>
          <p:cNvPr id="24" name="Picture 4" descr="includegraphics[width=.7\linewidth]{eps/soundwave.eps}">
            <a:extLst>
              <a:ext uri="{FF2B5EF4-FFF2-40B4-BE49-F238E27FC236}">
                <a16:creationId xmlns:a16="http://schemas.microsoft.com/office/drawing/2014/main" id="{4B8C95C7-1AD7-2C41-C53B-1BF9C9B1F8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5018" y="4941678"/>
            <a:ext cx="3571505" cy="164079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74410554-F5F7-732D-B236-73352049940E}"/>
              </a:ext>
            </a:extLst>
          </p:cNvPr>
          <p:cNvCxnSpPr/>
          <p:nvPr/>
        </p:nvCxnSpPr>
        <p:spPr>
          <a:xfrm flipH="1" flipV="1">
            <a:off x="8064500" y="2330450"/>
            <a:ext cx="14605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730716C-4CD4-B821-49CA-DDDDF98EE7D0}"/>
              </a:ext>
            </a:extLst>
          </p:cNvPr>
          <p:cNvCxnSpPr>
            <a:cxnSpLocks/>
          </p:cNvCxnSpPr>
          <p:nvPr/>
        </p:nvCxnSpPr>
        <p:spPr>
          <a:xfrm flipV="1">
            <a:off x="2527300" y="4451349"/>
            <a:ext cx="1003300" cy="908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Graphic 27">
            <a:extLst>
              <a:ext uri="{FF2B5EF4-FFF2-40B4-BE49-F238E27FC236}">
                <a16:creationId xmlns:a16="http://schemas.microsoft.com/office/drawing/2014/main" id="{460A1CAE-B357-9421-658B-55D8ED979B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48435" y="4064257"/>
            <a:ext cx="2647864" cy="361263"/>
          </a:xfrm>
          <a:prstGeom prst="rect">
            <a:avLst/>
          </a:prstGeom>
        </p:spPr>
      </p:pic>
      <p:cxnSp>
        <p:nvCxnSpPr>
          <p:cNvPr id="28" name="Straight Arrow Connector 27">
            <a:extLst>
              <a:ext uri="{FF2B5EF4-FFF2-40B4-BE49-F238E27FC236}">
                <a16:creationId xmlns:a16="http://schemas.microsoft.com/office/drawing/2014/main" id="{EA98F450-D62F-3BEB-800C-9E4D1369EED3}"/>
              </a:ext>
            </a:extLst>
          </p:cNvPr>
          <p:cNvCxnSpPr>
            <a:cxnSpLocks/>
          </p:cNvCxnSpPr>
          <p:nvPr/>
        </p:nvCxnSpPr>
        <p:spPr>
          <a:xfrm>
            <a:off x="8489950" y="4489448"/>
            <a:ext cx="215900" cy="393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Graphic 4">
            <a:extLst>
              <a:ext uri="{FF2B5EF4-FFF2-40B4-BE49-F238E27FC236}">
                <a16:creationId xmlns:a16="http://schemas.microsoft.com/office/drawing/2014/main" id="{1F2A915A-807D-9153-D803-D4999CB0242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36756" y="2620920"/>
            <a:ext cx="1267082" cy="263782"/>
          </a:xfrm>
          <a:prstGeom prst="rect">
            <a:avLst/>
          </a:prstGeom>
        </p:spPr>
      </p:pic>
    </p:spTree>
    <p:extLst>
      <p:ext uri="{BB962C8B-B14F-4D97-AF65-F5344CB8AC3E}">
        <p14:creationId xmlns:p14="http://schemas.microsoft.com/office/powerpoint/2010/main" val="1010404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BB278-2F06-210A-7421-1FE9512A9E48}"/>
              </a:ext>
            </a:extLst>
          </p:cNvPr>
          <p:cNvSpPr>
            <a:spLocks noGrp="1"/>
          </p:cNvSpPr>
          <p:nvPr>
            <p:ph type="title"/>
          </p:nvPr>
        </p:nvSpPr>
        <p:spPr>
          <a:xfrm>
            <a:off x="838200" y="156434"/>
            <a:ext cx="10515600" cy="743483"/>
          </a:xfrm>
        </p:spPr>
        <p:txBody>
          <a:bodyPr>
            <a:normAutofit fontScale="90000"/>
          </a:bodyPr>
          <a:lstStyle/>
          <a:p>
            <a:r>
              <a:rPr lang="en-US" dirty="0">
                <a:ln w="12700">
                  <a:solidFill>
                    <a:prstClr val="black"/>
                  </a:solidFill>
                </a:ln>
                <a:ea typeface="+mj-lt"/>
                <a:cs typeface="+mj-lt"/>
              </a:rPr>
              <a:t>Intensity is proportional to the square of the amplitude</a:t>
            </a:r>
          </a:p>
        </p:txBody>
      </p:sp>
      <p:pic>
        <p:nvPicPr>
          <p:cNvPr id="4" name="Picture 2" descr="mage result for water wave japanese">
            <a:extLst>
              <a:ext uri="{FF2B5EF4-FFF2-40B4-BE49-F238E27FC236}">
                <a16:creationId xmlns:a16="http://schemas.microsoft.com/office/drawing/2014/main" id="{EB37C91D-A5BB-0651-233D-A72F79AC8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142" y="1445828"/>
            <a:ext cx="2292350" cy="1539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Chart, line chart&#10;&#10;Description automatically generated">
            <a:extLst>
              <a:ext uri="{FF2B5EF4-FFF2-40B4-BE49-F238E27FC236}">
                <a16:creationId xmlns:a16="http://schemas.microsoft.com/office/drawing/2014/main" id="{840871C5-9F76-4ED3-324B-88E5F67BAA53}"/>
              </a:ext>
            </a:extLst>
          </p:cNvPr>
          <p:cNvPicPr>
            <a:picLocks noChangeAspect="1"/>
          </p:cNvPicPr>
          <p:nvPr/>
        </p:nvPicPr>
        <p:blipFill>
          <a:blip r:embed="rId3"/>
          <a:stretch>
            <a:fillRect/>
          </a:stretch>
        </p:blipFill>
        <p:spPr>
          <a:xfrm>
            <a:off x="6838950" y="1423172"/>
            <a:ext cx="3365500" cy="1554206"/>
          </a:xfrm>
          <a:prstGeom prst="rect">
            <a:avLst/>
          </a:prstGeom>
        </p:spPr>
      </p:pic>
      <p:pic>
        <p:nvPicPr>
          <p:cNvPr id="8" name="Graphic 25">
            <a:extLst>
              <a:ext uri="{FF2B5EF4-FFF2-40B4-BE49-F238E27FC236}">
                <a16:creationId xmlns:a16="http://schemas.microsoft.com/office/drawing/2014/main" id="{2DC46158-1F78-AC02-B8C8-081FDD1160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7687" y="1784350"/>
            <a:ext cx="282575" cy="254000"/>
          </a:xfrm>
          <a:prstGeom prst="rect">
            <a:avLst/>
          </a:prstGeom>
        </p:spPr>
      </p:pic>
      <p:pic>
        <p:nvPicPr>
          <p:cNvPr id="10" name="Picture 4" descr="includegraphics[width=.7\linewidth]{eps/soundwave.eps}">
            <a:extLst>
              <a:ext uri="{FF2B5EF4-FFF2-40B4-BE49-F238E27FC236}">
                <a16:creationId xmlns:a16="http://schemas.microsoft.com/office/drawing/2014/main" id="{43ECD4E0-0369-265E-AEC6-DA6E9D00FA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488" y="4077116"/>
            <a:ext cx="3571505" cy="1640799"/>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2">
            <a:extLst>
              <a:ext uri="{FF2B5EF4-FFF2-40B4-BE49-F238E27FC236}">
                <a16:creationId xmlns:a16="http://schemas.microsoft.com/office/drawing/2014/main" id="{56531037-780E-5665-D99C-FF3A3B1480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65325" y="3036887"/>
            <a:ext cx="1816100" cy="269875"/>
          </a:xfrm>
          <a:prstGeom prst="rect">
            <a:avLst/>
          </a:prstGeom>
        </p:spPr>
      </p:pic>
      <p:sp>
        <p:nvSpPr>
          <p:cNvPr id="13" name="TextBox 12">
            <a:extLst>
              <a:ext uri="{FF2B5EF4-FFF2-40B4-BE49-F238E27FC236}">
                <a16:creationId xmlns:a16="http://schemas.microsoft.com/office/drawing/2014/main" id="{A8A73EEE-834B-BB54-3181-CAF615E386E7}"/>
              </a:ext>
            </a:extLst>
          </p:cNvPr>
          <p:cNvSpPr txBox="1"/>
          <p:nvPr/>
        </p:nvSpPr>
        <p:spPr>
          <a:xfrm>
            <a:off x="2098675" y="32670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approximately</a:t>
            </a:r>
          </a:p>
        </p:txBody>
      </p:sp>
      <p:pic>
        <p:nvPicPr>
          <p:cNvPr id="14" name="Graphic 14">
            <a:extLst>
              <a:ext uri="{FF2B5EF4-FFF2-40B4-BE49-F238E27FC236}">
                <a16:creationId xmlns:a16="http://schemas.microsoft.com/office/drawing/2014/main" id="{984551C0-837E-EBC4-3F71-F8229285E0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62895" y="5950575"/>
            <a:ext cx="2152650" cy="288925"/>
          </a:xfrm>
          <a:prstGeom prst="rect">
            <a:avLst/>
          </a:prstGeom>
        </p:spPr>
      </p:pic>
      <p:sp>
        <p:nvSpPr>
          <p:cNvPr id="15" name="TextBox 14">
            <a:extLst>
              <a:ext uri="{FF2B5EF4-FFF2-40B4-BE49-F238E27FC236}">
                <a16:creationId xmlns:a16="http://schemas.microsoft.com/office/drawing/2014/main" id="{025EB1DA-EB1A-9C27-0848-7D391463D577}"/>
              </a:ext>
            </a:extLst>
          </p:cNvPr>
          <p:cNvSpPr txBox="1"/>
          <p:nvPr/>
        </p:nvSpPr>
        <p:spPr>
          <a:xfrm>
            <a:off x="2042294" y="61744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approximately</a:t>
            </a:r>
          </a:p>
        </p:txBody>
      </p:sp>
      <p:pic>
        <p:nvPicPr>
          <p:cNvPr id="16" name="Graphic 16">
            <a:extLst>
              <a:ext uri="{FF2B5EF4-FFF2-40B4-BE49-F238E27FC236}">
                <a16:creationId xmlns:a16="http://schemas.microsoft.com/office/drawing/2014/main" id="{F72D8197-E0C8-B930-03CB-879449E149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04137" y="2922587"/>
            <a:ext cx="1476375" cy="295275"/>
          </a:xfrm>
          <a:prstGeom prst="rect">
            <a:avLst/>
          </a:prstGeom>
        </p:spPr>
      </p:pic>
      <p:sp>
        <p:nvSpPr>
          <p:cNvPr id="17" name="TextBox 16">
            <a:extLst>
              <a:ext uri="{FF2B5EF4-FFF2-40B4-BE49-F238E27FC236}">
                <a16:creationId xmlns:a16="http://schemas.microsoft.com/office/drawing/2014/main" id="{39123114-CC32-C05E-4213-ADDDC1E089B1}"/>
              </a:ext>
            </a:extLst>
          </p:cNvPr>
          <p:cNvSpPr txBox="1"/>
          <p:nvPr/>
        </p:nvSpPr>
        <p:spPr>
          <a:xfrm>
            <a:off x="7924800" y="31623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exactly</a:t>
            </a:r>
          </a:p>
        </p:txBody>
      </p:sp>
      <p:sp>
        <p:nvSpPr>
          <p:cNvPr id="18" name="TextBox 17">
            <a:extLst>
              <a:ext uri="{FF2B5EF4-FFF2-40B4-BE49-F238E27FC236}">
                <a16:creationId xmlns:a16="http://schemas.microsoft.com/office/drawing/2014/main" id="{55571D43-994A-CF05-167B-12C939882A06}"/>
              </a:ext>
            </a:extLst>
          </p:cNvPr>
          <p:cNvSpPr txBox="1"/>
          <p:nvPr/>
        </p:nvSpPr>
        <p:spPr>
          <a:xfrm>
            <a:off x="6378575" y="4511675"/>
            <a:ext cx="45719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Calibri"/>
                <a:cs typeface="Calibri"/>
              </a:rPr>
              <a:t>For many types of waves, the intensity is (at least approximately) proportional to the amplitude</a:t>
            </a:r>
          </a:p>
        </p:txBody>
      </p:sp>
      <p:pic>
        <p:nvPicPr>
          <p:cNvPr id="20" name="Graphic 20">
            <a:extLst>
              <a:ext uri="{FF2B5EF4-FFF2-40B4-BE49-F238E27FC236}">
                <a16:creationId xmlns:a16="http://schemas.microsoft.com/office/drawing/2014/main" id="{5A8A64AE-CA9C-769A-B036-7E254D8129D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53580" y="2549815"/>
            <a:ext cx="1075747" cy="619220"/>
          </a:xfrm>
          <a:prstGeom prst="rect">
            <a:avLst/>
          </a:prstGeom>
        </p:spPr>
      </p:pic>
      <p:pic>
        <p:nvPicPr>
          <p:cNvPr id="3" name="Graphic 4">
            <a:extLst>
              <a:ext uri="{FF2B5EF4-FFF2-40B4-BE49-F238E27FC236}">
                <a16:creationId xmlns:a16="http://schemas.microsoft.com/office/drawing/2014/main" id="{8FABD1F4-227D-24EA-ED9F-4847ECCF162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43825" y="5924551"/>
            <a:ext cx="1635702" cy="498763"/>
          </a:xfrm>
          <a:prstGeom prst="rect">
            <a:avLst/>
          </a:prstGeom>
        </p:spPr>
      </p:pic>
    </p:spTree>
    <p:extLst>
      <p:ext uri="{BB962C8B-B14F-4D97-AF65-F5344CB8AC3E}">
        <p14:creationId xmlns:p14="http://schemas.microsoft.com/office/powerpoint/2010/main" val="2742432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7CB48-D585-6405-6FE3-15C38746A356}"/>
              </a:ext>
            </a:extLst>
          </p:cNvPr>
          <p:cNvSpPr>
            <a:spLocks noGrp="1"/>
          </p:cNvSpPr>
          <p:nvPr>
            <p:ph type="title"/>
          </p:nvPr>
        </p:nvSpPr>
        <p:spPr/>
        <p:txBody>
          <a:bodyPr/>
          <a:lstStyle/>
          <a:p>
            <a:r>
              <a:rPr lang="en-US" dirty="0">
                <a:ln w="12700">
                  <a:solidFill>
                    <a:prstClr val="black"/>
                  </a:solidFill>
                </a:ln>
                <a:cs typeface="Calibri"/>
              </a:rPr>
              <a:t>Spectrum of electromagnetic radiation</a:t>
            </a:r>
            <a:endParaRPr lang="en-US" dirty="0"/>
          </a:p>
        </p:txBody>
      </p:sp>
      <p:pic>
        <p:nvPicPr>
          <p:cNvPr id="4" name="Picture 4">
            <a:extLst>
              <a:ext uri="{FF2B5EF4-FFF2-40B4-BE49-F238E27FC236}">
                <a16:creationId xmlns:a16="http://schemas.microsoft.com/office/drawing/2014/main" id="{DFA69050-984B-6ECE-A16F-D275D73DD927}"/>
              </a:ext>
            </a:extLst>
          </p:cNvPr>
          <p:cNvPicPr>
            <a:picLocks noChangeAspect="1"/>
          </p:cNvPicPr>
          <p:nvPr/>
        </p:nvPicPr>
        <p:blipFill>
          <a:blip r:embed="rId2"/>
          <a:stretch>
            <a:fillRect/>
          </a:stretch>
        </p:blipFill>
        <p:spPr>
          <a:xfrm>
            <a:off x="2321277" y="1065389"/>
            <a:ext cx="7168444" cy="5376333"/>
          </a:xfrm>
          <a:prstGeom prst="rect">
            <a:avLst/>
          </a:prstGeom>
        </p:spPr>
      </p:pic>
    </p:spTree>
    <p:extLst>
      <p:ext uri="{BB962C8B-B14F-4D97-AF65-F5344CB8AC3E}">
        <p14:creationId xmlns:p14="http://schemas.microsoft.com/office/powerpoint/2010/main" val="2591436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harmonic waves</a:t>
            </a:r>
          </a:p>
        </p:txBody>
      </p:sp>
      <p:sp>
        <p:nvSpPr>
          <p:cNvPr id="3" name="TextBox 2">
            <a:extLst>
              <a:ext uri="{FF2B5EF4-FFF2-40B4-BE49-F238E27FC236}">
                <a16:creationId xmlns:a16="http://schemas.microsoft.com/office/drawing/2014/main" id="{47995E58-5475-2A01-E40D-BE78A4346A26}"/>
              </a:ext>
            </a:extLst>
          </p:cNvPr>
          <p:cNvSpPr txBox="1"/>
          <p:nvPr/>
        </p:nvSpPr>
        <p:spPr>
          <a:xfrm>
            <a:off x="5930900" y="1436510"/>
            <a:ext cx="572064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Which quantity most closely corresponds to how loud a sound is?</a:t>
            </a:r>
          </a:p>
          <a:p>
            <a:endParaRPr lang="en-US" sz="2400" dirty="0">
              <a:cs typeface="Calibri"/>
            </a:endParaRPr>
          </a:p>
          <a:p>
            <a:r>
              <a:rPr lang="en-US" sz="2400" dirty="0">
                <a:cs typeface="Calibri"/>
              </a:rPr>
              <a:t>A) Amplitude</a:t>
            </a:r>
          </a:p>
          <a:p>
            <a:r>
              <a:rPr lang="en-US" sz="2400" dirty="0">
                <a:cs typeface="Calibri"/>
              </a:rPr>
              <a:t>B) Intensity</a:t>
            </a:r>
          </a:p>
          <a:p>
            <a:r>
              <a:rPr lang="en-US" sz="2400" dirty="0">
                <a:cs typeface="Calibri"/>
              </a:rPr>
              <a:t>C) Frequency</a:t>
            </a:r>
          </a:p>
          <a:p>
            <a:r>
              <a:rPr lang="en-US" sz="2400" dirty="0">
                <a:cs typeface="Calibri"/>
              </a:rPr>
              <a:t>D) Wavelength</a:t>
            </a:r>
          </a:p>
          <a:p>
            <a:r>
              <a:rPr lang="en-US" sz="2400" dirty="0">
                <a:cs typeface="Calibri"/>
              </a:rPr>
              <a:t>E) Wave speed</a:t>
            </a:r>
          </a:p>
        </p:txBody>
      </p:sp>
      <p:grpSp>
        <p:nvGrpSpPr>
          <p:cNvPr id="7" name="Group 6">
            <a:extLst>
              <a:ext uri="{FF2B5EF4-FFF2-40B4-BE49-F238E27FC236}">
                <a16:creationId xmlns:a16="http://schemas.microsoft.com/office/drawing/2014/main" id="{EB660325-283A-D260-735E-7C26A1D5E9C4}"/>
              </a:ext>
            </a:extLst>
          </p:cNvPr>
          <p:cNvGrpSpPr/>
          <p:nvPr/>
        </p:nvGrpSpPr>
        <p:grpSpPr>
          <a:xfrm>
            <a:off x="684013" y="1339022"/>
            <a:ext cx="4199137" cy="3001784"/>
            <a:chOff x="684013" y="1339022"/>
            <a:chExt cx="4199137" cy="3001784"/>
          </a:xfrm>
        </p:grpSpPr>
        <mc:AlternateContent xmlns:mc="http://schemas.openxmlformats.org/markup-compatibility/2006" xmlns:a14="http://schemas.microsoft.com/office/drawing/2010/main">
          <mc:Choice Requires="a14">
            <p:sp>
              <p:nvSpPr>
                <p:cNvPr id="4" name="TextBox 3"/>
                <p:cNvSpPr txBox="1"/>
                <p:nvPr/>
              </p:nvSpPr>
              <p:spPr>
                <a:xfrm>
                  <a:off x="684013" y="1339022"/>
                  <a:ext cx="4199137" cy="3001784"/>
                </a:xfrm>
                <a:prstGeom prst="rect">
                  <a:avLst/>
                </a:prstGeom>
                <a:noFill/>
              </p:spPr>
              <p:txBody>
                <a:bodyPr wrap="square" rtlCol="0">
                  <a:spAutoFit/>
                </a:bodyPr>
                <a:lstStyle/>
                <a:p>
                  <a:r>
                    <a:rPr lang="en-US" dirty="0"/>
                    <a:t>Amplitude 	</a:t>
                  </a:r>
                  <a14:m>
                    <m:oMath xmlns:m="http://schemas.openxmlformats.org/officeDocument/2006/math">
                      <m:r>
                        <a:rPr lang="en-US" i="1">
                          <a:latin typeface="Cambria Math" charset="0"/>
                        </a:rPr>
                        <m:t>𝐴</m:t>
                      </m:r>
                    </m:oMath>
                  </a14:m>
                  <a:endParaRPr lang="en-US" dirty="0"/>
                </a:p>
                <a:p>
                  <a:r>
                    <a:rPr lang="en-US" dirty="0"/>
                    <a:t>Average Intensity	</a:t>
                  </a:r>
                  <a14:m>
                    <m:oMath xmlns:m="http://schemas.openxmlformats.org/officeDocument/2006/math">
                      <m:r>
                        <a:rPr lang="en-US" i="1">
                          <a:latin typeface="Cambria Math" charset="0"/>
                        </a:rPr>
                        <m:t>𝐼</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den>
                      </m:f>
                    </m:oMath>
                  </a14:m>
                  <a:endParaRPr lang="en-US" dirty="0"/>
                </a:p>
                <a:p>
                  <a:r>
                    <a:rPr lang="en-US" dirty="0"/>
                    <a:t>Frequency 	</a:t>
                  </a:r>
                  <a14:m>
                    <m:oMath xmlns:m="http://schemas.openxmlformats.org/officeDocument/2006/math">
                      <m:r>
                        <a:rPr lang="en-US" i="1">
                          <a:latin typeface="Cambria Math" charset="0"/>
                        </a:rPr>
                        <m:t>𝑓</m:t>
                      </m:r>
                    </m:oMath>
                  </a14:m>
                  <a:endParaRPr lang="en-US" dirty="0"/>
                </a:p>
                <a:p>
                  <a:r>
                    <a:rPr lang="en-US" dirty="0"/>
                    <a:t>Wavelength 	</a:t>
                  </a:r>
                  <a14:m>
                    <m:oMath xmlns:m="http://schemas.openxmlformats.org/officeDocument/2006/math">
                      <m:r>
                        <a:rPr lang="en-US" i="1">
                          <a:latin typeface="Cambria Math" charset="0"/>
                        </a:rPr>
                        <m:t>𝜆</m:t>
                      </m:r>
                    </m:oMath>
                  </a14:m>
                  <a:endParaRPr lang="en-US" dirty="0"/>
                </a:p>
                <a:p>
                  <a:r>
                    <a:rPr lang="en-US" dirty="0"/>
                    <a:t>Phase		</a:t>
                  </a:r>
                  <a14:m>
                    <m:oMath xmlns:m="http://schemas.openxmlformats.org/officeDocument/2006/math">
                      <m:r>
                        <a:rPr lang="en-US" i="1">
                          <a:latin typeface="Cambria Math" charset="0"/>
                        </a:rPr>
                        <m:t>𝜙</m:t>
                      </m:r>
                    </m:oMath>
                  </a14:m>
                  <a:endParaRPr lang="en-US" dirty="0"/>
                </a:p>
                <a:p>
                  <a:r>
                    <a:rPr lang="en-US" dirty="0"/>
                    <a:t>Period		</a:t>
                  </a:r>
                  <a14:m>
                    <m:oMath xmlns:m="http://schemas.openxmlformats.org/officeDocument/2006/math">
                      <m:r>
                        <a:rPr lang="en-US" i="1">
                          <a:latin typeface="Cambria Math" charset="0"/>
                        </a:rPr>
                        <m:t>𝑇</m:t>
                      </m:r>
                      <m:r>
                        <a:rPr lang="en-US" i="1">
                          <a:latin typeface="Cambria Math" charset="0"/>
                        </a:rPr>
                        <m:t>=</m:t>
                      </m:r>
                      <m:f>
                        <m:fPr>
                          <m:ctrlPr>
                            <a:rPr lang="en-US" i="1">
                              <a:latin typeface="Cambria Math" panose="02040503050406030204" pitchFamily="18" charset="0"/>
                            </a:rPr>
                          </m:ctrlPr>
                        </m:fPr>
                        <m:num>
                          <m:r>
                            <a:rPr lang="en-US" i="1">
                              <a:latin typeface="Cambria Math" charset="0"/>
                            </a:rPr>
                            <m:t>1</m:t>
                          </m:r>
                        </m:num>
                        <m:den>
                          <m:r>
                            <a:rPr lang="en-US" i="1">
                              <a:latin typeface="Cambria Math" charset="0"/>
                            </a:rPr>
                            <m:t>𝑓</m:t>
                          </m:r>
                        </m:den>
                      </m:f>
                    </m:oMath>
                  </a14:m>
                  <a:endParaRPr lang="en-US" dirty="0"/>
                </a:p>
                <a:p>
                  <a:r>
                    <a:rPr lang="en-US" dirty="0"/>
                    <a:t>Velocity		</a:t>
                  </a:r>
                  <a14:m>
                    <m:oMath xmlns:m="http://schemas.openxmlformats.org/officeDocument/2006/math">
                      <m:r>
                        <a:rPr lang="en-US" i="1">
                          <a:latin typeface="Cambria Math" charset="0"/>
                        </a:rPr>
                        <m:t>𝑣</m:t>
                      </m:r>
                      <m:r>
                        <a:rPr lang="en-US" i="1">
                          <a:latin typeface="Cambria Math" charset="0"/>
                        </a:rPr>
                        <m:t>=</m:t>
                      </m:r>
                      <m:r>
                        <a:rPr lang="en-US" i="1">
                          <a:latin typeface="Cambria Math" charset="0"/>
                        </a:rPr>
                        <m:t>𝜆</m:t>
                      </m:r>
                      <m:r>
                        <a:rPr lang="en-US" i="1">
                          <a:latin typeface="Cambria Math" charset="0"/>
                        </a:rPr>
                        <m:t>𝑓</m:t>
                      </m:r>
                    </m:oMath>
                  </a14:m>
                  <a:endParaRPr lang="en-US" dirty="0"/>
                </a:p>
                <a:p>
                  <a:r>
                    <a:rPr lang="en-US" dirty="0"/>
                    <a:t>Wave number 	</a:t>
                  </a:r>
                  <a14:m>
                    <m:oMath xmlns:m="http://schemas.openxmlformats.org/officeDocument/2006/math">
                      <m:r>
                        <a:rPr lang="en-US" i="1">
                          <a:latin typeface="Cambria Math" charset="0"/>
                        </a:rPr>
                        <m:t>𝑘</m:t>
                      </m:r>
                      <m:r>
                        <a:rPr lang="en-US" i="1">
                          <a:latin typeface="Cambria Math" charset="0"/>
                        </a:rPr>
                        <m:t>=</m:t>
                      </m:r>
                      <m:f>
                        <m:fPr>
                          <m:ctrlPr>
                            <a:rPr lang="en-US" i="1">
                              <a:latin typeface="Cambria Math" panose="02040503050406030204" pitchFamily="18" charset="0"/>
                            </a:rPr>
                          </m:ctrlPr>
                        </m:fPr>
                        <m:num>
                          <m:r>
                            <a:rPr lang="en-US" i="1">
                              <a:latin typeface="Cambria Math" charset="0"/>
                            </a:rPr>
                            <m:t>2</m:t>
                          </m:r>
                          <m:r>
                            <a:rPr lang="en-US" i="1">
                              <a:latin typeface="Cambria Math" charset="0"/>
                            </a:rPr>
                            <m:t>𝜋</m:t>
                          </m:r>
                        </m:num>
                        <m:den>
                          <m:r>
                            <a:rPr lang="en-US" i="1">
                              <a:latin typeface="Cambria Math" charset="0"/>
                            </a:rPr>
                            <m:t>𝜆</m:t>
                          </m:r>
                        </m:den>
                      </m:f>
                    </m:oMath>
                  </a14:m>
                  <a:endParaRPr lang="en-US" dirty="0"/>
                </a:p>
                <a:p>
                  <a:r>
                    <a:rPr lang="en-US" dirty="0"/>
                    <a:t>Angular frequency 	</a:t>
                  </a:r>
                  <a14:m>
                    <m:oMath xmlns:m="http://schemas.openxmlformats.org/officeDocument/2006/math">
                      <m:r>
                        <a:rPr lang="en-US" i="1">
                          <a:latin typeface="Cambria Math" charset="0"/>
                        </a:rPr>
                        <m:t>𝜔</m:t>
                      </m:r>
                      <m:r>
                        <a:rPr lang="en-US" i="1">
                          <a:latin typeface="Cambria Math" charset="0"/>
                        </a:rPr>
                        <m:t>=2</m:t>
                      </m:r>
                      <m:r>
                        <a:rPr lang="en-US" i="1">
                          <a:latin typeface="Cambria Math" charset="0"/>
                        </a:rPr>
                        <m:t>𝜋</m:t>
                      </m:r>
                      <m:r>
                        <a:rPr lang="en-US" i="1">
                          <a:latin typeface="Cambria Math" charset="0"/>
                        </a:rPr>
                        <m:t>𝑓</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84013" y="1339022"/>
                  <a:ext cx="4199137" cy="3001784"/>
                </a:xfrm>
                <a:prstGeom prst="rect">
                  <a:avLst/>
                </a:prstGeom>
                <a:blipFill>
                  <a:blip r:embed="rId2"/>
                  <a:stretch>
                    <a:fillRect l="-1161" t="-1220" b="-2439"/>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201E5587-F2F5-FFEC-8341-7C76382D87A4}"/>
                </a:ext>
              </a:extLst>
            </p:cNvPr>
            <p:cNvSpPr/>
            <p:nvPr/>
          </p:nvSpPr>
          <p:spPr>
            <a:xfrm>
              <a:off x="2768600" y="1765300"/>
              <a:ext cx="158750"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1">
              <a:extLst>
                <a:ext uri="{FF2B5EF4-FFF2-40B4-BE49-F238E27FC236}">
                  <a16:creationId xmlns:a16="http://schemas.microsoft.com/office/drawing/2014/main" id="{26E6272B-6036-3BA5-0F43-D80074D09F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3675" y="1841500"/>
              <a:ext cx="203200" cy="114300"/>
            </a:xfrm>
            <a:prstGeom prst="rect">
              <a:avLst/>
            </a:prstGeom>
          </p:spPr>
        </p:pic>
        <p:sp>
          <p:nvSpPr>
            <p:cNvPr id="6" name="TextBox 5">
              <a:extLst>
                <a:ext uri="{FF2B5EF4-FFF2-40B4-BE49-F238E27FC236}">
                  <a16:creationId xmlns:a16="http://schemas.microsoft.com/office/drawing/2014/main" id="{35CAFF58-4074-5BC8-598B-3E5306023FB1}"/>
                </a:ext>
              </a:extLst>
            </p:cNvPr>
            <p:cNvSpPr txBox="1"/>
            <p:nvPr/>
          </p:nvSpPr>
          <p:spPr>
            <a:xfrm>
              <a:off x="1297164" y="258833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offset</a:t>
              </a:r>
            </a:p>
          </p:txBody>
        </p:sp>
      </p:grpSp>
    </p:spTree>
    <p:extLst>
      <p:ext uri="{BB962C8B-B14F-4D97-AF65-F5344CB8AC3E}">
        <p14:creationId xmlns:p14="http://schemas.microsoft.com/office/powerpoint/2010/main" val="1531908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directors and contact info</a:t>
            </a:r>
          </a:p>
        </p:txBody>
      </p:sp>
      <p:sp>
        <p:nvSpPr>
          <p:cNvPr id="3" name="TextBox 2"/>
          <p:cNvSpPr txBox="1"/>
          <p:nvPr/>
        </p:nvSpPr>
        <p:spPr>
          <a:xfrm>
            <a:off x="358346" y="4543870"/>
            <a:ext cx="11565923" cy="2308324"/>
          </a:xfrm>
          <a:prstGeom prst="rect">
            <a:avLst/>
          </a:prstGeom>
          <a:noFill/>
        </p:spPr>
        <p:txBody>
          <a:bodyPr wrap="square" lIns="91440" tIns="45720" rIns="91440" bIns="45720" rtlCol="0" anchor="t">
            <a:spAutoFit/>
          </a:bodyPr>
          <a:lstStyle/>
          <a:p>
            <a:r>
              <a:rPr lang="en-US" sz="2400" dirty="0"/>
              <a:t>Undergrad office (registration, </a:t>
            </a:r>
            <a:r>
              <a:rPr lang="en-US" sz="2400" dirty="0" err="1"/>
              <a:t>etc</a:t>
            </a:r>
            <a:r>
              <a:rPr lang="en-US" sz="2400" dirty="0"/>
              <a:t>): undergrad@physics.illinois.edu</a:t>
            </a:r>
          </a:p>
          <a:p>
            <a:endParaRPr lang="en-US" sz="2400" dirty="0"/>
          </a:p>
          <a:p>
            <a:r>
              <a:rPr lang="en-US" sz="2400" dirty="0">
                <a:cs typeface="Calibri"/>
              </a:rPr>
              <a:t>Only email us from your @illinois.edu account.</a:t>
            </a:r>
          </a:p>
          <a:p>
            <a:endParaRPr lang="en-US" sz="2400" dirty="0"/>
          </a:p>
          <a:p>
            <a:r>
              <a:rPr lang="en-US" sz="2400" dirty="0">
                <a:solidFill>
                  <a:srgbClr val="FF0000"/>
                </a:solidFill>
              </a:rPr>
              <a:t>Please use </a:t>
            </a:r>
            <a:r>
              <a:rPr lang="en-US" sz="2400" dirty="0" err="1">
                <a:solidFill>
                  <a:srgbClr val="FF0000"/>
                </a:solidFill>
              </a:rPr>
              <a:t>CampusWire</a:t>
            </a:r>
            <a:r>
              <a:rPr lang="en-US" sz="2400" dirty="0">
                <a:solidFill>
                  <a:srgbClr val="FF0000"/>
                </a:solidFill>
              </a:rPr>
              <a:t> for most questions/requests.</a:t>
            </a:r>
            <a:r>
              <a:rPr lang="en-US" sz="2400" dirty="0"/>
              <a:t> That way they get routed to the right person. </a:t>
            </a:r>
          </a:p>
        </p:txBody>
      </p:sp>
      <p:sp>
        <p:nvSpPr>
          <p:cNvPr id="5" name="Rectangle 4"/>
          <p:cNvSpPr/>
          <p:nvPr/>
        </p:nvSpPr>
        <p:spPr>
          <a:xfrm>
            <a:off x="7602628" y="3331708"/>
            <a:ext cx="2414080" cy="923330"/>
          </a:xfrm>
          <a:prstGeom prst="rect">
            <a:avLst/>
          </a:prstGeom>
        </p:spPr>
        <p:txBody>
          <a:bodyPr wrap="square" lIns="91440" tIns="45720" rIns="91440" bIns="45720" anchor="t">
            <a:spAutoFit/>
          </a:bodyPr>
          <a:lstStyle/>
          <a:p>
            <a:r>
              <a:rPr lang="en-US" dirty="0"/>
              <a:t>Lecturer</a:t>
            </a:r>
          </a:p>
          <a:p>
            <a:r>
              <a:rPr lang="en-US" dirty="0"/>
              <a:t>Nick Abboud</a:t>
            </a:r>
            <a:endParaRPr lang="en-US" dirty="0">
              <a:cs typeface="Calibri"/>
            </a:endParaRPr>
          </a:p>
          <a:p>
            <a:r>
              <a:rPr lang="en-US" dirty="0"/>
              <a:t>(nka2@illinois.edu)</a:t>
            </a:r>
            <a:endParaRPr lang="en-US" dirty="0">
              <a:cs typeface="Calibri" panose="020F0502020204030204"/>
            </a:endParaRPr>
          </a:p>
        </p:txBody>
      </p:sp>
      <p:sp>
        <p:nvSpPr>
          <p:cNvPr id="6" name="Rectangle 5"/>
          <p:cNvSpPr/>
          <p:nvPr/>
        </p:nvSpPr>
        <p:spPr>
          <a:xfrm>
            <a:off x="1710250" y="3057113"/>
            <a:ext cx="2895898" cy="1477328"/>
          </a:xfrm>
          <a:prstGeom prst="rect">
            <a:avLst/>
          </a:prstGeom>
        </p:spPr>
        <p:txBody>
          <a:bodyPr wrap="square" lIns="91440" tIns="45720" rIns="91440" bIns="45720" anchor="t">
            <a:spAutoFit/>
          </a:bodyPr>
          <a:lstStyle/>
          <a:p>
            <a:r>
              <a:rPr lang="en-US" dirty="0"/>
              <a:t>Course director</a:t>
            </a:r>
          </a:p>
          <a:p>
            <a:r>
              <a:rPr lang="en-US" dirty="0"/>
              <a:t>Prof. Naomi Makins</a:t>
            </a:r>
            <a:endParaRPr lang="en-US" dirty="0">
              <a:cs typeface="Calibri"/>
            </a:endParaRPr>
          </a:p>
          <a:p>
            <a:r>
              <a:rPr lang="en-US" dirty="0">
                <a:solidFill>
                  <a:schemeClr val="tx1">
                    <a:lumMod val="50000"/>
                    <a:lumOff val="50000"/>
                  </a:schemeClr>
                </a:solidFill>
                <a:cs typeface="Calibri"/>
              </a:rPr>
              <a:t>(makins@illinois.edu)</a:t>
            </a:r>
          </a:p>
          <a:p>
            <a:r>
              <a:rPr lang="en-US" dirty="0">
                <a:cs typeface="Calibri"/>
              </a:rPr>
              <a:t>(217) 721-3793</a:t>
            </a:r>
          </a:p>
          <a:p>
            <a:r>
              <a:rPr lang="en-US" dirty="0">
                <a:solidFill>
                  <a:schemeClr val="accent2"/>
                </a:solidFill>
                <a:cs typeface="Calibri"/>
              </a:rPr>
              <a:t>prefer text over email!</a:t>
            </a:r>
          </a:p>
        </p:txBody>
      </p:sp>
      <p:pic>
        <p:nvPicPr>
          <p:cNvPr id="9" name="Picture 8" descr="A person smiling for the camera&#10;&#10;Description automatically generated with low confidence">
            <a:extLst>
              <a:ext uri="{FF2B5EF4-FFF2-40B4-BE49-F238E27FC236}">
                <a16:creationId xmlns:a16="http://schemas.microsoft.com/office/drawing/2014/main" id="{644CCF4F-DDED-48B2-AEAB-EEB2B48556D8}"/>
              </a:ext>
            </a:extLst>
          </p:cNvPr>
          <p:cNvPicPr>
            <a:picLocks noChangeAspect="1"/>
          </p:cNvPicPr>
          <p:nvPr/>
        </p:nvPicPr>
        <p:blipFill>
          <a:blip r:embed="rId3"/>
          <a:stretch>
            <a:fillRect/>
          </a:stretch>
        </p:blipFill>
        <p:spPr>
          <a:xfrm>
            <a:off x="2177251" y="1077264"/>
            <a:ext cx="1454603" cy="2036445"/>
          </a:xfrm>
          <a:prstGeom prst="rect">
            <a:avLst/>
          </a:prstGeom>
        </p:spPr>
      </p:pic>
      <p:sp>
        <p:nvSpPr>
          <p:cNvPr id="12" name="Rectangle 11">
            <a:extLst>
              <a:ext uri="{FF2B5EF4-FFF2-40B4-BE49-F238E27FC236}">
                <a16:creationId xmlns:a16="http://schemas.microsoft.com/office/drawing/2014/main" id="{A8135B17-83DA-DA49-B2AA-51F69291C9B5}"/>
              </a:ext>
            </a:extLst>
          </p:cNvPr>
          <p:cNvSpPr/>
          <p:nvPr/>
        </p:nvSpPr>
        <p:spPr>
          <a:xfrm>
            <a:off x="5029910" y="3331708"/>
            <a:ext cx="2499064" cy="923330"/>
          </a:xfrm>
          <a:prstGeom prst="rect">
            <a:avLst/>
          </a:prstGeom>
        </p:spPr>
        <p:txBody>
          <a:bodyPr wrap="square" lIns="91440" tIns="45720" rIns="91440" bIns="45720" anchor="t">
            <a:spAutoFit/>
          </a:bodyPr>
          <a:lstStyle/>
          <a:p>
            <a:r>
              <a:rPr lang="en-US" dirty="0"/>
              <a:t>Lecturer</a:t>
            </a:r>
          </a:p>
          <a:p>
            <a:r>
              <a:rPr lang="en-US" dirty="0"/>
              <a:t>Siddharth Mansingh</a:t>
            </a:r>
            <a:endParaRPr lang="en-US" dirty="0">
              <a:cs typeface="Calibri"/>
            </a:endParaRPr>
          </a:p>
          <a:p>
            <a:r>
              <a:rPr lang="en-US" dirty="0"/>
              <a:t>(sm38@illinois.edu)</a:t>
            </a:r>
            <a:endParaRPr lang="en-US" dirty="0">
              <a:cs typeface="Calibri" panose="020F0502020204030204"/>
            </a:endParaRPr>
          </a:p>
        </p:txBody>
      </p:sp>
      <p:pic>
        <p:nvPicPr>
          <p:cNvPr id="10" name="Picture 10">
            <a:extLst>
              <a:ext uri="{FF2B5EF4-FFF2-40B4-BE49-F238E27FC236}">
                <a16:creationId xmlns:a16="http://schemas.microsoft.com/office/drawing/2014/main" id="{687FA628-BA98-BDD5-8FC9-E38C73124AE4}"/>
              </a:ext>
            </a:extLst>
          </p:cNvPr>
          <p:cNvPicPr>
            <a:picLocks noChangeAspect="1"/>
          </p:cNvPicPr>
          <p:nvPr/>
        </p:nvPicPr>
        <p:blipFill>
          <a:blip r:embed="rId4"/>
          <a:stretch>
            <a:fillRect/>
          </a:stretch>
        </p:blipFill>
        <p:spPr>
          <a:xfrm>
            <a:off x="7603067" y="1046293"/>
            <a:ext cx="1586262" cy="2080206"/>
          </a:xfrm>
          <a:prstGeom prst="rect">
            <a:avLst/>
          </a:prstGeom>
        </p:spPr>
      </p:pic>
      <p:pic>
        <p:nvPicPr>
          <p:cNvPr id="4" name="Picture 6" descr="Icon&#10;&#10;Description automatically generated">
            <a:extLst>
              <a:ext uri="{FF2B5EF4-FFF2-40B4-BE49-F238E27FC236}">
                <a16:creationId xmlns:a16="http://schemas.microsoft.com/office/drawing/2014/main" id="{555A680D-C0C3-F80A-8B77-E8496E39412B}"/>
              </a:ext>
            </a:extLst>
          </p:cNvPr>
          <p:cNvPicPr>
            <a:picLocks noChangeAspect="1"/>
          </p:cNvPicPr>
          <p:nvPr/>
        </p:nvPicPr>
        <p:blipFill>
          <a:blip r:embed="rId5"/>
          <a:stretch>
            <a:fillRect/>
          </a:stretch>
        </p:blipFill>
        <p:spPr>
          <a:xfrm>
            <a:off x="4857750" y="1116532"/>
            <a:ext cx="1967089" cy="1967089"/>
          </a:xfrm>
          <a:prstGeom prst="rect">
            <a:avLst/>
          </a:prstGeom>
        </p:spPr>
      </p:pic>
    </p:spTree>
    <p:extLst>
      <p:ext uri="{BB962C8B-B14F-4D97-AF65-F5344CB8AC3E}">
        <p14:creationId xmlns:p14="http://schemas.microsoft.com/office/powerpoint/2010/main" val="4223314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48C1-37DF-3CBD-EF15-7A24CD0E30DF}"/>
              </a:ext>
            </a:extLst>
          </p:cNvPr>
          <p:cNvSpPr>
            <a:spLocks noGrp="1"/>
          </p:cNvSpPr>
          <p:nvPr>
            <p:ph type="title"/>
          </p:nvPr>
        </p:nvSpPr>
        <p:spPr/>
        <p:txBody>
          <a:bodyPr/>
          <a:lstStyle/>
          <a:p>
            <a:r>
              <a:rPr lang="en-US" dirty="0">
                <a:ln w="12700">
                  <a:solidFill>
                    <a:prstClr val="black"/>
                  </a:solidFill>
                </a:ln>
                <a:cs typeface="Calibri"/>
              </a:rPr>
              <a:t>Sample problem</a:t>
            </a:r>
            <a:endParaRPr lang="en-US" dirty="0"/>
          </a:p>
        </p:txBody>
      </p:sp>
      <p:pic>
        <p:nvPicPr>
          <p:cNvPr id="3" name="Picture 3" descr="A picture containing graphical user interface&#10;&#10;Description automatically generated">
            <a:extLst>
              <a:ext uri="{FF2B5EF4-FFF2-40B4-BE49-F238E27FC236}">
                <a16:creationId xmlns:a16="http://schemas.microsoft.com/office/drawing/2014/main" id="{31D6DC62-C765-8E4D-3E8C-A8C77AF794D8}"/>
              </a:ext>
            </a:extLst>
          </p:cNvPr>
          <p:cNvPicPr>
            <a:picLocks noChangeAspect="1"/>
          </p:cNvPicPr>
          <p:nvPr/>
        </p:nvPicPr>
        <p:blipFill rotWithShape="1">
          <a:blip r:embed="rId2"/>
          <a:srcRect l="272" t="291" r="408" b="29474"/>
          <a:stretch/>
        </p:blipFill>
        <p:spPr>
          <a:xfrm>
            <a:off x="354189" y="1116801"/>
            <a:ext cx="6631525" cy="5450025"/>
          </a:xfrm>
          <a:prstGeom prst="rect">
            <a:avLst/>
          </a:prstGeom>
        </p:spPr>
      </p:pic>
      <p:pic>
        <p:nvPicPr>
          <p:cNvPr id="4" name="Picture 4" descr="A picture containing graphical user interface&#10;&#10;Description automatically generated">
            <a:extLst>
              <a:ext uri="{FF2B5EF4-FFF2-40B4-BE49-F238E27FC236}">
                <a16:creationId xmlns:a16="http://schemas.microsoft.com/office/drawing/2014/main" id="{6CBEDF30-4F24-0698-25B4-00F141304C51}"/>
              </a:ext>
            </a:extLst>
          </p:cNvPr>
          <p:cNvPicPr>
            <a:picLocks noChangeAspect="1"/>
          </p:cNvPicPr>
          <p:nvPr/>
        </p:nvPicPr>
        <p:blipFill rotWithShape="1">
          <a:blip r:embed="rId2"/>
          <a:srcRect t="71302" r="-8997" b="221"/>
          <a:stretch/>
        </p:blipFill>
        <p:spPr>
          <a:xfrm>
            <a:off x="5006622" y="4317297"/>
            <a:ext cx="7794852" cy="2376116"/>
          </a:xfrm>
          <a:prstGeom prst="rect">
            <a:avLst/>
          </a:prstGeom>
        </p:spPr>
      </p:pic>
    </p:spTree>
    <p:extLst>
      <p:ext uri="{BB962C8B-B14F-4D97-AF65-F5344CB8AC3E}">
        <p14:creationId xmlns:p14="http://schemas.microsoft.com/office/powerpoint/2010/main" val="3528264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5800-3C1D-77D8-A45A-B8B53C2A465D}"/>
              </a:ext>
            </a:extLst>
          </p:cNvPr>
          <p:cNvSpPr>
            <a:spLocks noGrp="1"/>
          </p:cNvSpPr>
          <p:nvPr>
            <p:ph type="title"/>
          </p:nvPr>
        </p:nvSpPr>
        <p:spPr>
          <a:xfrm>
            <a:off x="863600" y="201570"/>
            <a:ext cx="10515600" cy="743483"/>
          </a:xfrm>
        </p:spPr>
        <p:txBody>
          <a:bodyPr>
            <a:normAutofit fontScale="90000"/>
          </a:bodyPr>
          <a:lstStyle/>
          <a:p>
            <a:r>
              <a:rPr lang="en-US" dirty="0">
                <a:ln w="12700">
                  <a:solidFill>
                    <a:prstClr val="black"/>
                  </a:solidFill>
                </a:ln>
                <a:cs typeface="Calibri"/>
              </a:rPr>
              <a:t>Phasors are a graphical tool for representing and adding harmonically oscillating quantities</a:t>
            </a:r>
            <a:endParaRPr lang="en-US" dirty="0"/>
          </a:p>
        </p:txBody>
      </p:sp>
      <p:pic>
        <p:nvPicPr>
          <p:cNvPr id="4" name="writer">
            <a:hlinkClick r:id="" action="ppaction://media"/>
            <a:extLst>
              <a:ext uri="{FF2B5EF4-FFF2-40B4-BE49-F238E27FC236}">
                <a16:creationId xmlns:a16="http://schemas.microsoft.com/office/drawing/2014/main" id="{F2288BA3-0D18-7E5E-3336-6BFE849A2A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589" y="1373598"/>
            <a:ext cx="5140503" cy="5140503"/>
          </a:xfrm>
          <a:prstGeom prst="rect">
            <a:avLst/>
          </a:prstGeom>
        </p:spPr>
      </p:pic>
      <p:pic>
        <p:nvPicPr>
          <p:cNvPr id="5" name="Picture 5" descr="Shape, circle&#10;&#10;Description automatically generated">
            <a:extLst>
              <a:ext uri="{FF2B5EF4-FFF2-40B4-BE49-F238E27FC236}">
                <a16:creationId xmlns:a16="http://schemas.microsoft.com/office/drawing/2014/main" id="{951C1D75-0F23-1D32-91C4-2E31CD470E9F}"/>
              </a:ext>
            </a:extLst>
          </p:cNvPr>
          <p:cNvPicPr>
            <a:picLocks noChangeAspect="1"/>
          </p:cNvPicPr>
          <p:nvPr/>
        </p:nvPicPr>
        <p:blipFill>
          <a:blip r:embed="rId5"/>
          <a:stretch>
            <a:fillRect/>
          </a:stretch>
        </p:blipFill>
        <p:spPr>
          <a:xfrm>
            <a:off x="1514496" y="4793545"/>
            <a:ext cx="766899" cy="1186745"/>
          </a:xfrm>
          <a:prstGeom prst="rect">
            <a:avLst/>
          </a:prstGeom>
        </p:spPr>
      </p:pic>
      <p:cxnSp>
        <p:nvCxnSpPr>
          <p:cNvPr id="9" name="Straight Arrow Connector 8">
            <a:extLst>
              <a:ext uri="{FF2B5EF4-FFF2-40B4-BE49-F238E27FC236}">
                <a16:creationId xmlns:a16="http://schemas.microsoft.com/office/drawing/2014/main" id="{939EDADB-486F-C687-9C31-12730D54D653}"/>
              </a:ext>
            </a:extLst>
          </p:cNvPr>
          <p:cNvCxnSpPr/>
          <p:nvPr/>
        </p:nvCxnSpPr>
        <p:spPr>
          <a:xfrm>
            <a:off x="2470857" y="1525411"/>
            <a:ext cx="7054" cy="4459110"/>
          </a:xfrm>
          <a:prstGeom prst="straightConnector1">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Graphic 11">
            <a:extLst>
              <a:ext uri="{FF2B5EF4-FFF2-40B4-BE49-F238E27FC236}">
                <a16:creationId xmlns:a16="http://schemas.microsoft.com/office/drawing/2014/main" id="{2FB627E0-2903-60B0-0764-2B205BCAAC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29858" y="4867275"/>
            <a:ext cx="361950" cy="171450"/>
          </a:xfrm>
          <a:prstGeom prst="rect">
            <a:avLst/>
          </a:prstGeom>
        </p:spPr>
      </p:pic>
      <p:pic>
        <p:nvPicPr>
          <p:cNvPr id="15" name="Picture 15" descr="A picture containing chart&#10;&#10;Description automatically generated">
            <a:extLst>
              <a:ext uri="{FF2B5EF4-FFF2-40B4-BE49-F238E27FC236}">
                <a16:creationId xmlns:a16="http://schemas.microsoft.com/office/drawing/2014/main" id="{01151A4D-1244-A452-2F96-B6CFF95B0D32}"/>
              </a:ext>
            </a:extLst>
          </p:cNvPr>
          <p:cNvPicPr>
            <a:picLocks noChangeAspect="1"/>
          </p:cNvPicPr>
          <p:nvPr/>
        </p:nvPicPr>
        <p:blipFill>
          <a:blip r:embed="rId8"/>
          <a:stretch>
            <a:fillRect/>
          </a:stretch>
        </p:blipFill>
        <p:spPr>
          <a:xfrm>
            <a:off x="7437790" y="2260601"/>
            <a:ext cx="2085975" cy="4114800"/>
          </a:xfrm>
          <a:prstGeom prst="rect">
            <a:avLst/>
          </a:prstGeom>
        </p:spPr>
      </p:pic>
      <p:pic>
        <p:nvPicPr>
          <p:cNvPr id="3" name="Graphic 5">
            <a:extLst>
              <a:ext uri="{FF2B5EF4-FFF2-40B4-BE49-F238E27FC236}">
                <a16:creationId xmlns:a16="http://schemas.microsoft.com/office/drawing/2014/main" id="{7EF9396F-03DA-539C-3824-C8AC8519A2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97351" y="1791816"/>
            <a:ext cx="2533135" cy="288152"/>
          </a:xfrm>
          <a:prstGeom prst="rect">
            <a:avLst/>
          </a:prstGeom>
        </p:spPr>
      </p:pic>
    </p:spTree>
    <p:extLst>
      <p:ext uri="{BB962C8B-B14F-4D97-AF65-F5344CB8AC3E}">
        <p14:creationId xmlns:p14="http://schemas.microsoft.com/office/powerpoint/2010/main" val="1872123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4162-2FD7-3858-50C3-5726EDAA71E7}"/>
              </a:ext>
            </a:extLst>
          </p:cNvPr>
          <p:cNvSpPr>
            <a:spLocks noGrp="1"/>
          </p:cNvSpPr>
          <p:nvPr>
            <p:ph type="title"/>
          </p:nvPr>
        </p:nvSpPr>
        <p:spPr/>
        <p:txBody>
          <a:bodyPr>
            <a:normAutofit fontScale="90000"/>
          </a:bodyPr>
          <a:lstStyle/>
          <a:p>
            <a:r>
              <a:rPr lang="en-US" dirty="0">
                <a:ln w="12700">
                  <a:solidFill>
                    <a:prstClr val="black"/>
                  </a:solidFill>
                </a:ln>
                <a:cs typeface="Calibri"/>
              </a:rPr>
              <a:t>Adding harmonic waves is easier with phasors</a:t>
            </a:r>
            <a:endParaRPr lang="en-US">
              <a:ln w="12700">
                <a:solidFill>
                  <a:prstClr val="black"/>
                </a:solidFill>
              </a:ln>
              <a:cs typeface="Calibri" panose="020F0502020204030204"/>
            </a:endParaRPr>
          </a:p>
        </p:txBody>
      </p:sp>
      <p:pic>
        <p:nvPicPr>
          <p:cNvPr id="4" name="Picture 4" descr="Chart, line chart&#10;&#10;Description automatically generated">
            <a:extLst>
              <a:ext uri="{FF2B5EF4-FFF2-40B4-BE49-F238E27FC236}">
                <a16:creationId xmlns:a16="http://schemas.microsoft.com/office/drawing/2014/main" id="{59A63FEE-7F23-606B-A17D-E3F4CB4A132A}"/>
              </a:ext>
            </a:extLst>
          </p:cNvPr>
          <p:cNvPicPr>
            <a:picLocks noChangeAspect="1"/>
          </p:cNvPicPr>
          <p:nvPr/>
        </p:nvPicPr>
        <p:blipFill>
          <a:blip r:embed="rId2"/>
          <a:stretch>
            <a:fillRect/>
          </a:stretch>
        </p:blipFill>
        <p:spPr>
          <a:xfrm>
            <a:off x="540456" y="1172822"/>
            <a:ext cx="5276144" cy="2579132"/>
          </a:xfrm>
          <a:prstGeom prst="rect">
            <a:avLst/>
          </a:prstGeom>
        </p:spPr>
      </p:pic>
      <p:pic>
        <p:nvPicPr>
          <p:cNvPr id="6" name="Picture 5" descr="Shape, circle&#10;&#10;Description automatically generated">
            <a:extLst>
              <a:ext uri="{FF2B5EF4-FFF2-40B4-BE49-F238E27FC236}">
                <a16:creationId xmlns:a16="http://schemas.microsoft.com/office/drawing/2014/main" id="{59409DA3-0917-0C4C-1D5F-E8623791233E}"/>
              </a:ext>
            </a:extLst>
          </p:cNvPr>
          <p:cNvPicPr>
            <a:picLocks noChangeAspect="1"/>
          </p:cNvPicPr>
          <p:nvPr/>
        </p:nvPicPr>
        <p:blipFill>
          <a:blip r:embed="rId3"/>
          <a:stretch>
            <a:fillRect/>
          </a:stretch>
        </p:blipFill>
        <p:spPr>
          <a:xfrm>
            <a:off x="2706885" y="3530600"/>
            <a:ext cx="1042065" cy="1617133"/>
          </a:xfrm>
          <a:prstGeom prst="rect">
            <a:avLst/>
          </a:prstGeom>
        </p:spPr>
      </p:pic>
      <p:cxnSp>
        <p:nvCxnSpPr>
          <p:cNvPr id="8" name="Straight Arrow Connector 7">
            <a:extLst>
              <a:ext uri="{FF2B5EF4-FFF2-40B4-BE49-F238E27FC236}">
                <a16:creationId xmlns:a16="http://schemas.microsoft.com/office/drawing/2014/main" id="{9889CC55-0260-9B4A-3E4D-3373C2A63366}"/>
              </a:ext>
            </a:extLst>
          </p:cNvPr>
          <p:cNvCxnSpPr/>
          <p:nvPr/>
        </p:nvCxnSpPr>
        <p:spPr>
          <a:xfrm flipH="1">
            <a:off x="2484967" y="989189"/>
            <a:ext cx="14112" cy="3873499"/>
          </a:xfrm>
          <a:prstGeom prst="straightConnector1">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9">
            <a:extLst>
              <a:ext uri="{FF2B5EF4-FFF2-40B4-BE49-F238E27FC236}">
                <a16:creationId xmlns:a16="http://schemas.microsoft.com/office/drawing/2014/main" id="{7E370A82-BE44-E8B6-3BF7-FCC984FB73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7415" y="3604330"/>
            <a:ext cx="784225" cy="291394"/>
          </a:xfrm>
          <a:prstGeom prst="rect">
            <a:avLst/>
          </a:prstGeom>
        </p:spPr>
      </p:pic>
      <p:pic>
        <p:nvPicPr>
          <p:cNvPr id="10" name="Graphic 10">
            <a:extLst>
              <a:ext uri="{FF2B5EF4-FFF2-40B4-BE49-F238E27FC236}">
                <a16:creationId xmlns:a16="http://schemas.microsoft.com/office/drawing/2014/main" id="{4CB56F5E-3BCE-80CE-0AD9-35CA8C937B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74343" y="3561997"/>
            <a:ext cx="613480" cy="298449"/>
          </a:xfrm>
          <a:prstGeom prst="rect">
            <a:avLst/>
          </a:prstGeom>
        </p:spPr>
      </p:pic>
      <p:pic>
        <p:nvPicPr>
          <p:cNvPr id="11" name="Graphic 11">
            <a:extLst>
              <a:ext uri="{FF2B5EF4-FFF2-40B4-BE49-F238E27FC236}">
                <a16:creationId xmlns:a16="http://schemas.microsoft.com/office/drawing/2014/main" id="{0059B1C6-7760-A0D8-C3A9-7EE575849A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86565" y="3604331"/>
            <a:ext cx="620537" cy="284340"/>
          </a:xfrm>
          <a:prstGeom prst="rect">
            <a:avLst/>
          </a:prstGeom>
        </p:spPr>
      </p:pic>
      <p:pic>
        <p:nvPicPr>
          <p:cNvPr id="12" name="Graphic 12">
            <a:extLst>
              <a:ext uri="{FF2B5EF4-FFF2-40B4-BE49-F238E27FC236}">
                <a16:creationId xmlns:a16="http://schemas.microsoft.com/office/drawing/2014/main" id="{612DC4E1-671E-74B0-2E48-EEBF4AB2D1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4103" y="3562350"/>
            <a:ext cx="345017" cy="325967"/>
          </a:xfrm>
          <a:prstGeom prst="rect">
            <a:avLst/>
          </a:prstGeom>
        </p:spPr>
      </p:pic>
      <p:sp>
        <p:nvSpPr>
          <p:cNvPr id="15" name="TextBox 14">
            <a:extLst>
              <a:ext uri="{FF2B5EF4-FFF2-40B4-BE49-F238E27FC236}">
                <a16:creationId xmlns:a16="http://schemas.microsoft.com/office/drawing/2014/main" id="{02D2A8E3-9152-6670-0BBC-E9561E999922}"/>
              </a:ext>
            </a:extLst>
          </p:cNvPr>
          <p:cNvSpPr txBox="1"/>
          <p:nvPr/>
        </p:nvSpPr>
        <p:spPr>
          <a:xfrm>
            <a:off x="7574845" y="3186288"/>
            <a:ext cx="340642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cs typeface="Calibri"/>
              </a:rPr>
              <a:t>Draw and label the phasor diagram</a:t>
            </a:r>
          </a:p>
          <a:p>
            <a:pPr marL="342900" indent="-342900">
              <a:buAutoNum type="arabicPeriod"/>
            </a:pPr>
            <a:r>
              <a:rPr lang="en-US" dirty="0">
                <a:cs typeface="Calibri"/>
              </a:rPr>
              <a:t>Add the phasors like vectors</a:t>
            </a:r>
          </a:p>
          <a:p>
            <a:pPr marL="342900" indent="-342900">
              <a:buAutoNum type="arabicPeriod"/>
            </a:pPr>
            <a:r>
              <a:rPr lang="en-US" dirty="0">
                <a:cs typeface="Calibri"/>
              </a:rPr>
              <a:t>Find the length of the resultant</a:t>
            </a:r>
          </a:p>
          <a:p>
            <a:pPr marL="342900" indent="-342900">
              <a:buAutoNum type="arabicPeriod"/>
            </a:pPr>
            <a:r>
              <a:rPr lang="en-US" dirty="0">
                <a:cs typeface="Calibri"/>
              </a:rPr>
              <a:t>Take the square:</a:t>
            </a:r>
          </a:p>
          <a:p>
            <a:pPr marL="342900" indent="-342900">
              <a:buAutoNum type="arabicPeriod"/>
            </a:pPr>
            <a:endParaRPr lang="en-US" dirty="0">
              <a:cs typeface="Calibri"/>
            </a:endParaRPr>
          </a:p>
        </p:txBody>
      </p:sp>
      <p:sp>
        <p:nvSpPr>
          <p:cNvPr id="16" name="TextBox 15">
            <a:extLst>
              <a:ext uri="{FF2B5EF4-FFF2-40B4-BE49-F238E27FC236}">
                <a16:creationId xmlns:a16="http://schemas.microsoft.com/office/drawing/2014/main" id="{DF675C98-A5DB-EB85-9936-F280E368EEA0}"/>
              </a:ext>
            </a:extLst>
          </p:cNvPr>
          <p:cNvSpPr txBox="1"/>
          <p:nvPr/>
        </p:nvSpPr>
        <p:spPr>
          <a:xfrm>
            <a:off x="7576608" y="2461330"/>
            <a:ext cx="34628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What is the intensity experienced by the observer?</a:t>
            </a:r>
            <a:endParaRPr lang="en-US" dirty="0">
              <a:cs typeface="Calibri"/>
            </a:endParaRPr>
          </a:p>
        </p:txBody>
      </p:sp>
      <p:pic>
        <p:nvPicPr>
          <p:cNvPr id="17" name="Graphic 17">
            <a:extLst>
              <a:ext uri="{FF2B5EF4-FFF2-40B4-BE49-F238E27FC236}">
                <a16:creationId xmlns:a16="http://schemas.microsoft.com/office/drawing/2014/main" id="{38D177BC-6376-F008-2596-AA892A1CF6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27658" y="4573411"/>
            <a:ext cx="860073" cy="258233"/>
          </a:xfrm>
          <a:prstGeom prst="rect">
            <a:avLst/>
          </a:prstGeom>
        </p:spPr>
      </p:pic>
      <p:grpSp>
        <p:nvGrpSpPr>
          <p:cNvPr id="24" name="Group 23">
            <a:extLst>
              <a:ext uri="{FF2B5EF4-FFF2-40B4-BE49-F238E27FC236}">
                <a16:creationId xmlns:a16="http://schemas.microsoft.com/office/drawing/2014/main" id="{D7C3CB8F-3A63-49A4-5F6F-E456E82EB3E1}"/>
              </a:ext>
            </a:extLst>
          </p:cNvPr>
          <p:cNvGrpSpPr/>
          <p:nvPr/>
        </p:nvGrpSpPr>
        <p:grpSpPr>
          <a:xfrm>
            <a:off x="4054122" y="5150458"/>
            <a:ext cx="2591665" cy="927659"/>
            <a:chOff x="4315178" y="4903514"/>
            <a:chExt cx="2591665" cy="927659"/>
          </a:xfrm>
        </p:grpSpPr>
        <p:sp>
          <p:nvSpPr>
            <p:cNvPr id="19" name="TextBox 18">
              <a:extLst>
                <a:ext uri="{FF2B5EF4-FFF2-40B4-BE49-F238E27FC236}">
                  <a16:creationId xmlns:a16="http://schemas.microsoft.com/office/drawing/2014/main" id="{C448C67E-17CB-9D3C-A19D-BCEA7A7755FF}"/>
                </a:ext>
              </a:extLst>
            </p:cNvPr>
            <p:cNvSpPr txBox="1"/>
            <p:nvPr/>
          </p:nvSpPr>
          <p:spPr>
            <a:xfrm>
              <a:off x="4315178" y="4903514"/>
              <a:ext cx="2591665" cy="927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If                 , what is the intensity A</a:t>
              </a:r>
              <a:r>
                <a:rPr lang="en-US" baseline="30000" dirty="0">
                  <a:cs typeface="Calibri"/>
                </a:rPr>
                <a:t>2</a:t>
              </a:r>
              <a:r>
                <a:rPr lang="en-US" dirty="0">
                  <a:cs typeface="Calibri"/>
                </a:rPr>
                <a:t> at a point where                   and</a:t>
              </a:r>
              <a:endParaRPr lang="en-US" dirty="0"/>
            </a:p>
          </p:txBody>
        </p:sp>
        <p:pic>
          <p:nvPicPr>
            <p:cNvPr id="20" name="Graphic 20">
              <a:extLst>
                <a:ext uri="{FF2B5EF4-FFF2-40B4-BE49-F238E27FC236}">
                  <a16:creationId xmlns:a16="http://schemas.microsoft.com/office/drawing/2014/main" id="{9F9A71DF-C925-ED8F-F47A-4336B541733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24564" y="4996744"/>
              <a:ext cx="748594" cy="180622"/>
            </a:xfrm>
            <a:prstGeom prst="rect">
              <a:avLst/>
            </a:prstGeom>
          </p:spPr>
        </p:pic>
        <p:pic>
          <p:nvPicPr>
            <p:cNvPr id="21" name="Graphic 21">
              <a:extLst>
                <a:ext uri="{FF2B5EF4-FFF2-40B4-BE49-F238E27FC236}">
                  <a16:creationId xmlns:a16="http://schemas.microsoft.com/office/drawing/2014/main" id="{619DAC7E-475D-3FA1-E94A-0626F55D3FD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51072" y="5575300"/>
              <a:ext cx="791633" cy="230011"/>
            </a:xfrm>
            <a:prstGeom prst="rect">
              <a:avLst/>
            </a:prstGeom>
          </p:spPr>
        </p:pic>
      </p:grpSp>
      <p:sp>
        <p:nvSpPr>
          <p:cNvPr id="23" name="TextBox 22">
            <a:extLst>
              <a:ext uri="{FF2B5EF4-FFF2-40B4-BE49-F238E27FC236}">
                <a16:creationId xmlns:a16="http://schemas.microsoft.com/office/drawing/2014/main" id="{CE87FC97-35BA-94B3-439B-B8A2FBABD468}"/>
              </a:ext>
            </a:extLst>
          </p:cNvPr>
          <p:cNvSpPr txBox="1"/>
          <p:nvPr/>
        </p:nvSpPr>
        <p:spPr>
          <a:xfrm>
            <a:off x="2821163" y="6264274"/>
            <a:ext cx="641418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A) A</a:t>
            </a:r>
            <a:r>
              <a:rPr lang="en-US" sz="2000" baseline="30000" dirty="0"/>
              <a:t>2</a:t>
            </a:r>
            <a:r>
              <a:rPr lang="en-US" sz="2000" dirty="0"/>
              <a:t> = 0                    B</a:t>
            </a:r>
            <a:r>
              <a:rPr lang="en-US" sz="2000" dirty="0">
                <a:cs typeface="Calibri"/>
              </a:rPr>
              <a:t>) </a:t>
            </a:r>
            <a:r>
              <a:rPr lang="en-US" sz="2000" dirty="0">
                <a:ea typeface="+mn-lt"/>
                <a:cs typeface="+mn-lt"/>
              </a:rPr>
              <a:t>A</a:t>
            </a:r>
            <a:r>
              <a:rPr lang="en-US" sz="2000" baseline="30000" dirty="0">
                <a:ea typeface="+mn-lt"/>
                <a:cs typeface="+mn-lt"/>
              </a:rPr>
              <a:t>2</a:t>
            </a:r>
            <a:r>
              <a:rPr lang="en-US" sz="2000" dirty="0">
                <a:ea typeface="+mn-lt"/>
                <a:cs typeface="+mn-lt"/>
              </a:rPr>
              <a:t> = 4 (A</a:t>
            </a:r>
            <a:r>
              <a:rPr lang="en-US" sz="2000" baseline="-25000" dirty="0">
                <a:ea typeface="+mn-lt"/>
                <a:cs typeface="+mn-lt"/>
              </a:rPr>
              <a:t>1</a:t>
            </a:r>
            <a:r>
              <a:rPr lang="en-US" sz="2000" dirty="0">
                <a:ea typeface="+mn-lt"/>
                <a:cs typeface="+mn-lt"/>
              </a:rPr>
              <a:t>)</a:t>
            </a:r>
            <a:r>
              <a:rPr lang="en-US" sz="2000" baseline="30000" dirty="0">
                <a:ea typeface="+mn-lt"/>
                <a:cs typeface="+mn-lt"/>
              </a:rPr>
              <a:t>2                      </a:t>
            </a:r>
            <a:r>
              <a:rPr lang="en-US" sz="2000" dirty="0">
                <a:ea typeface="+mn-lt"/>
                <a:cs typeface="+mn-lt"/>
              </a:rPr>
              <a:t>C) A</a:t>
            </a:r>
            <a:r>
              <a:rPr lang="en-US" sz="2000" baseline="30000" dirty="0">
                <a:ea typeface="+mn-lt"/>
                <a:cs typeface="+mn-lt"/>
              </a:rPr>
              <a:t>2</a:t>
            </a:r>
            <a:r>
              <a:rPr lang="en-US" sz="2000" dirty="0">
                <a:ea typeface="+mn-lt"/>
                <a:cs typeface="+mn-lt"/>
              </a:rPr>
              <a:t> = 2 (A</a:t>
            </a:r>
            <a:r>
              <a:rPr lang="en-US" sz="2000" baseline="-25000" dirty="0">
                <a:ea typeface="+mn-lt"/>
                <a:cs typeface="+mn-lt"/>
              </a:rPr>
              <a:t>1</a:t>
            </a:r>
            <a:r>
              <a:rPr lang="en-US" sz="2000" dirty="0">
                <a:ea typeface="+mn-lt"/>
                <a:cs typeface="+mn-lt"/>
              </a:rPr>
              <a:t>)</a:t>
            </a:r>
            <a:r>
              <a:rPr lang="en-US" sz="2000" baseline="30000" dirty="0">
                <a:ea typeface="+mn-lt"/>
                <a:cs typeface="+mn-lt"/>
              </a:rPr>
              <a:t>2</a:t>
            </a:r>
            <a:endParaRPr lang="en-US" sz="2000" dirty="0">
              <a:ea typeface="+mn-lt"/>
              <a:cs typeface="+mn-lt"/>
            </a:endParaRPr>
          </a:p>
        </p:txBody>
      </p:sp>
      <p:sp>
        <p:nvSpPr>
          <p:cNvPr id="3" name="TextBox 2">
            <a:extLst>
              <a:ext uri="{FF2B5EF4-FFF2-40B4-BE49-F238E27FC236}">
                <a16:creationId xmlns:a16="http://schemas.microsoft.com/office/drawing/2014/main" id="{5EB58B82-2CDC-326E-5CBA-4BEC73B56FED}"/>
              </a:ext>
            </a:extLst>
          </p:cNvPr>
          <p:cNvSpPr txBox="1"/>
          <p:nvPr/>
        </p:nvSpPr>
        <p:spPr>
          <a:xfrm>
            <a:off x="3498850" y="40195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"superposition principle"</a:t>
            </a:r>
          </a:p>
        </p:txBody>
      </p:sp>
      <p:pic>
        <p:nvPicPr>
          <p:cNvPr id="5" name="Graphic 6">
            <a:extLst>
              <a:ext uri="{FF2B5EF4-FFF2-40B4-BE49-F238E27FC236}">
                <a16:creationId xmlns:a16="http://schemas.microsoft.com/office/drawing/2014/main" id="{42AC242C-6C0E-D117-FB51-9A0E11E44C9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46576" y="1173978"/>
            <a:ext cx="3628252" cy="349936"/>
          </a:xfrm>
          <a:prstGeom prst="rect">
            <a:avLst/>
          </a:prstGeom>
        </p:spPr>
      </p:pic>
      <p:pic>
        <p:nvPicPr>
          <p:cNvPr id="7" name="Graphic 17">
            <a:extLst>
              <a:ext uri="{FF2B5EF4-FFF2-40B4-BE49-F238E27FC236}">
                <a16:creationId xmlns:a16="http://schemas.microsoft.com/office/drawing/2014/main" id="{99B57B39-2CFA-D70B-2DBF-106730E7682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46576" y="1853599"/>
            <a:ext cx="3628252" cy="356801"/>
          </a:xfrm>
          <a:prstGeom prst="rect">
            <a:avLst/>
          </a:prstGeom>
        </p:spPr>
      </p:pic>
      <p:pic>
        <p:nvPicPr>
          <p:cNvPr id="25" name="Graphic 25">
            <a:extLst>
              <a:ext uri="{FF2B5EF4-FFF2-40B4-BE49-F238E27FC236}">
                <a16:creationId xmlns:a16="http://schemas.microsoft.com/office/drawing/2014/main" id="{951EB7EB-6E21-531B-3113-CD2E0754F11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130668" y="5780302"/>
            <a:ext cx="1029043" cy="260693"/>
          </a:xfrm>
          <a:prstGeom prst="rect">
            <a:avLst/>
          </a:prstGeom>
        </p:spPr>
      </p:pic>
    </p:spTree>
    <p:extLst>
      <p:ext uri="{BB962C8B-B14F-4D97-AF65-F5344CB8AC3E}">
        <p14:creationId xmlns:p14="http://schemas.microsoft.com/office/powerpoint/2010/main" val="2909489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 (Nick)</a:t>
            </a:r>
          </a:p>
        </p:txBody>
      </p:sp>
      <p:pic>
        <p:nvPicPr>
          <p:cNvPr id="5" name="Picture 4"/>
          <p:cNvPicPr>
            <a:picLocks noChangeAspect="1"/>
          </p:cNvPicPr>
          <p:nvPr/>
        </p:nvPicPr>
        <p:blipFill>
          <a:blip r:embed="rId2"/>
          <a:stretch>
            <a:fillRect/>
          </a:stretch>
        </p:blipFill>
        <p:spPr>
          <a:xfrm>
            <a:off x="1394399" y="1142399"/>
            <a:ext cx="9144000" cy="5207073"/>
          </a:xfrm>
          <a:prstGeom prst="rect">
            <a:avLst/>
          </a:prstGeom>
        </p:spPr>
      </p:pic>
      <p:cxnSp>
        <p:nvCxnSpPr>
          <p:cNvPr id="3" name="Straight Arrow Connector 2">
            <a:extLst>
              <a:ext uri="{FF2B5EF4-FFF2-40B4-BE49-F238E27FC236}">
                <a16:creationId xmlns:a16="http://schemas.microsoft.com/office/drawing/2014/main" id="{7B0DCAB4-4240-00DA-D435-4EF066730A80}"/>
              </a:ext>
            </a:extLst>
          </p:cNvPr>
          <p:cNvCxnSpPr/>
          <p:nvPr/>
        </p:nvCxnSpPr>
        <p:spPr>
          <a:xfrm flipH="1">
            <a:off x="8918190" y="5917579"/>
            <a:ext cx="93855" cy="417241"/>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 name="Straight Arrow Connector 3">
            <a:extLst>
              <a:ext uri="{FF2B5EF4-FFF2-40B4-BE49-F238E27FC236}">
                <a16:creationId xmlns:a16="http://schemas.microsoft.com/office/drawing/2014/main" id="{C32C913A-BE94-DB76-EC8E-18327109699B}"/>
              </a:ext>
            </a:extLst>
          </p:cNvPr>
          <p:cNvCxnSpPr/>
          <p:nvPr/>
        </p:nvCxnSpPr>
        <p:spPr>
          <a:xfrm flipV="1">
            <a:off x="9086383" y="5605347"/>
            <a:ext cx="1913366" cy="6746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FF88704-927A-80C3-9872-FE377A084F09}"/>
              </a:ext>
            </a:extLst>
          </p:cNvPr>
          <p:cNvCxnSpPr>
            <a:cxnSpLocks/>
          </p:cNvCxnSpPr>
          <p:nvPr/>
        </p:nvCxnSpPr>
        <p:spPr>
          <a:xfrm flipH="1">
            <a:off x="7640444" y="3366738"/>
            <a:ext cx="3058220" cy="2592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8B0CAA3-7AFE-2E36-AD53-26D2AB305DDA}"/>
              </a:ext>
            </a:extLst>
          </p:cNvPr>
          <p:cNvCxnSpPr>
            <a:cxnSpLocks/>
          </p:cNvCxnSpPr>
          <p:nvPr/>
        </p:nvCxnSpPr>
        <p:spPr>
          <a:xfrm flipV="1">
            <a:off x="11009985" y="5242926"/>
            <a:ext cx="1021269" cy="354051"/>
          </a:xfrm>
          <a:prstGeom prst="straightConnector1">
            <a:avLst/>
          </a:prstGeom>
          <a:ln w="5715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8F197B-56A5-03AA-53B4-2B57B30B9DF7}"/>
              </a:ext>
            </a:extLst>
          </p:cNvPr>
          <p:cNvCxnSpPr>
            <a:cxnSpLocks/>
          </p:cNvCxnSpPr>
          <p:nvPr/>
        </p:nvCxnSpPr>
        <p:spPr>
          <a:xfrm flipV="1">
            <a:off x="10773021" y="3258938"/>
            <a:ext cx="1193183" cy="103149"/>
          </a:xfrm>
          <a:prstGeom prst="straightConnector1">
            <a:avLst/>
          </a:prstGeom>
          <a:ln w="5715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AEB9D99-5E77-E8C0-E0F2-211EBE7FD205}"/>
              </a:ext>
            </a:extLst>
          </p:cNvPr>
          <p:cNvSpPr txBox="1"/>
          <p:nvPr/>
        </p:nvSpPr>
        <p:spPr>
          <a:xfrm>
            <a:off x="7015978" y="3054949"/>
            <a:ext cx="1480063" cy="369332"/>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PhD student</a:t>
            </a:r>
          </a:p>
        </p:txBody>
      </p:sp>
    </p:spTree>
    <p:extLst>
      <p:ext uri="{BB962C8B-B14F-4D97-AF65-F5344CB8AC3E}">
        <p14:creationId xmlns:p14="http://schemas.microsoft.com/office/powerpoint/2010/main" val="406390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 (Nick)</a:t>
            </a:r>
          </a:p>
        </p:txBody>
      </p:sp>
      <p:pic>
        <p:nvPicPr>
          <p:cNvPr id="5" name="Picture 4"/>
          <p:cNvPicPr>
            <a:picLocks noChangeAspect="1"/>
          </p:cNvPicPr>
          <p:nvPr/>
        </p:nvPicPr>
        <p:blipFill>
          <a:blip r:embed="rId2"/>
          <a:stretch>
            <a:fillRect/>
          </a:stretch>
        </p:blipFill>
        <p:spPr>
          <a:xfrm>
            <a:off x="1394399" y="1142399"/>
            <a:ext cx="9144000" cy="5207073"/>
          </a:xfrm>
          <a:prstGeom prst="rect">
            <a:avLst/>
          </a:prstGeom>
        </p:spPr>
      </p:pic>
      <p:cxnSp>
        <p:nvCxnSpPr>
          <p:cNvPr id="3" name="Straight Arrow Connector 2">
            <a:extLst>
              <a:ext uri="{FF2B5EF4-FFF2-40B4-BE49-F238E27FC236}">
                <a16:creationId xmlns:a16="http://schemas.microsoft.com/office/drawing/2014/main" id="{7B0DCAB4-4240-00DA-D435-4EF066730A80}"/>
              </a:ext>
            </a:extLst>
          </p:cNvPr>
          <p:cNvCxnSpPr/>
          <p:nvPr/>
        </p:nvCxnSpPr>
        <p:spPr>
          <a:xfrm flipH="1">
            <a:off x="8918190" y="5917579"/>
            <a:ext cx="93855" cy="417241"/>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 name="Straight Arrow Connector 3">
            <a:extLst>
              <a:ext uri="{FF2B5EF4-FFF2-40B4-BE49-F238E27FC236}">
                <a16:creationId xmlns:a16="http://schemas.microsoft.com/office/drawing/2014/main" id="{C32C913A-BE94-DB76-EC8E-18327109699B}"/>
              </a:ext>
            </a:extLst>
          </p:cNvPr>
          <p:cNvCxnSpPr/>
          <p:nvPr/>
        </p:nvCxnSpPr>
        <p:spPr>
          <a:xfrm flipV="1">
            <a:off x="9086383" y="5605347"/>
            <a:ext cx="1913366" cy="6746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FF88704-927A-80C3-9872-FE377A084F09}"/>
              </a:ext>
            </a:extLst>
          </p:cNvPr>
          <p:cNvCxnSpPr>
            <a:cxnSpLocks/>
          </p:cNvCxnSpPr>
          <p:nvPr/>
        </p:nvCxnSpPr>
        <p:spPr>
          <a:xfrm flipH="1">
            <a:off x="7640444" y="3366738"/>
            <a:ext cx="3058220" cy="2592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8B0CAA3-7AFE-2E36-AD53-26D2AB305DDA}"/>
              </a:ext>
            </a:extLst>
          </p:cNvPr>
          <p:cNvCxnSpPr>
            <a:cxnSpLocks/>
          </p:cNvCxnSpPr>
          <p:nvPr/>
        </p:nvCxnSpPr>
        <p:spPr>
          <a:xfrm flipV="1">
            <a:off x="11009985" y="5242926"/>
            <a:ext cx="1021269" cy="354051"/>
          </a:xfrm>
          <a:prstGeom prst="straightConnector1">
            <a:avLst/>
          </a:prstGeom>
          <a:ln w="5715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8F197B-56A5-03AA-53B4-2B57B30B9DF7}"/>
              </a:ext>
            </a:extLst>
          </p:cNvPr>
          <p:cNvCxnSpPr>
            <a:cxnSpLocks/>
          </p:cNvCxnSpPr>
          <p:nvPr/>
        </p:nvCxnSpPr>
        <p:spPr>
          <a:xfrm flipV="1">
            <a:off x="10773021" y="3258938"/>
            <a:ext cx="1193183" cy="103149"/>
          </a:xfrm>
          <a:prstGeom prst="straightConnector1">
            <a:avLst/>
          </a:prstGeom>
          <a:ln w="5715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9" name="Picture 9" descr="A picture containing cat, floor, ground, orange&#10;&#10;Description automatically generated">
            <a:extLst>
              <a:ext uri="{FF2B5EF4-FFF2-40B4-BE49-F238E27FC236}">
                <a16:creationId xmlns:a16="http://schemas.microsoft.com/office/drawing/2014/main" id="{18BD1BD2-EB62-7C06-403F-99E0A7E2BDCA}"/>
              </a:ext>
            </a:extLst>
          </p:cNvPr>
          <p:cNvPicPr>
            <a:picLocks noChangeAspect="1"/>
          </p:cNvPicPr>
          <p:nvPr/>
        </p:nvPicPr>
        <p:blipFill>
          <a:blip r:embed="rId3"/>
          <a:stretch>
            <a:fillRect/>
          </a:stretch>
        </p:blipFill>
        <p:spPr>
          <a:xfrm>
            <a:off x="2198130" y="2344558"/>
            <a:ext cx="2042984" cy="2168884"/>
          </a:xfrm>
          <a:prstGeom prst="rect">
            <a:avLst/>
          </a:prstGeom>
        </p:spPr>
      </p:pic>
      <p:pic>
        <p:nvPicPr>
          <p:cNvPr id="7" name="Picture 7" descr="A picture containing cat, domestic cat, indoor, mammal&#10;&#10;Description automatically generated">
            <a:extLst>
              <a:ext uri="{FF2B5EF4-FFF2-40B4-BE49-F238E27FC236}">
                <a16:creationId xmlns:a16="http://schemas.microsoft.com/office/drawing/2014/main" id="{39064838-409D-FA62-DA1E-9BD5A1D15B40}"/>
              </a:ext>
            </a:extLst>
          </p:cNvPr>
          <p:cNvPicPr>
            <a:picLocks noChangeAspect="1"/>
          </p:cNvPicPr>
          <p:nvPr/>
        </p:nvPicPr>
        <p:blipFill>
          <a:blip r:embed="rId4"/>
          <a:stretch>
            <a:fillRect/>
          </a:stretch>
        </p:blipFill>
        <p:spPr>
          <a:xfrm>
            <a:off x="1188996" y="1140254"/>
            <a:ext cx="1480065" cy="1968844"/>
          </a:xfrm>
          <a:prstGeom prst="rect">
            <a:avLst/>
          </a:prstGeom>
        </p:spPr>
      </p:pic>
      <p:pic>
        <p:nvPicPr>
          <p:cNvPr id="8" name="Picture 8">
            <a:extLst>
              <a:ext uri="{FF2B5EF4-FFF2-40B4-BE49-F238E27FC236}">
                <a16:creationId xmlns:a16="http://schemas.microsoft.com/office/drawing/2014/main" id="{CA30FC51-74F0-2622-60C4-3A000C6CE044}"/>
              </a:ext>
            </a:extLst>
          </p:cNvPr>
          <p:cNvPicPr>
            <a:picLocks noChangeAspect="1"/>
          </p:cNvPicPr>
          <p:nvPr/>
        </p:nvPicPr>
        <p:blipFill>
          <a:blip r:embed="rId5"/>
          <a:stretch>
            <a:fillRect/>
          </a:stretch>
        </p:blipFill>
        <p:spPr>
          <a:xfrm>
            <a:off x="3928076" y="3663434"/>
            <a:ext cx="2008660" cy="1508211"/>
          </a:xfrm>
          <a:prstGeom prst="rect">
            <a:avLst/>
          </a:prstGeom>
        </p:spPr>
      </p:pic>
      <p:sp>
        <p:nvSpPr>
          <p:cNvPr id="12" name="TextBox 11">
            <a:extLst>
              <a:ext uri="{FF2B5EF4-FFF2-40B4-BE49-F238E27FC236}">
                <a16:creationId xmlns:a16="http://schemas.microsoft.com/office/drawing/2014/main" id="{C1719861-B696-8643-32A0-791C08CC4FB0}"/>
              </a:ext>
            </a:extLst>
          </p:cNvPr>
          <p:cNvSpPr txBox="1"/>
          <p:nvPr/>
        </p:nvSpPr>
        <p:spPr>
          <a:xfrm>
            <a:off x="2395924" y="2155653"/>
            <a:ext cx="875956" cy="376196"/>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Landau</a:t>
            </a:r>
          </a:p>
        </p:txBody>
      </p:sp>
      <p:sp>
        <p:nvSpPr>
          <p:cNvPr id="14" name="TextBox 13">
            <a:extLst>
              <a:ext uri="{FF2B5EF4-FFF2-40B4-BE49-F238E27FC236}">
                <a16:creationId xmlns:a16="http://schemas.microsoft.com/office/drawing/2014/main" id="{5029118D-0841-0E82-A7D9-692CD637BAE8}"/>
              </a:ext>
            </a:extLst>
          </p:cNvPr>
          <p:cNvSpPr txBox="1"/>
          <p:nvPr/>
        </p:nvSpPr>
        <p:spPr>
          <a:xfrm>
            <a:off x="3527339" y="4138312"/>
            <a:ext cx="875956" cy="369332"/>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Lifshitz</a:t>
            </a:r>
          </a:p>
        </p:txBody>
      </p:sp>
      <p:sp>
        <p:nvSpPr>
          <p:cNvPr id="16" name="TextBox 15">
            <a:extLst>
              <a:ext uri="{FF2B5EF4-FFF2-40B4-BE49-F238E27FC236}">
                <a16:creationId xmlns:a16="http://schemas.microsoft.com/office/drawing/2014/main" id="{988B914D-3D02-E5A9-2532-FB2C4C4C6921}"/>
              </a:ext>
            </a:extLst>
          </p:cNvPr>
          <p:cNvSpPr txBox="1"/>
          <p:nvPr/>
        </p:nvSpPr>
        <p:spPr>
          <a:xfrm>
            <a:off x="2773491" y="1393652"/>
            <a:ext cx="1672278" cy="369332"/>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My roommates</a:t>
            </a:r>
            <a:endParaRPr lang="en-US" dirty="0" err="1">
              <a:cs typeface="Calibri"/>
            </a:endParaRPr>
          </a:p>
        </p:txBody>
      </p:sp>
      <p:sp>
        <p:nvSpPr>
          <p:cNvPr id="17" name="TextBox 16">
            <a:extLst>
              <a:ext uri="{FF2B5EF4-FFF2-40B4-BE49-F238E27FC236}">
                <a16:creationId xmlns:a16="http://schemas.microsoft.com/office/drawing/2014/main" id="{5AEB9D99-5E77-E8C0-E0F2-211EBE7FD205}"/>
              </a:ext>
            </a:extLst>
          </p:cNvPr>
          <p:cNvSpPr txBox="1"/>
          <p:nvPr/>
        </p:nvSpPr>
        <p:spPr>
          <a:xfrm>
            <a:off x="7015978" y="3054949"/>
            <a:ext cx="1480063" cy="369332"/>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PhD student</a:t>
            </a:r>
          </a:p>
        </p:txBody>
      </p:sp>
    </p:spTree>
    <p:extLst>
      <p:ext uri="{BB962C8B-B14F-4D97-AF65-F5344CB8AC3E}">
        <p14:creationId xmlns:p14="http://schemas.microsoft.com/office/powerpoint/2010/main" val="1442643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 (Nick) - research - nuclear theory</a:t>
            </a:r>
          </a:p>
        </p:txBody>
      </p:sp>
      <p:pic>
        <p:nvPicPr>
          <p:cNvPr id="8" name="Picture 8" descr="Diagram&#10;&#10;Description automatically generated">
            <a:extLst>
              <a:ext uri="{FF2B5EF4-FFF2-40B4-BE49-F238E27FC236}">
                <a16:creationId xmlns:a16="http://schemas.microsoft.com/office/drawing/2014/main" id="{B2B638BB-11CE-ED29-9CA9-95FF2951338C}"/>
              </a:ext>
            </a:extLst>
          </p:cNvPr>
          <p:cNvPicPr>
            <a:picLocks noChangeAspect="1"/>
          </p:cNvPicPr>
          <p:nvPr/>
        </p:nvPicPr>
        <p:blipFill>
          <a:blip r:embed="rId2"/>
          <a:stretch>
            <a:fillRect/>
          </a:stretch>
        </p:blipFill>
        <p:spPr>
          <a:xfrm>
            <a:off x="5505470" y="1135335"/>
            <a:ext cx="5839254" cy="3895124"/>
          </a:xfrm>
          <a:prstGeom prst="rect">
            <a:avLst/>
          </a:prstGeom>
        </p:spPr>
      </p:pic>
      <p:pic>
        <p:nvPicPr>
          <p:cNvPr id="9" name="Picture 9" descr="A picture containing text, flower, plant&#10;&#10;Description automatically generated">
            <a:extLst>
              <a:ext uri="{FF2B5EF4-FFF2-40B4-BE49-F238E27FC236}">
                <a16:creationId xmlns:a16="http://schemas.microsoft.com/office/drawing/2014/main" id="{9068D2AD-74FC-F798-6BDF-DDA9D8945E49}"/>
              </a:ext>
            </a:extLst>
          </p:cNvPr>
          <p:cNvPicPr>
            <a:picLocks noChangeAspect="1"/>
          </p:cNvPicPr>
          <p:nvPr/>
        </p:nvPicPr>
        <p:blipFill>
          <a:blip r:embed="rId3"/>
          <a:stretch>
            <a:fillRect/>
          </a:stretch>
        </p:blipFill>
        <p:spPr>
          <a:xfrm>
            <a:off x="773290" y="1426633"/>
            <a:ext cx="4083755" cy="3066344"/>
          </a:xfrm>
          <a:prstGeom prst="rect">
            <a:avLst/>
          </a:prstGeom>
        </p:spPr>
      </p:pic>
      <p:sp>
        <p:nvSpPr>
          <p:cNvPr id="10" name="TextBox 9">
            <a:extLst>
              <a:ext uri="{FF2B5EF4-FFF2-40B4-BE49-F238E27FC236}">
                <a16:creationId xmlns:a16="http://schemas.microsoft.com/office/drawing/2014/main" id="{8C718C6B-480C-F2AB-8D4D-0BDEDDDF3FFE}"/>
              </a:ext>
            </a:extLst>
          </p:cNvPr>
          <p:cNvSpPr txBox="1"/>
          <p:nvPr/>
        </p:nvSpPr>
        <p:spPr>
          <a:xfrm>
            <a:off x="949678" y="4667954"/>
            <a:ext cx="397792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Some questions</a:t>
            </a:r>
          </a:p>
          <a:p>
            <a:pPr marL="285750" indent="-285750">
              <a:buFont typeface="Arial"/>
              <a:buChar char="•"/>
            </a:pPr>
            <a:r>
              <a:rPr lang="en-US" dirty="0">
                <a:cs typeface="Calibri"/>
              </a:rPr>
              <a:t>What phases of matter does the strong nuclear force give rise to?</a:t>
            </a:r>
          </a:p>
          <a:p>
            <a:pPr marL="285750" indent="-285750">
              <a:buFont typeface="Arial"/>
              <a:buChar char="•"/>
            </a:pPr>
            <a:r>
              <a:rPr lang="en-US" dirty="0">
                <a:cs typeface="Calibri"/>
              </a:rPr>
              <a:t>How to formulate and extend relativistic hydrodynamics?</a:t>
            </a:r>
          </a:p>
          <a:p>
            <a:pPr marL="285750" indent="-285750">
              <a:buFont typeface="Arial"/>
              <a:buChar char="•"/>
            </a:pPr>
            <a:r>
              <a:rPr lang="en-US" dirty="0">
                <a:cs typeface="Calibri"/>
              </a:rPr>
              <a:t>How to simulate neutron star mergers -&gt; gravitational waves?</a:t>
            </a:r>
          </a:p>
        </p:txBody>
      </p:sp>
      <p:sp>
        <p:nvSpPr>
          <p:cNvPr id="11" name="TextBox 10">
            <a:extLst>
              <a:ext uri="{FF2B5EF4-FFF2-40B4-BE49-F238E27FC236}">
                <a16:creationId xmlns:a16="http://schemas.microsoft.com/office/drawing/2014/main" id="{E93E4AB6-6395-46D3-A5C9-54269ED9F334}"/>
              </a:ext>
            </a:extLst>
          </p:cNvPr>
          <p:cNvSpPr txBox="1"/>
          <p:nvPr/>
        </p:nvSpPr>
        <p:spPr>
          <a:xfrm>
            <a:off x="55386" y="1057274"/>
            <a:ext cx="53890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 heavy-ion collision (e.g. Gold Nucleus + Gold Nucleus)</a:t>
            </a:r>
          </a:p>
        </p:txBody>
      </p:sp>
    </p:spTree>
    <p:extLst>
      <p:ext uri="{BB962C8B-B14F-4D97-AF65-F5344CB8AC3E}">
        <p14:creationId xmlns:p14="http://schemas.microsoft.com/office/powerpoint/2010/main" val="43882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208A-61FD-2C4C-A2B1-9CBECA5F5575}"/>
              </a:ext>
            </a:extLst>
          </p:cNvPr>
          <p:cNvSpPr>
            <a:spLocks noGrp="1"/>
          </p:cNvSpPr>
          <p:nvPr>
            <p:ph type="title"/>
          </p:nvPr>
        </p:nvSpPr>
        <p:spPr/>
        <p:txBody>
          <a:bodyPr/>
          <a:lstStyle/>
          <a:p>
            <a:r>
              <a:rPr lang="en-US" dirty="0"/>
              <a:t>About you</a:t>
            </a:r>
          </a:p>
        </p:txBody>
      </p:sp>
      <p:sp>
        <p:nvSpPr>
          <p:cNvPr id="3" name="TextBox 2">
            <a:extLst>
              <a:ext uri="{FF2B5EF4-FFF2-40B4-BE49-F238E27FC236}">
                <a16:creationId xmlns:a16="http://schemas.microsoft.com/office/drawing/2014/main" id="{48E0AAC0-C776-1142-8422-00E3F58C28BD}"/>
              </a:ext>
            </a:extLst>
          </p:cNvPr>
          <p:cNvSpPr txBox="1"/>
          <p:nvPr/>
        </p:nvSpPr>
        <p:spPr>
          <a:xfrm>
            <a:off x="978946" y="1237130"/>
            <a:ext cx="4303059" cy="2677656"/>
          </a:xfrm>
          <a:prstGeom prst="rect">
            <a:avLst/>
          </a:prstGeom>
          <a:noFill/>
        </p:spPr>
        <p:txBody>
          <a:bodyPr wrap="square" lIns="91440" tIns="45720" rIns="91440" bIns="45720" rtlCol="0" anchor="t">
            <a:spAutoFit/>
          </a:bodyPr>
          <a:lstStyle/>
          <a:p>
            <a:r>
              <a:rPr lang="en-US" sz="2800" b="1" dirty="0"/>
              <a:t>1. What’s your major?</a:t>
            </a:r>
          </a:p>
          <a:p>
            <a:pPr marL="514350" indent="-514350">
              <a:buAutoNum type="alphaLcParenR"/>
            </a:pPr>
            <a:r>
              <a:rPr lang="en-US" sz="2800" dirty="0" err="1"/>
              <a:t>MatSE</a:t>
            </a:r>
            <a:endParaRPr lang="en-US" sz="2800" dirty="0"/>
          </a:p>
          <a:p>
            <a:pPr marL="514350" indent="-514350">
              <a:buAutoNum type="alphaLcParenR"/>
            </a:pPr>
            <a:r>
              <a:rPr lang="en-US" sz="2800" dirty="0"/>
              <a:t>Physics</a:t>
            </a:r>
          </a:p>
          <a:p>
            <a:pPr marL="514350" indent="-514350">
              <a:buAutoNum type="alphaLcParenR"/>
            </a:pPr>
            <a:r>
              <a:rPr lang="en-US" sz="2800" dirty="0"/>
              <a:t>ECE or CS</a:t>
            </a:r>
            <a:endParaRPr lang="en-US" sz="2800" dirty="0">
              <a:cs typeface="Calibri"/>
            </a:endParaRPr>
          </a:p>
          <a:p>
            <a:pPr marL="514350" indent="-514350">
              <a:buAutoNum type="alphaLcParenR"/>
            </a:pPr>
            <a:r>
              <a:rPr lang="en-US" sz="2800" dirty="0">
                <a:cs typeface="Calibri"/>
              </a:rPr>
              <a:t>Chemistry or Chem. Eng.</a:t>
            </a:r>
          </a:p>
          <a:p>
            <a:pPr marL="514350" indent="-514350">
              <a:buAutoNum type="alphaLcParenR"/>
            </a:pPr>
            <a:r>
              <a:rPr lang="en-US" sz="2800" dirty="0"/>
              <a:t>Other</a:t>
            </a:r>
          </a:p>
        </p:txBody>
      </p:sp>
    </p:spTree>
    <p:extLst>
      <p:ext uri="{BB962C8B-B14F-4D97-AF65-F5344CB8AC3E}">
        <p14:creationId xmlns:p14="http://schemas.microsoft.com/office/powerpoint/2010/main" val="67679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208A-61FD-2C4C-A2B1-9CBECA5F5575}"/>
              </a:ext>
            </a:extLst>
          </p:cNvPr>
          <p:cNvSpPr>
            <a:spLocks noGrp="1"/>
          </p:cNvSpPr>
          <p:nvPr>
            <p:ph type="title"/>
          </p:nvPr>
        </p:nvSpPr>
        <p:spPr/>
        <p:txBody>
          <a:bodyPr/>
          <a:lstStyle/>
          <a:p>
            <a:r>
              <a:rPr lang="en-US" dirty="0"/>
              <a:t>About you</a:t>
            </a:r>
          </a:p>
        </p:txBody>
      </p:sp>
      <p:sp>
        <p:nvSpPr>
          <p:cNvPr id="4" name="TextBox 3">
            <a:extLst>
              <a:ext uri="{FF2B5EF4-FFF2-40B4-BE49-F238E27FC236}">
                <a16:creationId xmlns:a16="http://schemas.microsoft.com/office/drawing/2014/main" id="{D91A56E0-29B5-0943-8862-EB2F4F67DD03}"/>
              </a:ext>
            </a:extLst>
          </p:cNvPr>
          <p:cNvSpPr txBox="1"/>
          <p:nvPr/>
        </p:nvSpPr>
        <p:spPr>
          <a:xfrm>
            <a:off x="838200" y="1193332"/>
            <a:ext cx="3703337" cy="2677656"/>
          </a:xfrm>
          <a:prstGeom prst="rect">
            <a:avLst/>
          </a:prstGeom>
          <a:noFill/>
        </p:spPr>
        <p:txBody>
          <a:bodyPr wrap="square" lIns="91440" tIns="45720" rIns="91440" bIns="45720" rtlCol="0" anchor="t">
            <a:spAutoFit/>
          </a:bodyPr>
          <a:lstStyle/>
          <a:p>
            <a:r>
              <a:rPr lang="en-US" sz="2800" b="1" dirty="0"/>
              <a:t>2. Cats or dogs?</a:t>
            </a:r>
          </a:p>
          <a:p>
            <a:pPr marL="514350" indent="-514350">
              <a:buAutoNum type="alphaLcParenR"/>
            </a:pPr>
            <a:r>
              <a:rPr lang="en-US" sz="2800" dirty="0"/>
              <a:t>Cats</a:t>
            </a:r>
          </a:p>
          <a:p>
            <a:pPr marL="514350" indent="-514350">
              <a:buAutoNum type="alphaLcParenR"/>
            </a:pPr>
            <a:r>
              <a:rPr lang="en-US" sz="2800" dirty="0"/>
              <a:t>Dogs</a:t>
            </a:r>
          </a:p>
          <a:p>
            <a:pPr marL="514350" indent="-514350">
              <a:buAutoNum type="alphaLcParenR"/>
            </a:pPr>
            <a:r>
              <a:rPr lang="en-US" sz="2800" dirty="0"/>
              <a:t>Don’t like pets</a:t>
            </a:r>
            <a:endParaRPr lang="en-US" sz="2800" dirty="0">
              <a:ea typeface="Calibri"/>
              <a:cs typeface="Calibri"/>
            </a:endParaRPr>
          </a:p>
          <a:p>
            <a:pPr marL="514350" indent="-514350">
              <a:buAutoNum type="alphaLcParenR"/>
            </a:pPr>
            <a:r>
              <a:rPr lang="en-US" sz="2800" dirty="0"/>
              <a:t>Both!</a:t>
            </a:r>
          </a:p>
          <a:p>
            <a:pPr marL="514350" indent="-514350">
              <a:buAutoNum type="alphaLcParenR"/>
            </a:pPr>
            <a:r>
              <a:rPr lang="en-US" sz="2800" dirty="0"/>
              <a:t>Other</a:t>
            </a:r>
          </a:p>
        </p:txBody>
      </p:sp>
    </p:spTree>
    <p:extLst>
      <p:ext uri="{BB962C8B-B14F-4D97-AF65-F5344CB8AC3E}">
        <p14:creationId xmlns:p14="http://schemas.microsoft.com/office/powerpoint/2010/main" val="855266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rules</a:t>
            </a:r>
          </a:p>
        </p:txBody>
      </p:sp>
      <p:sp>
        <p:nvSpPr>
          <p:cNvPr id="3" name="TextBox 2"/>
          <p:cNvSpPr txBox="1"/>
          <p:nvPr/>
        </p:nvSpPr>
        <p:spPr>
          <a:xfrm>
            <a:off x="2194023" y="1555494"/>
            <a:ext cx="7525173" cy="3539430"/>
          </a:xfrm>
          <a:prstGeom prst="rect">
            <a:avLst/>
          </a:prstGeom>
          <a:noFill/>
        </p:spPr>
        <p:txBody>
          <a:bodyPr wrap="square" lIns="91440" tIns="45720" rIns="91440" bIns="45720" rtlCol="0" anchor="t">
            <a:spAutoFit/>
          </a:bodyPr>
          <a:lstStyle/>
          <a:p>
            <a:pPr marL="285750" indent="-285750">
              <a:buFont typeface="Arial" charset="0"/>
              <a:buChar char="•"/>
            </a:pPr>
            <a:r>
              <a:rPr lang="en-US" sz="2800" dirty="0"/>
              <a:t>Put cell phones away</a:t>
            </a:r>
          </a:p>
          <a:p>
            <a:pPr marL="285750" indent="-285750">
              <a:buFont typeface="Arial" charset="0"/>
              <a:buChar char="•"/>
            </a:pPr>
            <a:endParaRPr lang="en-US" sz="2800" dirty="0"/>
          </a:p>
          <a:p>
            <a:pPr marL="285750" indent="-285750">
              <a:buFont typeface="Arial" charset="0"/>
              <a:buChar char="•"/>
            </a:pPr>
            <a:r>
              <a:rPr lang="en-US" sz="2800" dirty="0"/>
              <a:t>Close laptops (tablets OK for notetaking)</a:t>
            </a:r>
            <a:endParaRPr lang="en-US" sz="2800" dirty="0">
              <a:cs typeface="Calibri"/>
            </a:endParaRPr>
          </a:p>
          <a:p>
            <a:pPr marL="285750" indent="-285750">
              <a:buFont typeface="Arial" charset="0"/>
              <a:buChar char="•"/>
            </a:pPr>
            <a:endParaRPr lang="en-US" sz="2800" dirty="0"/>
          </a:p>
          <a:p>
            <a:pPr marL="285750" indent="-285750">
              <a:buFont typeface="Arial" charset="0"/>
              <a:buChar char="•"/>
            </a:pPr>
            <a:r>
              <a:rPr lang="en-US" sz="2800" dirty="0"/>
              <a:t>Save conversation for Q&amp;A portions of lecture</a:t>
            </a:r>
          </a:p>
          <a:p>
            <a:pPr marL="285750" indent="-285750">
              <a:buFont typeface="Arial" charset="0"/>
              <a:buChar char="•"/>
            </a:pPr>
            <a:endParaRPr lang="en-US" sz="2800" dirty="0"/>
          </a:p>
          <a:p>
            <a:pPr marL="285750" indent="-285750">
              <a:buFont typeface="Arial" charset="0"/>
              <a:buChar char="•"/>
            </a:pPr>
            <a:r>
              <a:rPr lang="en-US" sz="2800" dirty="0"/>
              <a:t>If you’re sick, stay home and get better!</a:t>
            </a:r>
          </a:p>
          <a:p>
            <a:pPr marL="742950" lvl="1" indent="-285750">
              <a:buFont typeface="Arial" charset="0"/>
              <a:buChar char="•"/>
            </a:pPr>
            <a:r>
              <a:rPr lang="en-US" sz="2800" dirty="0">
                <a:cs typeface="Calibri" panose="020F0502020204030204"/>
                <a:hlinkClick r:id="rId3"/>
              </a:rPr>
              <a:t>Excused absence request form</a:t>
            </a:r>
            <a:endParaRPr lang="en-US" sz="2800" dirty="0">
              <a:cs typeface="Calibri" panose="020F0502020204030204"/>
            </a:endParaRPr>
          </a:p>
        </p:txBody>
      </p:sp>
    </p:spTree>
    <p:extLst>
      <p:ext uri="{BB962C8B-B14F-4D97-AF65-F5344CB8AC3E}">
        <p14:creationId xmlns:p14="http://schemas.microsoft.com/office/powerpoint/2010/main" val="12437764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8DDC2A0B-95D0-D749-8E2F-B7D27378CFBD}" vid="{634A9CF5-022F-8246-AA72-B34AAD2A98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13580</TotalTime>
  <Words>1614</Words>
  <Application>Microsoft Office PowerPoint</Application>
  <PresentationFormat>Widescreen</PresentationFormat>
  <Paragraphs>243</Paragraphs>
  <Slides>32</Slides>
  <Notes>8</Notes>
  <HiddenSlides>0</HiddenSlides>
  <MMClips>3</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Quantum physics</vt:lpstr>
      <vt:lpstr>Your comments/questions/jokes</vt:lpstr>
      <vt:lpstr>Course directors and contact info</vt:lpstr>
      <vt:lpstr>About me (Nick)</vt:lpstr>
      <vt:lpstr>About me (Nick)</vt:lpstr>
      <vt:lpstr>About me (Nick) - research - nuclear theory</vt:lpstr>
      <vt:lpstr>About you</vt:lpstr>
      <vt:lpstr>About you</vt:lpstr>
      <vt:lpstr>Class rules</vt:lpstr>
      <vt:lpstr>Class structure</vt:lpstr>
      <vt:lpstr>Read the course website</vt:lpstr>
      <vt:lpstr>Getting help</vt:lpstr>
      <vt:lpstr>Campuswire</vt:lpstr>
      <vt:lpstr>Emergency response</vt:lpstr>
      <vt:lpstr>Quantum mechanics</vt:lpstr>
      <vt:lpstr>Course plan</vt:lpstr>
      <vt:lpstr>Classical vs quantum</vt:lpstr>
      <vt:lpstr>The wavefunction obeys an equation called the Schrödinger equation</vt:lpstr>
      <vt:lpstr>There are many examples of classical waves</vt:lpstr>
      <vt:lpstr>The equations of motion tell us what happens</vt:lpstr>
      <vt:lpstr>We have discovered travelling wave solutions</vt:lpstr>
      <vt:lpstr>Harmonic travelling waves are travelling waves with a sinusoidal shape</vt:lpstr>
      <vt:lpstr>The anatomy of a harmonic travelling wave</vt:lpstr>
      <vt:lpstr>The anatomy of a harmonic travelling wave</vt:lpstr>
      <vt:lpstr>Waves transport energy</vt:lpstr>
      <vt:lpstr>Wave amplitude</vt:lpstr>
      <vt:lpstr>Intensity is proportional to the square of the amplitude</vt:lpstr>
      <vt:lpstr>Spectrum of electromagnetic radiation</vt:lpstr>
      <vt:lpstr>Summary: harmonic waves</vt:lpstr>
      <vt:lpstr>Sample problem</vt:lpstr>
      <vt:lpstr>Phasors are a graphical tool for representing and adding harmonically oscillating quantities</vt:lpstr>
      <vt:lpstr>Adding harmonic waves is easier with phasors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dc:creator>
  <cp:lastModifiedBy>Wagner, Lucas Kyle</cp:lastModifiedBy>
  <cp:revision>1916</cp:revision>
  <cp:lastPrinted>2020-01-21T21:26:49Z</cp:lastPrinted>
  <dcterms:created xsi:type="dcterms:W3CDTF">2018-01-31T21:37:22Z</dcterms:created>
  <dcterms:modified xsi:type="dcterms:W3CDTF">2022-06-13T15:57:12Z</dcterms:modified>
</cp:coreProperties>
</file>