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318" r:id="rId3"/>
    <p:sldId id="323" r:id="rId4"/>
    <p:sldId id="322" r:id="rId5"/>
    <p:sldId id="316" r:id="rId6"/>
    <p:sldId id="320" r:id="rId7"/>
    <p:sldId id="321" r:id="rId8"/>
    <p:sldId id="317" r:id="rId9"/>
    <p:sldId id="319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8" r:id="rId20"/>
    <p:sldId id="304" r:id="rId21"/>
    <p:sldId id="311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/>
    <p:restoredTop sz="84240"/>
  </p:normalViewPr>
  <p:slideViewPr>
    <p:cSldViewPr snapToGrid="0" snapToObjects="1">
      <p:cViewPr varScale="1">
        <p:scale>
          <a:sx n="93" d="100"/>
          <a:sy n="93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20: Final review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F2FB-F301-9B4F-BEF6-02D159E2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5-8: quantum description of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1AF9D-AF94-8041-8C42-FF82477787E0}"/>
              </a:ext>
            </a:extLst>
          </p:cNvPr>
          <p:cNvSpPr txBox="1"/>
          <p:nvPr/>
        </p:nvSpPr>
        <p:spPr>
          <a:xfrm>
            <a:off x="635620" y="1405054"/>
            <a:ext cx="9255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dirty="0"/>
              <a:t>Use the relationship of a particle’s momentum and wavelength to compute the outcome of interference experiments. </a:t>
            </a:r>
          </a:p>
          <a:p>
            <a:pPr marL="342900" indent="-342900">
              <a:buFont typeface="+mj-lt"/>
              <a:buAutoNum type="alphaLcParenR"/>
            </a:pP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Explain whether a wave function has definite momentum.</a:t>
            </a:r>
          </a:p>
          <a:p>
            <a:pPr marL="342900" indent="-342900">
              <a:buFont typeface="+mj-lt"/>
              <a:buAutoNum type="alphaLcParenR"/>
            </a:pP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From a superposition of eigenstates, determine the probability of a measurement.</a:t>
            </a:r>
          </a:p>
          <a:p>
            <a:pPr marL="342900" indent="-342900">
              <a:buFont typeface="+mj-lt"/>
              <a:buAutoNum type="alphaLcParenR"/>
            </a:pP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Apply the Heisenberg Uncertainty principle to determine the limits of what can be predicted about measurement outcomes.</a:t>
            </a:r>
          </a:p>
        </p:txBody>
      </p:sp>
    </p:spTree>
    <p:extLst>
      <p:ext uri="{BB962C8B-B14F-4D97-AF65-F5344CB8AC3E}">
        <p14:creationId xmlns:p14="http://schemas.microsoft.com/office/powerpoint/2010/main" val="159447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899C-E445-6C4E-A08C-96D44019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/>
              <p:nvPr/>
            </p:nvSpPr>
            <p:spPr>
              <a:xfrm>
                <a:off x="434898" y="1048214"/>
                <a:ext cx="11206975" cy="237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Which wave function has definite momentum?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1048214"/>
                <a:ext cx="11206975" cy="2370905"/>
              </a:xfrm>
              <a:prstGeom prst="rect">
                <a:avLst/>
              </a:prstGeom>
              <a:blipFill>
                <a:blip r:embed="rId2"/>
                <a:stretch>
                  <a:fillRect l="-9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3AAF9-51F8-4D43-9BB7-12E3F45AE24F}"/>
                  </a:ext>
                </a:extLst>
              </p:cNvPr>
              <p:cNvSpPr txBox="1"/>
              <p:nvPr/>
            </p:nvSpPr>
            <p:spPr>
              <a:xfrm>
                <a:off x="434898" y="3702570"/>
                <a:ext cx="685032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is the value of the momentum?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h𝑘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3AAF9-51F8-4D43-9BB7-12E3F45AE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3702570"/>
                <a:ext cx="6850322" cy="2215991"/>
              </a:xfrm>
              <a:prstGeom prst="rect">
                <a:avLst/>
              </a:prstGeom>
              <a:blipFill>
                <a:blip r:embed="rId3"/>
                <a:stretch>
                  <a:fillRect l="-1481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6E85-F17C-0641-9214-B658A52D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and wavelength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949F1-1F7E-8145-829F-3B1262B55757}"/>
                  </a:ext>
                </a:extLst>
              </p:cNvPr>
              <p:cNvSpPr txBox="1"/>
              <p:nvPr/>
            </p:nvSpPr>
            <p:spPr>
              <a:xfrm>
                <a:off x="838200" y="1237785"/>
                <a:ext cx="10335322" cy="353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electron with velocity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incident on a 2-slit experiment. What equation will give the angle of the first maximum in terms of the distance between the two slits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𝑏𝑚𝑣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h𝑣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949F1-1F7E-8145-829F-3B1262B5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37785"/>
                <a:ext cx="10335322" cy="3534814"/>
              </a:xfrm>
              <a:prstGeom prst="rect">
                <a:avLst/>
              </a:prstGeom>
              <a:blipFill>
                <a:blip r:embed="rId2"/>
                <a:stretch>
                  <a:fillRect l="-859" t="-714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5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3BE0-A026-C54C-B0AB-CCA9E6E8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 of 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87A01E-D08A-E549-95EA-E499029B3194}"/>
                  </a:ext>
                </a:extLst>
              </p:cNvPr>
              <p:cNvSpPr txBox="1"/>
              <p:nvPr/>
            </p:nvSpPr>
            <p:spPr>
              <a:xfrm>
                <a:off x="256478" y="1170878"/>
                <a:ext cx="11097322" cy="4569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has definite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has definite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 Both are normalized.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the wave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then what is the right probability of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1/2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87A01E-D08A-E549-95EA-E499029B3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8" y="1170878"/>
                <a:ext cx="11097322" cy="4569071"/>
              </a:xfrm>
              <a:prstGeom prst="rect">
                <a:avLst/>
              </a:prstGeom>
              <a:blipFill>
                <a:blip r:embed="rId2"/>
                <a:stretch>
                  <a:fillRect l="-800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01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6D01-E510-E54E-B1AD-D5E6B28A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Heisenberg uncertainty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2C4B4-376F-3544-8669-8F7DAB37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9" y="824403"/>
            <a:ext cx="4344437" cy="5621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AB7D8-253E-2F44-8D1F-464A7F4280EC}"/>
              </a:ext>
            </a:extLst>
          </p:cNvPr>
          <p:cNvSpPr txBox="1"/>
          <p:nvPr/>
        </p:nvSpPr>
        <p:spPr>
          <a:xfrm>
            <a:off x="4906537" y="1483112"/>
            <a:ext cx="6701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 densities on the left. </a:t>
            </a:r>
          </a:p>
          <a:p>
            <a:endParaRPr lang="en-US" sz="2400" dirty="0"/>
          </a:p>
          <a:p>
            <a:r>
              <a:rPr lang="en-US" sz="2400" dirty="0"/>
              <a:t>Suppose we measure momentum of this particle.  Which will have the largest spread of possible momentum values?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9F938-BBD9-764F-9CDA-40BDE1A16899}"/>
              </a:ext>
            </a:extLst>
          </p:cNvPr>
          <p:cNvSpPr txBox="1"/>
          <p:nvPr/>
        </p:nvSpPr>
        <p:spPr>
          <a:xfrm>
            <a:off x="1215483" y="1371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AFA1-AC1C-E049-82BB-1D659DABED93}"/>
              </a:ext>
            </a:extLst>
          </p:cNvPr>
          <p:cNvSpPr txBox="1"/>
          <p:nvPr/>
        </p:nvSpPr>
        <p:spPr>
          <a:xfrm>
            <a:off x="1215483" y="280730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0A21F-9DAE-6241-B92E-232BDC2943C9}"/>
              </a:ext>
            </a:extLst>
          </p:cNvPr>
          <p:cNvSpPr txBox="1"/>
          <p:nvPr/>
        </p:nvSpPr>
        <p:spPr>
          <a:xfrm>
            <a:off x="1215483" y="425702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7334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545D-C8D3-4948-BC8B-7DA6074C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8: time independent Schrödinger </a:t>
            </a:r>
            <a:r>
              <a:rPr lang="en-US" dirty="0" err="1"/>
              <a:t>eqn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1E53D-8A8D-3A44-892C-7241EC27474D}"/>
              </a:ext>
            </a:extLst>
          </p:cNvPr>
          <p:cNvSpPr txBox="1"/>
          <p:nvPr/>
        </p:nvSpPr>
        <p:spPr>
          <a:xfrm>
            <a:off x="758283" y="1170878"/>
            <a:ext cx="7627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/>
              <a:t>Check whether wave functions satisfy the time-independent S.E.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Relationship between wavelength, momentum, and energy for a free particle.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Compute energies for the infinite square well, and what photon energies can be absorbed/emitted.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4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EC66-D845-ED4D-8A84-0A9F808E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Satisfying the time independent </a:t>
            </a:r>
            <a:r>
              <a:rPr lang="en-US" dirty="0" err="1"/>
              <a:t>Schroedinger</a:t>
            </a:r>
            <a:r>
              <a:rPr lang="en-US" dirty="0"/>
              <a:t> equation (twofer)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EB2386-3F8B-F045-A610-524B929A17E1}"/>
                  </a:ext>
                </a:extLst>
              </p:cNvPr>
              <p:cNvSpPr txBox="1"/>
              <p:nvPr/>
            </p:nvSpPr>
            <p:spPr>
              <a:xfrm>
                <a:off x="6898889" y="1281603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EB2386-3F8B-F045-A610-524B929A1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89" y="1281603"/>
                <a:ext cx="4758739" cy="833498"/>
              </a:xfrm>
              <a:prstGeom prst="rect">
                <a:avLst/>
              </a:prstGeom>
              <a:blipFill>
                <a:blip r:embed="rId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7CCF29-82AB-E54A-A565-BCED69516ACA}"/>
                  </a:ext>
                </a:extLst>
              </p:cNvPr>
              <p:cNvSpPr txBox="1"/>
              <p:nvPr/>
            </p:nvSpPr>
            <p:spPr>
              <a:xfrm>
                <a:off x="534372" y="1330271"/>
                <a:ext cx="5163015" cy="246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a free particle, how can we satisfy the time independent S.E.?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0 otherwise</a:t>
                </a:r>
              </a:p>
              <a:p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7CCF29-82AB-E54A-A565-BCED69516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2" y="1330271"/>
                <a:ext cx="5163015" cy="2467855"/>
              </a:xfrm>
              <a:prstGeom prst="rect">
                <a:avLst/>
              </a:prstGeom>
              <a:blipFill>
                <a:blip r:embed="rId3"/>
                <a:stretch>
                  <a:fillRect l="-1716" t="-2051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25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5D24-6B1B-874C-955A-D0E37CFF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Energies of the infinite square well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1597B9-BEBD-CF4B-ACCC-003838B466E9}"/>
                  </a:ext>
                </a:extLst>
              </p:cNvPr>
              <p:cNvSpPr txBox="1"/>
              <p:nvPr/>
            </p:nvSpPr>
            <p:spPr>
              <a:xfrm>
                <a:off x="947854" y="1137424"/>
                <a:ext cx="9946887" cy="292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electron is in an infinite square well. Starting in the ground state, the longest wavelength that it can absorb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 What is the length of the well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𝑚𝐿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𝑚𝐿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1597B9-BEBD-CF4B-ACCC-003838B4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4" y="1137424"/>
                <a:ext cx="9946887" cy="2929007"/>
              </a:xfrm>
              <a:prstGeom prst="rect">
                <a:avLst/>
              </a:prstGeom>
              <a:blipFill>
                <a:blip r:embed="rId2"/>
                <a:stretch>
                  <a:fillRect l="-893" t="-1732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11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1253-9F6C-444E-BB04-A12173C7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9: Energy levels and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A85173-6AAB-3047-AEEB-F3EBA8557C98}"/>
                  </a:ext>
                </a:extLst>
              </p:cNvPr>
              <p:cNvSpPr txBox="1"/>
              <p:nvPr/>
            </p:nvSpPr>
            <p:spPr>
              <a:xfrm>
                <a:off x="1048215" y="1148576"/>
                <a:ext cx="10437541" cy="232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/>
                  <a:t>Use the allowed energies for a system to explain whether it is more likely that the system is described by a harmonic oscillator or infinite square well potential. 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en-US" sz="24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/>
                  <a:t>The levels of a harmonic oscillator are given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A85173-6AAB-3047-AEEB-F3EBA8557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15" y="1148576"/>
                <a:ext cx="10437541" cy="2321213"/>
              </a:xfrm>
              <a:prstGeom prst="rect">
                <a:avLst/>
              </a:prstGeom>
              <a:blipFill>
                <a:blip r:embed="rId2"/>
                <a:stretch>
                  <a:fillRect l="-973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04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7FA6-DF69-6C44-88F7-C752802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bonds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48050F-8E87-F548-A500-BF5360CD9D10}"/>
                  </a:ext>
                </a:extLst>
              </p:cNvPr>
              <p:cNvSpPr txBox="1"/>
              <p:nvPr/>
            </p:nvSpPr>
            <p:spPr>
              <a:xfrm>
                <a:off x="301083" y="1115122"/>
                <a:ext cx="114857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Chemical bonds are well-described by harmonic oscillators. What is true about the photons that can be absorbed by a vibration in a material, assuming it starts in its ground state?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It can only absorb one frequency of light.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It can absorb frequencies of light that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 constant.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It can absorb frequencies of light that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 constant.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48050F-8E87-F548-A500-BF5360CD9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3" y="1115122"/>
                <a:ext cx="11485756" cy="2308324"/>
              </a:xfrm>
              <a:prstGeom prst="rect">
                <a:avLst/>
              </a:prstGeom>
              <a:blipFill>
                <a:blip r:embed="rId2"/>
                <a:stretch>
                  <a:fillRect l="-885" t="-1639" r="-99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16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ADB2-17A2-1C4E-91AE-EC43266E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786378-9218-3E4F-B051-E29F2F6DB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r="34375"/>
          <a:stretch/>
        </p:blipFill>
        <p:spPr bwMode="auto">
          <a:xfrm>
            <a:off x="0" y="452661"/>
            <a:ext cx="8001000" cy="5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5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8663-01B2-4C4E-AD4F-E52C74D7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10: Many electrons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6C2BD-F811-6841-B8BB-2615EDCE9F04}"/>
              </a:ext>
            </a:extLst>
          </p:cNvPr>
          <p:cNvSpPr txBox="1"/>
          <p:nvPr/>
        </p:nvSpPr>
        <p:spPr>
          <a:xfrm>
            <a:off x="947854" y="1037063"/>
            <a:ext cx="8999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/>
              <a:t>Determine the ground state of a system of non-interacting electrons using energy level diagrams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Be able to determine whether a material is transparent from the energy levels and filling.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Be able to determine whether a material is metallic from the energy levels and filling.</a:t>
            </a:r>
          </a:p>
        </p:txBody>
      </p:sp>
    </p:spTree>
    <p:extLst>
      <p:ext uri="{BB962C8B-B14F-4D97-AF65-F5344CB8AC3E}">
        <p14:creationId xmlns:p14="http://schemas.microsoft.com/office/powerpoint/2010/main" val="24273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17B8-A905-DF40-961D-5F6AFF50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energy levels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706067-1FC8-6B49-B965-F216943A32CF}"/>
              </a:ext>
            </a:extLst>
          </p:cNvPr>
          <p:cNvCxnSpPr/>
          <p:nvPr/>
        </p:nvCxnSpPr>
        <p:spPr>
          <a:xfrm>
            <a:off x="747132" y="2341756"/>
            <a:ext cx="284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5C1029-45AB-D348-8988-8051FC3314E0}"/>
              </a:ext>
            </a:extLst>
          </p:cNvPr>
          <p:cNvCxnSpPr/>
          <p:nvPr/>
        </p:nvCxnSpPr>
        <p:spPr>
          <a:xfrm>
            <a:off x="747132" y="2728332"/>
            <a:ext cx="284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3C8691-0754-4F4C-9BA0-8A72EA6A0E45}"/>
              </a:ext>
            </a:extLst>
          </p:cNvPr>
          <p:cNvCxnSpPr/>
          <p:nvPr/>
        </p:nvCxnSpPr>
        <p:spPr>
          <a:xfrm>
            <a:off x="747132" y="3429000"/>
            <a:ext cx="284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56C7C1-B650-B94A-BD17-EDF31A60907E}"/>
              </a:ext>
            </a:extLst>
          </p:cNvPr>
          <p:cNvSpPr txBox="1"/>
          <p:nvPr/>
        </p:nvSpPr>
        <p:spPr>
          <a:xfrm>
            <a:off x="3691054" y="324433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15B59-222B-4046-A43B-6D0B796F04A7}"/>
              </a:ext>
            </a:extLst>
          </p:cNvPr>
          <p:cNvSpPr txBox="1"/>
          <p:nvPr/>
        </p:nvSpPr>
        <p:spPr>
          <a:xfrm>
            <a:off x="3690694" y="254366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8A91B-F51B-6C49-853B-995C9E62DC4F}"/>
              </a:ext>
            </a:extLst>
          </p:cNvPr>
          <p:cNvSpPr txBox="1"/>
          <p:nvPr/>
        </p:nvSpPr>
        <p:spPr>
          <a:xfrm>
            <a:off x="3690694" y="215709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29459-38C5-914B-A655-6F539B118CF2}"/>
              </a:ext>
            </a:extLst>
          </p:cNvPr>
          <p:cNvSpPr txBox="1"/>
          <p:nvPr/>
        </p:nvSpPr>
        <p:spPr>
          <a:xfrm>
            <a:off x="5464098" y="1282390"/>
            <a:ext cx="6077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3 electrons in this material. What is the lowest energy photon that it could absorb?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1 eV</a:t>
            </a:r>
          </a:p>
          <a:p>
            <a:pPr marL="342900" indent="-342900">
              <a:buAutoNum type="alphaLcParenR"/>
            </a:pPr>
            <a:r>
              <a:rPr lang="en-US" dirty="0"/>
              <a:t>2 eV</a:t>
            </a:r>
          </a:p>
          <a:p>
            <a:pPr marL="342900" indent="-342900">
              <a:buAutoNum type="alphaLcParenR"/>
            </a:pPr>
            <a:r>
              <a:rPr lang="en-US" dirty="0"/>
              <a:t>3 eV</a:t>
            </a:r>
          </a:p>
          <a:p>
            <a:pPr marL="342900" indent="-342900">
              <a:buAutoNum type="alphaLcParenR"/>
            </a:pPr>
            <a:r>
              <a:rPr lang="en-US" dirty="0"/>
              <a:t>4 eV</a:t>
            </a:r>
          </a:p>
          <a:p>
            <a:pPr marL="342900" indent="-342900">
              <a:buAutoNum type="alphaLcParenR"/>
            </a:pPr>
            <a:r>
              <a:rPr lang="en-US" dirty="0"/>
              <a:t>5 eV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37976-9498-0A43-B573-4D2100359C75}"/>
              </a:ext>
            </a:extLst>
          </p:cNvPr>
          <p:cNvCxnSpPr/>
          <p:nvPr/>
        </p:nvCxnSpPr>
        <p:spPr>
          <a:xfrm>
            <a:off x="838200" y="944137"/>
            <a:ext cx="284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C4E4C5-1FD5-904F-8D3B-39BDD8AAA66B}"/>
              </a:ext>
            </a:extLst>
          </p:cNvPr>
          <p:cNvSpPr txBox="1"/>
          <p:nvPr/>
        </p:nvSpPr>
        <p:spPr>
          <a:xfrm>
            <a:off x="3787338" y="76245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million 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4211D2-6C96-B64D-BC19-D42C80549F2E}"/>
              </a:ext>
            </a:extLst>
          </p:cNvPr>
          <p:cNvSpPr txBox="1"/>
          <p:nvPr/>
        </p:nvSpPr>
        <p:spPr>
          <a:xfrm>
            <a:off x="5276386" y="3966116"/>
            <a:ext cx="6077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energy of the second excited state?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4 eV</a:t>
            </a:r>
          </a:p>
          <a:p>
            <a:pPr marL="342900" indent="-342900">
              <a:buAutoNum type="alphaLcParenR"/>
            </a:pPr>
            <a:r>
              <a:rPr lang="en-US" dirty="0"/>
              <a:t>5 eV</a:t>
            </a:r>
          </a:p>
          <a:p>
            <a:pPr marL="342900" indent="-342900">
              <a:buAutoNum type="alphaLcParenR"/>
            </a:pPr>
            <a:r>
              <a:rPr lang="en-US" dirty="0"/>
              <a:t>9 eV</a:t>
            </a:r>
          </a:p>
          <a:p>
            <a:pPr marL="342900" indent="-342900">
              <a:buAutoNum type="alphaLcParenR"/>
            </a:pPr>
            <a:r>
              <a:rPr lang="en-US" dirty="0"/>
              <a:t>10 eV</a:t>
            </a:r>
          </a:p>
          <a:p>
            <a:pPr marL="342900" indent="-342900">
              <a:buAutoNum type="alphaLcParenR"/>
            </a:pPr>
            <a:r>
              <a:rPr lang="en-US" dirty="0"/>
              <a:t>14 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AC642-525D-974B-B62D-D40704C77AF7}"/>
              </a:ext>
            </a:extLst>
          </p:cNvPr>
          <p:cNvSpPr txBox="1"/>
          <p:nvPr/>
        </p:nvSpPr>
        <p:spPr>
          <a:xfrm>
            <a:off x="947854" y="1456423"/>
            <a:ext cx="212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in between!</a:t>
            </a:r>
          </a:p>
        </p:txBody>
      </p:sp>
    </p:spTree>
    <p:extLst>
      <p:ext uri="{BB962C8B-B14F-4D97-AF65-F5344CB8AC3E}">
        <p14:creationId xmlns:p14="http://schemas.microsoft.com/office/powerpoint/2010/main" val="29281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9196-00C1-0149-A7B0-18B5ECA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11: Energy levels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2F403-AD0B-174A-B8C5-7E82EB103CE9}"/>
              </a:ext>
            </a:extLst>
          </p:cNvPr>
          <p:cNvSpPr txBox="1"/>
          <p:nvPr/>
        </p:nvSpPr>
        <p:spPr>
          <a:xfrm>
            <a:off x="535259" y="1115122"/>
            <a:ext cx="10281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material has energy levels as diagrammed.</a:t>
            </a:r>
          </a:p>
          <a:p>
            <a:endParaRPr lang="en-US" sz="2400" dirty="0"/>
          </a:p>
          <a:p>
            <a:r>
              <a:rPr lang="en-US" sz="2400" dirty="0"/>
              <a:t>What is true about the material? </a:t>
            </a:r>
          </a:p>
          <a:p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It will conduct electricity very well.</a:t>
            </a:r>
          </a:p>
          <a:p>
            <a:pPr marL="342900" indent="-342900">
              <a:buAutoNum type="alphaLcParenR"/>
            </a:pPr>
            <a:r>
              <a:rPr lang="en-US" sz="2400" dirty="0"/>
              <a:t>Red light will pass through it. </a:t>
            </a:r>
          </a:p>
          <a:p>
            <a:pPr marL="342900" indent="-342900">
              <a:buAutoNum type="alphaLcParenR"/>
            </a:pPr>
            <a:r>
              <a:rPr lang="en-US" sz="2400" dirty="0"/>
              <a:t>Blue light will pass through 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10124-F939-384C-B1A4-F48DBD85AB69}"/>
              </a:ext>
            </a:extLst>
          </p:cNvPr>
          <p:cNvSpPr/>
          <p:nvPr/>
        </p:nvSpPr>
        <p:spPr>
          <a:xfrm>
            <a:off x="8920976" y="2319454"/>
            <a:ext cx="814039" cy="147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74057-9AA4-B946-88F9-C03F377FC83D}"/>
              </a:ext>
            </a:extLst>
          </p:cNvPr>
          <p:cNvSpPr/>
          <p:nvPr/>
        </p:nvSpPr>
        <p:spPr>
          <a:xfrm>
            <a:off x="8920975" y="378460"/>
            <a:ext cx="814039" cy="1473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CEC99-CCAF-524B-A4E6-490501D46D0E}"/>
              </a:ext>
            </a:extLst>
          </p:cNvPr>
          <p:cNvSpPr txBox="1"/>
          <p:nvPr/>
        </p:nvSpPr>
        <p:spPr>
          <a:xfrm>
            <a:off x="7654474" y="2871450"/>
            <a:ext cx="126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Filled levels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2568E-57D4-0847-B5AE-99F3C44EFCA1}"/>
              </a:ext>
            </a:extLst>
          </p:cNvPr>
          <p:cNvSpPr txBox="1"/>
          <p:nvPr/>
        </p:nvSpPr>
        <p:spPr>
          <a:xfrm>
            <a:off x="7557717" y="887292"/>
            <a:ext cx="136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levels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104E-9731-CE4F-87A2-7EB8BA01A7A7}"/>
              </a:ext>
            </a:extLst>
          </p:cNvPr>
          <p:cNvSpPr txBox="1"/>
          <p:nvPr/>
        </p:nvSpPr>
        <p:spPr>
          <a:xfrm>
            <a:off x="9735014" y="1901908"/>
            <a:ext cx="11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 eV gap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267B31-ACBF-9244-AC0A-37991F27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7" y="4120377"/>
            <a:ext cx="3076716" cy="25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A08A-A910-4D41-AC82-90AF6A13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B68427-8582-5244-82B8-440C192F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7658" cy="42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7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13DA-FD7A-244B-8A35-4ADBFA60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6E5847-86D7-0145-975C-0E9F4956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0920"/>
            <a:ext cx="7767950" cy="60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4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CD7C-5318-F24F-A46E-010359B0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2F96BF-2390-6A48-B679-AA3A3D54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20"/>
            <a:ext cx="7776385" cy="67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F2A9-F333-0D46-80A9-6E378202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B63B65C-BB15-9643-96A3-179F740A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0"/>
            <a:ext cx="8218445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A4C5-41BA-EC47-92DE-471F62C1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0B8C5C26-70CA-7F48-842F-A35A6B45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643"/>
            <a:ext cx="7416800" cy="53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9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BC12-8C40-284F-B63D-CCC5905E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EBFFC5C-D6F9-AE4B-AB00-451478E4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20"/>
            <a:ext cx="10477500" cy="392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DC3A1-8C61-2D48-92F6-90550DB41D7F}"/>
              </a:ext>
            </a:extLst>
          </p:cNvPr>
          <p:cNvSpPr txBox="1"/>
          <p:nvPr/>
        </p:nvSpPr>
        <p:spPr>
          <a:xfrm>
            <a:off x="115785" y="6130749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Since p also equals m * v, why does decreasing mass not produce the same effect?</a:t>
            </a:r>
          </a:p>
        </p:txBody>
      </p:sp>
    </p:spTree>
    <p:extLst>
      <p:ext uri="{BB962C8B-B14F-4D97-AF65-F5344CB8AC3E}">
        <p14:creationId xmlns:p14="http://schemas.microsoft.com/office/powerpoint/2010/main" val="79100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903B-D1D4-8D4B-A005-736FEE50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7DB187-FE4A-D04C-9300-7FF772C32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/>
        </p:blipFill>
        <p:spPr bwMode="auto">
          <a:xfrm>
            <a:off x="0" y="80920"/>
            <a:ext cx="6879163" cy="32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2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27947</TotalTime>
  <Words>691</Words>
  <Application>Microsoft Office PowerPoint</Application>
  <PresentationFormat>Widescreen</PresentationFormat>
  <Paragraphs>112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Lecture 20: Final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5-8: quantum description of matter</vt:lpstr>
      <vt:lpstr>Eigenstates</vt:lpstr>
      <vt:lpstr>Momentum and wavelength</vt:lpstr>
      <vt:lpstr>Superposition of eigenstates</vt:lpstr>
      <vt:lpstr>Heisenberg uncertainty</vt:lpstr>
      <vt:lpstr>Unit 8: time independent Schrödinger eqn</vt:lpstr>
      <vt:lpstr>Satisfying the time independent Schroedinger equation (twofer)</vt:lpstr>
      <vt:lpstr>Energies of the infinite square well</vt:lpstr>
      <vt:lpstr>Unit 9: Energy levels and harmonic oscillator</vt:lpstr>
      <vt:lpstr>Chemical bonds</vt:lpstr>
      <vt:lpstr>Unit 10: Many electrons</vt:lpstr>
      <vt:lpstr>Filling energy levels</vt:lpstr>
      <vt:lpstr>Unit 11: Energy levels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1105</cp:revision>
  <cp:lastPrinted>2022-07-06T15:47:13Z</cp:lastPrinted>
  <dcterms:created xsi:type="dcterms:W3CDTF">2018-01-31T21:37:22Z</dcterms:created>
  <dcterms:modified xsi:type="dcterms:W3CDTF">2022-07-06T16:01:14Z</dcterms:modified>
</cp:coreProperties>
</file>