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17" d="100"/>
          <a:sy n="117" d="100"/>
        </p:scale>
        <p:origin x="8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B3C57-AF22-E72A-F973-9AE10F98F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128C12-6637-69C0-19B5-E5E3BFEA5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3045B-AEA8-EA87-1312-1C93E1ECF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C7FF6-85C1-84E9-8FD3-89A55748A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9C007-D01F-692D-1898-02EA31BA8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3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53DDB-A52B-137F-677B-08D0C691E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D9692-7C26-C97E-8F62-51FBA29B7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07FD2-036A-821A-7257-7872F3734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D576B-2960-3092-9564-D59DBFA71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E94CD-6AAD-909D-8F68-760196FD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1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E34F7F-6724-FFA3-F80E-FA12444F5D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15163-B7C1-CEEC-5295-0673E456F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635DB-41F8-00B7-8447-D2380872A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6CF63-3817-845E-DEFE-F8DE44AC8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17A46-5A9F-1123-7CF3-6C2D49A53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35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C38-C3F9-DD4D-DCEA-66C69F234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C0A13-6407-8741-D751-70C12C205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D2774-B803-1CD6-EAA3-EC5B00F2A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DA06D-3274-CA9D-1751-688934091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3F179-AF75-F5D1-03B2-90DA532AC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3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5F964-0498-0BC3-53F8-697BFDEBD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2B9B5-1005-94EF-B6D9-C976CC3B9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DA5F1-C62A-9AB5-3A2C-E943937BC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865C1-5557-F3A5-3FC9-822D23C4E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2FBB5-A281-E141-7EBA-67BC2A794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494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9FE03-C199-473C-4989-26D6A47AA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D6BA9-4A14-625D-7045-FFAB93741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F51640-2A4A-9FD8-26F1-785BD53AC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D0432-9EB8-6E90-9DE8-A0B209343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09AC9-43B8-F4B6-8AB8-078AE9E90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6A0E0-5A68-87E8-50EB-B3A1800F8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64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3176B-A195-10C1-3315-C824F6A4F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ED104-43EC-279F-1941-3B0F212EA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6056E-9D2A-E3A3-E9C5-D42AA43EA1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FDDB76-4478-7C22-4989-910530BA83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CF7FA6-DEA7-D6E6-1DEB-1852CB367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545081-8BE0-562C-ECEA-AD3F27714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87BC7D-01FC-BFB3-ED4D-94D42B507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17CC7C-9E7B-7B40-1280-567A053D1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58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F71A6-6988-6EEA-0E43-FD34E6E2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9C16B5-0935-7820-0860-AB253CBC9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885A39-C6CC-478E-8B58-4F4B7A85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C13732-8B59-13EB-F949-0BB30546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2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B97D0A-8136-6B7F-D397-371CC149E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4E8856-B752-AF50-1C7B-26560B4BA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75CA5-D9F5-6EEF-C0F3-48BC9BBA0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25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3A5A1-4786-AEA2-F642-C0595B3F3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5C0A9-DFC4-F27C-B752-3E2ED48AB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4BB3D6-47A1-E9F2-6131-AFF8132C2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138FEC-201F-5220-E767-2F0F7D050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B841B-21AC-275C-E9E0-526FB9B0C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F30D5A-5852-201A-5CED-EF6C9C541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5A8D7-A49D-EB36-ECCB-4305DEB14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3178B3-F586-BE9A-D208-805DEACDA5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E95A3-83D5-AEE7-5B9C-FE1536E65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0D5B3D-68B7-BBAB-1B24-0FE4E54E3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2E7642-CAA1-DB38-16A5-658BFEAB7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0151A-AF81-4F3F-65F8-C80527598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3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02982-C033-2B8E-BBDB-72D5617A5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E8A6F-E8DC-3DBA-7240-BF2AEC52F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2F6D9-182F-1FCD-8E27-3F7CAB31EF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11A4F4-6BFD-4F0F-9007-2B19A7B819F7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3BC13-2DF3-F827-54A0-EB92727A7C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43FAF-742C-6EDF-5D6B-21CE910199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363C47-014A-4B01-A7EF-A7304A8CB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01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74E3B-D5C7-F2E9-1A4D-6AD7E5626D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NPRE 441 Term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E03B29-56E3-21B2-8365-C768F099A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08866"/>
            <a:ext cx="9144000" cy="588962"/>
          </a:xfrm>
        </p:spPr>
        <p:txBody>
          <a:bodyPr/>
          <a:lstStyle/>
          <a:p>
            <a:r>
              <a:rPr lang="en-US" b="1" dirty="0"/>
              <a:t>Groups, Assignments, and Instructions</a:t>
            </a:r>
          </a:p>
        </p:txBody>
      </p:sp>
    </p:spTree>
    <p:extLst>
      <p:ext uri="{BB962C8B-B14F-4D97-AF65-F5344CB8AC3E}">
        <p14:creationId xmlns:p14="http://schemas.microsoft.com/office/powerpoint/2010/main" val="391012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3B097A0-6B2E-271E-9F67-016248B1F7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219140"/>
              </p:ext>
            </p:extLst>
          </p:nvPr>
        </p:nvGraphicFramePr>
        <p:xfrm>
          <a:off x="761175" y="818606"/>
          <a:ext cx="10669650" cy="5593080"/>
        </p:xfrm>
        <a:graphic>
          <a:graphicData uri="http://schemas.openxmlformats.org/drawingml/2006/table">
            <a:tbl>
              <a:tblPr/>
              <a:tblGrid>
                <a:gridCol w="1072948">
                  <a:extLst>
                    <a:ext uri="{9D8B030D-6E8A-4147-A177-3AD203B41FA5}">
                      <a16:colId xmlns:a16="http://schemas.microsoft.com/office/drawing/2014/main" val="777961149"/>
                    </a:ext>
                  </a:extLst>
                </a:gridCol>
                <a:gridCol w="1926027">
                  <a:extLst>
                    <a:ext uri="{9D8B030D-6E8A-4147-A177-3AD203B41FA5}">
                      <a16:colId xmlns:a16="http://schemas.microsoft.com/office/drawing/2014/main" val="2709321273"/>
                    </a:ext>
                  </a:extLst>
                </a:gridCol>
                <a:gridCol w="7670675">
                  <a:extLst>
                    <a:ext uri="{9D8B030D-6E8A-4147-A177-3AD203B41FA5}">
                      <a16:colId xmlns:a16="http://schemas.microsoft.com/office/drawing/2014/main" val="905962087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No.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Paper Title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650743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Jack Gerrity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Eric Shih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Loren Calleri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Rahman, Mahbubur, Jakub Kozelka, Jeff Hildreth, Andreas Schönfeld, Austin M. Sloop, M. Ramish Ashraf, Petr Bruza et al. "Characterization of a diode dosimeter for UHDR FLASH radiotherapy." Medical physics 50, no. 9 (2023): 5875-5883.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766863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Augie Balicki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Michael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Jerva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Andrew Jensen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Grießmeier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J–M., F.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Tabataba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-Vakili, Anja Stadelmann, J. L. Grenfell, and D. Atri. "Galactic cosmic rays on extrasolar Earth-like planets-I. Cosmic ray flux." Astronomy &amp; Astrophysics 581 (2015): A44.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392625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Nikhil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Vishnoi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Michael Furlin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Drishti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Yatendra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Saini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Freitas Nascimento, Luana, Marijke De Saint-Hubert, Wouter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Crijns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Marco Caprioli, Laurence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Delombaerde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Dirk Vandenbroucke, Paul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Leblans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 al. "Two-dimensional real-time dosimetry system using micro-and nano-(C44H38P2) MnCl4 radioluminescence coatings." Radiation Measurements 176 (2024): 107212.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0180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Jess Rosencrans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Shaffer Bauer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Sean Raiter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Goorley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J. T., W. S. Kiger Iii, and R. G. Zamenhof. "Reference dosimetry calculations for neutron capture therapy with comparison of analytical and voxel models." Medical Physics 29, no. 2 (2002): 145-156.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81966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Arnav Goyal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Linus Ringstad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Collin Jeckell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Fei,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Tingzhou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Zhaopeng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Zhong, Samuel E. Bays, and Florent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Heidet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"Radiation Protection and Shielding Analysis of the Versatile Test Reactor." Nuclear Science and Engineering 196, no. sup1 (2022): 98-109.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497187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Giuseppe Paladino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Caleb Olson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Jason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Zavattero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Durante, Marco. "Space radiation protection: destination Mars." Life sciences in space research 1 (2014): 2-9.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73275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Logan Blume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Nick Norman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Nicholas Landrum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Merk, Bruno, and Jörg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Konheiser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"Neutron shielding studies on an advanced molten salt fast reactor design." Annals of Nuclear Energy 64 (2014): 441-448.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63664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Piper Fernau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Logan Schultz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Jake Lehman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Schmidt, Stefan, Alberto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Stabilini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Long-Yang J. Thai, Eduardo G.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Yukihara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Oliver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Jäkel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and José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Vedelago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"Converter thickness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optimisation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using Monte Carlo simulations of Fluorescent Nuclear Track Detectors for neutron dosimetry." Radiation Measurements 173 (2024): 107097.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81737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Derek Park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Case Biros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Quinn O'Boyle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Richardson, David B., Klervi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Leuraud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Dominique Laurier, Michael Gillies, Richard Haylock, Kaitlin Kelly-Reif, Stephen Bertke et al. "Cancer mortality after low dose exposure to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ionising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radiation in workers in France, the United Kingdom, and the United States (INWORKS): cohort study."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bmj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382 (2023).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551515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Michael Todorov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Ayah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Roussi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Olivia Evans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Rhys MacMillan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Naito, Masayuki, Satoshi Kodaira, Ryo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Ogawara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Kenji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Tobita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Yoji Someya, Tamon Kusumoto, Hiroki Kusano et al. "Investigation of shielding material properties for effective space radiation protection." Life sciences in space research 26 (2020): 69-76.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852317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11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Arist Hu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Aaron Hackett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Spencer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Fargusson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Adam Kim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Bilici, Sevim, Mirac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Kamislioglu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and Elif Ebru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Altunsoy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Guclu. "A Monte Carlo simulation study on the evaluation of radiation protection properties of spectacle lens materials." The European Physical Journal Plus 138, no. 1 (2023): 1-13.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997578"/>
                  </a:ext>
                </a:extLst>
              </a:tr>
            </a:tbl>
          </a:graphicData>
        </a:graphic>
      </p:graphicFrame>
      <p:sp>
        <p:nvSpPr>
          <p:cNvPr id="2" name="Subtitle 2">
            <a:extLst>
              <a:ext uri="{FF2B5EF4-FFF2-40B4-BE49-F238E27FC236}">
                <a16:creationId xmlns:a16="http://schemas.microsoft.com/office/drawing/2014/main" id="{09FBB3AD-D646-2E13-7CCA-6602E8009A40}"/>
              </a:ext>
            </a:extLst>
          </p:cNvPr>
          <p:cNvSpPr txBox="1">
            <a:spLocks/>
          </p:cNvSpPr>
          <p:nvPr/>
        </p:nvSpPr>
        <p:spPr>
          <a:xfrm>
            <a:off x="1524000" y="151833"/>
            <a:ext cx="9144000" cy="588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/>
              <a:t>Groups and Paper Assignments</a:t>
            </a:r>
          </a:p>
        </p:txBody>
      </p:sp>
    </p:spTree>
    <p:extLst>
      <p:ext uri="{BB962C8B-B14F-4D97-AF65-F5344CB8AC3E}">
        <p14:creationId xmlns:p14="http://schemas.microsoft.com/office/powerpoint/2010/main" val="2556172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16191-10DC-1108-64E7-3C8540B35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8D1EF96-A4FD-2FF3-F3BD-47069F2FCC5E}"/>
              </a:ext>
            </a:extLst>
          </p:cNvPr>
          <p:cNvSpPr txBox="1">
            <a:spLocks/>
          </p:cNvSpPr>
          <p:nvPr/>
        </p:nvSpPr>
        <p:spPr>
          <a:xfrm>
            <a:off x="1632858" y="151833"/>
            <a:ext cx="9144000" cy="588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/>
              <a:t>Instructions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C7F3F5-73B5-C903-5B31-3F9DC1DF8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74171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9DEE693-2007-0D4A-A691-122D0BEEF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816" y="915359"/>
            <a:ext cx="10708367" cy="522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11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11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11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11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11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11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11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11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11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19563" algn="l"/>
              </a:tabLs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Group designation and paper assigned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Please see the previous page.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19563" algn="l"/>
              </a:tabLs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Please review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paper and prepare a presentation that consists of the following sections: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66725" marR="0" lvl="0" indent="-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Describe the motivation of the research and the basic problem to be solved with this work.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66725" marR="0" lvl="0" indent="-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Introduce the experimental and theoretical approaches.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66725" marR="0" lvl="0" indent="-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Describe the specific technical findings from the work.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66725" marR="0" lvl="0" indent="-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Discussion and Conclusions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Summarize the conclusions and significant contributions.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66725" marR="0" lvl="0" indent="-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Extension (2-3 pages)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Please discuss the following aspects: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93738" marR="0" lvl="1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What are the limitations or deficiencies of the methods being used in this study?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93738" marR="0" lvl="1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If you were to redesign the experimental approach, what would you change? and why?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93738" marR="0" lvl="1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How would your proposed approaches help to fill the gaps that you identified?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19563" algn="l"/>
              </a:tabLst>
            </a:pPr>
            <a:r>
              <a:rPr lang="en-US" alt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In-class Presentations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66725" marR="0" lvl="0" indent="-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presentations will take place during the lecture hours on Wednesday (04-29) and Monday (05-04). Groups 1-6 will present during the first session, and Groups 7-11 will present during the second session. 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66725" marR="0" lvl="0" indent="-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Please prepare your presentation for 15 mins + 2 mins for Q&amp;A.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8925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811</Words>
  <Application>Microsoft Macintosh PowerPoint</Application>
  <PresentationFormat>Widescreen</PresentationFormat>
  <Paragraphs>77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Times New Roman</vt:lpstr>
      <vt:lpstr>Office Theme</vt:lpstr>
      <vt:lpstr>NPRE 441 Term Project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Omi, Tahmid</dc:creator>
  <cp:lastModifiedBy>Meng, Ling Jian</cp:lastModifiedBy>
  <cp:revision>22</cp:revision>
  <dcterms:created xsi:type="dcterms:W3CDTF">2026-03-27T13:57:39Z</dcterms:created>
  <dcterms:modified xsi:type="dcterms:W3CDTF">2026-04-09T03:48:32Z</dcterms:modified>
</cp:coreProperties>
</file>