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sldIdLst>
    <p:sldId id="261" r:id="rId2"/>
    <p:sldId id="260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2" r:id="rId12"/>
    <p:sldId id="301" r:id="rId13"/>
    <p:sldId id="303" r:id="rId14"/>
    <p:sldId id="305" r:id="rId15"/>
    <p:sldId id="310" r:id="rId16"/>
    <p:sldId id="307" r:id="rId17"/>
    <p:sldId id="306" r:id="rId18"/>
    <p:sldId id="309" r:id="rId19"/>
    <p:sldId id="311" r:id="rId20"/>
    <p:sldId id="312" r:id="rId21"/>
    <p:sldId id="314" r:id="rId22"/>
    <p:sldId id="313" r:id="rId23"/>
    <p:sldId id="315" r:id="rId24"/>
    <p:sldId id="308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03D"/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2"/>
    <p:restoredTop sz="94699"/>
  </p:normalViewPr>
  <p:slideViewPr>
    <p:cSldViewPr snapToGrid="0" snapToObjects="1">
      <p:cViewPr varScale="1">
        <p:scale>
          <a:sx n="86" d="100"/>
          <a:sy n="86" d="100"/>
        </p:scale>
        <p:origin x="686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159E-4837-4D4C-BDC2-03D1392E200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3B86-7B91-F344-A837-A8CD7E79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harvill2@illino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3BFE6-248D-AD61-789E-F5626109EC9C}"/>
              </a:ext>
            </a:extLst>
          </p:cNvPr>
          <p:cNvSpPr txBox="1"/>
          <p:nvPr/>
        </p:nvSpPr>
        <p:spPr>
          <a:xfrm>
            <a:off x="1827181" y="2656092"/>
            <a:ext cx="853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Frame-Level Stutter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8C8C4-C9A9-69E6-2F9A-7D2CAA5455D2}"/>
              </a:ext>
            </a:extLst>
          </p:cNvPr>
          <p:cNvSpPr txBox="1"/>
          <p:nvPr/>
        </p:nvSpPr>
        <p:spPr>
          <a:xfrm>
            <a:off x="3023684" y="4011907"/>
            <a:ext cx="6144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John Harvill</a:t>
            </a:r>
            <a:r>
              <a:rPr lang="en-US" baseline="30000" dirty="0">
                <a:latin typeface="Georgia" panose="02040502050405020303" pitchFamily="18" charset="0"/>
              </a:rPr>
              <a:t>1</a:t>
            </a:r>
            <a:r>
              <a:rPr lang="en-US" dirty="0">
                <a:latin typeface="Georgia" panose="02040502050405020303" pitchFamily="18" charset="0"/>
              </a:rPr>
              <a:t>, Mark Hasegawa-Johnson</a:t>
            </a:r>
            <a:r>
              <a:rPr lang="en-US" baseline="30000" dirty="0">
                <a:latin typeface="Georgia" panose="02040502050405020303" pitchFamily="18" charset="0"/>
              </a:rPr>
              <a:t>1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Changdong</a:t>
            </a:r>
            <a:r>
              <a:rPr lang="en-US" dirty="0">
                <a:latin typeface="Georgia" panose="02040502050405020303" pitchFamily="18" charset="0"/>
              </a:rPr>
              <a:t> Yoo</a:t>
            </a:r>
            <a:r>
              <a:rPr lang="en-US" baseline="30000" dirty="0">
                <a:latin typeface="Georgia" panose="02040502050405020303" pitchFamily="18" charset="0"/>
              </a:rPr>
              <a:t>2</a:t>
            </a:r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baseline="30000" dirty="0">
                <a:latin typeface="Georgia" panose="02040502050405020303" pitchFamily="18" charset="0"/>
              </a:rPr>
              <a:t>1</a:t>
            </a:r>
            <a:r>
              <a:rPr lang="en-US" dirty="0">
                <a:latin typeface="Georgia" panose="02040502050405020303" pitchFamily="18" charset="0"/>
              </a:rPr>
              <a:t>University of Illinois Urbana-Champaign</a:t>
            </a:r>
          </a:p>
          <a:p>
            <a:pPr algn="ctr"/>
            <a:r>
              <a:rPr lang="en-US" baseline="30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Korea Advanced Institute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12097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Model Architecture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C1ABD37-E7B1-A94A-2AB9-67992D72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37" y="1756968"/>
            <a:ext cx="4075726" cy="41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935731"/>
            <a:ext cx="98521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No pretraining (finetuning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Method-specific pretraining + finetuning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To recognize sound repetitions, pretrain with </a:t>
            </a:r>
            <a:r>
              <a:rPr lang="en-US" sz="2400" dirty="0" err="1">
                <a:latin typeface="Georgia" panose="02040502050405020303" pitchFamily="18" charset="0"/>
              </a:rPr>
              <a:t>SoundRep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Combo pretraining + finetuning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Stutter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/>
              <p:nvPr/>
            </p:nvSpPr>
            <p:spPr>
              <a:xfrm>
                <a:off x="709612" y="1935731"/>
                <a:ext cx="4441228" cy="412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Thresholding approach on framewise positive class probability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triggers removal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Georgia" panose="02040502050405020303" pitchFamily="18" charset="0"/>
                  </a:rPr>
                  <a:t>Remove all speech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" y="1935731"/>
                <a:ext cx="4441228" cy="4121962"/>
              </a:xfrm>
              <a:prstGeom prst="rect">
                <a:avLst/>
              </a:prstGeom>
              <a:blipFill>
                <a:blip r:embed="rId2"/>
                <a:stretch>
                  <a:fillRect l="-1783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C78ED7B5-7A98-E490-1288-44DDC26F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02" y="2171653"/>
            <a:ext cx="5817382" cy="3122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201916-CF3C-68DF-7525-68F494AB7C4C}"/>
                  </a:ext>
                </a:extLst>
              </p:cNvPr>
              <p:cNvSpPr txBox="1"/>
              <p:nvPr/>
            </p:nvSpPr>
            <p:spPr>
              <a:xfrm>
                <a:off x="10931131" y="3602539"/>
                <a:ext cx="38561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201916-CF3C-68DF-7525-68F494AB7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131" y="3602539"/>
                <a:ext cx="385618" cy="298415"/>
              </a:xfrm>
              <a:prstGeom prst="rect">
                <a:avLst/>
              </a:prstGeom>
              <a:blipFill>
                <a:blip r:embed="rId4"/>
                <a:stretch>
                  <a:fillRect l="-14286" r="-793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6E6131-CB26-5784-CE91-7AABB7974B51}"/>
                  </a:ext>
                </a:extLst>
              </p:cNvPr>
              <p:cNvSpPr txBox="1"/>
              <p:nvPr/>
            </p:nvSpPr>
            <p:spPr>
              <a:xfrm>
                <a:off x="10931131" y="4380403"/>
                <a:ext cx="632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6E6131-CB26-5784-CE91-7AABB797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131" y="4380403"/>
                <a:ext cx="632031" cy="276999"/>
              </a:xfrm>
              <a:prstGeom prst="rect">
                <a:avLst/>
              </a:prstGeom>
              <a:blipFill>
                <a:blip r:embed="rId5"/>
                <a:stretch>
                  <a:fillRect l="-7692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E19A6-0073-DFAE-E6D8-308ACF1CC07C}"/>
                  </a:ext>
                </a:extLst>
              </p:cNvPr>
              <p:cNvSpPr txBox="1"/>
              <p:nvPr/>
            </p:nvSpPr>
            <p:spPr>
              <a:xfrm>
                <a:off x="8337641" y="1894654"/>
                <a:ext cx="316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E19A6-0073-DFAE-E6D8-308ACF1CC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641" y="1894654"/>
                <a:ext cx="316304" cy="276999"/>
              </a:xfrm>
              <a:prstGeom prst="rect">
                <a:avLst/>
              </a:prstGeom>
              <a:blipFill>
                <a:blip r:embed="rId6"/>
                <a:stretch>
                  <a:fillRect l="-17308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696951"/>
            <a:ext cx="98521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Human evaluations on Amazon Mechanical Turk (AMT)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How much stuttered speech removed? (proxy for recall)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Score 1-5: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1: no stuttering present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5: severe stuttering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How much non-stuttered speech removed? (proxy for precision)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Score 1-5: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1: speech does not match transcript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5: speech exactly matches transcript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/>
              <p:nvPr/>
            </p:nvSpPr>
            <p:spPr>
              <a:xfrm>
                <a:off x="709611" y="1696951"/>
                <a:ext cx="9852127" cy="338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Choose 20 positive stuttered utterances each for Prolongation, Sound Repetition, Word Repetition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Process each sample with: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Different removal thresholds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Pretraining scheme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1" y="1696951"/>
                <a:ext cx="9852127" cy="3383298"/>
              </a:xfrm>
              <a:prstGeom prst="rect">
                <a:avLst/>
              </a:prstGeom>
              <a:blipFill>
                <a:blip r:embed="rId2"/>
                <a:stretch>
                  <a:fillRect l="-804" t="-14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9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imeline, Excel&#10;&#10;Description automatically generated">
            <a:extLst>
              <a:ext uri="{FF2B5EF4-FFF2-40B4-BE49-F238E27FC236}">
                <a16:creationId xmlns:a16="http://schemas.microsoft.com/office/drawing/2014/main" id="{E76D9AFB-0B59-EF82-AD1E-A3ECE74F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3" y="86647"/>
            <a:ext cx="976511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3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696951"/>
            <a:ext cx="98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Less stuttering in processed speech</a:t>
            </a:r>
          </a:p>
        </p:txBody>
      </p:sp>
    </p:spTree>
    <p:extLst>
      <p:ext uri="{BB962C8B-B14F-4D97-AF65-F5344CB8AC3E}">
        <p14:creationId xmlns:p14="http://schemas.microsoft.com/office/powerpoint/2010/main" val="348800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imeline, Excel&#10;&#10;Description automatically generated">
            <a:extLst>
              <a:ext uri="{FF2B5EF4-FFF2-40B4-BE49-F238E27FC236}">
                <a16:creationId xmlns:a16="http://schemas.microsoft.com/office/drawing/2014/main" id="{E76D9AFB-0B59-EF82-AD1E-A3ECE74F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3" y="86647"/>
            <a:ext cx="976511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3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696951"/>
            <a:ext cx="985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Less stuttering in processed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Small reduction in transcript match</a:t>
            </a:r>
          </a:p>
        </p:txBody>
      </p:sp>
    </p:spTree>
    <p:extLst>
      <p:ext uri="{BB962C8B-B14F-4D97-AF65-F5344CB8AC3E}">
        <p14:creationId xmlns:p14="http://schemas.microsoft.com/office/powerpoint/2010/main" val="309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imeline, Excel&#10;&#10;Description automatically generated">
            <a:extLst>
              <a:ext uri="{FF2B5EF4-FFF2-40B4-BE49-F238E27FC236}">
                <a16:creationId xmlns:a16="http://schemas.microsoft.com/office/drawing/2014/main" id="{E76D9AFB-0B59-EF82-AD1E-A3ECE74F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3" y="86647"/>
            <a:ext cx="976511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3" y="1690688"/>
            <a:ext cx="99300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Stuttering: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Repetitions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Prolongations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Abrupt pauses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Interjections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Previous work: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Utterance-level stutter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This paper: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New task: Frame-level stutter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Evaluation: Stutter correction</a:t>
            </a:r>
          </a:p>
        </p:txBody>
      </p:sp>
    </p:spTree>
    <p:extLst>
      <p:ext uri="{BB962C8B-B14F-4D97-AF65-F5344CB8AC3E}">
        <p14:creationId xmlns:p14="http://schemas.microsoft.com/office/powerpoint/2010/main" val="246026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696951"/>
            <a:ext cx="985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Less stuttering in processed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Small reduction in transcript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Model pretraining helps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C03D"/>
                </a:solidFill>
                <a:latin typeface="Georgia" panose="02040502050405020303" pitchFamily="18" charset="0"/>
              </a:rPr>
              <a:t>Sound repetition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none"/>
              </a:rPr>
              <a:t>✔️</a:t>
            </a:r>
            <a:endParaRPr lang="en-US" sz="2400" dirty="0">
              <a:solidFill>
                <a:srgbClr val="3AC03D"/>
              </a:solidFill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C03D"/>
                </a:solidFill>
                <a:latin typeface="Georgia" panose="02040502050405020303" pitchFamily="18" charset="0"/>
              </a:rPr>
              <a:t>Word repetition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none"/>
              </a:rPr>
              <a:t>✔️</a:t>
            </a:r>
            <a:endParaRPr lang="en-US" sz="2400" dirty="0">
              <a:solidFill>
                <a:srgbClr val="3AC03D"/>
              </a:solidFill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Prolongation ❌</a:t>
            </a:r>
          </a:p>
        </p:txBody>
      </p:sp>
    </p:spTree>
    <p:extLst>
      <p:ext uri="{BB962C8B-B14F-4D97-AF65-F5344CB8AC3E}">
        <p14:creationId xmlns:p14="http://schemas.microsoft.com/office/powerpoint/2010/main" val="5777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imeline, Excel&#10;&#10;Description automatically generated">
            <a:extLst>
              <a:ext uri="{FF2B5EF4-FFF2-40B4-BE49-F238E27FC236}">
                <a16:creationId xmlns:a16="http://schemas.microsoft.com/office/drawing/2014/main" id="{E76D9AFB-0B59-EF82-AD1E-A3ECE74F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3" y="86647"/>
            <a:ext cx="976511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/>
              <p:nvPr/>
            </p:nvSpPr>
            <p:spPr>
              <a:xfrm>
                <a:off x="709611" y="1696951"/>
                <a:ext cx="9852127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Less stuttering in processed speech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Small reduction in transcript match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Model pretraining helps for: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C03D"/>
                    </a:solidFill>
                    <a:latin typeface="Georgia" panose="02040502050405020303" pitchFamily="18" charset="0"/>
                  </a:rPr>
                  <a:t>Sound repetition </a:t>
                </a:r>
                <a:r>
                  <a:rPr lang="en-US" sz="2400" b="1" i="0" dirty="0">
                    <a:solidFill>
                      <a:srgbClr val="333333"/>
                    </a:solidFill>
                    <a:effectLst/>
                    <a:latin typeface="none"/>
                  </a:rPr>
                  <a:t>✔️</a:t>
                </a:r>
                <a:endParaRPr lang="en-US" sz="2400" dirty="0">
                  <a:solidFill>
                    <a:srgbClr val="3AC03D"/>
                  </a:solidFill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C03D"/>
                    </a:solidFill>
                    <a:latin typeface="Georgia" panose="02040502050405020303" pitchFamily="18" charset="0"/>
                  </a:rPr>
                  <a:t>Word repetition </a:t>
                </a:r>
                <a:r>
                  <a:rPr lang="en-US" sz="2400" b="1" i="0" dirty="0">
                    <a:solidFill>
                      <a:srgbClr val="333333"/>
                    </a:solidFill>
                    <a:effectLst/>
                    <a:latin typeface="none"/>
                  </a:rPr>
                  <a:t>✔️</a:t>
                </a:r>
                <a:endParaRPr lang="en-US" sz="2400" dirty="0">
                  <a:solidFill>
                    <a:srgbClr val="3AC03D"/>
                  </a:solidFill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Prolongation ❌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does not affect performance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1" y="1696951"/>
                <a:ext cx="9852127" cy="4093428"/>
              </a:xfrm>
              <a:prstGeom prst="rect">
                <a:avLst/>
              </a:prstGeom>
              <a:blipFill>
                <a:blip r:embed="rId2"/>
                <a:stretch>
                  <a:fillRect l="-804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9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imeline, Excel&#10;&#10;Description automatically generated">
            <a:extLst>
              <a:ext uri="{FF2B5EF4-FFF2-40B4-BE49-F238E27FC236}">
                <a16:creationId xmlns:a16="http://schemas.microsoft.com/office/drawing/2014/main" id="{E76D9AFB-0B59-EF82-AD1E-A3ECE74F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3" y="86647"/>
            <a:ext cx="976511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1" y="1696951"/>
            <a:ext cx="9852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Proposed frame-level stutter detection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Artificial stutter pretraining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Multiple-instance learning via max-pooling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Future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Improve stuttered or dysarthric ASR via: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Preprocessing via stutter correction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Frame-level stutter probabilities as auxiliary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0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FA5E89-1B87-7A75-E178-7E40F7EA0AC8}"/>
              </a:ext>
            </a:extLst>
          </p:cNvPr>
          <p:cNvSpPr txBox="1"/>
          <p:nvPr/>
        </p:nvSpPr>
        <p:spPr>
          <a:xfrm>
            <a:off x="968843" y="1149867"/>
            <a:ext cx="10254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Thank you for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6BC5B-6395-90F1-C0A2-91A464F399A2}"/>
              </a:ext>
            </a:extLst>
          </p:cNvPr>
          <p:cNvSpPr txBox="1"/>
          <p:nvPr/>
        </p:nvSpPr>
        <p:spPr>
          <a:xfrm>
            <a:off x="968842" y="2433341"/>
            <a:ext cx="1025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Contact email: 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harvill2@illinois.edu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6784B4-9258-6283-8BAC-CFE0A2FE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39" y="3866690"/>
            <a:ext cx="3825248" cy="9936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3389EC0-C1CD-6179-F70C-B1B250505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28" y="3264338"/>
            <a:ext cx="2464684" cy="24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3" y="1690688"/>
            <a:ext cx="9930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SEP-28k: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~28k 3-second chunks of speech (23 hours total)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FluencyBank</a:t>
            </a:r>
            <a:r>
              <a:rPr lang="en-US" sz="2400" dirty="0">
                <a:latin typeface="Georgia" panose="020405020504050203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Additional 3.5 hours of speech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Dysfluency types: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Prolongation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Sound Repetition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Word 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LibriSpeech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3" y="1690688"/>
            <a:ext cx="98459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Resample audio to 16kHz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Extract 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Georgia" panose="020405020504050203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Pitch (60-240Hz)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Pitch-delta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Voiced/unvoiced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Log Mel Spectrogram: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Window size: 64ms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Hop length: 10ms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Mel frequency bins: 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Limit dynamic range to 120dB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6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Artificial Stutter Pretraining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3" y="1690688"/>
            <a:ext cx="98459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Problem: No ground truth frame-level alignments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Solution: Artificially introduce stuttering dysfluencies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Pretraining: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Advantage: Learn acoustic features from larger speech corpus (</a:t>
            </a:r>
            <a:r>
              <a:rPr lang="en-US" sz="2000" dirty="0" err="1">
                <a:latin typeface="Georgia" panose="02040502050405020303" pitchFamily="18" charset="0"/>
              </a:rPr>
              <a:t>LibriSpeech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Advantage: Train model with frame-level stuttering labels (artificial)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Artificial stutter types: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Sound Repetition (</a:t>
            </a:r>
            <a:r>
              <a:rPr lang="en-US" sz="2000" dirty="0" err="1">
                <a:latin typeface="Georgia" panose="02040502050405020303" pitchFamily="18" charset="0"/>
              </a:rPr>
              <a:t>SoundRep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Prolongation (Pro)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Word Repetition (</a:t>
            </a:r>
            <a:r>
              <a:rPr lang="en-US" sz="2000" dirty="0" err="1">
                <a:latin typeface="Georgia" panose="02040502050405020303" pitchFamily="18" charset="0"/>
              </a:rPr>
              <a:t>WordRep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4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 err="1"/>
              <a:t>SoundRep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2" y="1935731"/>
            <a:ext cx="46081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Phone-level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Select phone to be repeated with probability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Repeat phone 2-5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D049638F-5F7A-27B5-3113-7E465188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92" y="1935731"/>
            <a:ext cx="4979339" cy="3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 err="1"/>
              <a:t>WordRep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2" y="1935731"/>
            <a:ext cx="46081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Word-level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Select word to be repeated with probability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Repeat word 2-5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D049638F-5F7A-27B5-3113-7E465188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92" y="1935731"/>
            <a:ext cx="4979339" cy="3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2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Prolongation (Pro)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38A6-C1F0-6ED8-E570-8EEB879222C0}"/>
              </a:ext>
            </a:extLst>
          </p:cNvPr>
          <p:cNvSpPr txBox="1"/>
          <p:nvPr/>
        </p:nvSpPr>
        <p:spPr>
          <a:xfrm>
            <a:off x="709612" y="1935731"/>
            <a:ext cx="80792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Phone-level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Select phone to be prolonged with probability 0.2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Stretch phone 2-4 times original length by interpolating spectrogram and pitch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8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Frame-level Prediction Finetuning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/>
              <p:nvPr/>
            </p:nvSpPr>
            <p:spPr>
              <a:xfrm>
                <a:off x="709612" y="1935731"/>
                <a:ext cx="9899204" cy="452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Input: Sequence of acoustic feature frames: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Output: Binary probability mass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Probability of no stuttering (negative label):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Probability of stuttering (positive label):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Frame with maximum positive class probability: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Georgia" panose="02040502050405020303" pitchFamily="18" charset="0"/>
                  </a:rPr>
                  <a:t>Crossentropy</a:t>
                </a:r>
                <a:r>
                  <a:rPr lang="en-US" sz="2400" dirty="0">
                    <a:latin typeface="Georgia" panose="02040502050405020303" pitchFamily="18" charset="0"/>
                  </a:rPr>
                  <a:t> loss: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𝑢𝑡𝑡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𝑢𝑡𝑡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F338A6-C1F0-6ED8-E570-8EEB8792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" y="1935731"/>
                <a:ext cx="9899204" cy="4527330"/>
              </a:xfrm>
              <a:prstGeom prst="rect">
                <a:avLst/>
              </a:prstGeom>
              <a:blipFill>
                <a:blip r:embed="rId2"/>
                <a:stretch>
                  <a:fillRect l="-80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4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PowerPoint-Blue-wide</Template>
  <TotalTime>18440</TotalTime>
  <Words>552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Georgia</vt:lpstr>
      <vt:lpstr>none</vt:lpstr>
      <vt:lpstr>Times New Roman</vt:lpstr>
      <vt:lpstr>Custom Design</vt:lpstr>
      <vt:lpstr>PowerPoint Presentation</vt:lpstr>
      <vt:lpstr>Introduction</vt:lpstr>
      <vt:lpstr>Data</vt:lpstr>
      <vt:lpstr>Features</vt:lpstr>
      <vt:lpstr>Artificial Stutter Pretraining</vt:lpstr>
      <vt:lpstr>SoundRep</vt:lpstr>
      <vt:lpstr>WordRep</vt:lpstr>
      <vt:lpstr>Prolongation (Pro)</vt:lpstr>
      <vt:lpstr>Frame-level Prediction Finetuning</vt:lpstr>
      <vt:lpstr>Model Architecture</vt:lpstr>
      <vt:lpstr>Experiments</vt:lpstr>
      <vt:lpstr>Stutter Correction</vt:lpstr>
      <vt:lpstr>Evaluation</vt:lpstr>
      <vt:lpstr>Evaluation</vt:lpstr>
      <vt:lpstr>PowerPoint Presentation</vt:lpstr>
      <vt:lpstr>Results</vt:lpstr>
      <vt:lpstr>PowerPoint Presentation</vt:lpstr>
      <vt:lpstr>Results</vt:lpstr>
      <vt:lpstr>PowerPoint Presentation</vt:lpstr>
      <vt:lpstr>Results</vt:lpstr>
      <vt:lpstr>PowerPoint Presentation</vt:lpstr>
      <vt:lpstr>Results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Harvill, John Bowman</dc:creator>
  <cp:lastModifiedBy>Harvill, John Bowman</cp:lastModifiedBy>
  <cp:revision>146</cp:revision>
  <dcterms:created xsi:type="dcterms:W3CDTF">2022-06-18T16:28:52Z</dcterms:created>
  <dcterms:modified xsi:type="dcterms:W3CDTF">2022-09-20T23:59:52Z</dcterms:modified>
</cp:coreProperties>
</file>